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5.xml" ContentType="application/vnd.openxmlformats-officedocument.theme+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6.xml" ContentType="application/vnd.openxmlformats-officedocument.theme+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7.xml" ContentType="application/vnd.openxmlformats-officedocument.theme+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 id="2147483746" r:id="rId2"/>
    <p:sldMasterId id="2147483789" r:id="rId3"/>
    <p:sldMasterId id="2147484200" r:id="rId4"/>
    <p:sldMasterId id="2147484220" r:id="rId5"/>
    <p:sldMasterId id="2147484240" r:id="rId6"/>
    <p:sldMasterId id="2147484264" r:id="rId7"/>
    <p:sldMasterId id="2147484285" r:id="rId8"/>
  </p:sldMasterIdLst>
  <p:notesMasterIdLst>
    <p:notesMasterId r:id="rId57"/>
  </p:notesMasterIdLst>
  <p:handoutMasterIdLst>
    <p:handoutMasterId r:id="rId58"/>
  </p:handoutMasterIdLst>
  <p:sldIdLst>
    <p:sldId id="256" r:id="rId9"/>
    <p:sldId id="333" r:id="rId10"/>
    <p:sldId id="334" r:id="rId11"/>
    <p:sldId id="272" r:id="rId12"/>
    <p:sldId id="275" r:id="rId13"/>
    <p:sldId id="271" r:id="rId14"/>
    <p:sldId id="270" r:id="rId15"/>
    <p:sldId id="263" r:id="rId16"/>
    <p:sldId id="257" r:id="rId17"/>
    <p:sldId id="258" r:id="rId18"/>
    <p:sldId id="283" r:id="rId19"/>
    <p:sldId id="322" r:id="rId20"/>
    <p:sldId id="330" r:id="rId21"/>
    <p:sldId id="342" r:id="rId22"/>
    <p:sldId id="349" r:id="rId23"/>
    <p:sldId id="332" r:id="rId24"/>
    <p:sldId id="347" r:id="rId25"/>
    <p:sldId id="350" r:id="rId26"/>
    <p:sldId id="325" r:id="rId27"/>
    <p:sldId id="329" r:id="rId28"/>
    <p:sldId id="291" r:id="rId29"/>
    <p:sldId id="290" r:id="rId30"/>
    <p:sldId id="292" r:id="rId31"/>
    <p:sldId id="294" r:id="rId32"/>
    <p:sldId id="346" r:id="rId33"/>
    <p:sldId id="281" r:id="rId34"/>
    <p:sldId id="314" r:id="rId35"/>
    <p:sldId id="262" r:id="rId36"/>
    <p:sldId id="309" r:id="rId37"/>
    <p:sldId id="313" r:id="rId38"/>
    <p:sldId id="316" r:id="rId39"/>
    <p:sldId id="259" r:id="rId40"/>
    <p:sldId id="344" r:id="rId41"/>
    <p:sldId id="320" r:id="rId42"/>
    <p:sldId id="324" r:id="rId43"/>
    <p:sldId id="323" r:id="rId44"/>
    <p:sldId id="321" r:id="rId45"/>
    <p:sldId id="310" r:id="rId46"/>
    <p:sldId id="307" r:id="rId47"/>
    <p:sldId id="315" r:id="rId48"/>
    <p:sldId id="327" r:id="rId49"/>
    <p:sldId id="335" r:id="rId50"/>
    <p:sldId id="337" r:id="rId51"/>
    <p:sldId id="338" r:id="rId52"/>
    <p:sldId id="336" r:id="rId53"/>
    <p:sldId id="339" r:id="rId54"/>
    <p:sldId id="340" r:id="rId55"/>
    <p:sldId id="260"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AF2F"/>
    <a:srgbClr val="00CC00"/>
    <a:srgbClr val="FFFDF8"/>
    <a:srgbClr val="D4263E"/>
    <a:srgbClr val="FFFFFF"/>
    <a:srgbClr val="DC582A"/>
    <a:srgbClr val="996633"/>
    <a:srgbClr val="1A3F82"/>
    <a:srgbClr val="22222A"/>
    <a:srgbClr val="5D37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3C8769-C4F8-47AC-B1C1-33F76CE901C7}" v="40" dt="2024-11-08T16:58:59.1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54" autoAdjust="0"/>
    <p:restoredTop sz="86939"/>
  </p:normalViewPr>
  <p:slideViewPr>
    <p:cSldViewPr snapToGrid="0" showGuides="1">
      <p:cViewPr varScale="1">
        <p:scale>
          <a:sx n="138" d="100"/>
          <a:sy n="138" d="100"/>
        </p:scale>
        <p:origin x="1416" y="12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slide" Target="slides/slide39.xml"/><Relationship Id="rId50" Type="http://schemas.openxmlformats.org/officeDocument/2006/relationships/slide" Target="slides/slide42.xml"/><Relationship Id="rId55" Type="http://schemas.openxmlformats.org/officeDocument/2006/relationships/slide" Target="slides/slide47.xml"/><Relationship Id="rId63" Type="http://schemas.microsoft.com/office/2016/11/relationships/changesInfo" Target="changesInfos/changesInfo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slide" Target="slides/slide45.xml"/><Relationship Id="rId58" Type="http://schemas.openxmlformats.org/officeDocument/2006/relationships/handoutMaster" Target="handoutMasters/handoutMaster1.xml"/><Relationship Id="rId5" Type="http://schemas.openxmlformats.org/officeDocument/2006/relationships/slideMaster" Target="slideMasters/slideMaster5.xml"/><Relationship Id="rId61" Type="http://schemas.openxmlformats.org/officeDocument/2006/relationships/theme" Target="theme/theme1.xml"/><Relationship Id="rId19" Type="http://schemas.openxmlformats.org/officeDocument/2006/relationships/slide" Target="slides/slide1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slide" Target="slides/slide48.xml"/><Relationship Id="rId64" Type="http://schemas.microsoft.com/office/2015/10/relationships/revisionInfo" Target="revisionInfo.xml"/><Relationship Id="rId8" Type="http://schemas.openxmlformats.org/officeDocument/2006/relationships/slideMaster" Target="slideMasters/slideMaster8.xml"/><Relationship Id="rId51" Type="http://schemas.openxmlformats.org/officeDocument/2006/relationships/slide" Target="slides/slide43.xml"/><Relationship Id="rId3" Type="http://schemas.openxmlformats.org/officeDocument/2006/relationships/slideMaster" Target="slideMasters/slideMaster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presProps" Target="presProps.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notesMaster" Target="notesMasters/notesMaster1.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 Neves" userId="de6360574db850ea" providerId="LiveId" clId="{393C8769-C4F8-47AC-B1C1-33F76CE901C7}"/>
    <pc:docChg chg="undo custSel modSld">
      <pc:chgData name="Ana Neves" userId="de6360574db850ea" providerId="LiveId" clId="{393C8769-C4F8-47AC-B1C1-33F76CE901C7}" dt="2024-11-08T16:59:17.149" v="2278" actId="20577"/>
      <pc:docMkLst>
        <pc:docMk/>
      </pc:docMkLst>
      <pc:sldChg chg="addSp delSp modSp mod">
        <pc:chgData name="Ana Neves" userId="de6360574db850ea" providerId="LiveId" clId="{393C8769-C4F8-47AC-B1C1-33F76CE901C7}" dt="2024-11-08T13:32:38.217" v="488" actId="20577"/>
        <pc:sldMkLst>
          <pc:docMk/>
          <pc:sldMk cId="1681773900" sldId="332"/>
        </pc:sldMkLst>
        <pc:spChg chg="mod">
          <ac:chgData name="Ana Neves" userId="de6360574db850ea" providerId="LiveId" clId="{393C8769-C4F8-47AC-B1C1-33F76CE901C7}" dt="2024-11-08T13:32:11.896" v="486" actId="1076"/>
          <ac:spMkLst>
            <pc:docMk/>
            <pc:sldMk cId="1681773900" sldId="332"/>
            <ac:spMk id="3" creationId="{7CDB1838-B709-AB4A-A760-B11CF5FE5CD7}"/>
          </ac:spMkLst>
        </pc:spChg>
        <pc:spChg chg="del mod topLvl">
          <ac:chgData name="Ana Neves" userId="de6360574db850ea" providerId="LiveId" clId="{393C8769-C4F8-47AC-B1C1-33F76CE901C7}" dt="2024-11-08T12:14:45.787" v="18" actId="478"/>
          <ac:spMkLst>
            <pc:docMk/>
            <pc:sldMk cId="1681773900" sldId="332"/>
            <ac:spMk id="12" creationId="{AE5949D1-71A9-A49B-F178-388CED69FC28}"/>
          </ac:spMkLst>
        </pc:spChg>
        <pc:spChg chg="add del mod">
          <ac:chgData name="Ana Neves" userId="de6360574db850ea" providerId="LiveId" clId="{393C8769-C4F8-47AC-B1C1-33F76CE901C7}" dt="2024-11-08T12:20:26.756" v="45"/>
          <ac:spMkLst>
            <pc:docMk/>
            <pc:sldMk cId="1681773900" sldId="332"/>
            <ac:spMk id="17" creationId="{1EBF8531-2A5D-90FB-1683-94198E78935D}"/>
          </ac:spMkLst>
        </pc:spChg>
        <pc:spChg chg="add mod">
          <ac:chgData name="Ana Neves" userId="de6360574db850ea" providerId="LiveId" clId="{393C8769-C4F8-47AC-B1C1-33F76CE901C7}" dt="2024-11-08T13:32:38.217" v="488" actId="20577"/>
          <ac:spMkLst>
            <pc:docMk/>
            <pc:sldMk cId="1681773900" sldId="332"/>
            <ac:spMk id="18" creationId="{A934AC72-D839-A3D7-7A0D-96121B4E9B06}"/>
          </ac:spMkLst>
        </pc:spChg>
        <pc:spChg chg="add mod">
          <ac:chgData name="Ana Neves" userId="de6360574db850ea" providerId="LiveId" clId="{393C8769-C4F8-47AC-B1C1-33F76CE901C7}" dt="2024-11-08T13:09:38.817" v="278"/>
          <ac:spMkLst>
            <pc:docMk/>
            <pc:sldMk cId="1681773900" sldId="332"/>
            <ac:spMk id="19" creationId="{BD50AC57-BE0F-F3FD-AA7B-949AB464CB67}"/>
          </ac:spMkLst>
        </pc:spChg>
        <pc:spChg chg="add mod">
          <ac:chgData name="Ana Neves" userId="de6360574db850ea" providerId="LiveId" clId="{393C8769-C4F8-47AC-B1C1-33F76CE901C7}" dt="2024-11-08T13:26:49.912" v="407" actId="1076"/>
          <ac:spMkLst>
            <pc:docMk/>
            <pc:sldMk cId="1681773900" sldId="332"/>
            <ac:spMk id="21" creationId="{7C89D703-C4CA-9574-0097-F2D7AC797BB3}"/>
          </ac:spMkLst>
        </pc:spChg>
        <pc:spChg chg="add mod">
          <ac:chgData name="Ana Neves" userId="de6360574db850ea" providerId="LiveId" clId="{393C8769-C4F8-47AC-B1C1-33F76CE901C7}" dt="2024-11-08T13:27:27.880" v="432" actId="20577"/>
          <ac:spMkLst>
            <pc:docMk/>
            <pc:sldMk cId="1681773900" sldId="332"/>
            <ac:spMk id="30" creationId="{EC76416F-7E43-B36E-2654-C5D359D15B0B}"/>
          </ac:spMkLst>
        </pc:spChg>
        <pc:grpChg chg="add del mod">
          <ac:chgData name="Ana Neves" userId="de6360574db850ea" providerId="LiveId" clId="{393C8769-C4F8-47AC-B1C1-33F76CE901C7}" dt="2024-11-08T12:14:45.787" v="18" actId="478"/>
          <ac:grpSpMkLst>
            <pc:docMk/>
            <pc:sldMk cId="1681773900" sldId="332"/>
            <ac:grpSpMk id="10" creationId="{4D508E5E-D2A1-7AA1-22B8-EC158F12EC8E}"/>
          </ac:grpSpMkLst>
        </pc:grpChg>
        <pc:grpChg chg="add mod">
          <ac:chgData name="Ana Neves" userId="de6360574db850ea" providerId="LiveId" clId="{393C8769-C4F8-47AC-B1C1-33F76CE901C7}" dt="2024-11-08T13:27:54.024" v="437" actId="164"/>
          <ac:grpSpMkLst>
            <pc:docMk/>
            <pc:sldMk cId="1681773900" sldId="332"/>
            <ac:grpSpMk id="31" creationId="{0D948BB9-01E6-FC4E-43DA-FC60CEFAE353}"/>
          </ac:grpSpMkLst>
        </pc:grpChg>
        <pc:picChg chg="add del mod">
          <ac:chgData name="Ana Neves" userId="de6360574db850ea" providerId="LiveId" clId="{393C8769-C4F8-47AC-B1C1-33F76CE901C7}" dt="2024-11-08T12:12:38.845" v="3" actId="478"/>
          <ac:picMkLst>
            <pc:docMk/>
            <pc:sldMk cId="1681773900" sldId="332"/>
            <ac:picMk id="5" creationId="{5E4F690A-1CDD-680F-86E3-FB16A69BF523}"/>
          </ac:picMkLst>
        </pc:picChg>
        <pc:picChg chg="add del mod">
          <ac:chgData name="Ana Neves" userId="de6360574db850ea" providerId="LiveId" clId="{393C8769-C4F8-47AC-B1C1-33F76CE901C7}" dt="2024-11-08T12:13:39.811" v="9" actId="478"/>
          <ac:picMkLst>
            <pc:docMk/>
            <pc:sldMk cId="1681773900" sldId="332"/>
            <ac:picMk id="7" creationId="{19C9BACA-B327-D089-3715-39C3D517B751}"/>
          </ac:picMkLst>
        </pc:picChg>
        <pc:picChg chg="add del mod">
          <ac:chgData name="Ana Neves" userId="de6360574db850ea" providerId="LiveId" clId="{393C8769-C4F8-47AC-B1C1-33F76CE901C7}" dt="2024-11-08T12:14:32.354" v="14" actId="478"/>
          <ac:picMkLst>
            <pc:docMk/>
            <pc:sldMk cId="1681773900" sldId="332"/>
            <ac:picMk id="9" creationId="{CFE81C51-048E-364B-A1D2-75C72ED4122D}"/>
          </ac:picMkLst>
        </pc:picChg>
        <pc:picChg chg="del mod topLvl">
          <ac:chgData name="Ana Neves" userId="de6360574db850ea" providerId="LiveId" clId="{393C8769-C4F8-47AC-B1C1-33F76CE901C7}" dt="2024-11-08T12:16:39.425" v="19" actId="478"/>
          <ac:picMkLst>
            <pc:docMk/>
            <pc:sldMk cId="1681773900" sldId="332"/>
            <ac:picMk id="11" creationId="{FB43A273-0412-66E3-3250-9E555A10318E}"/>
          </ac:picMkLst>
        </pc:picChg>
        <pc:picChg chg="add del mod ord modCrop">
          <ac:chgData name="Ana Neves" userId="de6360574db850ea" providerId="LiveId" clId="{393C8769-C4F8-47AC-B1C1-33F76CE901C7}" dt="2024-11-08T12:19:56.608" v="26" actId="478"/>
          <ac:picMkLst>
            <pc:docMk/>
            <pc:sldMk cId="1681773900" sldId="332"/>
            <ac:picMk id="14" creationId="{0A594A64-DB2E-F447-2159-7346AD006369}"/>
          </ac:picMkLst>
        </pc:picChg>
        <pc:picChg chg="add mod">
          <ac:chgData name="Ana Neves" userId="de6360574db850ea" providerId="LiveId" clId="{393C8769-C4F8-47AC-B1C1-33F76CE901C7}" dt="2024-11-08T13:26:41.006" v="405" actId="1076"/>
          <ac:picMkLst>
            <pc:docMk/>
            <pc:sldMk cId="1681773900" sldId="332"/>
            <ac:picMk id="16" creationId="{ED1B96CB-8562-834B-FA87-9A1BAD84145B}"/>
          </ac:picMkLst>
        </pc:picChg>
        <pc:picChg chg="add del mod">
          <ac:chgData name="Ana Neves" userId="de6360574db850ea" providerId="LiveId" clId="{393C8769-C4F8-47AC-B1C1-33F76CE901C7}" dt="2024-11-08T13:24:37.683" v="384" actId="478"/>
          <ac:picMkLst>
            <pc:docMk/>
            <pc:sldMk cId="1681773900" sldId="332"/>
            <ac:picMk id="23" creationId="{0FB7B64E-D000-5754-B176-A5947E018D76}"/>
          </ac:picMkLst>
        </pc:picChg>
        <pc:picChg chg="add del mod">
          <ac:chgData name="Ana Neves" userId="de6360574db850ea" providerId="LiveId" clId="{393C8769-C4F8-47AC-B1C1-33F76CE901C7}" dt="2024-11-08T13:25:19.080" v="387" actId="478"/>
          <ac:picMkLst>
            <pc:docMk/>
            <pc:sldMk cId="1681773900" sldId="332"/>
            <ac:picMk id="25" creationId="{E8EAA33B-8822-8A84-5349-52D43D6F0036}"/>
          </ac:picMkLst>
        </pc:picChg>
        <pc:picChg chg="add mod modCrop">
          <ac:chgData name="Ana Neves" userId="de6360574db850ea" providerId="LiveId" clId="{393C8769-C4F8-47AC-B1C1-33F76CE901C7}" dt="2024-11-08T13:27:54.024" v="437" actId="164"/>
          <ac:picMkLst>
            <pc:docMk/>
            <pc:sldMk cId="1681773900" sldId="332"/>
            <ac:picMk id="27" creationId="{4FE23990-BC1E-E7C1-E0B8-0DD66028A154}"/>
          </ac:picMkLst>
        </pc:picChg>
        <pc:picChg chg="add mod modCrop">
          <ac:chgData name="Ana Neves" userId="de6360574db850ea" providerId="LiveId" clId="{393C8769-C4F8-47AC-B1C1-33F76CE901C7}" dt="2024-11-08T13:27:54.024" v="437" actId="164"/>
          <ac:picMkLst>
            <pc:docMk/>
            <pc:sldMk cId="1681773900" sldId="332"/>
            <ac:picMk id="29" creationId="{1785AF95-3C64-1991-8553-0332670404A8}"/>
          </ac:picMkLst>
        </pc:picChg>
      </pc:sldChg>
      <pc:sldChg chg="addSp delSp modSp mod">
        <pc:chgData name="Ana Neves" userId="de6360574db850ea" providerId="LiveId" clId="{393C8769-C4F8-47AC-B1C1-33F76CE901C7}" dt="2024-11-08T16:59:17.149" v="2278" actId="20577"/>
        <pc:sldMkLst>
          <pc:docMk/>
          <pc:sldMk cId="1739681864" sldId="341"/>
        </pc:sldMkLst>
        <pc:spChg chg="add del mod">
          <ac:chgData name="Ana Neves" userId="de6360574db850ea" providerId="LiveId" clId="{393C8769-C4F8-47AC-B1C1-33F76CE901C7}" dt="2024-11-08T12:42:01.277" v="103"/>
          <ac:spMkLst>
            <pc:docMk/>
            <pc:sldMk cId="1739681864" sldId="341"/>
            <ac:spMk id="3" creationId="{B77801B5-0677-E87B-3731-F2D9814977A3}"/>
          </ac:spMkLst>
        </pc:spChg>
        <pc:spChg chg="add del mod">
          <ac:chgData name="Ana Neves" userId="de6360574db850ea" providerId="LiveId" clId="{393C8769-C4F8-47AC-B1C1-33F76CE901C7}" dt="2024-11-08T15:17:41.475" v="491"/>
          <ac:spMkLst>
            <pc:docMk/>
            <pc:sldMk cId="1739681864" sldId="341"/>
            <ac:spMk id="4" creationId="{56FBE46F-E750-6C49-CFCD-15B87A28174F}"/>
          </ac:spMkLst>
        </pc:spChg>
        <pc:spChg chg="add mod">
          <ac:chgData name="Ana Neves" userId="de6360574db850ea" providerId="LiveId" clId="{393C8769-C4F8-47AC-B1C1-33F76CE901C7}" dt="2024-11-08T16:59:17.149" v="2278" actId="20577"/>
          <ac:spMkLst>
            <pc:docMk/>
            <pc:sldMk cId="1739681864" sldId="341"/>
            <ac:spMk id="5" creationId="{99711736-8565-A42A-EB66-E472AD655386}"/>
          </ac:spMkLst>
        </pc:spChg>
        <pc:spChg chg="add del mod">
          <ac:chgData name="Ana Neves" userId="de6360574db850ea" providerId="LiveId" clId="{393C8769-C4F8-47AC-B1C1-33F76CE901C7}" dt="2024-11-08T16:34:41.341" v="1704" actId="478"/>
          <ac:spMkLst>
            <pc:docMk/>
            <pc:sldMk cId="1739681864" sldId="341"/>
            <ac:spMk id="9" creationId="{D9653224-4BA2-26A8-AE97-16015D5386E7}"/>
          </ac:spMkLst>
        </pc:spChg>
        <pc:spChg chg="add del mod">
          <ac:chgData name="Ana Neves" userId="de6360574db850ea" providerId="LiveId" clId="{393C8769-C4F8-47AC-B1C1-33F76CE901C7}" dt="2024-11-08T16:39:45.528" v="1857" actId="478"/>
          <ac:spMkLst>
            <pc:docMk/>
            <pc:sldMk cId="1739681864" sldId="341"/>
            <ac:spMk id="11" creationId="{4D48E124-1A90-8620-B0A1-66528F0D44B8}"/>
          </ac:spMkLst>
        </pc:spChg>
        <pc:spChg chg="add del">
          <ac:chgData name="Ana Neves" userId="de6360574db850ea" providerId="LiveId" clId="{393C8769-C4F8-47AC-B1C1-33F76CE901C7}" dt="2024-11-08T16:50:58.977" v="2162" actId="478"/>
          <ac:spMkLst>
            <pc:docMk/>
            <pc:sldMk cId="1739681864" sldId="341"/>
            <ac:spMk id="12" creationId="{3E84B374-4BE7-3A8E-70E0-40945734899E}"/>
          </ac:spMkLst>
        </pc:spChg>
        <pc:spChg chg="add mod">
          <ac:chgData name="Ana Neves" userId="de6360574db850ea" providerId="LiveId" clId="{393C8769-C4F8-47AC-B1C1-33F76CE901C7}" dt="2024-11-08T16:53:42.389" v="2186" actId="207"/>
          <ac:spMkLst>
            <pc:docMk/>
            <pc:sldMk cId="1739681864" sldId="341"/>
            <ac:spMk id="13" creationId="{231ADF7F-7459-D9B8-CE64-F08AEA4E8702}"/>
          </ac:spMkLst>
        </pc:spChg>
        <pc:spChg chg="add del mod">
          <ac:chgData name="Ana Neves" userId="de6360574db850ea" providerId="LiveId" clId="{393C8769-C4F8-47AC-B1C1-33F76CE901C7}" dt="2024-11-08T16:51:57.445" v="2172" actId="478"/>
          <ac:spMkLst>
            <pc:docMk/>
            <pc:sldMk cId="1739681864" sldId="341"/>
            <ac:spMk id="14" creationId="{6F8B6E9D-9E83-95D5-BC70-FC176D9F4047}"/>
          </ac:spMkLst>
        </pc:spChg>
        <pc:spChg chg="add mod">
          <ac:chgData name="Ana Neves" userId="de6360574db850ea" providerId="LiveId" clId="{393C8769-C4F8-47AC-B1C1-33F76CE901C7}" dt="2024-11-08T16:51:53.148" v="2171" actId="571"/>
          <ac:spMkLst>
            <pc:docMk/>
            <pc:sldMk cId="1739681864" sldId="341"/>
            <ac:spMk id="15" creationId="{37FBD263-2A0C-3AEF-F9F6-CE97BD395394}"/>
          </ac:spMkLst>
        </pc:spChg>
        <pc:spChg chg="add mod">
          <ac:chgData name="Ana Neves" userId="de6360574db850ea" providerId="LiveId" clId="{393C8769-C4F8-47AC-B1C1-33F76CE901C7}" dt="2024-11-08T16:51:53.148" v="2171" actId="571"/>
          <ac:spMkLst>
            <pc:docMk/>
            <pc:sldMk cId="1739681864" sldId="341"/>
            <ac:spMk id="16" creationId="{F0BD69E1-A834-14D6-8493-209B1265544E}"/>
          </ac:spMkLst>
        </pc:spChg>
        <pc:spChg chg="add mod">
          <ac:chgData name="Ana Neves" userId="de6360574db850ea" providerId="LiveId" clId="{393C8769-C4F8-47AC-B1C1-33F76CE901C7}" dt="2024-11-08T16:51:47.163" v="2170"/>
          <ac:spMkLst>
            <pc:docMk/>
            <pc:sldMk cId="1739681864" sldId="341"/>
            <ac:spMk id="17" creationId="{0788146D-8C0E-DC90-9304-128DDB7A1508}"/>
          </ac:spMkLst>
        </pc:spChg>
        <pc:spChg chg="add mod">
          <ac:chgData name="Ana Neves" userId="de6360574db850ea" providerId="LiveId" clId="{393C8769-C4F8-47AC-B1C1-33F76CE901C7}" dt="2024-11-08T16:53:48.322" v="2187" actId="207"/>
          <ac:spMkLst>
            <pc:docMk/>
            <pc:sldMk cId="1739681864" sldId="341"/>
            <ac:spMk id="18" creationId="{3FC86E02-AA61-77B1-78E3-7BD128BDAFDD}"/>
          </ac:spMkLst>
        </pc:spChg>
        <pc:spChg chg="add mod">
          <ac:chgData name="Ana Neves" userId="de6360574db850ea" providerId="LiveId" clId="{393C8769-C4F8-47AC-B1C1-33F76CE901C7}" dt="2024-11-08T16:53:54.072" v="2188" actId="207"/>
          <ac:spMkLst>
            <pc:docMk/>
            <pc:sldMk cId="1739681864" sldId="341"/>
            <ac:spMk id="19" creationId="{918116F7-60E7-B347-B562-B571A1EBCE67}"/>
          </ac:spMkLst>
        </pc:spChg>
        <pc:spChg chg="add mod">
          <ac:chgData name="Ana Neves" userId="de6360574db850ea" providerId="LiveId" clId="{393C8769-C4F8-47AC-B1C1-33F76CE901C7}" dt="2024-11-08T16:53:59.186" v="2189" actId="207"/>
          <ac:spMkLst>
            <pc:docMk/>
            <pc:sldMk cId="1739681864" sldId="341"/>
            <ac:spMk id="20" creationId="{742E3EA8-38C0-30AE-6BBF-BC2EF8D176E0}"/>
          </ac:spMkLst>
        </pc:spChg>
        <pc:spChg chg="add mod">
          <ac:chgData name="Ana Neves" userId="de6360574db850ea" providerId="LiveId" clId="{393C8769-C4F8-47AC-B1C1-33F76CE901C7}" dt="2024-11-08T16:53:34.520" v="2185" actId="1076"/>
          <ac:spMkLst>
            <pc:docMk/>
            <pc:sldMk cId="1739681864" sldId="341"/>
            <ac:spMk id="21" creationId="{AE30A791-F12F-DD96-F57E-4BFC96F0C3CB}"/>
          </ac:spMkLst>
        </pc:spChg>
        <pc:spChg chg="add del mod">
          <ac:chgData name="Ana Neves" userId="de6360574db850ea" providerId="LiveId" clId="{393C8769-C4F8-47AC-B1C1-33F76CE901C7}" dt="2024-11-08T16:56:25.891" v="2235" actId="478"/>
          <ac:spMkLst>
            <pc:docMk/>
            <pc:sldMk cId="1739681864" sldId="341"/>
            <ac:spMk id="22" creationId="{230CFEF1-B522-1872-D0C5-EEED9A1A2331}"/>
          </ac:spMkLst>
        </pc:spChg>
        <pc:spChg chg="add mod">
          <ac:chgData name="Ana Neves" userId="de6360574db850ea" providerId="LiveId" clId="{393C8769-C4F8-47AC-B1C1-33F76CE901C7}" dt="2024-11-08T16:56:39.992" v="2238" actId="1076"/>
          <ac:spMkLst>
            <pc:docMk/>
            <pc:sldMk cId="1739681864" sldId="341"/>
            <ac:spMk id="23" creationId="{E491F6D1-8B8C-5085-F0B7-743EF6ED54F7}"/>
          </ac:spMkLst>
        </pc:spChg>
        <pc:spChg chg="add mod">
          <ac:chgData name="Ana Neves" userId="de6360574db850ea" providerId="LiveId" clId="{393C8769-C4F8-47AC-B1C1-33F76CE901C7}" dt="2024-11-08T16:58:02.455" v="2253" actId="1076"/>
          <ac:spMkLst>
            <pc:docMk/>
            <pc:sldMk cId="1739681864" sldId="341"/>
            <ac:spMk id="24" creationId="{5DF4B692-6F09-675E-ED66-914668D3DC4B}"/>
          </ac:spMkLst>
        </pc:spChg>
        <pc:spChg chg="add mod">
          <ac:chgData name="Ana Neves" userId="de6360574db850ea" providerId="LiveId" clId="{393C8769-C4F8-47AC-B1C1-33F76CE901C7}" dt="2024-11-08T16:57:19.085" v="2249" actId="1076"/>
          <ac:spMkLst>
            <pc:docMk/>
            <pc:sldMk cId="1739681864" sldId="341"/>
            <ac:spMk id="25" creationId="{E860321B-AE2C-0BC6-6403-ACF13A816E25}"/>
          </ac:spMkLst>
        </pc:spChg>
        <pc:spChg chg="add mod">
          <ac:chgData name="Ana Neves" userId="de6360574db850ea" providerId="LiveId" clId="{393C8769-C4F8-47AC-B1C1-33F76CE901C7}" dt="2024-11-08T16:57:23.228" v="2250" actId="1076"/>
          <ac:spMkLst>
            <pc:docMk/>
            <pc:sldMk cId="1739681864" sldId="341"/>
            <ac:spMk id="26" creationId="{F3BA8034-9F12-1BFF-6542-F409FB628C03}"/>
          </ac:spMkLst>
        </pc:spChg>
        <pc:spChg chg="add mod">
          <ac:chgData name="Ana Neves" userId="de6360574db850ea" providerId="LiveId" clId="{393C8769-C4F8-47AC-B1C1-33F76CE901C7}" dt="2024-11-08T16:57:10.766" v="2246" actId="1076"/>
          <ac:spMkLst>
            <pc:docMk/>
            <pc:sldMk cId="1739681864" sldId="341"/>
            <ac:spMk id="27" creationId="{F2066EDF-0CD8-705D-FA22-6F808163FC3D}"/>
          </ac:spMkLst>
        </pc:spChg>
        <pc:spChg chg="add mod">
          <ac:chgData name="Ana Neves" userId="de6360574db850ea" providerId="LiveId" clId="{393C8769-C4F8-47AC-B1C1-33F76CE901C7}" dt="2024-11-08T16:57:16.473" v="2248" actId="1076"/>
          <ac:spMkLst>
            <pc:docMk/>
            <pc:sldMk cId="1739681864" sldId="341"/>
            <ac:spMk id="28" creationId="{28A98294-84AD-0495-8EE7-F54642A08A5C}"/>
          </ac:spMkLst>
        </pc:spChg>
        <pc:spChg chg="add mod">
          <ac:chgData name="Ana Neves" userId="de6360574db850ea" providerId="LiveId" clId="{393C8769-C4F8-47AC-B1C1-33F76CE901C7}" dt="2024-11-08T16:57:45.989" v="2252" actId="1076"/>
          <ac:spMkLst>
            <pc:docMk/>
            <pc:sldMk cId="1739681864" sldId="341"/>
            <ac:spMk id="29" creationId="{9C2241CC-03B8-BE82-4A2B-36F1453B2D4E}"/>
          </ac:spMkLst>
        </pc:spChg>
        <pc:spChg chg="add mod">
          <ac:chgData name="Ana Neves" userId="de6360574db850ea" providerId="LiveId" clId="{393C8769-C4F8-47AC-B1C1-33F76CE901C7}" dt="2024-11-08T16:58:17.489" v="2255" actId="1076"/>
          <ac:spMkLst>
            <pc:docMk/>
            <pc:sldMk cId="1739681864" sldId="341"/>
            <ac:spMk id="30" creationId="{78A759B7-6ADB-F3DE-35BC-82749F589508}"/>
          </ac:spMkLst>
        </pc:spChg>
        <pc:spChg chg="add mod">
          <ac:chgData name="Ana Neves" userId="de6360574db850ea" providerId="LiveId" clId="{393C8769-C4F8-47AC-B1C1-33F76CE901C7}" dt="2024-11-08T16:58:28.527" v="2257" actId="1076"/>
          <ac:spMkLst>
            <pc:docMk/>
            <pc:sldMk cId="1739681864" sldId="341"/>
            <ac:spMk id="31" creationId="{7C5BCDBD-FA29-530D-68A3-324BFB9ED098}"/>
          </ac:spMkLst>
        </pc:spChg>
        <pc:spChg chg="add mod">
          <ac:chgData name="Ana Neves" userId="de6360574db850ea" providerId="LiveId" clId="{393C8769-C4F8-47AC-B1C1-33F76CE901C7}" dt="2024-11-08T16:58:34.226" v="2259" actId="1076"/>
          <ac:spMkLst>
            <pc:docMk/>
            <pc:sldMk cId="1739681864" sldId="341"/>
            <ac:spMk id="32" creationId="{1EAC5050-F7F2-6650-27A6-C2C6F6AA7855}"/>
          </ac:spMkLst>
        </pc:spChg>
        <pc:spChg chg="add mod">
          <ac:chgData name="Ana Neves" userId="de6360574db850ea" providerId="LiveId" clId="{393C8769-C4F8-47AC-B1C1-33F76CE901C7}" dt="2024-11-08T16:58:47.672" v="2262" actId="1076"/>
          <ac:spMkLst>
            <pc:docMk/>
            <pc:sldMk cId="1739681864" sldId="341"/>
            <ac:spMk id="33" creationId="{FF4FCE6E-E9F8-9654-9C0D-A2E93F50B2C3}"/>
          </ac:spMkLst>
        </pc:spChg>
        <pc:spChg chg="add mod">
          <ac:chgData name="Ana Neves" userId="de6360574db850ea" providerId="LiveId" clId="{393C8769-C4F8-47AC-B1C1-33F76CE901C7}" dt="2024-11-08T16:59:05.913" v="2266" actId="1076"/>
          <ac:spMkLst>
            <pc:docMk/>
            <pc:sldMk cId="1739681864" sldId="341"/>
            <ac:spMk id="34" creationId="{A5A1ECC6-5122-FA5F-8B1D-92F4F5998346}"/>
          </ac:spMkLst>
        </pc:spChg>
        <pc:picChg chg="add del mod">
          <ac:chgData name="Ana Neves" userId="de6360574db850ea" providerId="LiveId" clId="{393C8769-C4F8-47AC-B1C1-33F76CE901C7}" dt="2024-11-08T16:04:23.799" v="788" actId="478"/>
          <ac:picMkLst>
            <pc:docMk/>
            <pc:sldMk cId="1739681864" sldId="341"/>
            <ac:picMk id="7" creationId="{7DE7AA2E-998F-19E8-F026-6B6DE5B806E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0372D8D-FB06-49F8-80F3-966BA7A33CAB}" type="datetimeFigureOut">
              <a:rPr lang="en-GB" smtClean="0"/>
              <a:t>09/11/2024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465D6-E927-4CD6-BB6D-7C5E4BEAA1EF}" type="slidenum">
              <a:rPr lang="en-GB" smtClean="0"/>
              <a:t>‹#›</a:t>
            </a:fld>
            <a:endParaRPr lang="en-GB" dirty="0"/>
          </a:p>
        </p:txBody>
      </p:sp>
    </p:spTree>
    <p:extLst>
      <p:ext uri="{BB962C8B-B14F-4D97-AF65-F5344CB8AC3E}">
        <p14:creationId xmlns:p14="http://schemas.microsoft.com/office/powerpoint/2010/main" val="32880088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g>
</file>

<file path=ppt/media/image100.png>
</file>

<file path=ppt/media/image101.png>
</file>

<file path=ppt/media/image102.png>
</file>

<file path=ppt/media/image103.jpeg>
</file>

<file path=ppt/media/image104.png>
</file>

<file path=ppt/media/image105.png>
</file>

<file path=ppt/media/image106.png>
</file>

<file path=ppt/media/image107.png>
</file>

<file path=ppt/media/image108.png>
</file>

<file path=ppt/media/image109.png>
</file>

<file path=ppt/media/image11.jpg>
</file>

<file path=ppt/media/image110.jpe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jpeg>
</file>

<file path=ppt/media/image21.jpeg>
</file>

<file path=ppt/media/image22.png>
</file>

<file path=ppt/media/image23.jpeg>
</file>

<file path=ppt/media/image24.jpeg>
</file>

<file path=ppt/media/image25.jpeg>
</file>

<file path=ppt/media/image26.jpeg>
</file>

<file path=ppt/media/image27.png>
</file>

<file path=ppt/media/image28.png>
</file>

<file path=ppt/media/image29.png>
</file>

<file path=ppt/media/image3.jpg>
</file>

<file path=ppt/media/image30.png>
</file>

<file path=ppt/media/image31.png>
</file>

<file path=ppt/media/image32.png>
</file>

<file path=ppt/media/image33.jpeg>
</file>

<file path=ppt/media/image34.png>
</file>

<file path=ppt/media/image35.png>
</file>

<file path=ppt/media/image36.jpeg>
</file>

<file path=ppt/media/image37.jpeg>
</file>

<file path=ppt/media/image38.jpeg>
</file>

<file path=ppt/media/image39.png>
</file>

<file path=ppt/media/image4.jpg>
</file>

<file path=ppt/media/image40.png>
</file>

<file path=ppt/media/image41.jpeg>
</file>

<file path=ppt/media/image42.png>
</file>

<file path=ppt/media/image43.png>
</file>

<file path=ppt/media/image44.png>
</file>

<file path=ppt/media/image45.png>
</file>

<file path=ppt/media/image46.png>
</file>

<file path=ppt/media/image47.jpeg>
</file>

<file path=ppt/media/image48.png>
</file>

<file path=ppt/media/image49.jpeg>
</file>

<file path=ppt/media/image5.jpg>
</file>

<file path=ppt/media/image50.jpeg>
</file>

<file path=ppt/media/image51.png>
</file>

<file path=ppt/media/image52.png>
</file>

<file path=ppt/media/image53.png>
</file>

<file path=ppt/media/image54.jpeg>
</file>

<file path=ppt/media/image55.jpeg>
</file>

<file path=ppt/media/image56.png>
</file>

<file path=ppt/media/image57.jpeg>
</file>

<file path=ppt/media/image58.gif>
</file>

<file path=ppt/media/image59.jpeg>
</file>

<file path=ppt/media/image6.jpg>
</file>

<file path=ppt/media/image60.gif>
</file>

<file path=ppt/media/image61.jpeg>
</file>

<file path=ppt/media/image62.jpeg>
</file>

<file path=ppt/media/image63.jpeg>
</file>

<file path=ppt/media/image64.png>
</file>

<file path=ppt/media/image65.jpeg>
</file>

<file path=ppt/media/image66.gif>
</file>

<file path=ppt/media/image67.png>
</file>

<file path=ppt/media/image68.gif>
</file>

<file path=ppt/media/image69.png>
</file>

<file path=ppt/media/image7.jpg>
</file>

<file path=ppt/media/image70.jpeg>
</file>

<file path=ppt/media/image71.gif>
</file>

<file path=ppt/media/image72.png>
</file>

<file path=ppt/media/image73.jpeg>
</file>

<file path=ppt/media/image74.jpeg>
</file>

<file path=ppt/media/image75.jpeg>
</file>

<file path=ppt/media/image76.png>
</file>

<file path=ppt/media/image77.png>
</file>

<file path=ppt/media/image78.png>
</file>

<file path=ppt/media/image79.png>
</file>

<file path=ppt/media/image8.jpg>
</file>

<file path=ppt/media/image80.jpeg>
</file>

<file path=ppt/media/image81.jpeg>
</file>

<file path=ppt/media/image82.png>
</file>

<file path=ppt/media/image83.jpeg>
</file>

<file path=ppt/media/image84.jpeg>
</file>

<file path=ppt/media/image85.png>
</file>

<file path=ppt/media/image86.jpeg>
</file>

<file path=ppt/media/image87.png>
</file>

<file path=ppt/media/image88.png>
</file>

<file path=ppt/media/image89.png>
</file>

<file path=ppt/media/image9.jpg>
</file>

<file path=ppt/media/image90.png>
</file>

<file path=ppt/media/image91.jpeg>
</file>

<file path=ppt/media/image92.png>
</file>

<file path=ppt/media/image93.png>
</file>

<file path=ppt/media/image94.jpeg>
</file>

<file path=ppt/media/image95.png>
</file>

<file path=ppt/media/image96.png>
</file>

<file path=ppt/media/image97.jpe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192B64-956F-4AA1-9D00-91265D8096D4}" type="datetimeFigureOut">
              <a:rPr lang="en-GB" smtClean="0"/>
              <a:t>09/11/2024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CC1D15-B5DE-4BD5-A4FB-8CE7A139D482}" type="slidenum">
              <a:rPr lang="en-GB" smtClean="0"/>
              <a:t>‹#›</a:t>
            </a:fld>
            <a:endParaRPr lang="en-GB"/>
          </a:p>
        </p:txBody>
      </p:sp>
    </p:spTree>
    <p:extLst>
      <p:ext uri="{BB962C8B-B14F-4D97-AF65-F5344CB8AC3E}">
        <p14:creationId xmlns:p14="http://schemas.microsoft.com/office/powerpoint/2010/main" val="3854015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1h</a:t>
            </a:r>
          </a:p>
        </p:txBody>
      </p:sp>
      <p:sp>
        <p:nvSpPr>
          <p:cNvPr id="4" name="Slide Number Placeholder 3"/>
          <p:cNvSpPr>
            <a:spLocks noGrp="1"/>
          </p:cNvSpPr>
          <p:nvPr>
            <p:ph type="sldNum" sz="quarter" idx="5"/>
          </p:nvPr>
        </p:nvSpPr>
        <p:spPr/>
        <p:txBody>
          <a:bodyPr/>
          <a:lstStyle/>
          <a:p>
            <a:fld id="{70CC1D15-B5DE-4BD5-A4FB-8CE7A139D482}" type="slidenum">
              <a:rPr lang="en-GB" smtClean="0"/>
              <a:t>1</a:t>
            </a:fld>
            <a:endParaRPr lang="en-GB"/>
          </a:p>
        </p:txBody>
      </p:sp>
    </p:spTree>
    <p:extLst>
      <p:ext uri="{BB962C8B-B14F-4D97-AF65-F5344CB8AC3E}">
        <p14:creationId xmlns:p14="http://schemas.microsoft.com/office/powerpoint/2010/main" val="22099824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19</a:t>
            </a:fld>
            <a:endParaRPr lang="en-GB"/>
          </a:p>
        </p:txBody>
      </p:sp>
    </p:spTree>
    <p:extLst>
      <p:ext uri="{BB962C8B-B14F-4D97-AF65-F5344CB8AC3E}">
        <p14:creationId xmlns:p14="http://schemas.microsoft.com/office/powerpoint/2010/main" val="1874441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22</a:t>
            </a:fld>
            <a:endParaRPr lang="en-GB"/>
          </a:p>
        </p:txBody>
      </p:sp>
    </p:spTree>
    <p:extLst>
      <p:ext uri="{BB962C8B-B14F-4D97-AF65-F5344CB8AC3E}">
        <p14:creationId xmlns:p14="http://schemas.microsoft.com/office/powerpoint/2010/main" val="11637144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31</a:t>
            </a:fld>
            <a:endParaRPr lang="en-GB"/>
          </a:p>
        </p:txBody>
      </p:sp>
    </p:spTree>
    <p:extLst>
      <p:ext uri="{BB962C8B-B14F-4D97-AF65-F5344CB8AC3E}">
        <p14:creationId xmlns:p14="http://schemas.microsoft.com/office/powerpoint/2010/main" val="9411528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34</a:t>
            </a:fld>
            <a:endParaRPr lang="en-GB"/>
          </a:p>
        </p:txBody>
      </p:sp>
    </p:spTree>
    <p:extLst>
      <p:ext uri="{BB962C8B-B14F-4D97-AF65-F5344CB8AC3E}">
        <p14:creationId xmlns:p14="http://schemas.microsoft.com/office/powerpoint/2010/main" val="1315558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35</a:t>
            </a:fld>
            <a:endParaRPr lang="en-GB"/>
          </a:p>
        </p:txBody>
      </p:sp>
    </p:spTree>
    <p:extLst>
      <p:ext uri="{BB962C8B-B14F-4D97-AF65-F5344CB8AC3E}">
        <p14:creationId xmlns:p14="http://schemas.microsoft.com/office/powerpoint/2010/main" val="23206167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45</a:t>
            </a:fld>
            <a:endParaRPr lang="en-GB"/>
          </a:p>
        </p:txBody>
      </p:sp>
    </p:spTree>
    <p:extLst>
      <p:ext uri="{BB962C8B-B14F-4D97-AF65-F5344CB8AC3E}">
        <p14:creationId xmlns:p14="http://schemas.microsoft.com/office/powerpoint/2010/main" val="1979330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2</a:t>
            </a:fld>
            <a:endParaRPr lang="en-GB"/>
          </a:p>
        </p:txBody>
      </p:sp>
    </p:spTree>
    <p:extLst>
      <p:ext uri="{BB962C8B-B14F-4D97-AF65-F5344CB8AC3E}">
        <p14:creationId xmlns:p14="http://schemas.microsoft.com/office/powerpoint/2010/main" val="39373764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i="0" dirty="0">
                <a:solidFill>
                  <a:srgbClr val="5F6368"/>
                </a:solidFill>
                <a:effectLst/>
                <a:latin typeface="arial" panose="020B0604020202020204" pitchFamily="34" charset="0"/>
              </a:rPr>
              <a:t>substance pensante</a:t>
            </a:r>
            <a:r>
              <a:rPr lang="fr-FR" b="0" i="0" dirty="0">
                <a:solidFill>
                  <a:srgbClr val="4D5156"/>
                </a:solidFill>
                <a:effectLst/>
                <a:latin typeface="arial" panose="020B0604020202020204" pitchFamily="34" charset="0"/>
              </a:rPr>
              <a:t> (</a:t>
            </a:r>
            <a:r>
              <a:rPr lang="fr-FR" b="0" i="0" dirty="0" err="1">
                <a:solidFill>
                  <a:srgbClr val="4D5156"/>
                </a:solidFill>
                <a:effectLst/>
                <a:latin typeface="arial" panose="020B0604020202020204" pitchFamily="34" charset="0"/>
              </a:rPr>
              <a:t>res</a:t>
            </a:r>
            <a:r>
              <a:rPr lang="fr-FR" b="0" i="0" dirty="0">
                <a:solidFill>
                  <a:srgbClr val="4D5156"/>
                </a:solidFill>
                <a:effectLst/>
                <a:latin typeface="arial" panose="020B0604020202020204" pitchFamily="34" charset="0"/>
              </a:rPr>
              <a:t> </a:t>
            </a:r>
            <a:r>
              <a:rPr lang="fr-FR" b="0" i="0" dirty="0" err="1">
                <a:solidFill>
                  <a:srgbClr val="4D5156"/>
                </a:solidFill>
                <a:effectLst/>
                <a:latin typeface="arial" panose="020B0604020202020204" pitchFamily="34" charset="0"/>
              </a:rPr>
              <a:t>cogitans</a:t>
            </a:r>
            <a:r>
              <a:rPr lang="fr-FR" b="0" i="0" dirty="0">
                <a:solidFill>
                  <a:srgbClr val="4D5156"/>
                </a:solidFill>
                <a:effectLst/>
                <a:latin typeface="arial" panose="020B0604020202020204" pitchFamily="34" charset="0"/>
              </a:rPr>
              <a:t>) et la </a:t>
            </a:r>
            <a:r>
              <a:rPr lang="fr-FR" b="1" i="0" dirty="0">
                <a:solidFill>
                  <a:srgbClr val="4D5156"/>
                </a:solidFill>
                <a:effectLst/>
                <a:latin typeface="arial" panose="020B0604020202020204" pitchFamily="34" charset="0"/>
              </a:rPr>
              <a:t>substance étendue </a:t>
            </a:r>
            <a:r>
              <a:rPr lang="fr-FR" b="0" i="0" dirty="0">
                <a:solidFill>
                  <a:srgbClr val="4D5156"/>
                </a:solidFill>
                <a:effectLst/>
                <a:latin typeface="arial" panose="020B0604020202020204" pitchFamily="34" charset="0"/>
              </a:rPr>
              <a:t>(</a:t>
            </a:r>
            <a:r>
              <a:rPr lang="fr-FR" b="0" i="0" dirty="0" err="1">
                <a:solidFill>
                  <a:srgbClr val="4D5156"/>
                </a:solidFill>
                <a:effectLst/>
                <a:latin typeface="arial" panose="020B0604020202020204" pitchFamily="34" charset="0"/>
              </a:rPr>
              <a:t>res</a:t>
            </a:r>
            <a:r>
              <a:rPr lang="fr-FR" b="0" i="0" dirty="0">
                <a:solidFill>
                  <a:srgbClr val="4D5156"/>
                </a:solidFill>
                <a:effectLst/>
                <a:latin typeface="arial" panose="020B0604020202020204" pitchFamily="34" charset="0"/>
              </a:rPr>
              <a:t> </a:t>
            </a:r>
            <a:r>
              <a:rPr lang="fr-FR" b="0" i="0" dirty="0" err="1">
                <a:solidFill>
                  <a:srgbClr val="4D5156"/>
                </a:solidFill>
                <a:effectLst/>
                <a:latin typeface="arial" panose="020B0604020202020204" pitchFamily="34" charset="0"/>
              </a:rPr>
              <a:t>extensa</a:t>
            </a:r>
            <a:r>
              <a:rPr lang="fr-FR" b="0" i="0" dirty="0">
                <a:solidFill>
                  <a:srgbClr val="4D5156"/>
                </a:solidFill>
                <a:effectLst/>
                <a:latin typeface="arial" panose="020B0604020202020204" pitchFamily="34" charset="0"/>
              </a:rPr>
              <a:t>)</a:t>
            </a:r>
          </a:p>
          <a:p>
            <a:r>
              <a:rPr lang="en-GB" dirty="0"/>
              <a:t>animal spirits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sz="800" i="1" dirty="0"/>
              <a:t>« Comme par exemple si le feu A se trouve proche du pied B, les petites parties de ce feu, qui se meuvent comme vous savez très promptement, ont la force de mouvoir avec soi l'endroit de la peau de ce pied qu'elles touchent ; et par ce moyen tirant le petit filet c, c, que vous voyez y être attaché, elles ouvrent au même instant, l'entrée du pore d, e, contre lequel ce petit filet se termine ; ainsi que tirant l'un des bouts d'une corde, on fait sonner en même temps la cloche qui pend à l'autre bout. Or l'entrée du pore ou petit conduit d, e, étant ainsi ouverte, les esprits animaux de la concavité F (glande pinéale) entrent dedans et sont portés par lui partie dans les muscles qui servent à retirer ce pied de ce feu, partie dans ceux qui servent à tourner les yeux et la tête pour le regarder, et partie en ceux qui servent à avancer les mains et à plier tout le corps pour le défendre. Mais ils peuvent aussi être portés par ce même conduit d, e, en plusieurs autres muscles. » (Descartes, l’Homme, 1664, p. 27)</a:t>
            </a:r>
            <a:endParaRPr lang="en-GB" sz="800" i="1" dirty="0"/>
          </a:p>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4</a:t>
            </a:fld>
            <a:endParaRPr lang="en-GB"/>
          </a:p>
        </p:txBody>
      </p:sp>
    </p:spTree>
    <p:extLst>
      <p:ext uri="{BB962C8B-B14F-4D97-AF65-F5344CB8AC3E}">
        <p14:creationId xmlns:p14="http://schemas.microsoft.com/office/powerpoint/2010/main" val="28429904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5</a:t>
            </a:fld>
            <a:endParaRPr lang="en-GB"/>
          </a:p>
        </p:txBody>
      </p:sp>
    </p:spTree>
    <p:extLst>
      <p:ext uri="{BB962C8B-B14F-4D97-AF65-F5344CB8AC3E}">
        <p14:creationId xmlns:p14="http://schemas.microsoft.com/office/powerpoint/2010/main" val="19808490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err="1"/>
              <a:t>What</a:t>
            </a:r>
            <a:r>
              <a:rPr lang="fr-FR" dirty="0"/>
              <a:t> about </a:t>
            </a:r>
            <a:r>
              <a:rPr lang="fr-FR" dirty="0" err="1"/>
              <a:t>touch</a:t>
            </a:r>
            <a:r>
              <a:rPr lang="fr-FR" dirty="0"/>
              <a:t>?</a:t>
            </a:r>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9</a:t>
            </a:fld>
            <a:endParaRPr lang="en-GB"/>
          </a:p>
        </p:txBody>
      </p:sp>
    </p:spTree>
    <p:extLst>
      <p:ext uri="{BB962C8B-B14F-4D97-AF65-F5344CB8AC3E}">
        <p14:creationId xmlns:p14="http://schemas.microsoft.com/office/powerpoint/2010/main" val="449531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homeostasis = aspects of physiology that maintain life</a:t>
            </a:r>
            <a:endParaRPr lang="en-GB" dirty="0"/>
          </a:p>
          <a:p>
            <a:r>
              <a:rPr lang="en-US" dirty="0"/>
              <a:t>allostasis = active process of maintaining/re-establishing homeostasis. </a:t>
            </a:r>
            <a:r>
              <a:rPr lang="en-US" dirty="0" err="1"/>
              <a:t>Dysregulatory</a:t>
            </a:r>
            <a:r>
              <a:rPr lang="en-US" dirty="0"/>
              <a:t> (or disordered) form of physiological regulation.</a:t>
            </a:r>
          </a:p>
        </p:txBody>
      </p:sp>
      <p:sp>
        <p:nvSpPr>
          <p:cNvPr id="4" name="Slide Number Placeholder 3"/>
          <p:cNvSpPr>
            <a:spLocks noGrp="1"/>
          </p:cNvSpPr>
          <p:nvPr>
            <p:ph type="sldNum" sz="quarter" idx="5"/>
          </p:nvPr>
        </p:nvSpPr>
        <p:spPr/>
        <p:txBody>
          <a:bodyPr/>
          <a:lstStyle/>
          <a:p>
            <a:fld id="{70CC1D15-B5DE-4BD5-A4FB-8CE7A139D482}" type="slidenum">
              <a:rPr lang="en-GB" smtClean="0"/>
              <a:t>10</a:t>
            </a:fld>
            <a:endParaRPr lang="en-GB"/>
          </a:p>
        </p:txBody>
      </p:sp>
    </p:spTree>
    <p:extLst>
      <p:ext uri="{BB962C8B-B14F-4D97-AF65-F5344CB8AC3E}">
        <p14:creationId xmlns:p14="http://schemas.microsoft.com/office/powerpoint/2010/main" val="2030573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13</a:t>
            </a:fld>
            <a:endParaRPr lang="en-GB"/>
          </a:p>
        </p:txBody>
      </p:sp>
    </p:spTree>
    <p:extLst>
      <p:ext uri="{BB962C8B-B14F-4D97-AF65-F5344CB8AC3E}">
        <p14:creationId xmlns:p14="http://schemas.microsoft.com/office/powerpoint/2010/main" val="14354687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858A3A-50EC-568C-43BA-896A63C5DB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371039-270C-FCCF-0F1C-BFA7E58D5A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723620-4AB4-6503-382F-6D5C548CE5D2}"/>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D042A41E-57C5-2F35-6C08-A0907F3A3243}"/>
              </a:ext>
            </a:extLst>
          </p:cNvPr>
          <p:cNvSpPr>
            <a:spLocks noGrp="1"/>
          </p:cNvSpPr>
          <p:nvPr>
            <p:ph type="sldNum" sz="quarter" idx="5"/>
          </p:nvPr>
        </p:nvSpPr>
        <p:spPr/>
        <p:txBody>
          <a:bodyPr/>
          <a:lstStyle/>
          <a:p>
            <a:fld id="{70CC1D15-B5DE-4BD5-A4FB-8CE7A139D482}" type="slidenum">
              <a:rPr lang="en-GB" smtClean="0"/>
              <a:t>14</a:t>
            </a:fld>
            <a:endParaRPr lang="en-GB"/>
          </a:p>
        </p:txBody>
      </p:sp>
    </p:spTree>
    <p:extLst>
      <p:ext uri="{BB962C8B-B14F-4D97-AF65-F5344CB8AC3E}">
        <p14:creationId xmlns:p14="http://schemas.microsoft.com/office/powerpoint/2010/main" val="20880346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16</a:t>
            </a:fld>
            <a:endParaRPr lang="en-GB"/>
          </a:p>
        </p:txBody>
      </p:sp>
    </p:spTree>
    <p:extLst>
      <p:ext uri="{BB962C8B-B14F-4D97-AF65-F5344CB8AC3E}">
        <p14:creationId xmlns:p14="http://schemas.microsoft.com/office/powerpoint/2010/main" val="42381218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oS Flint 1">
    <p:bg>
      <p:bgPr>
        <a:solidFill>
          <a:srgbClr val="003B49"/>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Subtitle 2"/>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8" name="Picture 7">
            <a:extLst>
              <a:ext uri="{FF2B5EF4-FFF2-40B4-BE49-F238E27FC236}">
                <a16:creationId xmlns:a16="http://schemas.microsoft.com/office/drawing/2014/main" id="{E8673DB7-0B46-684C-B5E1-AF6CC880A7A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613511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UoS Navy 2">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40033D83-FD37-8144-AE84-F8DDA7543B28}"/>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B532FD95-903B-C046-A9B7-359EE07F7B7A}"/>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0BCA2BE4-6BD0-514F-9A84-E62F640A1FB5}"/>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380230269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BF0E2696-174E-144E-85E7-D5640912A41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515747279"/>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406E6D53-1EBD-B947-ABBF-D9BCAB6C34A7}"/>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428377487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CFA94FF2-B536-A445-9D42-C1E6E6F5A65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1707082144"/>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64062676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102292336"/>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231208121"/>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056680530"/>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D46F39B1-8AA8-7145-8A0D-5B12981F4D9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2959651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DE6668EE-D000-214A-962B-10956489E56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0149829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6E7DD0EF-4336-7F42-BA6E-8DE3FAC9C38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58023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UoS Grape 2">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0ABBE74E-CE44-244B-AEBB-BA80796BD961}"/>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F3B4EDD8-9E4C-5044-AFFD-02229CAE8D1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E8762A03-0096-434A-817F-D0E595720372}"/>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1742900670"/>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0ED7EA3C-4E7A-4243-8910-FAB4C5AEBD2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98908427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5FF9B34A-4B67-6347-BB75-1260CC100EF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52773225"/>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63DF454-EAA5-DE48-9FD9-8E8A640E006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05016154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4A6C8B06-CEBD-6A4B-AC7C-E13551393C0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90447394"/>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F5A29DCC-6C91-484E-BB06-A4FE19AAB6D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63872607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7DD8C01C-365E-B846-87BF-31DD8713594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127584909"/>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6FB768-E710-6940-AADA-539BA56F053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359204080"/>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142F8CB4-D69E-7043-BAD8-D6F1B64FBDA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646644835"/>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E719AFD3-161A-9840-BBB3-D24504A5E6EC}"/>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388500137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183018B4-AD62-CB4B-BF8C-236BDA431F6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32316806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UoS Aquamarine 2">
    <p:spTree>
      <p:nvGrpSpPr>
        <p:cNvPr id="1" name=""/>
        <p:cNvGrpSpPr/>
        <p:nvPr/>
      </p:nvGrpSpPr>
      <p:grpSpPr>
        <a:xfrm>
          <a:off x="0" y="0"/>
          <a:ext cx="0" cy="0"/>
          <a:chOff x="0" y="0"/>
          <a:chExt cx="0" cy="0"/>
        </a:xfrm>
      </p:grpSpPr>
      <p:sp>
        <p:nvSpPr>
          <p:cNvPr id="5" name="Rectangle 4"/>
          <p:cNvSpPr/>
          <p:nvPr userDrawn="1"/>
        </p:nvSpPr>
        <p:spPr>
          <a:xfrm>
            <a:off x="1" y="0"/>
            <a:ext cx="12192000" cy="68580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6AD49FCF-C37C-FC49-B31C-0EAA6BDECD9A}"/>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6891446D-B526-B846-A99D-5919A5E0E80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1ECE0EF2-4D64-0A46-8641-A08DD97E5DE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186256658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41648298-CB46-EA48-9BAC-F5F1E4B7DD3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2141328689"/>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D9B223E2-7C3A-CF4C-AFDA-93E661699B9D}"/>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97410553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F1485979-334B-AC4E-B8BE-34290F8B8A7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50429141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411273041"/>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51654408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974998632"/>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378933651"/>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045AD74B-CE87-8C45-99D7-181826D5E0A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98404775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8FC4F1CB-BB6A-4846-9D64-3B763E9658A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3066039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88535B39-F1A2-C440-B61D-24812FF4D79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478133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2923390"/>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B1DFA987-E4D1-484A-9F66-4B88143BCDE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224174268"/>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DA2F2BFD-1FD9-CA48-B448-160B59870B8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569536674"/>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122C3167-CA38-8845-A247-53A711F43A4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14153894"/>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BD47A031-61BC-AD46-86BE-09C000567C7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084286041"/>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07BD8918-21C2-F64D-ACEE-B0361072682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824276557"/>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F5B22D63-5A0E-D94B-A986-5DD7878855C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714424515"/>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FAF819-4952-884C-9CEB-69CACB9CDAF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6101050"/>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E83B7879-A457-2E40-BCCC-9846C80E8F1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3948294440"/>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E63C6086-997D-714E-AA3F-E1A402EAF71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779043149"/>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F1B0D125-DCB8-554D-BD28-F701AB1D1B3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22633978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3957370507"/>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1F93642D-A35C-8144-8116-FD9AF96DBBC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2870666188"/>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D9BAF023-F198-D34B-BF29-AE8FB01B0BC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72784648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F8CC1BB9-BD6D-954A-A7CA-54292DDB153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3776401071"/>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45226658"/>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4029207690"/>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805690946"/>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87901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31563600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6148694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4084198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4782033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4008986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oS Cobalt 1">
    <p:bg>
      <p:bgPr>
        <a:solidFill>
          <a:srgbClr val="1A3F82"/>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935FE4EA-556B-314E-B3FB-875E27135C5C}"/>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CC34B4AF-1AC4-FC47-AA8C-7E18E89476B6}"/>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42740477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1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57289160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2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8057954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3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2950741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4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1276871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ver_slide_26">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Subtitle 2">
            <a:extLst>
              <a:ext uri="{FF2B5EF4-FFF2-40B4-BE49-F238E27FC236}">
                <a16:creationId xmlns:a16="http://schemas.microsoft.com/office/drawing/2014/main" id="{592A8E84-F19F-954F-9988-B160C33C8AB9}"/>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1" name="Title 1">
            <a:extLst>
              <a:ext uri="{FF2B5EF4-FFF2-40B4-BE49-F238E27FC236}">
                <a16:creationId xmlns:a16="http://schemas.microsoft.com/office/drawing/2014/main" id="{BDC72852-D123-3A4E-B544-7DDA0C1E3968}"/>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Tree>
    <p:extLst>
      <p:ext uri="{BB962C8B-B14F-4D97-AF65-F5344CB8AC3E}">
        <p14:creationId xmlns:p14="http://schemas.microsoft.com/office/powerpoint/2010/main" val="155841663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Font typeface="Arial" panose="020B0604020202020204" pitchFamily="34" charset="0"/>
              <a:buNone/>
              <a:defRPr sz="2000" baseline="0">
                <a:solidFill>
                  <a:srgbClr val="1A3F82"/>
                </a:solidFill>
              </a:defRPr>
            </a:lvl1pPr>
            <a:lvl2pPr marL="514350" indent="-171450">
              <a:lnSpc>
                <a:spcPct val="100000"/>
              </a:lnSpc>
              <a:buFont typeface="Arial" panose="020B0604020202020204" pitchFamily="34" charset="0"/>
              <a:buChar char="•"/>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2931E3F-975D-FE4F-B288-40C479B48E9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97492653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4" name="Picture 3">
            <a:extLst>
              <a:ext uri="{FF2B5EF4-FFF2-40B4-BE49-F238E27FC236}">
                <a16:creationId xmlns:a16="http://schemas.microsoft.com/office/drawing/2014/main" id="{CEE2203E-E78F-EF41-AFA2-BA5CF304F0E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93151334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41A13FE-1A2E-3C43-9617-43659ADCC1B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F5C8956A-116A-F740-9AAB-3E5435586F9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24588558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E3219A2-6F08-364D-86A4-114F8EC3828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C5245B06-5F40-BF44-81B9-60D4973FDA3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9018260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3011322-3B2B-E345-AD9B-6A9743D5B5F4}"/>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D0C215B0-DF31-C14E-A9F2-2C5F8D5C4A3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690737921"/>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UoS Coral 1">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CE557572-AF67-D741-B2A4-44A9FA430441}"/>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8CCB2D29-6465-AE42-B5BA-83ECEA0E476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41349969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3839BE-2552-9141-97C4-65B077805D7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7E0F8957-A492-AC4B-87A4-53B88EE6C14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2369946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0C16C5-45F5-3347-8255-1EB8E64B8514}"/>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531A811F-123A-EA41-ADBA-C8059FBC6C7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7238845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31C1117-F6D9-4446-83E5-C5A7FD3AFE0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DF0490C0-4638-104F-B7B6-45FB9CCB459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6805814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726463C-3D64-2E46-965C-813C4C3A1B5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E5E8C6BD-725E-584D-B6B5-E764F2EDA5B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583412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6F2BBA-31EE-C743-A6CF-CA00F7E0472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721883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4" name="Rectangle 13">
            <a:extLst>
              <a:ext uri="{FF2B5EF4-FFF2-40B4-BE49-F238E27FC236}">
                <a16:creationId xmlns:a16="http://schemas.microsoft.com/office/drawing/2014/main" id="{40A1BE61-03CB-AA45-9447-1977ACE5D5C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1" name="Picture 10">
            <a:extLst>
              <a:ext uri="{FF2B5EF4-FFF2-40B4-BE49-F238E27FC236}">
                <a16:creationId xmlns:a16="http://schemas.microsoft.com/office/drawing/2014/main" id="{318B8A87-1BDE-764A-AACE-D24B738749B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10886989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32F049A3-B5FB-F042-ACE7-450BAC462B92}"/>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18192379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CF1F0720-1E89-3248-B84D-240C780277F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8388163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599FA3C1-EF98-1B41-9F93-9E5EE03A81B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304502051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FD2942F2-8A56-D140-B6B3-3D7B2A5257F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4907067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UoS Navy 1">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C686329D-43CB-C649-8FC5-6124209DD60B}"/>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0BD317D4-F74D-4A4D-95DA-3B0A7C4E86F4}"/>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248703986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73713330-8482-2748-B356-75E0E2E5F9D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2564227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4264590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49206991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93074872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57065350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F8A2EF59-119C-0B43-924A-717E5A1ED18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46090910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1BB4AF0C-6946-494A-A012-5312CF92D71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92929794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43D85C46-B096-A44E-856D-C522385607D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77596883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1679F626-0A05-B843-BD42-8639588C728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1133024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A5E20C17-CDE1-2A48-9499-81FC69A64F6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54143589"/>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UoS Grape 1">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C90EC569-F9E9-8140-B4AF-6A9F8648F3FA}"/>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80731F28-5544-A447-B62B-BF8094C45119}"/>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360540437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63564CAB-0F43-4A49-8769-18CB52C3D38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23371637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B6C0938E-BA3A-EC4D-B56E-202428816B9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994912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E6364017-8104-E542-8071-86F98F9916B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34054947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E8EA7D67-B79C-FB48-B8BC-4A6AF41C723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34986971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71B444-D6F1-3943-887B-62671EAC38A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19400576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217F93FE-1CEE-6E42-8C8D-A7B31B96C4D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95685364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B0306858-8364-844E-89B3-E21624C735A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28979529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8862D8D7-6A6A-D54D-B6F5-DC8922B46407}"/>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24102585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66A4C6F2-CE4C-C24E-83DB-3FE450A2182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2091367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87B563B6-987B-C34F-B144-957E892FA13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85011202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UoS Aquamarine 1">
    <p:spTree>
      <p:nvGrpSpPr>
        <p:cNvPr id="1" name=""/>
        <p:cNvGrpSpPr/>
        <p:nvPr/>
      </p:nvGrpSpPr>
      <p:grpSpPr>
        <a:xfrm>
          <a:off x="0" y="0"/>
          <a:ext cx="0" cy="0"/>
          <a:chOff x="0" y="0"/>
          <a:chExt cx="0" cy="0"/>
        </a:xfrm>
      </p:grpSpPr>
      <p:sp>
        <p:nvSpPr>
          <p:cNvPr id="5" name="Rectangle 4"/>
          <p:cNvSpPr/>
          <p:nvPr userDrawn="1"/>
        </p:nvSpPr>
        <p:spPr>
          <a:xfrm>
            <a:off x="1" y="0"/>
            <a:ext cx="12192000" cy="68580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054F35E3-20DC-1245-B7BF-E2A9FA30C0C9}"/>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B757E56B-E22A-0742-A0E8-CC2C6E4655B9}"/>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384024151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8A50CDB6-2B87-0F45-B785-0B168768329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372960874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95543679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7822044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56942455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91922691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358EE67C-A213-524F-B237-B6A9092DFE8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16458479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25394FEC-A56E-494D-98EE-7E05DA561CF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414724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CA9B2293-AC69-9147-B99A-9B1221DE9CC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471563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8D8D7CA6-0349-DA47-8206-2C137C1CA60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4048646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6A4B6564-EF07-094F-9F36-18EB2AB4FA3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894657169"/>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UoS Flint 2">
    <p:bg>
      <p:bgPr>
        <a:solidFill>
          <a:srgbClr val="003B49"/>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Subtitle 2">
            <a:extLst>
              <a:ext uri="{FF2B5EF4-FFF2-40B4-BE49-F238E27FC236}">
                <a16:creationId xmlns:a16="http://schemas.microsoft.com/office/drawing/2014/main" id="{68E824CE-29F3-6445-A76C-C1B27454CEEF}"/>
              </a:ext>
            </a:extLst>
          </p:cNvPr>
          <p:cNvSpPr>
            <a:spLocks noGrp="1"/>
          </p:cNvSpPr>
          <p:nvPr>
            <p:ph type="subTitle" idx="1" hasCustomPrompt="1"/>
          </p:nvPr>
        </p:nvSpPr>
        <p:spPr>
          <a:xfrm>
            <a:off x="1536917" y="265518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0" name="Title 1">
            <a:extLst>
              <a:ext uri="{FF2B5EF4-FFF2-40B4-BE49-F238E27FC236}">
                <a16:creationId xmlns:a16="http://schemas.microsoft.com/office/drawing/2014/main" id="{DA98D06A-2190-1C49-88C9-9A9D8C3FCB3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C9E8342F-BCD9-5C43-992C-CD5F51484E3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165427459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7CD22291-3CA2-3741-8449-E97BC753F3D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88952141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A6B19828-DCCD-5741-94B1-946ABC2B36F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8033763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4958678-1F58-CE48-B3DE-6B23DAE872D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9908497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1CAAF80D-9656-0F48-8A28-C38EFF8D016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56139625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A9C2794-FFE4-8E42-B59D-AD5F914CA50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27866149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7C838F3C-9E4B-BF44-A2EA-3E3532023A7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39500625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2C16D162-2A63-2146-A1A6-10594688868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278618058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037E08ED-D976-074B-8E33-D582A1D9F82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160925600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D93E5D24-5E9B-F343-BF2E-F814A01F037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45804575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501302BB-4551-E648-85B4-734AFBCEC5BC}"/>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5233196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UoS Cobalt 2">
    <p:bg>
      <p:bgPr>
        <a:solidFill>
          <a:srgbClr val="1A3F82"/>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A9C3B274-BBFE-6044-A286-605ED3BAAFEA}"/>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sp>
        <p:nvSpPr>
          <p:cNvPr id="6" name="Subtitle 2">
            <a:extLst>
              <a:ext uri="{FF2B5EF4-FFF2-40B4-BE49-F238E27FC236}">
                <a16:creationId xmlns:a16="http://schemas.microsoft.com/office/drawing/2014/main" id="{944DEDAB-DED7-8D4E-976B-1DDFF9413D9F}"/>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pic>
        <p:nvPicPr>
          <p:cNvPr id="9" name="Picture 8">
            <a:extLst>
              <a:ext uri="{FF2B5EF4-FFF2-40B4-BE49-F238E27FC236}">
                <a16:creationId xmlns:a16="http://schemas.microsoft.com/office/drawing/2014/main" id="{4C9027F9-15BC-DD4B-92F5-15BF11E40425}"/>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278564088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968F1842-C7B1-ED4F-BB35-478D71F2D35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98327522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83341438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65046290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66259216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8684965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UoS Cobalt 1">
    <p:bg>
      <p:bgPr>
        <a:solidFill>
          <a:srgbClr val="1A3F82"/>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935FE4EA-556B-314E-B3FB-875E27135C5C}"/>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CC34B4AF-1AC4-FC47-AA8C-7E18E89476B6}"/>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37312565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UoS Coral 1">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CE557572-AF67-D741-B2A4-44A9FA430441}"/>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8CCB2D29-6465-AE42-B5BA-83ECEA0E476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118155659"/>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3BADD4B2-591D-FE41-9EE4-18FA8500FCE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30025212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F7A8BF43-289A-8F40-B15D-20C31E74CE7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93622478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9459EB96-AE56-F442-B22D-B8A66BA48E3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089562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UoS Coral 2">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8A354929-EFF9-5442-B06E-68E6740AA97E}"/>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C3CC1901-6F3E-EC46-8628-1A9D3733BF4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676053FF-2A61-3F49-A2F4-30DEFC4A45C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244016998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49CC9F7A-6484-8B40-9DDC-1A95F04F8D4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0758915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7E27DFF2-1B52-1C46-9BAC-8A58A07B07E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711019125"/>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36B1908-574E-0E4E-875C-AC2E098307B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708636577"/>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230036AE-26AC-FA48-B903-7AB6CD828FC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69555254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00EC011B-318C-9647-855C-1D5B3B2D1F1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9718828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A515C5EC-9671-5B4C-A0C2-E703278CE61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1099609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1EE7B9-E159-B74A-9DC7-7B0AD18E85C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86234933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A8880BA1-4653-BD4C-92EA-27338CF155BF}"/>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251060257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055353AF-1622-1F4C-B2AF-182E96D2228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1627124822"/>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81AB0F79-1764-0D4D-9EED-0A71633C998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37528059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21" Type="http://schemas.openxmlformats.org/officeDocument/2006/relationships/theme" Target="../theme/theme3.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3" Type="http://schemas.openxmlformats.org/officeDocument/2006/relationships/slideLayout" Target="../slideLayouts/slideLayout47.xml"/><Relationship Id="rId21" Type="http://schemas.openxmlformats.org/officeDocument/2006/relationships/theme" Target="../theme/theme4.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slideLayout" Target="../slideLayouts/slideLayout64.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19" Type="http://schemas.openxmlformats.org/officeDocument/2006/relationships/slideLayout" Target="../slideLayouts/slideLayout63.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18" Type="http://schemas.openxmlformats.org/officeDocument/2006/relationships/slideLayout" Target="../slideLayouts/slideLayout82.xml"/><Relationship Id="rId3" Type="http://schemas.openxmlformats.org/officeDocument/2006/relationships/slideLayout" Target="../slideLayouts/slideLayout67.xml"/><Relationship Id="rId21" Type="http://schemas.openxmlformats.org/officeDocument/2006/relationships/slideLayout" Target="../slideLayouts/slideLayout85.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slideLayout" Target="../slideLayouts/slideLayout84.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23" Type="http://schemas.openxmlformats.org/officeDocument/2006/relationships/theme" Target="../theme/theme5.xml"/><Relationship Id="rId10" Type="http://schemas.openxmlformats.org/officeDocument/2006/relationships/slideLayout" Target="../slideLayouts/slideLayout74.xml"/><Relationship Id="rId19" Type="http://schemas.openxmlformats.org/officeDocument/2006/relationships/slideLayout" Target="../slideLayouts/slideLayout83.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slideLayout" Target="../slideLayouts/slideLayout86.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4.xml"/><Relationship Id="rId13" Type="http://schemas.openxmlformats.org/officeDocument/2006/relationships/slideLayout" Target="../slideLayouts/slideLayout99.xml"/><Relationship Id="rId18" Type="http://schemas.openxmlformats.org/officeDocument/2006/relationships/slideLayout" Target="../slideLayouts/slideLayout104.xml"/><Relationship Id="rId3" Type="http://schemas.openxmlformats.org/officeDocument/2006/relationships/slideLayout" Target="../slideLayouts/slideLayout89.xml"/><Relationship Id="rId21" Type="http://schemas.openxmlformats.org/officeDocument/2006/relationships/theme" Target="../theme/theme6.xml"/><Relationship Id="rId7" Type="http://schemas.openxmlformats.org/officeDocument/2006/relationships/slideLayout" Target="../slideLayouts/slideLayout93.xml"/><Relationship Id="rId12" Type="http://schemas.openxmlformats.org/officeDocument/2006/relationships/slideLayout" Target="../slideLayouts/slideLayout98.xml"/><Relationship Id="rId17" Type="http://schemas.openxmlformats.org/officeDocument/2006/relationships/slideLayout" Target="../slideLayouts/slideLayout103.xml"/><Relationship Id="rId2" Type="http://schemas.openxmlformats.org/officeDocument/2006/relationships/slideLayout" Target="../slideLayouts/slideLayout88.xml"/><Relationship Id="rId16" Type="http://schemas.openxmlformats.org/officeDocument/2006/relationships/slideLayout" Target="../slideLayouts/slideLayout102.xml"/><Relationship Id="rId20" Type="http://schemas.openxmlformats.org/officeDocument/2006/relationships/slideLayout" Target="../slideLayouts/slideLayout106.xml"/><Relationship Id="rId1" Type="http://schemas.openxmlformats.org/officeDocument/2006/relationships/slideLayout" Target="../slideLayouts/slideLayout87.xml"/><Relationship Id="rId6" Type="http://schemas.openxmlformats.org/officeDocument/2006/relationships/slideLayout" Target="../slideLayouts/slideLayout92.xml"/><Relationship Id="rId11" Type="http://schemas.openxmlformats.org/officeDocument/2006/relationships/slideLayout" Target="../slideLayouts/slideLayout97.xml"/><Relationship Id="rId5" Type="http://schemas.openxmlformats.org/officeDocument/2006/relationships/slideLayout" Target="../slideLayouts/slideLayout91.xml"/><Relationship Id="rId15" Type="http://schemas.openxmlformats.org/officeDocument/2006/relationships/slideLayout" Target="../slideLayouts/slideLayout101.xml"/><Relationship Id="rId10" Type="http://schemas.openxmlformats.org/officeDocument/2006/relationships/slideLayout" Target="../slideLayouts/slideLayout96.xml"/><Relationship Id="rId19" Type="http://schemas.openxmlformats.org/officeDocument/2006/relationships/slideLayout" Target="../slideLayouts/slideLayout105.xml"/><Relationship Id="rId4" Type="http://schemas.openxmlformats.org/officeDocument/2006/relationships/slideLayout" Target="../slideLayouts/slideLayout90.xml"/><Relationship Id="rId9" Type="http://schemas.openxmlformats.org/officeDocument/2006/relationships/slideLayout" Target="../slideLayouts/slideLayout95.xml"/><Relationship Id="rId14" Type="http://schemas.openxmlformats.org/officeDocument/2006/relationships/slideLayout" Target="../slideLayouts/slideLayout10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4.xml"/><Relationship Id="rId13" Type="http://schemas.openxmlformats.org/officeDocument/2006/relationships/slideLayout" Target="../slideLayouts/slideLayout119.xml"/><Relationship Id="rId18" Type="http://schemas.openxmlformats.org/officeDocument/2006/relationships/slideLayout" Target="../slideLayouts/slideLayout124.xml"/><Relationship Id="rId3" Type="http://schemas.openxmlformats.org/officeDocument/2006/relationships/slideLayout" Target="../slideLayouts/slideLayout109.xml"/><Relationship Id="rId21" Type="http://schemas.openxmlformats.org/officeDocument/2006/relationships/theme" Target="../theme/theme7.xml"/><Relationship Id="rId7" Type="http://schemas.openxmlformats.org/officeDocument/2006/relationships/slideLayout" Target="../slideLayouts/slideLayout113.xml"/><Relationship Id="rId12" Type="http://schemas.openxmlformats.org/officeDocument/2006/relationships/slideLayout" Target="../slideLayouts/slideLayout118.xml"/><Relationship Id="rId17" Type="http://schemas.openxmlformats.org/officeDocument/2006/relationships/slideLayout" Target="../slideLayouts/slideLayout123.xml"/><Relationship Id="rId2" Type="http://schemas.openxmlformats.org/officeDocument/2006/relationships/slideLayout" Target="../slideLayouts/slideLayout108.xml"/><Relationship Id="rId16" Type="http://schemas.openxmlformats.org/officeDocument/2006/relationships/slideLayout" Target="../slideLayouts/slideLayout122.xml"/><Relationship Id="rId20" Type="http://schemas.openxmlformats.org/officeDocument/2006/relationships/slideLayout" Target="../slideLayouts/slideLayout126.xml"/><Relationship Id="rId1" Type="http://schemas.openxmlformats.org/officeDocument/2006/relationships/slideLayout" Target="../slideLayouts/slideLayout107.xml"/><Relationship Id="rId6" Type="http://schemas.openxmlformats.org/officeDocument/2006/relationships/slideLayout" Target="../slideLayouts/slideLayout112.xml"/><Relationship Id="rId11" Type="http://schemas.openxmlformats.org/officeDocument/2006/relationships/slideLayout" Target="../slideLayouts/slideLayout117.xml"/><Relationship Id="rId5" Type="http://schemas.openxmlformats.org/officeDocument/2006/relationships/slideLayout" Target="../slideLayouts/slideLayout111.xml"/><Relationship Id="rId15" Type="http://schemas.openxmlformats.org/officeDocument/2006/relationships/slideLayout" Target="../slideLayouts/slideLayout121.xml"/><Relationship Id="rId10" Type="http://schemas.openxmlformats.org/officeDocument/2006/relationships/slideLayout" Target="../slideLayouts/slideLayout116.xml"/><Relationship Id="rId19" Type="http://schemas.openxmlformats.org/officeDocument/2006/relationships/slideLayout" Target="../slideLayouts/slideLayout125.xml"/><Relationship Id="rId4" Type="http://schemas.openxmlformats.org/officeDocument/2006/relationships/slideLayout" Target="../slideLayouts/slideLayout110.xml"/><Relationship Id="rId9" Type="http://schemas.openxmlformats.org/officeDocument/2006/relationships/slideLayout" Target="../slideLayouts/slideLayout115.xml"/><Relationship Id="rId14" Type="http://schemas.openxmlformats.org/officeDocument/2006/relationships/slideLayout" Target="../slideLayouts/slideLayout120.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34.xml"/><Relationship Id="rId13" Type="http://schemas.openxmlformats.org/officeDocument/2006/relationships/slideLayout" Target="../slideLayouts/slideLayout139.xml"/><Relationship Id="rId18" Type="http://schemas.openxmlformats.org/officeDocument/2006/relationships/slideLayout" Target="../slideLayouts/slideLayout144.xml"/><Relationship Id="rId3" Type="http://schemas.openxmlformats.org/officeDocument/2006/relationships/slideLayout" Target="../slideLayouts/slideLayout129.xml"/><Relationship Id="rId21" Type="http://schemas.openxmlformats.org/officeDocument/2006/relationships/theme" Target="../theme/theme8.xml"/><Relationship Id="rId7" Type="http://schemas.openxmlformats.org/officeDocument/2006/relationships/slideLayout" Target="../slideLayouts/slideLayout133.xml"/><Relationship Id="rId12" Type="http://schemas.openxmlformats.org/officeDocument/2006/relationships/slideLayout" Target="../slideLayouts/slideLayout138.xml"/><Relationship Id="rId17" Type="http://schemas.openxmlformats.org/officeDocument/2006/relationships/slideLayout" Target="../slideLayouts/slideLayout143.xml"/><Relationship Id="rId2" Type="http://schemas.openxmlformats.org/officeDocument/2006/relationships/slideLayout" Target="../slideLayouts/slideLayout128.xml"/><Relationship Id="rId16" Type="http://schemas.openxmlformats.org/officeDocument/2006/relationships/slideLayout" Target="../slideLayouts/slideLayout142.xml"/><Relationship Id="rId20" Type="http://schemas.openxmlformats.org/officeDocument/2006/relationships/slideLayout" Target="../slideLayouts/slideLayout146.xml"/><Relationship Id="rId1" Type="http://schemas.openxmlformats.org/officeDocument/2006/relationships/slideLayout" Target="../slideLayouts/slideLayout127.xml"/><Relationship Id="rId6" Type="http://schemas.openxmlformats.org/officeDocument/2006/relationships/slideLayout" Target="../slideLayouts/slideLayout132.xml"/><Relationship Id="rId11" Type="http://schemas.openxmlformats.org/officeDocument/2006/relationships/slideLayout" Target="../slideLayouts/slideLayout137.xml"/><Relationship Id="rId5" Type="http://schemas.openxmlformats.org/officeDocument/2006/relationships/slideLayout" Target="../slideLayouts/slideLayout131.xml"/><Relationship Id="rId15" Type="http://schemas.openxmlformats.org/officeDocument/2006/relationships/slideLayout" Target="../slideLayouts/slideLayout141.xml"/><Relationship Id="rId10" Type="http://schemas.openxmlformats.org/officeDocument/2006/relationships/slideLayout" Target="../slideLayouts/slideLayout136.xml"/><Relationship Id="rId19" Type="http://schemas.openxmlformats.org/officeDocument/2006/relationships/slideLayout" Target="../slideLayouts/slideLayout145.xml"/><Relationship Id="rId4" Type="http://schemas.openxmlformats.org/officeDocument/2006/relationships/slideLayout" Target="../slideLayouts/slideLayout130.xml"/><Relationship Id="rId9" Type="http://schemas.openxmlformats.org/officeDocument/2006/relationships/slideLayout" Target="../slideLayouts/slideLayout135.xml"/><Relationship Id="rId14" Type="http://schemas.openxmlformats.org/officeDocument/2006/relationships/slideLayout" Target="../slideLayouts/slideLayout14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8135800"/>
      </p:ext>
    </p:extLst>
  </p:cSld>
  <p:clrMap bg1="lt1" tx1="dk1" bg2="lt2" tx2="dk2" accent1="accent1" accent2="accent2" accent3="accent3" accent4="accent4" accent5="accent5" accent6="accent6" hlink="hlink" folHlink="folHlink"/>
  <p:sldLayoutIdLst>
    <p:sldLayoutId id="2147484066" r:id="rId1"/>
    <p:sldLayoutId id="2147484067" r:id="rId2"/>
    <p:sldLayoutId id="2147484068" r:id="rId3"/>
    <p:sldLayoutId id="2147484069" r:id="rId4"/>
    <p:sldLayoutId id="2147483719" r:id="rId5"/>
    <p:sldLayoutId id="2147484070" r:id="rId6"/>
    <p:sldLayoutId id="2147484071" r:id="rId7"/>
    <p:sldLayoutId id="2147484072" r:id="rId8"/>
    <p:sldLayoutId id="2147484073" r:id="rId9"/>
    <p:sldLayoutId id="2147484074" r:id="rId10"/>
    <p:sldLayoutId id="2147484075" r:id="rId11"/>
    <p:sldLayoutId id="2147484076"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983594"/>
      </p:ext>
    </p:extLst>
  </p:cSld>
  <p:clrMap bg1="lt1" tx1="dk1" bg2="lt2" tx2="dk2" accent1="accent1" accent2="accent2" accent3="accent3" accent4="accent4" accent5="accent5" accent6="accent6" hlink="hlink" folHlink="folHlink"/>
  <p:sldLayoutIdLst>
    <p:sldLayoutId id="2147484178" r:id="rId1"/>
    <p:sldLayoutId id="2147484179" r:id="rId2"/>
    <p:sldLayoutId id="2147484180" r:id="rId3"/>
    <p:sldLayoutId id="2147484181" r:id="rId4"/>
    <p:sldLayoutId id="2147484182" r:id="rId5"/>
    <p:sldLayoutId id="2147484185" r:id="rId6"/>
    <p:sldLayoutId id="2147484186" r:id="rId7"/>
    <p:sldLayoutId id="2147484188" r:id="rId8"/>
    <p:sldLayoutId id="2147484189" r:id="rId9"/>
    <p:sldLayoutId id="2147484190" r:id="rId10"/>
    <p:sldLayoutId id="2147484191" r:id="rId11"/>
    <p:sldLayoutId id="2147484167"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292975"/>
      </p:ext>
    </p:extLst>
  </p:cSld>
  <p:clrMap bg1="lt1" tx1="dk1" bg2="lt2" tx2="dk2" accent1="accent1" accent2="accent2" accent3="accent3" accent4="accent4" accent5="accent5" accent6="accent6" hlink="hlink" folHlink="folHlink"/>
  <p:sldLayoutIdLst>
    <p:sldLayoutId id="2147484263" r:id="rId1"/>
    <p:sldLayoutId id="2147484169" r:id="rId2"/>
    <p:sldLayoutId id="2147483890" r:id="rId3"/>
    <p:sldLayoutId id="2147483889" r:id="rId4"/>
    <p:sldLayoutId id="2147483791" r:id="rId5"/>
    <p:sldLayoutId id="2147483793" r:id="rId6"/>
    <p:sldLayoutId id="2147483794" r:id="rId7"/>
    <p:sldLayoutId id="2147483795" r:id="rId8"/>
    <p:sldLayoutId id="2147483895" r:id="rId9"/>
    <p:sldLayoutId id="2147483901" r:id="rId10"/>
    <p:sldLayoutId id="2147483805" r:id="rId11"/>
    <p:sldLayoutId id="2147483973" r:id="rId12"/>
    <p:sldLayoutId id="2147483959" r:id="rId13"/>
    <p:sldLayoutId id="2147483960" r:id="rId14"/>
    <p:sldLayoutId id="2147483961" r:id="rId15"/>
    <p:sldLayoutId id="2147483962" r:id="rId16"/>
    <p:sldLayoutId id="2147483963" r:id="rId17"/>
    <p:sldLayoutId id="2147483964" r:id="rId18"/>
    <p:sldLayoutId id="2147483965" r:id="rId19"/>
    <p:sldLayoutId id="2147483966"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5539260"/>
      </p:ext>
    </p:extLst>
  </p:cSld>
  <p:clrMap bg1="lt1" tx1="dk1" bg2="lt2" tx2="dk2" accent1="accent1" accent2="accent2" accent3="accent3" accent4="accent4" accent5="accent5" accent6="accent6" hlink="hlink" folHlink="folHlink"/>
  <p:sldLayoutIdLst>
    <p:sldLayoutId id="2147484262" r:id="rId1"/>
    <p:sldLayoutId id="2147484201" r:id="rId2"/>
    <p:sldLayoutId id="2147484202" r:id="rId3"/>
    <p:sldLayoutId id="2147484203" r:id="rId4"/>
    <p:sldLayoutId id="2147484204" r:id="rId5"/>
    <p:sldLayoutId id="2147484205" r:id="rId6"/>
    <p:sldLayoutId id="2147484206" r:id="rId7"/>
    <p:sldLayoutId id="2147484207" r:id="rId8"/>
    <p:sldLayoutId id="2147484208" r:id="rId9"/>
    <p:sldLayoutId id="2147484209" r:id="rId10"/>
    <p:sldLayoutId id="2147484210" r:id="rId11"/>
    <p:sldLayoutId id="2147484211" r:id="rId12"/>
    <p:sldLayoutId id="2147484212" r:id="rId13"/>
    <p:sldLayoutId id="2147484213" r:id="rId14"/>
    <p:sldLayoutId id="2147484214" r:id="rId15"/>
    <p:sldLayoutId id="2147484215" r:id="rId16"/>
    <p:sldLayoutId id="2147484216" r:id="rId17"/>
    <p:sldLayoutId id="2147484217" r:id="rId18"/>
    <p:sldLayoutId id="2147484218" r:id="rId19"/>
    <p:sldLayoutId id="214748421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2339337"/>
      </p:ext>
    </p:extLst>
  </p:cSld>
  <p:clrMap bg1="lt1" tx1="dk1" bg2="lt2" tx2="dk2" accent1="accent1" accent2="accent2" accent3="accent3" accent4="accent4" accent5="accent5" accent6="accent6" hlink="hlink" folHlink="folHlink"/>
  <p:sldLayoutIdLst>
    <p:sldLayoutId id="2147484261" r:id="rId1"/>
    <p:sldLayoutId id="2147484221" r:id="rId2"/>
    <p:sldLayoutId id="2147484222" r:id="rId3"/>
    <p:sldLayoutId id="2147484223" r:id="rId4"/>
    <p:sldLayoutId id="2147484224" r:id="rId5"/>
    <p:sldLayoutId id="2147484225" r:id="rId6"/>
    <p:sldLayoutId id="2147484226" r:id="rId7"/>
    <p:sldLayoutId id="2147484227" r:id="rId8"/>
    <p:sldLayoutId id="2147484228" r:id="rId9"/>
    <p:sldLayoutId id="2147484229" r:id="rId10"/>
    <p:sldLayoutId id="2147484230" r:id="rId11"/>
    <p:sldLayoutId id="2147484231" r:id="rId12"/>
    <p:sldLayoutId id="2147484232" r:id="rId13"/>
    <p:sldLayoutId id="2147484233" r:id="rId14"/>
    <p:sldLayoutId id="2147484234" r:id="rId15"/>
    <p:sldLayoutId id="2147484235" r:id="rId16"/>
    <p:sldLayoutId id="2147484236" r:id="rId17"/>
    <p:sldLayoutId id="2147484237" r:id="rId18"/>
    <p:sldLayoutId id="2147484238" r:id="rId19"/>
    <p:sldLayoutId id="2147484239" r:id="rId20"/>
    <p:sldLayoutId id="2147484306" r:id="rId21"/>
    <p:sldLayoutId id="2147484307" r:id="rId2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283091"/>
      </p:ext>
    </p:extLst>
  </p:cSld>
  <p:clrMap bg1="lt1" tx1="dk1" bg2="lt2" tx2="dk2" accent1="accent1" accent2="accent2" accent3="accent3" accent4="accent4" accent5="accent5" accent6="accent6" hlink="hlink" folHlink="folHlink"/>
  <p:sldLayoutIdLst>
    <p:sldLayoutId id="2147484241" r:id="rId1"/>
    <p:sldLayoutId id="2147484260" r:id="rId2"/>
    <p:sldLayoutId id="2147484242" r:id="rId3"/>
    <p:sldLayoutId id="2147484243" r:id="rId4"/>
    <p:sldLayoutId id="2147484244" r:id="rId5"/>
    <p:sldLayoutId id="2147484245" r:id="rId6"/>
    <p:sldLayoutId id="2147484246" r:id="rId7"/>
    <p:sldLayoutId id="2147484247" r:id="rId8"/>
    <p:sldLayoutId id="2147484248" r:id="rId9"/>
    <p:sldLayoutId id="2147484249" r:id="rId10"/>
    <p:sldLayoutId id="2147484250" r:id="rId11"/>
    <p:sldLayoutId id="2147484251" r:id="rId12"/>
    <p:sldLayoutId id="2147484252" r:id="rId13"/>
    <p:sldLayoutId id="2147484253" r:id="rId14"/>
    <p:sldLayoutId id="2147484254" r:id="rId15"/>
    <p:sldLayoutId id="2147484255" r:id="rId16"/>
    <p:sldLayoutId id="2147484256" r:id="rId17"/>
    <p:sldLayoutId id="2147484257" r:id="rId18"/>
    <p:sldLayoutId id="2147484258" r:id="rId19"/>
    <p:sldLayoutId id="214748425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4103087"/>
      </p:ext>
    </p:extLst>
  </p:cSld>
  <p:clrMap bg1="lt1" tx1="dk1" bg2="lt2" tx2="dk2" accent1="accent1" accent2="accent2" accent3="accent3" accent4="accent4" accent5="accent5" accent6="accent6" hlink="hlink" folHlink="folHlink"/>
  <p:sldLayoutIdLst>
    <p:sldLayoutId id="2147484265" r:id="rId1"/>
    <p:sldLayoutId id="2147484266" r:id="rId2"/>
    <p:sldLayoutId id="2147484267" r:id="rId3"/>
    <p:sldLayoutId id="2147484268" r:id="rId4"/>
    <p:sldLayoutId id="2147484269" r:id="rId5"/>
    <p:sldLayoutId id="2147484270" r:id="rId6"/>
    <p:sldLayoutId id="2147484271" r:id="rId7"/>
    <p:sldLayoutId id="2147484272" r:id="rId8"/>
    <p:sldLayoutId id="2147484273" r:id="rId9"/>
    <p:sldLayoutId id="2147484274" r:id="rId10"/>
    <p:sldLayoutId id="2147484275" r:id="rId11"/>
    <p:sldLayoutId id="2147484276" r:id="rId12"/>
    <p:sldLayoutId id="2147484277" r:id="rId13"/>
    <p:sldLayoutId id="2147484278" r:id="rId14"/>
    <p:sldLayoutId id="2147484279" r:id="rId15"/>
    <p:sldLayoutId id="2147484280" r:id="rId16"/>
    <p:sldLayoutId id="2147484281" r:id="rId17"/>
    <p:sldLayoutId id="2147484282" r:id="rId18"/>
    <p:sldLayoutId id="2147484283" r:id="rId19"/>
    <p:sldLayoutId id="2147484284"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2619950"/>
      </p:ext>
    </p:extLst>
  </p:cSld>
  <p:clrMap bg1="lt1" tx1="dk1" bg2="lt2" tx2="dk2" accent1="accent1" accent2="accent2" accent3="accent3" accent4="accent4" accent5="accent5" accent6="accent6" hlink="hlink" folHlink="folHlink"/>
  <p:sldLayoutIdLst>
    <p:sldLayoutId id="2147484286" r:id="rId1"/>
    <p:sldLayoutId id="2147484287" r:id="rId2"/>
    <p:sldLayoutId id="2147484288" r:id="rId3"/>
    <p:sldLayoutId id="2147484289" r:id="rId4"/>
    <p:sldLayoutId id="2147484290" r:id="rId5"/>
    <p:sldLayoutId id="2147484291" r:id="rId6"/>
    <p:sldLayoutId id="2147484292" r:id="rId7"/>
    <p:sldLayoutId id="2147484293" r:id="rId8"/>
    <p:sldLayoutId id="2147484294" r:id="rId9"/>
    <p:sldLayoutId id="2147484295" r:id="rId10"/>
    <p:sldLayoutId id="2147484296" r:id="rId11"/>
    <p:sldLayoutId id="2147484297" r:id="rId12"/>
    <p:sldLayoutId id="2147484298" r:id="rId13"/>
    <p:sldLayoutId id="2147484299" r:id="rId14"/>
    <p:sldLayoutId id="2147484300" r:id="rId15"/>
    <p:sldLayoutId id="2147484301" r:id="rId16"/>
    <p:sldLayoutId id="2147484302" r:id="rId17"/>
    <p:sldLayoutId id="2147484303" r:id="rId18"/>
    <p:sldLayoutId id="2147484304" r:id="rId19"/>
    <p:sldLayoutId id="2147484305"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3.xml"/></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jpeg"/><Relationship Id="rId1" Type="http://schemas.openxmlformats.org/officeDocument/2006/relationships/slideLayout" Target="../slideLayouts/slideLayout73.xml"/><Relationship Id="rId5" Type="http://schemas.openxmlformats.org/officeDocument/2006/relationships/image" Target="../media/image36.jpeg"/><Relationship Id="rId4" Type="http://schemas.openxmlformats.org/officeDocument/2006/relationships/image" Target="../media/image35.png"/></Relationships>
</file>

<file path=ppt/slides/_rels/slide1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73.xml"/></Relationships>
</file>

<file path=ppt/slides/_rels/slide13.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7.xml"/><Relationship Id="rId1" Type="http://schemas.openxmlformats.org/officeDocument/2006/relationships/slideLayout" Target="../slideLayouts/slideLayout73.xml"/><Relationship Id="rId5" Type="http://schemas.openxmlformats.org/officeDocument/2006/relationships/image" Target="../media/image40.png"/><Relationship Id="rId4" Type="http://schemas.openxmlformats.org/officeDocument/2006/relationships/image" Target="../media/image3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6.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9.xml"/><Relationship Id="rId1" Type="http://schemas.openxmlformats.org/officeDocument/2006/relationships/slideLayout" Target="../slideLayouts/slideLayout73.xml"/><Relationship Id="rId4" Type="http://schemas.openxmlformats.org/officeDocument/2006/relationships/image" Target="../media/image42.png"/></Relationships>
</file>

<file path=ppt/slides/_rels/slide1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73.xml"/></Relationships>
</file>

<file path=ppt/slides/_rels/slide1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73.xml"/><Relationship Id="rId5" Type="http://schemas.openxmlformats.org/officeDocument/2006/relationships/image" Target="../media/image48.png"/><Relationship Id="rId4" Type="http://schemas.openxmlformats.org/officeDocument/2006/relationships/image" Target="../media/image47.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3.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DominiqueMakowski/teaching" TargetMode="External"/><Relationship Id="rId2" Type="http://schemas.openxmlformats.org/officeDocument/2006/relationships/notesSlide" Target="../notesSlides/notesSlide2.xml"/><Relationship Id="rId1" Type="http://schemas.openxmlformats.org/officeDocument/2006/relationships/slideLayout" Target="../slideLayouts/slideLayout73.xml"/><Relationship Id="rId5" Type="http://schemas.openxmlformats.org/officeDocument/2006/relationships/image" Target="../media/image18.png"/><Relationship Id="rId4" Type="http://schemas.openxmlformats.org/officeDocument/2006/relationships/image" Target="../media/image1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1.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85.xml"/></Relationships>
</file>

<file path=ppt/slides/_rels/slide22.xml.rels><?xml version="1.0" encoding="UTF-8" standalone="yes"?>
<Relationships xmlns="http://schemas.openxmlformats.org/package/2006/relationships"><Relationship Id="rId8" Type="http://schemas.openxmlformats.org/officeDocument/2006/relationships/image" Target="../media/image55.jpeg"/><Relationship Id="rId3" Type="http://schemas.openxmlformats.org/officeDocument/2006/relationships/image" Target="../media/image50.jpeg"/><Relationship Id="rId7" Type="http://schemas.openxmlformats.org/officeDocument/2006/relationships/image" Target="../media/image54.jpeg"/><Relationship Id="rId2" Type="http://schemas.openxmlformats.org/officeDocument/2006/relationships/notesSlide" Target="../notesSlides/notesSlide11.xml"/><Relationship Id="rId1" Type="http://schemas.openxmlformats.org/officeDocument/2006/relationships/slideLayout" Target="../slideLayouts/slideLayout73.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1.png"/><Relationship Id="rId9" Type="http://schemas.openxmlformats.org/officeDocument/2006/relationships/image" Target="../media/image56.png"/></Relationships>
</file>

<file path=ppt/slides/_rels/slide23.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7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26.xml.rels><?xml version="1.0" encoding="UTF-8" standalone="yes"?>
<Relationships xmlns="http://schemas.openxmlformats.org/package/2006/relationships"><Relationship Id="rId2" Type="http://schemas.openxmlformats.org/officeDocument/2006/relationships/image" Target="../media/image58.gif"/><Relationship Id="rId1" Type="http://schemas.openxmlformats.org/officeDocument/2006/relationships/slideLayout" Target="../slideLayouts/slideLayout86.xml"/></Relationships>
</file>

<file path=ppt/slides/_rels/slide27.xml.rels><?xml version="1.0" encoding="UTF-8" standalone="yes"?>
<Relationships xmlns="http://schemas.openxmlformats.org/package/2006/relationships"><Relationship Id="rId3" Type="http://schemas.openxmlformats.org/officeDocument/2006/relationships/image" Target="../media/image60.gif"/><Relationship Id="rId2" Type="http://schemas.openxmlformats.org/officeDocument/2006/relationships/image" Target="../media/image59.jpeg"/><Relationship Id="rId1" Type="http://schemas.openxmlformats.org/officeDocument/2006/relationships/slideLayout" Target="../slideLayouts/slideLayout72.xml"/></Relationships>
</file>

<file path=ppt/slides/_rels/slide28.xml.rels><?xml version="1.0" encoding="UTF-8" standalone="yes"?>
<Relationships xmlns="http://schemas.openxmlformats.org/package/2006/relationships"><Relationship Id="rId8" Type="http://schemas.openxmlformats.org/officeDocument/2006/relationships/image" Target="../media/image67.png"/><Relationship Id="rId3" Type="http://schemas.openxmlformats.org/officeDocument/2006/relationships/image" Target="../media/image62.jpeg"/><Relationship Id="rId7" Type="http://schemas.openxmlformats.org/officeDocument/2006/relationships/image" Target="../media/image66.gif"/><Relationship Id="rId2" Type="http://schemas.openxmlformats.org/officeDocument/2006/relationships/image" Target="../media/image61.jpeg"/><Relationship Id="rId1" Type="http://schemas.openxmlformats.org/officeDocument/2006/relationships/slideLayout" Target="../slideLayouts/slideLayout73.xml"/><Relationship Id="rId6" Type="http://schemas.openxmlformats.org/officeDocument/2006/relationships/image" Target="../media/image65.jpeg"/><Relationship Id="rId5" Type="http://schemas.openxmlformats.org/officeDocument/2006/relationships/image" Target="../media/image64.png"/><Relationship Id="rId4" Type="http://schemas.openxmlformats.org/officeDocument/2006/relationships/image" Target="../media/image63.jpeg"/></Relationships>
</file>

<file path=ppt/slides/_rels/slide2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gif"/><Relationship Id="rId1" Type="http://schemas.openxmlformats.org/officeDocument/2006/relationships/slideLayout" Target="../slideLayouts/slideLayout73.xml"/><Relationship Id="rId4" Type="http://schemas.openxmlformats.org/officeDocument/2006/relationships/image" Target="../media/image70.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gif"/><Relationship Id="rId1" Type="http://schemas.openxmlformats.org/officeDocument/2006/relationships/slideLayout" Target="../slideLayouts/slideLayout73.xml"/></Relationships>
</file>

<file path=ppt/slides/_rels/slide31.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73.jpeg"/><Relationship Id="rId7" Type="http://schemas.openxmlformats.org/officeDocument/2006/relationships/image" Target="../media/image77.png"/><Relationship Id="rId2" Type="http://schemas.openxmlformats.org/officeDocument/2006/relationships/notesSlide" Target="../notesSlides/notesSlide12.xml"/><Relationship Id="rId1" Type="http://schemas.openxmlformats.org/officeDocument/2006/relationships/slideLayout" Target="../slideLayouts/slideLayout73.xml"/><Relationship Id="rId6" Type="http://schemas.openxmlformats.org/officeDocument/2006/relationships/image" Target="../media/image76.png"/><Relationship Id="rId5" Type="http://schemas.openxmlformats.org/officeDocument/2006/relationships/image" Target="../media/image75.jpeg"/><Relationship Id="rId4" Type="http://schemas.openxmlformats.org/officeDocument/2006/relationships/image" Target="../media/image74.jpeg"/><Relationship Id="rId9" Type="http://schemas.openxmlformats.org/officeDocument/2006/relationships/image" Target="../media/image79.png"/></Relationships>
</file>

<file path=ppt/slides/_rels/slide32.xml.rels><?xml version="1.0" encoding="UTF-8" standalone="yes"?>
<Relationships xmlns="http://schemas.openxmlformats.org/package/2006/relationships"><Relationship Id="rId3" Type="http://schemas.openxmlformats.org/officeDocument/2006/relationships/image" Target="../media/image81.jpeg"/><Relationship Id="rId2" Type="http://schemas.openxmlformats.org/officeDocument/2006/relationships/image" Target="../media/image80.jpeg"/><Relationship Id="rId1" Type="http://schemas.openxmlformats.org/officeDocument/2006/relationships/slideLayout" Target="../slideLayouts/slideLayout73.xml"/></Relationships>
</file>

<file path=ppt/slides/_rels/slide33.xml.rels><?xml version="1.0" encoding="UTF-8" standalone="yes"?>
<Relationships xmlns="http://schemas.openxmlformats.org/package/2006/relationships"><Relationship Id="rId3" Type="http://schemas.openxmlformats.org/officeDocument/2006/relationships/image" Target="../media/image83.jpeg"/><Relationship Id="rId2" Type="http://schemas.openxmlformats.org/officeDocument/2006/relationships/image" Target="../media/image82.png"/><Relationship Id="rId1" Type="http://schemas.openxmlformats.org/officeDocument/2006/relationships/slideLayout" Target="../slideLayouts/slideLayout73.xml"/><Relationship Id="rId5" Type="http://schemas.openxmlformats.org/officeDocument/2006/relationships/image" Target="../media/image85.png"/><Relationship Id="rId4" Type="http://schemas.openxmlformats.org/officeDocument/2006/relationships/image" Target="../media/image84.jpeg"/></Relationships>
</file>

<file path=ppt/slides/_rels/slide34.xml.rels><?xml version="1.0" encoding="UTF-8" standalone="yes"?>
<Relationships xmlns="http://schemas.openxmlformats.org/package/2006/relationships"><Relationship Id="rId3" Type="http://schemas.openxmlformats.org/officeDocument/2006/relationships/image" Target="../media/image86.jpeg"/><Relationship Id="rId2" Type="http://schemas.openxmlformats.org/officeDocument/2006/relationships/notesSlide" Target="../notesSlides/notesSlide13.xml"/><Relationship Id="rId1" Type="http://schemas.openxmlformats.org/officeDocument/2006/relationships/slideLayout" Target="../slideLayouts/slideLayout73.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s>
</file>

<file path=ppt/slides/_rels/slide35.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4.xml"/><Relationship Id="rId1" Type="http://schemas.openxmlformats.org/officeDocument/2006/relationships/slideLayout" Target="../slideLayouts/slideLayout73.xml"/><Relationship Id="rId5" Type="http://schemas.openxmlformats.org/officeDocument/2006/relationships/image" Target="../media/image92.png"/><Relationship Id="rId4" Type="http://schemas.openxmlformats.org/officeDocument/2006/relationships/image" Target="../media/image91.jpeg"/></Relationships>
</file>

<file path=ppt/slides/_rels/slide36.xml.rels><?xml version="1.0" encoding="UTF-8" standalone="yes"?>
<Relationships xmlns="http://schemas.openxmlformats.org/package/2006/relationships"><Relationship Id="rId3" Type="http://schemas.openxmlformats.org/officeDocument/2006/relationships/image" Target="../media/image94.jpeg"/><Relationship Id="rId2" Type="http://schemas.openxmlformats.org/officeDocument/2006/relationships/image" Target="../media/image93.png"/><Relationship Id="rId1" Type="http://schemas.openxmlformats.org/officeDocument/2006/relationships/slideLayout" Target="../slideLayouts/slideLayout72.xml"/><Relationship Id="rId4" Type="http://schemas.openxmlformats.org/officeDocument/2006/relationships/image" Target="../media/image9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73.xml"/><Relationship Id="rId4" Type="http://schemas.openxmlformats.org/officeDocument/2006/relationships/image" Target="../media/image20.jpeg"/></Relationships>
</file>

<file path=ppt/slides/_rels/slide40.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73.xml"/></Relationships>
</file>

<file path=ppt/slides/_rels/slide41.xml.rels><?xml version="1.0" encoding="UTF-8" standalone="yes"?>
<Relationships xmlns="http://schemas.openxmlformats.org/package/2006/relationships"><Relationship Id="rId2" Type="http://schemas.openxmlformats.org/officeDocument/2006/relationships/image" Target="../media/image97.jpeg"/><Relationship Id="rId1" Type="http://schemas.openxmlformats.org/officeDocument/2006/relationships/slideLayout" Target="../slideLayouts/slideLayout73.xml"/></Relationships>
</file>

<file path=ppt/slides/_rels/slide42.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slideLayout" Target="../slideLayouts/slideLayout73.xml"/><Relationship Id="rId5" Type="http://schemas.openxmlformats.org/officeDocument/2006/relationships/image" Target="../media/image101.png"/><Relationship Id="rId4" Type="http://schemas.openxmlformats.org/officeDocument/2006/relationships/image" Target="../media/image100.png"/></Relationships>
</file>

<file path=ppt/slides/_rels/slide43.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73.xml"/></Relationships>
</file>

<file path=ppt/slides/_rels/slide44.xml.rels><?xml version="1.0" encoding="UTF-8" standalone="yes"?>
<Relationships xmlns="http://schemas.openxmlformats.org/package/2006/relationships"><Relationship Id="rId8" Type="http://schemas.openxmlformats.org/officeDocument/2006/relationships/image" Target="../media/image109.png"/><Relationship Id="rId3" Type="http://schemas.openxmlformats.org/officeDocument/2006/relationships/image" Target="../media/image104.png"/><Relationship Id="rId7" Type="http://schemas.openxmlformats.org/officeDocument/2006/relationships/image" Target="../media/image108.png"/><Relationship Id="rId2" Type="http://schemas.openxmlformats.org/officeDocument/2006/relationships/image" Target="../media/image103.jpeg"/><Relationship Id="rId1" Type="http://schemas.openxmlformats.org/officeDocument/2006/relationships/slideLayout" Target="../slideLayouts/slideLayout73.xml"/><Relationship Id="rId6" Type="http://schemas.openxmlformats.org/officeDocument/2006/relationships/image" Target="../media/image107.png"/><Relationship Id="rId5" Type="http://schemas.openxmlformats.org/officeDocument/2006/relationships/image" Target="../media/image106.png"/><Relationship Id="rId4" Type="http://schemas.openxmlformats.org/officeDocument/2006/relationships/image" Target="../media/image105.png"/><Relationship Id="rId9" Type="http://schemas.openxmlformats.org/officeDocument/2006/relationships/image" Target="../media/image110.jpeg"/></Relationships>
</file>

<file path=ppt/slides/_rels/slide45.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15.xml"/><Relationship Id="rId1" Type="http://schemas.openxmlformats.org/officeDocument/2006/relationships/slideLayout" Target="../slideLayouts/slideLayout73.xml"/><Relationship Id="rId4" Type="http://schemas.openxmlformats.org/officeDocument/2006/relationships/image" Target="../media/image112.png"/></Relationships>
</file>

<file path=ppt/slides/_rels/slide46.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image" Target="../media/image113.png"/><Relationship Id="rId1" Type="http://schemas.openxmlformats.org/officeDocument/2006/relationships/slideLayout" Target="../slideLayouts/slideLayout73.xml"/><Relationship Id="rId6" Type="http://schemas.openxmlformats.org/officeDocument/2006/relationships/image" Target="../media/image117.png"/><Relationship Id="rId5" Type="http://schemas.openxmlformats.org/officeDocument/2006/relationships/image" Target="../media/image116.png"/><Relationship Id="rId4" Type="http://schemas.openxmlformats.org/officeDocument/2006/relationships/image" Target="../media/image115.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8.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xml"/><Relationship Id="rId1" Type="http://schemas.openxmlformats.org/officeDocument/2006/relationships/slideLayout" Target="../slideLayouts/slideLayout73.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3.xml"/></Relationships>
</file>

<file path=ppt/slides/_rels/slide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73.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 Id="rId9"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aphic 11">
            <a:extLst>
              <a:ext uri="{FF2B5EF4-FFF2-40B4-BE49-F238E27FC236}">
                <a16:creationId xmlns:a16="http://schemas.microsoft.com/office/drawing/2014/main" id="{829D3528-2DA4-3CC8-8C42-0D05AD89E593}"/>
              </a:ext>
            </a:extLst>
          </p:cNvPr>
          <p:cNvGrpSpPr/>
          <p:nvPr/>
        </p:nvGrpSpPr>
        <p:grpSpPr>
          <a:xfrm>
            <a:off x="8101013" y="-49784"/>
            <a:ext cx="4094483" cy="6803626"/>
            <a:chOff x="8101013" y="-49784"/>
            <a:chExt cx="4094483" cy="6803626"/>
          </a:xfrm>
        </p:grpSpPr>
        <p:sp>
          <p:nvSpPr>
            <p:cNvPr id="3" name="Freeform: Shape 2">
              <a:extLst>
                <a:ext uri="{FF2B5EF4-FFF2-40B4-BE49-F238E27FC236}">
                  <a16:creationId xmlns:a16="http://schemas.microsoft.com/office/drawing/2014/main" id="{A1BCD015-AA73-1A08-A21F-15B5562E3A37}"/>
                </a:ext>
              </a:extLst>
            </p:cNvPr>
            <p:cNvSpPr/>
            <p:nvPr/>
          </p:nvSpPr>
          <p:spPr>
            <a:xfrm>
              <a:off x="9624737" y="5452942"/>
              <a:ext cx="1203600" cy="1169871"/>
            </a:xfrm>
            <a:custGeom>
              <a:avLst/>
              <a:gdLst>
                <a:gd name="connsiteX0" fmla="*/ 1113564 w 1203600"/>
                <a:gd name="connsiteY0" fmla="*/ 186192 h 1169871"/>
                <a:gd name="connsiteX1" fmla="*/ 1149403 w 1203600"/>
                <a:gd name="connsiteY1" fmla="*/ 231648 h 1169871"/>
                <a:gd name="connsiteX2" fmla="*/ 1175628 w 1203600"/>
                <a:gd name="connsiteY2" fmla="*/ 281474 h 1169871"/>
                <a:gd name="connsiteX3" fmla="*/ 1203600 w 1203600"/>
                <a:gd name="connsiteY3" fmla="*/ 352279 h 1169871"/>
                <a:gd name="connsiteX4" fmla="*/ 1185243 w 1203600"/>
                <a:gd name="connsiteY4" fmla="*/ 370637 h 1169871"/>
                <a:gd name="connsiteX5" fmla="*/ 1127550 w 1203600"/>
                <a:gd name="connsiteY5" fmla="*/ 372384 h 1169871"/>
                <a:gd name="connsiteX6" fmla="*/ 1117934 w 1203600"/>
                <a:gd name="connsiteY6" fmla="*/ 372384 h 1169871"/>
                <a:gd name="connsiteX7" fmla="*/ 1105696 w 1203600"/>
                <a:gd name="connsiteY7" fmla="*/ 346160 h 1169871"/>
                <a:gd name="connsiteX8" fmla="*/ 1098703 w 1203600"/>
                <a:gd name="connsiteY8" fmla="*/ 332174 h 1169871"/>
                <a:gd name="connsiteX9" fmla="*/ 1103074 w 1203600"/>
                <a:gd name="connsiteY9" fmla="*/ 312069 h 1169871"/>
                <a:gd name="connsiteX10" fmla="*/ 1088213 w 1203600"/>
                <a:gd name="connsiteY10" fmla="*/ 326055 h 1169871"/>
                <a:gd name="connsiteX11" fmla="*/ 1027023 w 1203600"/>
                <a:gd name="connsiteY11" fmla="*/ 312943 h 1169871"/>
                <a:gd name="connsiteX12" fmla="*/ 964959 w 1203600"/>
                <a:gd name="connsiteY12" fmla="*/ 337419 h 1169871"/>
                <a:gd name="connsiteX13" fmla="*/ 922126 w 1203600"/>
                <a:gd name="connsiteY13" fmla="*/ 335671 h 1169871"/>
                <a:gd name="connsiteX14" fmla="*/ 954470 w 1203600"/>
                <a:gd name="connsiteY14" fmla="*/ 413469 h 1169871"/>
                <a:gd name="connsiteX15" fmla="*/ 984190 w 1203600"/>
                <a:gd name="connsiteY15" fmla="*/ 426581 h 1169871"/>
                <a:gd name="connsiteX16" fmla="*/ 980694 w 1203600"/>
                <a:gd name="connsiteY16" fmla="*/ 431827 h 1169871"/>
                <a:gd name="connsiteX17" fmla="*/ 964085 w 1203600"/>
                <a:gd name="connsiteY17" fmla="*/ 443190 h 1169871"/>
                <a:gd name="connsiteX18" fmla="*/ 889783 w 1203600"/>
                <a:gd name="connsiteY18" fmla="*/ 440568 h 1169871"/>
                <a:gd name="connsiteX19" fmla="*/ 895902 w 1203600"/>
                <a:gd name="connsiteY19" fmla="*/ 371511 h 1169871"/>
                <a:gd name="connsiteX20" fmla="*/ 898525 w 1203600"/>
                <a:gd name="connsiteY20" fmla="*/ 365391 h 1169871"/>
                <a:gd name="connsiteX21" fmla="*/ 900273 w 1203600"/>
                <a:gd name="connsiteY21" fmla="*/ 361895 h 1169871"/>
                <a:gd name="connsiteX22" fmla="*/ 896776 w 1203600"/>
                <a:gd name="connsiteY22" fmla="*/ 354902 h 1169871"/>
                <a:gd name="connsiteX23" fmla="*/ 886287 w 1203600"/>
                <a:gd name="connsiteY23" fmla="*/ 347035 h 1169871"/>
                <a:gd name="connsiteX24" fmla="*/ 886287 w 1203600"/>
                <a:gd name="connsiteY24" fmla="*/ 347909 h 1169871"/>
                <a:gd name="connsiteX25" fmla="*/ 860062 w 1203600"/>
                <a:gd name="connsiteY25" fmla="*/ 340916 h 1169871"/>
                <a:gd name="connsiteX26" fmla="*/ 843453 w 1203600"/>
                <a:gd name="connsiteY26" fmla="*/ 361021 h 1169871"/>
                <a:gd name="connsiteX27" fmla="*/ 852195 w 1203600"/>
                <a:gd name="connsiteY27" fmla="*/ 408225 h 1169871"/>
                <a:gd name="connsiteX28" fmla="*/ 862685 w 1203600"/>
                <a:gd name="connsiteY28" fmla="*/ 488646 h 1169871"/>
                <a:gd name="connsiteX29" fmla="*/ 863559 w 1203600"/>
                <a:gd name="connsiteY29" fmla="*/ 505254 h 1169871"/>
                <a:gd name="connsiteX30" fmla="*/ 833838 w 1203600"/>
                <a:gd name="connsiteY30" fmla="*/ 538472 h 1169871"/>
                <a:gd name="connsiteX31" fmla="*/ 826845 w 1203600"/>
                <a:gd name="connsiteY31" fmla="*/ 542842 h 1169871"/>
                <a:gd name="connsiteX32" fmla="*/ 787508 w 1203600"/>
                <a:gd name="connsiteY32" fmla="*/ 526234 h 1169871"/>
                <a:gd name="connsiteX33" fmla="*/ 780515 w 1203600"/>
                <a:gd name="connsiteY33" fmla="*/ 522737 h 1169871"/>
                <a:gd name="connsiteX34" fmla="*/ 772648 w 1203600"/>
                <a:gd name="connsiteY34" fmla="*/ 521863 h 1169871"/>
                <a:gd name="connsiteX35" fmla="*/ 722822 w 1203600"/>
                <a:gd name="connsiteY35" fmla="*/ 558577 h 1169871"/>
                <a:gd name="connsiteX36" fmla="*/ 770025 w 1203600"/>
                <a:gd name="connsiteY36" fmla="*/ 564696 h 1169871"/>
                <a:gd name="connsiteX37" fmla="*/ 812858 w 1203600"/>
                <a:gd name="connsiteY37" fmla="*/ 639872 h 1169871"/>
                <a:gd name="connsiteX38" fmla="*/ 754291 w 1203600"/>
                <a:gd name="connsiteY38" fmla="*/ 666971 h 1169871"/>
                <a:gd name="connsiteX39" fmla="*/ 631911 w 1203600"/>
                <a:gd name="connsiteY39" fmla="*/ 659104 h 1169871"/>
                <a:gd name="connsiteX40" fmla="*/ 623170 w 1203600"/>
                <a:gd name="connsiteY40" fmla="*/ 659104 h 1169871"/>
                <a:gd name="connsiteX41" fmla="*/ 535755 w 1203600"/>
                <a:gd name="connsiteY41" fmla="*/ 652110 h 1169871"/>
                <a:gd name="connsiteX42" fmla="*/ 406382 w 1203600"/>
                <a:gd name="connsiteY42" fmla="*/ 840051 h 1169871"/>
                <a:gd name="connsiteX43" fmla="*/ 374913 w 1203600"/>
                <a:gd name="connsiteY43" fmla="*/ 838303 h 1169871"/>
                <a:gd name="connsiteX44" fmla="*/ 353934 w 1203600"/>
                <a:gd name="connsiteY44" fmla="*/ 803337 h 1169871"/>
                <a:gd name="connsiteX45" fmla="*/ 336451 w 1203600"/>
                <a:gd name="connsiteY45" fmla="*/ 818197 h 1169871"/>
                <a:gd name="connsiteX46" fmla="*/ 375787 w 1203600"/>
                <a:gd name="connsiteY46" fmla="*/ 838303 h 1169871"/>
                <a:gd name="connsiteX47" fmla="*/ 413375 w 1203600"/>
                <a:gd name="connsiteY47" fmla="*/ 871520 h 1169871"/>
                <a:gd name="connsiteX48" fmla="*/ 414249 w 1203600"/>
                <a:gd name="connsiteY48" fmla="*/ 979913 h 1169871"/>
                <a:gd name="connsiteX49" fmla="*/ 395893 w 1203600"/>
                <a:gd name="connsiteY49" fmla="*/ 979040 h 1169871"/>
                <a:gd name="connsiteX50" fmla="*/ 391522 w 1203600"/>
                <a:gd name="connsiteY50" fmla="*/ 966801 h 1169871"/>
                <a:gd name="connsiteX51" fmla="*/ 388899 w 1203600"/>
                <a:gd name="connsiteY51" fmla="*/ 969424 h 1169871"/>
                <a:gd name="connsiteX52" fmla="*/ 396767 w 1203600"/>
                <a:gd name="connsiteY52" fmla="*/ 978166 h 1169871"/>
                <a:gd name="connsiteX53" fmla="*/ 414249 w 1203600"/>
                <a:gd name="connsiteY53" fmla="*/ 986907 h 1169871"/>
                <a:gd name="connsiteX54" fmla="*/ 448341 w 1203600"/>
                <a:gd name="connsiteY54" fmla="*/ 1169603 h 1169871"/>
                <a:gd name="connsiteX55" fmla="*/ 1654 w 1203600"/>
                <a:gd name="connsiteY55" fmla="*/ 951067 h 1169871"/>
                <a:gd name="connsiteX56" fmla="*/ 88194 w 1203600"/>
                <a:gd name="connsiteY56" fmla="*/ 484275 h 1169871"/>
                <a:gd name="connsiteX57" fmla="*/ 117915 w 1203600"/>
                <a:gd name="connsiteY57" fmla="*/ 314691 h 1169871"/>
                <a:gd name="connsiteX58" fmla="*/ 225435 w 1203600"/>
                <a:gd name="connsiteY58" fmla="*/ 312069 h 1169871"/>
                <a:gd name="connsiteX59" fmla="*/ 122286 w 1203600"/>
                <a:gd name="connsiteY59" fmla="*/ 395112 h 1169871"/>
                <a:gd name="connsiteX60" fmla="*/ 152007 w 1203600"/>
                <a:gd name="connsiteY60" fmla="*/ 464169 h 1169871"/>
                <a:gd name="connsiteX61" fmla="*/ 174734 w 1203600"/>
                <a:gd name="connsiteY61" fmla="*/ 471163 h 1169871"/>
                <a:gd name="connsiteX62" fmla="*/ 178231 w 1203600"/>
                <a:gd name="connsiteY62" fmla="*/ 427456 h 1169871"/>
                <a:gd name="connsiteX63" fmla="*/ 192217 w 1203600"/>
                <a:gd name="connsiteY63" fmla="*/ 418714 h 1169871"/>
                <a:gd name="connsiteX64" fmla="*/ 177357 w 1203600"/>
                <a:gd name="connsiteY64" fmla="*/ 409099 h 1169871"/>
                <a:gd name="connsiteX65" fmla="*/ 298863 w 1203600"/>
                <a:gd name="connsiteY65" fmla="*/ 314691 h 1169871"/>
                <a:gd name="connsiteX66" fmla="*/ 310227 w 1203600"/>
                <a:gd name="connsiteY66" fmla="*/ 306824 h 1169871"/>
                <a:gd name="connsiteX67" fmla="*/ 360927 w 1203600"/>
                <a:gd name="connsiteY67" fmla="*/ 269236 h 1169871"/>
                <a:gd name="connsiteX68" fmla="*/ 377536 w 1203600"/>
                <a:gd name="connsiteY68" fmla="*/ 264865 h 1169871"/>
                <a:gd name="connsiteX69" fmla="*/ 369668 w 1203600"/>
                <a:gd name="connsiteY69" fmla="*/ 252627 h 1169871"/>
                <a:gd name="connsiteX70" fmla="*/ 369668 w 1203600"/>
                <a:gd name="connsiteY70" fmla="*/ 222032 h 1169871"/>
                <a:gd name="connsiteX71" fmla="*/ 386277 w 1203600"/>
                <a:gd name="connsiteY71" fmla="*/ 213291 h 1169871"/>
                <a:gd name="connsiteX72" fmla="*/ 369668 w 1203600"/>
                <a:gd name="connsiteY72" fmla="*/ 200179 h 1169871"/>
                <a:gd name="connsiteX73" fmla="*/ 375787 w 1203600"/>
                <a:gd name="connsiteY73" fmla="*/ 148604 h 1169871"/>
                <a:gd name="connsiteX74" fmla="*/ 388899 w 1203600"/>
                <a:gd name="connsiteY74" fmla="*/ 126751 h 1169871"/>
                <a:gd name="connsiteX75" fmla="*/ 413375 w 1203600"/>
                <a:gd name="connsiteY75" fmla="*/ 124128 h 1169871"/>
                <a:gd name="connsiteX76" fmla="*/ 455334 w 1203600"/>
                <a:gd name="connsiteY76" fmla="*/ 132870 h 1169871"/>
                <a:gd name="connsiteX77" fmla="*/ 484181 w 1203600"/>
                <a:gd name="connsiteY77" fmla="*/ 124128 h 1169871"/>
                <a:gd name="connsiteX78" fmla="*/ 507783 w 1203600"/>
                <a:gd name="connsiteY78" fmla="*/ 119758 h 1169871"/>
                <a:gd name="connsiteX79" fmla="*/ 579463 w 1203600"/>
                <a:gd name="connsiteY79" fmla="*/ 106645 h 1169871"/>
                <a:gd name="connsiteX80" fmla="*/ 588204 w 1203600"/>
                <a:gd name="connsiteY80" fmla="*/ 112765 h 1169871"/>
                <a:gd name="connsiteX81" fmla="*/ 589952 w 1203600"/>
                <a:gd name="connsiteY81" fmla="*/ 109268 h 1169871"/>
                <a:gd name="connsiteX82" fmla="*/ 579463 w 1203600"/>
                <a:gd name="connsiteY82" fmla="*/ 105771 h 1169871"/>
                <a:gd name="connsiteX83" fmla="*/ 561980 w 1203600"/>
                <a:gd name="connsiteY83" fmla="*/ 79547 h 1169871"/>
                <a:gd name="connsiteX84" fmla="*/ 586456 w 1203600"/>
                <a:gd name="connsiteY84" fmla="*/ 54197 h 1169871"/>
                <a:gd name="connsiteX85" fmla="*/ 587330 w 1203600"/>
                <a:gd name="connsiteY85" fmla="*/ 54197 h 1169871"/>
                <a:gd name="connsiteX86" fmla="*/ 596945 w 1203600"/>
                <a:gd name="connsiteY86" fmla="*/ 55071 h 1169871"/>
                <a:gd name="connsiteX87" fmla="*/ 613554 w 1203600"/>
                <a:gd name="connsiteY87" fmla="*/ 55945 h 1169871"/>
                <a:gd name="connsiteX88" fmla="*/ 621421 w 1203600"/>
                <a:gd name="connsiteY88" fmla="*/ 52449 h 1169871"/>
                <a:gd name="connsiteX89" fmla="*/ 627540 w 1203600"/>
                <a:gd name="connsiteY89" fmla="*/ 41959 h 1169871"/>
                <a:gd name="connsiteX90" fmla="*/ 651142 w 1203600"/>
                <a:gd name="connsiteY90" fmla="*/ 83044 h 1169871"/>
                <a:gd name="connsiteX91" fmla="*/ 649394 w 1203600"/>
                <a:gd name="connsiteY91" fmla="*/ 104897 h 1169871"/>
                <a:gd name="connsiteX92" fmla="*/ 659009 w 1203600"/>
                <a:gd name="connsiteY92" fmla="*/ 122380 h 1169871"/>
                <a:gd name="connsiteX93" fmla="*/ 654639 w 1203600"/>
                <a:gd name="connsiteY93" fmla="*/ 134618 h 1169871"/>
                <a:gd name="connsiteX94" fmla="*/ 628414 w 1203600"/>
                <a:gd name="connsiteY94" fmla="*/ 144234 h 1169871"/>
                <a:gd name="connsiteX95" fmla="*/ 543623 w 1203600"/>
                <a:gd name="connsiteY95" fmla="*/ 235145 h 1169871"/>
                <a:gd name="connsiteX96" fmla="*/ 505160 w 1203600"/>
                <a:gd name="connsiteY96" fmla="*/ 198430 h 1169871"/>
                <a:gd name="connsiteX97" fmla="*/ 470195 w 1203600"/>
                <a:gd name="connsiteY97" fmla="*/ 155597 h 1169871"/>
                <a:gd name="connsiteX98" fmla="*/ 476314 w 1203600"/>
                <a:gd name="connsiteY98" fmla="*/ 238641 h 1169871"/>
                <a:gd name="connsiteX99" fmla="*/ 497293 w 1203600"/>
                <a:gd name="connsiteY99" fmla="*/ 254375 h 1169871"/>
                <a:gd name="connsiteX100" fmla="*/ 545371 w 1203600"/>
                <a:gd name="connsiteY100" fmla="*/ 236018 h 1169871"/>
                <a:gd name="connsiteX101" fmla="*/ 607435 w 1203600"/>
                <a:gd name="connsiteY101" fmla="*/ 199304 h 1169871"/>
                <a:gd name="connsiteX102" fmla="*/ 624044 w 1203600"/>
                <a:gd name="connsiteY102" fmla="*/ 205423 h 1169871"/>
                <a:gd name="connsiteX103" fmla="*/ 730689 w 1203600"/>
                <a:gd name="connsiteY103" fmla="*/ 227277 h 1169871"/>
                <a:gd name="connsiteX104" fmla="*/ 763032 w 1203600"/>
                <a:gd name="connsiteY104" fmla="*/ 205423 h 1169871"/>
                <a:gd name="connsiteX105" fmla="*/ 763907 w 1203600"/>
                <a:gd name="connsiteY105" fmla="*/ 89163 h 1169871"/>
                <a:gd name="connsiteX106" fmla="*/ 765655 w 1203600"/>
                <a:gd name="connsiteY106" fmla="*/ 60316 h 1169871"/>
                <a:gd name="connsiteX107" fmla="*/ 745550 w 1203600"/>
                <a:gd name="connsiteY107" fmla="*/ 77799 h 1169871"/>
                <a:gd name="connsiteX108" fmla="*/ 721073 w 1203600"/>
                <a:gd name="connsiteY108" fmla="*/ 86540 h 1169871"/>
                <a:gd name="connsiteX109" fmla="*/ 696598 w 1203600"/>
                <a:gd name="connsiteY109" fmla="*/ 90037 h 1169871"/>
                <a:gd name="connsiteX110" fmla="*/ 677366 w 1203600"/>
                <a:gd name="connsiteY110" fmla="*/ 70805 h 1169871"/>
                <a:gd name="connsiteX111" fmla="*/ 685234 w 1203600"/>
                <a:gd name="connsiteY111" fmla="*/ 47204 h 1169871"/>
                <a:gd name="connsiteX112" fmla="*/ 774396 w 1203600"/>
                <a:gd name="connsiteY112" fmla="*/ 27098 h 1169871"/>
                <a:gd name="connsiteX113" fmla="*/ 792753 w 1203600"/>
                <a:gd name="connsiteY113" fmla="*/ 18357 h 1169871"/>
                <a:gd name="connsiteX114" fmla="*/ 806740 w 1203600"/>
                <a:gd name="connsiteY114" fmla="*/ 72554 h 1169871"/>
                <a:gd name="connsiteX115" fmla="*/ 826845 w 1203600"/>
                <a:gd name="connsiteY115" fmla="*/ 874 h 1169871"/>
                <a:gd name="connsiteX116" fmla="*/ 860936 w 1203600"/>
                <a:gd name="connsiteY116" fmla="*/ 0 h 1169871"/>
                <a:gd name="connsiteX117" fmla="*/ 873174 w 1203600"/>
                <a:gd name="connsiteY117" fmla="*/ 23602 h 1169871"/>
                <a:gd name="connsiteX118" fmla="*/ 860936 w 1203600"/>
                <a:gd name="connsiteY118" fmla="*/ 44581 h 1169871"/>
                <a:gd name="connsiteX119" fmla="*/ 833838 w 1203600"/>
                <a:gd name="connsiteY119" fmla="*/ 55071 h 1169871"/>
                <a:gd name="connsiteX120" fmla="*/ 839957 w 1203600"/>
                <a:gd name="connsiteY120" fmla="*/ 65561 h 1169871"/>
                <a:gd name="connsiteX121" fmla="*/ 860062 w 1203600"/>
                <a:gd name="connsiteY121" fmla="*/ 44581 h 1169871"/>
                <a:gd name="connsiteX122" fmla="*/ 895028 w 1203600"/>
                <a:gd name="connsiteY122" fmla="*/ 55071 h 1169871"/>
                <a:gd name="connsiteX123" fmla="*/ 893280 w 1203600"/>
                <a:gd name="connsiteY123" fmla="*/ 62064 h 1169871"/>
                <a:gd name="connsiteX124" fmla="*/ 929994 w 1203600"/>
                <a:gd name="connsiteY124" fmla="*/ 167835 h 1169871"/>
                <a:gd name="connsiteX125" fmla="*/ 846076 w 1203600"/>
                <a:gd name="connsiteY125" fmla="*/ 134618 h 1169871"/>
                <a:gd name="connsiteX126" fmla="*/ 822474 w 1203600"/>
                <a:gd name="connsiteY126" fmla="*/ 116261 h 1169871"/>
                <a:gd name="connsiteX127" fmla="*/ 809362 w 1203600"/>
                <a:gd name="connsiteY127" fmla="*/ 139863 h 1169871"/>
                <a:gd name="connsiteX128" fmla="*/ 834712 w 1203600"/>
                <a:gd name="connsiteY128" fmla="*/ 152101 h 1169871"/>
                <a:gd name="connsiteX129" fmla="*/ 859188 w 1203600"/>
                <a:gd name="connsiteY129" fmla="*/ 173080 h 1169871"/>
                <a:gd name="connsiteX130" fmla="*/ 860062 w 1203600"/>
                <a:gd name="connsiteY130" fmla="*/ 191437 h 1169871"/>
                <a:gd name="connsiteX131" fmla="*/ 852195 w 1203600"/>
                <a:gd name="connsiteY131" fmla="*/ 193185 h 1169871"/>
                <a:gd name="connsiteX132" fmla="*/ 854817 w 1203600"/>
                <a:gd name="connsiteY132" fmla="*/ 196682 h 1169871"/>
                <a:gd name="connsiteX133" fmla="*/ 860936 w 1203600"/>
                <a:gd name="connsiteY133" fmla="*/ 191437 h 1169871"/>
                <a:gd name="connsiteX134" fmla="*/ 895028 w 1203600"/>
                <a:gd name="connsiteY134" fmla="*/ 184444 h 1169871"/>
                <a:gd name="connsiteX135" fmla="*/ 937861 w 1203600"/>
                <a:gd name="connsiteY135" fmla="*/ 215913 h 1169871"/>
                <a:gd name="connsiteX136" fmla="*/ 1029646 w 1203600"/>
                <a:gd name="connsiteY136" fmla="*/ 239515 h 1169871"/>
                <a:gd name="connsiteX137" fmla="*/ 1069857 w 1203600"/>
                <a:gd name="connsiteY137" fmla="*/ 270110 h 1169871"/>
                <a:gd name="connsiteX138" fmla="*/ 1079472 w 1203600"/>
                <a:gd name="connsiteY138" fmla="*/ 266613 h 1169871"/>
                <a:gd name="connsiteX139" fmla="*/ 1117934 w 1203600"/>
                <a:gd name="connsiteY139" fmla="*/ 250005 h 1169871"/>
                <a:gd name="connsiteX140" fmla="*/ 1093458 w 1203600"/>
                <a:gd name="connsiteY140" fmla="*/ 212417 h 1169871"/>
                <a:gd name="connsiteX141" fmla="*/ 1060241 w 1203600"/>
                <a:gd name="connsiteY141" fmla="*/ 229025 h 1169871"/>
                <a:gd name="connsiteX142" fmla="*/ 1055870 w 1203600"/>
                <a:gd name="connsiteY142" fmla="*/ 229025 h 1169871"/>
                <a:gd name="connsiteX143" fmla="*/ 1029646 w 1203600"/>
                <a:gd name="connsiteY143" fmla="*/ 238641 h 1169871"/>
                <a:gd name="connsiteX144" fmla="*/ 1010415 w 1203600"/>
                <a:gd name="connsiteY144" fmla="*/ 208920 h 1169871"/>
                <a:gd name="connsiteX145" fmla="*/ 1010415 w 1203600"/>
                <a:gd name="connsiteY145" fmla="*/ 169584 h 1169871"/>
                <a:gd name="connsiteX146" fmla="*/ 987687 w 1203600"/>
                <a:gd name="connsiteY146" fmla="*/ 173080 h 1169871"/>
                <a:gd name="connsiteX147" fmla="*/ 974575 w 1203600"/>
                <a:gd name="connsiteY147" fmla="*/ 189689 h 1169871"/>
                <a:gd name="connsiteX148" fmla="*/ 965833 w 1203600"/>
                <a:gd name="connsiteY148" fmla="*/ 200179 h 1169871"/>
                <a:gd name="connsiteX149" fmla="*/ 946602 w 1203600"/>
                <a:gd name="connsiteY149" fmla="*/ 198430 h 1169871"/>
                <a:gd name="connsiteX150" fmla="*/ 930868 w 1203600"/>
                <a:gd name="connsiteY150" fmla="*/ 166087 h 1169871"/>
                <a:gd name="connsiteX151" fmla="*/ 1027023 w 1203600"/>
                <a:gd name="connsiteY151" fmla="*/ 139863 h 1169871"/>
                <a:gd name="connsiteX152" fmla="*/ 1028772 w 1203600"/>
                <a:gd name="connsiteY152" fmla="*/ 147730 h 1169871"/>
                <a:gd name="connsiteX153" fmla="*/ 1033142 w 1203600"/>
                <a:gd name="connsiteY153" fmla="*/ 145107 h 1169871"/>
                <a:gd name="connsiteX154" fmla="*/ 1027898 w 1203600"/>
                <a:gd name="connsiteY154" fmla="*/ 138989 h 1169871"/>
                <a:gd name="connsiteX155" fmla="*/ 1035765 w 1203600"/>
                <a:gd name="connsiteY155" fmla="*/ 104897 h 1169871"/>
                <a:gd name="connsiteX156" fmla="*/ 1037513 w 1203600"/>
                <a:gd name="connsiteY156" fmla="*/ 103149 h 1169871"/>
                <a:gd name="connsiteX157" fmla="*/ 1089962 w 1203600"/>
                <a:gd name="connsiteY157" fmla="*/ 156472 h 1169871"/>
                <a:gd name="connsiteX158" fmla="*/ 1062863 w 1203600"/>
                <a:gd name="connsiteY158" fmla="*/ 180073 h 1169871"/>
                <a:gd name="connsiteX159" fmla="*/ 1113564 w 1203600"/>
                <a:gd name="connsiteY159" fmla="*/ 186192 h 1169871"/>
                <a:gd name="connsiteX160" fmla="*/ 608309 w 1203600"/>
                <a:gd name="connsiteY160" fmla="*/ 258746 h 1169871"/>
                <a:gd name="connsiteX161" fmla="*/ 605687 w 1203600"/>
                <a:gd name="connsiteY161" fmla="*/ 260494 h 1169871"/>
                <a:gd name="connsiteX162" fmla="*/ 597819 w 1203600"/>
                <a:gd name="connsiteY162" fmla="*/ 268362 h 1169871"/>
                <a:gd name="connsiteX163" fmla="*/ 596945 w 1203600"/>
                <a:gd name="connsiteY163" fmla="*/ 293712 h 1169871"/>
                <a:gd name="connsiteX164" fmla="*/ 589078 w 1203600"/>
                <a:gd name="connsiteY164" fmla="*/ 294586 h 1169871"/>
                <a:gd name="connsiteX165" fmla="*/ 574218 w 1203600"/>
                <a:gd name="connsiteY165" fmla="*/ 296335 h 1169871"/>
                <a:gd name="connsiteX166" fmla="*/ 526140 w 1203600"/>
                <a:gd name="connsiteY166" fmla="*/ 285845 h 1169871"/>
                <a:gd name="connsiteX167" fmla="*/ 502538 w 1203600"/>
                <a:gd name="connsiteY167" fmla="*/ 286719 h 1169871"/>
                <a:gd name="connsiteX168" fmla="*/ 501664 w 1203600"/>
                <a:gd name="connsiteY168" fmla="*/ 312943 h 1169871"/>
                <a:gd name="connsiteX169" fmla="*/ 501664 w 1203600"/>
                <a:gd name="connsiteY169" fmla="*/ 391616 h 1169871"/>
                <a:gd name="connsiteX170" fmla="*/ 526140 w 1203600"/>
                <a:gd name="connsiteY170" fmla="*/ 413469 h 1169871"/>
                <a:gd name="connsiteX171" fmla="*/ 536629 w 1203600"/>
                <a:gd name="connsiteY171" fmla="*/ 384623 h 1169871"/>
                <a:gd name="connsiteX172" fmla="*/ 542748 w 1203600"/>
                <a:gd name="connsiteY172" fmla="*/ 355776 h 1169871"/>
                <a:gd name="connsiteX173" fmla="*/ 572469 w 1203600"/>
                <a:gd name="connsiteY173" fmla="*/ 354902 h 1169871"/>
                <a:gd name="connsiteX174" fmla="*/ 589078 w 1203600"/>
                <a:gd name="connsiteY174" fmla="*/ 376755 h 1169871"/>
                <a:gd name="connsiteX175" fmla="*/ 606561 w 1203600"/>
                <a:gd name="connsiteY175" fmla="*/ 376755 h 1169871"/>
                <a:gd name="connsiteX176" fmla="*/ 626666 w 1203600"/>
                <a:gd name="connsiteY176" fmla="*/ 379378 h 1169871"/>
                <a:gd name="connsiteX177" fmla="*/ 647646 w 1203600"/>
                <a:gd name="connsiteY177" fmla="*/ 361021 h 1169871"/>
                <a:gd name="connsiteX178" fmla="*/ 662506 w 1203600"/>
                <a:gd name="connsiteY178" fmla="*/ 346160 h 1169871"/>
                <a:gd name="connsiteX179" fmla="*/ 721073 w 1203600"/>
                <a:gd name="connsiteY179" fmla="*/ 330426 h 1169871"/>
                <a:gd name="connsiteX180" fmla="*/ 638030 w 1203600"/>
                <a:gd name="connsiteY180" fmla="*/ 232522 h 1169871"/>
                <a:gd name="connsiteX181" fmla="*/ 616176 w 1203600"/>
                <a:gd name="connsiteY181" fmla="*/ 252627 h 1169871"/>
                <a:gd name="connsiteX182" fmla="*/ 608309 w 1203600"/>
                <a:gd name="connsiteY182" fmla="*/ 258746 h 1169871"/>
                <a:gd name="connsiteX183" fmla="*/ 441348 w 1203600"/>
                <a:gd name="connsiteY183" fmla="*/ 477282 h 1169871"/>
                <a:gd name="connsiteX184" fmla="*/ 435229 w 1203600"/>
                <a:gd name="connsiteY184" fmla="*/ 472037 h 1169871"/>
                <a:gd name="connsiteX185" fmla="*/ 432607 w 1203600"/>
                <a:gd name="connsiteY185" fmla="*/ 476408 h 1169871"/>
                <a:gd name="connsiteX186" fmla="*/ 441348 w 1203600"/>
                <a:gd name="connsiteY186" fmla="*/ 478156 h 1169871"/>
                <a:gd name="connsiteX187" fmla="*/ 475439 w 1203600"/>
                <a:gd name="connsiteY187" fmla="*/ 484275 h 1169871"/>
                <a:gd name="connsiteX188" fmla="*/ 478936 w 1203600"/>
                <a:gd name="connsiteY188" fmla="*/ 473785 h 1169871"/>
                <a:gd name="connsiteX189" fmla="*/ 441348 w 1203600"/>
                <a:gd name="connsiteY189" fmla="*/ 477282 h 1169871"/>
                <a:gd name="connsiteX190" fmla="*/ 824222 w 1203600"/>
                <a:gd name="connsiteY190" fmla="*/ 268362 h 1169871"/>
                <a:gd name="connsiteX191" fmla="*/ 824222 w 1203600"/>
                <a:gd name="connsiteY191" fmla="*/ 268362 h 1169871"/>
                <a:gd name="connsiteX192" fmla="*/ 866181 w 1203600"/>
                <a:gd name="connsiteY192" fmla="*/ 267487 h 1169871"/>
                <a:gd name="connsiteX193" fmla="*/ 846076 w 1203600"/>
                <a:gd name="connsiteY193" fmla="*/ 238641 h 1169871"/>
                <a:gd name="connsiteX194" fmla="*/ 831215 w 1203600"/>
                <a:gd name="connsiteY194" fmla="*/ 223780 h 1169871"/>
                <a:gd name="connsiteX195" fmla="*/ 813733 w 1203600"/>
                <a:gd name="connsiteY195" fmla="*/ 211543 h 1169871"/>
                <a:gd name="connsiteX196" fmla="*/ 826845 w 1203600"/>
                <a:gd name="connsiteY196" fmla="*/ 228151 h 1169871"/>
                <a:gd name="connsiteX197" fmla="*/ 820726 w 1203600"/>
                <a:gd name="connsiteY197" fmla="*/ 247382 h 1169871"/>
                <a:gd name="connsiteX198" fmla="*/ 824222 w 1203600"/>
                <a:gd name="connsiteY198" fmla="*/ 268362 h 1169871"/>
                <a:gd name="connsiteX199" fmla="*/ 369668 w 1203600"/>
                <a:gd name="connsiteY199" fmla="*/ 337419 h 1169871"/>
                <a:gd name="connsiteX200" fmla="*/ 372291 w 1203600"/>
                <a:gd name="connsiteY200" fmla="*/ 338293 h 1169871"/>
                <a:gd name="connsiteX201" fmla="*/ 390648 w 1203600"/>
                <a:gd name="connsiteY201" fmla="*/ 370637 h 1169871"/>
                <a:gd name="connsiteX202" fmla="*/ 395893 w 1203600"/>
                <a:gd name="connsiteY202" fmla="*/ 370637 h 1169871"/>
                <a:gd name="connsiteX203" fmla="*/ 406382 w 1203600"/>
                <a:gd name="connsiteY203" fmla="*/ 336545 h 1169871"/>
                <a:gd name="connsiteX204" fmla="*/ 407256 w 1203600"/>
                <a:gd name="connsiteY204" fmla="*/ 276229 h 1169871"/>
                <a:gd name="connsiteX205" fmla="*/ 426488 w 1203600"/>
                <a:gd name="connsiteY205" fmla="*/ 280600 h 1169871"/>
                <a:gd name="connsiteX206" fmla="*/ 439600 w 1203600"/>
                <a:gd name="connsiteY206" fmla="*/ 164339 h 1169871"/>
                <a:gd name="connsiteX207" fmla="*/ 416872 w 1203600"/>
                <a:gd name="connsiteY207" fmla="*/ 156472 h 1169871"/>
                <a:gd name="connsiteX208" fmla="*/ 406382 w 1203600"/>
                <a:gd name="connsiteY208" fmla="*/ 276229 h 1169871"/>
                <a:gd name="connsiteX209" fmla="*/ 370542 w 1203600"/>
                <a:gd name="connsiteY209" fmla="*/ 320810 h 1169871"/>
                <a:gd name="connsiteX210" fmla="*/ 347815 w 1203600"/>
                <a:gd name="connsiteY210" fmla="*/ 332174 h 1169871"/>
                <a:gd name="connsiteX211" fmla="*/ 369668 w 1203600"/>
                <a:gd name="connsiteY211" fmla="*/ 337419 h 1169871"/>
                <a:gd name="connsiteX212" fmla="*/ 332954 w 1203600"/>
                <a:gd name="connsiteY212" fmla="*/ 624138 h 1169871"/>
                <a:gd name="connsiteX213" fmla="*/ 284876 w 1203600"/>
                <a:gd name="connsiteY213" fmla="*/ 649488 h 1169871"/>
                <a:gd name="connsiteX214" fmla="*/ 303233 w 1203600"/>
                <a:gd name="connsiteY214" fmla="*/ 659104 h 1169871"/>
                <a:gd name="connsiteX215" fmla="*/ 332954 w 1203600"/>
                <a:gd name="connsiteY215" fmla="*/ 624138 h 1169871"/>
                <a:gd name="connsiteX216" fmla="*/ 339073 w 1203600"/>
                <a:gd name="connsiteY216" fmla="*/ 604032 h 1169871"/>
                <a:gd name="connsiteX217" fmla="*/ 331206 w 1203600"/>
                <a:gd name="connsiteY217" fmla="*/ 603158 h 1169871"/>
                <a:gd name="connsiteX218" fmla="*/ 332954 w 1203600"/>
                <a:gd name="connsiteY218" fmla="*/ 624138 h 1169871"/>
                <a:gd name="connsiteX219" fmla="*/ 231554 w 1203600"/>
                <a:gd name="connsiteY219" fmla="*/ 1098797 h 1169871"/>
                <a:gd name="connsiteX220" fmla="*/ 300611 w 1203600"/>
                <a:gd name="connsiteY220" fmla="*/ 1083937 h 1169871"/>
                <a:gd name="connsiteX221" fmla="*/ 267394 w 1203600"/>
                <a:gd name="connsiteY221" fmla="*/ 1051593 h 1169871"/>
                <a:gd name="connsiteX222" fmla="*/ 256030 w 1203600"/>
                <a:gd name="connsiteY222" fmla="*/ 1064705 h 1169871"/>
                <a:gd name="connsiteX223" fmla="*/ 231554 w 1203600"/>
                <a:gd name="connsiteY223" fmla="*/ 1098797 h 1169871"/>
                <a:gd name="connsiteX224" fmla="*/ 230680 w 1203600"/>
                <a:gd name="connsiteY224" fmla="*/ 1099671 h 1169871"/>
                <a:gd name="connsiteX225" fmla="*/ 231554 w 1203600"/>
                <a:gd name="connsiteY225" fmla="*/ 1098797 h 1169871"/>
                <a:gd name="connsiteX226" fmla="*/ 161622 w 1203600"/>
                <a:gd name="connsiteY226" fmla="*/ 1009635 h 1169871"/>
                <a:gd name="connsiteX227" fmla="*/ 163371 w 1203600"/>
                <a:gd name="connsiteY227" fmla="*/ 1020998 h 1169871"/>
                <a:gd name="connsiteX228" fmla="*/ 166867 w 1203600"/>
                <a:gd name="connsiteY228" fmla="*/ 1035859 h 1169871"/>
                <a:gd name="connsiteX229" fmla="*/ 177357 w 1203600"/>
                <a:gd name="connsiteY229" fmla="*/ 1078692 h 1169871"/>
                <a:gd name="connsiteX230" fmla="*/ 226309 w 1203600"/>
                <a:gd name="connsiteY230" fmla="*/ 1054216 h 1169871"/>
                <a:gd name="connsiteX231" fmla="*/ 222812 w 1203600"/>
                <a:gd name="connsiteY231" fmla="*/ 1020124 h 1169871"/>
                <a:gd name="connsiteX232" fmla="*/ 161622 w 1203600"/>
                <a:gd name="connsiteY232" fmla="*/ 1009635 h 1169871"/>
                <a:gd name="connsiteX233" fmla="*/ 950973 w 1203600"/>
                <a:gd name="connsiteY233" fmla="*/ 266613 h 1169871"/>
                <a:gd name="connsiteX234" fmla="*/ 943106 w 1203600"/>
                <a:gd name="connsiteY234" fmla="*/ 281474 h 1169871"/>
                <a:gd name="connsiteX235" fmla="*/ 876671 w 1203600"/>
                <a:gd name="connsiteY235" fmla="*/ 208920 h 1169871"/>
                <a:gd name="connsiteX236" fmla="*/ 862685 w 1203600"/>
                <a:gd name="connsiteY236" fmla="*/ 224655 h 1169871"/>
                <a:gd name="connsiteX237" fmla="*/ 950973 w 1203600"/>
                <a:gd name="connsiteY237" fmla="*/ 266613 h 1169871"/>
                <a:gd name="connsiteX238" fmla="*/ 351311 w 1203600"/>
                <a:gd name="connsiteY238" fmla="*/ 1091804 h 1169871"/>
                <a:gd name="connsiteX239" fmla="*/ 329458 w 1203600"/>
                <a:gd name="connsiteY239" fmla="*/ 1133763 h 1169871"/>
                <a:gd name="connsiteX240" fmla="*/ 348689 w 1203600"/>
                <a:gd name="connsiteY240" fmla="*/ 1155616 h 1169871"/>
                <a:gd name="connsiteX241" fmla="*/ 375787 w 1203600"/>
                <a:gd name="connsiteY241" fmla="*/ 1132888 h 1169871"/>
                <a:gd name="connsiteX242" fmla="*/ 351311 w 1203600"/>
                <a:gd name="connsiteY242" fmla="*/ 1091804 h 1169871"/>
                <a:gd name="connsiteX243" fmla="*/ 325087 w 1203600"/>
                <a:gd name="connsiteY243" fmla="*/ 928339 h 1169871"/>
                <a:gd name="connsiteX244" fmla="*/ 299737 w 1203600"/>
                <a:gd name="connsiteY244" fmla="*/ 911730 h 1169871"/>
                <a:gd name="connsiteX245" fmla="*/ 278757 w 1203600"/>
                <a:gd name="connsiteY245" fmla="*/ 931836 h 1169871"/>
                <a:gd name="connsiteX246" fmla="*/ 297114 w 1203600"/>
                <a:gd name="connsiteY246" fmla="*/ 953689 h 1169871"/>
                <a:gd name="connsiteX247" fmla="*/ 325087 w 1203600"/>
                <a:gd name="connsiteY247" fmla="*/ 928339 h 1169871"/>
                <a:gd name="connsiteX248" fmla="*/ 776145 w 1203600"/>
                <a:gd name="connsiteY248" fmla="*/ 436197 h 1169871"/>
                <a:gd name="connsiteX249" fmla="*/ 728067 w 1203600"/>
                <a:gd name="connsiteY249" fmla="*/ 419588 h 1169871"/>
                <a:gd name="connsiteX250" fmla="*/ 705339 w 1203600"/>
                <a:gd name="connsiteY250" fmla="*/ 435323 h 1169871"/>
                <a:gd name="connsiteX251" fmla="*/ 721948 w 1203600"/>
                <a:gd name="connsiteY251" fmla="*/ 459799 h 1169871"/>
                <a:gd name="connsiteX252" fmla="*/ 776145 w 1203600"/>
                <a:gd name="connsiteY252" fmla="*/ 436197 h 1169871"/>
                <a:gd name="connsiteX253" fmla="*/ 194840 w 1203600"/>
                <a:gd name="connsiteY253" fmla="*/ 776238 h 1169871"/>
                <a:gd name="connsiteX254" fmla="*/ 188721 w 1203600"/>
                <a:gd name="connsiteY254" fmla="*/ 811204 h 1169871"/>
                <a:gd name="connsiteX255" fmla="*/ 201833 w 1203600"/>
                <a:gd name="connsiteY255" fmla="*/ 833058 h 1169871"/>
                <a:gd name="connsiteX256" fmla="*/ 207078 w 1203600"/>
                <a:gd name="connsiteY256" fmla="*/ 812952 h 1169871"/>
                <a:gd name="connsiteX257" fmla="*/ 194840 w 1203600"/>
                <a:gd name="connsiteY257" fmla="*/ 776238 h 1169871"/>
                <a:gd name="connsiteX258" fmla="*/ 368794 w 1203600"/>
                <a:gd name="connsiteY258" fmla="*/ 998271 h 1169871"/>
                <a:gd name="connsiteX259" fmla="*/ 348689 w 1203600"/>
                <a:gd name="connsiteY259" fmla="*/ 1012257 h 1169871"/>
                <a:gd name="connsiteX260" fmla="*/ 370542 w 1203600"/>
                <a:gd name="connsiteY260" fmla="*/ 1027991 h 1169871"/>
                <a:gd name="connsiteX261" fmla="*/ 388025 w 1203600"/>
                <a:gd name="connsiteY261" fmla="*/ 1014879 h 1169871"/>
                <a:gd name="connsiteX262" fmla="*/ 368794 w 1203600"/>
                <a:gd name="connsiteY262" fmla="*/ 998271 h 1169871"/>
                <a:gd name="connsiteX263" fmla="*/ 271764 w 1203600"/>
                <a:gd name="connsiteY263" fmla="*/ 460673 h 1169871"/>
                <a:gd name="connsiteX264" fmla="*/ 250785 w 1203600"/>
                <a:gd name="connsiteY264" fmla="*/ 445813 h 1169871"/>
                <a:gd name="connsiteX265" fmla="*/ 235924 w 1203600"/>
                <a:gd name="connsiteY265" fmla="*/ 462422 h 1169871"/>
                <a:gd name="connsiteX266" fmla="*/ 249037 w 1203600"/>
                <a:gd name="connsiteY266" fmla="*/ 474659 h 1169871"/>
                <a:gd name="connsiteX267" fmla="*/ 271764 w 1203600"/>
                <a:gd name="connsiteY267" fmla="*/ 460673 h 1169871"/>
                <a:gd name="connsiteX268" fmla="*/ 589078 w 1203600"/>
                <a:gd name="connsiteY268" fmla="*/ 427456 h 1169871"/>
                <a:gd name="connsiteX269" fmla="*/ 578588 w 1203600"/>
                <a:gd name="connsiteY269" fmla="*/ 440568 h 1169871"/>
                <a:gd name="connsiteX270" fmla="*/ 587330 w 1203600"/>
                <a:gd name="connsiteY270" fmla="*/ 451932 h 1169871"/>
                <a:gd name="connsiteX271" fmla="*/ 600442 w 1203600"/>
                <a:gd name="connsiteY271" fmla="*/ 440568 h 1169871"/>
                <a:gd name="connsiteX272" fmla="*/ 589078 w 1203600"/>
                <a:gd name="connsiteY272" fmla="*/ 427456 h 1169871"/>
                <a:gd name="connsiteX273" fmla="*/ 445719 w 1203600"/>
                <a:gd name="connsiteY273" fmla="*/ 440568 h 1169871"/>
                <a:gd name="connsiteX274" fmla="*/ 462327 w 1203600"/>
                <a:gd name="connsiteY274" fmla="*/ 450183 h 1169871"/>
                <a:gd name="connsiteX275" fmla="*/ 473691 w 1203600"/>
                <a:gd name="connsiteY275" fmla="*/ 436197 h 1169871"/>
                <a:gd name="connsiteX276" fmla="*/ 463202 w 1203600"/>
                <a:gd name="connsiteY276" fmla="*/ 426581 h 1169871"/>
                <a:gd name="connsiteX277" fmla="*/ 445719 w 1203600"/>
                <a:gd name="connsiteY277" fmla="*/ 440568 h 1169871"/>
                <a:gd name="connsiteX278" fmla="*/ 271764 w 1203600"/>
                <a:gd name="connsiteY278" fmla="*/ 555080 h 1169871"/>
                <a:gd name="connsiteX279" fmla="*/ 282254 w 1203600"/>
                <a:gd name="connsiteY279" fmla="*/ 541094 h 1169871"/>
                <a:gd name="connsiteX280" fmla="*/ 271764 w 1203600"/>
                <a:gd name="connsiteY280" fmla="*/ 531479 h 1169871"/>
                <a:gd name="connsiteX281" fmla="*/ 261275 w 1203600"/>
                <a:gd name="connsiteY281" fmla="*/ 541094 h 1169871"/>
                <a:gd name="connsiteX282" fmla="*/ 271764 w 1203600"/>
                <a:gd name="connsiteY282" fmla="*/ 555080 h 1169871"/>
                <a:gd name="connsiteX283" fmla="*/ 262149 w 1203600"/>
                <a:gd name="connsiteY283" fmla="*/ 604907 h 1169871"/>
                <a:gd name="connsiteX284" fmla="*/ 274387 w 1203600"/>
                <a:gd name="connsiteY284" fmla="*/ 578682 h 1169871"/>
                <a:gd name="connsiteX285" fmla="*/ 263023 w 1203600"/>
                <a:gd name="connsiteY285" fmla="*/ 569941 h 1169871"/>
                <a:gd name="connsiteX286" fmla="*/ 254281 w 1203600"/>
                <a:gd name="connsiteY286" fmla="*/ 580431 h 1169871"/>
                <a:gd name="connsiteX287" fmla="*/ 262149 w 1203600"/>
                <a:gd name="connsiteY287" fmla="*/ 604907 h 1169871"/>
                <a:gd name="connsiteX288" fmla="*/ 138021 w 1203600"/>
                <a:gd name="connsiteY288" fmla="*/ 929213 h 1169871"/>
                <a:gd name="connsiteX289" fmla="*/ 110922 w 1203600"/>
                <a:gd name="connsiteY289" fmla="*/ 916101 h 1169871"/>
                <a:gd name="connsiteX290" fmla="*/ 99558 w 1203600"/>
                <a:gd name="connsiteY290" fmla="*/ 926591 h 1169871"/>
                <a:gd name="connsiteX291" fmla="*/ 113544 w 1203600"/>
                <a:gd name="connsiteY291" fmla="*/ 937081 h 1169871"/>
                <a:gd name="connsiteX292" fmla="*/ 138021 w 1203600"/>
                <a:gd name="connsiteY292" fmla="*/ 929213 h 1169871"/>
                <a:gd name="connsiteX293" fmla="*/ 412501 w 1203600"/>
                <a:gd name="connsiteY293" fmla="*/ 478156 h 1169871"/>
                <a:gd name="connsiteX294" fmla="*/ 401137 w 1203600"/>
                <a:gd name="connsiteY294" fmla="*/ 471163 h 1169871"/>
                <a:gd name="connsiteX295" fmla="*/ 392396 w 1203600"/>
                <a:gd name="connsiteY295" fmla="*/ 478156 h 1169871"/>
                <a:gd name="connsiteX296" fmla="*/ 401137 w 1203600"/>
                <a:gd name="connsiteY296" fmla="*/ 485149 h 1169871"/>
                <a:gd name="connsiteX297" fmla="*/ 412501 w 1203600"/>
                <a:gd name="connsiteY297" fmla="*/ 478156 h 1169871"/>
                <a:gd name="connsiteX298" fmla="*/ 446593 w 1203600"/>
                <a:gd name="connsiteY298" fmla="*/ 497387 h 1169871"/>
                <a:gd name="connsiteX299" fmla="*/ 442222 w 1203600"/>
                <a:gd name="connsiteY299" fmla="*/ 513122 h 1169871"/>
                <a:gd name="connsiteX300" fmla="*/ 452712 w 1203600"/>
                <a:gd name="connsiteY300" fmla="*/ 521863 h 1169871"/>
                <a:gd name="connsiteX301" fmla="*/ 462327 w 1203600"/>
                <a:gd name="connsiteY301" fmla="*/ 516618 h 1169871"/>
                <a:gd name="connsiteX302" fmla="*/ 446593 w 1203600"/>
                <a:gd name="connsiteY302" fmla="*/ 497387 h 1169871"/>
                <a:gd name="connsiteX303" fmla="*/ 467572 w 1203600"/>
                <a:gd name="connsiteY303" fmla="*/ 286719 h 1169871"/>
                <a:gd name="connsiteX304" fmla="*/ 460579 w 1203600"/>
                <a:gd name="connsiteY304" fmla="*/ 298082 h 1169871"/>
                <a:gd name="connsiteX305" fmla="*/ 467572 w 1203600"/>
                <a:gd name="connsiteY305" fmla="*/ 305076 h 1169871"/>
                <a:gd name="connsiteX306" fmla="*/ 471943 w 1203600"/>
                <a:gd name="connsiteY306" fmla="*/ 298957 h 1169871"/>
                <a:gd name="connsiteX307" fmla="*/ 467572 w 1203600"/>
                <a:gd name="connsiteY307" fmla="*/ 286719 h 1169871"/>
                <a:gd name="connsiteX308" fmla="*/ 429110 w 1203600"/>
                <a:gd name="connsiteY308" fmla="*/ 554207 h 1169871"/>
                <a:gd name="connsiteX309" fmla="*/ 418620 w 1203600"/>
                <a:gd name="connsiteY309" fmla="*/ 561200 h 1169871"/>
                <a:gd name="connsiteX310" fmla="*/ 425613 w 1203600"/>
                <a:gd name="connsiteY310" fmla="*/ 569941 h 1169871"/>
                <a:gd name="connsiteX311" fmla="*/ 433481 w 1203600"/>
                <a:gd name="connsiteY311" fmla="*/ 564696 h 1169871"/>
                <a:gd name="connsiteX312" fmla="*/ 429110 w 1203600"/>
                <a:gd name="connsiteY312" fmla="*/ 554207 h 1169871"/>
                <a:gd name="connsiteX313" fmla="*/ 492048 w 1203600"/>
                <a:gd name="connsiteY313" fmla="*/ 569067 h 1169871"/>
                <a:gd name="connsiteX314" fmla="*/ 483307 w 1203600"/>
                <a:gd name="connsiteY314" fmla="*/ 559451 h 1169871"/>
                <a:gd name="connsiteX315" fmla="*/ 475439 w 1203600"/>
                <a:gd name="connsiteY315" fmla="*/ 567319 h 1169871"/>
                <a:gd name="connsiteX316" fmla="*/ 480684 w 1203600"/>
                <a:gd name="connsiteY316" fmla="*/ 576934 h 1169871"/>
                <a:gd name="connsiteX317" fmla="*/ 492048 w 1203600"/>
                <a:gd name="connsiteY317" fmla="*/ 569067 h 1169871"/>
                <a:gd name="connsiteX318" fmla="*/ 797998 w 1203600"/>
                <a:gd name="connsiteY318" fmla="*/ 100526 h 1169871"/>
                <a:gd name="connsiteX319" fmla="*/ 795376 w 1203600"/>
                <a:gd name="connsiteY319" fmla="*/ 93533 h 1169871"/>
                <a:gd name="connsiteX320" fmla="*/ 784886 w 1203600"/>
                <a:gd name="connsiteY320" fmla="*/ 98778 h 1169871"/>
                <a:gd name="connsiteX321" fmla="*/ 787508 w 1203600"/>
                <a:gd name="connsiteY321" fmla="*/ 107519 h 1169871"/>
                <a:gd name="connsiteX322" fmla="*/ 797998 w 1203600"/>
                <a:gd name="connsiteY322" fmla="*/ 100526 h 1169871"/>
                <a:gd name="connsiteX323" fmla="*/ 501664 w 1203600"/>
                <a:gd name="connsiteY323" fmla="*/ 137240 h 1169871"/>
                <a:gd name="connsiteX324" fmla="*/ 495545 w 1203600"/>
                <a:gd name="connsiteY324" fmla="*/ 140737 h 1169871"/>
                <a:gd name="connsiteX325" fmla="*/ 498167 w 1203600"/>
                <a:gd name="connsiteY325" fmla="*/ 148604 h 1169871"/>
                <a:gd name="connsiteX326" fmla="*/ 507783 w 1203600"/>
                <a:gd name="connsiteY326" fmla="*/ 142485 h 1169871"/>
                <a:gd name="connsiteX327" fmla="*/ 501664 w 1203600"/>
                <a:gd name="connsiteY327" fmla="*/ 137240 h 1169871"/>
                <a:gd name="connsiteX328" fmla="*/ 779641 w 1203600"/>
                <a:gd name="connsiteY328" fmla="*/ 284970 h 1169871"/>
                <a:gd name="connsiteX329" fmla="*/ 773522 w 1203600"/>
                <a:gd name="connsiteY329" fmla="*/ 304201 h 1169871"/>
                <a:gd name="connsiteX330" fmla="*/ 782263 w 1203600"/>
                <a:gd name="connsiteY330" fmla="*/ 306824 h 1169871"/>
                <a:gd name="connsiteX331" fmla="*/ 785760 w 1203600"/>
                <a:gd name="connsiteY331" fmla="*/ 299831 h 1169871"/>
                <a:gd name="connsiteX332" fmla="*/ 779641 w 1203600"/>
                <a:gd name="connsiteY332" fmla="*/ 284970 h 1169871"/>
                <a:gd name="connsiteX333" fmla="*/ 789257 w 1203600"/>
                <a:gd name="connsiteY333" fmla="*/ 462422 h 1169871"/>
                <a:gd name="connsiteX334" fmla="*/ 772648 w 1203600"/>
                <a:gd name="connsiteY334" fmla="*/ 453680 h 1169871"/>
                <a:gd name="connsiteX335" fmla="*/ 766529 w 1203600"/>
                <a:gd name="connsiteY335" fmla="*/ 461547 h 1169871"/>
                <a:gd name="connsiteX336" fmla="*/ 774396 w 1203600"/>
                <a:gd name="connsiteY336" fmla="*/ 467666 h 1169871"/>
                <a:gd name="connsiteX337" fmla="*/ 789257 w 1203600"/>
                <a:gd name="connsiteY337" fmla="*/ 462422 h 1169871"/>
                <a:gd name="connsiteX338" fmla="*/ 299737 w 1203600"/>
                <a:gd name="connsiteY338" fmla="*/ 487771 h 1169871"/>
                <a:gd name="connsiteX339" fmla="*/ 295366 w 1203600"/>
                <a:gd name="connsiteY339" fmla="*/ 498261 h 1169871"/>
                <a:gd name="connsiteX340" fmla="*/ 301485 w 1203600"/>
                <a:gd name="connsiteY340" fmla="*/ 501758 h 1169871"/>
                <a:gd name="connsiteX341" fmla="*/ 307604 w 1203600"/>
                <a:gd name="connsiteY341" fmla="*/ 493017 h 1169871"/>
                <a:gd name="connsiteX342" fmla="*/ 299737 w 1203600"/>
                <a:gd name="connsiteY342" fmla="*/ 487771 h 1169871"/>
                <a:gd name="connsiteX343" fmla="*/ 214071 w 1203600"/>
                <a:gd name="connsiteY343" fmla="*/ 595291 h 1169871"/>
                <a:gd name="connsiteX344" fmla="*/ 208826 w 1203600"/>
                <a:gd name="connsiteY344" fmla="*/ 599662 h 1169871"/>
                <a:gd name="connsiteX345" fmla="*/ 211448 w 1203600"/>
                <a:gd name="connsiteY345" fmla="*/ 606655 h 1169871"/>
                <a:gd name="connsiteX346" fmla="*/ 219316 w 1203600"/>
                <a:gd name="connsiteY346" fmla="*/ 600536 h 1169871"/>
                <a:gd name="connsiteX347" fmla="*/ 214071 w 1203600"/>
                <a:gd name="connsiteY347" fmla="*/ 595291 h 1169871"/>
                <a:gd name="connsiteX348" fmla="*/ 545371 w 1203600"/>
                <a:gd name="connsiteY348" fmla="*/ 614522 h 1169871"/>
                <a:gd name="connsiteX349" fmla="*/ 539252 w 1203600"/>
                <a:gd name="connsiteY349" fmla="*/ 611026 h 1169871"/>
                <a:gd name="connsiteX350" fmla="*/ 536629 w 1203600"/>
                <a:gd name="connsiteY350" fmla="*/ 618019 h 1169871"/>
                <a:gd name="connsiteX351" fmla="*/ 542748 w 1203600"/>
                <a:gd name="connsiteY351" fmla="*/ 622390 h 1169871"/>
                <a:gd name="connsiteX352" fmla="*/ 545371 w 1203600"/>
                <a:gd name="connsiteY352" fmla="*/ 614522 h 1169871"/>
                <a:gd name="connsiteX353" fmla="*/ 325087 w 1203600"/>
                <a:gd name="connsiteY353" fmla="*/ 978166 h 1169871"/>
                <a:gd name="connsiteX354" fmla="*/ 321590 w 1203600"/>
                <a:gd name="connsiteY354" fmla="*/ 972047 h 1169871"/>
                <a:gd name="connsiteX355" fmla="*/ 314597 w 1203600"/>
                <a:gd name="connsiteY355" fmla="*/ 973795 h 1169871"/>
                <a:gd name="connsiteX356" fmla="*/ 318968 w 1203600"/>
                <a:gd name="connsiteY356" fmla="*/ 982536 h 1169871"/>
                <a:gd name="connsiteX357" fmla="*/ 325087 w 1203600"/>
                <a:gd name="connsiteY357" fmla="*/ 978166 h 1169871"/>
                <a:gd name="connsiteX358" fmla="*/ 443970 w 1203600"/>
                <a:gd name="connsiteY358" fmla="*/ 402979 h 1169871"/>
                <a:gd name="connsiteX359" fmla="*/ 437851 w 1203600"/>
                <a:gd name="connsiteY359" fmla="*/ 399483 h 1169871"/>
                <a:gd name="connsiteX360" fmla="*/ 432607 w 1203600"/>
                <a:gd name="connsiteY360" fmla="*/ 406476 h 1169871"/>
                <a:gd name="connsiteX361" fmla="*/ 439600 w 1203600"/>
                <a:gd name="connsiteY361" fmla="*/ 408225 h 1169871"/>
                <a:gd name="connsiteX362" fmla="*/ 443970 w 1203600"/>
                <a:gd name="connsiteY362" fmla="*/ 402979 h 1169871"/>
                <a:gd name="connsiteX363" fmla="*/ 530510 w 1203600"/>
                <a:gd name="connsiteY363" fmla="*/ 597039 h 1169871"/>
                <a:gd name="connsiteX364" fmla="*/ 527888 w 1203600"/>
                <a:gd name="connsiteY364" fmla="*/ 590920 h 1169871"/>
                <a:gd name="connsiteX365" fmla="*/ 524391 w 1203600"/>
                <a:gd name="connsiteY365" fmla="*/ 591795 h 1169871"/>
                <a:gd name="connsiteX366" fmla="*/ 522643 w 1203600"/>
                <a:gd name="connsiteY366" fmla="*/ 597914 h 1169871"/>
                <a:gd name="connsiteX367" fmla="*/ 530510 w 1203600"/>
                <a:gd name="connsiteY367" fmla="*/ 597039 h 116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Lst>
              <a:rect l="l" t="t" r="r" b="b"/>
              <a:pathLst>
                <a:path w="1203600" h="1169871">
                  <a:moveTo>
                    <a:pt x="1113564" y="186192"/>
                  </a:moveTo>
                  <a:cubicBezTo>
                    <a:pt x="1125802" y="201053"/>
                    <a:pt x="1137165" y="216787"/>
                    <a:pt x="1149403" y="231648"/>
                  </a:cubicBezTo>
                  <a:cubicBezTo>
                    <a:pt x="1129298" y="263117"/>
                    <a:pt x="1138914" y="279726"/>
                    <a:pt x="1175628" y="281474"/>
                  </a:cubicBezTo>
                  <a:cubicBezTo>
                    <a:pt x="1185243" y="305076"/>
                    <a:pt x="1193985" y="328677"/>
                    <a:pt x="1203600" y="352279"/>
                  </a:cubicBezTo>
                  <a:cubicBezTo>
                    <a:pt x="1197481" y="358398"/>
                    <a:pt x="1191362" y="364518"/>
                    <a:pt x="1185243" y="370637"/>
                  </a:cubicBezTo>
                  <a:cubicBezTo>
                    <a:pt x="1165138" y="356650"/>
                    <a:pt x="1145907" y="341789"/>
                    <a:pt x="1127550" y="372384"/>
                  </a:cubicBezTo>
                  <a:cubicBezTo>
                    <a:pt x="1124053" y="372384"/>
                    <a:pt x="1121431" y="372384"/>
                    <a:pt x="1117934" y="372384"/>
                  </a:cubicBezTo>
                  <a:cubicBezTo>
                    <a:pt x="1113564" y="363643"/>
                    <a:pt x="1109193" y="354902"/>
                    <a:pt x="1105696" y="346160"/>
                  </a:cubicBezTo>
                  <a:cubicBezTo>
                    <a:pt x="1103074" y="341789"/>
                    <a:pt x="1101325" y="336545"/>
                    <a:pt x="1098703" y="332174"/>
                  </a:cubicBezTo>
                  <a:cubicBezTo>
                    <a:pt x="1100452" y="325181"/>
                    <a:pt x="1101325" y="319062"/>
                    <a:pt x="1103074" y="312069"/>
                  </a:cubicBezTo>
                  <a:cubicBezTo>
                    <a:pt x="1097829" y="316440"/>
                    <a:pt x="1093458" y="321684"/>
                    <a:pt x="1088213" y="326055"/>
                  </a:cubicBezTo>
                  <a:cubicBezTo>
                    <a:pt x="1068108" y="321684"/>
                    <a:pt x="1048003" y="317314"/>
                    <a:pt x="1027023" y="312943"/>
                  </a:cubicBezTo>
                  <a:cubicBezTo>
                    <a:pt x="1006044" y="320810"/>
                    <a:pt x="985939" y="329552"/>
                    <a:pt x="964959" y="337419"/>
                  </a:cubicBezTo>
                  <a:cubicBezTo>
                    <a:pt x="950973" y="336545"/>
                    <a:pt x="936113" y="336545"/>
                    <a:pt x="922126" y="335671"/>
                  </a:cubicBezTo>
                  <a:cubicBezTo>
                    <a:pt x="939609" y="358398"/>
                    <a:pt x="900273" y="405602"/>
                    <a:pt x="954470" y="413469"/>
                  </a:cubicBezTo>
                  <a:cubicBezTo>
                    <a:pt x="964085" y="417840"/>
                    <a:pt x="974575" y="422211"/>
                    <a:pt x="984190" y="426581"/>
                  </a:cubicBezTo>
                  <a:cubicBezTo>
                    <a:pt x="983316" y="428330"/>
                    <a:pt x="982442" y="430078"/>
                    <a:pt x="980694" y="431827"/>
                  </a:cubicBezTo>
                  <a:cubicBezTo>
                    <a:pt x="975449" y="435323"/>
                    <a:pt x="970204" y="438820"/>
                    <a:pt x="964085" y="443190"/>
                  </a:cubicBezTo>
                  <a:cubicBezTo>
                    <a:pt x="939609" y="442316"/>
                    <a:pt x="914259" y="441442"/>
                    <a:pt x="889783" y="440568"/>
                  </a:cubicBezTo>
                  <a:cubicBezTo>
                    <a:pt x="891531" y="417840"/>
                    <a:pt x="893280" y="394238"/>
                    <a:pt x="895902" y="371511"/>
                  </a:cubicBezTo>
                  <a:cubicBezTo>
                    <a:pt x="897650" y="369762"/>
                    <a:pt x="898525" y="367140"/>
                    <a:pt x="898525" y="365391"/>
                  </a:cubicBezTo>
                  <a:cubicBezTo>
                    <a:pt x="899399" y="364518"/>
                    <a:pt x="900273" y="362769"/>
                    <a:pt x="900273" y="361895"/>
                  </a:cubicBezTo>
                  <a:cubicBezTo>
                    <a:pt x="899399" y="359272"/>
                    <a:pt x="897650" y="357524"/>
                    <a:pt x="896776" y="354902"/>
                  </a:cubicBezTo>
                  <a:cubicBezTo>
                    <a:pt x="893280" y="352279"/>
                    <a:pt x="889783" y="349657"/>
                    <a:pt x="886287" y="347035"/>
                  </a:cubicBezTo>
                  <a:lnTo>
                    <a:pt x="886287" y="347909"/>
                  </a:lnTo>
                  <a:cubicBezTo>
                    <a:pt x="877545" y="345286"/>
                    <a:pt x="868804" y="343538"/>
                    <a:pt x="860062" y="340916"/>
                  </a:cubicBezTo>
                  <a:cubicBezTo>
                    <a:pt x="854817" y="347909"/>
                    <a:pt x="848698" y="354028"/>
                    <a:pt x="843453" y="361021"/>
                  </a:cubicBezTo>
                  <a:cubicBezTo>
                    <a:pt x="846076" y="376755"/>
                    <a:pt x="849572" y="392490"/>
                    <a:pt x="852195" y="408225"/>
                  </a:cubicBezTo>
                  <a:cubicBezTo>
                    <a:pt x="855692" y="435323"/>
                    <a:pt x="859188" y="461547"/>
                    <a:pt x="862685" y="488646"/>
                  </a:cubicBezTo>
                  <a:cubicBezTo>
                    <a:pt x="862685" y="493890"/>
                    <a:pt x="862685" y="500010"/>
                    <a:pt x="863559" y="505254"/>
                  </a:cubicBezTo>
                  <a:cubicBezTo>
                    <a:pt x="853943" y="516618"/>
                    <a:pt x="843453" y="527982"/>
                    <a:pt x="833838" y="538472"/>
                  </a:cubicBezTo>
                  <a:cubicBezTo>
                    <a:pt x="832090" y="540220"/>
                    <a:pt x="829467" y="541968"/>
                    <a:pt x="826845" y="542842"/>
                  </a:cubicBezTo>
                  <a:cubicBezTo>
                    <a:pt x="813733" y="537598"/>
                    <a:pt x="800620" y="531479"/>
                    <a:pt x="787508" y="526234"/>
                  </a:cubicBezTo>
                  <a:cubicBezTo>
                    <a:pt x="784886" y="525359"/>
                    <a:pt x="782263" y="524485"/>
                    <a:pt x="780515" y="522737"/>
                  </a:cubicBezTo>
                  <a:cubicBezTo>
                    <a:pt x="777893" y="522737"/>
                    <a:pt x="775270" y="521863"/>
                    <a:pt x="772648" y="521863"/>
                  </a:cubicBezTo>
                  <a:cubicBezTo>
                    <a:pt x="756039" y="534101"/>
                    <a:pt x="739430" y="546339"/>
                    <a:pt x="722822" y="558577"/>
                  </a:cubicBezTo>
                  <a:cubicBezTo>
                    <a:pt x="738556" y="560325"/>
                    <a:pt x="754291" y="562073"/>
                    <a:pt x="770025" y="564696"/>
                  </a:cubicBezTo>
                  <a:cubicBezTo>
                    <a:pt x="784012" y="590046"/>
                    <a:pt x="797998" y="614522"/>
                    <a:pt x="812858" y="639872"/>
                  </a:cubicBezTo>
                  <a:cubicBezTo>
                    <a:pt x="793627" y="649488"/>
                    <a:pt x="774396" y="666097"/>
                    <a:pt x="754291" y="666971"/>
                  </a:cubicBezTo>
                  <a:cubicBezTo>
                    <a:pt x="714080" y="668719"/>
                    <a:pt x="672996" y="661726"/>
                    <a:pt x="631911" y="659104"/>
                  </a:cubicBezTo>
                  <a:cubicBezTo>
                    <a:pt x="629289" y="658229"/>
                    <a:pt x="626666" y="658229"/>
                    <a:pt x="623170" y="659104"/>
                  </a:cubicBezTo>
                  <a:cubicBezTo>
                    <a:pt x="595197" y="632005"/>
                    <a:pt x="556735" y="626760"/>
                    <a:pt x="535755" y="652110"/>
                  </a:cubicBezTo>
                  <a:cubicBezTo>
                    <a:pt x="487678" y="710678"/>
                    <a:pt x="449215" y="777113"/>
                    <a:pt x="406382" y="840051"/>
                  </a:cubicBezTo>
                  <a:cubicBezTo>
                    <a:pt x="395893" y="839177"/>
                    <a:pt x="385403" y="839177"/>
                    <a:pt x="374913" y="838303"/>
                  </a:cubicBezTo>
                  <a:cubicBezTo>
                    <a:pt x="367920" y="826939"/>
                    <a:pt x="360927" y="814701"/>
                    <a:pt x="353934" y="803337"/>
                  </a:cubicBezTo>
                  <a:cubicBezTo>
                    <a:pt x="347815" y="808582"/>
                    <a:pt x="341696" y="812952"/>
                    <a:pt x="336451" y="818197"/>
                  </a:cubicBezTo>
                  <a:cubicBezTo>
                    <a:pt x="349563" y="825191"/>
                    <a:pt x="362675" y="831309"/>
                    <a:pt x="375787" y="838303"/>
                  </a:cubicBezTo>
                  <a:cubicBezTo>
                    <a:pt x="364423" y="875891"/>
                    <a:pt x="394144" y="868023"/>
                    <a:pt x="413375" y="871520"/>
                  </a:cubicBezTo>
                  <a:cubicBezTo>
                    <a:pt x="425613" y="907360"/>
                    <a:pt x="471943" y="943200"/>
                    <a:pt x="414249" y="979913"/>
                  </a:cubicBezTo>
                  <a:cubicBezTo>
                    <a:pt x="408131" y="979913"/>
                    <a:pt x="402012" y="979040"/>
                    <a:pt x="395893" y="979040"/>
                  </a:cubicBezTo>
                  <a:cubicBezTo>
                    <a:pt x="394144" y="974669"/>
                    <a:pt x="392396" y="970298"/>
                    <a:pt x="391522" y="966801"/>
                  </a:cubicBezTo>
                  <a:cubicBezTo>
                    <a:pt x="390648" y="967676"/>
                    <a:pt x="388899" y="969424"/>
                    <a:pt x="388899" y="969424"/>
                  </a:cubicBezTo>
                  <a:cubicBezTo>
                    <a:pt x="391522" y="972920"/>
                    <a:pt x="394144" y="975543"/>
                    <a:pt x="396767" y="978166"/>
                  </a:cubicBezTo>
                  <a:cubicBezTo>
                    <a:pt x="402886" y="980788"/>
                    <a:pt x="408131" y="984284"/>
                    <a:pt x="414249" y="986907"/>
                  </a:cubicBezTo>
                  <a:cubicBezTo>
                    <a:pt x="435229" y="1046349"/>
                    <a:pt x="392396" y="1117154"/>
                    <a:pt x="448341" y="1169603"/>
                  </a:cubicBezTo>
                  <a:cubicBezTo>
                    <a:pt x="267394" y="1157365"/>
                    <a:pt x="27004" y="1230792"/>
                    <a:pt x="1654" y="951067"/>
                  </a:cubicBezTo>
                  <a:cubicBezTo>
                    <a:pt x="-11458" y="798966"/>
                    <a:pt x="56725" y="640746"/>
                    <a:pt x="88194" y="484275"/>
                  </a:cubicBezTo>
                  <a:cubicBezTo>
                    <a:pt x="99558" y="427456"/>
                    <a:pt x="108300" y="370637"/>
                    <a:pt x="117915" y="314691"/>
                  </a:cubicBezTo>
                  <a:cubicBezTo>
                    <a:pt x="155503" y="370637"/>
                    <a:pt x="187847" y="265740"/>
                    <a:pt x="225435" y="312069"/>
                  </a:cubicBezTo>
                  <a:cubicBezTo>
                    <a:pt x="190469" y="339167"/>
                    <a:pt x="151133" y="362769"/>
                    <a:pt x="122286" y="395112"/>
                  </a:cubicBezTo>
                  <a:cubicBezTo>
                    <a:pt x="115293" y="402979"/>
                    <a:pt x="139769" y="440568"/>
                    <a:pt x="152007" y="464169"/>
                  </a:cubicBezTo>
                  <a:cubicBezTo>
                    <a:pt x="154629" y="469415"/>
                    <a:pt x="166867" y="468540"/>
                    <a:pt x="174734" y="471163"/>
                  </a:cubicBezTo>
                  <a:cubicBezTo>
                    <a:pt x="175609" y="456302"/>
                    <a:pt x="177357" y="442316"/>
                    <a:pt x="178231" y="427456"/>
                  </a:cubicBezTo>
                  <a:cubicBezTo>
                    <a:pt x="182602" y="424833"/>
                    <a:pt x="187847" y="421337"/>
                    <a:pt x="192217" y="418714"/>
                  </a:cubicBezTo>
                  <a:cubicBezTo>
                    <a:pt x="186972" y="415218"/>
                    <a:pt x="182602" y="411721"/>
                    <a:pt x="177357" y="409099"/>
                  </a:cubicBezTo>
                  <a:cubicBezTo>
                    <a:pt x="187847" y="338293"/>
                    <a:pt x="270016" y="361021"/>
                    <a:pt x="298863" y="314691"/>
                  </a:cubicBezTo>
                  <a:cubicBezTo>
                    <a:pt x="302359" y="312069"/>
                    <a:pt x="306730" y="309447"/>
                    <a:pt x="310227" y="306824"/>
                  </a:cubicBezTo>
                  <a:cubicBezTo>
                    <a:pt x="326835" y="294586"/>
                    <a:pt x="344318" y="281474"/>
                    <a:pt x="360927" y="269236"/>
                  </a:cubicBezTo>
                  <a:cubicBezTo>
                    <a:pt x="366172" y="267487"/>
                    <a:pt x="372291" y="266613"/>
                    <a:pt x="377536" y="264865"/>
                  </a:cubicBezTo>
                  <a:cubicBezTo>
                    <a:pt x="374913" y="260494"/>
                    <a:pt x="372291" y="256998"/>
                    <a:pt x="369668" y="252627"/>
                  </a:cubicBezTo>
                  <a:cubicBezTo>
                    <a:pt x="369668" y="242138"/>
                    <a:pt x="369668" y="231648"/>
                    <a:pt x="369668" y="222032"/>
                  </a:cubicBezTo>
                  <a:cubicBezTo>
                    <a:pt x="374913" y="219410"/>
                    <a:pt x="380158" y="215913"/>
                    <a:pt x="386277" y="213291"/>
                  </a:cubicBezTo>
                  <a:cubicBezTo>
                    <a:pt x="381032" y="208920"/>
                    <a:pt x="375787" y="204550"/>
                    <a:pt x="369668" y="200179"/>
                  </a:cubicBezTo>
                  <a:cubicBezTo>
                    <a:pt x="371417" y="182696"/>
                    <a:pt x="374039" y="166087"/>
                    <a:pt x="375787" y="148604"/>
                  </a:cubicBezTo>
                  <a:cubicBezTo>
                    <a:pt x="380158" y="141611"/>
                    <a:pt x="384529" y="133744"/>
                    <a:pt x="388899" y="126751"/>
                  </a:cubicBezTo>
                  <a:cubicBezTo>
                    <a:pt x="396767" y="125877"/>
                    <a:pt x="405508" y="125002"/>
                    <a:pt x="413375" y="124128"/>
                  </a:cubicBezTo>
                  <a:cubicBezTo>
                    <a:pt x="427362" y="126751"/>
                    <a:pt x="441348" y="130247"/>
                    <a:pt x="455334" y="132870"/>
                  </a:cubicBezTo>
                  <a:cubicBezTo>
                    <a:pt x="464950" y="130247"/>
                    <a:pt x="474565" y="126751"/>
                    <a:pt x="484181" y="124128"/>
                  </a:cubicBezTo>
                  <a:cubicBezTo>
                    <a:pt x="492048" y="122380"/>
                    <a:pt x="499915" y="121506"/>
                    <a:pt x="507783" y="119758"/>
                  </a:cubicBezTo>
                  <a:cubicBezTo>
                    <a:pt x="531385" y="115387"/>
                    <a:pt x="555861" y="111016"/>
                    <a:pt x="579463" y="106645"/>
                  </a:cubicBezTo>
                  <a:cubicBezTo>
                    <a:pt x="582085" y="108394"/>
                    <a:pt x="585581" y="111016"/>
                    <a:pt x="588204" y="112765"/>
                  </a:cubicBezTo>
                  <a:cubicBezTo>
                    <a:pt x="589078" y="111890"/>
                    <a:pt x="589078" y="111016"/>
                    <a:pt x="589952" y="109268"/>
                  </a:cubicBezTo>
                  <a:cubicBezTo>
                    <a:pt x="586456" y="108394"/>
                    <a:pt x="582959" y="107519"/>
                    <a:pt x="579463" y="105771"/>
                  </a:cubicBezTo>
                  <a:cubicBezTo>
                    <a:pt x="573343" y="97030"/>
                    <a:pt x="568099" y="88288"/>
                    <a:pt x="561980" y="79547"/>
                  </a:cubicBezTo>
                  <a:cubicBezTo>
                    <a:pt x="569847" y="70805"/>
                    <a:pt x="578588" y="62064"/>
                    <a:pt x="586456" y="54197"/>
                  </a:cubicBezTo>
                  <a:lnTo>
                    <a:pt x="587330" y="54197"/>
                  </a:lnTo>
                  <a:cubicBezTo>
                    <a:pt x="590826" y="54197"/>
                    <a:pt x="593449" y="55071"/>
                    <a:pt x="596945" y="55071"/>
                  </a:cubicBezTo>
                  <a:cubicBezTo>
                    <a:pt x="602190" y="55071"/>
                    <a:pt x="608309" y="55945"/>
                    <a:pt x="613554" y="55945"/>
                  </a:cubicBezTo>
                  <a:cubicBezTo>
                    <a:pt x="616176" y="55071"/>
                    <a:pt x="618799" y="54197"/>
                    <a:pt x="621421" y="52449"/>
                  </a:cubicBezTo>
                  <a:cubicBezTo>
                    <a:pt x="623170" y="48952"/>
                    <a:pt x="625792" y="45456"/>
                    <a:pt x="627540" y="41959"/>
                  </a:cubicBezTo>
                  <a:cubicBezTo>
                    <a:pt x="635408" y="55945"/>
                    <a:pt x="643275" y="69931"/>
                    <a:pt x="651142" y="83044"/>
                  </a:cubicBezTo>
                  <a:cubicBezTo>
                    <a:pt x="650268" y="90037"/>
                    <a:pt x="650268" y="97904"/>
                    <a:pt x="649394" y="104897"/>
                  </a:cubicBezTo>
                  <a:cubicBezTo>
                    <a:pt x="652890" y="111016"/>
                    <a:pt x="655513" y="117135"/>
                    <a:pt x="659009" y="122380"/>
                  </a:cubicBezTo>
                  <a:cubicBezTo>
                    <a:pt x="657261" y="126751"/>
                    <a:pt x="655513" y="130247"/>
                    <a:pt x="654639" y="134618"/>
                  </a:cubicBezTo>
                  <a:cubicBezTo>
                    <a:pt x="645897" y="138114"/>
                    <a:pt x="637156" y="140737"/>
                    <a:pt x="628414" y="144234"/>
                  </a:cubicBezTo>
                  <a:cubicBezTo>
                    <a:pt x="561980" y="138989"/>
                    <a:pt x="542748" y="177451"/>
                    <a:pt x="543623" y="235145"/>
                  </a:cubicBezTo>
                  <a:cubicBezTo>
                    <a:pt x="530510" y="222906"/>
                    <a:pt x="517398" y="211543"/>
                    <a:pt x="505160" y="198430"/>
                  </a:cubicBezTo>
                  <a:cubicBezTo>
                    <a:pt x="492922" y="185318"/>
                    <a:pt x="481558" y="170458"/>
                    <a:pt x="470195" y="155597"/>
                  </a:cubicBezTo>
                  <a:cubicBezTo>
                    <a:pt x="471943" y="183570"/>
                    <a:pt x="471943" y="211543"/>
                    <a:pt x="476314" y="238641"/>
                  </a:cubicBezTo>
                  <a:cubicBezTo>
                    <a:pt x="477188" y="244760"/>
                    <a:pt x="489426" y="254375"/>
                    <a:pt x="497293" y="254375"/>
                  </a:cubicBezTo>
                  <a:cubicBezTo>
                    <a:pt x="514776" y="255250"/>
                    <a:pt x="543623" y="277103"/>
                    <a:pt x="545371" y="236018"/>
                  </a:cubicBezTo>
                  <a:cubicBezTo>
                    <a:pt x="566350" y="223780"/>
                    <a:pt x="586456" y="211543"/>
                    <a:pt x="607435" y="199304"/>
                  </a:cubicBezTo>
                  <a:cubicBezTo>
                    <a:pt x="612680" y="201053"/>
                    <a:pt x="617925" y="202801"/>
                    <a:pt x="624044" y="205423"/>
                  </a:cubicBezTo>
                  <a:cubicBezTo>
                    <a:pt x="660758" y="206297"/>
                    <a:pt x="701842" y="186192"/>
                    <a:pt x="730689" y="227277"/>
                  </a:cubicBezTo>
                  <a:cubicBezTo>
                    <a:pt x="754291" y="239515"/>
                    <a:pt x="768277" y="236018"/>
                    <a:pt x="763032" y="205423"/>
                  </a:cubicBezTo>
                  <a:cubicBezTo>
                    <a:pt x="763032" y="166961"/>
                    <a:pt x="763907" y="127625"/>
                    <a:pt x="763907" y="89163"/>
                  </a:cubicBezTo>
                  <a:cubicBezTo>
                    <a:pt x="764781" y="79547"/>
                    <a:pt x="764781" y="69931"/>
                    <a:pt x="765655" y="60316"/>
                  </a:cubicBezTo>
                  <a:cubicBezTo>
                    <a:pt x="758662" y="66435"/>
                    <a:pt x="752543" y="71680"/>
                    <a:pt x="745550" y="77799"/>
                  </a:cubicBezTo>
                  <a:cubicBezTo>
                    <a:pt x="737682" y="80421"/>
                    <a:pt x="728941" y="83917"/>
                    <a:pt x="721073" y="86540"/>
                  </a:cubicBezTo>
                  <a:cubicBezTo>
                    <a:pt x="713206" y="87414"/>
                    <a:pt x="704465" y="88288"/>
                    <a:pt x="696598" y="90037"/>
                  </a:cubicBezTo>
                  <a:cubicBezTo>
                    <a:pt x="690479" y="83917"/>
                    <a:pt x="683485" y="76924"/>
                    <a:pt x="677366" y="70805"/>
                  </a:cubicBezTo>
                  <a:cubicBezTo>
                    <a:pt x="679989" y="62938"/>
                    <a:pt x="682611" y="55071"/>
                    <a:pt x="685234" y="47204"/>
                  </a:cubicBezTo>
                  <a:cubicBezTo>
                    <a:pt x="714955" y="40210"/>
                    <a:pt x="744675" y="34092"/>
                    <a:pt x="774396" y="27098"/>
                  </a:cubicBezTo>
                  <a:cubicBezTo>
                    <a:pt x="780515" y="24476"/>
                    <a:pt x="786634" y="21854"/>
                    <a:pt x="792753" y="18357"/>
                  </a:cubicBezTo>
                  <a:cubicBezTo>
                    <a:pt x="797124" y="36714"/>
                    <a:pt x="802369" y="54197"/>
                    <a:pt x="806740" y="72554"/>
                  </a:cubicBezTo>
                  <a:cubicBezTo>
                    <a:pt x="813733" y="48952"/>
                    <a:pt x="820726" y="24476"/>
                    <a:pt x="826845" y="874"/>
                  </a:cubicBezTo>
                  <a:cubicBezTo>
                    <a:pt x="838209" y="874"/>
                    <a:pt x="849572" y="0"/>
                    <a:pt x="860936" y="0"/>
                  </a:cubicBezTo>
                  <a:cubicBezTo>
                    <a:pt x="865307" y="7867"/>
                    <a:pt x="868804" y="15734"/>
                    <a:pt x="873174" y="23602"/>
                  </a:cubicBezTo>
                  <a:cubicBezTo>
                    <a:pt x="868804" y="30595"/>
                    <a:pt x="865307" y="37588"/>
                    <a:pt x="860936" y="44581"/>
                  </a:cubicBezTo>
                  <a:cubicBezTo>
                    <a:pt x="852195" y="48078"/>
                    <a:pt x="842579" y="51575"/>
                    <a:pt x="833838" y="55071"/>
                  </a:cubicBezTo>
                  <a:cubicBezTo>
                    <a:pt x="835586" y="58568"/>
                    <a:pt x="838209" y="62064"/>
                    <a:pt x="839957" y="65561"/>
                  </a:cubicBezTo>
                  <a:cubicBezTo>
                    <a:pt x="846950" y="58568"/>
                    <a:pt x="853943" y="51575"/>
                    <a:pt x="860062" y="44581"/>
                  </a:cubicBezTo>
                  <a:cubicBezTo>
                    <a:pt x="871426" y="48078"/>
                    <a:pt x="883664" y="51575"/>
                    <a:pt x="895028" y="55071"/>
                  </a:cubicBezTo>
                  <a:cubicBezTo>
                    <a:pt x="895028" y="57693"/>
                    <a:pt x="894154" y="59442"/>
                    <a:pt x="893280" y="62064"/>
                  </a:cubicBezTo>
                  <a:cubicBezTo>
                    <a:pt x="834712" y="121506"/>
                    <a:pt x="967582" y="115387"/>
                    <a:pt x="929994" y="167835"/>
                  </a:cubicBezTo>
                  <a:cubicBezTo>
                    <a:pt x="902021" y="156472"/>
                    <a:pt x="874048" y="145982"/>
                    <a:pt x="846076" y="134618"/>
                  </a:cubicBezTo>
                  <a:cubicBezTo>
                    <a:pt x="838209" y="128499"/>
                    <a:pt x="830341" y="122380"/>
                    <a:pt x="822474" y="116261"/>
                  </a:cubicBezTo>
                  <a:cubicBezTo>
                    <a:pt x="818103" y="124128"/>
                    <a:pt x="813733" y="131995"/>
                    <a:pt x="809362" y="139863"/>
                  </a:cubicBezTo>
                  <a:cubicBezTo>
                    <a:pt x="818103" y="144234"/>
                    <a:pt x="825971" y="148604"/>
                    <a:pt x="834712" y="152101"/>
                  </a:cubicBezTo>
                  <a:cubicBezTo>
                    <a:pt x="842579" y="159094"/>
                    <a:pt x="851321" y="166087"/>
                    <a:pt x="859188" y="173080"/>
                  </a:cubicBezTo>
                  <a:cubicBezTo>
                    <a:pt x="859188" y="179199"/>
                    <a:pt x="860062" y="185318"/>
                    <a:pt x="860062" y="191437"/>
                  </a:cubicBezTo>
                  <a:cubicBezTo>
                    <a:pt x="857440" y="192311"/>
                    <a:pt x="854817" y="192311"/>
                    <a:pt x="852195" y="193185"/>
                  </a:cubicBezTo>
                  <a:cubicBezTo>
                    <a:pt x="853069" y="194060"/>
                    <a:pt x="853943" y="195808"/>
                    <a:pt x="854817" y="196682"/>
                  </a:cubicBezTo>
                  <a:cubicBezTo>
                    <a:pt x="856566" y="194934"/>
                    <a:pt x="858314" y="193185"/>
                    <a:pt x="860936" y="191437"/>
                  </a:cubicBezTo>
                  <a:cubicBezTo>
                    <a:pt x="872300" y="188815"/>
                    <a:pt x="883664" y="187067"/>
                    <a:pt x="895028" y="184444"/>
                  </a:cubicBezTo>
                  <a:cubicBezTo>
                    <a:pt x="909014" y="194934"/>
                    <a:pt x="923875" y="205423"/>
                    <a:pt x="937861" y="215913"/>
                  </a:cubicBezTo>
                  <a:cubicBezTo>
                    <a:pt x="960589" y="254375"/>
                    <a:pt x="992058" y="259620"/>
                    <a:pt x="1029646" y="239515"/>
                  </a:cubicBezTo>
                  <a:cubicBezTo>
                    <a:pt x="1034017" y="261369"/>
                    <a:pt x="1028772" y="295460"/>
                    <a:pt x="1069857" y="270110"/>
                  </a:cubicBezTo>
                  <a:cubicBezTo>
                    <a:pt x="1073353" y="269236"/>
                    <a:pt x="1075975" y="268362"/>
                    <a:pt x="1079472" y="266613"/>
                  </a:cubicBezTo>
                  <a:cubicBezTo>
                    <a:pt x="1092584" y="261369"/>
                    <a:pt x="1105696" y="255250"/>
                    <a:pt x="1117934" y="250005"/>
                  </a:cubicBezTo>
                  <a:cubicBezTo>
                    <a:pt x="1110067" y="236892"/>
                    <a:pt x="1104822" y="221158"/>
                    <a:pt x="1093458" y="212417"/>
                  </a:cubicBezTo>
                  <a:cubicBezTo>
                    <a:pt x="1088213" y="208920"/>
                    <a:pt x="1071605" y="222906"/>
                    <a:pt x="1060241" y="229025"/>
                  </a:cubicBezTo>
                  <a:cubicBezTo>
                    <a:pt x="1058493" y="228151"/>
                    <a:pt x="1057618" y="228151"/>
                    <a:pt x="1055870" y="229025"/>
                  </a:cubicBezTo>
                  <a:cubicBezTo>
                    <a:pt x="1047129" y="232522"/>
                    <a:pt x="1038387" y="235145"/>
                    <a:pt x="1029646" y="238641"/>
                  </a:cubicBezTo>
                  <a:cubicBezTo>
                    <a:pt x="1023527" y="229025"/>
                    <a:pt x="1016534" y="218536"/>
                    <a:pt x="1010415" y="208920"/>
                  </a:cubicBezTo>
                  <a:cubicBezTo>
                    <a:pt x="1010415" y="195808"/>
                    <a:pt x="1010415" y="182696"/>
                    <a:pt x="1010415" y="169584"/>
                  </a:cubicBezTo>
                  <a:cubicBezTo>
                    <a:pt x="1002547" y="170458"/>
                    <a:pt x="995554" y="172206"/>
                    <a:pt x="987687" y="173080"/>
                  </a:cubicBezTo>
                  <a:cubicBezTo>
                    <a:pt x="983316" y="178325"/>
                    <a:pt x="978945" y="183570"/>
                    <a:pt x="974575" y="189689"/>
                  </a:cubicBezTo>
                  <a:cubicBezTo>
                    <a:pt x="971952" y="193185"/>
                    <a:pt x="968456" y="196682"/>
                    <a:pt x="965833" y="200179"/>
                  </a:cubicBezTo>
                  <a:cubicBezTo>
                    <a:pt x="959715" y="199304"/>
                    <a:pt x="952721" y="199304"/>
                    <a:pt x="946602" y="198430"/>
                  </a:cubicBezTo>
                  <a:cubicBezTo>
                    <a:pt x="941357" y="187941"/>
                    <a:pt x="936113" y="176577"/>
                    <a:pt x="930868" y="166087"/>
                  </a:cubicBezTo>
                  <a:cubicBezTo>
                    <a:pt x="963211" y="157346"/>
                    <a:pt x="994680" y="148604"/>
                    <a:pt x="1027023" y="139863"/>
                  </a:cubicBezTo>
                  <a:cubicBezTo>
                    <a:pt x="1027898" y="142485"/>
                    <a:pt x="1027898" y="145107"/>
                    <a:pt x="1028772" y="147730"/>
                  </a:cubicBezTo>
                  <a:cubicBezTo>
                    <a:pt x="1030520" y="146856"/>
                    <a:pt x="1031394" y="145982"/>
                    <a:pt x="1033142" y="145107"/>
                  </a:cubicBezTo>
                  <a:cubicBezTo>
                    <a:pt x="1031394" y="143360"/>
                    <a:pt x="1029646" y="140737"/>
                    <a:pt x="1027898" y="138989"/>
                  </a:cubicBezTo>
                  <a:cubicBezTo>
                    <a:pt x="1030520" y="127625"/>
                    <a:pt x="1033142" y="116261"/>
                    <a:pt x="1035765" y="104897"/>
                  </a:cubicBezTo>
                  <a:lnTo>
                    <a:pt x="1037513" y="103149"/>
                  </a:lnTo>
                  <a:cubicBezTo>
                    <a:pt x="1054996" y="120632"/>
                    <a:pt x="1072479" y="138114"/>
                    <a:pt x="1089962" y="156472"/>
                  </a:cubicBezTo>
                  <a:cubicBezTo>
                    <a:pt x="1081220" y="164339"/>
                    <a:pt x="1071605" y="172206"/>
                    <a:pt x="1062863" y="180073"/>
                  </a:cubicBezTo>
                  <a:cubicBezTo>
                    <a:pt x="1079472" y="180073"/>
                    <a:pt x="1096081" y="183570"/>
                    <a:pt x="1113564" y="186192"/>
                  </a:cubicBezTo>
                  <a:close/>
                  <a:moveTo>
                    <a:pt x="608309" y="258746"/>
                  </a:moveTo>
                  <a:cubicBezTo>
                    <a:pt x="608309" y="258746"/>
                    <a:pt x="605687" y="260494"/>
                    <a:pt x="605687" y="260494"/>
                  </a:cubicBezTo>
                  <a:cubicBezTo>
                    <a:pt x="603064" y="263117"/>
                    <a:pt x="600442" y="265740"/>
                    <a:pt x="597819" y="268362"/>
                  </a:cubicBezTo>
                  <a:cubicBezTo>
                    <a:pt x="597819" y="277103"/>
                    <a:pt x="596945" y="284970"/>
                    <a:pt x="596945" y="293712"/>
                  </a:cubicBezTo>
                  <a:cubicBezTo>
                    <a:pt x="594323" y="293712"/>
                    <a:pt x="591700" y="293712"/>
                    <a:pt x="589078" y="294586"/>
                  </a:cubicBezTo>
                  <a:cubicBezTo>
                    <a:pt x="583833" y="295460"/>
                    <a:pt x="578588" y="295460"/>
                    <a:pt x="574218" y="296335"/>
                  </a:cubicBezTo>
                  <a:cubicBezTo>
                    <a:pt x="558483" y="292838"/>
                    <a:pt x="541874" y="289341"/>
                    <a:pt x="526140" y="285845"/>
                  </a:cubicBezTo>
                  <a:cubicBezTo>
                    <a:pt x="518273" y="285845"/>
                    <a:pt x="510405" y="286719"/>
                    <a:pt x="502538" y="286719"/>
                  </a:cubicBezTo>
                  <a:cubicBezTo>
                    <a:pt x="502538" y="295460"/>
                    <a:pt x="501664" y="304201"/>
                    <a:pt x="501664" y="312943"/>
                  </a:cubicBezTo>
                  <a:cubicBezTo>
                    <a:pt x="501664" y="339167"/>
                    <a:pt x="499041" y="365391"/>
                    <a:pt x="501664" y="391616"/>
                  </a:cubicBezTo>
                  <a:cubicBezTo>
                    <a:pt x="502538" y="399483"/>
                    <a:pt x="517398" y="406476"/>
                    <a:pt x="526140" y="413469"/>
                  </a:cubicBezTo>
                  <a:cubicBezTo>
                    <a:pt x="529636" y="403854"/>
                    <a:pt x="533133" y="394238"/>
                    <a:pt x="536629" y="384623"/>
                  </a:cubicBezTo>
                  <a:cubicBezTo>
                    <a:pt x="538378" y="375007"/>
                    <a:pt x="541000" y="365391"/>
                    <a:pt x="542748" y="355776"/>
                  </a:cubicBezTo>
                  <a:cubicBezTo>
                    <a:pt x="552364" y="355776"/>
                    <a:pt x="562854" y="354902"/>
                    <a:pt x="572469" y="354902"/>
                  </a:cubicBezTo>
                  <a:cubicBezTo>
                    <a:pt x="577714" y="361895"/>
                    <a:pt x="583833" y="369762"/>
                    <a:pt x="589078" y="376755"/>
                  </a:cubicBezTo>
                  <a:cubicBezTo>
                    <a:pt x="595197" y="376755"/>
                    <a:pt x="600442" y="376755"/>
                    <a:pt x="606561" y="376755"/>
                  </a:cubicBezTo>
                  <a:cubicBezTo>
                    <a:pt x="613554" y="377630"/>
                    <a:pt x="619673" y="378504"/>
                    <a:pt x="626666" y="379378"/>
                  </a:cubicBezTo>
                  <a:cubicBezTo>
                    <a:pt x="633659" y="373259"/>
                    <a:pt x="640652" y="367140"/>
                    <a:pt x="647646" y="361021"/>
                  </a:cubicBezTo>
                  <a:cubicBezTo>
                    <a:pt x="652890" y="355776"/>
                    <a:pt x="657261" y="351405"/>
                    <a:pt x="662506" y="346160"/>
                  </a:cubicBezTo>
                  <a:cubicBezTo>
                    <a:pt x="693975" y="382874"/>
                    <a:pt x="720200" y="337419"/>
                    <a:pt x="721073" y="330426"/>
                  </a:cubicBezTo>
                  <a:cubicBezTo>
                    <a:pt x="728067" y="271858"/>
                    <a:pt x="617925" y="308572"/>
                    <a:pt x="638030" y="232522"/>
                  </a:cubicBezTo>
                  <a:cubicBezTo>
                    <a:pt x="631037" y="239515"/>
                    <a:pt x="623170" y="245634"/>
                    <a:pt x="616176" y="252627"/>
                  </a:cubicBezTo>
                  <a:cubicBezTo>
                    <a:pt x="613554" y="254375"/>
                    <a:pt x="610932" y="256124"/>
                    <a:pt x="608309" y="258746"/>
                  </a:cubicBezTo>
                  <a:close/>
                  <a:moveTo>
                    <a:pt x="441348" y="477282"/>
                  </a:moveTo>
                  <a:cubicBezTo>
                    <a:pt x="439600" y="475534"/>
                    <a:pt x="436977" y="473785"/>
                    <a:pt x="435229" y="472037"/>
                  </a:cubicBezTo>
                  <a:cubicBezTo>
                    <a:pt x="434355" y="473785"/>
                    <a:pt x="433481" y="474659"/>
                    <a:pt x="432607" y="476408"/>
                  </a:cubicBezTo>
                  <a:cubicBezTo>
                    <a:pt x="435229" y="477282"/>
                    <a:pt x="437851" y="478156"/>
                    <a:pt x="441348" y="478156"/>
                  </a:cubicBezTo>
                  <a:cubicBezTo>
                    <a:pt x="452712" y="479904"/>
                    <a:pt x="464076" y="482527"/>
                    <a:pt x="475439" y="484275"/>
                  </a:cubicBezTo>
                  <a:cubicBezTo>
                    <a:pt x="476314" y="484275"/>
                    <a:pt x="478062" y="477282"/>
                    <a:pt x="478936" y="473785"/>
                  </a:cubicBezTo>
                  <a:cubicBezTo>
                    <a:pt x="465824" y="475534"/>
                    <a:pt x="453586" y="476408"/>
                    <a:pt x="441348" y="477282"/>
                  </a:cubicBezTo>
                  <a:close/>
                  <a:moveTo>
                    <a:pt x="824222" y="268362"/>
                  </a:moveTo>
                  <a:cubicBezTo>
                    <a:pt x="824222" y="268362"/>
                    <a:pt x="823348" y="269236"/>
                    <a:pt x="824222" y="268362"/>
                  </a:cubicBezTo>
                  <a:cubicBezTo>
                    <a:pt x="838209" y="268362"/>
                    <a:pt x="852195" y="268362"/>
                    <a:pt x="866181" y="267487"/>
                  </a:cubicBezTo>
                  <a:cubicBezTo>
                    <a:pt x="859188" y="257872"/>
                    <a:pt x="853069" y="248257"/>
                    <a:pt x="846076" y="238641"/>
                  </a:cubicBezTo>
                  <a:cubicBezTo>
                    <a:pt x="840831" y="233396"/>
                    <a:pt x="836460" y="229025"/>
                    <a:pt x="831215" y="223780"/>
                  </a:cubicBezTo>
                  <a:cubicBezTo>
                    <a:pt x="825097" y="219410"/>
                    <a:pt x="818978" y="215913"/>
                    <a:pt x="813733" y="211543"/>
                  </a:cubicBezTo>
                  <a:cubicBezTo>
                    <a:pt x="818103" y="216787"/>
                    <a:pt x="822474" y="222906"/>
                    <a:pt x="826845" y="228151"/>
                  </a:cubicBezTo>
                  <a:cubicBezTo>
                    <a:pt x="825097" y="234270"/>
                    <a:pt x="822474" y="241263"/>
                    <a:pt x="820726" y="247382"/>
                  </a:cubicBezTo>
                  <a:cubicBezTo>
                    <a:pt x="820726" y="255250"/>
                    <a:pt x="822474" y="262243"/>
                    <a:pt x="824222" y="268362"/>
                  </a:cubicBezTo>
                  <a:close/>
                  <a:moveTo>
                    <a:pt x="369668" y="337419"/>
                  </a:moveTo>
                  <a:lnTo>
                    <a:pt x="372291" y="338293"/>
                  </a:lnTo>
                  <a:cubicBezTo>
                    <a:pt x="378410" y="348783"/>
                    <a:pt x="384529" y="360147"/>
                    <a:pt x="390648" y="370637"/>
                  </a:cubicBezTo>
                  <a:cubicBezTo>
                    <a:pt x="392396" y="370637"/>
                    <a:pt x="394144" y="370637"/>
                    <a:pt x="395893" y="370637"/>
                  </a:cubicBezTo>
                  <a:cubicBezTo>
                    <a:pt x="399389" y="359272"/>
                    <a:pt x="402886" y="347909"/>
                    <a:pt x="406382" y="336545"/>
                  </a:cubicBezTo>
                  <a:cubicBezTo>
                    <a:pt x="406382" y="316440"/>
                    <a:pt x="407256" y="296335"/>
                    <a:pt x="407256" y="276229"/>
                  </a:cubicBezTo>
                  <a:cubicBezTo>
                    <a:pt x="413375" y="277977"/>
                    <a:pt x="420368" y="278852"/>
                    <a:pt x="426488" y="280600"/>
                  </a:cubicBezTo>
                  <a:cubicBezTo>
                    <a:pt x="430858" y="242138"/>
                    <a:pt x="436103" y="202801"/>
                    <a:pt x="439600" y="164339"/>
                  </a:cubicBezTo>
                  <a:cubicBezTo>
                    <a:pt x="439600" y="162590"/>
                    <a:pt x="424739" y="159094"/>
                    <a:pt x="416872" y="156472"/>
                  </a:cubicBezTo>
                  <a:cubicBezTo>
                    <a:pt x="413375" y="195808"/>
                    <a:pt x="409879" y="236018"/>
                    <a:pt x="406382" y="276229"/>
                  </a:cubicBezTo>
                  <a:cubicBezTo>
                    <a:pt x="394144" y="291089"/>
                    <a:pt x="382780" y="305950"/>
                    <a:pt x="370542" y="320810"/>
                  </a:cubicBezTo>
                  <a:cubicBezTo>
                    <a:pt x="362675" y="324307"/>
                    <a:pt x="355682" y="327803"/>
                    <a:pt x="347815" y="332174"/>
                  </a:cubicBezTo>
                  <a:cubicBezTo>
                    <a:pt x="355682" y="333923"/>
                    <a:pt x="362675" y="335671"/>
                    <a:pt x="369668" y="337419"/>
                  </a:cubicBezTo>
                  <a:close/>
                  <a:moveTo>
                    <a:pt x="332954" y="624138"/>
                  </a:moveTo>
                  <a:cubicBezTo>
                    <a:pt x="317220" y="632879"/>
                    <a:pt x="300611" y="641621"/>
                    <a:pt x="284876" y="649488"/>
                  </a:cubicBezTo>
                  <a:cubicBezTo>
                    <a:pt x="290995" y="652985"/>
                    <a:pt x="302359" y="660851"/>
                    <a:pt x="303233" y="659104"/>
                  </a:cubicBezTo>
                  <a:cubicBezTo>
                    <a:pt x="313723" y="648614"/>
                    <a:pt x="323339" y="636376"/>
                    <a:pt x="332954" y="624138"/>
                  </a:cubicBezTo>
                  <a:cubicBezTo>
                    <a:pt x="334703" y="617144"/>
                    <a:pt x="336451" y="610151"/>
                    <a:pt x="339073" y="604032"/>
                  </a:cubicBezTo>
                  <a:cubicBezTo>
                    <a:pt x="336451" y="604032"/>
                    <a:pt x="333828" y="603158"/>
                    <a:pt x="331206" y="603158"/>
                  </a:cubicBezTo>
                  <a:cubicBezTo>
                    <a:pt x="332080" y="610151"/>
                    <a:pt x="332080" y="617144"/>
                    <a:pt x="332954" y="624138"/>
                  </a:cubicBezTo>
                  <a:close/>
                  <a:moveTo>
                    <a:pt x="231554" y="1098797"/>
                  </a:moveTo>
                  <a:cubicBezTo>
                    <a:pt x="255156" y="1091804"/>
                    <a:pt x="290995" y="1138134"/>
                    <a:pt x="300611" y="1083937"/>
                  </a:cubicBezTo>
                  <a:cubicBezTo>
                    <a:pt x="302359" y="1075195"/>
                    <a:pt x="278757" y="1062083"/>
                    <a:pt x="267394" y="1051593"/>
                  </a:cubicBezTo>
                  <a:cubicBezTo>
                    <a:pt x="263897" y="1055964"/>
                    <a:pt x="260400" y="1060335"/>
                    <a:pt x="256030" y="1064705"/>
                  </a:cubicBezTo>
                  <a:cubicBezTo>
                    <a:pt x="248162" y="1075195"/>
                    <a:pt x="239421" y="1086559"/>
                    <a:pt x="231554" y="1098797"/>
                  </a:cubicBezTo>
                  <a:lnTo>
                    <a:pt x="230680" y="1099671"/>
                  </a:lnTo>
                  <a:lnTo>
                    <a:pt x="231554" y="1098797"/>
                  </a:lnTo>
                  <a:close/>
                  <a:moveTo>
                    <a:pt x="161622" y="1009635"/>
                  </a:moveTo>
                  <a:cubicBezTo>
                    <a:pt x="162496" y="1013131"/>
                    <a:pt x="162496" y="1017502"/>
                    <a:pt x="163371" y="1020998"/>
                  </a:cubicBezTo>
                  <a:cubicBezTo>
                    <a:pt x="164245" y="1026243"/>
                    <a:pt x="165993" y="1031488"/>
                    <a:pt x="166867" y="1035859"/>
                  </a:cubicBezTo>
                  <a:cubicBezTo>
                    <a:pt x="138895" y="1057712"/>
                    <a:pt x="157252" y="1068202"/>
                    <a:pt x="177357" y="1078692"/>
                  </a:cubicBezTo>
                  <a:cubicBezTo>
                    <a:pt x="193966" y="1070825"/>
                    <a:pt x="213197" y="1065580"/>
                    <a:pt x="226309" y="1054216"/>
                  </a:cubicBezTo>
                  <a:cubicBezTo>
                    <a:pt x="231554" y="1049845"/>
                    <a:pt x="228057" y="1021873"/>
                    <a:pt x="222812" y="1020124"/>
                  </a:cubicBezTo>
                  <a:cubicBezTo>
                    <a:pt x="203581" y="1014005"/>
                    <a:pt x="182602" y="1013131"/>
                    <a:pt x="161622" y="1009635"/>
                  </a:cubicBezTo>
                  <a:close/>
                  <a:moveTo>
                    <a:pt x="950973" y="266613"/>
                  </a:moveTo>
                  <a:cubicBezTo>
                    <a:pt x="937861" y="293712"/>
                    <a:pt x="945728" y="283222"/>
                    <a:pt x="943106" y="281474"/>
                  </a:cubicBezTo>
                  <a:cubicBezTo>
                    <a:pt x="922126" y="256998"/>
                    <a:pt x="899399" y="233396"/>
                    <a:pt x="876671" y="208920"/>
                  </a:cubicBezTo>
                  <a:cubicBezTo>
                    <a:pt x="872300" y="214165"/>
                    <a:pt x="867055" y="219410"/>
                    <a:pt x="862685" y="224655"/>
                  </a:cubicBezTo>
                  <a:cubicBezTo>
                    <a:pt x="895902" y="240389"/>
                    <a:pt x="927371" y="255250"/>
                    <a:pt x="950973" y="266613"/>
                  </a:cubicBezTo>
                  <a:close/>
                  <a:moveTo>
                    <a:pt x="351311" y="1091804"/>
                  </a:moveTo>
                  <a:cubicBezTo>
                    <a:pt x="339947" y="1111909"/>
                    <a:pt x="330332" y="1122399"/>
                    <a:pt x="329458" y="1133763"/>
                  </a:cubicBezTo>
                  <a:cubicBezTo>
                    <a:pt x="329458" y="1140756"/>
                    <a:pt x="345192" y="1156490"/>
                    <a:pt x="348689" y="1155616"/>
                  </a:cubicBezTo>
                  <a:cubicBezTo>
                    <a:pt x="359178" y="1152120"/>
                    <a:pt x="374913" y="1141630"/>
                    <a:pt x="375787" y="1132888"/>
                  </a:cubicBezTo>
                  <a:cubicBezTo>
                    <a:pt x="376661" y="1123273"/>
                    <a:pt x="363549" y="1111909"/>
                    <a:pt x="351311" y="1091804"/>
                  </a:cubicBezTo>
                  <a:close/>
                  <a:moveTo>
                    <a:pt x="325087" y="928339"/>
                  </a:moveTo>
                  <a:cubicBezTo>
                    <a:pt x="312849" y="920472"/>
                    <a:pt x="304108" y="909982"/>
                    <a:pt x="299737" y="911730"/>
                  </a:cubicBezTo>
                  <a:cubicBezTo>
                    <a:pt x="290995" y="915227"/>
                    <a:pt x="279632" y="923969"/>
                    <a:pt x="278757" y="931836"/>
                  </a:cubicBezTo>
                  <a:cubicBezTo>
                    <a:pt x="277883" y="938829"/>
                    <a:pt x="290995" y="946696"/>
                    <a:pt x="297114" y="953689"/>
                  </a:cubicBezTo>
                  <a:cubicBezTo>
                    <a:pt x="304108" y="946696"/>
                    <a:pt x="311975" y="939703"/>
                    <a:pt x="325087" y="928339"/>
                  </a:cubicBezTo>
                  <a:close/>
                  <a:moveTo>
                    <a:pt x="776145" y="436197"/>
                  </a:moveTo>
                  <a:cubicBezTo>
                    <a:pt x="749046" y="426581"/>
                    <a:pt x="738556" y="419588"/>
                    <a:pt x="728067" y="419588"/>
                  </a:cubicBezTo>
                  <a:cubicBezTo>
                    <a:pt x="719325" y="419588"/>
                    <a:pt x="705339" y="430078"/>
                    <a:pt x="705339" y="435323"/>
                  </a:cubicBezTo>
                  <a:cubicBezTo>
                    <a:pt x="705339" y="444064"/>
                    <a:pt x="714080" y="457176"/>
                    <a:pt x="721948" y="459799"/>
                  </a:cubicBezTo>
                  <a:cubicBezTo>
                    <a:pt x="728941" y="463295"/>
                    <a:pt x="739430" y="453680"/>
                    <a:pt x="776145" y="436197"/>
                  </a:cubicBezTo>
                  <a:close/>
                  <a:moveTo>
                    <a:pt x="194840" y="776238"/>
                  </a:moveTo>
                  <a:cubicBezTo>
                    <a:pt x="190469" y="796344"/>
                    <a:pt x="186972" y="804211"/>
                    <a:pt x="188721" y="811204"/>
                  </a:cubicBezTo>
                  <a:cubicBezTo>
                    <a:pt x="190469" y="819072"/>
                    <a:pt x="197462" y="826065"/>
                    <a:pt x="201833" y="833058"/>
                  </a:cubicBezTo>
                  <a:cubicBezTo>
                    <a:pt x="203581" y="826065"/>
                    <a:pt x="207952" y="819946"/>
                    <a:pt x="207078" y="812952"/>
                  </a:cubicBezTo>
                  <a:cubicBezTo>
                    <a:pt x="206204" y="805085"/>
                    <a:pt x="201833" y="797218"/>
                    <a:pt x="194840" y="776238"/>
                  </a:cubicBezTo>
                  <a:close/>
                  <a:moveTo>
                    <a:pt x="368794" y="998271"/>
                  </a:moveTo>
                  <a:cubicBezTo>
                    <a:pt x="360927" y="1003515"/>
                    <a:pt x="354808" y="1007886"/>
                    <a:pt x="348689" y="1012257"/>
                  </a:cubicBezTo>
                  <a:cubicBezTo>
                    <a:pt x="355682" y="1017502"/>
                    <a:pt x="361801" y="1026243"/>
                    <a:pt x="370542" y="1027991"/>
                  </a:cubicBezTo>
                  <a:cubicBezTo>
                    <a:pt x="374913" y="1028866"/>
                    <a:pt x="381906" y="1020124"/>
                    <a:pt x="388025" y="1014879"/>
                  </a:cubicBezTo>
                  <a:cubicBezTo>
                    <a:pt x="381906" y="1009635"/>
                    <a:pt x="375787" y="1004390"/>
                    <a:pt x="368794" y="998271"/>
                  </a:cubicBezTo>
                  <a:close/>
                  <a:moveTo>
                    <a:pt x="271764" y="460673"/>
                  </a:moveTo>
                  <a:cubicBezTo>
                    <a:pt x="261275" y="453680"/>
                    <a:pt x="255156" y="444939"/>
                    <a:pt x="250785" y="445813"/>
                  </a:cubicBezTo>
                  <a:cubicBezTo>
                    <a:pt x="244666" y="447561"/>
                    <a:pt x="238547" y="455428"/>
                    <a:pt x="235924" y="462422"/>
                  </a:cubicBezTo>
                  <a:cubicBezTo>
                    <a:pt x="235050" y="465044"/>
                    <a:pt x="244666" y="474659"/>
                    <a:pt x="249037" y="474659"/>
                  </a:cubicBezTo>
                  <a:cubicBezTo>
                    <a:pt x="256030" y="474659"/>
                    <a:pt x="261275" y="467666"/>
                    <a:pt x="271764" y="460673"/>
                  </a:cubicBezTo>
                  <a:close/>
                  <a:moveTo>
                    <a:pt x="589078" y="427456"/>
                  </a:moveTo>
                  <a:cubicBezTo>
                    <a:pt x="583833" y="433574"/>
                    <a:pt x="578588" y="437071"/>
                    <a:pt x="578588" y="440568"/>
                  </a:cubicBezTo>
                  <a:cubicBezTo>
                    <a:pt x="578588" y="444939"/>
                    <a:pt x="583833" y="448435"/>
                    <a:pt x="587330" y="451932"/>
                  </a:cubicBezTo>
                  <a:cubicBezTo>
                    <a:pt x="591700" y="448435"/>
                    <a:pt x="596945" y="444939"/>
                    <a:pt x="600442" y="440568"/>
                  </a:cubicBezTo>
                  <a:cubicBezTo>
                    <a:pt x="600442" y="439694"/>
                    <a:pt x="594323" y="434449"/>
                    <a:pt x="589078" y="427456"/>
                  </a:cubicBezTo>
                  <a:close/>
                  <a:moveTo>
                    <a:pt x="445719" y="440568"/>
                  </a:moveTo>
                  <a:cubicBezTo>
                    <a:pt x="453586" y="445813"/>
                    <a:pt x="459705" y="451057"/>
                    <a:pt x="462327" y="450183"/>
                  </a:cubicBezTo>
                  <a:cubicBezTo>
                    <a:pt x="467572" y="447561"/>
                    <a:pt x="471943" y="441442"/>
                    <a:pt x="473691" y="436197"/>
                  </a:cubicBezTo>
                  <a:cubicBezTo>
                    <a:pt x="474565" y="434449"/>
                    <a:pt x="465824" y="425707"/>
                    <a:pt x="463202" y="426581"/>
                  </a:cubicBezTo>
                  <a:cubicBezTo>
                    <a:pt x="457957" y="428330"/>
                    <a:pt x="453586" y="433574"/>
                    <a:pt x="445719" y="440568"/>
                  </a:cubicBezTo>
                  <a:close/>
                  <a:moveTo>
                    <a:pt x="271764" y="555080"/>
                  </a:moveTo>
                  <a:cubicBezTo>
                    <a:pt x="277009" y="548961"/>
                    <a:pt x="283128" y="544591"/>
                    <a:pt x="282254" y="541094"/>
                  </a:cubicBezTo>
                  <a:cubicBezTo>
                    <a:pt x="282254" y="537598"/>
                    <a:pt x="275261" y="531479"/>
                    <a:pt x="271764" y="531479"/>
                  </a:cubicBezTo>
                  <a:cubicBezTo>
                    <a:pt x="268268" y="531479"/>
                    <a:pt x="262149" y="537598"/>
                    <a:pt x="261275" y="541094"/>
                  </a:cubicBezTo>
                  <a:cubicBezTo>
                    <a:pt x="261275" y="544591"/>
                    <a:pt x="267394" y="548961"/>
                    <a:pt x="271764" y="555080"/>
                  </a:cubicBezTo>
                  <a:close/>
                  <a:moveTo>
                    <a:pt x="262149" y="604907"/>
                  </a:moveTo>
                  <a:cubicBezTo>
                    <a:pt x="270890" y="587424"/>
                    <a:pt x="275261" y="582179"/>
                    <a:pt x="274387" y="578682"/>
                  </a:cubicBezTo>
                  <a:cubicBezTo>
                    <a:pt x="272638" y="575186"/>
                    <a:pt x="267394" y="569941"/>
                    <a:pt x="263023" y="569941"/>
                  </a:cubicBezTo>
                  <a:cubicBezTo>
                    <a:pt x="259526" y="569941"/>
                    <a:pt x="254281" y="576060"/>
                    <a:pt x="254281" y="580431"/>
                  </a:cubicBezTo>
                  <a:cubicBezTo>
                    <a:pt x="253407" y="586549"/>
                    <a:pt x="256904" y="591795"/>
                    <a:pt x="262149" y="604907"/>
                  </a:cubicBezTo>
                  <a:close/>
                  <a:moveTo>
                    <a:pt x="138021" y="929213"/>
                  </a:moveTo>
                  <a:cubicBezTo>
                    <a:pt x="119663" y="920472"/>
                    <a:pt x="114419" y="915227"/>
                    <a:pt x="110922" y="916101"/>
                  </a:cubicBezTo>
                  <a:cubicBezTo>
                    <a:pt x="106551" y="916976"/>
                    <a:pt x="103055" y="923094"/>
                    <a:pt x="99558" y="926591"/>
                  </a:cubicBezTo>
                  <a:cubicBezTo>
                    <a:pt x="103929" y="930088"/>
                    <a:pt x="108300" y="936206"/>
                    <a:pt x="113544" y="937081"/>
                  </a:cubicBezTo>
                  <a:cubicBezTo>
                    <a:pt x="118789" y="937955"/>
                    <a:pt x="124908" y="933584"/>
                    <a:pt x="138021" y="929213"/>
                  </a:cubicBezTo>
                  <a:close/>
                  <a:moveTo>
                    <a:pt x="412501" y="478156"/>
                  </a:moveTo>
                  <a:cubicBezTo>
                    <a:pt x="407256" y="474659"/>
                    <a:pt x="404634" y="471163"/>
                    <a:pt x="401137" y="471163"/>
                  </a:cubicBezTo>
                  <a:cubicBezTo>
                    <a:pt x="398515" y="471163"/>
                    <a:pt x="395018" y="475534"/>
                    <a:pt x="392396" y="478156"/>
                  </a:cubicBezTo>
                  <a:cubicBezTo>
                    <a:pt x="395018" y="480778"/>
                    <a:pt x="397641" y="485149"/>
                    <a:pt x="401137" y="485149"/>
                  </a:cubicBezTo>
                  <a:cubicBezTo>
                    <a:pt x="404634" y="485149"/>
                    <a:pt x="407256" y="480778"/>
                    <a:pt x="412501" y="478156"/>
                  </a:cubicBezTo>
                  <a:close/>
                  <a:moveTo>
                    <a:pt x="446593" y="497387"/>
                  </a:moveTo>
                  <a:cubicBezTo>
                    <a:pt x="443970" y="505254"/>
                    <a:pt x="441348" y="509625"/>
                    <a:pt x="442222" y="513122"/>
                  </a:cubicBezTo>
                  <a:cubicBezTo>
                    <a:pt x="443970" y="516618"/>
                    <a:pt x="448341" y="520989"/>
                    <a:pt x="452712" y="521863"/>
                  </a:cubicBezTo>
                  <a:cubicBezTo>
                    <a:pt x="455334" y="522737"/>
                    <a:pt x="458831" y="518366"/>
                    <a:pt x="462327" y="516618"/>
                  </a:cubicBezTo>
                  <a:cubicBezTo>
                    <a:pt x="459705" y="512247"/>
                    <a:pt x="456208" y="508751"/>
                    <a:pt x="446593" y="497387"/>
                  </a:cubicBezTo>
                  <a:close/>
                  <a:moveTo>
                    <a:pt x="467572" y="286719"/>
                  </a:moveTo>
                  <a:cubicBezTo>
                    <a:pt x="464076" y="291964"/>
                    <a:pt x="460579" y="295460"/>
                    <a:pt x="460579" y="298082"/>
                  </a:cubicBezTo>
                  <a:cubicBezTo>
                    <a:pt x="460579" y="300705"/>
                    <a:pt x="464950" y="302453"/>
                    <a:pt x="467572" y="305076"/>
                  </a:cubicBezTo>
                  <a:cubicBezTo>
                    <a:pt x="469320" y="303328"/>
                    <a:pt x="471943" y="300705"/>
                    <a:pt x="471943" y="298957"/>
                  </a:cubicBezTo>
                  <a:cubicBezTo>
                    <a:pt x="471943" y="295460"/>
                    <a:pt x="470195" y="292838"/>
                    <a:pt x="467572" y="286719"/>
                  </a:cubicBezTo>
                  <a:close/>
                  <a:moveTo>
                    <a:pt x="429110" y="554207"/>
                  </a:moveTo>
                  <a:cubicBezTo>
                    <a:pt x="424739" y="556829"/>
                    <a:pt x="421243" y="559451"/>
                    <a:pt x="418620" y="561200"/>
                  </a:cubicBezTo>
                  <a:cubicBezTo>
                    <a:pt x="421243" y="564696"/>
                    <a:pt x="422117" y="568193"/>
                    <a:pt x="425613" y="569941"/>
                  </a:cubicBezTo>
                  <a:cubicBezTo>
                    <a:pt x="427362" y="570815"/>
                    <a:pt x="432607" y="567319"/>
                    <a:pt x="433481" y="564696"/>
                  </a:cubicBezTo>
                  <a:cubicBezTo>
                    <a:pt x="434355" y="562073"/>
                    <a:pt x="430858" y="558577"/>
                    <a:pt x="429110" y="554207"/>
                  </a:cubicBezTo>
                  <a:close/>
                  <a:moveTo>
                    <a:pt x="492048" y="569067"/>
                  </a:moveTo>
                  <a:cubicBezTo>
                    <a:pt x="488552" y="564696"/>
                    <a:pt x="485929" y="562073"/>
                    <a:pt x="483307" y="559451"/>
                  </a:cubicBezTo>
                  <a:cubicBezTo>
                    <a:pt x="480684" y="562073"/>
                    <a:pt x="476314" y="564696"/>
                    <a:pt x="475439" y="567319"/>
                  </a:cubicBezTo>
                  <a:cubicBezTo>
                    <a:pt x="475439" y="569941"/>
                    <a:pt x="478936" y="573437"/>
                    <a:pt x="480684" y="576934"/>
                  </a:cubicBezTo>
                  <a:cubicBezTo>
                    <a:pt x="485055" y="574312"/>
                    <a:pt x="487678" y="571689"/>
                    <a:pt x="492048" y="569067"/>
                  </a:cubicBezTo>
                  <a:close/>
                  <a:moveTo>
                    <a:pt x="797998" y="100526"/>
                  </a:moveTo>
                  <a:cubicBezTo>
                    <a:pt x="797124" y="97904"/>
                    <a:pt x="796250" y="96156"/>
                    <a:pt x="795376" y="93533"/>
                  </a:cubicBezTo>
                  <a:cubicBezTo>
                    <a:pt x="791879" y="95282"/>
                    <a:pt x="787508" y="96156"/>
                    <a:pt x="784886" y="98778"/>
                  </a:cubicBezTo>
                  <a:cubicBezTo>
                    <a:pt x="784012" y="100526"/>
                    <a:pt x="786634" y="104897"/>
                    <a:pt x="787508" y="107519"/>
                  </a:cubicBezTo>
                  <a:cubicBezTo>
                    <a:pt x="791879" y="105771"/>
                    <a:pt x="795376" y="104023"/>
                    <a:pt x="797998" y="100526"/>
                  </a:cubicBezTo>
                  <a:close/>
                  <a:moveTo>
                    <a:pt x="501664" y="137240"/>
                  </a:moveTo>
                  <a:cubicBezTo>
                    <a:pt x="499041" y="138114"/>
                    <a:pt x="495545" y="138989"/>
                    <a:pt x="495545" y="140737"/>
                  </a:cubicBezTo>
                  <a:cubicBezTo>
                    <a:pt x="494671" y="143360"/>
                    <a:pt x="497293" y="145982"/>
                    <a:pt x="498167" y="148604"/>
                  </a:cubicBezTo>
                  <a:cubicBezTo>
                    <a:pt x="501664" y="146856"/>
                    <a:pt x="504286" y="145107"/>
                    <a:pt x="507783" y="142485"/>
                  </a:cubicBezTo>
                  <a:cubicBezTo>
                    <a:pt x="505160" y="140737"/>
                    <a:pt x="503412" y="138989"/>
                    <a:pt x="501664" y="137240"/>
                  </a:cubicBezTo>
                  <a:close/>
                  <a:moveTo>
                    <a:pt x="779641" y="284970"/>
                  </a:moveTo>
                  <a:cubicBezTo>
                    <a:pt x="775270" y="297208"/>
                    <a:pt x="773522" y="300705"/>
                    <a:pt x="773522" y="304201"/>
                  </a:cubicBezTo>
                  <a:cubicBezTo>
                    <a:pt x="773522" y="305950"/>
                    <a:pt x="778767" y="306824"/>
                    <a:pt x="782263" y="306824"/>
                  </a:cubicBezTo>
                  <a:cubicBezTo>
                    <a:pt x="784012" y="306824"/>
                    <a:pt x="785760" y="302453"/>
                    <a:pt x="785760" y="299831"/>
                  </a:cubicBezTo>
                  <a:cubicBezTo>
                    <a:pt x="784886" y="297208"/>
                    <a:pt x="783138" y="293712"/>
                    <a:pt x="779641" y="284970"/>
                  </a:cubicBezTo>
                  <a:close/>
                  <a:moveTo>
                    <a:pt x="789257" y="462422"/>
                  </a:moveTo>
                  <a:cubicBezTo>
                    <a:pt x="778767" y="456302"/>
                    <a:pt x="775270" y="452806"/>
                    <a:pt x="772648" y="453680"/>
                  </a:cubicBezTo>
                  <a:cubicBezTo>
                    <a:pt x="770025" y="454554"/>
                    <a:pt x="766529" y="458925"/>
                    <a:pt x="766529" y="461547"/>
                  </a:cubicBezTo>
                  <a:cubicBezTo>
                    <a:pt x="766529" y="464169"/>
                    <a:pt x="770900" y="467666"/>
                    <a:pt x="774396" y="467666"/>
                  </a:cubicBezTo>
                  <a:cubicBezTo>
                    <a:pt x="777893" y="467666"/>
                    <a:pt x="781389" y="465044"/>
                    <a:pt x="789257" y="462422"/>
                  </a:cubicBezTo>
                  <a:close/>
                  <a:moveTo>
                    <a:pt x="299737" y="487771"/>
                  </a:moveTo>
                  <a:cubicBezTo>
                    <a:pt x="297988" y="491268"/>
                    <a:pt x="296240" y="494764"/>
                    <a:pt x="295366" y="498261"/>
                  </a:cubicBezTo>
                  <a:cubicBezTo>
                    <a:pt x="295366" y="499135"/>
                    <a:pt x="301485" y="502632"/>
                    <a:pt x="301485" y="501758"/>
                  </a:cubicBezTo>
                  <a:cubicBezTo>
                    <a:pt x="304108" y="499135"/>
                    <a:pt x="305856" y="495639"/>
                    <a:pt x="307604" y="493017"/>
                  </a:cubicBezTo>
                  <a:cubicBezTo>
                    <a:pt x="305856" y="491268"/>
                    <a:pt x="304108" y="489520"/>
                    <a:pt x="299737" y="487771"/>
                  </a:cubicBezTo>
                  <a:close/>
                  <a:moveTo>
                    <a:pt x="214071" y="595291"/>
                  </a:moveTo>
                  <a:cubicBezTo>
                    <a:pt x="212323" y="597039"/>
                    <a:pt x="208826" y="597914"/>
                    <a:pt x="208826" y="599662"/>
                  </a:cubicBezTo>
                  <a:cubicBezTo>
                    <a:pt x="208826" y="601410"/>
                    <a:pt x="210574" y="604032"/>
                    <a:pt x="211448" y="606655"/>
                  </a:cubicBezTo>
                  <a:cubicBezTo>
                    <a:pt x="214071" y="604907"/>
                    <a:pt x="216693" y="602284"/>
                    <a:pt x="219316" y="600536"/>
                  </a:cubicBezTo>
                  <a:cubicBezTo>
                    <a:pt x="218442" y="598788"/>
                    <a:pt x="216693" y="596165"/>
                    <a:pt x="214071" y="595291"/>
                  </a:cubicBezTo>
                  <a:close/>
                  <a:moveTo>
                    <a:pt x="545371" y="614522"/>
                  </a:moveTo>
                  <a:cubicBezTo>
                    <a:pt x="543623" y="613648"/>
                    <a:pt x="541000" y="612774"/>
                    <a:pt x="539252" y="611026"/>
                  </a:cubicBezTo>
                  <a:cubicBezTo>
                    <a:pt x="538378" y="613648"/>
                    <a:pt x="536629" y="616270"/>
                    <a:pt x="536629" y="618019"/>
                  </a:cubicBezTo>
                  <a:cubicBezTo>
                    <a:pt x="537504" y="619767"/>
                    <a:pt x="540126" y="620641"/>
                    <a:pt x="542748" y="622390"/>
                  </a:cubicBezTo>
                  <a:cubicBezTo>
                    <a:pt x="543623" y="619767"/>
                    <a:pt x="544497" y="617144"/>
                    <a:pt x="545371" y="614522"/>
                  </a:cubicBezTo>
                  <a:close/>
                  <a:moveTo>
                    <a:pt x="325087" y="978166"/>
                  </a:moveTo>
                  <a:cubicBezTo>
                    <a:pt x="324213" y="975543"/>
                    <a:pt x="323339" y="972920"/>
                    <a:pt x="321590" y="972047"/>
                  </a:cubicBezTo>
                  <a:cubicBezTo>
                    <a:pt x="319842" y="971172"/>
                    <a:pt x="317220" y="972920"/>
                    <a:pt x="314597" y="973795"/>
                  </a:cubicBezTo>
                  <a:cubicBezTo>
                    <a:pt x="316346" y="976417"/>
                    <a:pt x="317220" y="979040"/>
                    <a:pt x="318968" y="982536"/>
                  </a:cubicBezTo>
                  <a:cubicBezTo>
                    <a:pt x="320716" y="980788"/>
                    <a:pt x="323339" y="979040"/>
                    <a:pt x="325087" y="978166"/>
                  </a:cubicBezTo>
                  <a:close/>
                  <a:moveTo>
                    <a:pt x="443970" y="402979"/>
                  </a:moveTo>
                  <a:cubicBezTo>
                    <a:pt x="441348" y="402106"/>
                    <a:pt x="438725" y="398609"/>
                    <a:pt x="437851" y="399483"/>
                  </a:cubicBezTo>
                  <a:cubicBezTo>
                    <a:pt x="435229" y="400357"/>
                    <a:pt x="434355" y="403854"/>
                    <a:pt x="432607" y="406476"/>
                  </a:cubicBezTo>
                  <a:cubicBezTo>
                    <a:pt x="435229" y="407350"/>
                    <a:pt x="437851" y="408225"/>
                    <a:pt x="439600" y="408225"/>
                  </a:cubicBezTo>
                  <a:cubicBezTo>
                    <a:pt x="441348" y="407350"/>
                    <a:pt x="443096" y="404728"/>
                    <a:pt x="443970" y="402979"/>
                  </a:cubicBezTo>
                  <a:close/>
                  <a:moveTo>
                    <a:pt x="530510" y="597039"/>
                  </a:moveTo>
                  <a:cubicBezTo>
                    <a:pt x="529636" y="595291"/>
                    <a:pt x="529636" y="592668"/>
                    <a:pt x="527888" y="590920"/>
                  </a:cubicBezTo>
                  <a:cubicBezTo>
                    <a:pt x="527888" y="590046"/>
                    <a:pt x="524391" y="590920"/>
                    <a:pt x="524391" y="591795"/>
                  </a:cubicBezTo>
                  <a:cubicBezTo>
                    <a:pt x="523517" y="593543"/>
                    <a:pt x="523517" y="596165"/>
                    <a:pt x="522643" y="597914"/>
                  </a:cubicBezTo>
                  <a:cubicBezTo>
                    <a:pt x="525266" y="597914"/>
                    <a:pt x="527888" y="597914"/>
                    <a:pt x="530510" y="597039"/>
                  </a:cubicBezTo>
                  <a:close/>
                </a:path>
              </a:pathLst>
            </a:custGeom>
            <a:solidFill>
              <a:srgbClr val="3D2226"/>
            </a:solidFill>
            <a:ln w="8731" cap="flat">
              <a:noFill/>
              <a:prstDash val="solid"/>
              <a:miter/>
            </a:ln>
          </p:spPr>
          <p:txBody>
            <a:bodyPr rtlCol="0" anchor="ctr"/>
            <a:lstStyle/>
            <a:p>
              <a:endParaRPr lang="en-GB"/>
            </a:p>
          </p:txBody>
        </p:sp>
        <p:sp>
          <p:nvSpPr>
            <p:cNvPr id="6" name="Freeform: Shape 5">
              <a:extLst>
                <a:ext uri="{FF2B5EF4-FFF2-40B4-BE49-F238E27FC236}">
                  <a16:creationId xmlns:a16="http://schemas.microsoft.com/office/drawing/2014/main" id="{12F4295F-A217-3130-B33A-447BADB83362}"/>
                </a:ext>
              </a:extLst>
            </p:cNvPr>
            <p:cNvSpPr/>
            <p:nvPr/>
          </p:nvSpPr>
          <p:spPr>
            <a:xfrm>
              <a:off x="9857940" y="1609338"/>
              <a:ext cx="1147848" cy="621018"/>
            </a:xfrm>
            <a:custGeom>
              <a:avLst/>
              <a:gdLst>
                <a:gd name="connsiteX0" fmla="*/ 799065 w 1147848"/>
                <a:gd name="connsiteY0" fmla="*/ 83044 h 621018"/>
                <a:gd name="connsiteX1" fmla="*/ 1147848 w 1147848"/>
                <a:gd name="connsiteY1" fmla="*/ 393364 h 621018"/>
                <a:gd name="connsiteX2" fmla="*/ 1117253 w 1147848"/>
                <a:gd name="connsiteY2" fmla="*/ 423085 h 621018"/>
                <a:gd name="connsiteX3" fmla="*/ 1089281 w 1147848"/>
                <a:gd name="connsiteY3" fmla="*/ 419588 h 621018"/>
                <a:gd name="connsiteX4" fmla="*/ 1079665 w 1147848"/>
                <a:gd name="connsiteY4" fmla="*/ 409099 h 621018"/>
                <a:gd name="connsiteX5" fmla="*/ 1077043 w 1147848"/>
                <a:gd name="connsiteY5" fmla="*/ 422211 h 621018"/>
                <a:gd name="connsiteX6" fmla="*/ 1064805 w 1147848"/>
                <a:gd name="connsiteY6" fmla="*/ 429204 h 621018"/>
                <a:gd name="connsiteX7" fmla="*/ 1042951 w 1147848"/>
                <a:gd name="connsiteY7" fmla="*/ 428330 h 621018"/>
                <a:gd name="connsiteX8" fmla="*/ 1021097 w 1147848"/>
                <a:gd name="connsiteY8" fmla="*/ 429204 h 621018"/>
                <a:gd name="connsiteX9" fmla="*/ 983509 w 1147848"/>
                <a:gd name="connsiteY9" fmla="*/ 419588 h 621018"/>
                <a:gd name="connsiteX10" fmla="*/ 975642 w 1147848"/>
                <a:gd name="connsiteY10" fmla="*/ 444938 h 621018"/>
                <a:gd name="connsiteX11" fmla="*/ 1018475 w 1147848"/>
                <a:gd name="connsiteY11" fmla="*/ 437071 h 621018"/>
                <a:gd name="connsiteX12" fmla="*/ 1028091 w 1147848"/>
                <a:gd name="connsiteY12" fmla="*/ 467666 h 621018"/>
                <a:gd name="connsiteX13" fmla="*/ 1039454 w 1147848"/>
                <a:gd name="connsiteY13" fmla="*/ 480778 h 621018"/>
                <a:gd name="connsiteX14" fmla="*/ 1045574 w 1147848"/>
                <a:gd name="connsiteY14" fmla="*/ 483401 h 621018"/>
                <a:gd name="connsiteX15" fmla="*/ 1078791 w 1147848"/>
                <a:gd name="connsiteY15" fmla="*/ 563822 h 621018"/>
                <a:gd name="connsiteX16" fmla="*/ 1074420 w 1147848"/>
                <a:gd name="connsiteY16" fmla="*/ 590046 h 621018"/>
                <a:gd name="connsiteX17" fmla="*/ 1074420 w 1147848"/>
                <a:gd name="connsiteY17" fmla="*/ 589172 h 621018"/>
                <a:gd name="connsiteX18" fmla="*/ 1067427 w 1147848"/>
                <a:gd name="connsiteY18" fmla="*/ 597039 h 621018"/>
                <a:gd name="connsiteX19" fmla="*/ 986132 w 1147848"/>
                <a:gd name="connsiteY19" fmla="*/ 608403 h 621018"/>
                <a:gd name="connsiteX20" fmla="*/ 986132 w 1147848"/>
                <a:gd name="connsiteY20" fmla="*/ 559451 h 621018"/>
                <a:gd name="connsiteX21" fmla="*/ 952040 w 1147848"/>
                <a:gd name="connsiteY21" fmla="*/ 583053 h 621018"/>
                <a:gd name="connsiteX22" fmla="*/ 870745 w 1147848"/>
                <a:gd name="connsiteY22" fmla="*/ 448435 h 621018"/>
                <a:gd name="connsiteX23" fmla="*/ 828786 w 1147848"/>
                <a:gd name="connsiteY23" fmla="*/ 380252 h 621018"/>
                <a:gd name="connsiteX24" fmla="*/ 781582 w 1147848"/>
                <a:gd name="connsiteY24" fmla="*/ 402106 h 621018"/>
                <a:gd name="connsiteX25" fmla="*/ 523710 w 1147848"/>
                <a:gd name="connsiteY25" fmla="*/ 315565 h 621018"/>
                <a:gd name="connsiteX26" fmla="*/ 331399 w 1147848"/>
                <a:gd name="connsiteY26" fmla="*/ 396861 h 621018"/>
                <a:gd name="connsiteX27" fmla="*/ 305175 w 1147848"/>
                <a:gd name="connsiteY27" fmla="*/ 381126 h 621018"/>
                <a:gd name="connsiteX28" fmla="*/ 313916 w 1147848"/>
                <a:gd name="connsiteY28" fmla="*/ 415218 h 621018"/>
                <a:gd name="connsiteX29" fmla="*/ 197655 w 1147848"/>
                <a:gd name="connsiteY29" fmla="*/ 429204 h 621018"/>
                <a:gd name="connsiteX30" fmla="*/ 167060 w 1147848"/>
                <a:gd name="connsiteY30" fmla="*/ 420462 h 621018"/>
                <a:gd name="connsiteX31" fmla="*/ 99 w 1147848"/>
                <a:gd name="connsiteY31" fmla="*/ 361021 h 621018"/>
                <a:gd name="connsiteX32" fmla="*/ 30694 w 1147848"/>
                <a:gd name="connsiteY32" fmla="*/ 328677 h 621018"/>
                <a:gd name="connsiteX33" fmla="*/ 45554 w 1147848"/>
                <a:gd name="connsiteY33" fmla="*/ 336545 h 621018"/>
                <a:gd name="connsiteX34" fmla="*/ 48177 w 1147848"/>
                <a:gd name="connsiteY34" fmla="*/ 318188 h 621018"/>
                <a:gd name="connsiteX35" fmla="*/ 291188 w 1147848"/>
                <a:gd name="connsiteY35" fmla="*/ 318188 h 621018"/>
                <a:gd name="connsiteX36" fmla="*/ 311294 w 1147848"/>
                <a:gd name="connsiteY36" fmla="*/ 298082 h 621018"/>
                <a:gd name="connsiteX37" fmla="*/ 323532 w 1147848"/>
                <a:gd name="connsiteY37" fmla="*/ 291964 h 621018"/>
                <a:gd name="connsiteX38" fmla="*/ 312168 w 1147848"/>
                <a:gd name="connsiteY38" fmla="*/ 282348 h 621018"/>
                <a:gd name="connsiteX39" fmla="*/ 311294 w 1147848"/>
                <a:gd name="connsiteY39" fmla="*/ 276229 h 621018"/>
                <a:gd name="connsiteX40" fmla="*/ 310420 w 1147848"/>
                <a:gd name="connsiteY40" fmla="*/ 263991 h 621018"/>
                <a:gd name="connsiteX41" fmla="*/ 303426 w 1147848"/>
                <a:gd name="connsiteY41" fmla="*/ 267488 h 621018"/>
                <a:gd name="connsiteX42" fmla="*/ 206397 w 1147848"/>
                <a:gd name="connsiteY42" fmla="*/ 210668 h 621018"/>
                <a:gd name="connsiteX43" fmla="*/ 223005 w 1147848"/>
                <a:gd name="connsiteY43" fmla="*/ 194060 h 621018"/>
                <a:gd name="connsiteX44" fmla="*/ 200278 w 1147848"/>
                <a:gd name="connsiteY44" fmla="*/ 187941 h 621018"/>
                <a:gd name="connsiteX45" fmla="*/ 220383 w 1147848"/>
                <a:gd name="connsiteY45" fmla="*/ 151227 h 621018"/>
                <a:gd name="connsiteX46" fmla="*/ 242236 w 1147848"/>
                <a:gd name="connsiteY46" fmla="*/ 132870 h 621018"/>
                <a:gd name="connsiteX47" fmla="*/ 241362 w 1147848"/>
                <a:gd name="connsiteY47" fmla="*/ 133744 h 621018"/>
                <a:gd name="connsiteX48" fmla="*/ 255349 w 1147848"/>
                <a:gd name="connsiteY48" fmla="*/ 125876 h 621018"/>
                <a:gd name="connsiteX49" fmla="*/ 262342 w 1147848"/>
                <a:gd name="connsiteY49" fmla="*/ 111890 h 621018"/>
                <a:gd name="connsiteX50" fmla="*/ 263216 w 1147848"/>
                <a:gd name="connsiteY50" fmla="*/ 112764 h 621018"/>
                <a:gd name="connsiteX51" fmla="*/ 276328 w 1147848"/>
                <a:gd name="connsiteY51" fmla="*/ 98778 h 621018"/>
                <a:gd name="connsiteX52" fmla="*/ 276328 w 1147848"/>
                <a:gd name="connsiteY52" fmla="*/ 99652 h 621018"/>
                <a:gd name="connsiteX53" fmla="*/ 285944 w 1147848"/>
                <a:gd name="connsiteY53" fmla="*/ 87414 h 621018"/>
                <a:gd name="connsiteX54" fmla="*/ 295559 w 1147848"/>
                <a:gd name="connsiteY54" fmla="*/ 64686 h 621018"/>
                <a:gd name="connsiteX55" fmla="*/ 309545 w 1147848"/>
                <a:gd name="connsiteY55" fmla="*/ 20105 h 621018"/>
                <a:gd name="connsiteX56" fmla="*/ 326154 w 1147848"/>
                <a:gd name="connsiteY56" fmla="*/ 0 h 621018"/>
                <a:gd name="connsiteX57" fmla="*/ 416191 w 1147848"/>
                <a:gd name="connsiteY57" fmla="*/ 79547 h 621018"/>
                <a:gd name="connsiteX58" fmla="*/ 442415 w 1147848"/>
                <a:gd name="connsiteY58" fmla="*/ 99652 h 621018"/>
                <a:gd name="connsiteX59" fmla="*/ 516717 w 1147848"/>
                <a:gd name="connsiteY59" fmla="*/ 116261 h 621018"/>
                <a:gd name="connsiteX60" fmla="*/ 528081 w 1147848"/>
                <a:gd name="connsiteY60" fmla="*/ 141611 h 621018"/>
                <a:gd name="connsiteX61" fmla="*/ 544690 w 1147848"/>
                <a:gd name="connsiteY61" fmla="*/ 118883 h 621018"/>
                <a:gd name="connsiteX62" fmla="*/ 618118 w 1147848"/>
                <a:gd name="connsiteY62" fmla="*/ 119757 h 621018"/>
                <a:gd name="connsiteX63" fmla="*/ 678434 w 1147848"/>
                <a:gd name="connsiteY63" fmla="*/ 119757 h 621018"/>
                <a:gd name="connsiteX64" fmla="*/ 768470 w 1147848"/>
                <a:gd name="connsiteY64" fmla="*/ 84792 h 621018"/>
                <a:gd name="connsiteX65" fmla="*/ 799065 w 1147848"/>
                <a:gd name="connsiteY65" fmla="*/ 83044 h 621018"/>
                <a:gd name="connsiteX66" fmla="*/ 655706 w 1147848"/>
                <a:gd name="connsiteY66" fmla="*/ 323433 h 621018"/>
                <a:gd name="connsiteX67" fmla="*/ 698539 w 1147848"/>
                <a:gd name="connsiteY67" fmla="*/ 327803 h 621018"/>
                <a:gd name="connsiteX68" fmla="*/ 702035 w 1147848"/>
                <a:gd name="connsiteY68" fmla="*/ 317314 h 621018"/>
                <a:gd name="connsiteX69" fmla="*/ 672315 w 1147848"/>
                <a:gd name="connsiteY69" fmla="*/ 310321 h 621018"/>
                <a:gd name="connsiteX70" fmla="*/ 639097 w 1147848"/>
                <a:gd name="connsiteY70" fmla="*/ 312069 h 621018"/>
                <a:gd name="connsiteX71" fmla="*/ 655706 w 1147848"/>
                <a:gd name="connsiteY71" fmla="*/ 323433 h 621018"/>
                <a:gd name="connsiteX72" fmla="*/ 617244 w 1147848"/>
                <a:gd name="connsiteY72" fmla="*/ 173080 h 621018"/>
                <a:gd name="connsiteX73" fmla="*/ 578781 w 1147848"/>
                <a:gd name="connsiteY73" fmla="*/ 131995 h 621018"/>
                <a:gd name="connsiteX74" fmla="*/ 556928 w 1147848"/>
                <a:gd name="connsiteY74" fmla="*/ 155597 h 621018"/>
                <a:gd name="connsiteX75" fmla="*/ 585774 w 1147848"/>
                <a:gd name="connsiteY75" fmla="*/ 187941 h 621018"/>
                <a:gd name="connsiteX76" fmla="*/ 617244 w 1147848"/>
                <a:gd name="connsiteY76" fmla="*/ 173080 h 621018"/>
                <a:gd name="connsiteX77" fmla="*/ 933683 w 1147848"/>
                <a:gd name="connsiteY77" fmla="*/ 248256 h 621018"/>
                <a:gd name="connsiteX78" fmla="*/ 963404 w 1147848"/>
                <a:gd name="connsiteY78" fmla="*/ 212417 h 621018"/>
                <a:gd name="connsiteX79" fmla="*/ 946795 w 1147848"/>
                <a:gd name="connsiteY79" fmla="*/ 194934 h 621018"/>
                <a:gd name="connsiteX80" fmla="*/ 917949 w 1147848"/>
                <a:gd name="connsiteY80" fmla="*/ 220284 h 621018"/>
                <a:gd name="connsiteX81" fmla="*/ 933683 w 1147848"/>
                <a:gd name="connsiteY81" fmla="*/ 248256 h 621018"/>
                <a:gd name="connsiteX82" fmla="*/ 846269 w 1147848"/>
                <a:gd name="connsiteY82" fmla="*/ 277103 h 621018"/>
                <a:gd name="connsiteX83" fmla="*/ 867248 w 1147848"/>
                <a:gd name="connsiteY83" fmla="*/ 250879 h 621018"/>
                <a:gd name="connsiteX84" fmla="*/ 850640 w 1147848"/>
                <a:gd name="connsiteY84" fmla="*/ 232522 h 621018"/>
                <a:gd name="connsiteX85" fmla="*/ 831409 w 1147848"/>
                <a:gd name="connsiteY85" fmla="*/ 250005 h 621018"/>
                <a:gd name="connsiteX86" fmla="*/ 846269 w 1147848"/>
                <a:gd name="connsiteY86" fmla="*/ 277103 h 621018"/>
                <a:gd name="connsiteX87" fmla="*/ 882109 w 1147848"/>
                <a:gd name="connsiteY87" fmla="*/ 152101 h 621018"/>
                <a:gd name="connsiteX88" fmla="*/ 855884 w 1147848"/>
                <a:gd name="connsiteY88" fmla="*/ 136366 h 621018"/>
                <a:gd name="connsiteX89" fmla="*/ 841898 w 1147848"/>
                <a:gd name="connsiteY89" fmla="*/ 148604 h 621018"/>
                <a:gd name="connsiteX90" fmla="*/ 858507 w 1147848"/>
                <a:gd name="connsiteY90" fmla="*/ 162590 h 621018"/>
                <a:gd name="connsiteX91" fmla="*/ 882109 w 1147848"/>
                <a:gd name="connsiteY91" fmla="*/ 152101 h 621018"/>
                <a:gd name="connsiteX92" fmla="*/ 310420 w 1147848"/>
                <a:gd name="connsiteY92" fmla="*/ 174828 h 621018"/>
                <a:gd name="connsiteX93" fmla="*/ 301678 w 1147848"/>
                <a:gd name="connsiteY93" fmla="*/ 186192 h 621018"/>
                <a:gd name="connsiteX94" fmla="*/ 328777 w 1147848"/>
                <a:gd name="connsiteY94" fmla="*/ 210668 h 621018"/>
                <a:gd name="connsiteX95" fmla="*/ 341889 w 1147848"/>
                <a:gd name="connsiteY95" fmla="*/ 199305 h 621018"/>
                <a:gd name="connsiteX96" fmla="*/ 310420 w 1147848"/>
                <a:gd name="connsiteY96" fmla="*/ 174828 h 621018"/>
                <a:gd name="connsiteX97" fmla="*/ 722141 w 1147848"/>
                <a:gd name="connsiteY97" fmla="*/ 260494 h 621018"/>
                <a:gd name="connsiteX98" fmla="*/ 741372 w 1147848"/>
                <a:gd name="connsiteY98" fmla="*/ 236893 h 621018"/>
                <a:gd name="connsiteX99" fmla="*/ 728260 w 1147848"/>
                <a:gd name="connsiteY99" fmla="*/ 222032 h 621018"/>
                <a:gd name="connsiteX100" fmla="*/ 707280 w 1147848"/>
                <a:gd name="connsiteY100" fmla="*/ 238641 h 621018"/>
                <a:gd name="connsiteX101" fmla="*/ 722141 w 1147848"/>
                <a:gd name="connsiteY101" fmla="*/ 260494 h 621018"/>
                <a:gd name="connsiteX102" fmla="*/ 817422 w 1147848"/>
                <a:gd name="connsiteY102" fmla="*/ 297208 h 621018"/>
                <a:gd name="connsiteX103" fmla="*/ 799065 w 1147848"/>
                <a:gd name="connsiteY103" fmla="*/ 308572 h 621018"/>
                <a:gd name="connsiteX104" fmla="*/ 816548 w 1147848"/>
                <a:gd name="connsiteY104" fmla="*/ 323433 h 621018"/>
                <a:gd name="connsiteX105" fmla="*/ 834031 w 1147848"/>
                <a:gd name="connsiteY105" fmla="*/ 309446 h 621018"/>
                <a:gd name="connsiteX106" fmla="*/ 817422 w 1147848"/>
                <a:gd name="connsiteY106" fmla="*/ 297208 h 621018"/>
                <a:gd name="connsiteX107" fmla="*/ 390841 w 1147848"/>
                <a:gd name="connsiteY107" fmla="*/ 133744 h 621018"/>
                <a:gd name="connsiteX108" fmla="*/ 373358 w 1147848"/>
                <a:gd name="connsiteY108" fmla="*/ 118009 h 621018"/>
                <a:gd name="connsiteX109" fmla="*/ 346259 w 1147848"/>
                <a:gd name="connsiteY109" fmla="*/ 129373 h 621018"/>
                <a:gd name="connsiteX110" fmla="*/ 364616 w 1147848"/>
                <a:gd name="connsiteY110" fmla="*/ 142485 h 621018"/>
                <a:gd name="connsiteX111" fmla="*/ 390841 w 1147848"/>
                <a:gd name="connsiteY111" fmla="*/ 133744 h 621018"/>
                <a:gd name="connsiteX112" fmla="*/ 132095 w 1147848"/>
                <a:gd name="connsiteY112" fmla="*/ 404728 h 621018"/>
                <a:gd name="connsiteX113" fmla="*/ 151326 w 1147848"/>
                <a:gd name="connsiteY113" fmla="*/ 376755 h 621018"/>
                <a:gd name="connsiteX114" fmla="*/ 139088 w 1147848"/>
                <a:gd name="connsiteY114" fmla="*/ 363643 h 621018"/>
                <a:gd name="connsiteX115" fmla="*/ 123353 w 1147848"/>
                <a:gd name="connsiteY115" fmla="*/ 382000 h 621018"/>
                <a:gd name="connsiteX116" fmla="*/ 132095 w 1147848"/>
                <a:gd name="connsiteY116" fmla="*/ 404728 h 621018"/>
                <a:gd name="connsiteX117" fmla="*/ 120731 w 1147848"/>
                <a:gd name="connsiteY117" fmla="*/ 344412 h 621018"/>
                <a:gd name="connsiteX118" fmla="*/ 146081 w 1147848"/>
                <a:gd name="connsiteY118" fmla="*/ 323433 h 621018"/>
                <a:gd name="connsiteX119" fmla="*/ 138214 w 1147848"/>
                <a:gd name="connsiteY119" fmla="*/ 312069 h 621018"/>
                <a:gd name="connsiteX120" fmla="*/ 116360 w 1147848"/>
                <a:gd name="connsiteY120" fmla="*/ 327803 h 621018"/>
                <a:gd name="connsiteX121" fmla="*/ 120731 w 1147848"/>
                <a:gd name="connsiteY121" fmla="*/ 344412 h 621018"/>
                <a:gd name="connsiteX122" fmla="*/ 978264 w 1147848"/>
                <a:gd name="connsiteY122" fmla="*/ 520989 h 621018"/>
                <a:gd name="connsiteX123" fmla="*/ 993125 w 1147848"/>
                <a:gd name="connsiteY123" fmla="*/ 503506 h 621018"/>
                <a:gd name="connsiteX124" fmla="*/ 984384 w 1147848"/>
                <a:gd name="connsiteY124" fmla="*/ 493016 h 621018"/>
                <a:gd name="connsiteX125" fmla="*/ 970397 w 1147848"/>
                <a:gd name="connsiteY125" fmla="*/ 505254 h 621018"/>
                <a:gd name="connsiteX126" fmla="*/ 978264 w 1147848"/>
                <a:gd name="connsiteY126" fmla="*/ 520989 h 621018"/>
                <a:gd name="connsiteX127" fmla="*/ 334021 w 1147848"/>
                <a:gd name="connsiteY127" fmla="*/ 234270 h 621018"/>
                <a:gd name="connsiteX128" fmla="*/ 318287 w 1147848"/>
                <a:gd name="connsiteY128" fmla="*/ 224655 h 621018"/>
                <a:gd name="connsiteX129" fmla="*/ 310420 w 1147848"/>
                <a:gd name="connsiteY129" fmla="*/ 231648 h 621018"/>
                <a:gd name="connsiteX130" fmla="*/ 318287 w 1147848"/>
                <a:gd name="connsiteY130" fmla="*/ 243886 h 621018"/>
                <a:gd name="connsiteX131" fmla="*/ 334021 w 1147848"/>
                <a:gd name="connsiteY131" fmla="*/ 234270 h 621018"/>
                <a:gd name="connsiteX132" fmla="*/ 386470 w 1147848"/>
                <a:gd name="connsiteY132" fmla="*/ 354902 h 621018"/>
                <a:gd name="connsiteX133" fmla="*/ 371610 w 1147848"/>
                <a:gd name="connsiteY133" fmla="*/ 341790 h 621018"/>
                <a:gd name="connsiteX134" fmla="*/ 360246 w 1147848"/>
                <a:gd name="connsiteY134" fmla="*/ 351405 h 621018"/>
                <a:gd name="connsiteX135" fmla="*/ 367239 w 1147848"/>
                <a:gd name="connsiteY135" fmla="*/ 360147 h 621018"/>
                <a:gd name="connsiteX136" fmla="*/ 386470 w 1147848"/>
                <a:gd name="connsiteY136" fmla="*/ 354902 h 621018"/>
                <a:gd name="connsiteX137" fmla="*/ 267587 w 1147848"/>
                <a:gd name="connsiteY137" fmla="*/ 319062 h 621018"/>
                <a:gd name="connsiteX138" fmla="*/ 257971 w 1147848"/>
                <a:gd name="connsiteY138" fmla="*/ 310321 h 621018"/>
                <a:gd name="connsiteX139" fmla="*/ 246607 w 1147848"/>
                <a:gd name="connsiteY139" fmla="*/ 312943 h 621018"/>
                <a:gd name="connsiteX140" fmla="*/ 254475 w 1147848"/>
                <a:gd name="connsiteY140" fmla="*/ 323433 h 621018"/>
                <a:gd name="connsiteX141" fmla="*/ 267587 w 1147848"/>
                <a:gd name="connsiteY141" fmla="*/ 319062 h 621018"/>
                <a:gd name="connsiteX142" fmla="*/ 230873 w 1147848"/>
                <a:gd name="connsiteY142" fmla="*/ 408224 h 621018"/>
                <a:gd name="connsiteX143" fmla="*/ 239614 w 1147848"/>
                <a:gd name="connsiteY143" fmla="*/ 397735 h 621018"/>
                <a:gd name="connsiteX144" fmla="*/ 233495 w 1147848"/>
                <a:gd name="connsiteY144" fmla="*/ 388993 h 621018"/>
                <a:gd name="connsiteX145" fmla="*/ 225628 w 1147848"/>
                <a:gd name="connsiteY145" fmla="*/ 395987 h 621018"/>
                <a:gd name="connsiteX146" fmla="*/ 230873 w 1147848"/>
                <a:gd name="connsiteY146" fmla="*/ 408224 h 621018"/>
                <a:gd name="connsiteX147" fmla="*/ 915326 w 1147848"/>
                <a:gd name="connsiteY147" fmla="*/ 284970 h 621018"/>
                <a:gd name="connsiteX148" fmla="*/ 909207 w 1147848"/>
                <a:gd name="connsiteY148" fmla="*/ 289341 h 621018"/>
                <a:gd name="connsiteX149" fmla="*/ 911830 w 1147848"/>
                <a:gd name="connsiteY149" fmla="*/ 296334 h 621018"/>
                <a:gd name="connsiteX150" fmla="*/ 920571 w 1147848"/>
                <a:gd name="connsiteY150" fmla="*/ 291089 h 621018"/>
                <a:gd name="connsiteX151" fmla="*/ 915326 w 1147848"/>
                <a:gd name="connsiteY151" fmla="*/ 284970 h 621018"/>
                <a:gd name="connsiteX152" fmla="*/ 354127 w 1147848"/>
                <a:gd name="connsiteY152" fmla="*/ 291089 h 621018"/>
                <a:gd name="connsiteX153" fmla="*/ 349756 w 1147848"/>
                <a:gd name="connsiteY153" fmla="*/ 284970 h 621018"/>
                <a:gd name="connsiteX154" fmla="*/ 342763 w 1147848"/>
                <a:gd name="connsiteY154" fmla="*/ 288467 h 621018"/>
                <a:gd name="connsiteX155" fmla="*/ 349756 w 1147848"/>
                <a:gd name="connsiteY155" fmla="*/ 297208 h 621018"/>
                <a:gd name="connsiteX156" fmla="*/ 354127 w 1147848"/>
                <a:gd name="connsiteY156" fmla="*/ 291089 h 621018"/>
                <a:gd name="connsiteX157" fmla="*/ 922319 w 1147848"/>
                <a:gd name="connsiteY157" fmla="*/ 257872 h 621018"/>
                <a:gd name="connsiteX158" fmla="*/ 917949 w 1147848"/>
                <a:gd name="connsiteY158" fmla="*/ 252627 h 621018"/>
                <a:gd name="connsiteX159" fmla="*/ 910956 w 1147848"/>
                <a:gd name="connsiteY159" fmla="*/ 255250 h 621018"/>
                <a:gd name="connsiteX160" fmla="*/ 917074 w 1147848"/>
                <a:gd name="connsiteY160" fmla="*/ 263117 h 621018"/>
                <a:gd name="connsiteX161" fmla="*/ 922319 w 1147848"/>
                <a:gd name="connsiteY161" fmla="*/ 257872 h 621018"/>
                <a:gd name="connsiteX162" fmla="*/ 774589 w 1147848"/>
                <a:gd name="connsiteY162" fmla="*/ 249131 h 621018"/>
                <a:gd name="connsiteX163" fmla="*/ 770219 w 1147848"/>
                <a:gd name="connsiteY163" fmla="*/ 241263 h 621018"/>
                <a:gd name="connsiteX164" fmla="*/ 761477 w 1147848"/>
                <a:gd name="connsiteY164" fmla="*/ 247382 h 621018"/>
                <a:gd name="connsiteX165" fmla="*/ 764974 w 1147848"/>
                <a:gd name="connsiteY165" fmla="*/ 253501 h 621018"/>
                <a:gd name="connsiteX166" fmla="*/ 774589 w 1147848"/>
                <a:gd name="connsiteY166" fmla="*/ 249131 h 621018"/>
                <a:gd name="connsiteX167" fmla="*/ 739624 w 1147848"/>
                <a:gd name="connsiteY167" fmla="*/ 356650 h 621018"/>
                <a:gd name="connsiteX168" fmla="*/ 737001 w 1147848"/>
                <a:gd name="connsiteY168" fmla="*/ 363643 h 621018"/>
                <a:gd name="connsiteX169" fmla="*/ 743994 w 1147848"/>
                <a:gd name="connsiteY169" fmla="*/ 367140 h 621018"/>
                <a:gd name="connsiteX170" fmla="*/ 746617 w 1147848"/>
                <a:gd name="connsiteY170" fmla="*/ 360147 h 621018"/>
                <a:gd name="connsiteX171" fmla="*/ 739624 w 1147848"/>
                <a:gd name="connsiteY171" fmla="*/ 356650 h 621018"/>
                <a:gd name="connsiteX172" fmla="*/ 185417 w 1147848"/>
                <a:gd name="connsiteY172" fmla="*/ 305950 h 621018"/>
                <a:gd name="connsiteX173" fmla="*/ 177550 w 1147848"/>
                <a:gd name="connsiteY173" fmla="*/ 315565 h 621018"/>
                <a:gd name="connsiteX174" fmla="*/ 181046 w 1147848"/>
                <a:gd name="connsiteY174" fmla="*/ 321684 h 621018"/>
                <a:gd name="connsiteX175" fmla="*/ 189788 w 1147848"/>
                <a:gd name="connsiteY175" fmla="*/ 317314 h 621018"/>
                <a:gd name="connsiteX176" fmla="*/ 185417 w 1147848"/>
                <a:gd name="connsiteY176" fmla="*/ 305950 h 621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1147848" h="621018">
                  <a:moveTo>
                    <a:pt x="799065" y="83044"/>
                  </a:moveTo>
                  <a:cubicBezTo>
                    <a:pt x="959907" y="137240"/>
                    <a:pt x="1047322" y="272732"/>
                    <a:pt x="1147848" y="393364"/>
                  </a:cubicBezTo>
                  <a:cubicBezTo>
                    <a:pt x="1137359" y="402980"/>
                    <a:pt x="1126869" y="413469"/>
                    <a:pt x="1117253" y="423085"/>
                  </a:cubicBezTo>
                  <a:cubicBezTo>
                    <a:pt x="1107638" y="422211"/>
                    <a:pt x="1098896" y="420462"/>
                    <a:pt x="1089281" y="419588"/>
                  </a:cubicBezTo>
                  <a:cubicBezTo>
                    <a:pt x="1085784" y="416092"/>
                    <a:pt x="1083162" y="412595"/>
                    <a:pt x="1079665" y="409099"/>
                  </a:cubicBezTo>
                  <a:cubicBezTo>
                    <a:pt x="1078791" y="413469"/>
                    <a:pt x="1077917" y="417840"/>
                    <a:pt x="1077043" y="422211"/>
                  </a:cubicBezTo>
                  <a:cubicBezTo>
                    <a:pt x="1072672" y="424833"/>
                    <a:pt x="1069175" y="426582"/>
                    <a:pt x="1064805" y="429204"/>
                  </a:cubicBezTo>
                  <a:cubicBezTo>
                    <a:pt x="1057811" y="429204"/>
                    <a:pt x="1049944" y="428330"/>
                    <a:pt x="1042951" y="428330"/>
                  </a:cubicBezTo>
                  <a:cubicBezTo>
                    <a:pt x="1035958" y="428330"/>
                    <a:pt x="1028091" y="429204"/>
                    <a:pt x="1021097" y="429204"/>
                  </a:cubicBezTo>
                  <a:cubicBezTo>
                    <a:pt x="1008859" y="425707"/>
                    <a:pt x="996621" y="421337"/>
                    <a:pt x="983509" y="419588"/>
                  </a:cubicBezTo>
                  <a:cubicBezTo>
                    <a:pt x="981761" y="419588"/>
                    <a:pt x="978264" y="436197"/>
                    <a:pt x="975642" y="444938"/>
                  </a:cubicBezTo>
                  <a:cubicBezTo>
                    <a:pt x="989628" y="442316"/>
                    <a:pt x="1004489" y="439694"/>
                    <a:pt x="1018475" y="437071"/>
                  </a:cubicBezTo>
                  <a:cubicBezTo>
                    <a:pt x="1021972" y="447561"/>
                    <a:pt x="1024594" y="457177"/>
                    <a:pt x="1028091" y="467666"/>
                  </a:cubicBezTo>
                  <a:cubicBezTo>
                    <a:pt x="1031587" y="472037"/>
                    <a:pt x="1035084" y="476408"/>
                    <a:pt x="1039454" y="480778"/>
                  </a:cubicBezTo>
                  <a:cubicBezTo>
                    <a:pt x="1041203" y="481652"/>
                    <a:pt x="1042951" y="483401"/>
                    <a:pt x="1045574" y="483401"/>
                  </a:cubicBezTo>
                  <a:cubicBezTo>
                    <a:pt x="1057811" y="509625"/>
                    <a:pt x="1027216" y="553332"/>
                    <a:pt x="1078791" y="563822"/>
                  </a:cubicBezTo>
                  <a:cubicBezTo>
                    <a:pt x="1077043" y="572563"/>
                    <a:pt x="1076169" y="581305"/>
                    <a:pt x="1074420" y="590046"/>
                  </a:cubicBezTo>
                  <a:cubicBezTo>
                    <a:pt x="1074420" y="590046"/>
                    <a:pt x="1074420" y="589172"/>
                    <a:pt x="1074420" y="589172"/>
                  </a:cubicBezTo>
                  <a:cubicBezTo>
                    <a:pt x="1071798" y="591794"/>
                    <a:pt x="1069175" y="594417"/>
                    <a:pt x="1067427" y="597039"/>
                  </a:cubicBezTo>
                  <a:cubicBezTo>
                    <a:pt x="1041203" y="609277"/>
                    <a:pt x="1017601" y="637250"/>
                    <a:pt x="986132" y="608403"/>
                  </a:cubicBezTo>
                  <a:cubicBezTo>
                    <a:pt x="986132" y="591794"/>
                    <a:pt x="986132" y="576060"/>
                    <a:pt x="986132" y="559451"/>
                  </a:cubicBezTo>
                  <a:cubicBezTo>
                    <a:pt x="974768" y="567318"/>
                    <a:pt x="963404" y="575186"/>
                    <a:pt x="952040" y="583053"/>
                  </a:cubicBezTo>
                  <a:cubicBezTo>
                    <a:pt x="924942" y="538472"/>
                    <a:pt x="897843" y="493890"/>
                    <a:pt x="870745" y="448435"/>
                  </a:cubicBezTo>
                  <a:cubicBezTo>
                    <a:pt x="857633" y="424833"/>
                    <a:pt x="846269" y="400357"/>
                    <a:pt x="828786" y="380252"/>
                  </a:cubicBezTo>
                  <a:cubicBezTo>
                    <a:pt x="826164" y="376755"/>
                    <a:pt x="798191" y="394238"/>
                    <a:pt x="781582" y="402106"/>
                  </a:cubicBezTo>
                  <a:cubicBezTo>
                    <a:pt x="684552" y="408224"/>
                    <a:pt x="596264" y="406476"/>
                    <a:pt x="523710" y="315565"/>
                  </a:cubicBezTo>
                  <a:cubicBezTo>
                    <a:pt x="512347" y="300705"/>
                    <a:pt x="397834" y="367140"/>
                    <a:pt x="331399" y="396861"/>
                  </a:cubicBezTo>
                  <a:cubicBezTo>
                    <a:pt x="322658" y="391616"/>
                    <a:pt x="313916" y="386371"/>
                    <a:pt x="305175" y="381126"/>
                  </a:cubicBezTo>
                  <a:cubicBezTo>
                    <a:pt x="307797" y="392490"/>
                    <a:pt x="310420" y="403854"/>
                    <a:pt x="313916" y="415218"/>
                  </a:cubicBezTo>
                  <a:cubicBezTo>
                    <a:pt x="281573" y="471163"/>
                    <a:pt x="235243" y="414343"/>
                    <a:pt x="197655" y="429204"/>
                  </a:cubicBezTo>
                  <a:cubicBezTo>
                    <a:pt x="187165" y="426582"/>
                    <a:pt x="176676" y="423959"/>
                    <a:pt x="167060" y="420462"/>
                  </a:cubicBezTo>
                  <a:cubicBezTo>
                    <a:pt x="103248" y="422211"/>
                    <a:pt x="42058" y="416966"/>
                    <a:pt x="99" y="361021"/>
                  </a:cubicBezTo>
                  <a:cubicBezTo>
                    <a:pt x="-1649" y="359272"/>
                    <a:pt x="20204" y="340041"/>
                    <a:pt x="30694" y="328677"/>
                  </a:cubicBezTo>
                  <a:cubicBezTo>
                    <a:pt x="35939" y="331300"/>
                    <a:pt x="40310" y="333922"/>
                    <a:pt x="45554" y="336545"/>
                  </a:cubicBezTo>
                  <a:cubicBezTo>
                    <a:pt x="46429" y="330426"/>
                    <a:pt x="47303" y="324307"/>
                    <a:pt x="48177" y="318188"/>
                  </a:cubicBezTo>
                  <a:cubicBezTo>
                    <a:pt x="129472" y="242137"/>
                    <a:pt x="209893" y="258746"/>
                    <a:pt x="291188" y="318188"/>
                  </a:cubicBezTo>
                  <a:cubicBezTo>
                    <a:pt x="292063" y="319062"/>
                    <a:pt x="304301" y="305076"/>
                    <a:pt x="311294" y="298082"/>
                  </a:cubicBezTo>
                  <a:cubicBezTo>
                    <a:pt x="315664" y="296334"/>
                    <a:pt x="319161" y="294586"/>
                    <a:pt x="323532" y="291964"/>
                  </a:cubicBezTo>
                  <a:cubicBezTo>
                    <a:pt x="320035" y="288467"/>
                    <a:pt x="315664" y="285845"/>
                    <a:pt x="312168" y="282348"/>
                  </a:cubicBezTo>
                  <a:cubicBezTo>
                    <a:pt x="310420" y="280600"/>
                    <a:pt x="309545" y="278851"/>
                    <a:pt x="311294" y="276229"/>
                  </a:cubicBezTo>
                  <a:cubicBezTo>
                    <a:pt x="311294" y="271858"/>
                    <a:pt x="310420" y="268362"/>
                    <a:pt x="310420" y="263991"/>
                  </a:cubicBezTo>
                  <a:cubicBezTo>
                    <a:pt x="307797" y="264865"/>
                    <a:pt x="306049" y="265739"/>
                    <a:pt x="303426" y="267488"/>
                  </a:cubicBezTo>
                  <a:cubicBezTo>
                    <a:pt x="271083" y="248256"/>
                    <a:pt x="238740" y="229025"/>
                    <a:pt x="206397" y="210668"/>
                  </a:cubicBezTo>
                  <a:cubicBezTo>
                    <a:pt x="211641" y="205423"/>
                    <a:pt x="217760" y="200179"/>
                    <a:pt x="223005" y="194060"/>
                  </a:cubicBezTo>
                  <a:cubicBezTo>
                    <a:pt x="215138" y="192311"/>
                    <a:pt x="208145" y="189689"/>
                    <a:pt x="200278" y="187941"/>
                  </a:cubicBezTo>
                  <a:cubicBezTo>
                    <a:pt x="207271" y="175703"/>
                    <a:pt x="213390" y="163465"/>
                    <a:pt x="220383" y="151227"/>
                  </a:cubicBezTo>
                  <a:cubicBezTo>
                    <a:pt x="227376" y="145108"/>
                    <a:pt x="235243" y="138989"/>
                    <a:pt x="242236" y="132870"/>
                  </a:cubicBezTo>
                  <a:cubicBezTo>
                    <a:pt x="242236" y="132870"/>
                    <a:pt x="241362" y="133744"/>
                    <a:pt x="241362" y="133744"/>
                  </a:cubicBezTo>
                  <a:cubicBezTo>
                    <a:pt x="245733" y="131121"/>
                    <a:pt x="250978" y="128499"/>
                    <a:pt x="255349" y="125876"/>
                  </a:cubicBezTo>
                  <a:cubicBezTo>
                    <a:pt x="257971" y="121506"/>
                    <a:pt x="259719" y="116261"/>
                    <a:pt x="262342" y="111890"/>
                  </a:cubicBezTo>
                  <a:cubicBezTo>
                    <a:pt x="262342" y="111890"/>
                    <a:pt x="263216" y="112764"/>
                    <a:pt x="263216" y="112764"/>
                  </a:cubicBezTo>
                  <a:cubicBezTo>
                    <a:pt x="267587" y="108394"/>
                    <a:pt x="271957" y="103149"/>
                    <a:pt x="276328" y="98778"/>
                  </a:cubicBezTo>
                  <a:cubicBezTo>
                    <a:pt x="276328" y="98778"/>
                    <a:pt x="276328" y="99652"/>
                    <a:pt x="276328" y="99652"/>
                  </a:cubicBezTo>
                  <a:cubicBezTo>
                    <a:pt x="279825" y="95281"/>
                    <a:pt x="282447" y="90911"/>
                    <a:pt x="285944" y="87414"/>
                  </a:cubicBezTo>
                  <a:cubicBezTo>
                    <a:pt x="289440" y="79547"/>
                    <a:pt x="292937" y="72554"/>
                    <a:pt x="295559" y="64686"/>
                  </a:cubicBezTo>
                  <a:cubicBezTo>
                    <a:pt x="368113" y="70805"/>
                    <a:pt x="318287" y="39336"/>
                    <a:pt x="309545" y="20105"/>
                  </a:cubicBezTo>
                  <a:cubicBezTo>
                    <a:pt x="314790" y="13112"/>
                    <a:pt x="320909" y="6119"/>
                    <a:pt x="326154" y="0"/>
                  </a:cubicBezTo>
                  <a:cubicBezTo>
                    <a:pt x="355875" y="26224"/>
                    <a:pt x="386470" y="53323"/>
                    <a:pt x="416191" y="79547"/>
                  </a:cubicBezTo>
                  <a:cubicBezTo>
                    <a:pt x="409198" y="107520"/>
                    <a:pt x="420562" y="110142"/>
                    <a:pt x="442415" y="99652"/>
                  </a:cubicBezTo>
                  <a:cubicBezTo>
                    <a:pt x="466891" y="104897"/>
                    <a:pt x="492241" y="111016"/>
                    <a:pt x="516717" y="116261"/>
                  </a:cubicBezTo>
                  <a:cubicBezTo>
                    <a:pt x="520214" y="125002"/>
                    <a:pt x="524585" y="132870"/>
                    <a:pt x="528081" y="141611"/>
                  </a:cubicBezTo>
                  <a:cubicBezTo>
                    <a:pt x="533326" y="133744"/>
                    <a:pt x="538571" y="125876"/>
                    <a:pt x="544690" y="118883"/>
                  </a:cubicBezTo>
                  <a:cubicBezTo>
                    <a:pt x="569166" y="118883"/>
                    <a:pt x="593642" y="118883"/>
                    <a:pt x="618118" y="119757"/>
                  </a:cubicBezTo>
                  <a:cubicBezTo>
                    <a:pt x="638223" y="148604"/>
                    <a:pt x="658328" y="161716"/>
                    <a:pt x="678434" y="119757"/>
                  </a:cubicBezTo>
                  <a:cubicBezTo>
                    <a:pt x="708154" y="108394"/>
                    <a:pt x="738749" y="97030"/>
                    <a:pt x="768470" y="84792"/>
                  </a:cubicBezTo>
                  <a:cubicBezTo>
                    <a:pt x="778960" y="83044"/>
                    <a:pt x="789450" y="83044"/>
                    <a:pt x="799065" y="83044"/>
                  </a:cubicBezTo>
                  <a:close/>
                  <a:moveTo>
                    <a:pt x="655706" y="323433"/>
                  </a:moveTo>
                  <a:cubicBezTo>
                    <a:pt x="669692" y="325181"/>
                    <a:pt x="684552" y="326929"/>
                    <a:pt x="698539" y="327803"/>
                  </a:cubicBezTo>
                  <a:cubicBezTo>
                    <a:pt x="699413" y="327803"/>
                    <a:pt x="701161" y="320810"/>
                    <a:pt x="702035" y="317314"/>
                  </a:cubicBezTo>
                  <a:cubicBezTo>
                    <a:pt x="692420" y="314691"/>
                    <a:pt x="681930" y="312943"/>
                    <a:pt x="672315" y="310321"/>
                  </a:cubicBezTo>
                  <a:cubicBezTo>
                    <a:pt x="660951" y="311195"/>
                    <a:pt x="650461" y="312069"/>
                    <a:pt x="639097" y="312069"/>
                  </a:cubicBezTo>
                  <a:cubicBezTo>
                    <a:pt x="645216" y="315565"/>
                    <a:pt x="650461" y="319062"/>
                    <a:pt x="655706" y="323433"/>
                  </a:cubicBezTo>
                  <a:close/>
                  <a:moveTo>
                    <a:pt x="617244" y="173080"/>
                  </a:moveTo>
                  <a:cubicBezTo>
                    <a:pt x="599761" y="153849"/>
                    <a:pt x="589271" y="142485"/>
                    <a:pt x="578781" y="131995"/>
                  </a:cubicBezTo>
                  <a:cubicBezTo>
                    <a:pt x="570914" y="139863"/>
                    <a:pt x="555180" y="152101"/>
                    <a:pt x="556928" y="155597"/>
                  </a:cubicBezTo>
                  <a:cubicBezTo>
                    <a:pt x="563047" y="167835"/>
                    <a:pt x="574411" y="179199"/>
                    <a:pt x="585774" y="187941"/>
                  </a:cubicBezTo>
                  <a:cubicBezTo>
                    <a:pt x="588397" y="189689"/>
                    <a:pt x="599761" y="180947"/>
                    <a:pt x="617244" y="173080"/>
                  </a:cubicBezTo>
                  <a:close/>
                  <a:moveTo>
                    <a:pt x="933683" y="248256"/>
                  </a:moveTo>
                  <a:cubicBezTo>
                    <a:pt x="947669" y="232522"/>
                    <a:pt x="957285" y="223780"/>
                    <a:pt x="963404" y="212417"/>
                  </a:cubicBezTo>
                  <a:cubicBezTo>
                    <a:pt x="965152" y="209794"/>
                    <a:pt x="948544" y="193185"/>
                    <a:pt x="946795" y="194934"/>
                  </a:cubicBezTo>
                  <a:cubicBezTo>
                    <a:pt x="936306" y="201053"/>
                    <a:pt x="925816" y="209794"/>
                    <a:pt x="917949" y="220284"/>
                  </a:cubicBezTo>
                  <a:cubicBezTo>
                    <a:pt x="916200" y="222906"/>
                    <a:pt x="925816" y="233396"/>
                    <a:pt x="933683" y="248256"/>
                  </a:cubicBezTo>
                  <a:close/>
                  <a:moveTo>
                    <a:pt x="846269" y="277103"/>
                  </a:moveTo>
                  <a:cubicBezTo>
                    <a:pt x="856759" y="264865"/>
                    <a:pt x="866374" y="258746"/>
                    <a:pt x="867248" y="250879"/>
                  </a:cubicBezTo>
                  <a:cubicBezTo>
                    <a:pt x="867248" y="244760"/>
                    <a:pt x="855884" y="232522"/>
                    <a:pt x="850640" y="232522"/>
                  </a:cubicBezTo>
                  <a:cubicBezTo>
                    <a:pt x="843647" y="232522"/>
                    <a:pt x="833157" y="243012"/>
                    <a:pt x="831409" y="250005"/>
                  </a:cubicBezTo>
                  <a:cubicBezTo>
                    <a:pt x="829660" y="256124"/>
                    <a:pt x="839276" y="264865"/>
                    <a:pt x="846269" y="277103"/>
                  </a:cubicBezTo>
                  <a:close/>
                  <a:moveTo>
                    <a:pt x="882109" y="152101"/>
                  </a:moveTo>
                  <a:cubicBezTo>
                    <a:pt x="867248" y="142485"/>
                    <a:pt x="861129" y="135492"/>
                    <a:pt x="855884" y="136366"/>
                  </a:cubicBezTo>
                  <a:cubicBezTo>
                    <a:pt x="850640" y="137240"/>
                    <a:pt x="846269" y="144234"/>
                    <a:pt x="841898" y="148604"/>
                  </a:cubicBezTo>
                  <a:cubicBezTo>
                    <a:pt x="847143" y="153849"/>
                    <a:pt x="852388" y="161716"/>
                    <a:pt x="858507" y="162590"/>
                  </a:cubicBezTo>
                  <a:cubicBezTo>
                    <a:pt x="863752" y="164339"/>
                    <a:pt x="870745" y="157346"/>
                    <a:pt x="882109" y="152101"/>
                  </a:cubicBezTo>
                  <a:close/>
                  <a:moveTo>
                    <a:pt x="310420" y="174828"/>
                  </a:moveTo>
                  <a:cubicBezTo>
                    <a:pt x="306923" y="179199"/>
                    <a:pt x="300804" y="185318"/>
                    <a:pt x="301678" y="186192"/>
                  </a:cubicBezTo>
                  <a:cubicBezTo>
                    <a:pt x="310420" y="194934"/>
                    <a:pt x="319161" y="203675"/>
                    <a:pt x="328777" y="210668"/>
                  </a:cubicBezTo>
                  <a:cubicBezTo>
                    <a:pt x="329651" y="211542"/>
                    <a:pt x="337518" y="202801"/>
                    <a:pt x="341889" y="199305"/>
                  </a:cubicBezTo>
                  <a:cubicBezTo>
                    <a:pt x="332273" y="191437"/>
                    <a:pt x="322658" y="183570"/>
                    <a:pt x="310420" y="174828"/>
                  </a:cubicBezTo>
                  <a:close/>
                  <a:moveTo>
                    <a:pt x="722141" y="260494"/>
                  </a:moveTo>
                  <a:cubicBezTo>
                    <a:pt x="730882" y="250879"/>
                    <a:pt x="738749" y="244760"/>
                    <a:pt x="741372" y="236893"/>
                  </a:cubicBezTo>
                  <a:cubicBezTo>
                    <a:pt x="742246" y="233396"/>
                    <a:pt x="730882" y="221158"/>
                    <a:pt x="728260" y="222032"/>
                  </a:cubicBezTo>
                  <a:cubicBezTo>
                    <a:pt x="720392" y="224655"/>
                    <a:pt x="711651" y="230774"/>
                    <a:pt x="707280" y="238641"/>
                  </a:cubicBezTo>
                  <a:cubicBezTo>
                    <a:pt x="706406" y="241263"/>
                    <a:pt x="715147" y="250005"/>
                    <a:pt x="722141" y="260494"/>
                  </a:cubicBezTo>
                  <a:close/>
                  <a:moveTo>
                    <a:pt x="817422" y="297208"/>
                  </a:moveTo>
                  <a:cubicBezTo>
                    <a:pt x="810429" y="301579"/>
                    <a:pt x="804310" y="305076"/>
                    <a:pt x="799065" y="308572"/>
                  </a:cubicBezTo>
                  <a:cubicBezTo>
                    <a:pt x="805184" y="313817"/>
                    <a:pt x="810429" y="323433"/>
                    <a:pt x="816548" y="323433"/>
                  </a:cubicBezTo>
                  <a:cubicBezTo>
                    <a:pt x="821793" y="323433"/>
                    <a:pt x="827912" y="314691"/>
                    <a:pt x="834031" y="309446"/>
                  </a:cubicBezTo>
                  <a:cubicBezTo>
                    <a:pt x="828786" y="305076"/>
                    <a:pt x="823541" y="301579"/>
                    <a:pt x="817422" y="297208"/>
                  </a:cubicBezTo>
                  <a:close/>
                  <a:moveTo>
                    <a:pt x="390841" y="133744"/>
                  </a:moveTo>
                  <a:cubicBezTo>
                    <a:pt x="382099" y="125876"/>
                    <a:pt x="376854" y="117135"/>
                    <a:pt x="373358" y="118009"/>
                  </a:cubicBezTo>
                  <a:cubicBezTo>
                    <a:pt x="363742" y="119757"/>
                    <a:pt x="355001" y="125002"/>
                    <a:pt x="346259" y="129373"/>
                  </a:cubicBezTo>
                  <a:cubicBezTo>
                    <a:pt x="352378" y="133744"/>
                    <a:pt x="358497" y="140737"/>
                    <a:pt x="364616" y="142485"/>
                  </a:cubicBezTo>
                  <a:cubicBezTo>
                    <a:pt x="371610" y="143359"/>
                    <a:pt x="378603" y="138115"/>
                    <a:pt x="390841" y="133744"/>
                  </a:cubicBezTo>
                  <a:close/>
                  <a:moveTo>
                    <a:pt x="132095" y="404728"/>
                  </a:moveTo>
                  <a:cubicBezTo>
                    <a:pt x="141710" y="391616"/>
                    <a:pt x="147829" y="384623"/>
                    <a:pt x="151326" y="376755"/>
                  </a:cubicBezTo>
                  <a:cubicBezTo>
                    <a:pt x="152200" y="374133"/>
                    <a:pt x="143458" y="368014"/>
                    <a:pt x="139088" y="363643"/>
                  </a:cubicBezTo>
                  <a:cubicBezTo>
                    <a:pt x="133843" y="369762"/>
                    <a:pt x="126850" y="375007"/>
                    <a:pt x="123353" y="382000"/>
                  </a:cubicBezTo>
                  <a:cubicBezTo>
                    <a:pt x="121605" y="386371"/>
                    <a:pt x="126850" y="393364"/>
                    <a:pt x="132095" y="404728"/>
                  </a:cubicBezTo>
                  <a:close/>
                  <a:moveTo>
                    <a:pt x="120731" y="344412"/>
                  </a:moveTo>
                  <a:cubicBezTo>
                    <a:pt x="134717" y="333048"/>
                    <a:pt x="140836" y="328677"/>
                    <a:pt x="146081" y="323433"/>
                  </a:cubicBezTo>
                  <a:cubicBezTo>
                    <a:pt x="146955" y="322559"/>
                    <a:pt x="138214" y="312069"/>
                    <a:pt x="138214" y="312069"/>
                  </a:cubicBezTo>
                  <a:cubicBezTo>
                    <a:pt x="130346" y="316440"/>
                    <a:pt x="122479" y="321684"/>
                    <a:pt x="116360" y="327803"/>
                  </a:cubicBezTo>
                  <a:cubicBezTo>
                    <a:pt x="114612" y="329552"/>
                    <a:pt x="118982" y="337419"/>
                    <a:pt x="120731" y="344412"/>
                  </a:cubicBezTo>
                  <a:close/>
                  <a:moveTo>
                    <a:pt x="978264" y="520989"/>
                  </a:moveTo>
                  <a:cubicBezTo>
                    <a:pt x="985258" y="513122"/>
                    <a:pt x="991377" y="508751"/>
                    <a:pt x="993125" y="503506"/>
                  </a:cubicBezTo>
                  <a:cubicBezTo>
                    <a:pt x="993999" y="501758"/>
                    <a:pt x="985258" y="492142"/>
                    <a:pt x="984384" y="493016"/>
                  </a:cubicBezTo>
                  <a:cubicBezTo>
                    <a:pt x="979139" y="495639"/>
                    <a:pt x="973020" y="500009"/>
                    <a:pt x="970397" y="505254"/>
                  </a:cubicBezTo>
                  <a:cubicBezTo>
                    <a:pt x="968649" y="507003"/>
                    <a:pt x="973894" y="513122"/>
                    <a:pt x="978264" y="520989"/>
                  </a:cubicBezTo>
                  <a:close/>
                  <a:moveTo>
                    <a:pt x="334021" y="234270"/>
                  </a:moveTo>
                  <a:cubicBezTo>
                    <a:pt x="327028" y="229899"/>
                    <a:pt x="322658" y="225529"/>
                    <a:pt x="318287" y="224655"/>
                  </a:cubicBezTo>
                  <a:cubicBezTo>
                    <a:pt x="315664" y="223780"/>
                    <a:pt x="310420" y="229899"/>
                    <a:pt x="310420" y="231648"/>
                  </a:cubicBezTo>
                  <a:cubicBezTo>
                    <a:pt x="311294" y="236018"/>
                    <a:pt x="314790" y="243012"/>
                    <a:pt x="318287" y="243886"/>
                  </a:cubicBezTo>
                  <a:cubicBezTo>
                    <a:pt x="321783" y="244760"/>
                    <a:pt x="327028" y="238641"/>
                    <a:pt x="334021" y="234270"/>
                  </a:cubicBezTo>
                  <a:close/>
                  <a:moveTo>
                    <a:pt x="386470" y="354902"/>
                  </a:moveTo>
                  <a:cubicBezTo>
                    <a:pt x="379477" y="347909"/>
                    <a:pt x="375106" y="341790"/>
                    <a:pt x="371610" y="341790"/>
                  </a:cubicBezTo>
                  <a:cubicBezTo>
                    <a:pt x="368113" y="341790"/>
                    <a:pt x="362868" y="347035"/>
                    <a:pt x="360246" y="351405"/>
                  </a:cubicBezTo>
                  <a:cubicBezTo>
                    <a:pt x="359372" y="352279"/>
                    <a:pt x="364616" y="359272"/>
                    <a:pt x="367239" y="360147"/>
                  </a:cubicBezTo>
                  <a:cubicBezTo>
                    <a:pt x="372484" y="360147"/>
                    <a:pt x="377729" y="357524"/>
                    <a:pt x="386470" y="354902"/>
                  </a:cubicBezTo>
                  <a:close/>
                  <a:moveTo>
                    <a:pt x="267587" y="319062"/>
                  </a:moveTo>
                  <a:cubicBezTo>
                    <a:pt x="263216" y="315565"/>
                    <a:pt x="261468" y="311195"/>
                    <a:pt x="257971" y="310321"/>
                  </a:cubicBezTo>
                  <a:cubicBezTo>
                    <a:pt x="254475" y="309446"/>
                    <a:pt x="250104" y="312069"/>
                    <a:pt x="246607" y="312943"/>
                  </a:cubicBezTo>
                  <a:cubicBezTo>
                    <a:pt x="249230" y="316440"/>
                    <a:pt x="250978" y="321684"/>
                    <a:pt x="254475" y="323433"/>
                  </a:cubicBezTo>
                  <a:cubicBezTo>
                    <a:pt x="257097" y="325181"/>
                    <a:pt x="261468" y="321684"/>
                    <a:pt x="267587" y="319062"/>
                  </a:cubicBezTo>
                  <a:close/>
                  <a:moveTo>
                    <a:pt x="230873" y="408224"/>
                  </a:moveTo>
                  <a:cubicBezTo>
                    <a:pt x="235243" y="403854"/>
                    <a:pt x="238740" y="401231"/>
                    <a:pt x="239614" y="397735"/>
                  </a:cubicBezTo>
                  <a:cubicBezTo>
                    <a:pt x="239614" y="395112"/>
                    <a:pt x="236117" y="391616"/>
                    <a:pt x="233495" y="388993"/>
                  </a:cubicBezTo>
                  <a:cubicBezTo>
                    <a:pt x="230873" y="391616"/>
                    <a:pt x="226502" y="393364"/>
                    <a:pt x="225628" y="395987"/>
                  </a:cubicBezTo>
                  <a:cubicBezTo>
                    <a:pt x="225628" y="400357"/>
                    <a:pt x="228250" y="403854"/>
                    <a:pt x="230873" y="408224"/>
                  </a:cubicBezTo>
                  <a:close/>
                  <a:moveTo>
                    <a:pt x="915326" y="284970"/>
                  </a:moveTo>
                  <a:cubicBezTo>
                    <a:pt x="913578" y="285845"/>
                    <a:pt x="910081" y="287593"/>
                    <a:pt x="909207" y="289341"/>
                  </a:cubicBezTo>
                  <a:cubicBezTo>
                    <a:pt x="908333" y="291089"/>
                    <a:pt x="910956" y="294586"/>
                    <a:pt x="911830" y="296334"/>
                  </a:cubicBezTo>
                  <a:cubicBezTo>
                    <a:pt x="914452" y="294586"/>
                    <a:pt x="917074" y="292838"/>
                    <a:pt x="920571" y="291089"/>
                  </a:cubicBezTo>
                  <a:cubicBezTo>
                    <a:pt x="918823" y="289341"/>
                    <a:pt x="917074" y="287593"/>
                    <a:pt x="915326" y="284970"/>
                  </a:cubicBezTo>
                  <a:close/>
                  <a:moveTo>
                    <a:pt x="354127" y="291089"/>
                  </a:moveTo>
                  <a:cubicBezTo>
                    <a:pt x="352378" y="289341"/>
                    <a:pt x="351504" y="285845"/>
                    <a:pt x="349756" y="284970"/>
                  </a:cubicBezTo>
                  <a:cubicBezTo>
                    <a:pt x="347134" y="284970"/>
                    <a:pt x="344511" y="286719"/>
                    <a:pt x="342763" y="288467"/>
                  </a:cubicBezTo>
                  <a:cubicBezTo>
                    <a:pt x="345385" y="291089"/>
                    <a:pt x="347134" y="293712"/>
                    <a:pt x="349756" y="297208"/>
                  </a:cubicBezTo>
                  <a:cubicBezTo>
                    <a:pt x="350630" y="294586"/>
                    <a:pt x="352378" y="292838"/>
                    <a:pt x="354127" y="291089"/>
                  </a:cubicBezTo>
                  <a:close/>
                  <a:moveTo>
                    <a:pt x="922319" y="257872"/>
                  </a:moveTo>
                  <a:cubicBezTo>
                    <a:pt x="920571" y="256124"/>
                    <a:pt x="919697" y="252627"/>
                    <a:pt x="917949" y="252627"/>
                  </a:cubicBezTo>
                  <a:cubicBezTo>
                    <a:pt x="916200" y="252627"/>
                    <a:pt x="913578" y="254375"/>
                    <a:pt x="910956" y="255250"/>
                  </a:cubicBezTo>
                  <a:cubicBezTo>
                    <a:pt x="912704" y="257872"/>
                    <a:pt x="915326" y="260494"/>
                    <a:pt x="917074" y="263117"/>
                  </a:cubicBezTo>
                  <a:cubicBezTo>
                    <a:pt x="919697" y="261369"/>
                    <a:pt x="921445" y="259620"/>
                    <a:pt x="922319" y="257872"/>
                  </a:cubicBezTo>
                  <a:close/>
                  <a:moveTo>
                    <a:pt x="774589" y="249131"/>
                  </a:moveTo>
                  <a:cubicBezTo>
                    <a:pt x="772841" y="245634"/>
                    <a:pt x="771093" y="243012"/>
                    <a:pt x="770219" y="241263"/>
                  </a:cubicBezTo>
                  <a:cubicBezTo>
                    <a:pt x="767596" y="243012"/>
                    <a:pt x="764100" y="244760"/>
                    <a:pt x="761477" y="247382"/>
                  </a:cubicBezTo>
                  <a:cubicBezTo>
                    <a:pt x="760603" y="248256"/>
                    <a:pt x="764100" y="253501"/>
                    <a:pt x="764974" y="253501"/>
                  </a:cubicBezTo>
                  <a:cubicBezTo>
                    <a:pt x="768470" y="252627"/>
                    <a:pt x="771093" y="250879"/>
                    <a:pt x="774589" y="249131"/>
                  </a:cubicBezTo>
                  <a:close/>
                  <a:moveTo>
                    <a:pt x="739624" y="356650"/>
                  </a:moveTo>
                  <a:cubicBezTo>
                    <a:pt x="738749" y="359272"/>
                    <a:pt x="736127" y="361895"/>
                    <a:pt x="737001" y="363643"/>
                  </a:cubicBezTo>
                  <a:cubicBezTo>
                    <a:pt x="737875" y="365392"/>
                    <a:pt x="741372" y="366266"/>
                    <a:pt x="743994" y="367140"/>
                  </a:cubicBezTo>
                  <a:cubicBezTo>
                    <a:pt x="744869" y="364517"/>
                    <a:pt x="747491" y="361895"/>
                    <a:pt x="746617" y="360147"/>
                  </a:cubicBezTo>
                  <a:cubicBezTo>
                    <a:pt x="745742" y="358398"/>
                    <a:pt x="742246" y="358398"/>
                    <a:pt x="739624" y="356650"/>
                  </a:cubicBezTo>
                  <a:close/>
                  <a:moveTo>
                    <a:pt x="185417" y="305950"/>
                  </a:moveTo>
                  <a:cubicBezTo>
                    <a:pt x="181921" y="310321"/>
                    <a:pt x="178424" y="312943"/>
                    <a:pt x="177550" y="315565"/>
                  </a:cubicBezTo>
                  <a:cubicBezTo>
                    <a:pt x="176676" y="317314"/>
                    <a:pt x="180172" y="321684"/>
                    <a:pt x="181046" y="321684"/>
                  </a:cubicBezTo>
                  <a:cubicBezTo>
                    <a:pt x="184543" y="320810"/>
                    <a:pt x="188914" y="319062"/>
                    <a:pt x="189788" y="317314"/>
                  </a:cubicBezTo>
                  <a:cubicBezTo>
                    <a:pt x="190662" y="315565"/>
                    <a:pt x="188040" y="312069"/>
                    <a:pt x="185417" y="305950"/>
                  </a:cubicBezTo>
                  <a:close/>
                </a:path>
              </a:pathLst>
            </a:custGeom>
            <a:solidFill>
              <a:srgbClr val="EA9024"/>
            </a:solidFill>
            <a:ln w="8731" cap="flat">
              <a:noFill/>
              <a:prstDash val="solid"/>
              <a:miter/>
            </a:ln>
          </p:spPr>
          <p:txBody>
            <a:bodyPr rtlCol="0" anchor="ctr"/>
            <a:lstStyle/>
            <a:p>
              <a:endParaRPr lang="en-GB"/>
            </a:p>
          </p:txBody>
        </p:sp>
        <p:sp>
          <p:nvSpPr>
            <p:cNvPr id="7" name="Freeform: Shape 6">
              <a:extLst>
                <a:ext uri="{FF2B5EF4-FFF2-40B4-BE49-F238E27FC236}">
                  <a16:creationId xmlns:a16="http://schemas.microsoft.com/office/drawing/2014/main" id="{5121DDAA-A1DB-8F9B-5E2C-6D91B27F1495}"/>
                </a:ext>
              </a:extLst>
            </p:cNvPr>
            <p:cNvSpPr/>
            <p:nvPr/>
          </p:nvSpPr>
          <p:spPr>
            <a:xfrm>
              <a:off x="10032867" y="5859418"/>
              <a:ext cx="825190" cy="760503"/>
            </a:xfrm>
            <a:custGeom>
              <a:avLst/>
              <a:gdLst>
                <a:gd name="connsiteX0" fmla="*/ 41085 w 825190"/>
                <a:gd name="connsiteY0" fmla="*/ 760504 h 760503"/>
                <a:gd name="connsiteX1" fmla="*/ 6993 w 825190"/>
                <a:gd name="connsiteY1" fmla="*/ 577808 h 760503"/>
                <a:gd name="connsiteX2" fmla="*/ 6993 w 825190"/>
                <a:gd name="connsiteY2" fmla="*/ 570815 h 760503"/>
                <a:gd name="connsiteX3" fmla="*/ 6119 w 825190"/>
                <a:gd name="connsiteY3" fmla="*/ 462422 h 760503"/>
                <a:gd name="connsiteX4" fmla="*/ 6119 w 825190"/>
                <a:gd name="connsiteY4" fmla="*/ 464169 h 760503"/>
                <a:gd name="connsiteX5" fmla="*/ 6993 w 825190"/>
                <a:gd name="connsiteY5" fmla="*/ 451932 h 760503"/>
                <a:gd name="connsiteX6" fmla="*/ 0 w 825190"/>
                <a:gd name="connsiteY6" fmla="*/ 430952 h 760503"/>
                <a:gd name="connsiteX7" fmla="*/ 129373 w 825190"/>
                <a:gd name="connsiteY7" fmla="*/ 243011 h 760503"/>
                <a:gd name="connsiteX8" fmla="*/ 216787 w 825190"/>
                <a:gd name="connsiteY8" fmla="*/ 250005 h 760503"/>
                <a:gd name="connsiteX9" fmla="*/ 223781 w 825190"/>
                <a:gd name="connsiteY9" fmla="*/ 263117 h 760503"/>
                <a:gd name="connsiteX10" fmla="*/ 225529 w 825190"/>
                <a:gd name="connsiteY10" fmla="*/ 250879 h 760503"/>
                <a:gd name="connsiteX11" fmla="*/ 347909 w 825190"/>
                <a:gd name="connsiteY11" fmla="*/ 258746 h 760503"/>
                <a:gd name="connsiteX12" fmla="*/ 406476 w 825190"/>
                <a:gd name="connsiteY12" fmla="*/ 231648 h 760503"/>
                <a:gd name="connsiteX13" fmla="*/ 363643 w 825190"/>
                <a:gd name="connsiteY13" fmla="*/ 156472 h 760503"/>
                <a:gd name="connsiteX14" fmla="*/ 380252 w 825190"/>
                <a:gd name="connsiteY14" fmla="*/ 118009 h 760503"/>
                <a:gd name="connsiteX15" fmla="*/ 419588 w 825190"/>
                <a:gd name="connsiteY15" fmla="*/ 134618 h 760503"/>
                <a:gd name="connsiteX16" fmla="*/ 411721 w 825190"/>
                <a:gd name="connsiteY16" fmla="*/ 176577 h 760503"/>
                <a:gd name="connsiteX17" fmla="*/ 450183 w 825190"/>
                <a:gd name="connsiteY17" fmla="*/ 175702 h 760503"/>
                <a:gd name="connsiteX18" fmla="*/ 426581 w 825190"/>
                <a:gd name="connsiteY18" fmla="*/ 130247 h 760503"/>
                <a:gd name="connsiteX19" fmla="*/ 456303 w 825190"/>
                <a:gd name="connsiteY19" fmla="*/ 97030 h 760503"/>
                <a:gd name="connsiteX20" fmla="*/ 472037 w 825190"/>
                <a:gd name="connsiteY20" fmla="*/ 134618 h 760503"/>
                <a:gd name="connsiteX21" fmla="*/ 514870 w 825190"/>
                <a:gd name="connsiteY21" fmla="*/ 95282 h 760503"/>
                <a:gd name="connsiteX22" fmla="*/ 455428 w 825190"/>
                <a:gd name="connsiteY22" fmla="*/ 80421 h 760503"/>
                <a:gd name="connsiteX23" fmla="*/ 444939 w 825190"/>
                <a:gd name="connsiteY23" fmla="*/ 0 h 760503"/>
                <a:gd name="connsiteX24" fmla="*/ 482527 w 825190"/>
                <a:gd name="connsiteY24" fmla="*/ 34092 h 760503"/>
                <a:gd name="connsiteX25" fmla="*/ 556829 w 825190"/>
                <a:gd name="connsiteY25" fmla="*/ 36714 h 760503"/>
                <a:gd name="connsiteX26" fmla="*/ 599662 w 825190"/>
                <a:gd name="connsiteY26" fmla="*/ 97030 h 760503"/>
                <a:gd name="connsiteX27" fmla="*/ 644243 w 825190"/>
                <a:gd name="connsiteY27" fmla="*/ 104897 h 760503"/>
                <a:gd name="connsiteX28" fmla="*/ 652985 w 825190"/>
                <a:gd name="connsiteY28" fmla="*/ 62064 h 760503"/>
                <a:gd name="connsiteX29" fmla="*/ 679209 w 825190"/>
                <a:gd name="connsiteY29" fmla="*/ 54197 h 760503"/>
                <a:gd name="connsiteX30" fmla="*/ 724664 w 825190"/>
                <a:gd name="connsiteY30" fmla="*/ 73428 h 760503"/>
                <a:gd name="connsiteX31" fmla="*/ 741273 w 825190"/>
                <a:gd name="connsiteY31" fmla="*/ 114512 h 760503"/>
                <a:gd name="connsiteX32" fmla="*/ 777987 w 825190"/>
                <a:gd name="connsiteY32" fmla="*/ 89163 h 760503"/>
                <a:gd name="connsiteX33" fmla="*/ 825191 w 825190"/>
                <a:gd name="connsiteY33" fmla="*/ 74302 h 760503"/>
                <a:gd name="connsiteX34" fmla="*/ 822568 w 825190"/>
                <a:gd name="connsiteY34" fmla="*/ 147730 h 760503"/>
                <a:gd name="connsiteX35" fmla="*/ 798966 w 825190"/>
                <a:gd name="connsiteY35" fmla="*/ 184444 h 760503"/>
                <a:gd name="connsiteX36" fmla="*/ 819072 w 825190"/>
                <a:gd name="connsiteY36" fmla="*/ 227277 h 760503"/>
                <a:gd name="connsiteX37" fmla="*/ 813827 w 825190"/>
                <a:gd name="connsiteY37" fmla="*/ 238641 h 760503"/>
                <a:gd name="connsiteX38" fmla="*/ 693195 w 825190"/>
                <a:gd name="connsiteY38" fmla="*/ 235145 h 760503"/>
                <a:gd name="connsiteX39" fmla="*/ 722916 w 825190"/>
                <a:gd name="connsiteY39" fmla="*/ 166961 h 760503"/>
                <a:gd name="connsiteX40" fmla="*/ 770120 w 825190"/>
                <a:gd name="connsiteY40" fmla="*/ 143360 h 760503"/>
                <a:gd name="connsiteX41" fmla="*/ 645117 w 825190"/>
                <a:gd name="connsiteY41" fmla="*/ 135492 h 760503"/>
                <a:gd name="connsiteX42" fmla="*/ 639872 w 825190"/>
                <a:gd name="connsiteY42" fmla="*/ 185318 h 760503"/>
                <a:gd name="connsiteX43" fmla="*/ 598788 w 825190"/>
                <a:gd name="connsiteY43" fmla="*/ 174828 h 760503"/>
                <a:gd name="connsiteX44" fmla="*/ 557703 w 825190"/>
                <a:gd name="connsiteY44" fmla="*/ 125877 h 760503"/>
                <a:gd name="connsiteX45" fmla="*/ 520989 w 825190"/>
                <a:gd name="connsiteY45" fmla="*/ 163465 h 760503"/>
                <a:gd name="connsiteX46" fmla="*/ 587424 w 825190"/>
                <a:gd name="connsiteY46" fmla="*/ 194934 h 760503"/>
                <a:gd name="connsiteX47" fmla="*/ 617145 w 825190"/>
                <a:gd name="connsiteY47" fmla="*/ 225529 h 760503"/>
                <a:gd name="connsiteX48" fmla="*/ 641621 w 825190"/>
                <a:gd name="connsiteY48" fmla="*/ 187067 h 760503"/>
                <a:gd name="connsiteX49" fmla="*/ 686202 w 825190"/>
                <a:gd name="connsiteY49" fmla="*/ 237767 h 760503"/>
                <a:gd name="connsiteX50" fmla="*/ 710678 w 825190"/>
                <a:gd name="connsiteY50" fmla="*/ 308572 h 760503"/>
                <a:gd name="connsiteX51" fmla="*/ 709804 w 825190"/>
                <a:gd name="connsiteY51" fmla="*/ 316440 h 760503"/>
                <a:gd name="connsiteX52" fmla="*/ 696692 w 825190"/>
                <a:gd name="connsiteY52" fmla="*/ 316440 h 760503"/>
                <a:gd name="connsiteX53" fmla="*/ 535849 w 825190"/>
                <a:gd name="connsiteY53" fmla="*/ 368888 h 760503"/>
                <a:gd name="connsiteX54" fmla="*/ 494765 w 825190"/>
                <a:gd name="connsiteY54" fmla="*/ 366266 h 760503"/>
                <a:gd name="connsiteX55" fmla="*/ 466792 w 825190"/>
                <a:gd name="connsiteY55" fmla="*/ 368014 h 760503"/>
                <a:gd name="connsiteX56" fmla="*/ 348783 w 825190"/>
                <a:gd name="connsiteY56" fmla="*/ 438820 h 760503"/>
                <a:gd name="connsiteX57" fmla="*/ 345286 w 825190"/>
                <a:gd name="connsiteY57" fmla="*/ 447561 h 760503"/>
                <a:gd name="connsiteX58" fmla="*/ 335671 w 825190"/>
                <a:gd name="connsiteY58" fmla="*/ 449309 h 760503"/>
                <a:gd name="connsiteX59" fmla="*/ 319062 w 825190"/>
                <a:gd name="connsiteY59" fmla="*/ 447561 h 760503"/>
                <a:gd name="connsiteX60" fmla="*/ 301579 w 825190"/>
                <a:gd name="connsiteY60" fmla="*/ 441442 h 760503"/>
                <a:gd name="connsiteX61" fmla="*/ 298957 w 825190"/>
                <a:gd name="connsiteY61" fmla="*/ 439694 h 760503"/>
                <a:gd name="connsiteX62" fmla="*/ 287593 w 825190"/>
                <a:gd name="connsiteY62" fmla="*/ 396861 h 760503"/>
                <a:gd name="connsiteX63" fmla="*/ 144234 w 825190"/>
                <a:gd name="connsiteY63" fmla="*/ 508751 h 760503"/>
                <a:gd name="connsiteX64" fmla="*/ 144234 w 825190"/>
                <a:gd name="connsiteY64" fmla="*/ 508751 h 760503"/>
                <a:gd name="connsiteX65" fmla="*/ 123254 w 825190"/>
                <a:gd name="connsiteY65" fmla="*/ 516618 h 760503"/>
                <a:gd name="connsiteX66" fmla="*/ 144234 w 825190"/>
                <a:gd name="connsiteY66" fmla="*/ 527108 h 760503"/>
                <a:gd name="connsiteX67" fmla="*/ 135492 w 825190"/>
                <a:gd name="connsiteY67" fmla="*/ 535849 h 760503"/>
                <a:gd name="connsiteX68" fmla="*/ 64686 w 825190"/>
                <a:gd name="connsiteY68" fmla="*/ 599662 h 760503"/>
                <a:gd name="connsiteX69" fmla="*/ 91785 w 825190"/>
                <a:gd name="connsiteY69" fmla="*/ 647739 h 760503"/>
                <a:gd name="connsiteX70" fmla="*/ 99652 w 825190"/>
                <a:gd name="connsiteY70" fmla="*/ 708929 h 760503"/>
                <a:gd name="connsiteX71" fmla="*/ 109268 w 825190"/>
                <a:gd name="connsiteY71" fmla="*/ 736028 h 760503"/>
                <a:gd name="connsiteX72" fmla="*/ 145982 w 825190"/>
                <a:gd name="connsiteY72" fmla="*/ 750014 h 760503"/>
                <a:gd name="connsiteX73" fmla="*/ 41085 w 825190"/>
                <a:gd name="connsiteY73" fmla="*/ 760504 h 760503"/>
                <a:gd name="connsiteX74" fmla="*/ 339167 w 825190"/>
                <a:gd name="connsiteY74" fmla="*/ 377630 h 760503"/>
                <a:gd name="connsiteX75" fmla="*/ 342664 w 825190"/>
                <a:gd name="connsiteY75" fmla="*/ 381126 h 760503"/>
                <a:gd name="connsiteX76" fmla="*/ 339167 w 825190"/>
                <a:gd name="connsiteY76" fmla="*/ 377630 h 760503"/>
                <a:gd name="connsiteX77" fmla="*/ 333923 w 825190"/>
                <a:gd name="connsiteY77" fmla="*/ 370637 h 760503"/>
                <a:gd name="connsiteX78" fmla="*/ 311195 w 825190"/>
                <a:gd name="connsiteY78" fmla="*/ 361021 h 760503"/>
                <a:gd name="connsiteX79" fmla="*/ 307698 w 825190"/>
                <a:gd name="connsiteY79" fmla="*/ 370637 h 760503"/>
                <a:gd name="connsiteX80" fmla="*/ 334796 w 825190"/>
                <a:gd name="connsiteY80" fmla="*/ 378504 h 760503"/>
                <a:gd name="connsiteX81" fmla="*/ 339167 w 825190"/>
                <a:gd name="connsiteY81" fmla="*/ 377630 h 760503"/>
                <a:gd name="connsiteX82" fmla="*/ 338293 w 825190"/>
                <a:gd name="connsiteY82" fmla="*/ 330426 h 760503"/>
                <a:gd name="connsiteX83" fmla="*/ 314691 w 825190"/>
                <a:gd name="connsiteY83" fmla="*/ 326055 h 760503"/>
                <a:gd name="connsiteX84" fmla="*/ 299831 w 825190"/>
                <a:gd name="connsiteY84" fmla="*/ 337419 h 760503"/>
                <a:gd name="connsiteX85" fmla="*/ 312943 w 825190"/>
                <a:gd name="connsiteY85" fmla="*/ 349657 h 760503"/>
                <a:gd name="connsiteX86" fmla="*/ 338293 w 825190"/>
                <a:gd name="connsiteY86" fmla="*/ 330426 h 760503"/>
                <a:gd name="connsiteX87" fmla="*/ 696692 w 825190"/>
                <a:gd name="connsiteY87" fmla="*/ 95282 h 760503"/>
                <a:gd name="connsiteX88" fmla="*/ 689698 w 825190"/>
                <a:gd name="connsiteY88" fmla="*/ 110142 h 760503"/>
                <a:gd name="connsiteX89" fmla="*/ 700188 w 825190"/>
                <a:gd name="connsiteY89" fmla="*/ 120632 h 760503"/>
                <a:gd name="connsiteX90" fmla="*/ 710678 w 825190"/>
                <a:gd name="connsiteY90" fmla="*/ 106645 h 760503"/>
                <a:gd name="connsiteX91" fmla="*/ 696692 w 825190"/>
                <a:gd name="connsiteY91" fmla="*/ 95282 h 760503"/>
                <a:gd name="connsiteX92" fmla="*/ 279726 w 825190"/>
                <a:gd name="connsiteY92" fmla="*/ 268362 h 760503"/>
                <a:gd name="connsiteX93" fmla="*/ 266613 w 825190"/>
                <a:gd name="connsiteY93" fmla="*/ 283222 h 760503"/>
                <a:gd name="connsiteX94" fmla="*/ 274481 w 825190"/>
                <a:gd name="connsiteY94" fmla="*/ 296335 h 760503"/>
                <a:gd name="connsiteX95" fmla="*/ 285845 w 825190"/>
                <a:gd name="connsiteY95" fmla="*/ 286719 h 760503"/>
                <a:gd name="connsiteX96" fmla="*/ 279726 w 825190"/>
                <a:gd name="connsiteY96" fmla="*/ 268362 h 760503"/>
                <a:gd name="connsiteX97" fmla="*/ 171332 w 825190"/>
                <a:gd name="connsiteY97" fmla="*/ 403854 h 760503"/>
                <a:gd name="connsiteX98" fmla="*/ 161716 w 825190"/>
                <a:gd name="connsiteY98" fmla="*/ 395986 h 760503"/>
                <a:gd name="connsiteX99" fmla="*/ 152101 w 825190"/>
                <a:gd name="connsiteY99" fmla="*/ 401232 h 760503"/>
                <a:gd name="connsiteX100" fmla="*/ 161716 w 825190"/>
                <a:gd name="connsiteY100" fmla="*/ 410847 h 760503"/>
                <a:gd name="connsiteX101" fmla="*/ 171332 w 825190"/>
                <a:gd name="connsiteY101" fmla="*/ 403854 h 760503"/>
                <a:gd name="connsiteX102" fmla="*/ 526234 w 825190"/>
                <a:gd name="connsiteY102" fmla="*/ 262243 h 760503"/>
                <a:gd name="connsiteX103" fmla="*/ 515744 w 825190"/>
                <a:gd name="connsiteY103" fmla="*/ 255250 h 760503"/>
                <a:gd name="connsiteX104" fmla="*/ 510499 w 825190"/>
                <a:gd name="connsiteY104" fmla="*/ 263117 h 760503"/>
                <a:gd name="connsiteX105" fmla="*/ 518366 w 825190"/>
                <a:gd name="connsiteY105" fmla="*/ 270984 h 760503"/>
                <a:gd name="connsiteX106" fmla="*/ 526234 w 825190"/>
                <a:gd name="connsiteY106" fmla="*/ 262243 h 760503"/>
                <a:gd name="connsiteX107" fmla="*/ 556829 w 825190"/>
                <a:gd name="connsiteY107" fmla="*/ 317314 h 760503"/>
                <a:gd name="connsiteX108" fmla="*/ 568193 w 825190"/>
                <a:gd name="connsiteY108" fmla="*/ 312069 h 760503"/>
                <a:gd name="connsiteX109" fmla="*/ 559451 w 825190"/>
                <a:gd name="connsiteY109" fmla="*/ 306824 h 760503"/>
                <a:gd name="connsiteX110" fmla="*/ 548087 w 825190"/>
                <a:gd name="connsiteY110" fmla="*/ 310321 h 760503"/>
                <a:gd name="connsiteX111" fmla="*/ 556829 w 825190"/>
                <a:gd name="connsiteY111" fmla="*/ 317314 h 760503"/>
                <a:gd name="connsiteX112" fmla="*/ 362769 w 825190"/>
                <a:gd name="connsiteY112" fmla="*/ 349657 h 760503"/>
                <a:gd name="connsiteX113" fmla="*/ 356650 w 825190"/>
                <a:gd name="connsiteY113" fmla="*/ 361021 h 760503"/>
                <a:gd name="connsiteX114" fmla="*/ 363643 w 825190"/>
                <a:gd name="connsiteY114" fmla="*/ 367140 h 760503"/>
                <a:gd name="connsiteX115" fmla="*/ 370636 w 825190"/>
                <a:gd name="connsiteY115" fmla="*/ 358398 h 760503"/>
                <a:gd name="connsiteX116" fmla="*/ 362769 w 825190"/>
                <a:gd name="connsiteY116" fmla="*/ 349657 h 760503"/>
                <a:gd name="connsiteX117" fmla="*/ 105771 w 825190"/>
                <a:gd name="connsiteY117" fmla="*/ 441442 h 760503"/>
                <a:gd name="connsiteX118" fmla="*/ 96156 w 825190"/>
                <a:gd name="connsiteY118" fmla="*/ 461547 h 760503"/>
                <a:gd name="connsiteX119" fmla="*/ 106645 w 825190"/>
                <a:gd name="connsiteY119" fmla="*/ 463295 h 760503"/>
                <a:gd name="connsiteX120" fmla="*/ 110142 w 825190"/>
                <a:gd name="connsiteY120" fmla="*/ 457176 h 760503"/>
                <a:gd name="connsiteX121" fmla="*/ 105771 w 825190"/>
                <a:gd name="connsiteY121" fmla="*/ 441442 h 760503"/>
                <a:gd name="connsiteX122" fmla="*/ 161716 w 825190"/>
                <a:gd name="connsiteY122" fmla="*/ 433574 h 760503"/>
                <a:gd name="connsiteX123" fmla="*/ 165213 w 825190"/>
                <a:gd name="connsiteY123" fmla="*/ 435323 h 760503"/>
                <a:gd name="connsiteX124" fmla="*/ 166087 w 825190"/>
                <a:gd name="connsiteY124" fmla="*/ 432701 h 760503"/>
                <a:gd name="connsiteX125" fmla="*/ 161716 w 825190"/>
                <a:gd name="connsiteY125" fmla="*/ 433574 h 760503"/>
                <a:gd name="connsiteX126" fmla="*/ 250005 w 825190"/>
                <a:gd name="connsiteY126" fmla="*/ 299831 h 760503"/>
                <a:gd name="connsiteX127" fmla="*/ 247382 w 825190"/>
                <a:gd name="connsiteY127" fmla="*/ 293712 h 760503"/>
                <a:gd name="connsiteX128" fmla="*/ 244760 w 825190"/>
                <a:gd name="connsiteY128" fmla="*/ 295460 h 760503"/>
                <a:gd name="connsiteX129" fmla="*/ 247382 w 825190"/>
                <a:gd name="connsiteY129" fmla="*/ 301579 h 760503"/>
                <a:gd name="connsiteX130" fmla="*/ 250005 w 825190"/>
                <a:gd name="connsiteY130" fmla="*/ 299831 h 760503"/>
                <a:gd name="connsiteX131" fmla="*/ 319062 w 825190"/>
                <a:gd name="connsiteY131" fmla="*/ 298957 h 760503"/>
                <a:gd name="connsiteX132" fmla="*/ 326055 w 825190"/>
                <a:gd name="connsiteY132" fmla="*/ 295460 h 760503"/>
                <a:gd name="connsiteX133" fmla="*/ 323433 w 825190"/>
                <a:gd name="connsiteY133" fmla="*/ 291964 h 760503"/>
                <a:gd name="connsiteX134" fmla="*/ 316440 w 825190"/>
                <a:gd name="connsiteY134" fmla="*/ 292838 h 760503"/>
                <a:gd name="connsiteX135" fmla="*/ 319062 w 825190"/>
                <a:gd name="connsiteY135" fmla="*/ 298957 h 760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825190" h="760503">
                  <a:moveTo>
                    <a:pt x="41085" y="760504"/>
                  </a:moveTo>
                  <a:cubicBezTo>
                    <a:pt x="-14860" y="708055"/>
                    <a:pt x="27973" y="636376"/>
                    <a:pt x="6993" y="577808"/>
                  </a:cubicBezTo>
                  <a:cubicBezTo>
                    <a:pt x="6993" y="575186"/>
                    <a:pt x="6993" y="573437"/>
                    <a:pt x="6993" y="570815"/>
                  </a:cubicBezTo>
                  <a:cubicBezTo>
                    <a:pt x="64686" y="534101"/>
                    <a:pt x="18357" y="498261"/>
                    <a:pt x="6119" y="462422"/>
                  </a:cubicBezTo>
                  <a:cubicBezTo>
                    <a:pt x="6119" y="462422"/>
                    <a:pt x="6119" y="464169"/>
                    <a:pt x="6119" y="464169"/>
                  </a:cubicBezTo>
                  <a:cubicBezTo>
                    <a:pt x="6119" y="459799"/>
                    <a:pt x="6119" y="456302"/>
                    <a:pt x="6993" y="451932"/>
                  </a:cubicBezTo>
                  <a:cubicBezTo>
                    <a:pt x="4371" y="444939"/>
                    <a:pt x="2622" y="437945"/>
                    <a:pt x="0" y="430952"/>
                  </a:cubicBezTo>
                  <a:cubicBezTo>
                    <a:pt x="42833" y="368014"/>
                    <a:pt x="81295" y="301579"/>
                    <a:pt x="129373" y="243011"/>
                  </a:cubicBezTo>
                  <a:cubicBezTo>
                    <a:pt x="150352" y="217662"/>
                    <a:pt x="189689" y="222032"/>
                    <a:pt x="216787" y="250005"/>
                  </a:cubicBezTo>
                  <a:cubicBezTo>
                    <a:pt x="219410" y="254375"/>
                    <a:pt x="221158" y="258746"/>
                    <a:pt x="223781" y="263117"/>
                  </a:cubicBezTo>
                  <a:cubicBezTo>
                    <a:pt x="224655" y="258746"/>
                    <a:pt x="224655" y="254375"/>
                    <a:pt x="225529" y="250879"/>
                  </a:cubicBezTo>
                  <a:cubicBezTo>
                    <a:pt x="266613" y="254375"/>
                    <a:pt x="306824" y="261369"/>
                    <a:pt x="347909" y="258746"/>
                  </a:cubicBezTo>
                  <a:cubicBezTo>
                    <a:pt x="368014" y="257872"/>
                    <a:pt x="387245" y="241263"/>
                    <a:pt x="406476" y="231648"/>
                  </a:cubicBezTo>
                  <a:cubicBezTo>
                    <a:pt x="392490" y="206297"/>
                    <a:pt x="378504" y="181822"/>
                    <a:pt x="363643" y="156472"/>
                  </a:cubicBezTo>
                  <a:cubicBezTo>
                    <a:pt x="368888" y="143360"/>
                    <a:pt x="375007" y="131121"/>
                    <a:pt x="380252" y="118009"/>
                  </a:cubicBezTo>
                  <a:cubicBezTo>
                    <a:pt x="393364" y="123254"/>
                    <a:pt x="406476" y="129373"/>
                    <a:pt x="419588" y="134618"/>
                  </a:cubicBezTo>
                  <a:cubicBezTo>
                    <a:pt x="416966" y="148604"/>
                    <a:pt x="414344" y="162590"/>
                    <a:pt x="411721" y="176577"/>
                  </a:cubicBezTo>
                  <a:cubicBezTo>
                    <a:pt x="424833" y="176577"/>
                    <a:pt x="437071" y="175702"/>
                    <a:pt x="450183" y="175702"/>
                  </a:cubicBezTo>
                  <a:cubicBezTo>
                    <a:pt x="442316" y="160842"/>
                    <a:pt x="434449" y="145982"/>
                    <a:pt x="426581" y="130247"/>
                  </a:cubicBezTo>
                  <a:cubicBezTo>
                    <a:pt x="436197" y="118883"/>
                    <a:pt x="446687" y="107519"/>
                    <a:pt x="456303" y="97030"/>
                  </a:cubicBezTo>
                  <a:cubicBezTo>
                    <a:pt x="461547" y="110142"/>
                    <a:pt x="463296" y="131121"/>
                    <a:pt x="472037" y="134618"/>
                  </a:cubicBezTo>
                  <a:cubicBezTo>
                    <a:pt x="507003" y="147730"/>
                    <a:pt x="526234" y="128499"/>
                    <a:pt x="514870" y="95282"/>
                  </a:cubicBezTo>
                  <a:cubicBezTo>
                    <a:pt x="511373" y="84792"/>
                    <a:pt x="475533" y="84792"/>
                    <a:pt x="455428" y="80421"/>
                  </a:cubicBezTo>
                  <a:cubicBezTo>
                    <a:pt x="451932" y="53322"/>
                    <a:pt x="448435" y="27098"/>
                    <a:pt x="444939" y="0"/>
                  </a:cubicBezTo>
                  <a:cubicBezTo>
                    <a:pt x="457176" y="11364"/>
                    <a:pt x="470289" y="22727"/>
                    <a:pt x="482527" y="34092"/>
                  </a:cubicBezTo>
                  <a:cubicBezTo>
                    <a:pt x="507003" y="34966"/>
                    <a:pt x="532353" y="35840"/>
                    <a:pt x="556829" y="36714"/>
                  </a:cubicBezTo>
                  <a:cubicBezTo>
                    <a:pt x="560325" y="63812"/>
                    <a:pt x="538472" y="110142"/>
                    <a:pt x="599662" y="97030"/>
                  </a:cubicBezTo>
                  <a:cubicBezTo>
                    <a:pt x="614522" y="99652"/>
                    <a:pt x="629383" y="102275"/>
                    <a:pt x="644243" y="104897"/>
                  </a:cubicBezTo>
                  <a:cubicBezTo>
                    <a:pt x="646865" y="90911"/>
                    <a:pt x="650362" y="76051"/>
                    <a:pt x="652985" y="62064"/>
                  </a:cubicBezTo>
                  <a:cubicBezTo>
                    <a:pt x="661726" y="59442"/>
                    <a:pt x="670467" y="56819"/>
                    <a:pt x="679209" y="54197"/>
                  </a:cubicBezTo>
                  <a:cubicBezTo>
                    <a:pt x="694069" y="60316"/>
                    <a:pt x="709804" y="67309"/>
                    <a:pt x="724664" y="73428"/>
                  </a:cubicBezTo>
                  <a:cubicBezTo>
                    <a:pt x="729909" y="87414"/>
                    <a:pt x="736028" y="100526"/>
                    <a:pt x="741273" y="114512"/>
                  </a:cubicBezTo>
                  <a:cubicBezTo>
                    <a:pt x="753511" y="105771"/>
                    <a:pt x="765749" y="97904"/>
                    <a:pt x="777987" y="89163"/>
                  </a:cubicBezTo>
                  <a:cubicBezTo>
                    <a:pt x="793721" y="83917"/>
                    <a:pt x="809456" y="79547"/>
                    <a:pt x="825191" y="74302"/>
                  </a:cubicBezTo>
                  <a:cubicBezTo>
                    <a:pt x="824316" y="98778"/>
                    <a:pt x="823442" y="123254"/>
                    <a:pt x="822568" y="147730"/>
                  </a:cubicBezTo>
                  <a:cubicBezTo>
                    <a:pt x="814701" y="159968"/>
                    <a:pt x="806833" y="172206"/>
                    <a:pt x="798966" y="184444"/>
                  </a:cubicBezTo>
                  <a:cubicBezTo>
                    <a:pt x="805960" y="198430"/>
                    <a:pt x="812078" y="213291"/>
                    <a:pt x="819072" y="227277"/>
                  </a:cubicBezTo>
                  <a:cubicBezTo>
                    <a:pt x="817323" y="230774"/>
                    <a:pt x="815575" y="234270"/>
                    <a:pt x="813827" y="238641"/>
                  </a:cubicBezTo>
                  <a:cubicBezTo>
                    <a:pt x="773616" y="237767"/>
                    <a:pt x="733406" y="236018"/>
                    <a:pt x="693195" y="235145"/>
                  </a:cubicBezTo>
                  <a:cubicBezTo>
                    <a:pt x="702811" y="212417"/>
                    <a:pt x="710678" y="187941"/>
                    <a:pt x="722916" y="166961"/>
                  </a:cubicBezTo>
                  <a:cubicBezTo>
                    <a:pt x="734280" y="148604"/>
                    <a:pt x="792847" y="174828"/>
                    <a:pt x="770120" y="143360"/>
                  </a:cubicBezTo>
                  <a:cubicBezTo>
                    <a:pt x="755259" y="121506"/>
                    <a:pt x="687950" y="134618"/>
                    <a:pt x="645117" y="135492"/>
                  </a:cubicBezTo>
                  <a:cubicBezTo>
                    <a:pt x="643369" y="135492"/>
                    <a:pt x="641621" y="167835"/>
                    <a:pt x="639872" y="185318"/>
                  </a:cubicBezTo>
                  <a:cubicBezTo>
                    <a:pt x="625886" y="181822"/>
                    <a:pt x="612774" y="178325"/>
                    <a:pt x="598788" y="174828"/>
                  </a:cubicBezTo>
                  <a:cubicBezTo>
                    <a:pt x="602284" y="143360"/>
                    <a:pt x="590046" y="120632"/>
                    <a:pt x="557703" y="125877"/>
                  </a:cubicBezTo>
                  <a:cubicBezTo>
                    <a:pt x="542843" y="128499"/>
                    <a:pt x="520115" y="152101"/>
                    <a:pt x="520989" y="163465"/>
                  </a:cubicBezTo>
                  <a:cubicBezTo>
                    <a:pt x="524486" y="202801"/>
                    <a:pt x="556829" y="200179"/>
                    <a:pt x="587424" y="194934"/>
                  </a:cubicBezTo>
                  <a:cubicBezTo>
                    <a:pt x="597039" y="205423"/>
                    <a:pt x="606655" y="215039"/>
                    <a:pt x="617145" y="225529"/>
                  </a:cubicBezTo>
                  <a:cubicBezTo>
                    <a:pt x="625012" y="212417"/>
                    <a:pt x="633753" y="199304"/>
                    <a:pt x="641621" y="187067"/>
                  </a:cubicBezTo>
                  <a:cubicBezTo>
                    <a:pt x="656481" y="203675"/>
                    <a:pt x="671341" y="221158"/>
                    <a:pt x="686202" y="237767"/>
                  </a:cubicBezTo>
                  <a:cubicBezTo>
                    <a:pt x="694069" y="261369"/>
                    <a:pt x="702811" y="284970"/>
                    <a:pt x="710678" y="308572"/>
                  </a:cubicBezTo>
                  <a:cubicBezTo>
                    <a:pt x="710678" y="311195"/>
                    <a:pt x="710678" y="313817"/>
                    <a:pt x="709804" y="316440"/>
                  </a:cubicBezTo>
                  <a:cubicBezTo>
                    <a:pt x="705433" y="316440"/>
                    <a:pt x="701062" y="316440"/>
                    <a:pt x="696692" y="316440"/>
                  </a:cubicBezTo>
                  <a:cubicBezTo>
                    <a:pt x="617145" y="254375"/>
                    <a:pt x="581305" y="326055"/>
                    <a:pt x="535849" y="368888"/>
                  </a:cubicBezTo>
                  <a:cubicBezTo>
                    <a:pt x="521863" y="368014"/>
                    <a:pt x="507877" y="367140"/>
                    <a:pt x="494765" y="366266"/>
                  </a:cubicBezTo>
                  <a:cubicBezTo>
                    <a:pt x="485149" y="367140"/>
                    <a:pt x="476408" y="368014"/>
                    <a:pt x="466792" y="368014"/>
                  </a:cubicBezTo>
                  <a:cubicBezTo>
                    <a:pt x="411721" y="366266"/>
                    <a:pt x="364518" y="376755"/>
                    <a:pt x="348783" y="438820"/>
                  </a:cubicBezTo>
                  <a:cubicBezTo>
                    <a:pt x="347909" y="441442"/>
                    <a:pt x="346161" y="444064"/>
                    <a:pt x="345286" y="447561"/>
                  </a:cubicBezTo>
                  <a:cubicBezTo>
                    <a:pt x="341790" y="448435"/>
                    <a:pt x="339167" y="449309"/>
                    <a:pt x="335671" y="449309"/>
                  </a:cubicBezTo>
                  <a:cubicBezTo>
                    <a:pt x="330426" y="448435"/>
                    <a:pt x="324307" y="448435"/>
                    <a:pt x="319062" y="447561"/>
                  </a:cubicBezTo>
                  <a:cubicBezTo>
                    <a:pt x="312943" y="445813"/>
                    <a:pt x="307698" y="443190"/>
                    <a:pt x="301579" y="441442"/>
                  </a:cubicBezTo>
                  <a:lnTo>
                    <a:pt x="298957" y="439694"/>
                  </a:lnTo>
                  <a:cubicBezTo>
                    <a:pt x="295460" y="424833"/>
                    <a:pt x="291964" y="396861"/>
                    <a:pt x="287593" y="396861"/>
                  </a:cubicBezTo>
                  <a:cubicBezTo>
                    <a:pt x="210668" y="395112"/>
                    <a:pt x="173954" y="447561"/>
                    <a:pt x="144234" y="508751"/>
                  </a:cubicBezTo>
                  <a:lnTo>
                    <a:pt x="144234" y="508751"/>
                  </a:lnTo>
                  <a:cubicBezTo>
                    <a:pt x="137240" y="511373"/>
                    <a:pt x="130247" y="513996"/>
                    <a:pt x="123254" y="516618"/>
                  </a:cubicBezTo>
                  <a:cubicBezTo>
                    <a:pt x="130247" y="520115"/>
                    <a:pt x="137240" y="523612"/>
                    <a:pt x="144234" y="527108"/>
                  </a:cubicBezTo>
                  <a:cubicBezTo>
                    <a:pt x="141611" y="529730"/>
                    <a:pt x="138115" y="533227"/>
                    <a:pt x="135492" y="535849"/>
                  </a:cubicBezTo>
                  <a:cubicBezTo>
                    <a:pt x="89163" y="531479"/>
                    <a:pt x="71680" y="564696"/>
                    <a:pt x="64686" y="599662"/>
                  </a:cubicBezTo>
                  <a:cubicBezTo>
                    <a:pt x="62064" y="613648"/>
                    <a:pt x="82169" y="632005"/>
                    <a:pt x="91785" y="647739"/>
                  </a:cubicBezTo>
                  <a:cubicBezTo>
                    <a:pt x="94407" y="667845"/>
                    <a:pt x="97030" y="688824"/>
                    <a:pt x="99652" y="708929"/>
                  </a:cubicBezTo>
                  <a:cubicBezTo>
                    <a:pt x="103149" y="717671"/>
                    <a:pt x="105771" y="727287"/>
                    <a:pt x="109268" y="736028"/>
                  </a:cubicBezTo>
                  <a:cubicBezTo>
                    <a:pt x="121506" y="740399"/>
                    <a:pt x="133744" y="745643"/>
                    <a:pt x="145982" y="750014"/>
                  </a:cubicBezTo>
                  <a:cubicBezTo>
                    <a:pt x="112764" y="753511"/>
                    <a:pt x="76925" y="757007"/>
                    <a:pt x="41085" y="760504"/>
                  </a:cubicBezTo>
                  <a:close/>
                  <a:moveTo>
                    <a:pt x="339167" y="377630"/>
                  </a:moveTo>
                  <a:cubicBezTo>
                    <a:pt x="340041" y="378504"/>
                    <a:pt x="341790" y="380252"/>
                    <a:pt x="342664" y="381126"/>
                  </a:cubicBezTo>
                  <a:cubicBezTo>
                    <a:pt x="341790" y="380252"/>
                    <a:pt x="340041" y="378504"/>
                    <a:pt x="339167" y="377630"/>
                  </a:cubicBezTo>
                  <a:cubicBezTo>
                    <a:pt x="337419" y="375007"/>
                    <a:pt x="335671" y="372384"/>
                    <a:pt x="333923" y="370637"/>
                  </a:cubicBezTo>
                  <a:cubicBezTo>
                    <a:pt x="326055" y="367140"/>
                    <a:pt x="319062" y="364518"/>
                    <a:pt x="311195" y="361021"/>
                  </a:cubicBezTo>
                  <a:cubicBezTo>
                    <a:pt x="310321" y="364518"/>
                    <a:pt x="308572" y="367140"/>
                    <a:pt x="307698" y="370637"/>
                  </a:cubicBezTo>
                  <a:cubicBezTo>
                    <a:pt x="316440" y="373259"/>
                    <a:pt x="326055" y="375881"/>
                    <a:pt x="334796" y="378504"/>
                  </a:cubicBezTo>
                  <a:cubicBezTo>
                    <a:pt x="335671" y="378504"/>
                    <a:pt x="337419" y="377630"/>
                    <a:pt x="339167" y="377630"/>
                  </a:cubicBezTo>
                  <a:close/>
                  <a:moveTo>
                    <a:pt x="338293" y="330426"/>
                  </a:moveTo>
                  <a:cubicBezTo>
                    <a:pt x="326055" y="327803"/>
                    <a:pt x="319936" y="325181"/>
                    <a:pt x="314691" y="326055"/>
                  </a:cubicBezTo>
                  <a:cubicBezTo>
                    <a:pt x="309446" y="327803"/>
                    <a:pt x="305076" y="333048"/>
                    <a:pt x="299831" y="337419"/>
                  </a:cubicBezTo>
                  <a:cubicBezTo>
                    <a:pt x="304202" y="341789"/>
                    <a:pt x="310321" y="350531"/>
                    <a:pt x="312943" y="349657"/>
                  </a:cubicBezTo>
                  <a:cubicBezTo>
                    <a:pt x="320810" y="347035"/>
                    <a:pt x="326055" y="340916"/>
                    <a:pt x="338293" y="330426"/>
                  </a:cubicBezTo>
                  <a:close/>
                  <a:moveTo>
                    <a:pt x="696692" y="95282"/>
                  </a:moveTo>
                  <a:cubicBezTo>
                    <a:pt x="693195" y="102275"/>
                    <a:pt x="688824" y="106645"/>
                    <a:pt x="689698" y="110142"/>
                  </a:cubicBezTo>
                  <a:cubicBezTo>
                    <a:pt x="690573" y="114512"/>
                    <a:pt x="696692" y="117135"/>
                    <a:pt x="700188" y="120632"/>
                  </a:cubicBezTo>
                  <a:cubicBezTo>
                    <a:pt x="703685" y="116261"/>
                    <a:pt x="708930" y="111890"/>
                    <a:pt x="710678" y="106645"/>
                  </a:cubicBezTo>
                  <a:cubicBezTo>
                    <a:pt x="710678" y="104897"/>
                    <a:pt x="703685" y="100526"/>
                    <a:pt x="696692" y="95282"/>
                  </a:cubicBezTo>
                  <a:close/>
                  <a:moveTo>
                    <a:pt x="279726" y="268362"/>
                  </a:moveTo>
                  <a:cubicBezTo>
                    <a:pt x="273607" y="275355"/>
                    <a:pt x="267488" y="278852"/>
                    <a:pt x="266613" y="283222"/>
                  </a:cubicBezTo>
                  <a:cubicBezTo>
                    <a:pt x="266613" y="287593"/>
                    <a:pt x="271858" y="291964"/>
                    <a:pt x="274481" y="296335"/>
                  </a:cubicBezTo>
                  <a:cubicBezTo>
                    <a:pt x="278851" y="292838"/>
                    <a:pt x="284971" y="290215"/>
                    <a:pt x="285845" y="286719"/>
                  </a:cubicBezTo>
                  <a:cubicBezTo>
                    <a:pt x="287593" y="282348"/>
                    <a:pt x="283222" y="277103"/>
                    <a:pt x="279726" y="268362"/>
                  </a:cubicBezTo>
                  <a:close/>
                  <a:moveTo>
                    <a:pt x="171332" y="403854"/>
                  </a:moveTo>
                  <a:cubicBezTo>
                    <a:pt x="166961" y="400357"/>
                    <a:pt x="164339" y="395986"/>
                    <a:pt x="161716" y="395986"/>
                  </a:cubicBezTo>
                  <a:cubicBezTo>
                    <a:pt x="158220" y="395986"/>
                    <a:pt x="155597" y="399483"/>
                    <a:pt x="152101" y="401232"/>
                  </a:cubicBezTo>
                  <a:cubicBezTo>
                    <a:pt x="155597" y="404728"/>
                    <a:pt x="158220" y="409099"/>
                    <a:pt x="161716" y="410847"/>
                  </a:cubicBezTo>
                  <a:cubicBezTo>
                    <a:pt x="162591" y="411721"/>
                    <a:pt x="166961" y="406476"/>
                    <a:pt x="171332" y="403854"/>
                  </a:cubicBezTo>
                  <a:close/>
                  <a:moveTo>
                    <a:pt x="526234" y="262243"/>
                  </a:moveTo>
                  <a:cubicBezTo>
                    <a:pt x="521863" y="259620"/>
                    <a:pt x="519241" y="256998"/>
                    <a:pt x="515744" y="255250"/>
                  </a:cubicBezTo>
                  <a:cubicBezTo>
                    <a:pt x="513996" y="257872"/>
                    <a:pt x="510499" y="261369"/>
                    <a:pt x="510499" y="263117"/>
                  </a:cubicBezTo>
                  <a:cubicBezTo>
                    <a:pt x="511373" y="265740"/>
                    <a:pt x="515744" y="268362"/>
                    <a:pt x="518366" y="270984"/>
                  </a:cubicBezTo>
                  <a:cubicBezTo>
                    <a:pt x="520989" y="268362"/>
                    <a:pt x="522737" y="265740"/>
                    <a:pt x="526234" y="262243"/>
                  </a:cubicBezTo>
                  <a:close/>
                  <a:moveTo>
                    <a:pt x="556829" y="317314"/>
                  </a:moveTo>
                  <a:cubicBezTo>
                    <a:pt x="561200" y="315565"/>
                    <a:pt x="564696" y="313817"/>
                    <a:pt x="568193" y="312069"/>
                  </a:cubicBezTo>
                  <a:cubicBezTo>
                    <a:pt x="565570" y="310321"/>
                    <a:pt x="562074" y="306824"/>
                    <a:pt x="559451" y="306824"/>
                  </a:cubicBezTo>
                  <a:cubicBezTo>
                    <a:pt x="555955" y="306824"/>
                    <a:pt x="552458" y="309447"/>
                    <a:pt x="548087" y="310321"/>
                  </a:cubicBezTo>
                  <a:cubicBezTo>
                    <a:pt x="550710" y="312943"/>
                    <a:pt x="553332" y="314691"/>
                    <a:pt x="556829" y="317314"/>
                  </a:cubicBezTo>
                  <a:close/>
                  <a:moveTo>
                    <a:pt x="362769" y="349657"/>
                  </a:moveTo>
                  <a:cubicBezTo>
                    <a:pt x="360147" y="354902"/>
                    <a:pt x="356650" y="358398"/>
                    <a:pt x="356650" y="361021"/>
                  </a:cubicBezTo>
                  <a:cubicBezTo>
                    <a:pt x="356650" y="362769"/>
                    <a:pt x="362769" y="367140"/>
                    <a:pt x="363643" y="367140"/>
                  </a:cubicBezTo>
                  <a:cubicBezTo>
                    <a:pt x="367140" y="365391"/>
                    <a:pt x="369762" y="361895"/>
                    <a:pt x="370636" y="358398"/>
                  </a:cubicBezTo>
                  <a:cubicBezTo>
                    <a:pt x="370636" y="356650"/>
                    <a:pt x="366266" y="354028"/>
                    <a:pt x="362769" y="349657"/>
                  </a:cubicBezTo>
                  <a:close/>
                  <a:moveTo>
                    <a:pt x="105771" y="441442"/>
                  </a:moveTo>
                  <a:cubicBezTo>
                    <a:pt x="99652" y="454554"/>
                    <a:pt x="97904" y="458051"/>
                    <a:pt x="96156" y="461547"/>
                  </a:cubicBezTo>
                  <a:cubicBezTo>
                    <a:pt x="99652" y="462422"/>
                    <a:pt x="103149" y="464169"/>
                    <a:pt x="106645" y="463295"/>
                  </a:cubicBezTo>
                  <a:cubicBezTo>
                    <a:pt x="107520" y="463295"/>
                    <a:pt x="110142" y="458925"/>
                    <a:pt x="110142" y="457176"/>
                  </a:cubicBezTo>
                  <a:cubicBezTo>
                    <a:pt x="109268" y="453680"/>
                    <a:pt x="108394" y="450183"/>
                    <a:pt x="105771" y="441442"/>
                  </a:cubicBezTo>
                  <a:close/>
                  <a:moveTo>
                    <a:pt x="161716" y="433574"/>
                  </a:moveTo>
                  <a:lnTo>
                    <a:pt x="165213" y="435323"/>
                  </a:lnTo>
                  <a:lnTo>
                    <a:pt x="166087" y="432701"/>
                  </a:lnTo>
                  <a:lnTo>
                    <a:pt x="161716" y="433574"/>
                  </a:lnTo>
                  <a:close/>
                  <a:moveTo>
                    <a:pt x="250005" y="299831"/>
                  </a:moveTo>
                  <a:cubicBezTo>
                    <a:pt x="249131" y="298082"/>
                    <a:pt x="248256" y="295460"/>
                    <a:pt x="247382" y="293712"/>
                  </a:cubicBezTo>
                  <a:cubicBezTo>
                    <a:pt x="246508" y="294586"/>
                    <a:pt x="244760" y="295460"/>
                    <a:pt x="244760" y="295460"/>
                  </a:cubicBezTo>
                  <a:cubicBezTo>
                    <a:pt x="245634" y="297208"/>
                    <a:pt x="246508" y="299831"/>
                    <a:pt x="247382" y="301579"/>
                  </a:cubicBezTo>
                  <a:cubicBezTo>
                    <a:pt x="248256" y="301579"/>
                    <a:pt x="249131" y="300705"/>
                    <a:pt x="250005" y="299831"/>
                  </a:cubicBezTo>
                  <a:close/>
                  <a:moveTo>
                    <a:pt x="319062" y="298957"/>
                  </a:moveTo>
                  <a:cubicBezTo>
                    <a:pt x="321684" y="298082"/>
                    <a:pt x="323433" y="296335"/>
                    <a:pt x="326055" y="295460"/>
                  </a:cubicBezTo>
                  <a:cubicBezTo>
                    <a:pt x="325181" y="294586"/>
                    <a:pt x="324307" y="291964"/>
                    <a:pt x="323433" y="291964"/>
                  </a:cubicBezTo>
                  <a:cubicBezTo>
                    <a:pt x="320810" y="291964"/>
                    <a:pt x="319062" y="292838"/>
                    <a:pt x="316440" y="292838"/>
                  </a:cubicBezTo>
                  <a:cubicBezTo>
                    <a:pt x="317314" y="294586"/>
                    <a:pt x="318188" y="297208"/>
                    <a:pt x="319062" y="298957"/>
                  </a:cubicBezTo>
                  <a:close/>
                </a:path>
              </a:pathLst>
            </a:custGeom>
            <a:solidFill>
              <a:srgbClr val="7B2B29"/>
            </a:solidFill>
            <a:ln w="8731" cap="flat">
              <a:noFill/>
              <a:prstDash val="solid"/>
              <a:miter/>
            </a:ln>
          </p:spPr>
          <p:txBody>
            <a:bodyPr rtlCol="0" anchor="ctr"/>
            <a:lstStyle/>
            <a:p>
              <a:endParaRPr lang="en-GB"/>
            </a:p>
          </p:txBody>
        </p:sp>
        <p:sp>
          <p:nvSpPr>
            <p:cNvPr id="9" name="Freeform: Shape 8">
              <a:extLst>
                <a:ext uri="{FF2B5EF4-FFF2-40B4-BE49-F238E27FC236}">
                  <a16:creationId xmlns:a16="http://schemas.microsoft.com/office/drawing/2014/main" id="{DA8F586B-F047-C8CF-60D0-CDA75F05FCC0}"/>
                </a:ext>
              </a:extLst>
            </p:cNvPr>
            <p:cNvSpPr/>
            <p:nvPr/>
          </p:nvSpPr>
          <p:spPr>
            <a:xfrm>
              <a:off x="10250529" y="1387306"/>
              <a:ext cx="863652" cy="620641"/>
            </a:xfrm>
            <a:custGeom>
              <a:avLst/>
              <a:gdLst>
                <a:gd name="connsiteX0" fmla="*/ 365392 w 863652"/>
                <a:gd name="connsiteY0" fmla="*/ 98778 h 620641"/>
                <a:gd name="connsiteX1" fmla="*/ 356650 w 863652"/>
                <a:gd name="connsiteY1" fmla="*/ 240389 h 620641"/>
                <a:gd name="connsiteX2" fmla="*/ 243886 w 863652"/>
                <a:gd name="connsiteY2" fmla="*/ 283222 h 620641"/>
                <a:gd name="connsiteX3" fmla="*/ 235144 w 863652"/>
                <a:gd name="connsiteY3" fmla="*/ 267488 h 620641"/>
                <a:gd name="connsiteX4" fmla="*/ 224655 w 863652"/>
                <a:gd name="connsiteY4" fmla="*/ 283222 h 620641"/>
                <a:gd name="connsiteX5" fmla="*/ 94408 w 863652"/>
                <a:gd name="connsiteY5" fmla="*/ 261369 h 620641"/>
                <a:gd name="connsiteX6" fmla="*/ 84792 w 863652"/>
                <a:gd name="connsiteY6" fmla="*/ 219410 h 620641"/>
                <a:gd name="connsiteX7" fmla="*/ 41959 w 863652"/>
                <a:gd name="connsiteY7" fmla="*/ 236893 h 620641"/>
                <a:gd name="connsiteX8" fmla="*/ 0 w 863652"/>
                <a:gd name="connsiteY8" fmla="*/ 207172 h 620641"/>
                <a:gd name="connsiteX9" fmla="*/ 42833 w 863652"/>
                <a:gd name="connsiteY9" fmla="*/ 199305 h 620641"/>
                <a:gd name="connsiteX10" fmla="*/ 63812 w 863652"/>
                <a:gd name="connsiteY10" fmla="*/ 197556 h 620641"/>
                <a:gd name="connsiteX11" fmla="*/ 62064 w 863652"/>
                <a:gd name="connsiteY11" fmla="*/ 186192 h 620641"/>
                <a:gd name="connsiteX12" fmla="*/ 41959 w 863652"/>
                <a:gd name="connsiteY12" fmla="*/ 199305 h 620641"/>
                <a:gd name="connsiteX13" fmla="*/ 71680 w 863652"/>
                <a:gd name="connsiteY13" fmla="*/ 144234 h 620641"/>
                <a:gd name="connsiteX14" fmla="*/ 197556 w 863652"/>
                <a:gd name="connsiteY14" fmla="*/ 152101 h 620641"/>
                <a:gd name="connsiteX15" fmla="*/ 279726 w 863652"/>
                <a:gd name="connsiteY15" fmla="*/ 164339 h 620641"/>
                <a:gd name="connsiteX16" fmla="*/ 201053 w 863652"/>
                <a:gd name="connsiteY16" fmla="*/ 29721 h 620641"/>
                <a:gd name="connsiteX17" fmla="*/ 330426 w 863652"/>
                <a:gd name="connsiteY17" fmla="*/ 0 h 620641"/>
                <a:gd name="connsiteX18" fmla="*/ 471163 w 863652"/>
                <a:gd name="connsiteY18" fmla="*/ 14861 h 620641"/>
                <a:gd name="connsiteX19" fmla="*/ 472911 w 863652"/>
                <a:gd name="connsiteY19" fmla="*/ 13112 h 620641"/>
                <a:gd name="connsiteX20" fmla="*/ 556829 w 863652"/>
                <a:gd name="connsiteY20" fmla="*/ 174828 h 620641"/>
                <a:gd name="connsiteX21" fmla="*/ 534101 w 863652"/>
                <a:gd name="connsiteY21" fmla="*/ 204549 h 620641"/>
                <a:gd name="connsiteX22" fmla="*/ 564696 w 863652"/>
                <a:gd name="connsiteY22" fmla="*/ 219410 h 620641"/>
                <a:gd name="connsiteX23" fmla="*/ 611900 w 863652"/>
                <a:gd name="connsiteY23" fmla="*/ 245634 h 620641"/>
                <a:gd name="connsiteX24" fmla="*/ 613648 w 863652"/>
                <a:gd name="connsiteY24" fmla="*/ 256998 h 620641"/>
                <a:gd name="connsiteX25" fmla="*/ 597040 w 863652"/>
                <a:gd name="connsiteY25" fmla="*/ 301579 h 620641"/>
                <a:gd name="connsiteX26" fmla="*/ 653859 w 863652"/>
                <a:gd name="connsiteY26" fmla="*/ 312069 h 620641"/>
                <a:gd name="connsiteX27" fmla="*/ 680083 w 863652"/>
                <a:gd name="connsiteY27" fmla="*/ 295460 h 620641"/>
                <a:gd name="connsiteX28" fmla="*/ 802463 w 863652"/>
                <a:gd name="connsiteY28" fmla="*/ 339167 h 620641"/>
                <a:gd name="connsiteX29" fmla="*/ 784106 w 863652"/>
                <a:gd name="connsiteY29" fmla="*/ 347909 h 620641"/>
                <a:gd name="connsiteX30" fmla="*/ 810330 w 863652"/>
                <a:gd name="connsiteY30" fmla="*/ 347909 h 620641"/>
                <a:gd name="connsiteX31" fmla="*/ 863653 w 863652"/>
                <a:gd name="connsiteY31" fmla="*/ 601410 h 620641"/>
                <a:gd name="connsiteX32" fmla="*/ 844422 w 863652"/>
                <a:gd name="connsiteY32" fmla="*/ 620641 h 620641"/>
                <a:gd name="connsiteX33" fmla="*/ 422211 w 863652"/>
                <a:gd name="connsiteY33" fmla="*/ 243012 h 620641"/>
                <a:gd name="connsiteX34" fmla="*/ 391616 w 863652"/>
                <a:gd name="connsiteY34" fmla="*/ 80421 h 620641"/>
                <a:gd name="connsiteX35" fmla="*/ 351405 w 863652"/>
                <a:gd name="connsiteY35" fmla="*/ 47204 h 620641"/>
                <a:gd name="connsiteX36" fmla="*/ 362769 w 863652"/>
                <a:gd name="connsiteY36" fmla="*/ 96156 h 620641"/>
                <a:gd name="connsiteX37" fmla="*/ 342664 w 863652"/>
                <a:gd name="connsiteY37" fmla="*/ 126751 h 620641"/>
                <a:gd name="connsiteX38" fmla="*/ 342664 w 863652"/>
                <a:gd name="connsiteY38" fmla="*/ 155597 h 620641"/>
                <a:gd name="connsiteX39" fmla="*/ 357524 w 863652"/>
                <a:gd name="connsiteY39" fmla="*/ 152975 h 620641"/>
                <a:gd name="connsiteX40" fmla="*/ 350531 w 863652"/>
                <a:gd name="connsiteY40" fmla="*/ 127625 h 620641"/>
                <a:gd name="connsiteX41" fmla="*/ 365392 w 863652"/>
                <a:gd name="connsiteY41" fmla="*/ 98778 h 620641"/>
                <a:gd name="connsiteX42" fmla="*/ 296334 w 863652"/>
                <a:gd name="connsiteY42" fmla="*/ 63812 h 620641"/>
                <a:gd name="connsiteX43" fmla="*/ 272733 w 863652"/>
                <a:gd name="connsiteY43" fmla="*/ 85666 h 620641"/>
                <a:gd name="connsiteX44" fmla="*/ 290215 w 863652"/>
                <a:gd name="connsiteY44" fmla="*/ 104897 h 620641"/>
                <a:gd name="connsiteX45" fmla="*/ 310321 w 863652"/>
                <a:gd name="connsiteY45" fmla="*/ 89163 h 620641"/>
                <a:gd name="connsiteX46" fmla="*/ 296334 w 863652"/>
                <a:gd name="connsiteY46" fmla="*/ 63812 h 620641"/>
                <a:gd name="connsiteX47" fmla="*/ 498261 w 863652"/>
                <a:gd name="connsiteY47" fmla="*/ 109268 h 620641"/>
                <a:gd name="connsiteX48" fmla="*/ 475533 w 863652"/>
                <a:gd name="connsiteY48" fmla="*/ 95282 h 620641"/>
                <a:gd name="connsiteX49" fmla="*/ 465044 w 863652"/>
                <a:gd name="connsiteY49" fmla="*/ 109268 h 620641"/>
                <a:gd name="connsiteX50" fmla="*/ 481653 w 863652"/>
                <a:gd name="connsiteY50" fmla="*/ 124128 h 620641"/>
                <a:gd name="connsiteX51" fmla="*/ 498261 w 863652"/>
                <a:gd name="connsiteY51" fmla="*/ 109268 h 62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63652" h="620641">
                  <a:moveTo>
                    <a:pt x="365392" y="98778"/>
                  </a:moveTo>
                  <a:cubicBezTo>
                    <a:pt x="402980" y="148604"/>
                    <a:pt x="378504" y="196682"/>
                    <a:pt x="356650" y="240389"/>
                  </a:cubicBezTo>
                  <a:cubicBezTo>
                    <a:pt x="334797" y="284970"/>
                    <a:pt x="290215" y="291964"/>
                    <a:pt x="243886" y="283222"/>
                  </a:cubicBezTo>
                  <a:cubicBezTo>
                    <a:pt x="241263" y="277977"/>
                    <a:pt x="238641" y="272733"/>
                    <a:pt x="235144" y="267488"/>
                  </a:cubicBezTo>
                  <a:cubicBezTo>
                    <a:pt x="231648" y="272733"/>
                    <a:pt x="228151" y="277977"/>
                    <a:pt x="224655" y="283222"/>
                  </a:cubicBezTo>
                  <a:cubicBezTo>
                    <a:pt x="180948" y="276229"/>
                    <a:pt x="138115" y="268362"/>
                    <a:pt x="94408" y="261369"/>
                  </a:cubicBezTo>
                  <a:cubicBezTo>
                    <a:pt x="90911" y="247382"/>
                    <a:pt x="88288" y="233396"/>
                    <a:pt x="84792" y="219410"/>
                  </a:cubicBezTo>
                  <a:cubicBezTo>
                    <a:pt x="70806" y="225529"/>
                    <a:pt x="55945" y="230774"/>
                    <a:pt x="41959" y="236893"/>
                  </a:cubicBezTo>
                  <a:cubicBezTo>
                    <a:pt x="27973" y="227277"/>
                    <a:pt x="13986" y="216787"/>
                    <a:pt x="0" y="207172"/>
                  </a:cubicBezTo>
                  <a:cubicBezTo>
                    <a:pt x="13986" y="204549"/>
                    <a:pt x="27973" y="201927"/>
                    <a:pt x="42833" y="199305"/>
                  </a:cubicBezTo>
                  <a:cubicBezTo>
                    <a:pt x="49826" y="198430"/>
                    <a:pt x="56819" y="198430"/>
                    <a:pt x="63812" y="197556"/>
                  </a:cubicBezTo>
                  <a:cubicBezTo>
                    <a:pt x="62938" y="194060"/>
                    <a:pt x="62938" y="189689"/>
                    <a:pt x="62064" y="186192"/>
                  </a:cubicBezTo>
                  <a:cubicBezTo>
                    <a:pt x="55071" y="190563"/>
                    <a:pt x="48952" y="194934"/>
                    <a:pt x="41959" y="199305"/>
                  </a:cubicBezTo>
                  <a:cubicBezTo>
                    <a:pt x="23602" y="166087"/>
                    <a:pt x="47204" y="154723"/>
                    <a:pt x="71680" y="144234"/>
                  </a:cubicBezTo>
                  <a:cubicBezTo>
                    <a:pt x="111890" y="172206"/>
                    <a:pt x="153849" y="176577"/>
                    <a:pt x="197556" y="152101"/>
                  </a:cubicBezTo>
                  <a:cubicBezTo>
                    <a:pt x="227277" y="157346"/>
                    <a:pt x="276229" y="206298"/>
                    <a:pt x="279726" y="164339"/>
                  </a:cubicBezTo>
                  <a:cubicBezTo>
                    <a:pt x="283222" y="122380"/>
                    <a:pt x="229900" y="75176"/>
                    <a:pt x="201053" y="29721"/>
                  </a:cubicBezTo>
                  <a:cubicBezTo>
                    <a:pt x="243886" y="20105"/>
                    <a:pt x="287593" y="9616"/>
                    <a:pt x="330426" y="0"/>
                  </a:cubicBezTo>
                  <a:cubicBezTo>
                    <a:pt x="377630" y="5245"/>
                    <a:pt x="423959" y="9616"/>
                    <a:pt x="471163" y="14861"/>
                  </a:cubicBezTo>
                  <a:cubicBezTo>
                    <a:pt x="471163" y="14861"/>
                    <a:pt x="472911" y="13112"/>
                    <a:pt x="472911" y="13112"/>
                  </a:cubicBezTo>
                  <a:cubicBezTo>
                    <a:pt x="521863" y="55945"/>
                    <a:pt x="583927" y="91785"/>
                    <a:pt x="556829" y="174828"/>
                  </a:cubicBezTo>
                  <a:cubicBezTo>
                    <a:pt x="548962" y="184444"/>
                    <a:pt x="541968" y="194060"/>
                    <a:pt x="534101" y="204549"/>
                  </a:cubicBezTo>
                  <a:cubicBezTo>
                    <a:pt x="544591" y="209794"/>
                    <a:pt x="554206" y="214165"/>
                    <a:pt x="564696" y="219410"/>
                  </a:cubicBezTo>
                  <a:cubicBezTo>
                    <a:pt x="580431" y="228151"/>
                    <a:pt x="596165" y="236893"/>
                    <a:pt x="611900" y="245634"/>
                  </a:cubicBezTo>
                  <a:cubicBezTo>
                    <a:pt x="612774" y="249131"/>
                    <a:pt x="612774" y="252627"/>
                    <a:pt x="613648" y="256998"/>
                  </a:cubicBezTo>
                  <a:cubicBezTo>
                    <a:pt x="607529" y="271858"/>
                    <a:pt x="591795" y="293712"/>
                    <a:pt x="597040" y="301579"/>
                  </a:cubicBezTo>
                  <a:cubicBezTo>
                    <a:pt x="609277" y="319936"/>
                    <a:pt x="628508" y="343538"/>
                    <a:pt x="653859" y="312069"/>
                  </a:cubicBezTo>
                  <a:cubicBezTo>
                    <a:pt x="662600" y="306824"/>
                    <a:pt x="671342" y="300705"/>
                    <a:pt x="680083" y="295460"/>
                  </a:cubicBezTo>
                  <a:cubicBezTo>
                    <a:pt x="721168" y="310321"/>
                    <a:pt x="761378" y="324307"/>
                    <a:pt x="802463" y="339167"/>
                  </a:cubicBezTo>
                  <a:cubicBezTo>
                    <a:pt x="796344" y="341790"/>
                    <a:pt x="790225" y="345286"/>
                    <a:pt x="784106" y="347909"/>
                  </a:cubicBezTo>
                  <a:cubicBezTo>
                    <a:pt x="792847" y="347909"/>
                    <a:pt x="801589" y="347909"/>
                    <a:pt x="810330" y="347909"/>
                  </a:cubicBezTo>
                  <a:cubicBezTo>
                    <a:pt x="827813" y="432701"/>
                    <a:pt x="846170" y="517492"/>
                    <a:pt x="863653" y="601410"/>
                  </a:cubicBezTo>
                  <a:cubicBezTo>
                    <a:pt x="857534" y="607529"/>
                    <a:pt x="850541" y="613648"/>
                    <a:pt x="844422" y="620641"/>
                  </a:cubicBezTo>
                  <a:cubicBezTo>
                    <a:pt x="699314" y="500884"/>
                    <a:pt x="610152" y="320810"/>
                    <a:pt x="422211" y="243012"/>
                  </a:cubicBezTo>
                  <a:cubicBezTo>
                    <a:pt x="394238" y="231648"/>
                    <a:pt x="446687" y="129373"/>
                    <a:pt x="391616" y="80421"/>
                  </a:cubicBezTo>
                  <a:cubicBezTo>
                    <a:pt x="378504" y="69057"/>
                    <a:pt x="364518" y="58568"/>
                    <a:pt x="351405" y="47204"/>
                  </a:cubicBezTo>
                  <a:cubicBezTo>
                    <a:pt x="354902" y="63812"/>
                    <a:pt x="358398" y="79547"/>
                    <a:pt x="362769" y="96156"/>
                  </a:cubicBezTo>
                  <a:cubicBezTo>
                    <a:pt x="355776" y="106645"/>
                    <a:pt x="349657" y="116261"/>
                    <a:pt x="342664" y="126751"/>
                  </a:cubicBezTo>
                  <a:cubicBezTo>
                    <a:pt x="342664" y="136366"/>
                    <a:pt x="342664" y="145982"/>
                    <a:pt x="342664" y="155597"/>
                  </a:cubicBezTo>
                  <a:cubicBezTo>
                    <a:pt x="347909" y="154723"/>
                    <a:pt x="352280" y="153849"/>
                    <a:pt x="357524" y="152975"/>
                  </a:cubicBezTo>
                  <a:cubicBezTo>
                    <a:pt x="354902" y="144234"/>
                    <a:pt x="353154" y="136366"/>
                    <a:pt x="350531" y="127625"/>
                  </a:cubicBezTo>
                  <a:cubicBezTo>
                    <a:pt x="356650" y="118009"/>
                    <a:pt x="361021" y="108394"/>
                    <a:pt x="365392" y="98778"/>
                  </a:cubicBezTo>
                  <a:close/>
                  <a:moveTo>
                    <a:pt x="296334" y="63812"/>
                  </a:moveTo>
                  <a:cubicBezTo>
                    <a:pt x="284971" y="73428"/>
                    <a:pt x="273607" y="79547"/>
                    <a:pt x="272733" y="85666"/>
                  </a:cubicBezTo>
                  <a:cubicBezTo>
                    <a:pt x="272733" y="92659"/>
                    <a:pt x="283222" y="104023"/>
                    <a:pt x="290215" y="104897"/>
                  </a:cubicBezTo>
                  <a:cubicBezTo>
                    <a:pt x="296334" y="105771"/>
                    <a:pt x="307698" y="96156"/>
                    <a:pt x="310321" y="89163"/>
                  </a:cubicBezTo>
                  <a:cubicBezTo>
                    <a:pt x="312069" y="83918"/>
                    <a:pt x="303328" y="75176"/>
                    <a:pt x="296334" y="63812"/>
                  </a:cubicBezTo>
                  <a:close/>
                  <a:moveTo>
                    <a:pt x="498261" y="109268"/>
                  </a:moveTo>
                  <a:cubicBezTo>
                    <a:pt x="488646" y="103149"/>
                    <a:pt x="482527" y="97030"/>
                    <a:pt x="475533" y="95282"/>
                  </a:cubicBezTo>
                  <a:cubicBezTo>
                    <a:pt x="472911" y="94407"/>
                    <a:pt x="464170" y="106645"/>
                    <a:pt x="465044" y="109268"/>
                  </a:cubicBezTo>
                  <a:cubicBezTo>
                    <a:pt x="467666" y="115387"/>
                    <a:pt x="474660" y="121506"/>
                    <a:pt x="481653" y="124128"/>
                  </a:cubicBezTo>
                  <a:cubicBezTo>
                    <a:pt x="484275" y="125877"/>
                    <a:pt x="491268" y="116261"/>
                    <a:pt x="498261" y="109268"/>
                  </a:cubicBezTo>
                  <a:close/>
                </a:path>
              </a:pathLst>
            </a:custGeom>
            <a:solidFill>
              <a:srgbClr val="EA9024"/>
            </a:solidFill>
            <a:ln w="8731" cap="flat">
              <a:noFill/>
              <a:prstDash val="solid"/>
              <a:miter/>
            </a:ln>
          </p:spPr>
          <p:txBody>
            <a:bodyPr rtlCol="0" anchor="ctr"/>
            <a:lstStyle/>
            <a:p>
              <a:endParaRPr lang="en-GB"/>
            </a:p>
          </p:txBody>
        </p:sp>
        <p:sp>
          <p:nvSpPr>
            <p:cNvPr id="10" name="Freeform: Shape 9">
              <a:extLst>
                <a:ext uri="{FF2B5EF4-FFF2-40B4-BE49-F238E27FC236}">
                  <a16:creationId xmlns:a16="http://schemas.microsoft.com/office/drawing/2014/main" id="{33ABC18E-A957-6300-5836-04B0A4D5A5B4}"/>
                </a:ext>
              </a:extLst>
            </p:cNvPr>
            <p:cNvSpPr/>
            <p:nvPr/>
          </p:nvSpPr>
          <p:spPr>
            <a:xfrm>
              <a:off x="10159585" y="2969503"/>
              <a:ext cx="607669" cy="469414"/>
            </a:xfrm>
            <a:custGeom>
              <a:avLst/>
              <a:gdLst>
                <a:gd name="connsiteX0" fmla="*/ 448469 w 607669"/>
                <a:gd name="connsiteY0" fmla="*/ 192311 h 469414"/>
                <a:gd name="connsiteX1" fmla="*/ 606688 w 607669"/>
                <a:gd name="connsiteY1" fmla="*/ 274481 h 469414"/>
                <a:gd name="connsiteX2" fmla="*/ 514029 w 607669"/>
                <a:gd name="connsiteY2" fmla="*/ 349657 h 469414"/>
                <a:gd name="connsiteX3" fmla="*/ 374166 w 607669"/>
                <a:gd name="connsiteY3" fmla="*/ 291964 h 469414"/>
                <a:gd name="connsiteX4" fmla="*/ 374166 w 607669"/>
                <a:gd name="connsiteY4" fmla="*/ 286719 h 469414"/>
                <a:gd name="connsiteX5" fmla="*/ 388153 w 607669"/>
                <a:gd name="connsiteY5" fmla="*/ 279726 h 469414"/>
                <a:gd name="connsiteX6" fmla="*/ 387279 w 607669"/>
                <a:gd name="connsiteY6" fmla="*/ 278851 h 469414"/>
                <a:gd name="connsiteX7" fmla="*/ 407384 w 607669"/>
                <a:gd name="connsiteY7" fmla="*/ 224655 h 469414"/>
                <a:gd name="connsiteX8" fmla="*/ 408258 w 607669"/>
                <a:gd name="connsiteY8" fmla="*/ 222906 h 469414"/>
                <a:gd name="connsiteX9" fmla="*/ 347068 w 607669"/>
                <a:gd name="connsiteY9" fmla="*/ 218536 h 469414"/>
                <a:gd name="connsiteX10" fmla="*/ 332208 w 607669"/>
                <a:gd name="connsiteY10" fmla="*/ 218536 h 469414"/>
                <a:gd name="connsiteX11" fmla="*/ 340949 w 607669"/>
                <a:gd name="connsiteY11" fmla="*/ 233396 h 469414"/>
                <a:gd name="connsiteX12" fmla="*/ 344446 w 607669"/>
                <a:gd name="connsiteY12" fmla="*/ 250005 h 469414"/>
                <a:gd name="connsiteX13" fmla="*/ 351439 w 607669"/>
                <a:gd name="connsiteY13" fmla="*/ 278851 h 469414"/>
                <a:gd name="connsiteX14" fmla="*/ 346194 w 607669"/>
                <a:gd name="connsiteY14" fmla="*/ 287593 h 469414"/>
                <a:gd name="connsiteX15" fmla="*/ 358432 w 607669"/>
                <a:gd name="connsiteY15" fmla="*/ 284970 h 469414"/>
                <a:gd name="connsiteX16" fmla="*/ 360180 w 607669"/>
                <a:gd name="connsiteY16" fmla="*/ 286719 h 469414"/>
                <a:gd name="connsiteX17" fmla="*/ 362803 w 607669"/>
                <a:gd name="connsiteY17" fmla="*/ 299831 h 469414"/>
                <a:gd name="connsiteX18" fmla="*/ 224688 w 607669"/>
                <a:gd name="connsiteY18" fmla="*/ 469415 h 469414"/>
                <a:gd name="connsiteX19" fmla="*/ 186226 w 607669"/>
                <a:gd name="connsiteY19" fmla="*/ 453680 h 469414"/>
                <a:gd name="connsiteX20" fmla="*/ 141645 w 607669"/>
                <a:gd name="connsiteY20" fmla="*/ 451932 h 469414"/>
                <a:gd name="connsiteX21" fmla="*/ 142519 w 607669"/>
                <a:gd name="connsiteY21" fmla="*/ 400357 h 469414"/>
                <a:gd name="connsiteX22" fmla="*/ 179233 w 607669"/>
                <a:gd name="connsiteY22" fmla="*/ 342664 h 469414"/>
                <a:gd name="connsiteX23" fmla="*/ 180981 w 607669"/>
                <a:gd name="connsiteY23" fmla="*/ 340916 h 469414"/>
                <a:gd name="connsiteX24" fmla="*/ 190596 w 607669"/>
                <a:gd name="connsiteY24" fmla="*/ 330426 h 469414"/>
                <a:gd name="connsiteX25" fmla="*/ 223814 w 607669"/>
                <a:gd name="connsiteY25" fmla="*/ 291090 h 469414"/>
                <a:gd name="connsiteX26" fmla="*/ 282381 w 607669"/>
                <a:gd name="connsiteY26" fmla="*/ 208920 h 469414"/>
                <a:gd name="connsiteX27" fmla="*/ 250038 w 607669"/>
                <a:gd name="connsiteY27" fmla="*/ 209794 h 469414"/>
                <a:gd name="connsiteX28" fmla="*/ 220318 w 607669"/>
                <a:gd name="connsiteY28" fmla="*/ 208046 h 469414"/>
                <a:gd name="connsiteX29" fmla="*/ 220318 w 607669"/>
                <a:gd name="connsiteY29" fmla="*/ 208046 h 469414"/>
                <a:gd name="connsiteX30" fmla="*/ 69965 w 607669"/>
                <a:gd name="connsiteY30" fmla="*/ 229025 h 469414"/>
                <a:gd name="connsiteX31" fmla="*/ 67342 w 607669"/>
                <a:gd name="connsiteY31" fmla="*/ 229025 h 469414"/>
                <a:gd name="connsiteX32" fmla="*/ 66468 w 607669"/>
                <a:gd name="connsiteY32" fmla="*/ 227277 h 469414"/>
                <a:gd name="connsiteX33" fmla="*/ 56853 w 607669"/>
                <a:gd name="connsiteY33" fmla="*/ 211543 h 469414"/>
                <a:gd name="connsiteX34" fmla="*/ 48111 w 607669"/>
                <a:gd name="connsiteY34" fmla="*/ 228151 h 469414"/>
                <a:gd name="connsiteX35" fmla="*/ 47237 w 607669"/>
                <a:gd name="connsiteY35" fmla="*/ 230774 h 469414"/>
                <a:gd name="connsiteX36" fmla="*/ 25384 w 607669"/>
                <a:gd name="connsiteY36" fmla="*/ 118009 h 469414"/>
                <a:gd name="connsiteX37" fmla="*/ 22761 w 607669"/>
                <a:gd name="connsiteY37" fmla="*/ 113639 h 469414"/>
                <a:gd name="connsiteX38" fmla="*/ 118043 w 607669"/>
                <a:gd name="connsiteY38" fmla="*/ 120632 h 469414"/>
                <a:gd name="connsiteX39" fmla="*/ 130281 w 607669"/>
                <a:gd name="connsiteY39" fmla="*/ 136366 h 469414"/>
                <a:gd name="connsiteX40" fmla="*/ 140770 w 607669"/>
                <a:gd name="connsiteY40" fmla="*/ 121506 h 469414"/>
                <a:gd name="connsiteX41" fmla="*/ 280633 w 607669"/>
                <a:gd name="connsiteY41" fmla="*/ 131121 h 469414"/>
                <a:gd name="connsiteX42" fmla="*/ 306858 w 607669"/>
                <a:gd name="connsiteY42" fmla="*/ 86540 h 469414"/>
                <a:gd name="connsiteX43" fmla="*/ 306858 w 607669"/>
                <a:gd name="connsiteY43" fmla="*/ 86540 h 469414"/>
                <a:gd name="connsiteX44" fmla="*/ 308606 w 607669"/>
                <a:gd name="connsiteY44" fmla="*/ 40211 h 469414"/>
                <a:gd name="connsiteX45" fmla="*/ 307732 w 607669"/>
                <a:gd name="connsiteY45" fmla="*/ 36714 h 469414"/>
                <a:gd name="connsiteX46" fmla="*/ 298990 w 607669"/>
                <a:gd name="connsiteY46" fmla="*/ 26224 h 469414"/>
                <a:gd name="connsiteX47" fmla="*/ 298990 w 607669"/>
                <a:gd name="connsiteY47" fmla="*/ 26224 h 469414"/>
                <a:gd name="connsiteX48" fmla="*/ 280633 w 607669"/>
                <a:gd name="connsiteY48" fmla="*/ 874 h 469414"/>
                <a:gd name="connsiteX49" fmla="*/ 361928 w 607669"/>
                <a:gd name="connsiteY49" fmla="*/ 0 h 469414"/>
                <a:gd name="connsiteX50" fmla="*/ 421370 w 607669"/>
                <a:gd name="connsiteY50" fmla="*/ 186193 h 469414"/>
                <a:gd name="connsiteX51" fmla="*/ 448469 w 607669"/>
                <a:gd name="connsiteY51" fmla="*/ 192311 h 469414"/>
                <a:gd name="connsiteX52" fmla="*/ 271892 w 607669"/>
                <a:gd name="connsiteY52" fmla="*/ 311195 h 469414"/>
                <a:gd name="connsiteX53" fmla="*/ 245668 w 607669"/>
                <a:gd name="connsiteY53" fmla="*/ 305950 h 469414"/>
                <a:gd name="connsiteX54" fmla="*/ 247416 w 607669"/>
                <a:gd name="connsiteY54" fmla="*/ 327803 h 469414"/>
                <a:gd name="connsiteX55" fmla="*/ 236052 w 607669"/>
                <a:gd name="connsiteY55" fmla="*/ 367140 h 469414"/>
                <a:gd name="connsiteX56" fmla="*/ 285004 w 607669"/>
                <a:gd name="connsiteY56" fmla="*/ 348783 h 469414"/>
                <a:gd name="connsiteX57" fmla="*/ 271892 w 607669"/>
                <a:gd name="connsiteY57" fmla="*/ 311195 h 469414"/>
                <a:gd name="connsiteX58" fmla="*/ 138148 w 607669"/>
                <a:gd name="connsiteY58" fmla="*/ 208046 h 469414"/>
                <a:gd name="connsiteX59" fmla="*/ 183603 w 607669"/>
                <a:gd name="connsiteY59" fmla="*/ 203675 h 469414"/>
                <a:gd name="connsiteX60" fmla="*/ 185352 w 607669"/>
                <a:gd name="connsiteY60" fmla="*/ 176577 h 469414"/>
                <a:gd name="connsiteX61" fmla="*/ 134651 w 607669"/>
                <a:gd name="connsiteY61" fmla="*/ 169584 h 469414"/>
                <a:gd name="connsiteX62" fmla="*/ 117169 w 607669"/>
                <a:gd name="connsiteY62" fmla="*/ 184444 h 469414"/>
                <a:gd name="connsiteX63" fmla="*/ 138148 w 607669"/>
                <a:gd name="connsiteY63" fmla="*/ 208046 h 469414"/>
                <a:gd name="connsiteX64" fmla="*/ 225562 w 607669"/>
                <a:gd name="connsiteY64" fmla="*/ 433575 h 469414"/>
                <a:gd name="connsiteX65" fmla="*/ 208954 w 607669"/>
                <a:gd name="connsiteY65" fmla="*/ 425707 h 469414"/>
                <a:gd name="connsiteX66" fmla="*/ 196716 w 607669"/>
                <a:gd name="connsiteY66" fmla="*/ 433575 h 469414"/>
                <a:gd name="connsiteX67" fmla="*/ 207205 w 607669"/>
                <a:gd name="connsiteY67" fmla="*/ 443190 h 469414"/>
                <a:gd name="connsiteX68" fmla="*/ 225562 w 607669"/>
                <a:gd name="connsiteY68" fmla="*/ 433575 h 469414"/>
                <a:gd name="connsiteX69" fmla="*/ 375041 w 607669"/>
                <a:gd name="connsiteY69" fmla="*/ 111016 h 469414"/>
                <a:gd name="connsiteX70" fmla="*/ 368922 w 607669"/>
                <a:gd name="connsiteY70" fmla="*/ 108394 h 469414"/>
                <a:gd name="connsiteX71" fmla="*/ 366299 w 607669"/>
                <a:gd name="connsiteY71" fmla="*/ 114513 h 469414"/>
                <a:gd name="connsiteX72" fmla="*/ 372418 w 607669"/>
                <a:gd name="connsiteY72" fmla="*/ 117135 h 469414"/>
                <a:gd name="connsiteX73" fmla="*/ 375041 w 607669"/>
                <a:gd name="connsiteY73" fmla="*/ 111016 h 46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7669" h="469414">
                  <a:moveTo>
                    <a:pt x="448469" y="192311"/>
                  </a:moveTo>
                  <a:cubicBezTo>
                    <a:pt x="500917" y="219410"/>
                    <a:pt x="554240" y="247382"/>
                    <a:pt x="606688" y="274481"/>
                  </a:cubicBezTo>
                  <a:cubicBezTo>
                    <a:pt x="614556" y="347035"/>
                    <a:pt x="574345" y="361021"/>
                    <a:pt x="514029" y="349657"/>
                  </a:cubicBezTo>
                  <a:cubicBezTo>
                    <a:pt x="467700" y="330426"/>
                    <a:pt x="420496" y="311195"/>
                    <a:pt x="374166" y="291964"/>
                  </a:cubicBezTo>
                  <a:cubicBezTo>
                    <a:pt x="375041" y="290215"/>
                    <a:pt x="375041" y="288467"/>
                    <a:pt x="374166" y="286719"/>
                  </a:cubicBezTo>
                  <a:cubicBezTo>
                    <a:pt x="378537" y="284096"/>
                    <a:pt x="382908" y="281474"/>
                    <a:pt x="388153" y="279726"/>
                  </a:cubicBezTo>
                  <a:lnTo>
                    <a:pt x="387279" y="278851"/>
                  </a:lnTo>
                  <a:cubicBezTo>
                    <a:pt x="422244" y="270984"/>
                    <a:pt x="419622" y="249131"/>
                    <a:pt x="407384" y="224655"/>
                  </a:cubicBezTo>
                  <a:lnTo>
                    <a:pt x="408258" y="222906"/>
                  </a:lnTo>
                  <a:cubicBezTo>
                    <a:pt x="390775" y="176577"/>
                    <a:pt x="368048" y="214165"/>
                    <a:pt x="347068" y="218536"/>
                  </a:cubicBezTo>
                  <a:cubicBezTo>
                    <a:pt x="341823" y="218536"/>
                    <a:pt x="337453" y="218536"/>
                    <a:pt x="332208" y="218536"/>
                  </a:cubicBezTo>
                  <a:cubicBezTo>
                    <a:pt x="334830" y="223781"/>
                    <a:pt x="338327" y="228151"/>
                    <a:pt x="340949" y="233396"/>
                  </a:cubicBezTo>
                  <a:cubicBezTo>
                    <a:pt x="341823" y="238641"/>
                    <a:pt x="343571" y="243886"/>
                    <a:pt x="344446" y="250005"/>
                  </a:cubicBezTo>
                  <a:cubicBezTo>
                    <a:pt x="347068" y="259620"/>
                    <a:pt x="349691" y="269236"/>
                    <a:pt x="351439" y="278851"/>
                  </a:cubicBezTo>
                  <a:cubicBezTo>
                    <a:pt x="349691" y="281474"/>
                    <a:pt x="347942" y="284970"/>
                    <a:pt x="346194" y="287593"/>
                  </a:cubicBezTo>
                  <a:cubicBezTo>
                    <a:pt x="350565" y="286719"/>
                    <a:pt x="354935" y="285845"/>
                    <a:pt x="358432" y="284970"/>
                  </a:cubicBezTo>
                  <a:lnTo>
                    <a:pt x="360180" y="286719"/>
                  </a:lnTo>
                  <a:cubicBezTo>
                    <a:pt x="361054" y="291090"/>
                    <a:pt x="361928" y="295460"/>
                    <a:pt x="362803" y="299831"/>
                  </a:cubicBezTo>
                  <a:cubicBezTo>
                    <a:pt x="316473" y="356650"/>
                    <a:pt x="271018" y="412595"/>
                    <a:pt x="224688" y="469415"/>
                  </a:cubicBezTo>
                  <a:cubicBezTo>
                    <a:pt x="211576" y="464170"/>
                    <a:pt x="199338" y="458925"/>
                    <a:pt x="186226" y="453680"/>
                  </a:cubicBezTo>
                  <a:cubicBezTo>
                    <a:pt x="171365" y="452806"/>
                    <a:pt x="156505" y="452806"/>
                    <a:pt x="141645" y="451932"/>
                  </a:cubicBezTo>
                  <a:cubicBezTo>
                    <a:pt x="141645" y="434449"/>
                    <a:pt x="142519" y="417840"/>
                    <a:pt x="142519" y="400357"/>
                  </a:cubicBezTo>
                  <a:cubicBezTo>
                    <a:pt x="154757" y="381126"/>
                    <a:pt x="166995" y="361895"/>
                    <a:pt x="179233" y="342664"/>
                  </a:cubicBezTo>
                  <a:cubicBezTo>
                    <a:pt x="179233" y="342664"/>
                    <a:pt x="180981" y="340916"/>
                    <a:pt x="180981" y="340916"/>
                  </a:cubicBezTo>
                  <a:cubicBezTo>
                    <a:pt x="184478" y="337419"/>
                    <a:pt x="187100" y="333923"/>
                    <a:pt x="190596" y="330426"/>
                  </a:cubicBezTo>
                  <a:cubicBezTo>
                    <a:pt x="201960" y="317314"/>
                    <a:pt x="212450" y="304202"/>
                    <a:pt x="223814" y="291090"/>
                  </a:cubicBezTo>
                  <a:cubicBezTo>
                    <a:pt x="229933" y="253501"/>
                    <a:pt x="307732" y="268362"/>
                    <a:pt x="282381" y="208920"/>
                  </a:cubicBezTo>
                  <a:cubicBezTo>
                    <a:pt x="271892" y="208920"/>
                    <a:pt x="260528" y="209794"/>
                    <a:pt x="250038" y="209794"/>
                  </a:cubicBezTo>
                  <a:cubicBezTo>
                    <a:pt x="240423" y="208920"/>
                    <a:pt x="229933" y="208920"/>
                    <a:pt x="220318" y="208046"/>
                  </a:cubicBezTo>
                  <a:lnTo>
                    <a:pt x="220318" y="208046"/>
                  </a:lnTo>
                  <a:cubicBezTo>
                    <a:pt x="170491" y="215039"/>
                    <a:pt x="119791" y="222032"/>
                    <a:pt x="69965" y="229025"/>
                  </a:cubicBezTo>
                  <a:lnTo>
                    <a:pt x="67342" y="229025"/>
                  </a:lnTo>
                  <a:cubicBezTo>
                    <a:pt x="67342" y="229025"/>
                    <a:pt x="66468" y="227277"/>
                    <a:pt x="66468" y="227277"/>
                  </a:cubicBezTo>
                  <a:cubicBezTo>
                    <a:pt x="62972" y="222032"/>
                    <a:pt x="59475" y="216787"/>
                    <a:pt x="56853" y="211543"/>
                  </a:cubicBezTo>
                  <a:cubicBezTo>
                    <a:pt x="54230" y="216787"/>
                    <a:pt x="50734" y="222906"/>
                    <a:pt x="48111" y="228151"/>
                  </a:cubicBezTo>
                  <a:cubicBezTo>
                    <a:pt x="48111" y="228151"/>
                    <a:pt x="47237" y="230774"/>
                    <a:pt x="47237" y="230774"/>
                  </a:cubicBezTo>
                  <a:cubicBezTo>
                    <a:pt x="-60282" y="212417"/>
                    <a:pt x="53356" y="152101"/>
                    <a:pt x="25384" y="118009"/>
                  </a:cubicBezTo>
                  <a:cubicBezTo>
                    <a:pt x="23635" y="117135"/>
                    <a:pt x="23635" y="115387"/>
                    <a:pt x="22761" y="113639"/>
                  </a:cubicBezTo>
                  <a:cubicBezTo>
                    <a:pt x="54230" y="116261"/>
                    <a:pt x="86574" y="118009"/>
                    <a:pt x="118043" y="120632"/>
                  </a:cubicBezTo>
                  <a:cubicBezTo>
                    <a:pt x="122413" y="125876"/>
                    <a:pt x="125910" y="131121"/>
                    <a:pt x="130281" y="136366"/>
                  </a:cubicBezTo>
                  <a:cubicBezTo>
                    <a:pt x="133777" y="131121"/>
                    <a:pt x="137274" y="126751"/>
                    <a:pt x="140770" y="121506"/>
                  </a:cubicBezTo>
                  <a:cubicBezTo>
                    <a:pt x="187100" y="125003"/>
                    <a:pt x="233430" y="127625"/>
                    <a:pt x="280633" y="131121"/>
                  </a:cubicBezTo>
                  <a:cubicBezTo>
                    <a:pt x="289375" y="116261"/>
                    <a:pt x="298116" y="101401"/>
                    <a:pt x="306858" y="86540"/>
                  </a:cubicBezTo>
                  <a:lnTo>
                    <a:pt x="306858" y="86540"/>
                  </a:lnTo>
                  <a:cubicBezTo>
                    <a:pt x="307732" y="70806"/>
                    <a:pt x="307732" y="55945"/>
                    <a:pt x="308606" y="40211"/>
                  </a:cubicBezTo>
                  <a:lnTo>
                    <a:pt x="307732" y="36714"/>
                  </a:lnTo>
                  <a:cubicBezTo>
                    <a:pt x="305109" y="33218"/>
                    <a:pt x="301613" y="29721"/>
                    <a:pt x="298990" y="26224"/>
                  </a:cubicBezTo>
                  <a:lnTo>
                    <a:pt x="298990" y="26224"/>
                  </a:lnTo>
                  <a:cubicBezTo>
                    <a:pt x="292871" y="17483"/>
                    <a:pt x="286752" y="9616"/>
                    <a:pt x="280633" y="874"/>
                  </a:cubicBezTo>
                  <a:cubicBezTo>
                    <a:pt x="307732" y="874"/>
                    <a:pt x="334830" y="0"/>
                    <a:pt x="361928" y="0"/>
                  </a:cubicBezTo>
                  <a:cubicBezTo>
                    <a:pt x="382034" y="62064"/>
                    <a:pt x="401265" y="124128"/>
                    <a:pt x="421370" y="186193"/>
                  </a:cubicBezTo>
                  <a:cubicBezTo>
                    <a:pt x="430986" y="187066"/>
                    <a:pt x="439727" y="189689"/>
                    <a:pt x="448469" y="192311"/>
                  </a:cubicBezTo>
                  <a:close/>
                  <a:moveTo>
                    <a:pt x="271892" y="311195"/>
                  </a:moveTo>
                  <a:cubicBezTo>
                    <a:pt x="263150" y="309446"/>
                    <a:pt x="254409" y="307698"/>
                    <a:pt x="245668" y="305950"/>
                  </a:cubicBezTo>
                  <a:cubicBezTo>
                    <a:pt x="246542" y="312943"/>
                    <a:pt x="246542" y="320810"/>
                    <a:pt x="247416" y="327803"/>
                  </a:cubicBezTo>
                  <a:cubicBezTo>
                    <a:pt x="243919" y="340916"/>
                    <a:pt x="239548" y="354028"/>
                    <a:pt x="236052" y="367140"/>
                  </a:cubicBezTo>
                  <a:cubicBezTo>
                    <a:pt x="252661" y="361021"/>
                    <a:pt x="268395" y="354902"/>
                    <a:pt x="285004" y="348783"/>
                  </a:cubicBezTo>
                  <a:cubicBezTo>
                    <a:pt x="279759" y="336545"/>
                    <a:pt x="276263" y="323433"/>
                    <a:pt x="271892" y="311195"/>
                  </a:cubicBezTo>
                  <a:close/>
                  <a:moveTo>
                    <a:pt x="138148" y="208046"/>
                  </a:moveTo>
                  <a:cubicBezTo>
                    <a:pt x="153883" y="207172"/>
                    <a:pt x="169617" y="208046"/>
                    <a:pt x="183603" y="203675"/>
                  </a:cubicBezTo>
                  <a:cubicBezTo>
                    <a:pt x="186226" y="202801"/>
                    <a:pt x="187100" y="177451"/>
                    <a:pt x="185352" y="176577"/>
                  </a:cubicBezTo>
                  <a:cubicBezTo>
                    <a:pt x="168743" y="173080"/>
                    <a:pt x="152134" y="171332"/>
                    <a:pt x="134651" y="169584"/>
                  </a:cubicBezTo>
                  <a:cubicBezTo>
                    <a:pt x="128532" y="174828"/>
                    <a:pt x="123288" y="180073"/>
                    <a:pt x="117169" y="184444"/>
                  </a:cubicBezTo>
                  <a:cubicBezTo>
                    <a:pt x="125036" y="193186"/>
                    <a:pt x="131155" y="200179"/>
                    <a:pt x="138148" y="208046"/>
                  </a:cubicBezTo>
                  <a:close/>
                  <a:moveTo>
                    <a:pt x="225562" y="433575"/>
                  </a:moveTo>
                  <a:cubicBezTo>
                    <a:pt x="216821" y="429204"/>
                    <a:pt x="212450" y="424833"/>
                    <a:pt x="208954" y="425707"/>
                  </a:cubicBezTo>
                  <a:cubicBezTo>
                    <a:pt x="204583" y="426582"/>
                    <a:pt x="200212" y="430952"/>
                    <a:pt x="196716" y="433575"/>
                  </a:cubicBezTo>
                  <a:cubicBezTo>
                    <a:pt x="200212" y="437071"/>
                    <a:pt x="203709" y="443190"/>
                    <a:pt x="207205" y="443190"/>
                  </a:cubicBezTo>
                  <a:cubicBezTo>
                    <a:pt x="211576" y="444065"/>
                    <a:pt x="215947" y="439694"/>
                    <a:pt x="225562" y="433575"/>
                  </a:cubicBezTo>
                  <a:close/>
                  <a:moveTo>
                    <a:pt x="375041" y="111016"/>
                  </a:moveTo>
                  <a:cubicBezTo>
                    <a:pt x="373292" y="110142"/>
                    <a:pt x="370670" y="108394"/>
                    <a:pt x="368922" y="108394"/>
                  </a:cubicBezTo>
                  <a:cubicBezTo>
                    <a:pt x="367173" y="109268"/>
                    <a:pt x="365425" y="112764"/>
                    <a:pt x="366299" y="114513"/>
                  </a:cubicBezTo>
                  <a:cubicBezTo>
                    <a:pt x="367173" y="116261"/>
                    <a:pt x="370670" y="118009"/>
                    <a:pt x="372418" y="117135"/>
                  </a:cubicBezTo>
                  <a:cubicBezTo>
                    <a:pt x="374166" y="116261"/>
                    <a:pt x="374166" y="112764"/>
                    <a:pt x="375041" y="111016"/>
                  </a:cubicBezTo>
                  <a:close/>
                </a:path>
              </a:pathLst>
            </a:custGeom>
            <a:solidFill>
              <a:srgbClr val="EA9024"/>
            </a:solidFill>
            <a:ln w="8731" cap="flat">
              <a:noFill/>
              <a:prstDash val="solid"/>
              <a:miter/>
            </a:ln>
          </p:spPr>
          <p:txBody>
            <a:bodyPr rtlCol="0" anchor="ctr"/>
            <a:lstStyle/>
            <a:p>
              <a:endParaRPr lang="en-GB"/>
            </a:p>
          </p:txBody>
        </p:sp>
        <p:sp>
          <p:nvSpPr>
            <p:cNvPr id="11" name="Freeform: Shape 10">
              <a:extLst>
                <a:ext uri="{FF2B5EF4-FFF2-40B4-BE49-F238E27FC236}">
                  <a16:creationId xmlns:a16="http://schemas.microsoft.com/office/drawing/2014/main" id="{23F3D910-A16D-AC0A-9786-A79C3DF4A456}"/>
                </a:ext>
              </a:extLst>
            </p:cNvPr>
            <p:cNvSpPr/>
            <p:nvPr/>
          </p:nvSpPr>
          <p:spPr>
            <a:xfrm>
              <a:off x="9645622" y="1108090"/>
              <a:ext cx="527107" cy="387042"/>
            </a:xfrm>
            <a:custGeom>
              <a:avLst/>
              <a:gdLst>
                <a:gd name="connsiteX0" fmla="*/ 88288 w 527107"/>
                <a:gd name="connsiteY0" fmla="*/ 198795 h 387042"/>
                <a:gd name="connsiteX1" fmla="*/ 62064 w 527107"/>
                <a:gd name="connsiteY1" fmla="*/ 162081 h 387042"/>
                <a:gd name="connsiteX2" fmla="*/ 22728 w 527107"/>
                <a:gd name="connsiteY2" fmla="*/ 126241 h 387042"/>
                <a:gd name="connsiteX3" fmla="*/ 20980 w 527107"/>
                <a:gd name="connsiteY3" fmla="*/ 124493 h 387042"/>
                <a:gd name="connsiteX4" fmla="*/ 27973 w 527107"/>
                <a:gd name="connsiteY4" fmla="*/ 111381 h 387042"/>
                <a:gd name="connsiteX5" fmla="*/ 64687 w 527107"/>
                <a:gd name="connsiteY5" fmla="*/ 86031 h 387042"/>
                <a:gd name="connsiteX6" fmla="*/ 0 w 527107"/>
                <a:gd name="connsiteY6" fmla="*/ 73792 h 387042"/>
                <a:gd name="connsiteX7" fmla="*/ 274481 w 527107"/>
                <a:gd name="connsiteY7" fmla="*/ 50191 h 387042"/>
                <a:gd name="connsiteX8" fmla="*/ 324307 w 527107"/>
                <a:gd name="connsiteY8" fmla="*/ 93898 h 387042"/>
                <a:gd name="connsiteX9" fmla="*/ 293712 w 527107"/>
                <a:gd name="connsiteY9" fmla="*/ 121870 h 387042"/>
                <a:gd name="connsiteX10" fmla="*/ 310321 w 527107"/>
                <a:gd name="connsiteY10" fmla="*/ 136731 h 387042"/>
                <a:gd name="connsiteX11" fmla="*/ 337419 w 527107"/>
                <a:gd name="connsiteY11" fmla="*/ 111381 h 387042"/>
                <a:gd name="connsiteX12" fmla="*/ 404728 w 527107"/>
                <a:gd name="connsiteY12" fmla="*/ 58058 h 387042"/>
                <a:gd name="connsiteX13" fmla="*/ 426582 w 527107"/>
                <a:gd name="connsiteY13" fmla="*/ 55436 h 387042"/>
                <a:gd name="connsiteX14" fmla="*/ 406476 w 527107"/>
                <a:gd name="connsiteY14" fmla="*/ 42323 h 387042"/>
                <a:gd name="connsiteX15" fmla="*/ 386371 w 527107"/>
                <a:gd name="connsiteY15" fmla="*/ 16973 h 387042"/>
                <a:gd name="connsiteX16" fmla="*/ 507877 w 527107"/>
                <a:gd name="connsiteY16" fmla="*/ 43197 h 387042"/>
                <a:gd name="connsiteX17" fmla="*/ 527108 w 527107"/>
                <a:gd name="connsiteY17" fmla="*/ 181312 h 387042"/>
                <a:gd name="connsiteX18" fmla="*/ 493016 w 527107"/>
                <a:gd name="connsiteY18" fmla="*/ 212781 h 387042"/>
                <a:gd name="connsiteX19" fmla="*/ 520115 w 527107"/>
                <a:gd name="connsiteY19" fmla="*/ 254740 h 387042"/>
                <a:gd name="connsiteX20" fmla="*/ 519241 w 527107"/>
                <a:gd name="connsiteY20" fmla="*/ 285335 h 387042"/>
                <a:gd name="connsiteX21" fmla="*/ 492142 w 527107"/>
                <a:gd name="connsiteY21" fmla="*/ 294951 h 387042"/>
                <a:gd name="connsiteX22" fmla="*/ 461547 w 527107"/>
                <a:gd name="connsiteY22" fmla="*/ 256488 h 387042"/>
                <a:gd name="connsiteX23" fmla="*/ 459799 w 527107"/>
                <a:gd name="connsiteY23" fmla="*/ 293202 h 387042"/>
                <a:gd name="connsiteX24" fmla="*/ 424833 w 527107"/>
                <a:gd name="connsiteY24" fmla="*/ 330790 h 387042"/>
                <a:gd name="connsiteX25" fmla="*/ 476408 w 527107"/>
                <a:gd name="connsiteY25" fmla="*/ 346525 h 387042"/>
                <a:gd name="connsiteX26" fmla="*/ 508751 w 527107"/>
                <a:gd name="connsiteY26" fmla="*/ 355266 h 387042"/>
                <a:gd name="connsiteX27" fmla="*/ 509625 w 527107"/>
                <a:gd name="connsiteY27" fmla="*/ 365756 h 387042"/>
                <a:gd name="connsiteX28" fmla="*/ 403854 w 527107"/>
                <a:gd name="connsiteY28" fmla="*/ 370127 h 387042"/>
                <a:gd name="connsiteX29" fmla="*/ 359273 w 527107"/>
                <a:gd name="connsiteY29" fmla="*/ 348273 h 387042"/>
                <a:gd name="connsiteX30" fmla="*/ 332174 w 527107"/>
                <a:gd name="connsiteY30" fmla="*/ 327294 h 387042"/>
                <a:gd name="connsiteX31" fmla="*/ 282348 w 527107"/>
                <a:gd name="connsiteY31" fmla="*/ 252118 h 387042"/>
                <a:gd name="connsiteX32" fmla="*/ 284971 w 527107"/>
                <a:gd name="connsiteY32" fmla="*/ 199669 h 387042"/>
                <a:gd name="connsiteX33" fmla="*/ 243886 w 527107"/>
                <a:gd name="connsiteY33" fmla="*/ 216278 h 387042"/>
                <a:gd name="connsiteX34" fmla="*/ 199305 w 527107"/>
                <a:gd name="connsiteY34" fmla="*/ 213655 h 387042"/>
                <a:gd name="connsiteX35" fmla="*/ 197556 w 527107"/>
                <a:gd name="connsiteY35" fmla="*/ 232886 h 387042"/>
                <a:gd name="connsiteX36" fmla="*/ 283222 w 527107"/>
                <a:gd name="connsiteY36" fmla="*/ 251243 h 387042"/>
                <a:gd name="connsiteX37" fmla="*/ 282348 w 527107"/>
                <a:gd name="connsiteY37" fmla="*/ 282713 h 387042"/>
                <a:gd name="connsiteX38" fmla="*/ 248257 w 527107"/>
                <a:gd name="connsiteY38" fmla="*/ 305440 h 387042"/>
                <a:gd name="connsiteX39" fmla="*/ 186192 w 527107"/>
                <a:gd name="connsiteY39" fmla="*/ 267852 h 387042"/>
                <a:gd name="connsiteX40" fmla="*/ 162591 w 527107"/>
                <a:gd name="connsiteY40" fmla="*/ 267852 h 387042"/>
                <a:gd name="connsiteX41" fmla="*/ 150352 w 527107"/>
                <a:gd name="connsiteY41" fmla="*/ 264356 h 387042"/>
                <a:gd name="connsiteX42" fmla="*/ 151227 w 527107"/>
                <a:gd name="connsiteY42" fmla="*/ 213655 h 387042"/>
                <a:gd name="connsiteX43" fmla="*/ 105771 w 527107"/>
                <a:gd name="connsiteY43" fmla="*/ 225893 h 387042"/>
                <a:gd name="connsiteX44" fmla="*/ 106645 w 527107"/>
                <a:gd name="connsiteY44" fmla="*/ 226767 h 387042"/>
                <a:gd name="connsiteX45" fmla="*/ 96156 w 527107"/>
                <a:gd name="connsiteY45" fmla="*/ 208410 h 387042"/>
                <a:gd name="connsiteX46" fmla="*/ 97030 w 527107"/>
                <a:gd name="connsiteY46" fmla="*/ 209285 h 387042"/>
                <a:gd name="connsiteX47" fmla="*/ 88288 w 527107"/>
                <a:gd name="connsiteY47" fmla="*/ 198795 h 387042"/>
                <a:gd name="connsiteX48" fmla="*/ 457177 w 527107"/>
                <a:gd name="connsiteY48" fmla="*/ 163829 h 387042"/>
                <a:gd name="connsiteX49" fmla="*/ 490394 w 527107"/>
                <a:gd name="connsiteY49" fmla="*/ 114877 h 387042"/>
                <a:gd name="connsiteX50" fmla="*/ 463296 w 527107"/>
                <a:gd name="connsiteY50" fmla="*/ 94772 h 387042"/>
                <a:gd name="connsiteX51" fmla="*/ 415218 w 527107"/>
                <a:gd name="connsiteY51" fmla="*/ 133234 h 387042"/>
                <a:gd name="connsiteX52" fmla="*/ 457177 w 527107"/>
                <a:gd name="connsiteY52" fmla="*/ 163829 h 387042"/>
                <a:gd name="connsiteX53" fmla="*/ 210668 w 527107"/>
                <a:gd name="connsiteY53" fmla="*/ 59806 h 387042"/>
                <a:gd name="connsiteX54" fmla="*/ 160842 w 527107"/>
                <a:gd name="connsiteY54" fmla="*/ 78163 h 387042"/>
                <a:gd name="connsiteX55" fmla="*/ 212417 w 527107"/>
                <a:gd name="connsiteY55" fmla="*/ 94772 h 387042"/>
                <a:gd name="connsiteX56" fmla="*/ 259620 w 527107"/>
                <a:gd name="connsiteY56" fmla="*/ 78163 h 387042"/>
                <a:gd name="connsiteX57" fmla="*/ 210668 w 527107"/>
                <a:gd name="connsiteY57" fmla="*/ 59806 h 387042"/>
                <a:gd name="connsiteX58" fmla="*/ 253501 w 527107"/>
                <a:gd name="connsiteY58" fmla="*/ 93898 h 387042"/>
                <a:gd name="connsiteX59" fmla="*/ 247382 w 527107"/>
                <a:gd name="connsiteY59" fmla="*/ 113129 h 387042"/>
                <a:gd name="connsiteX60" fmla="*/ 253501 w 527107"/>
                <a:gd name="connsiteY60" fmla="*/ 116626 h 387042"/>
                <a:gd name="connsiteX61" fmla="*/ 260495 w 527107"/>
                <a:gd name="connsiteY61" fmla="*/ 109632 h 387042"/>
                <a:gd name="connsiteX62" fmla="*/ 253501 w 527107"/>
                <a:gd name="connsiteY62" fmla="*/ 93898 h 387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7107" h="387042">
                  <a:moveTo>
                    <a:pt x="88288" y="198795"/>
                  </a:moveTo>
                  <a:cubicBezTo>
                    <a:pt x="79547" y="186557"/>
                    <a:pt x="70806" y="174319"/>
                    <a:pt x="62064" y="162081"/>
                  </a:cubicBezTo>
                  <a:cubicBezTo>
                    <a:pt x="71680" y="124493"/>
                    <a:pt x="62064" y="108758"/>
                    <a:pt x="22728" y="126241"/>
                  </a:cubicBezTo>
                  <a:cubicBezTo>
                    <a:pt x="22728" y="126241"/>
                    <a:pt x="20105" y="124493"/>
                    <a:pt x="20980" y="124493"/>
                  </a:cubicBezTo>
                  <a:cubicBezTo>
                    <a:pt x="23602" y="120122"/>
                    <a:pt x="25350" y="115751"/>
                    <a:pt x="27973" y="111381"/>
                  </a:cubicBezTo>
                  <a:cubicBezTo>
                    <a:pt x="40211" y="102639"/>
                    <a:pt x="52449" y="94772"/>
                    <a:pt x="64687" y="86031"/>
                  </a:cubicBezTo>
                  <a:cubicBezTo>
                    <a:pt x="42833" y="81660"/>
                    <a:pt x="21854" y="77289"/>
                    <a:pt x="0" y="73792"/>
                  </a:cubicBezTo>
                  <a:cubicBezTo>
                    <a:pt x="91785" y="65925"/>
                    <a:pt x="182696" y="58058"/>
                    <a:pt x="274481" y="50191"/>
                  </a:cubicBezTo>
                  <a:cubicBezTo>
                    <a:pt x="291090" y="65051"/>
                    <a:pt x="307698" y="79037"/>
                    <a:pt x="324307" y="93898"/>
                  </a:cubicBezTo>
                  <a:cubicBezTo>
                    <a:pt x="313817" y="103513"/>
                    <a:pt x="304202" y="112255"/>
                    <a:pt x="293712" y="121870"/>
                  </a:cubicBezTo>
                  <a:cubicBezTo>
                    <a:pt x="299831" y="127115"/>
                    <a:pt x="309447" y="137605"/>
                    <a:pt x="310321" y="136731"/>
                  </a:cubicBezTo>
                  <a:cubicBezTo>
                    <a:pt x="319936" y="129738"/>
                    <a:pt x="328678" y="120122"/>
                    <a:pt x="337419" y="111381"/>
                  </a:cubicBezTo>
                  <a:cubicBezTo>
                    <a:pt x="398609" y="141976"/>
                    <a:pt x="382000" y="75541"/>
                    <a:pt x="404728" y="58058"/>
                  </a:cubicBezTo>
                  <a:cubicBezTo>
                    <a:pt x="411721" y="57184"/>
                    <a:pt x="419588" y="56310"/>
                    <a:pt x="426582" y="55436"/>
                  </a:cubicBezTo>
                  <a:cubicBezTo>
                    <a:pt x="419588" y="51065"/>
                    <a:pt x="413469" y="46694"/>
                    <a:pt x="406476" y="42323"/>
                  </a:cubicBezTo>
                  <a:cubicBezTo>
                    <a:pt x="399483" y="33582"/>
                    <a:pt x="392490" y="25715"/>
                    <a:pt x="386371" y="16973"/>
                  </a:cubicBezTo>
                  <a:cubicBezTo>
                    <a:pt x="438820" y="-29356"/>
                    <a:pt x="467666" y="32708"/>
                    <a:pt x="507877" y="43197"/>
                  </a:cubicBezTo>
                  <a:cubicBezTo>
                    <a:pt x="513996" y="89527"/>
                    <a:pt x="520989" y="134982"/>
                    <a:pt x="527108" y="181312"/>
                  </a:cubicBezTo>
                  <a:cubicBezTo>
                    <a:pt x="514870" y="191802"/>
                    <a:pt x="493016" y="202292"/>
                    <a:pt x="493016" y="212781"/>
                  </a:cubicBezTo>
                  <a:cubicBezTo>
                    <a:pt x="493016" y="226767"/>
                    <a:pt x="510499" y="240754"/>
                    <a:pt x="520115" y="254740"/>
                  </a:cubicBezTo>
                  <a:cubicBezTo>
                    <a:pt x="520115" y="265230"/>
                    <a:pt x="519241" y="275719"/>
                    <a:pt x="519241" y="285335"/>
                  </a:cubicBezTo>
                  <a:cubicBezTo>
                    <a:pt x="510499" y="288832"/>
                    <a:pt x="501758" y="292328"/>
                    <a:pt x="492142" y="294951"/>
                  </a:cubicBezTo>
                  <a:cubicBezTo>
                    <a:pt x="481653" y="281838"/>
                    <a:pt x="471163" y="269600"/>
                    <a:pt x="461547" y="256488"/>
                  </a:cubicBezTo>
                  <a:cubicBezTo>
                    <a:pt x="460673" y="268726"/>
                    <a:pt x="459799" y="280964"/>
                    <a:pt x="459799" y="293202"/>
                  </a:cubicBezTo>
                  <a:cubicBezTo>
                    <a:pt x="448435" y="305440"/>
                    <a:pt x="436197" y="318552"/>
                    <a:pt x="424833" y="330790"/>
                  </a:cubicBezTo>
                  <a:cubicBezTo>
                    <a:pt x="442316" y="336035"/>
                    <a:pt x="459799" y="341280"/>
                    <a:pt x="476408" y="346525"/>
                  </a:cubicBezTo>
                  <a:cubicBezTo>
                    <a:pt x="486897" y="349147"/>
                    <a:pt x="498261" y="351770"/>
                    <a:pt x="508751" y="355266"/>
                  </a:cubicBezTo>
                  <a:cubicBezTo>
                    <a:pt x="508751" y="358763"/>
                    <a:pt x="509625" y="362259"/>
                    <a:pt x="509625" y="365756"/>
                  </a:cubicBezTo>
                  <a:cubicBezTo>
                    <a:pt x="475534" y="398974"/>
                    <a:pt x="439694" y="387610"/>
                    <a:pt x="403854" y="370127"/>
                  </a:cubicBezTo>
                  <a:cubicBezTo>
                    <a:pt x="407350" y="325546"/>
                    <a:pt x="372385" y="359637"/>
                    <a:pt x="359273" y="348273"/>
                  </a:cubicBezTo>
                  <a:cubicBezTo>
                    <a:pt x="350531" y="341280"/>
                    <a:pt x="340916" y="334287"/>
                    <a:pt x="332174" y="327294"/>
                  </a:cubicBezTo>
                  <a:cubicBezTo>
                    <a:pt x="329552" y="293202"/>
                    <a:pt x="365392" y="232886"/>
                    <a:pt x="282348" y="252118"/>
                  </a:cubicBezTo>
                  <a:cubicBezTo>
                    <a:pt x="288467" y="234635"/>
                    <a:pt x="319936" y="218900"/>
                    <a:pt x="284971" y="199669"/>
                  </a:cubicBezTo>
                  <a:cubicBezTo>
                    <a:pt x="270984" y="204914"/>
                    <a:pt x="257872" y="211033"/>
                    <a:pt x="243886" y="216278"/>
                  </a:cubicBezTo>
                  <a:cubicBezTo>
                    <a:pt x="229025" y="215404"/>
                    <a:pt x="214165" y="213655"/>
                    <a:pt x="199305" y="213655"/>
                  </a:cubicBezTo>
                  <a:cubicBezTo>
                    <a:pt x="198430" y="213655"/>
                    <a:pt x="196682" y="232012"/>
                    <a:pt x="197556" y="232886"/>
                  </a:cubicBezTo>
                  <a:cubicBezTo>
                    <a:pt x="225529" y="239880"/>
                    <a:pt x="254376" y="245999"/>
                    <a:pt x="283222" y="251243"/>
                  </a:cubicBezTo>
                  <a:cubicBezTo>
                    <a:pt x="283222" y="261733"/>
                    <a:pt x="282348" y="272223"/>
                    <a:pt x="282348" y="282713"/>
                  </a:cubicBezTo>
                  <a:cubicBezTo>
                    <a:pt x="270984" y="290580"/>
                    <a:pt x="259620" y="298447"/>
                    <a:pt x="248257" y="305440"/>
                  </a:cubicBezTo>
                  <a:cubicBezTo>
                    <a:pt x="250005" y="255614"/>
                    <a:pt x="213291" y="269600"/>
                    <a:pt x="186192" y="267852"/>
                  </a:cubicBezTo>
                  <a:cubicBezTo>
                    <a:pt x="178325" y="267852"/>
                    <a:pt x="170458" y="267852"/>
                    <a:pt x="162591" y="267852"/>
                  </a:cubicBezTo>
                  <a:cubicBezTo>
                    <a:pt x="158220" y="266978"/>
                    <a:pt x="153849" y="265230"/>
                    <a:pt x="150352" y="264356"/>
                  </a:cubicBezTo>
                  <a:cubicBezTo>
                    <a:pt x="150352" y="247747"/>
                    <a:pt x="151227" y="230264"/>
                    <a:pt x="151227" y="213655"/>
                  </a:cubicBezTo>
                  <a:cubicBezTo>
                    <a:pt x="136366" y="218026"/>
                    <a:pt x="120632" y="222397"/>
                    <a:pt x="105771" y="225893"/>
                  </a:cubicBezTo>
                  <a:cubicBezTo>
                    <a:pt x="105771" y="225893"/>
                    <a:pt x="106645" y="226767"/>
                    <a:pt x="106645" y="226767"/>
                  </a:cubicBezTo>
                  <a:cubicBezTo>
                    <a:pt x="103149" y="220648"/>
                    <a:pt x="99652" y="214529"/>
                    <a:pt x="96156" y="208410"/>
                  </a:cubicBezTo>
                  <a:cubicBezTo>
                    <a:pt x="96156" y="208410"/>
                    <a:pt x="97030" y="209285"/>
                    <a:pt x="97030" y="209285"/>
                  </a:cubicBezTo>
                  <a:cubicBezTo>
                    <a:pt x="92659" y="206662"/>
                    <a:pt x="90037" y="202292"/>
                    <a:pt x="88288" y="198795"/>
                  </a:cubicBezTo>
                  <a:close/>
                  <a:moveTo>
                    <a:pt x="457177" y="163829"/>
                  </a:moveTo>
                  <a:cubicBezTo>
                    <a:pt x="470289" y="144598"/>
                    <a:pt x="482527" y="130612"/>
                    <a:pt x="490394" y="114877"/>
                  </a:cubicBezTo>
                  <a:cubicBezTo>
                    <a:pt x="491268" y="112255"/>
                    <a:pt x="467666" y="92150"/>
                    <a:pt x="463296" y="94772"/>
                  </a:cubicBezTo>
                  <a:cubicBezTo>
                    <a:pt x="445813" y="104387"/>
                    <a:pt x="430952" y="120122"/>
                    <a:pt x="415218" y="133234"/>
                  </a:cubicBezTo>
                  <a:cubicBezTo>
                    <a:pt x="426582" y="141976"/>
                    <a:pt x="437945" y="149843"/>
                    <a:pt x="457177" y="163829"/>
                  </a:cubicBezTo>
                  <a:close/>
                  <a:moveTo>
                    <a:pt x="210668" y="59806"/>
                  </a:moveTo>
                  <a:cubicBezTo>
                    <a:pt x="193186" y="66799"/>
                    <a:pt x="176577" y="72044"/>
                    <a:pt x="160842" y="78163"/>
                  </a:cubicBezTo>
                  <a:cubicBezTo>
                    <a:pt x="178325" y="84282"/>
                    <a:pt x="194934" y="94772"/>
                    <a:pt x="212417" y="94772"/>
                  </a:cubicBezTo>
                  <a:cubicBezTo>
                    <a:pt x="228151" y="94772"/>
                    <a:pt x="243886" y="84282"/>
                    <a:pt x="259620" y="78163"/>
                  </a:cubicBezTo>
                  <a:cubicBezTo>
                    <a:pt x="243886" y="72044"/>
                    <a:pt x="228151" y="65925"/>
                    <a:pt x="210668" y="59806"/>
                  </a:cubicBezTo>
                  <a:close/>
                  <a:moveTo>
                    <a:pt x="253501" y="93898"/>
                  </a:moveTo>
                  <a:cubicBezTo>
                    <a:pt x="249131" y="106136"/>
                    <a:pt x="247382" y="109632"/>
                    <a:pt x="247382" y="113129"/>
                  </a:cubicBezTo>
                  <a:cubicBezTo>
                    <a:pt x="247382" y="114877"/>
                    <a:pt x="251753" y="117500"/>
                    <a:pt x="253501" y="116626"/>
                  </a:cubicBezTo>
                  <a:cubicBezTo>
                    <a:pt x="256124" y="114877"/>
                    <a:pt x="259620" y="112255"/>
                    <a:pt x="260495" y="109632"/>
                  </a:cubicBezTo>
                  <a:cubicBezTo>
                    <a:pt x="260495" y="107010"/>
                    <a:pt x="257872" y="103513"/>
                    <a:pt x="253501" y="93898"/>
                  </a:cubicBezTo>
                  <a:close/>
                </a:path>
              </a:pathLst>
            </a:custGeom>
            <a:solidFill>
              <a:srgbClr val="7B2B29"/>
            </a:solidFill>
            <a:ln w="8731" cap="flat">
              <a:noFill/>
              <a:prstDash val="solid"/>
              <a:miter/>
            </a:ln>
          </p:spPr>
          <p:txBody>
            <a:bodyPr rtlCol="0" anchor="ctr"/>
            <a:lstStyle/>
            <a:p>
              <a:endParaRPr lang="en-GB"/>
            </a:p>
          </p:txBody>
        </p:sp>
        <p:sp>
          <p:nvSpPr>
            <p:cNvPr id="13" name="Freeform: Shape 12">
              <a:extLst>
                <a:ext uri="{FF2B5EF4-FFF2-40B4-BE49-F238E27FC236}">
                  <a16:creationId xmlns:a16="http://schemas.microsoft.com/office/drawing/2014/main" id="{D33CB893-B158-D5ED-89DF-AFA24286EA43}"/>
                </a:ext>
              </a:extLst>
            </p:cNvPr>
            <p:cNvSpPr/>
            <p:nvPr/>
          </p:nvSpPr>
          <p:spPr>
            <a:xfrm>
              <a:off x="9427961" y="4383866"/>
              <a:ext cx="901240" cy="314691"/>
            </a:xfrm>
            <a:custGeom>
              <a:avLst/>
              <a:gdLst>
                <a:gd name="connsiteX0" fmla="*/ 16609 w 901240"/>
                <a:gd name="connsiteY0" fmla="*/ 181822 h 314691"/>
                <a:gd name="connsiteX1" fmla="*/ 0 w 901240"/>
                <a:gd name="connsiteY1" fmla="*/ 63812 h 314691"/>
                <a:gd name="connsiteX2" fmla="*/ 36714 w 901240"/>
                <a:gd name="connsiteY2" fmla="*/ 19231 h 314691"/>
                <a:gd name="connsiteX3" fmla="*/ 57693 w 901240"/>
                <a:gd name="connsiteY3" fmla="*/ 34966 h 314691"/>
                <a:gd name="connsiteX4" fmla="*/ 61190 w 901240"/>
                <a:gd name="connsiteY4" fmla="*/ 24476 h 314691"/>
                <a:gd name="connsiteX5" fmla="*/ 59442 w 901240"/>
                <a:gd name="connsiteY5" fmla="*/ 20979 h 314691"/>
                <a:gd name="connsiteX6" fmla="*/ 78673 w 901240"/>
                <a:gd name="connsiteY6" fmla="*/ 0 h 314691"/>
                <a:gd name="connsiteX7" fmla="*/ 108394 w 901240"/>
                <a:gd name="connsiteY7" fmla="*/ 6993 h 314691"/>
                <a:gd name="connsiteX8" fmla="*/ 753511 w 901240"/>
                <a:gd name="connsiteY8" fmla="*/ 183570 h 314691"/>
                <a:gd name="connsiteX9" fmla="*/ 745644 w 901240"/>
                <a:gd name="connsiteY9" fmla="*/ 186192 h 314691"/>
                <a:gd name="connsiteX10" fmla="*/ 743895 w 901240"/>
                <a:gd name="connsiteY10" fmla="*/ 193185 h 314691"/>
                <a:gd name="connsiteX11" fmla="*/ 840051 w 901240"/>
                <a:gd name="connsiteY11" fmla="*/ 186192 h 314691"/>
                <a:gd name="connsiteX12" fmla="*/ 864527 w 901240"/>
                <a:gd name="connsiteY12" fmla="*/ 193185 h 314691"/>
                <a:gd name="connsiteX13" fmla="*/ 869772 w 901240"/>
                <a:gd name="connsiteY13" fmla="*/ 203675 h 314691"/>
                <a:gd name="connsiteX14" fmla="*/ 860156 w 901240"/>
                <a:gd name="connsiteY14" fmla="*/ 207172 h 314691"/>
                <a:gd name="connsiteX15" fmla="*/ 853163 w 901240"/>
                <a:gd name="connsiteY15" fmla="*/ 256124 h 314691"/>
                <a:gd name="connsiteX16" fmla="*/ 901241 w 901240"/>
                <a:gd name="connsiteY16" fmla="*/ 280600 h 314691"/>
                <a:gd name="connsiteX17" fmla="*/ 779735 w 901240"/>
                <a:gd name="connsiteY17" fmla="*/ 314691 h 314691"/>
                <a:gd name="connsiteX18" fmla="*/ 569941 w 901240"/>
                <a:gd name="connsiteY18" fmla="*/ 286719 h 314691"/>
                <a:gd name="connsiteX19" fmla="*/ 516618 w 901240"/>
                <a:gd name="connsiteY19" fmla="*/ 279726 h 314691"/>
                <a:gd name="connsiteX20" fmla="*/ 92659 w 901240"/>
                <a:gd name="connsiteY20" fmla="*/ 126751 h 314691"/>
                <a:gd name="connsiteX21" fmla="*/ 64686 w 901240"/>
                <a:gd name="connsiteY21" fmla="*/ 108393 h 314691"/>
                <a:gd name="connsiteX22" fmla="*/ 69057 w 901240"/>
                <a:gd name="connsiteY22" fmla="*/ 131121 h 314691"/>
                <a:gd name="connsiteX23" fmla="*/ 61190 w 901240"/>
                <a:gd name="connsiteY23" fmla="*/ 168709 h 314691"/>
                <a:gd name="connsiteX24" fmla="*/ 16609 w 901240"/>
                <a:gd name="connsiteY24" fmla="*/ 181822 h 314691"/>
                <a:gd name="connsiteX25" fmla="*/ 375881 w 901240"/>
                <a:gd name="connsiteY25" fmla="*/ 201927 h 314691"/>
                <a:gd name="connsiteX26" fmla="*/ 394238 w 901240"/>
                <a:gd name="connsiteY26" fmla="*/ 219410 h 314691"/>
                <a:gd name="connsiteX27" fmla="*/ 412595 w 901240"/>
                <a:gd name="connsiteY27" fmla="*/ 228151 h 314691"/>
                <a:gd name="connsiteX28" fmla="*/ 410847 w 901240"/>
                <a:gd name="connsiteY28" fmla="*/ 244760 h 314691"/>
                <a:gd name="connsiteX29" fmla="*/ 493891 w 901240"/>
                <a:gd name="connsiteY29" fmla="*/ 254375 h 314691"/>
                <a:gd name="connsiteX30" fmla="*/ 501758 w 901240"/>
                <a:gd name="connsiteY30" fmla="*/ 209794 h 314691"/>
                <a:gd name="connsiteX31" fmla="*/ 398609 w 901240"/>
                <a:gd name="connsiteY31" fmla="*/ 166087 h 314691"/>
                <a:gd name="connsiteX32" fmla="*/ 312069 w 901240"/>
                <a:gd name="connsiteY32" fmla="*/ 165213 h 314691"/>
                <a:gd name="connsiteX33" fmla="*/ 229900 w 901240"/>
                <a:gd name="connsiteY33" fmla="*/ 142485 h 314691"/>
                <a:gd name="connsiteX34" fmla="*/ 205424 w 901240"/>
                <a:gd name="connsiteY34" fmla="*/ 165213 h 314691"/>
                <a:gd name="connsiteX35" fmla="*/ 319936 w 901240"/>
                <a:gd name="connsiteY35" fmla="*/ 222032 h 314691"/>
                <a:gd name="connsiteX36" fmla="*/ 341790 w 901240"/>
                <a:gd name="connsiteY36" fmla="*/ 205423 h 314691"/>
                <a:gd name="connsiteX37" fmla="*/ 376755 w 901240"/>
                <a:gd name="connsiteY37" fmla="*/ 198430 h 314691"/>
                <a:gd name="connsiteX38" fmla="*/ 375881 w 901240"/>
                <a:gd name="connsiteY38" fmla="*/ 201927 h 314691"/>
                <a:gd name="connsiteX39" fmla="*/ 604032 w 901240"/>
                <a:gd name="connsiteY39" fmla="*/ 240389 h 314691"/>
                <a:gd name="connsiteX40" fmla="*/ 636376 w 901240"/>
                <a:gd name="connsiteY40" fmla="*/ 278851 h 314691"/>
                <a:gd name="connsiteX41" fmla="*/ 694943 w 901240"/>
                <a:gd name="connsiteY41" fmla="*/ 258746 h 314691"/>
                <a:gd name="connsiteX42" fmla="*/ 604032 w 901240"/>
                <a:gd name="connsiteY42" fmla="*/ 220284 h 314691"/>
                <a:gd name="connsiteX43" fmla="*/ 564696 w 901240"/>
                <a:gd name="connsiteY43" fmla="*/ 211543 h 314691"/>
                <a:gd name="connsiteX44" fmla="*/ 560325 w 901240"/>
                <a:gd name="connsiteY44" fmla="*/ 245634 h 314691"/>
                <a:gd name="connsiteX45" fmla="*/ 604032 w 901240"/>
                <a:gd name="connsiteY45" fmla="*/ 240389 h 31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901240" h="314691">
                  <a:moveTo>
                    <a:pt x="16609" y="181822"/>
                  </a:moveTo>
                  <a:cubicBezTo>
                    <a:pt x="-6993" y="145107"/>
                    <a:pt x="57693" y="95281"/>
                    <a:pt x="0" y="63812"/>
                  </a:cubicBezTo>
                  <a:cubicBezTo>
                    <a:pt x="12238" y="48952"/>
                    <a:pt x="24476" y="34092"/>
                    <a:pt x="36714" y="19231"/>
                  </a:cubicBezTo>
                  <a:cubicBezTo>
                    <a:pt x="43707" y="24476"/>
                    <a:pt x="50700" y="29721"/>
                    <a:pt x="57693" y="34966"/>
                  </a:cubicBezTo>
                  <a:cubicBezTo>
                    <a:pt x="58568" y="31469"/>
                    <a:pt x="60316" y="27972"/>
                    <a:pt x="61190" y="24476"/>
                  </a:cubicBezTo>
                  <a:cubicBezTo>
                    <a:pt x="59442" y="23602"/>
                    <a:pt x="58568" y="22727"/>
                    <a:pt x="59442" y="20979"/>
                  </a:cubicBezTo>
                  <a:cubicBezTo>
                    <a:pt x="65561" y="13986"/>
                    <a:pt x="72554" y="6993"/>
                    <a:pt x="78673" y="0"/>
                  </a:cubicBezTo>
                  <a:cubicBezTo>
                    <a:pt x="88288" y="2622"/>
                    <a:pt x="97904" y="4371"/>
                    <a:pt x="108394" y="6993"/>
                  </a:cubicBezTo>
                  <a:cubicBezTo>
                    <a:pt x="300705" y="149478"/>
                    <a:pt x="523611" y="179199"/>
                    <a:pt x="753511" y="183570"/>
                  </a:cubicBezTo>
                  <a:cubicBezTo>
                    <a:pt x="750888" y="184444"/>
                    <a:pt x="747392" y="184444"/>
                    <a:pt x="745644" y="186192"/>
                  </a:cubicBezTo>
                  <a:cubicBezTo>
                    <a:pt x="743895" y="187066"/>
                    <a:pt x="744769" y="190563"/>
                    <a:pt x="743895" y="193185"/>
                  </a:cubicBezTo>
                  <a:cubicBezTo>
                    <a:pt x="776239" y="190563"/>
                    <a:pt x="807708" y="187941"/>
                    <a:pt x="840051" y="186192"/>
                  </a:cubicBezTo>
                  <a:cubicBezTo>
                    <a:pt x="847918" y="188815"/>
                    <a:pt x="855786" y="190563"/>
                    <a:pt x="864527" y="193185"/>
                  </a:cubicBezTo>
                  <a:cubicBezTo>
                    <a:pt x="866275" y="196682"/>
                    <a:pt x="868024" y="200178"/>
                    <a:pt x="869772" y="203675"/>
                  </a:cubicBezTo>
                  <a:cubicBezTo>
                    <a:pt x="866275" y="204549"/>
                    <a:pt x="862779" y="206297"/>
                    <a:pt x="860156" y="207172"/>
                  </a:cubicBezTo>
                  <a:cubicBezTo>
                    <a:pt x="856660" y="223780"/>
                    <a:pt x="846170" y="245634"/>
                    <a:pt x="853163" y="256124"/>
                  </a:cubicBezTo>
                  <a:cubicBezTo>
                    <a:pt x="861904" y="269236"/>
                    <a:pt x="884632" y="272733"/>
                    <a:pt x="901241" y="280600"/>
                  </a:cubicBezTo>
                  <a:cubicBezTo>
                    <a:pt x="861030" y="291963"/>
                    <a:pt x="819946" y="303328"/>
                    <a:pt x="779735" y="314691"/>
                  </a:cubicBezTo>
                  <a:cubicBezTo>
                    <a:pt x="709804" y="305075"/>
                    <a:pt x="639872" y="296334"/>
                    <a:pt x="569941" y="286719"/>
                  </a:cubicBezTo>
                  <a:cubicBezTo>
                    <a:pt x="552458" y="284096"/>
                    <a:pt x="534101" y="282348"/>
                    <a:pt x="516618" y="279726"/>
                  </a:cubicBezTo>
                  <a:cubicBezTo>
                    <a:pt x="361021" y="269236"/>
                    <a:pt x="224655" y="203675"/>
                    <a:pt x="92659" y="126751"/>
                  </a:cubicBezTo>
                  <a:cubicBezTo>
                    <a:pt x="83044" y="120632"/>
                    <a:pt x="74302" y="114512"/>
                    <a:pt x="64686" y="108393"/>
                  </a:cubicBezTo>
                  <a:cubicBezTo>
                    <a:pt x="66435" y="116261"/>
                    <a:pt x="67309" y="123254"/>
                    <a:pt x="69057" y="131121"/>
                  </a:cubicBezTo>
                  <a:cubicBezTo>
                    <a:pt x="66435" y="143359"/>
                    <a:pt x="63812" y="156471"/>
                    <a:pt x="61190" y="168709"/>
                  </a:cubicBezTo>
                  <a:cubicBezTo>
                    <a:pt x="45455" y="172206"/>
                    <a:pt x="30595" y="177451"/>
                    <a:pt x="16609" y="181822"/>
                  </a:cubicBezTo>
                  <a:close/>
                  <a:moveTo>
                    <a:pt x="375881" y="201927"/>
                  </a:moveTo>
                  <a:cubicBezTo>
                    <a:pt x="382000" y="208046"/>
                    <a:pt x="388119" y="213290"/>
                    <a:pt x="394238" y="219410"/>
                  </a:cubicBezTo>
                  <a:cubicBezTo>
                    <a:pt x="400357" y="222032"/>
                    <a:pt x="406476" y="225529"/>
                    <a:pt x="412595" y="228151"/>
                  </a:cubicBezTo>
                  <a:cubicBezTo>
                    <a:pt x="411721" y="233396"/>
                    <a:pt x="411721" y="239515"/>
                    <a:pt x="410847" y="244760"/>
                  </a:cubicBezTo>
                  <a:cubicBezTo>
                    <a:pt x="438820" y="249131"/>
                    <a:pt x="465918" y="254375"/>
                    <a:pt x="493891" y="254375"/>
                  </a:cubicBezTo>
                  <a:cubicBezTo>
                    <a:pt x="496513" y="254375"/>
                    <a:pt x="507003" y="222032"/>
                    <a:pt x="501758" y="209794"/>
                  </a:cubicBezTo>
                  <a:cubicBezTo>
                    <a:pt x="482527" y="162590"/>
                    <a:pt x="436197" y="173080"/>
                    <a:pt x="398609" y="166087"/>
                  </a:cubicBezTo>
                  <a:cubicBezTo>
                    <a:pt x="369762" y="134618"/>
                    <a:pt x="340916" y="143359"/>
                    <a:pt x="312069" y="165213"/>
                  </a:cubicBezTo>
                  <a:cubicBezTo>
                    <a:pt x="289341" y="138988"/>
                    <a:pt x="264865" y="121505"/>
                    <a:pt x="229900" y="142485"/>
                  </a:cubicBezTo>
                  <a:cubicBezTo>
                    <a:pt x="220284" y="148604"/>
                    <a:pt x="213291" y="157346"/>
                    <a:pt x="205424" y="165213"/>
                  </a:cubicBezTo>
                  <a:cubicBezTo>
                    <a:pt x="243886" y="184444"/>
                    <a:pt x="281474" y="204549"/>
                    <a:pt x="319936" y="222032"/>
                  </a:cubicBezTo>
                  <a:cubicBezTo>
                    <a:pt x="324307" y="223780"/>
                    <a:pt x="334797" y="211543"/>
                    <a:pt x="341790" y="205423"/>
                  </a:cubicBezTo>
                  <a:cubicBezTo>
                    <a:pt x="353154" y="202801"/>
                    <a:pt x="364517" y="201053"/>
                    <a:pt x="376755" y="198430"/>
                  </a:cubicBezTo>
                  <a:lnTo>
                    <a:pt x="375881" y="201927"/>
                  </a:lnTo>
                  <a:close/>
                  <a:moveTo>
                    <a:pt x="604032" y="240389"/>
                  </a:moveTo>
                  <a:cubicBezTo>
                    <a:pt x="614522" y="253501"/>
                    <a:pt x="622389" y="274480"/>
                    <a:pt x="636376" y="278851"/>
                  </a:cubicBezTo>
                  <a:cubicBezTo>
                    <a:pt x="659103" y="286719"/>
                    <a:pt x="702811" y="308572"/>
                    <a:pt x="694943" y="258746"/>
                  </a:cubicBezTo>
                  <a:cubicBezTo>
                    <a:pt x="692321" y="241263"/>
                    <a:pt x="635502" y="232522"/>
                    <a:pt x="604032" y="220284"/>
                  </a:cubicBezTo>
                  <a:cubicBezTo>
                    <a:pt x="590920" y="217661"/>
                    <a:pt x="577808" y="214165"/>
                    <a:pt x="564696" y="211543"/>
                  </a:cubicBezTo>
                  <a:cubicBezTo>
                    <a:pt x="562948" y="222906"/>
                    <a:pt x="562074" y="234270"/>
                    <a:pt x="560325" y="245634"/>
                  </a:cubicBezTo>
                  <a:cubicBezTo>
                    <a:pt x="574312" y="243885"/>
                    <a:pt x="589172" y="242138"/>
                    <a:pt x="604032" y="240389"/>
                  </a:cubicBezTo>
                  <a:close/>
                </a:path>
              </a:pathLst>
            </a:custGeom>
            <a:solidFill>
              <a:srgbClr val="7B2B29"/>
            </a:solidFill>
            <a:ln w="8731" cap="flat">
              <a:noFill/>
              <a:prstDash val="solid"/>
              <a:miter/>
            </a:ln>
          </p:spPr>
          <p:txBody>
            <a:bodyPr rtlCol="0" anchor="ctr"/>
            <a:lstStyle/>
            <a:p>
              <a:endParaRPr lang="en-GB"/>
            </a:p>
          </p:txBody>
        </p:sp>
        <p:sp>
          <p:nvSpPr>
            <p:cNvPr id="14" name="Freeform: Shape 13">
              <a:extLst>
                <a:ext uri="{FF2B5EF4-FFF2-40B4-BE49-F238E27FC236}">
                  <a16:creationId xmlns:a16="http://schemas.microsoft.com/office/drawing/2014/main" id="{99A9A4E5-5ADA-0D26-CEEC-6939E8AAAB85}"/>
                </a:ext>
              </a:extLst>
            </p:cNvPr>
            <p:cNvSpPr/>
            <p:nvPr/>
          </p:nvSpPr>
          <p:spPr>
            <a:xfrm>
              <a:off x="9375512" y="3090135"/>
              <a:ext cx="691446" cy="295460"/>
            </a:xfrm>
            <a:custGeom>
              <a:avLst/>
              <a:gdLst>
                <a:gd name="connsiteX0" fmla="*/ 622389 w 691446"/>
                <a:gd name="connsiteY0" fmla="*/ 12238 h 295460"/>
                <a:gd name="connsiteX1" fmla="*/ 680957 w 691446"/>
                <a:gd name="connsiteY1" fmla="*/ 0 h 295460"/>
                <a:gd name="connsiteX2" fmla="*/ 691447 w 691446"/>
                <a:gd name="connsiteY2" fmla="*/ 8741 h 295460"/>
                <a:gd name="connsiteX3" fmla="*/ 681831 w 691446"/>
                <a:gd name="connsiteY3" fmla="*/ 53322 h 295460"/>
                <a:gd name="connsiteX4" fmla="*/ 680083 w 691446"/>
                <a:gd name="connsiteY4" fmla="*/ 113639 h 295460"/>
                <a:gd name="connsiteX5" fmla="*/ 212417 w 691446"/>
                <a:gd name="connsiteY5" fmla="*/ 247382 h 295460"/>
                <a:gd name="connsiteX6" fmla="*/ 208920 w 691446"/>
                <a:gd name="connsiteY6" fmla="*/ 243886 h 295460"/>
                <a:gd name="connsiteX7" fmla="*/ 157346 w 691446"/>
                <a:gd name="connsiteY7" fmla="*/ 209794 h 295460"/>
                <a:gd name="connsiteX8" fmla="*/ 121506 w 691446"/>
                <a:gd name="connsiteY8" fmla="*/ 200179 h 295460"/>
                <a:gd name="connsiteX9" fmla="*/ 68183 w 691446"/>
                <a:gd name="connsiteY9" fmla="*/ 259620 h 295460"/>
                <a:gd name="connsiteX10" fmla="*/ 41085 w 691446"/>
                <a:gd name="connsiteY10" fmla="*/ 295460 h 295460"/>
                <a:gd name="connsiteX11" fmla="*/ 0 w 691446"/>
                <a:gd name="connsiteY11" fmla="*/ 287593 h 295460"/>
                <a:gd name="connsiteX12" fmla="*/ 16609 w 691446"/>
                <a:gd name="connsiteY12" fmla="*/ 221158 h 295460"/>
                <a:gd name="connsiteX13" fmla="*/ 569941 w 691446"/>
                <a:gd name="connsiteY13" fmla="*/ 16609 h 295460"/>
                <a:gd name="connsiteX14" fmla="*/ 622389 w 691446"/>
                <a:gd name="connsiteY14" fmla="*/ 12238 h 295460"/>
                <a:gd name="connsiteX15" fmla="*/ 543717 w 691446"/>
                <a:gd name="connsiteY15" fmla="*/ 89162 h 295460"/>
                <a:gd name="connsiteX16" fmla="*/ 534975 w 691446"/>
                <a:gd name="connsiteY16" fmla="*/ 81295 h 295460"/>
                <a:gd name="connsiteX17" fmla="*/ 528856 w 691446"/>
                <a:gd name="connsiteY17" fmla="*/ 84792 h 295460"/>
                <a:gd name="connsiteX18" fmla="*/ 532353 w 691446"/>
                <a:gd name="connsiteY18" fmla="*/ 94407 h 295460"/>
                <a:gd name="connsiteX19" fmla="*/ 543717 w 691446"/>
                <a:gd name="connsiteY19" fmla="*/ 89162 h 29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1446" h="295460">
                  <a:moveTo>
                    <a:pt x="622389" y="12238"/>
                  </a:moveTo>
                  <a:cubicBezTo>
                    <a:pt x="641621" y="7867"/>
                    <a:pt x="661726" y="4371"/>
                    <a:pt x="680957" y="0"/>
                  </a:cubicBezTo>
                  <a:cubicBezTo>
                    <a:pt x="684454" y="2622"/>
                    <a:pt x="687950" y="6119"/>
                    <a:pt x="691447" y="8741"/>
                  </a:cubicBezTo>
                  <a:cubicBezTo>
                    <a:pt x="687950" y="23602"/>
                    <a:pt x="685328" y="38462"/>
                    <a:pt x="681831" y="53322"/>
                  </a:cubicBezTo>
                  <a:cubicBezTo>
                    <a:pt x="680957" y="73428"/>
                    <a:pt x="680083" y="93533"/>
                    <a:pt x="680083" y="113639"/>
                  </a:cubicBezTo>
                  <a:cubicBezTo>
                    <a:pt x="524486" y="158220"/>
                    <a:pt x="368888" y="202801"/>
                    <a:pt x="212417" y="247382"/>
                  </a:cubicBezTo>
                  <a:cubicBezTo>
                    <a:pt x="211542" y="246508"/>
                    <a:pt x="209794" y="244760"/>
                    <a:pt x="208920" y="243886"/>
                  </a:cubicBezTo>
                  <a:cubicBezTo>
                    <a:pt x="191437" y="232522"/>
                    <a:pt x="174829" y="221158"/>
                    <a:pt x="157346" y="209794"/>
                  </a:cubicBezTo>
                  <a:cubicBezTo>
                    <a:pt x="145108" y="206297"/>
                    <a:pt x="132870" y="202801"/>
                    <a:pt x="121506" y="200179"/>
                  </a:cubicBezTo>
                  <a:cubicBezTo>
                    <a:pt x="104023" y="220284"/>
                    <a:pt x="86540" y="239515"/>
                    <a:pt x="68183" y="259620"/>
                  </a:cubicBezTo>
                  <a:cubicBezTo>
                    <a:pt x="59442" y="271858"/>
                    <a:pt x="49826" y="283222"/>
                    <a:pt x="41085" y="295460"/>
                  </a:cubicBezTo>
                  <a:cubicBezTo>
                    <a:pt x="27098" y="292838"/>
                    <a:pt x="13986" y="290215"/>
                    <a:pt x="0" y="287593"/>
                  </a:cubicBezTo>
                  <a:cubicBezTo>
                    <a:pt x="5245" y="265739"/>
                    <a:pt x="10490" y="243011"/>
                    <a:pt x="16609" y="221158"/>
                  </a:cubicBezTo>
                  <a:cubicBezTo>
                    <a:pt x="187066" y="114512"/>
                    <a:pt x="374133" y="53322"/>
                    <a:pt x="569941" y="16609"/>
                  </a:cubicBezTo>
                  <a:cubicBezTo>
                    <a:pt x="589172" y="32343"/>
                    <a:pt x="608403" y="51574"/>
                    <a:pt x="622389" y="12238"/>
                  </a:cubicBezTo>
                  <a:close/>
                  <a:moveTo>
                    <a:pt x="543717" y="89162"/>
                  </a:moveTo>
                  <a:cubicBezTo>
                    <a:pt x="539346" y="85666"/>
                    <a:pt x="537598" y="82169"/>
                    <a:pt x="534975" y="81295"/>
                  </a:cubicBezTo>
                  <a:cubicBezTo>
                    <a:pt x="533227" y="80421"/>
                    <a:pt x="528856" y="83917"/>
                    <a:pt x="528856" y="84792"/>
                  </a:cubicBezTo>
                  <a:cubicBezTo>
                    <a:pt x="528856" y="88288"/>
                    <a:pt x="530605" y="90911"/>
                    <a:pt x="532353" y="94407"/>
                  </a:cubicBezTo>
                  <a:cubicBezTo>
                    <a:pt x="534975" y="92659"/>
                    <a:pt x="537598" y="91785"/>
                    <a:pt x="543717" y="89162"/>
                  </a:cubicBezTo>
                  <a:close/>
                </a:path>
              </a:pathLst>
            </a:custGeom>
            <a:solidFill>
              <a:srgbClr val="EA9024"/>
            </a:solidFill>
            <a:ln w="8731" cap="flat">
              <a:noFill/>
              <a:prstDash val="solid"/>
              <a:miter/>
            </a:ln>
          </p:spPr>
          <p:txBody>
            <a:bodyPr rtlCol="0" anchor="ctr"/>
            <a:lstStyle/>
            <a:p>
              <a:endParaRPr lang="en-GB"/>
            </a:p>
          </p:txBody>
        </p:sp>
        <p:sp>
          <p:nvSpPr>
            <p:cNvPr id="15" name="Freeform: Shape 14">
              <a:extLst>
                <a:ext uri="{FF2B5EF4-FFF2-40B4-BE49-F238E27FC236}">
                  <a16:creationId xmlns:a16="http://schemas.microsoft.com/office/drawing/2014/main" id="{B390D365-DB66-69BC-A6B5-5FBA6DF5AD2F}"/>
                </a:ext>
              </a:extLst>
            </p:cNvPr>
            <p:cNvSpPr/>
            <p:nvPr/>
          </p:nvSpPr>
          <p:spPr>
            <a:xfrm>
              <a:off x="9897181" y="691488"/>
              <a:ext cx="447755" cy="369762"/>
            </a:xfrm>
            <a:custGeom>
              <a:avLst/>
              <a:gdLst>
                <a:gd name="connsiteX0" fmla="*/ 257192 w 447755"/>
                <a:gd name="connsiteY0" fmla="*/ 251753 h 369762"/>
                <a:gd name="connsiteX1" fmla="*/ 251073 w 447755"/>
                <a:gd name="connsiteY1" fmla="*/ 166961 h 369762"/>
                <a:gd name="connsiteX2" fmla="*/ 290410 w 447755"/>
                <a:gd name="connsiteY2" fmla="*/ 137240 h 369762"/>
                <a:gd name="connsiteX3" fmla="*/ 272053 w 447755"/>
                <a:gd name="connsiteY3" fmla="*/ 118009 h 369762"/>
                <a:gd name="connsiteX4" fmla="*/ 239709 w 447755"/>
                <a:gd name="connsiteY4" fmla="*/ 149478 h 369762"/>
                <a:gd name="connsiteX5" fmla="*/ 195128 w 447755"/>
                <a:gd name="connsiteY5" fmla="*/ 256124 h 369762"/>
                <a:gd name="connsiteX6" fmla="*/ 187261 w 447755"/>
                <a:gd name="connsiteY6" fmla="*/ 264865 h 369762"/>
                <a:gd name="connsiteX7" fmla="*/ 187261 w 447755"/>
                <a:gd name="connsiteY7" fmla="*/ 264865 h 369762"/>
                <a:gd name="connsiteX8" fmla="*/ 178519 w 447755"/>
                <a:gd name="connsiteY8" fmla="*/ 273607 h 369762"/>
                <a:gd name="connsiteX9" fmla="*/ 178519 w 447755"/>
                <a:gd name="connsiteY9" fmla="*/ 273607 h 369762"/>
                <a:gd name="connsiteX10" fmla="*/ 170652 w 447755"/>
                <a:gd name="connsiteY10" fmla="*/ 282348 h 369762"/>
                <a:gd name="connsiteX11" fmla="*/ 169778 w 447755"/>
                <a:gd name="connsiteY11" fmla="*/ 283222 h 369762"/>
                <a:gd name="connsiteX12" fmla="*/ 161036 w 447755"/>
                <a:gd name="connsiteY12" fmla="*/ 291089 h 369762"/>
                <a:gd name="connsiteX13" fmla="*/ 114707 w 447755"/>
                <a:gd name="connsiteY13" fmla="*/ 368014 h 369762"/>
                <a:gd name="connsiteX14" fmla="*/ 90231 w 447755"/>
                <a:gd name="connsiteY14" fmla="*/ 369762 h 369762"/>
                <a:gd name="connsiteX15" fmla="*/ 1068 w 447755"/>
                <a:gd name="connsiteY15" fmla="*/ 326055 h 369762"/>
                <a:gd name="connsiteX16" fmla="*/ 29915 w 447755"/>
                <a:gd name="connsiteY16" fmla="*/ 194934 h 369762"/>
                <a:gd name="connsiteX17" fmla="*/ 37782 w 447755"/>
                <a:gd name="connsiteY17" fmla="*/ 193185 h 369762"/>
                <a:gd name="connsiteX18" fmla="*/ 185512 w 447755"/>
                <a:gd name="connsiteY18" fmla="*/ 194060 h 369762"/>
                <a:gd name="connsiteX19" fmla="*/ 172400 w 447755"/>
                <a:gd name="connsiteY19" fmla="*/ 130247 h 369762"/>
                <a:gd name="connsiteX20" fmla="*/ 220478 w 447755"/>
                <a:gd name="connsiteY20" fmla="*/ 20979 h 369762"/>
                <a:gd name="connsiteX21" fmla="*/ 253696 w 447755"/>
                <a:gd name="connsiteY21" fmla="*/ 0 h 369762"/>
                <a:gd name="connsiteX22" fmla="*/ 364712 w 447755"/>
                <a:gd name="connsiteY22" fmla="*/ 34966 h 369762"/>
                <a:gd name="connsiteX23" fmla="*/ 373453 w 447755"/>
                <a:gd name="connsiteY23" fmla="*/ 47204 h 369762"/>
                <a:gd name="connsiteX24" fmla="*/ 388314 w 447755"/>
                <a:gd name="connsiteY24" fmla="*/ 67309 h 369762"/>
                <a:gd name="connsiteX25" fmla="*/ 431147 w 447755"/>
                <a:gd name="connsiteY25" fmla="*/ 109268 h 369762"/>
                <a:gd name="connsiteX26" fmla="*/ 447755 w 447755"/>
                <a:gd name="connsiteY26" fmla="*/ 181822 h 369762"/>
                <a:gd name="connsiteX27" fmla="*/ 283416 w 447755"/>
                <a:gd name="connsiteY27" fmla="*/ 264865 h 369762"/>
                <a:gd name="connsiteX28" fmla="*/ 257192 w 447755"/>
                <a:gd name="connsiteY28" fmla="*/ 251753 h 369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47755" h="369762">
                  <a:moveTo>
                    <a:pt x="257192" y="251753"/>
                  </a:moveTo>
                  <a:cubicBezTo>
                    <a:pt x="255444" y="223780"/>
                    <a:pt x="252821" y="194934"/>
                    <a:pt x="251073" y="166961"/>
                  </a:cubicBezTo>
                  <a:cubicBezTo>
                    <a:pt x="264185" y="157346"/>
                    <a:pt x="277297" y="146856"/>
                    <a:pt x="290410" y="137240"/>
                  </a:cubicBezTo>
                  <a:cubicBezTo>
                    <a:pt x="284291" y="131121"/>
                    <a:pt x="278172" y="124128"/>
                    <a:pt x="272053" y="118009"/>
                  </a:cubicBezTo>
                  <a:cubicBezTo>
                    <a:pt x="261563" y="128499"/>
                    <a:pt x="250199" y="138989"/>
                    <a:pt x="239709" y="149478"/>
                  </a:cubicBezTo>
                  <a:cubicBezTo>
                    <a:pt x="224849" y="185318"/>
                    <a:pt x="209989" y="221158"/>
                    <a:pt x="195128" y="256124"/>
                  </a:cubicBezTo>
                  <a:cubicBezTo>
                    <a:pt x="192506" y="258746"/>
                    <a:pt x="189883" y="262243"/>
                    <a:pt x="187261" y="264865"/>
                  </a:cubicBezTo>
                  <a:cubicBezTo>
                    <a:pt x="187261" y="264865"/>
                    <a:pt x="187261" y="264865"/>
                    <a:pt x="187261" y="264865"/>
                  </a:cubicBezTo>
                  <a:cubicBezTo>
                    <a:pt x="184638" y="267488"/>
                    <a:pt x="182016" y="270110"/>
                    <a:pt x="178519" y="273607"/>
                  </a:cubicBezTo>
                  <a:cubicBezTo>
                    <a:pt x="178519" y="273607"/>
                    <a:pt x="178519" y="273607"/>
                    <a:pt x="178519" y="273607"/>
                  </a:cubicBezTo>
                  <a:cubicBezTo>
                    <a:pt x="175897" y="276229"/>
                    <a:pt x="173275" y="278851"/>
                    <a:pt x="170652" y="282348"/>
                  </a:cubicBezTo>
                  <a:cubicBezTo>
                    <a:pt x="170652" y="282348"/>
                    <a:pt x="169778" y="283222"/>
                    <a:pt x="169778" y="283222"/>
                  </a:cubicBezTo>
                  <a:cubicBezTo>
                    <a:pt x="167156" y="285845"/>
                    <a:pt x="163659" y="288467"/>
                    <a:pt x="161036" y="291089"/>
                  </a:cubicBezTo>
                  <a:cubicBezTo>
                    <a:pt x="145302" y="316440"/>
                    <a:pt x="130441" y="342664"/>
                    <a:pt x="114707" y="368014"/>
                  </a:cubicBezTo>
                  <a:cubicBezTo>
                    <a:pt x="106840" y="368888"/>
                    <a:pt x="98098" y="368888"/>
                    <a:pt x="90231" y="369762"/>
                  </a:cubicBezTo>
                  <a:cubicBezTo>
                    <a:pt x="60510" y="354902"/>
                    <a:pt x="30789" y="340916"/>
                    <a:pt x="1068" y="326055"/>
                  </a:cubicBezTo>
                  <a:cubicBezTo>
                    <a:pt x="75371" y="296334"/>
                    <a:pt x="-54877" y="222032"/>
                    <a:pt x="29915" y="194934"/>
                  </a:cubicBezTo>
                  <a:cubicBezTo>
                    <a:pt x="32538" y="194934"/>
                    <a:pt x="35160" y="194060"/>
                    <a:pt x="37782" y="193185"/>
                  </a:cubicBezTo>
                  <a:cubicBezTo>
                    <a:pt x="86734" y="194934"/>
                    <a:pt x="135686" y="243012"/>
                    <a:pt x="185512" y="194060"/>
                  </a:cubicBezTo>
                  <a:cubicBezTo>
                    <a:pt x="215233" y="166087"/>
                    <a:pt x="217856" y="143359"/>
                    <a:pt x="172400" y="130247"/>
                  </a:cubicBezTo>
                  <a:cubicBezTo>
                    <a:pt x="188135" y="93533"/>
                    <a:pt x="204744" y="56819"/>
                    <a:pt x="220478" y="20979"/>
                  </a:cubicBezTo>
                  <a:cubicBezTo>
                    <a:pt x="231842" y="13986"/>
                    <a:pt x="243206" y="6993"/>
                    <a:pt x="253696" y="0"/>
                  </a:cubicBezTo>
                  <a:cubicBezTo>
                    <a:pt x="290410" y="11364"/>
                    <a:pt x="327124" y="22728"/>
                    <a:pt x="364712" y="34966"/>
                  </a:cubicBezTo>
                  <a:cubicBezTo>
                    <a:pt x="367334" y="39336"/>
                    <a:pt x="370831" y="42833"/>
                    <a:pt x="373453" y="47204"/>
                  </a:cubicBezTo>
                  <a:cubicBezTo>
                    <a:pt x="378698" y="53323"/>
                    <a:pt x="383069" y="60316"/>
                    <a:pt x="388314" y="67309"/>
                  </a:cubicBezTo>
                  <a:cubicBezTo>
                    <a:pt x="402300" y="81295"/>
                    <a:pt x="417160" y="95281"/>
                    <a:pt x="431147" y="109268"/>
                  </a:cubicBezTo>
                  <a:cubicBezTo>
                    <a:pt x="436391" y="133744"/>
                    <a:pt x="442510" y="158220"/>
                    <a:pt x="447755" y="181822"/>
                  </a:cubicBezTo>
                  <a:cubicBezTo>
                    <a:pt x="394433" y="211542"/>
                    <a:pt x="307892" y="177451"/>
                    <a:pt x="283416" y="264865"/>
                  </a:cubicBezTo>
                  <a:cubicBezTo>
                    <a:pt x="273801" y="260494"/>
                    <a:pt x="265934" y="256124"/>
                    <a:pt x="257192" y="251753"/>
                  </a:cubicBezTo>
                  <a:close/>
                </a:path>
              </a:pathLst>
            </a:custGeom>
            <a:solidFill>
              <a:srgbClr val="BA3325"/>
            </a:solidFill>
            <a:ln w="8731" cap="flat">
              <a:noFill/>
              <a:prstDash val="solid"/>
              <a:miter/>
            </a:ln>
          </p:spPr>
          <p:txBody>
            <a:bodyPr rtlCol="0" anchor="ctr"/>
            <a:lstStyle/>
            <a:p>
              <a:endParaRPr lang="en-GB"/>
            </a:p>
          </p:txBody>
        </p:sp>
        <p:sp>
          <p:nvSpPr>
            <p:cNvPr id="16" name="Freeform: Shape 15">
              <a:extLst>
                <a:ext uri="{FF2B5EF4-FFF2-40B4-BE49-F238E27FC236}">
                  <a16:creationId xmlns:a16="http://schemas.microsoft.com/office/drawing/2014/main" id="{BCE145E6-467D-02AD-1AA1-36B49AE1D8E2}"/>
                </a:ext>
              </a:extLst>
            </p:cNvPr>
            <p:cNvSpPr/>
            <p:nvPr/>
          </p:nvSpPr>
          <p:spPr>
            <a:xfrm>
              <a:off x="10221682" y="3674936"/>
              <a:ext cx="490394" cy="436197"/>
            </a:xfrm>
            <a:custGeom>
              <a:avLst/>
              <a:gdLst>
                <a:gd name="connsiteX0" fmla="*/ 236893 w 490394"/>
                <a:gd name="connsiteY0" fmla="*/ 386371 h 436197"/>
                <a:gd name="connsiteX1" fmla="*/ 0 w 490394"/>
                <a:gd name="connsiteY1" fmla="*/ 51574 h 436197"/>
                <a:gd name="connsiteX2" fmla="*/ 1748 w 490394"/>
                <a:gd name="connsiteY2" fmla="*/ 44581 h 436197"/>
                <a:gd name="connsiteX3" fmla="*/ 11364 w 490394"/>
                <a:gd name="connsiteY3" fmla="*/ 53323 h 436197"/>
                <a:gd name="connsiteX4" fmla="*/ 63812 w 490394"/>
                <a:gd name="connsiteY4" fmla="*/ 62064 h 436197"/>
                <a:gd name="connsiteX5" fmla="*/ 105771 w 490394"/>
                <a:gd name="connsiteY5" fmla="*/ 0 h 436197"/>
                <a:gd name="connsiteX6" fmla="*/ 247382 w 490394"/>
                <a:gd name="connsiteY6" fmla="*/ 261369 h 436197"/>
                <a:gd name="connsiteX7" fmla="*/ 223781 w 490394"/>
                <a:gd name="connsiteY7" fmla="*/ 280600 h 436197"/>
                <a:gd name="connsiteX8" fmla="*/ 290215 w 490394"/>
                <a:gd name="connsiteY8" fmla="*/ 287593 h 436197"/>
                <a:gd name="connsiteX9" fmla="*/ 387245 w 490394"/>
                <a:gd name="connsiteY9" fmla="*/ 316439 h 436197"/>
                <a:gd name="connsiteX10" fmla="*/ 395112 w 490394"/>
                <a:gd name="connsiteY10" fmla="*/ 337419 h 436197"/>
                <a:gd name="connsiteX11" fmla="*/ 405602 w 490394"/>
                <a:gd name="connsiteY11" fmla="*/ 321684 h 436197"/>
                <a:gd name="connsiteX12" fmla="*/ 461547 w 490394"/>
                <a:gd name="connsiteY12" fmla="*/ 324307 h 436197"/>
                <a:gd name="connsiteX13" fmla="*/ 473785 w 490394"/>
                <a:gd name="connsiteY13" fmla="*/ 344412 h 436197"/>
                <a:gd name="connsiteX14" fmla="*/ 490394 w 490394"/>
                <a:gd name="connsiteY14" fmla="*/ 396861 h 436197"/>
                <a:gd name="connsiteX15" fmla="*/ 467666 w 490394"/>
                <a:gd name="connsiteY15" fmla="*/ 396861 h 436197"/>
                <a:gd name="connsiteX16" fmla="*/ 430078 w 490394"/>
                <a:gd name="connsiteY16" fmla="*/ 436197 h 436197"/>
                <a:gd name="connsiteX17" fmla="*/ 313817 w 490394"/>
                <a:gd name="connsiteY17" fmla="*/ 416966 h 436197"/>
                <a:gd name="connsiteX18" fmla="*/ 236893 w 490394"/>
                <a:gd name="connsiteY18" fmla="*/ 386371 h 436197"/>
                <a:gd name="connsiteX19" fmla="*/ 272732 w 490394"/>
                <a:gd name="connsiteY19" fmla="*/ 333922 h 436197"/>
                <a:gd name="connsiteX20" fmla="*/ 231648 w 490394"/>
                <a:gd name="connsiteY20" fmla="*/ 309446 h 436197"/>
                <a:gd name="connsiteX21" fmla="*/ 214165 w 490394"/>
                <a:gd name="connsiteY21" fmla="*/ 327803 h 436197"/>
                <a:gd name="connsiteX22" fmla="*/ 240389 w 490394"/>
                <a:gd name="connsiteY22" fmla="*/ 355776 h 436197"/>
                <a:gd name="connsiteX23" fmla="*/ 272732 w 490394"/>
                <a:gd name="connsiteY23" fmla="*/ 333922 h 436197"/>
                <a:gd name="connsiteX24" fmla="*/ 133744 w 490394"/>
                <a:gd name="connsiteY24" fmla="*/ 229025 h 436197"/>
                <a:gd name="connsiteX25" fmla="*/ 118883 w 490394"/>
                <a:gd name="connsiteY25" fmla="*/ 221158 h 436197"/>
                <a:gd name="connsiteX26" fmla="*/ 107519 w 490394"/>
                <a:gd name="connsiteY26" fmla="*/ 230774 h 436197"/>
                <a:gd name="connsiteX27" fmla="*/ 120632 w 490394"/>
                <a:gd name="connsiteY27" fmla="*/ 241263 h 436197"/>
                <a:gd name="connsiteX28" fmla="*/ 133744 w 490394"/>
                <a:gd name="connsiteY28" fmla="*/ 229025 h 436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90394" h="436197">
                  <a:moveTo>
                    <a:pt x="236893" y="386371"/>
                  </a:moveTo>
                  <a:cubicBezTo>
                    <a:pt x="101400" y="314691"/>
                    <a:pt x="18357" y="205423"/>
                    <a:pt x="0" y="51574"/>
                  </a:cubicBezTo>
                  <a:cubicBezTo>
                    <a:pt x="1748" y="49826"/>
                    <a:pt x="2622" y="48078"/>
                    <a:pt x="1748" y="44581"/>
                  </a:cubicBezTo>
                  <a:cubicBezTo>
                    <a:pt x="5245" y="47204"/>
                    <a:pt x="7867" y="50700"/>
                    <a:pt x="11364" y="53323"/>
                  </a:cubicBezTo>
                  <a:cubicBezTo>
                    <a:pt x="21854" y="98778"/>
                    <a:pt x="42833" y="83044"/>
                    <a:pt x="63812" y="62064"/>
                  </a:cubicBezTo>
                  <a:cubicBezTo>
                    <a:pt x="77799" y="41085"/>
                    <a:pt x="91785" y="20979"/>
                    <a:pt x="105771" y="0"/>
                  </a:cubicBezTo>
                  <a:cubicBezTo>
                    <a:pt x="113639" y="108394"/>
                    <a:pt x="162591" y="194059"/>
                    <a:pt x="247382" y="261369"/>
                  </a:cubicBezTo>
                  <a:cubicBezTo>
                    <a:pt x="239515" y="267488"/>
                    <a:pt x="231648" y="274481"/>
                    <a:pt x="223781" y="280600"/>
                  </a:cubicBezTo>
                  <a:cubicBezTo>
                    <a:pt x="245634" y="283222"/>
                    <a:pt x="268362" y="285844"/>
                    <a:pt x="290215" y="287593"/>
                  </a:cubicBezTo>
                  <a:cubicBezTo>
                    <a:pt x="322559" y="297208"/>
                    <a:pt x="354902" y="306824"/>
                    <a:pt x="387245" y="316439"/>
                  </a:cubicBezTo>
                  <a:cubicBezTo>
                    <a:pt x="389868" y="323433"/>
                    <a:pt x="392490" y="330426"/>
                    <a:pt x="395112" y="337419"/>
                  </a:cubicBezTo>
                  <a:cubicBezTo>
                    <a:pt x="398609" y="332174"/>
                    <a:pt x="402106" y="326929"/>
                    <a:pt x="405602" y="321684"/>
                  </a:cubicBezTo>
                  <a:cubicBezTo>
                    <a:pt x="423959" y="322559"/>
                    <a:pt x="443190" y="323433"/>
                    <a:pt x="461547" y="324307"/>
                  </a:cubicBezTo>
                  <a:cubicBezTo>
                    <a:pt x="465918" y="331300"/>
                    <a:pt x="469414" y="337419"/>
                    <a:pt x="473785" y="344412"/>
                  </a:cubicBezTo>
                  <a:cubicBezTo>
                    <a:pt x="479030" y="361895"/>
                    <a:pt x="485149" y="379378"/>
                    <a:pt x="490394" y="396861"/>
                  </a:cubicBezTo>
                  <a:cubicBezTo>
                    <a:pt x="482527" y="396861"/>
                    <a:pt x="475533" y="396861"/>
                    <a:pt x="467666" y="396861"/>
                  </a:cubicBezTo>
                  <a:cubicBezTo>
                    <a:pt x="455428" y="409973"/>
                    <a:pt x="442316" y="423085"/>
                    <a:pt x="430078" y="436197"/>
                  </a:cubicBezTo>
                  <a:cubicBezTo>
                    <a:pt x="391616" y="430078"/>
                    <a:pt x="352279" y="423959"/>
                    <a:pt x="313817" y="416966"/>
                  </a:cubicBezTo>
                  <a:cubicBezTo>
                    <a:pt x="315566" y="341790"/>
                    <a:pt x="269236" y="381126"/>
                    <a:pt x="236893" y="386371"/>
                  </a:cubicBezTo>
                  <a:close/>
                  <a:moveTo>
                    <a:pt x="272732" y="333922"/>
                  </a:moveTo>
                  <a:cubicBezTo>
                    <a:pt x="254376" y="322559"/>
                    <a:pt x="243886" y="312943"/>
                    <a:pt x="231648" y="309446"/>
                  </a:cubicBezTo>
                  <a:cubicBezTo>
                    <a:pt x="228151" y="308572"/>
                    <a:pt x="212417" y="325181"/>
                    <a:pt x="214165" y="327803"/>
                  </a:cubicBezTo>
                  <a:cubicBezTo>
                    <a:pt x="221158" y="339167"/>
                    <a:pt x="229899" y="350531"/>
                    <a:pt x="240389" y="355776"/>
                  </a:cubicBezTo>
                  <a:cubicBezTo>
                    <a:pt x="245634" y="358398"/>
                    <a:pt x="256998" y="345286"/>
                    <a:pt x="272732" y="333922"/>
                  </a:cubicBezTo>
                  <a:close/>
                  <a:moveTo>
                    <a:pt x="133744" y="229025"/>
                  </a:moveTo>
                  <a:cubicBezTo>
                    <a:pt x="126751" y="225529"/>
                    <a:pt x="122380" y="220284"/>
                    <a:pt x="118883" y="221158"/>
                  </a:cubicBezTo>
                  <a:cubicBezTo>
                    <a:pt x="114513" y="222032"/>
                    <a:pt x="111016" y="227277"/>
                    <a:pt x="107519" y="230774"/>
                  </a:cubicBezTo>
                  <a:cubicBezTo>
                    <a:pt x="111890" y="234270"/>
                    <a:pt x="115387" y="240389"/>
                    <a:pt x="120632" y="241263"/>
                  </a:cubicBezTo>
                  <a:cubicBezTo>
                    <a:pt x="122380" y="241263"/>
                    <a:pt x="127625" y="235144"/>
                    <a:pt x="133744" y="229025"/>
                  </a:cubicBezTo>
                  <a:close/>
                </a:path>
              </a:pathLst>
            </a:custGeom>
            <a:solidFill>
              <a:srgbClr val="3D2226"/>
            </a:solidFill>
            <a:ln w="8731" cap="flat">
              <a:noFill/>
              <a:prstDash val="solid"/>
              <a:miter/>
            </a:ln>
          </p:spPr>
          <p:txBody>
            <a:bodyPr rtlCol="0" anchor="ctr"/>
            <a:lstStyle/>
            <a:p>
              <a:endParaRPr lang="en-GB"/>
            </a:p>
          </p:txBody>
        </p:sp>
        <p:sp>
          <p:nvSpPr>
            <p:cNvPr id="17" name="Freeform: Shape 16">
              <a:extLst>
                <a:ext uri="{FF2B5EF4-FFF2-40B4-BE49-F238E27FC236}">
                  <a16:creationId xmlns:a16="http://schemas.microsoft.com/office/drawing/2014/main" id="{6EEA1265-F650-1A52-0BD8-EABD30429DEB}"/>
                </a:ext>
              </a:extLst>
            </p:cNvPr>
            <p:cNvSpPr/>
            <p:nvPr/>
          </p:nvSpPr>
          <p:spPr>
            <a:xfrm>
              <a:off x="10563472" y="377671"/>
              <a:ext cx="360146" cy="335950"/>
            </a:xfrm>
            <a:custGeom>
              <a:avLst/>
              <a:gdLst>
                <a:gd name="connsiteX0" fmla="*/ 208920 w 360146"/>
                <a:gd name="connsiteY0" fmla="*/ 329552 h 335950"/>
                <a:gd name="connsiteX1" fmla="*/ 44581 w 360146"/>
                <a:gd name="connsiteY1" fmla="*/ 167835 h 335950"/>
                <a:gd name="connsiteX2" fmla="*/ 18357 w 360146"/>
                <a:gd name="connsiteY2" fmla="*/ 123254 h 335950"/>
                <a:gd name="connsiteX3" fmla="*/ 0 w 360146"/>
                <a:gd name="connsiteY3" fmla="*/ 37588 h 335950"/>
                <a:gd name="connsiteX4" fmla="*/ 57693 w 360146"/>
                <a:gd name="connsiteY4" fmla="*/ 35840 h 335950"/>
                <a:gd name="connsiteX5" fmla="*/ 78673 w 360146"/>
                <a:gd name="connsiteY5" fmla="*/ 46330 h 335950"/>
                <a:gd name="connsiteX6" fmla="*/ 132870 w 360146"/>
                <a:gd name="connsiteY6" fmla="*/ 45455 h 335950"/>
                <a:gd name="connsiteX7" fmla="*/ 160842 w 360146"/>
                <a:gd name="connsiteY7" fmla="*/ 44581 h 335950"/>
                <a:gd name="connsiteX8" fmla="*/ 180947 w 360146"/>
                <a:gd name="connsiteY8" fmla="*/ 62064 h 335950"/>
                <a:gd name="connsiteX9" fmla="*/ 359272 w 360146"/>
                <a:gd name="connsiteY9" fmla="*/ 1748 h 335950"/>
                <a:gd name="connsiteX10" fmla="*/ 360147 w 360146"/>
                <a:gd name="connsiteY10" fmla="*/ 0 h 335950"/>
                <a:gd name="connsiteX11" fmla="*/ 356650 w 360146"/>
                <a:gd name="connsiteY11" fmla="*/ 13986 h 335950"/>
                <a:gd name="connsiteX12" fmla="*/ 350531 w 360146"/>
                <a:gd name="connsiteY12" fmla="*/ 103149 h 335950"/>
                <a:gd name="connsiteX13" fmla="*/ 336545 w 360146"/>
                <a:gd name="connsiteY13" fmla="*/ 108394 h 335950"/>
                <a:gd name="connsiteX14" fmla="*/ 330426 w 360146"/>
                <a:gd name="connsiteY14" fmla="*/ 138114 h 335950"/>
                <a:gd name="connsiteX15" fmla="*/ 334796 w 360146"/>
                <a:gd name="connsiteY15" fmla="*/ 145108 h 335950"/>
                <a:gd name="connsiteX16" fmla="*/ 287593 w 360146"/>
                <a:gd name="connsiteY16" fmla="*/ 227277 h 335950"/>
                <a:gd name="connsiteX17" fmla="*/ 285844 w 360146"/>
                <a:gd name="connsiteY17" fmla="*/ 229025 h 335950"/>
                <a:gd name="connsiteX18" fmla="*/ 255249 w 360146"/>
                <a:gd name="connsiteY18" fmla="*/ 239515 h 335950"/>
                <a:gd name="connsiteX19" fmla="*/ 175702 w 360146"/>
                <a:gd name="connsiteY19" fmla="*/ 204549 h 335950"/>
                <a:gd name="connsiteX20" fmla="*/ 168709 w 360146"/>
                <a:gd name="connsiteY20" fmla="*/ 204549 h 335950"/>
                <a:gd name="connsiteX21" fmla="*/ 166961 w 360146"/>
                <a:gd name="connsiteY21" fmla="*/ 205423 h 335950"/>
                <a:gd name="connsiteX22" fmla="*/ 160842 w 360146"/>
                <a:gd name="connsiteY22" fmla="*/ 215039 h 335950"/>
                <a:gd name="connsiteX23" fmla="*/ 160842 w 360146"/>
                <a:gd name="connsiteY23" fmla="*/ 226403 h 335950"/>
                <a:gd name="connsiteX24" fmla="*/ 158220 w 360146"/>
                <a:gd name="connsiteY24" fmla="*/ 247382 h 335950"/>
                <a:gd name="connsiteX25" fmla="*/ 157346 w 360146"/>
                <a:gd name="connsiteY25" fmla="*/ 247382 h 335950"/>
                <a:gd name="connsiteX26" fmla="*/ 148604 w 360146"/>
                <a:gd name="connsiteY26" fmla="*/ 289341 h 335950"/>
                <a:gd name="connsiteX27" fmla="*/ 157346 w 360146"/>
                <a:gd name="connsiteY27" fmla="*/ 291089 h 335950"/>
                <a:gd name="connsiteX28" fmla="*/ 194059 w 360146"/>
                <a:gd name="connsiteY28" fmla="*/ 297208 h 335950"/>
                <a:gd name="connsiteX29" fmla="*/ 208046 w 360146"/>
                <a:gd name="connsiteY29" fmla="*/ 324307 h 335950"/>
                <a:gd name="connsiteX30" fmla="*/ 207172 w 360146"/>
                <a:gd name="connsiteY30" fmla="*/ 326929 h 335950"/>
                <a:gd name="connsiteX31" fmla="*/ 208920 w 360146"/>
                <a:gd name="connsiteY31" fmla="*/ 329552 h 335950"/>
                <a:gd name="connsiteX32" fmla="*/ 187066 w 360146"/>
                <a:gd name="connsiteY32" fmla="*/ 120632 h 335950"/>
                <a:gd name="connsiteX33" fmla="*/ 167835 w 360146"/>
                <a:gd name="connsiteY33" fmla="*/ 111016 h 335950"/>
                <a:gd name="connsiteX34" fmla="*/ 159968 w 360146"/>
                <a:gd name="connsiteY34" fmla="*/ 123254 h 335950"/>
                <a:gd name="connsiteX35" fmla="*/ 173954 w 360146"/>
                <a:gd name="connsiteY35" fmla="*/ 134618 h 335950"/>
                <a:gd name="connsiteX36" fmla="*/ 187066 w 360146"/>
                <a:gd name="connsiteY36" fmla="*/ 120632 h 335950"/>
                <a:gd name="connsiteX37" fmla="*/ 84792 w 360146"/>
                <a:gd name="connsiteY37" fmla="*/ 131121 h 335950"/>
                <a:gd name="connsiteX38" fmla="*/ 75176 w 360146"/>
                <a:gd name="connsiteY38" fmla="*/ 145108 h 335950"/>
                <a:gd name="connsiteX39" fmla="*/ 85666 w 360146"/>
                <a:gd name="connsiteY39" fmla="*/ 155597 h 335950"/>
                <a:gd name="connsiteX40" fmla="*/ 95281 w 360146"/>
                <a:gd name="connsiteY40" fmla="*/ 145982 h 335950"/>
                <a:gd name="connsiteX41" fmla="*/ 84792 w 360146"/>
                <a:gd name="connsiteY41" fmla="*/ 131121 h 335950"/>
                <a:gd name="connsiteX42" fmla="*/ 297208 w 360146"/>
                <a:gd name="connsiteY42" fmla="*/ 55945 h 335950"/>
                <a:gd name="connsiteX43" fmla="*/ 292838 w 360146"/>
                <a:gd name="connsiteY43" fmla="*/ 48952 h 335950"/>
                <a:gd name="connsiteX44" fmla="*/ 284096 w 360146"/>
                <a:gd name="connsiteY44" fmla="*/ 54197 h 335950"/>
                <a:gd name="connsiteX45" fmla="*/ 287593 w 360146"/>
                <a:gd name="connsiteY45" fmla="*/ 60316 h 335950"/>
                <a:gd name="connsiteX46" fmla="*/ 297208 w 360146"/>
                <a:gd name="connsiteY46" fmla="*/ 55945 h 335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60146" h="335950">
                  <a:moveTo>
                    <a:pt x="208920" y="329552"/>
                  </a:moveTo>
                  <a:cubicBezTo>
                    <a:pt x="61190" y="369762"/>
                    <a:pt x="112764" y="208920"/>
                    <a:pt x="44581" y="167835"/>
                  </a:cubicBezTo>
                  <a:cubicBezTo>
                    <a:pt x="62938" y="137240"/>
                    <a:pt x="54197" y="122380"/>
                    <a:pt x="18357" y="123254"/>
                  </a:cubicBezTo>
                  <a:cubicBezTo>
                    <a:pt x="12238" y="94407"/>
                    <a:pt x="6119" y="66435"/>
                    <a:pt x="0" y="37588"/>
                  </a:cubicBezTo>
                  <a:cubicBezTo>
                    <a:pt x="19231" y="36714"/>
                    <a:pt x="38462" y="35840"/>
                    <a:pt x="57693" y="35840"/>
                  </a:cubicBezTo>
                  <a:cubicBezTo>
                    <a:pt x="64686" y="39336"/>
                    <a:pt x="71680" y="42833"/>
                    <a:pt x="78673" y="46330"/>
                  </a:cubicBezTo>
                  <a:cubicBezTo>
                    <a:pt x="97030" y="70806"/>
                    <a:pt x="114512" y="69931"/>
                    <a:pt x="132870" y="45455"/>
                  </a:cubicBezTo>
                  <a:cubicBezTo>
                    <a:pt x="142485" y="45455"/>
                    <a:pt x="151227" y="44581"/>
                    <a:pt x="160842" y="44581"/>
                  </a:cubicBezTo>
                  <a:cubicBezTo>
                    <a:pt x="167835" y="50700"/>
                    <a:pt x="176577" y="62938"/>
                    <a:pt x="180947" y="62064"/>
                  </a:cubicBezTo>
                  <a:cubicBezTo>
                    <a:pt x="240389" y="42833"/>
                    <a:pt x="299831" y="21854"/>
                    <a:pt x="359272" y="1748"/>
                  </a:cubicBezTo>
                  <a:cubicBezTo>
                    <a:pt x="359272" y="1748"/>
                    <a:pt x="360147" y="0"/>
                    <a:pt x="360147" y="0"/>
                  </a:cubicBezTo>
                  <a:cubicBezTo>
                    <a:pt x="359272" y="4371"/>
                    <a:pt x="357524" y="9616"/>
                    <a:pt x="356650" y="13986"/>
                  </a:cubicBezTo>
                  <a:cubicBezTo>
                    <a:pt x="354902" y="43707"/>
                    <a:pt x="352279" y="73428"/>
                    <a:pt x="350531" y="103149"/>
                  </a:cubicBezTo>
                  <a:cubicBezTo>
                    <a:pt x="346160" y="104897"/>
                    <a:pt x="340916" y="106645"/>
                    <a:pt x="336545" y="108394"/>
                  </a:cubicBezTo>
                  <a:cubicBezTo>
                    <a:pt x="334796" y="118009"/>
                    <a:pt x="332174" y="128499"/>
                    <a:pt x="330426" y="138114"/>
                  </a:cubicBezTo>
                  <a:cubicBezTo>
                    <a:pt x="332174" y="140737"/>
                    <a:pt x="333048" y="142485"/>
                    <a:pt x="334796" y="145108"/>
                  </a:cubicBezTo>
                  <a:cubicBezTo>
                    <a:pt x="319062" y="172206"/>
                    <a:pt x="303327" y="200179"/>
                    <a:pt x="287593" y="227277"/>
                  </a:cubicBezTo>
                  <a:lnTo>
                    <a:pt x="285844" y="229025"/>
                  </a:lnTo>
                  <a:cubicBezTo>
                    <a:pt x="275355" y="232522"/>
                    <a:pt x="264865" y="236018"/>
                    <a:pt x="255249" y="239515"/>
                  </a:cubicBezTo>
                  <a:cubicBezTo>
                    <a:pt x="229025" y="228151"/>
                    <a:pt x="201927" y="215913"/>
                    <a:pt x="175702" y="204549"/>
                  </a:cubicBezTo>
                  <a:cubicBezTo>
                    <a:pt x="173080" y="204549"/>
                    <a:pt x="170458" y="204549"/>
                    <a:pt x="168709" y="204549"/>
                  </a:cubicBezTo>
                  <a:lnTo>
                    <a:pt x="166961" y="205423"/>
                  </a:lnTo>
                  <a:cubicBezTo>
                    <a:pt x="165213" y="208920"/>
                    <a:pt x="162590" y="212417"/>
                    <a:pt x="160842" y="215039"/>
                  </a:cubicBezTo>
                  <a:cubicBezTo>
                    <a:pt x="160842" y="218536"/>
                    <a:pt x="160842" y="222906"/>
                    <a:pt x="160842" y="226403"/>
                  </a:cubicBezTo>
                  <a:cubicBezTo>
                    <a:pt x="159968" y="233396"/>
                    <a:pt x="159094" y="240389"/>
                    <a:pt x="158220" y="247382"/>
                  </a:cubicBezTo>
                  <a:lnTo>
                    <a:pt x="157346" y="247382"/>
                  </a:lnTo>
                  <a:cubicBezTo>
                    <a:pt x="125876" y="255250"/>
                    <a:pt x="125876" y="270110"/>
                    <a:pt x="148604" y="289341"/>
                  </a:cubicBezTo>
                  <a:cubicBezTo>
                    <a:pt x="151227" y="290215"/>
                    <a:pt x="154723" y="291089"/>
                    <a:pt x="157346" y="291089"/>
                  </a:cubicBezTo>
                  <a:cubicBezTo>
                    <a:pt x="169584" y="292838"/>
                    <a:pt x="181822" y="295460"/>
                    <a:pt x="194059" y="297208"/>
                  </a:cubicBezTo>
                  <a:cubicBezTo>
                    <a:pt x="198430" y="305950"/>
                    <a:pt x="202801" y="315565"/>
                    <a:pt x="208046" y="324307"/>
                  </a:cubicBezTo>
                  <a:lnTo>
                    <a:pt x="207172" y="326929"/>
                  </a:lnTo>
                  <a:lnTo>
                    <a:pt x="208920" y="329552"/>
                  </a:lnTo>
                  <a:close/>
                  <a:moveTo>
                    <a:pt x="187066" y="120632"/>
                  </a:moveTo>
                  <a:cubicBezTo>
                    <a:pt x="178325" y="116261"/>
                    <a:pt x="173080" y="111890"/>
                    <a:pt x="167835" y="111016"/>
                  </a:cubicBezTo>
                  <a:cubicBezTo>
                    <a:pt x="165213" y="111016"/>
                    <a:pt x="159094" y="120632"/>
                    <a:pt x="159968" y="123254"/>
                  </a:cubicBezTo>
                  <a:cubicBezTo>
                    <a:pt x="162590" y="128499"/>
                    <a:pt x="168709" y="132870"/>
                    <a:pt x="173954" y="134618"/>
                  </a:cubicBezTo>
                  <a:cubicBezTo>
                    <a:pt x="175702" y="135492"/>
                    <a:pt x="180947" y="127625"/>
                    <a:pt x="187066" y="120632"/>
                  </a:cubicBezTo>
                  <a:close/>
                  <a:moveTo>
                    <a:pt x="84792" y="131121"/>
                  </a:moveTo>
                  <a:cubicBezTo>
                    <a:pt x="79547" y="137240"/>
                    <a:pt x="74302" y="142485"/>
                    <a:pt x="75176" y="145108"/>
                  </a:cubicBezTo>
                  <a:cubicBezTo>
                    <a:pt x="76050" y="149478"/>
                    <a:pt x="81295" y="154723"/>
                    <a:pt x="85666" y="155597"/>
                  </a:cubicBezTo>
                  <a:cubicBezTo>
                    <a:pt x="88288" y="156472"/>
                    <a:pt x="95281" y="149478"/>
                    <a:pt x="95281" y="145982"/>
                  </a:cubicBezTo>
                  <a:cubicBezTo>
                    <a:pt x="94407" y="142485"/>
                    <a:pt x="89162" y="138114"/>
                    <a:pt x="84792" y="131121"/>
                  </a:cubicBezTo>
                  <a:close/>
                  <a:moveTo>
                    <a:pt x="297208" y="55945"/>
                  </a:moveTo>
                  <a:cubicBezTo>
                    <a:pt x="295460" y="52449"/>
                    <a:pt x="292838" y="48078"/>
                    <a:pt x="292838" y="48952"/>
                  </a:cubicBezTo>
                  <a:cubicBezTo>
                    <a:pt x="289341" y="49826"/>
                    <a:pt x="286719" y="51574"/>
                    <a:pt x="284096" y="54197"/>
                  </a:cubicBezTo>
                  <a:cubicBezTo>
                    <a:pt x="284096" y="54197"/>
                    <a:pt x="286719" y="60316"/>
                    <a:pt x="287593" y="60316"/>
                  </a:cubicBezTo>
                  <a:cubicBezTo>
                    <a:pt x="290215" y="59442"/>
                    <a:pt x="293712" y="57693"/>
                    <a:pt x="297208" y="55945"/>
                  </a:cubicBezTo>
                  <a:close/>
                </a:path>
              </a:pathLst>
            </a:custGeom>
            <a:solidFill>
              <a:srgbClr val="D6273B"/>
            </a:solidFill>
            <a:ln w="8731" cap="flat">
              <a:noFill/>
              <a:prstDash val="solid"/>
              <a:miter/>
            </a:ln>
          </p:spPr>
          <p:txBody>
            <a:bodyPr rtlCol="0" anchor="ctr"/>
            <a:lstStyle/>
            <a:p>
              <a:endParaRPr lang="en-GB"/>
            </a:p>
          </p:txBody>
        </p:sp>
        <p:sp>
          <p:nvSpPr>
            <p:cNvPr id="18" name="Freeform: Shape 17">
              <a:extLst>
                <a:ext uri="{FF2B5EF4-FFF2-40B4-BE49-F238E27FC236}">
                  <a16:creationId xmlns:a16="http://schemas.microsoft.com/office/drawing/2014/main" id="{C22B850B-2BC1-F8BA-7E92-7301622E3F7F}"/>
                </a:ext>
              </a:extLst>
            </p:cNvPr>
            <p:cNvSpPr/>
            <p:nvPr/>
          </p:nvSpPr>
          <p:spPr>
            <a:xfrm>
              <a:off x="10334447" y="574353"/>
              <a:ext cx="320810" cy="530604"/>
            </a:xfrm>
            <a:custGeom>
              <a:avLst/>
              <a:gdLst>
                <a:gd name="connsiteX0" fmla="*/ 874 w 320810"/>
                <a:gd name="connsiteY0" fmla="*/ 0 h 530604"/>
                <a:gd name="connsiteX1" fmla="*/ 143359 w 320810"/>
                <a:gd name="connsiteY1" fmla="*/ 118883 h 530604"/>
                <a:gd name="connsiteX2" fmla="*/ 178325 w 320810"/>
                <a:gd name="connsiteY2" fmla="*/ 179199 h 530604"/>
                <a:gd name="connsiteX3" fmla="*/ 262243 w 320810"/>
                <a:gd name="connsiteY3" fmla="*/ 285845 h 530604"/>
                <a:gd name="connsiteX4" fmla="*/ 299831 w 320810"/>
                <a:gd name="connsiteY4" fmla="*/ 352279 h 530604"/>
                <a:gd name="connsiteX5" fmla="*/ 314691 w 320810"/>
                <a:gd name="connsiteY5" fmla="*/ 478156 h 530604"/>
                <a:gd name="connsiteX6" fmla="*/ 319062 w 320810"/>
                <a:gd name="connsiteY6" fmla="*/ 484275 h 530604"/>
                <a:gd name="connsiteX7" fmla="*/ 320810 w 320810"/>
                <a:gd name="connsiteY7" fmla="*/ 486023 h 530604"/>
                <a:gd name="connsiteX8" fmla="*/ 273607 w 320810"/>
                <a:gd name="connsiteY8" fmla="*/ 482527 h 530604"/>
                <a:gd name="connsiteX9" fmla="*/ 270110 w 320810"/>
                <a:gd name="connsiteY9" fmla="*/ 478156 h 530604"/>
                <a:gd name="connsiteX10" fmla="*/ 266613 w 320810"/>
                <a:gd name="connsiteY10" fmla="*/ 477282 h 530604"/>
                <a:gd name="connsiteX11" fmla="*/ 252627 w 320810"/>
                <a:gd name="connsiteY11" fmla="*/ 503506 h 530604"/>
                <a:gd name="connsiteX12" fmla="*/ 213291 w 320810"/>
                <a:gd name="connsiteY12" fmla="*/ 530605 h 530604"/>
                <a:gd name="connsiteX13" fmla="*/ 201927 w 320810"/>
                <a:gd name="connsiteY13" fmla="*/ 424833 h 530604"/>
                <a:gd name="connsiteX14" fmla="*/ 222032 w 320810"/>
                <a:gd name="connsiteY14" fmla="*/ 382000 h 530604"/>
                <a:gd name="connsiteX15" fmla="*/ 222032 w 320810"/>
                <a:gd name="connsiteY15" fmla="*/ 364517 h 530604"/>
                <a:gd name="connsiteX16" fmla="*/ 194934 w 320810"/>
                <a:gd name="connsiteY16" fmla="*/ 318188 h 530604"/>
                <a:gd name="connsiteX17" fmla="*/ 178325 w 320810"/>
                <a:gd name="connsiteY17" fmla="*/ 375881 h 530604"/>
                <a:gd name="connsiteX18" fmla="*/ 169584 w 320810"/>
                <a:gd name="connsiteY18" fmla="*/ 392490 h 530604"/>
                <a:gd name="connsiteX19" fmla="*/ 167835 w 320810"/>
                <a:gd name="connsiteY19" fmla="*/ 408224 h 530604"/>
                <a:gd name="connsiteX20" fmla="*/ 138114 w 320810"/>
                <a:gd name="connsiteY20" fmla="*/ 469414 h 530604"/>
                <a:gd name="connsiteX21" fmla="*/ 101401 w 320810"/>
                <a:gd name="connsiteY21" fmla="*/ 406476 h 530604"/>
                <a:gd name="connsiteX22" fmla="*/ 97904 w 320810"/>
                <a:gd name="connsiteY22" fmla="*/ 294586 h 530604"/>
                <a:gd name="connsiteX23" fmla="*/ 62938 w 320810"/>
                <a:gd name="connsiteY23" fmla="*/ 274481 h 530604"/>
                <a:gd name="connsiteX24" fmla="*/ 62938 w 320810"/>
                <a:gd name="connsiteY24" fmla="*/ 271858 h 530604"/>
                <a:gd name="connsiteX25" fmla="*/ 53323 w 320810"/>
                <a:gd name="connsiteY25" fmla="*/ 238641 h 530604"/>
                <a:gd name="connsiteX26" fmla="*/ 46329 w 320810"/>
                <a:gd name="connsiteY26" fmla="*/ 212417 h 530604"/>
                <a:gd name="connsiteX27" fmla="*/ 0 w 320810"/>
                <a:gd name="connsiteY27" fmla="*/ 8741 h 530604"/>
                <a:gd name="connsiteX28" fmla="*/ 874 w 320810"/>
                <a:gd name="connsiteY28" fmla="*/ 0 h 530604"/>
                <a:gd name="connsiteX29" fmla="*/ 161716 w 320810"/>
                <a:gd name="connsiteY29" fmla="*/ 241263 h 530604"/>
                <a:gd name="connsiteX30" fmla="*/ 153849 w 320810"/>
                <a:gd name="connsiteY30" fmla="*/ 231648 h 530604"/>
                <a:gd name="connsiteX31" fmla="*/ 145982 w 320810"/>
                <a:gd name="connsiteY31" fmla="*/ 239515 h 530604"/>
                <a:gd name="connsiteX32" fmla="*/ 151227 w 320810"/>
                <a:gd name="connsiteY32" fmla="*/ 248256 h 530604"/>
                <a:gd name="connsiteX33" fmla="*/ 161716 w 320810"/>
                <a:gd name="connsiteY33" fmla="*/ 241263 h 530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0810" h="530604">
                  <a:moveTo>
                    <a:pt x="874" y="0"/>
                  </a:moveTo>
                  <a:cubicBezTo>
                    <a:pt x="76051" y="6993"/>
                    <a:pt x="108394" y="64687"/>
                    <a:pt x="143359" y="118883"/>
                  </a:cubicBezTo>
                  <a:cubicBezTo>
                    <a:pt x="154723" y="138989"/>
                    <a:pt x="166087" y="159094"/>
                    <a:pt x="178325" y="179199"/>
                  </a:cubicBezTo>
                  <a:cubicBezTo>
                    <a:pt x="206298" y="215039"/>
                    <a:pt x="234270" y="250005"/>
                    <a:pt x="262243" y="285845"/>
                  </a:cubicBezTo>
                  <a:cubicBezTo>
                    <a:pt x="238641" y="327803"/>
                    <a:pt x="277103" y="335671"/>
                    <a:pt x="299831" y="352279"/>
                  </a:cubicBezTo>
                  <a:cubicBezTo>
                    <a:pt x="305076" y="394238"/>
                    <a:pt x="310321" y="436197"/>
                    <a:pt x="314691" y="478156"/>
                  </a:cubicBezTo>
                  <a:cubicBezTo>
                    <a:pt x="315566" y="479904"/>
                    <a:pt x="317314" y="482527"/>
                    <a:pt x="319062" y="484275"/>
                  </a:cubicBezTo>
                  <a:cubicBezTo>
                    <a:pt x="319062" y="484275"/>
                    <a:pt x="320810" y="486023"/>
                    <a:pt x="320810" y="486023"/>
                  </a:cubicBezTo>
                  <a:cubicBezTo>
                    <a:pt x="302453" y="531479"/>
                    <a:pt x="289341" y="488646"/>
                    <a:pt x="273607" y="482527"/>
                  </a:cubicBezTo>
                  <a:cubicBezTo>
                    <a:pt x="272733" y="480778"/>
                    <a:pt x="271858" y="479030"/>
                    <a:pt x="270110" y="478156"/>
                  </a:cubicBezTo>
                  <a:cubicBezTo>
                    <a:pt x="269236" y="478156"/>
                    <a:pt x="267488" y="477282"/>
                    <a:pt x="266613" y="477282"/>
                  </a:cubicBezTo>
                  <a:cubicBezTo>
                    <a:pt x="262243" y="486023"/>
                    <a:pt x="256998" y="494765"/>
                    <a:pt x="252627" y="503506"/>
                  </a:cubicBezTo>
                  <a:cubicBezTo>
                    <a:pt x="239515" y="512247"/>
                    <a:pt x="226403" y="520989"/>
                    <a:pt x="213291" y="530605"/>
                  </a:cubicBezTo>
                  <a:cubicBezTo>
                    <a:pt x="209794" y="495639"/>
                    <a:pt x="205424" y="459799"/>
                    <a:pt x="201927" y="424833"/>
                  </a:cubicBezTo>
                  <a:cubicBezTo>
                    <a:pt x="208920" y="410847"/>
                    <a:pt x="215913" y="395986"/>
                    <a:pt x="222032" y="382000"/>
                  </a:cubicBezTo>
                  <a:cubicBezTo>
                    <a:pt x="222032" y="375881"/>
                    <a:pt x="222032" y="370636"/>
                    <a:pt x="222032" y="364517"/>
                  </a:cubicBezTo>
                  <a:cubicBezTo>
                    <a:pt x="213291" y="348783"/>
                    <a:pt x="204549" y="333048"/>
                    <a:pt x="194934" y="318188"/>
                  </a:cubicBezTo>
                  <a:cubicBezTo>
                    <a:pt x="189689" y="337419"/>
                    <a:pt x="184444" y="356650"/>
                    <a:pt x="178325" y="375881"/>
                  </a:cubicBezTo>
                  <a:cubicBezTo>
                    <a:pt x="175703" y="381126"/>
                    <a:pt x="172206" y="386371"/>
                    <a:pt x="169584" y="392490"/>
                  </a:cubicBezTo>
                  <a:cubicBezTo>
                    <a:pt x="168709" y="397735"/>
                    <a:pt x="168709" y="402980"/>
                    <a:pt x="167835" y="408224"/>
                  </a:cubicBezTo>
                  <a:cubicBezTo>
                    <a:pt x="158220" y="428330"/>
                    <a:pt x="147730" y="449309"/>
                    <a:pt x="138114" y="469414"/>
                  </a:cubicBezTo>
                  <a:cubicBezTo>
                    <a:pt x="125002" y="448435"/>
                    <a:pt x="104897" y="429204"/>
                    <a:pt x="101401" y="406476"/>
                  </a:cubicBezTo>
                  <a:cubicBezTo>
                    <a:pt x="94407" y="369762"/>
                    <a:pt x="97904" y="331300"/>
                    <a:pt x="97904" y="294586"/>
                  </a:cubicBezTo>
                  <a:cubicBezTo>
                    <a:pt x="86540" y="287593"/>
                    <a:pt x="74302" y="280600"/>
                    <a:pt x="62938" y="274481"/>
                  </a:cubicBezTo>
                  <a:cubicBezTo>
                    <a:pt x="62938" y="274481"/>
                    <a:pt x="62938" y="271858"/>
                    <a:pt x="62938" y="271858"/>
                  </a:cubicBezTo>
                  <a:cubicBezTo>
                    <a:pt x="59442" y="260494"/>
                    <a:pt x="56819" y="250005"/>
                    <a:pt x="53323" y="238641"/>
                  </a:cubicBezTo>
                  <a:cubicBezTo>
                    <a:pt x="50700" y="229899"/>
                    <a:pt x="48952" y="221158"/>
                    <a:pt x="46329" y="212417"/>
                  </a:cubicBezTo>
                  <a:cubicBezTo>
                    <a:pt x="124128" y="123254"/>
                    <a:pt x="35840" y="71680"/>
                    <a:pt x="0" y="8741"/>
                  </a:cubicBezTo>
                  <a:cubicBezTo>
                    <a:pt x="0" y="5245"/>
                    <a:pt x="874" y="2622"/>
                    <a:pt x="874" y="0"/>
                  </a:cubicBezTo>
                  <a:close/>
                  <a:moveTo>
                    <a:pt x="161716" y="241263"/>
                  </a:moveTo>
                  <a:cubicBezTo>
                    <a:pt x="158220" y="236893"/>
                    <a:pt x="156471" y="234270"/>
                    <a:pt x="153849" y="231648"/>
                  </a:cubicBezTo>
                  <a:cubicBezTo>
                    <a:pt x="151227" y="234270"/>
                    <a:pt x="146856" y="236893"/>
                    <a:pt x="145982" y="239515"/>
                  </a:cubicBezTo>
                  <a:cubicBezTo>
                    <a:pt x="145108" y="241263"/>
                    <a:pt x="149478" y="245634"/>
                    <a:pt x="151227" y="248256"/>
                  </a:cubicBezTo>
                  <a:cubicBezTo>
                    <a:pt x="154723" y="245634"/>
                    <a:pt x="157346" y="243886"/>
                    <a:pt x="161716" y="241263"/>
                  </a:cubicBezTo>
                  <a:close/>
                </a:path>
              </a:pathLst>
            </a:custGeom>
            <a:solidFill>
              <a:srgbClr val="D6273B"/>
            </a:solidFill>
            <a:ln w="8731" cap="flat">
              <a:noFill/>
              <a:prstDash val="solid"/>
              <a:miter/>
            </a:ln>
          </p:spPr>
          <p:txBody>
            <a:bodyPr rtlCol="0" anchor="ctr"/>
            <a:lstStyle/>
            <a:p>
              <a:endParaRPr lang="en-GB"/>
            </a:p>
          </p:txBody>
        </p:sp>
        <p:sp>
          <p:nvSpPr>
            <p:cNvPr id="19" name="Freeform: Shape 18">
              <a:extLst>
                <a:ext uri="{FF2B5EF4-FFF2-40B4-BE49-F238E27FC236}">
                  <a16:creationId xmlns:a16="http://schemas.microsoft.com/office/drawing/2014/main" id="{C91E6D9C-FF09-4A44-6BAC-410B7C765921}"/>
                </a:ext>
              </a:extLst>
            </p:cNvPr>
            <p:cNvSpPr/>
            <p:nvPr/>
          </p:nvSpPr>
          <p:spPr>
            <a:xfrm>
              <a:off x="9461178" y="727328"/>
              <a:ext cx="347908" cy="398700"/>
            </a:xfrm>
            <a:custGeom>
              <a:avLst/>
              <a:gdLst>
                <a:gd name="connsiteX0" fmla="*/ 114513 w 347908"/>
                <a:gd name="connsiteY0" fmla="*/ 47204 h 398700"/>
                <a:gd name="connsiteX1" fmla="*/ 85666 w 347908"/>
                <a:gd name="connsiteY1" fmla="*/ 12238 h 398700"/>
                <a:gd name="connsiteX2" fmla="*/ 87414 w 347908"/>
                <a:gd name="connsiteY2" fmla="*/ 2622 h 398700"/>
                <a:gd name="connsiteX3" fmla="*/ 99652 w 347908"/>
                <a:gd name="connsiteY3" fmla="*/ 0 h 398700"/>
                <a:gd name="connsiteX4" fmla="*/ 266613 w 347908"/>
                <a:gd name="connsiteY4" fmla="*/ 15735 h 398700"/>
                <a:gd name="connsiteX5" fmla="*/ 347909 w 347908"/>
                <a:gd name="connsiteY5" fmla="*/ 283222 h 398700"/>
                <a:gd name="connsiteX6" fmla="*/ 262243 w 347908"/>
                <a:gd name="connsiteY6" fmla="*/ 333048 h 398700"/>
                <a:gd name="connsiteX7" fmla="*/ 217661 w 347908"/>
                <a:gd name="connsiteY7" fmla="*/ 329552 h 398700"/>
                <a:gd name="connsiteX8" fmla="*/ 210668 w 347908"/>
                <a:gd name="connsiteY8" fmla="*/ 331300 h 398700"/>
                <a:gd name="connsiteX9" fmla="*/ 175703 w 347908"/>
                <a:gd name="connsiteY9" fmla="*/ 394238 h 398700"/>
                <a:gd name="connsiteX10" fmla="*/ 0 w 347908"/>
                <a:gd name="connsiteY10" fmla="*/ 222032 h 398700"/>
                <a:gd name="connsiteX11" fmla="*/ 71680 w 347908"/>
                <a:gd name="connsiteY11" fmla="*/ 237767 h 398700"/>
                <a:gd name="connsiteX12" fmla="*/ 83044 w 347908"/>
                <a:gd name="connsiteY12" fmla="*/ 263991 h 398700"/>
                <a:gd name="connsiteX13" fmla="*/ 131121 w 347908"/>
                <a:gd name="connsiteY13" fmla="*/ 185318 h 398700"/>
                <a:gd name="connsiteX14" fmla="*/ 131121 w 347908"/>
                <a:gd name="connsiteY14" fmla="*/ 185318 h 398700"/>
                <a:gd name="connsiteX15" fmla="*/ 170458 w 347908"/>
                <a:gd name="connsiteY15" fmla="*/ 217661 h 398700"/>
                <a:gd name="connsiteX16" fmla="*/ 183570 w 347908"/>
                <a:gd name="connsiteY16" fmla="*/ 281474 h 398700"/>
                <a:gd name="connsiteX17" fmla="*/ 176577 w 347908"/>
                <a:gd name="connsiteY17" fmla="*/ 326929 h 398700"/>
                <a:gd name="connsiteX18" fmla="*/ 186192 w 347908"/>
                <a:gd name="connsiteY18" fmla="*/ 324307 h 398700"/>
                <a:gd name="connsiteX19" fmla="*/ 229025 w 347908"/>
                <a:gd name="connsiteY19" fmla="*/ 211542 h 398700"/>
                <a:gd name="connsiteX20" fmla="*/ 143359 w 347908"/>
                <a:gd name="connsiteY20" fmla="*/ 76924 h 398700"/>
                <a:gd name="connsiteX21" fmla="*/ 148604 w 347908"/>
                <a:gd name="connsiteY21" fmla="*/ 71680 h 398700"/>
                <a:gd name="connsiteX22" fmla="*/ 178325 w 347908"/>
                <a:gd name="connsiteY22" fmla="*/ 81295 h 398700"/>
                <a:gd name="connsiteX23" fmla="*/ 173080 w 347908"/>
                <a:gd name="connsiteY23" fmla="*/ 41959 h 398700"/>
                <a:gd name="connsiteX24" fmla="*/ 118883 w 347908"/>
                <a:gd name="connsiteY24" fmla="*/ 10490 h 398700"/>
                <a:gd name="connsiteX25" fmla="*/ 114513 w 347908"/>
                <a:gd name="connsiteY25" fmla="*/ 43707 h 398700"/>
                <a:gd name="connsiteX26" fmla="*/ 114513 w 347908"/>
                <a:gd name="connsiteY26" fmla="*/ 47204 h 39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7908" h="398700">
                  <a:moveTo>
                    <a:pt x="114513" y="47204"/>
                  </a:moveTo>
                  <a:cubicBezTo>
                    <a:pt x="104897" y="35840"/>
                    <a:pt x="95281" y="24476"/>
                    <a:pt x="85666" y="12238"/>
                  </a:cubicBezTo>
                  <a:cubicBezTo>
                    <a:pt x="86540" y="8741"/>
                    <a:pt x="86540" y="6119"/>
                    <a:pt x="87414" y="2622"/>
                  </a:cubicBezTo>
                  <a:cubicBezTo>
                    <a:pt x="91785" y="1748"/>
                    <a:pt x="96156" y="874"/>
                    <a:pt x="99652" y="0"/>
                  </a:cubicBezTo>
                  <a:cubicBezTo>
                    <a:pt x="155597" y="5245"/>
                    <a:pt x="211542" y="10490"/>
                    <a:pt x="266613" y="15735"/>
                  </a:cubicBezTo>
                  <a:cubicBezTo>
                    <a:pt x="347035" y="88288"/>
                    <a:pt x="334796" y="189689"/>
                    <a:pt x="347909" y="283222"/>
                  </a:cubicBezTo>
                  <a:cubicBezTo>
                    <a:pt x="307698" y="279726"/>
                    <a:pt x="278851" y="296334"/>
                    <a:pt x="262243" y="333048"/>
                  </a:cubicBezTo>
                  <a:cubicBezTo>
                    <a:pt x="247382" y="332174"/>
                    <a:pt x="232522" y="330426"/>
                    <a:pt x="217661" y="329552"/>
                  </a:cubicBezTo>
                  <a:cubicBezTo>
                    <a:pt x="215039" y="330426"/>
                    <a:pt x="213291" y="330426"/>
                    <a:pt x="210668" y="331300"/>
                  </a:cubicBezTo>
                  <a:cubicBezTo>
                    <a:pt x="199304" y="352279"/>
                    <a:pt x="187066" y="373259"/>
                    <a:pt x="175703" y="394238"/>
                  </a:cubicBezTo>
                  <a:cubicBezTo>
                    <a:pt x="27973" y="428330"/>
                    <a:pt x="80421" y="256998"/>
                    <a:pt x="0" y="222032"/>
                  </a:cubicBezTo>
                  <a:cubicBezTo>
                    <a:pt x="23602" y="227277"/>
                    <a:pt x="48078" y="232522"/>
                    <a:pt x="71680" y="237767"/>
                  </a:cubicBezTo>
                  <a:cubicBezTo>
                    <a:pt x="75176" y="246508"/>
                    <a:pt x="79547" y="255250"/>
                    <a:pt x="83044" y="263991"/>
                  </a:cubicBezTo>
                  <a:cubicBezTo>
                    <a:pt x="98778" y="237767"/>
                    <a:pt x="115387" y="211542"/>
                    <a:pt x="131121" y="185318"/>
                  </a:cubicBezTo>
                  <a:lnTo>
                    <a:pt x="131121" y="185318"/>
                  </a:lnTo>
                  <a:cubicBezTo>
                    <a:pt x="144234" y="195808"/>
                    <a:pt x="157346" y="207172"/>
                    <a:pt x="170458" y="217661"/>
                  </a:cubicBezTo>
                  <a:cubicBezTo>
                    <a:pt x="174829" y="238641"/>
                    <a:pt x="179199" y="260494"/>
                    <a:pt x="183570" y="281474"/>
                  </a:cubicBezTo>
                  <a:cubicBezTo>
                    <a:pt x="180947" y="296334"/>
                    <a:pt x="179199" y="312069"/>
                    <a:pt x="176577" y="326929"/>
                  </a:cubicBezTo>
                  <a:cubicBezTo>
                    <a:pt x="180073" y="326055"/>
                    <a:pt x="185318" y="326055"/>
                    <a:pt x="186192" y="324307"/>
                  </a:cubicBezTo>
                  <a:cubicBezTo>
                    <a:pt x="201927" y="286719"/>
                    <a:pt x="236893" y="243012"/>
                    <a:pt x="229025" y="211542"/>
                  </a:cubicBezTo>
                  <a:cubicBezTo>
                    <a:pt x="215913" y="162590"/>
                    <a:pt x="173080" y="121506"/>
                    <a:pt x="143359" y="76924"/>
                  </a:cubicBezTo>
                  <a:cubicBezTo>
                    <a:pt x="145108" y="75176"/>
                    <a:pt x="146856" y="73428"/>
                    <a:pt x="148604" y="71680"/>
                  </a:cubicBezTo>
                  <a:cubicBezTo>
                    <a:pt x="158220" y="75176"/>
                    <a:pt x="167835" y="78673"/>
                    <a:pt x="178325" y="81295"/>
                  </a:cubicBezTo>
                  <a:cubicBezTo>
                    <a:pt x="176577" y="68183"/>
                    <a:pt x="180073" y="48952"/>
                    <a:pt x="173080" y="41959"/>
                  </a:cubicBezTo>
                  <a:cubicBezTo>
                    <a:pt x="158220" y="27973"/>
                    <a:pt x="137240" y="20979"/>
                    <a:pt x="118883" y="10490"/>
                  </a:cubicBezTo>
                  <a:cubicBezTo>
                    <a:pt x="117135" y="21854"/>
                    <a:pt x="116261" y="33217"/>
                    <a:pt x="114513" y="43707"/>
                  </a:cubicBezTo>
                  <a:lnTo>
                    <a:pt x="114513" y="47204"/>
                  </a:lnTo>
                  <a:close/>
                </a:path>
              </a:pathLst>
            </a:custGeom>
            <a:solidFill>
              <a:srgbClr val="7B2B29"/>
            </a:solidFill>
            <a:ln w="8731" cap="flat">
              <a:noFill/>
              <a:prstDash val="solid"/>
              <a:miter/>
            </a:ln>
          </p:spPr>
          <p:txBody>
            <a:bodyPr rtlCol="0" anchor="ctr"/>
            <a:lstStyle/>
            <a:p>
              <a:endParaRPr lang="en-GB"/>
            </a:p>
          </p:txBody>
        </p:sp>
        <p:sp>
          <p:nvSpPr>
            <p:cNvPr id="20" name="Freeform: Shape 19">
              <a:extLst>
                <a:ext uri="{FF2B5EF4-FFF2-40B4-BE49-F238E27FC236}">
                  <a16:creationId xmlns:a16="http://schemas.microsoft.com/office/drawing/2014/main" id="{795D4DCE-43E8-276F-C5DA-9F7F10CC1076}"/>
                </a:ext>
              </a:extLst>
            </p:cNvPr>
            <p:cNvSpPr/>
            <p:nvPr/>
          </p:nvSpPr>
          <p:spPr>
            <a:xfrm>
              <a:off x="8867635" y="1209726"/>
              <a:ext cx="369762" cy="352407"/>
            </a:xfrm>
            <a:custGeom>
              <a:avLst/>
              <a:gdLst>
                <a:gd name="connsiteX0" fmla="*/ 322559 w 369762"/>
                <a:gd name="connsiteY0" fmla="*/ 175831 h 352407"/>
                <a:gd name="connsiteX1" fmla="*/ 369762 w 369762"/>
                <a:gd name="connsiteY1" fmla="*/ 269364 h 352407"/>
                <a:gd name="connsiteX2" fmla="*/ 328678 w 369762"/>
                <a:gd name="connsiteY2" fmla="*/ 315694 h 352407"/>
                <a:gd name="connsiteX3" fmla="*/ 323433 w 369762"/>
                <a:gd name="connsiteY3" fmla="*/ 302582 h 352407"/>
                <a:gd name="connsiteX4" fmla="*/ 316440 w 369762"/>
                <a:gd name="connsiteY4" fmla="*/ 315694 h 352407"/>
                <a:gd name="connsiteX5" fmla="*/ 312943 w 369762"/>
                <a:gd name="connsiteY5" fmla="*/ 352408 h 352407"/>
                <a:gd name="connsiteX6" fmla="*/ 62064 w 369762"/>
                <a:gd name="connsiteY6" fmla="*/ 174083 h 352407"/>
                <a:gd name="connsiteX7" fmla="*/ 0 w 369762"/>
                <a:gd name="connsiteY7" fmla="*/ 53451 h 352407"/>
                <a:gd name="connsiteX8" fmla="*/ 131996 w 369762"/>
                <a:gd name="connsiteY8" fmla="*/ 1003 h 352407"/>
                <a:gd name="connsiteX9" fmla="*/ 148604 w 369762"/>
                <a:gd name="connsiteY9" fmla="*/ 1877 h 352407"/>
                <a:gd name="connsiteX10" fmla="*/ 229025 w 369762"/>
                <a:gd name="connsiteY10" fmla="*/ 6248 h 352407"/>
                <a:gd name="connsiteX11" fmla="*/ 321684 w 369762"/>
                <a:gd name="connsiteY11" fmla="*/ 114641 h 352407"/>
                <a:gd name="connsiteX12" fmla="*/ 283222 w 369762"/>
                <a:gd name="connsiteY12" fmla="*/ 138243 h 352407"/>
                <a:gd name="connsiteX13" fmla="*/ 294586 w 369762"/>
                <a:gd name="connsiteY13" fmla="*/ 180202 h 352407"/>
                <a:gd name="connsiteX14" fmla="*/ 322559 w 369762"/>
                <a:gd name="connsiteY14" fmla="*/ 175831 h 35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762" h="352407">
                  <a:moveTo>
                    <a:pt x="322559" y="175831"/>
                  </a:moveTo>
                  <a:cubicBezTo>
                    <a:pt x="338293" y="207300"/>
                    <a:pt x="354028" y="237895"/>
                    <a:pt x="369762" y="269364"/>
                  </a:cubicBezTo>
                  <a:cubicBezTo>
                    <a:pt x="345286" y="275483"/>
                    <a:pt x="382000" y="334925"/>
                    <a:pt x="328678" y="315694"/>
                  </a:cubicBezTo>
                  <a:cubicBezTo>
                    <a:pt x="326929" y="311323"/>
                    <a:pt x="325181" y="306952"/>
                    <a:pt x="323433" y="302582"/>
                  </a:cubicBezTo>
                  <a:cubicBezTo>
                    <a:pt x="320810" y="306952"/>
                    <a:pt x="319062" y="311323"/>
                    <a:pt x="316440" y="315694"/>
                  </a:cubicBezTo>
                  <a:cubicBezTo>
                    <a:pt x="315566" y="327932"/>
                    <a:pt x="313817" y="340170"/>
                    <a:pt x="312943" y="352408"/>
                  </a:cubicBezTo>
                  <a:cubicBezTo>
                    <a:pt x="276229" y="226531"/>
                    <a:pt x="194934" y="172335"/>
                    <a:pt x="62064" y="174083"/>
                  </a:cubicBezTo>
                  <a:cubicBezTo>
                    <a:pt x="-14860" y="174957"/>
                    <a:pt x="6119" y="101529"/>
                    <a:pt x="0" y="53451"/>
                  </a:cubicBezTo>
                  <a:cubicBezTo>
                    <a:pt x="43707" y="35968"/>
                    <a:pt x="87414" y="18485"/>
                    <a:pt x="131996" y="1003"/>
                  </a:cubicBezTo>
                  <a:cubicBezTo>
                    <a:pt x="137240" y="1003"/>
                    <a:pt x="143359" y="1003"/>
                    <a:pt x="148604" y="1877"/>
                  </a:cubicBezTo>
                  <a:cubicBezTo>
                    <a:pt x="176577" y="-15606"/>
                    <a:pt x="197556" y="97158"/>
                    <a:pt x="229025" y="6248"/>
                  </a:cubicBezTo>
                  <a:cubicBezTo>
                    <a:pt x="240389" y="58696"/>
                    <a:pt x="363643" y="16737"/>
                    <a:pt x="321684" y="114641"/>
                  </a:cubicBezTo>
                  <a:cubicBezTo>
                    <a:pt x="308572" y="122508"/>
                    <a:pt x="288467" y="126879"/>
                    <a:pt x="283222" y="138243"/>
                  </a:cubicBezTo>
                  <a:cubicBezTo>
                    <a:pt x="278851" y="148733"/>
                    <a:pt x="288467" y="167090"/>
                    <a:pt x="294586" y="180202"/>
                  </a:cubicBezTo>
                  <a:cubicBezTo>
                    <a:pt x="296334" y="181950"/>
                    <a:pt x="312943" y="177579"/>
                    <a:pt x="322559" y="175831"/>
                  </a:cubicBezTo>
                  <a:close/>
                </a:path>
              </a:pathLst>
            </a:custGeom>
            <a:solidFill>
              <a:srgbClr val="3D2226"/>
            </a:solidFill>
            <a:ln w="8731" cap="flat">
              <a:noFill/>
              <a:prstDash val="solid"/>
              <a:miter/>
            </a:ln>
          </p:spPr>
          <p:txBody>
            <a:bodyPr rtlCol="0" anchor="ctr"/>
            <a:lstStyle/>
            <a:p>
              <a:endParaRPr lang="en-GB"/>
            </a:p>
          </p:txBody>
        </p:sp>
        <p:sp>
          <p:nvSpPr>
            <p:cNvPr id="21" name="Freeform: Shape 20">
              <a:extLst>
                <a:ext uri="{FF2B5EF4-FFF2-40B4-BE49-F238E27FC236}">
                  <a16:creationId xmlns:a16="http://schemas.microsoft.com/office/drawing/2014/main" id="{6B32297F-73CA-3815-FB8A-FABBBA83CDEA}"/>
                </a:ext>
              </a:extLst>
            </p:cNvPr>
            <p:cNvSpPr/>
            <p:nvPr/>
          </p:nvSpPr>
          <p:spPr>
            <a:xfrm>
              <a:off x="10964703" y="554862"/>
              <a:ext cx="414343" cy="325440"/>
            </a:xfrm>
            <a:custGeom>
              <a:avLst/>
              <a:gdLst>
                <a:gd name="connsiteX0" fmla="*/ 0 w 414343"/>
                <a:gd name="connsiteY0" fmla="*/ 86800 h 325440"/>
                <a:gd name="connsiteX1" fmla="*/ 369762 w 414343"/>
                <a:gd name="connsiteY1" fmla="*/ 24736 h 325440"/>
                <a:gd name="connsiteX2" fmla="*/ 321684 w 414343"/>
                <a:gd name="connsiteY2" fmla="*/ 75436 h 325440"/>
                <a:gd name="connsiteX3" fmla="*/ 368014 w 414343"/>
                <a:gd name="connsiteY3" fmla="*/ 140123 h 325440"/>
                <a:gd name="connsiteX4" fmla="*/ 377629 w 414343"/>
                <a:gd name="connsiteY4" fmla="*/ 147990 h 325440"/>
                <a:gd name="connsiteX5" fmla="*/ 414344 w 414343"/>
                <a:gd name="connsiteY5" fmla="*/ 198690 h 325440"/>
                <a:gd name="connsiteX6" fmla="*/ 396861 w 414343"/>
                <a:gd name="connsiteY6" fmla="*/ 251139 h 325440"/>
                <a:gd name="connsiteX7" fmla="*/ 394238 w 414343"/>
                <a:gd name="connsiteY7" fmla="*/ 315825 h 325440"/>
                <a:gd name="connsiteX8" fmla="*/ 366266 w 414343"/>
                <a:gd name="connsiteY8" fmla="*/ 325441 h 325440"/>
                <a:gd name="connsiteX9" fmla="*/ 193186 w 414343"/>
                <a:gd name="connsiteY9" fmla="*/ 210054 h 325440"/>
                <a:gd name="connsiteX10" fmla="*/ 130247 w 414343"/>
                <a:gd name="connsiteY10" fmla="*/ 64946 h 325440"/>
                <a:gd name="connsiteX11" fmla="*/ 25350 w 414343"/>
                <a:gd name="connsiteY11" fmla="*/ 87674 h 325440"/>
                <a:gd name="connsiteX12" fmla="*/ 1748 w 414343"/>
                <a:gd name="connsiteY12" fmla="*/ 93793 h 325440"/>
                <a:gd name="connsiteX13" fmla="*/ 0 w 414343"/>
                <a:gd name="connsiteY13" fmla="*/ 86800 h 3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4343" h="325440">
                  <a:moveTo>
                    <a:pt x="0" y="86800"/>
                  </a:moveTo>
                  <a:cubicBezTo>
                    <a:pt x="120632" y="49212"/>
                    <a:pt x="231648" y="-44321"/>
                    <a:pt x="369762" y="24736"/>
                  </a:cubicBezTo>
                  <a:cubicBezTo>
                    <a:pt x="352279" y="42219"/>
                    <a:pt x="319062" y="61450"/>
                    <a:pt x="321684" y="75436"/>
                  </a:cubicBezTo>
                  <a:cubicBezTo>
                    <a:pt x="325181" y="99038"/>
                    <a:pt x="351405" y="119143"/>
                    <a:pt x="368014" y="140123"/>
                  </a:cubicBezTo>
                  <a:cubicBezTo>
                    <a:pt x="371511" y="142745"/>
                    <a:pt x="374133" y="145368"/>
                    <a:pt x="377629" y="147990"/>
                  </a:cubicBezTo>
                  <a:cubicBezTo>
                    <a:pt x="370636" y="178585"/>
                    <a:pt x="382874" y="196068"/>
                    <a:pt x="414344" y="198690"/>
                  </a:cubicBezTo>
                  <a:cubicBezTo>
                    <a:pt x="408224" y="216173"/>
                    <a:pt x="402980" y="233656"/>
                    <a:pt x="396861" y="251139"/>
                  </a:cubicBezTo>
                  <a:cubicBezTo>
                    <a:pt x="395986" y="272992"/>
                    <a:pt x="395112" y="293972"/>
                    <a:pt x="394238" y="315825"/>
                  </a:cubicBezTo>
                  <a:cubicBezTo>
                    <a:pt x="384623" y="319322"/>
                    <a:pt x="375881" y="321944"/>
                    <a:pt x="366266" y="325441"/>
                  </a:cubicBezTo>
                  <a:cubicBezTo>
                    <a:pt x="308572" y="286979"/>
                    <a:pt x="250879" y="248516"/>
                    <a:pt x="193186" y="210054"/>
                  </a:cubicBezTo>
                  <a:cubicBezTo>
                    <a:pt x="161716" y="166347"/>
                    <a:pt x="119757" y="127011"/>
                    <a:pt x="130247" y="64946"/>
                  </a:cubicBezTo>
                  <a:cubicBezTo>
                    <a:pt x="92659" y="58827"/>
                    <a:pt x="53323" y="47464"/>
                    <a:pt x="25350" y="87674"/>
                  </a:cubicBezTo>
                  <a:cubicBezTo>
                    <a:pt x="17483" y="89422"/>
                    <a:pt x="9616" y="92045"/>
                    <a:pt x="1748" y="93793"/>
                  </a:cubicBezTo>
                  <a:cubicBezTo>
                    <a:pt x="1748" y="92919"/>
                    <a:pt x="874" y="89422"/>
                    <a:pt x="0" y="86800"/>
                  </a:cubicBezTo>
                  <a:close/>
                </a:path>
              </a:pathLst>
            </a:custGeom>
            <a:solidFill>
              <a:srgbClr val="3D2226"/>
            </a:solidFill>
            <a:ln w="8731" cap="flat">
              <a:noFill/>
              <a:prstDash val="solid"/>
              <a:miter/>
            </a:ln>
          </p:spPr>
          <p:txBody>
            <a:bodyPr rtlCol="0" anchor="ctr"/>
            <a:lstStyle/>
            <a:p>
              <a:endParaRPr lang="en-GB"/>
            </a:p>
          </p:txBody>
        </p:sp>
        <p:sp>
          <p:nvSpPr>
            <p:cNvPr id="22" name="Freeform: Shape 21">
              <a:extLst>
                <a:ext uri="{FF2B5EF4-FFF2-40B4-BE49-F238E27FC236}">
                  <a16:creationId xmlns:a16="http://schemas.microsoft.com/office/drawing/2014/main" id="{3679503A-C667-8A84-63BB-CBFAE77536B8}"/>
                </a:ext>
              </a:extLst>
            </p:cNvPr>
            <p:cNvSpPr/>
            <p:nvPr/>
          </p:nvSpPr>
          <p:spPr>
            <a:xfrm>
              <a:off x="10341440" y="1056880"/>
              <a:ext cx="502631" cy="281355"/>
            </a:xfrm>
            <a:custGeom>
              <a:avLst/>
              <a:gdLst>
                <a:gd name="connsiteX0" fmla="*/ 205424 w 502631"/>
                <a:gd name="connsiteY0" fmla="*/ 48078 h 281355"/>
                <a:gd name="connsiteX1" fmla="*/ 244760 w 502631"/>
                <a:gd name="connsiteY1" fmla="*/ 20979 h 281355"/>
                <a:gd name="connsiteX2" fmla="*/ 266613 w 502631"/>
                <a:gd name="connsiteY2" fmla="*/ 0 h 281355"/>
                <a:gd name="connsiteX3" fmla="*/ 313817 w 502631"/>
                <a:gd name="connsiteY3" fmla="*/ 3497 h 281355"/>
                <a:gd name="connsiteX4" fmla="*/ 502632 w 502631"/>
                <a:gd name="connsiteY4" fmla="*/ 207172 h 281355"/>
                <a:gd name="connsiteX5" fmla="*/ 449309 w 502631"/>
                <a:gd name="connsiteY5" fmla="*/ 229899 h 281355"/>
                <a:gd name="connsiteX6" fmla="*/ 427456 w 502631"/>
                <a:gd name="connsiteY6" fmla="*/ 199304 h 281355"/>
                <a:gd name="connsiteX7" fmla="*/ 433575 w 502631"/>
                <a:gd name="connsiteY7" fmla="*/ 158220 h 281355"/>
                <a:gd name="connsiteX8" fmla="*/ 398609 w 502631"/>
                <a:gd name="connsiteY8" fmla="*/ 178325 h 281355"/>
                <a:gd name="connsiteX9" fmla="*/ 125877 w 502631"/>
                <a:gd name="connsiteY9" fmla="*/ 189689 h 281355"/>
                <a:gd name="connsiteX10" fmla="*/ 102275 w 502631"/>
                <a:gd name="connsiteY10" fmla="*/ 210668 h 281355"/>
                <a:gd name="connsiteX11" fmla="*/ 117135 w 502631"/>
                <a:gd name="connsiteY11" fmla="*/ 273607 h 281355"/>
                <a:gd name="connsiteX12" fmla="*/ 45456 w 502631"/>
                <a:gd name="connsiteY12" fmla="*/ 224655 h 281355"/>
                <a:gd name="connsiteX13" fmla="*/ 39336 w 502631"/>
                <a:gd name="connsiteY13" fmla="*/ 172206 h 281355"/>
                <a:gd name="connsiteX14" fmla="*/ 58568 w 502631"/>
                <a:gd name="connsiteY14" fmla="*/ 118883 h 281355"/>
                <a:gd name="connsiteX15" fmla="*/ 20105 w 502631"/>
                <a:gd name="connsiteY15" fmla="*/ 118883 h 281355"/>
                <a:gd name="connsiteX16" fmla="*/ 38462 w 502631"/>
                <a:gd name="connsiteY16" fmla="*/ 172206 h 281355"/>
                <a:gd name="connsiteX17" fmla="*/ 20105 w 502631"/>
                <a:gd name="connsiteY17" fmla="*/ 174829 h 281355"/>
                <a:gd name="connsiteX18" fmla="*/ 0 w 502631"/>
                <a:gd name="connsiteY18" fmla="*/ 165213 h 281355"/>
                <a:gd name="connsiteX19" fmla="*/ 1748 w 502631"/>
                <a:gd name="connsiteY19" fmla="*/ 166961 h 281355"/>
                <a:gd name="connsiteX20" fmla="*/ 874 w 502631"/>
                <a:gd name="connsiteY20" fmla="*/ 131121 h 281355"/>
                <a:gd name="connsiteX21" fmla="*/ 32343 w 502631"/>
                <a:gd name="connsiteY21" fmla="*/ 25350 h 281355"/>
                <a:gd name="connsiteX22" fmla="*/ 80421 w 502631"/>
                <a:gd name="connsiteY22" fmla="*/ 48078 h 281355"/>
                <a:gd name="connsiteX23" fmla="*/ 41959 w 502631"/>
                <a:gd name="connsiteY23" fmla="*/ 76924 h 281355"/>
                <a:gd name="connsiteX24" fmla="*/ 90037 w 502631"/>
                <a:gd name="connsiteY24" fmla="*/ 93533 h 281355"/>
                <a:gd name="connsiteX25" fmla="*/ 205424 w 502631"/>
                <a:gd name="connsiteY25" fmla="*/ 48078 h 281355"/>
                <a:gd name="connsiteX26" fmla="*/ 175703 w 502631"/>
                <a:gd name="connsiteY26" fmla="*/ 111890 h 281355"/>
                <a:gd name="connsiteX27" fmla="*/ 162591 w 502631"/>
                <a:gd name="connsiteY27" fmla="*/ 139863 h 281355"/>
                <a:gd name="connsiteX28" fmla="*/ 182696 w 502631"/>
                <a:gd name="connsiteY28" fmla="*/ 160842 h 281355"/>
                <a:gd name="connsiteX29" fmla="*/ 201927 w 502631"/>
                <a:gd name="connsiteY29" fmla="*/ 138989 h 281355"/>
                <a:gd name="connsiteX30" fmla="*/ 175703 w 502631"/>
                <a:gd name="connsiteY30" fmla="*/ 111890 h 281355"/>
                <a:gd name="connsiteX31" fmla="*/ 109268 w 502631"/>
                <a:gd name="connsiteY31" fmla="*/ 173080 h 281355"/>
                <a:gd name="connsiteX32" fmla="*/ 125003 w 502631"/>
                <a:gd name="connsiteY32" fmla="*/ 155597 h 281355"/>
                <a:gd name="connsiteX33" fmla="*/ 114513 w 502631"/>
                <a:gd name="connsiteY33" fmla="*/ 138114 h 281355"/>
                <a:gd name="connsiteX34" fmla="*/ 102275 w 502631"/>
                <a:gd name="connsiteY34" fmla="*/ 152101 h 281355"/>
                <a:gd name="connsiteX35" fmla="*/ 109268 w 502631"/>
                <a:gd name="connsiteY35" fmla="*/ 173080 h 281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02631" h="281355">
                  <a:moveTo>
                    <a:pt x="205424" y="48078"/>
                  </a:moveTo>
                  <a:cubicBezTo>
                    <a:pt x="218536" y="39336"/>
                    <a:pt x="231648" y="30595"/>
                    <a:pt x="244760" y="20979"/>
                  </a:cubicBezTo>
                  <a:cubicBezTo>
                    <a:pt x="251753" y="13986"/>
                    <a:pt x="258746" y="6993"/>
                    <a:pt x="266613" y="0"/>
                  </a:cubicBezTo>
                  <a:cubicBezTo>
                    <a:pt x="282348" y="5245"/>
                    <a:pt x="295460" y="48078"/>
                    <a:pt x="313817" y="3497"/>
                  </a:cubicBezTo>
                  <a:cubicBezTo>
                    <a:pt x="376755" y="71680"/>
                    <a:pt x="439694" y="138989"/>
                    <a:pt x="502632" y="207172"/>
                  </a:cubicBezTo>
                  <a:cubicBezTo>
                    <a:pt x="485149" y="215039"/>
                    <a:pt x="466792" y="222032"/>
                    <a:pt x="449309" y="229899"/>
                  </a:cubicBezTo>
                  <a:cubicBezTo>
                    <a:pt x="442316" y="219410"/>
                    <a:pt x="434449" y="209794"/>
                    <a:pt x="427456" y="199304"/>
                  </a:cubicBezTo>
                  <a:cubicBezTo>
                    <a:pt x="429204" y="185318"/>
                    <a:pt x="431827" y="171332"/>
                    <a:pt x="433575" y="158220"/>
                  </a:cubicBezTo>
                  <a:cubicBezTo>
                    <a:pt x="422211" y="165213"/>
                    <a:pt x="409973" y="171332"/>
                    <a:pt x="398609" y="178325"/>
                  </a:cubicBezTo>
                  <a:cubicBezTo>
                    <a:pt x="301579" y="21854"/>
                    <a:pt x="222906" y="326055"/>
                    <a:pt x="125877" y="189689"/>
                  </a:cubicBezTo>
                  <a:cubicBezTo>
                    <a:pt x="118009" y="196682"/>
                    <a:pt x="110142" y="203675"/>
                    <a:pt x="102275" y="210668"/>
                  </a:cubicBezTo>
                  <a:cubicBezTo>
                    <a:pt x="107520" y="231648"/>
                    <a:pt x="112765" y="252627"/>
                    <a:pt x="117135" y="273607"/>
                  </a:cubicBezTo>
                  <a:cubicBezTo>
                    <a:pt x="63813" y="300705"/>
                    <a:pt x="62938" y="250005"/>
                    <a:pt x="45456" y="224655"/>
                  </a:cubicBezTo>
                  <a:cubicBezTo>
                    <a:pt x="43707" y="207172"/>
                    <a:pt x="41085" y="189689"/>
                    <a:pt x="39336" y="172206"/>
                  </a:cubicBezTo>
                  <a:cubicBezTo>
                    <a:pt x="45456" y="154723"/>
                    <a:pt x="52449" y="136366"/>
                    <a:pt x="58568" y="118883"/>
                  </a:cubicBezTo>
                  <a:cubicBezTo>
                    <a:pt x="45456" y="118883"/>
                    <a:pt x="33218" y="118883"/>
                    <a:pt x="20105" y="118883"/>
                  </a:cubicBezTo>
                  <a:cubicBezTo>
                    <a:pt x="26224" y="136366"/>
                    <a:pt x="32343" y="153849"/>
                    <a:pt x="38462" y="172206"/>
                  </a:cubicBezTo>
                  <a:cubicBezTo>
                    <a:pt x="32343" y="173080"/>
                    <a:pt x="26224" y="173954"/>
                    <a:pt x="20105" y="174829"/>
                  </a:cubicBezTo>
                  <a:cubicBezTo>
                    <a:pt x="13112" y="171332"/>
                    <a:pt x="6993" y="167835"/>
                    <a:pt x="0" y="165213"/>
                  </a:cubicBezTo>
                  <a:cubicBezTo>
                    <a:pt x="0" y="165213"/>
                    <a:pt x="1748" y="166961"/>
                    <a:pt x="1748" y="166961"/>
                  </a:cubicBezTo>
                  <a:cubicBezTo>
                    <a:pt x="1748" y="154723"/>
                    <a:pt x="1748" y="143359"/>
                    <a:pt x="874" y="131121"/>
                  </a:cubicBezTo>
                  <a:cubicBezTo>
                    <a:pt x="11364" y="96156"/>
                    <a:pt x="21854" y="60316"/>
                    <a:pt x="32343" y="25350"/>
                  </a:cubicBezTo>
                  <a:cubicBezTo>
                    <a:pt x="48078" y="33217"/>
                    <a:pt x="64687" y="40211"/>
                    <a:pt x="80421" y="48078"/>
                  </a:cubicBezTo>
                  <a:cubicBezTo>
                    <a:pt x="67309" y="57693"/>
                    <a:pt x="55071" y="67309"/>
                    <a:pt x="41959" y="76924"/>
                  </a:cubicBezTo>
                  <a:cubicBezTo>
                    <a:pt x="57693" y="82169"/>
                    <a:pt x="74302" y="88288"/>
                    <a:pt x="90037" y="93533"/>
                  </a:cubicBezTo>
                  <a:cubicBezTo>
                    <a:pt x="129373" y="77799"/>
                    <a:pt x="167835" y="62938"/>
                    <a:pt x="205424" y="48078"/>
                  </a:cubicBezTo>
                  <a:close/>
                  <a:moveTo>
                    <a:pt x="175703" y="111890"/>
                  </a:moveTo>
                  <a:cubicBezTo>
                    <a:pt x="169584" y="125002"/>
                    <a:pt x="160842" y="134618"/>
                    <a:pt x="162591" y="139863"/>
                  </a:cubicBezTo>
                  <a:cubicBezTo>
                    <a:pt x="165213" y="148604"/>
                    <a:pt x="175703" y="153849"/>
                    <a:pt x="182696" y="160842"/>
                  </a:cubicBezTo>
                  <a:cubicBezTo>
                    <a:pt x="189689" y="152975"/>
                    <a:pt x="202801" y="145108"/>
                    <a:pt x="201927" y="138989"/>
                  </a:cubicBezTo>
                  <a:cubicBezTo>
                    <a:pt x="200179" y="131121"/>
                    <a:pt x="187941" y="124128"/>
                    <a:pt x="175703" y="111890"/>
                  </a:cubicBezTo>
                  <a:close/>
                  <a:moveTo>
                    <a:pt x="109268" y="173080"/>
                  </a:moveTo>
                  <a:cubicBezTo>
                    <a:pt x="117135" y="164339"/>
                    <a:pt x="125003" y="159968"/>
                    <a:pt x="125003" y="155597"/>
                  </a:cubicBezTo>
                  <a:cubicBezTo>
                    <a:pt x="125003" y="149478"/>
                    <a:pt x="118009" y="143359"/>
                    <a:pt x="114513" y="138114"/>
                  </a:cubicBezTo>
                  <a:cubicBezTo>
                    <a:pt x="110142" y="142485"/>
                    <a:pt x="103149" y="146856"/>
                    <a:pt x="102275" y="152101"/>
                  </a:cubicBezTo>
                  <a:cubicBezTo>
                    <a:pt x="100526" y="156472"/>
                    <a:pt x="104897" y="162590"/>
                    <a:pt x="109268" y="173080"/>
                  </a:cubicBezTo>
                  <a:close/>
                </a:path>
              </a:pathLst>
            </a:custGeom>
            <a:solidFill>
              <a:srgbClr val="7B2B29"/>
            </a:solidFill>
            <a:ln w="8731" cap="flat">
              <a:noFill/>
              <a:prstDash val="solid"/>
              <a:miter/>
            </a:ln>
          </p:spPr>
          <p:txBody>
            <a:bodyPr rtlCol="0" anchor="ctr"/>
            <a:lstStyle/>
            <a:p>
              <a:endParaRPr lang="en-GB"/>
            </a:p>
          </p:txBody>
        </p:sp>
        <p:sp>
          <p:nvSpPr>
            <p:cNvPr id="23" name="Freeform: Shape 22">
              <a:extLst>
                <a:ext uri="{FF2B5EF4-FFF2-40B4-BE49-F238E27FC236}">
                  <a16:creationId xmlns:a16="http://schemas.microsoft.com/office/drawing/2014/main" id="{6CD5503D-9F42-882C-F17F-37500F0B646F}"/>
                </a:ext>
              </a:extLst>
            </p:cNvPr>
            <p:cNvSpPr/>
            <p:nvPr/>
          </p:nvSpPr>
          <p:spPr>
            <a:xfrm>
              <a:off x="10724314" y="1400418"/>
              <a:ext cx="505254" cy="591794"/>
            </a:xfrm>
            <a:custGeom>
              <a:avLst/>
              <a:gdLst>
                <a:gd name="connsiteX0" fmla="*/ 83918 w 505254"/>
                <a:gd name="connsiteY0" fmla="*/ 161716 h 591794"/>
                <a:gd name="connsiteX1" fmla="*/ 0 w 505254"/>
                <a:gd name="connsiteY1" fmla="*/ 0 h 591794"/>
                <a:gd name="connsiteX2" fmla="*/ 417840 w 505254"/>
                <a:gd name="connsiteY2" fmla="*/ 347035 h 591794"/>
                <a:gd name="connsiteX3" fmla="*/ 434449 w 505254"/>
                <a:gd name="connsiteY3" fmla="*/ 403854 h 591794"/>
                <a:gd name="connsiteX4" fmla="*/ 431826 w 505254"/>
                <a:gd name="connsiteY4" fmla="*/ 414344 h 591794"/>
                <a:gd name="connsiteX5" fmla="*/ 425707 w 505254"/>
                <a:gd name="connsiteY5" fmla="*/ 473785 h 591794"/>
                <a:gd name="connsiteX6" fmla="*/ 425707 w 505254"/>
                <a:gd name="connsiteY6" fmla="*/ 512248 h 591794"/>
                <a:gd name="connsiteX7" fmla="*/ 451932 w 505254"/>
                <a:gd name="connsiteY7" fmla="*/ 509625 h 591794"/>
                <a:gd name="connsiteX8" fmla="*/ 452806 w 505254"/>
                <a:gd name="connsiteY8" fmla="*/ 503506 h 591794"/>
                <a:gd name="connsiteX9" fmla="*/ 479030 w 505254"/>
                <a:gd name="connsiteY9" fmla="*/ 500884 h 591794"/>
                <a:gd name="connsiteX10" fmla="*/ 479904 w 505254"/>
                <a:gd name="connsiteY10" fmla="*/ 499135 h 591794"/>
                <a:gd name="connsiteX11" fmla="*/ 479030 w 505254"/>
                <a:gd name="connsiteY11" fmla="*/ 536724 h 591794"/>
                <a:gd name="connsiteX12" fmla="*/ 505254 w 505254"/>
                <a:gd name="connsiteY12" fmla="*/ 570815 h 591794"/>
                <a:gd name="connsiteX13" fmla="*/ 478156 w 505254"/>
                <a:gd name="connsiteY13" fmla="*/ 572563 h 591794"/>
                <a:gd name="connsiteX14" fmla="*/ 415218 w 505254"/>
                <a:gd name="connsiteY14" fmla="*/ 591795 h 591794"/>
                <a:gd name="connsiteX15" fmla="*/ 390742 w 505254"/>
                <a:gd name="connsiteY15" fmla="*/ 590046 h 591794"/>
                <a:gd name="connsiteX16" fmla="*/ 337419 w 505254"/>
                <a:gd name="connsiteY16" fmla="*/ 336545 h 591794"/>
                <a:gd name="connsiteX17" fmla="*/ 329552 w 505254"/>
                <a:gd name="connsiteY17" fmla="*/ 327803 h 591794"/>
                <a:gd name="connsiteX18" fmla="*/ 207172 w 505254"/>
                <a:gd name="connsiteY18" fmla="*/ 284096 h 591794"/>
                <a:gd name="connsiteX19" fmla="*/ 193186 w 505254"/>
                <a:gd name="connsiteY19" fmla="*/ 274481 h 591794"/>
                <a:gd name="connsiteX20" fmla="*/ 190563 w 505254"/>
                <a:gd name="connsiteY20" fmla="*/ 197556 h 591794"/>
                <a:gd name="connsiteX21" fmla="*/ 181822 w 505254"/>
                <a:gd name="connsiteY21" fmla="*/ 182696 h 591794"/>
                <a:gd name="connsiteX22" fmla="*/ 171332 w 505254"/>
                <a:gd name="connsiteY22" fmla="*/ 195808 h 591794"/>
                <a:gd name="connsiteX23" fmla="*/ 171332 w 505254"/>
                <a:gd name="connsiteY23" fmla="*/ 195808 h 591794"/>
                <a:gd name="connsiteX24" fmla="*/ 162591 w 505254"/>
                <a:gd name="connsiteY24" fmla="*/ 203675 h 591794"/>
                <a:gd name="connsiteX25" fmla="*/ 139863 w 505254"/>
                <a:gd name="connsiteY25" fmla="*/ 234270 h 591794"/>
                <a:gd name="connsiteX26" fmla="*/ 92659 w 505254"/>
                <a:gd name="connsiteY26" fmla="*/ 208046 h 591794"/>
                <a:gd name="connsiteX27" fmla="*/ 83918 w 505254"/>
                <a:gd name="connsiteY27" fmla="*/ 161716 h 591794"/>
                <a:gd name="connsiteX28" fmla="*/ 105771 w 505254"/>
                <a:gd name="connsiteY28" fmla="*/ 90911 h 591794"/>
                <a:gd name="connsiteX29" fmla="*/ 111890 w 505254"/>
                <a:gd name="connsiteY29" fmla="*/ 94407 h 591794"/>
                <a:gd name="connsiteX30" fmla="*/ 114513 w 505254"/>
                <a:gd name="connsiteY30" fmla="*/ 91785 h 591794"/>
                <a:gd name="connsiteX31" fmla="*/ 111016 w 505254"/>
                <a:gd name="connsiteY31" fmla="*/ 85666 h 591794"/>
                <a:gd name="connsiteX32" fmla="*/ 105771 w 505254"/>
                <a:gd name="connsiteY32" fmla="*/ 90911 h 59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05254" h="591794">
                  <a:moveTo>
                    <a:pt x="83918" y="161716"/>
                  </a:moveTo>
                  <a:cubicBezTo>
                    <a:pt x="111016" y="79547"/>
                    <a:pt x="48952" y="42833"/>
                    <a:pt x="0" y="0"/>
                  </a:cubicBezTo>
                  <a:cubicBezTo>
                    <a:pt x="178325" y="69057"/>
                    <a:pt x="308572" y="195808"/>
                    <a:pt x="417840" y="347035"/>
                  </a:cubicBezTo>
                  <a:cubicBezTo>
                    <a:pt x="388993" y="375881"/>
                    <a:pt x="389868" y="396861"/>
                    <a:pt x="434449" y="403854"/>
                  </a:cubicBezTo>
                  <a:cubicBezTo>
                    <a:pt x="433575" y="407350"/>
                    <a:pt x="432701" y="410847"/>
                    <a:pt x="431826" y="414344"/>
                  </a:cubicBezTo>
                  <a:cubicBezTo>
                    <a:pt x="371511" y="428330"/>
                    <a:pt x="439694" y="455428"/>
                    <a:pt x="425707" y="473785"/>
                  </a:cubicBezTo>
                  <a:cubicBezTo>
                    <a:pt x="425707" y="486897"/>
                    <a:pt x="425707" y="499135"/>
                    <a:pt x="425707" y="512248"/>
                  </a:cubicBezTo>
                  <a:cubicBezTo>
                    <a:pt x="434449" y="511373"/>
                    <a:pt x="443190" y="510499"/>
                    <a:pt x="451932" y="509625"/>
                  </a:cubicBezTo>
                  <a:cubicBezTo>
                    <a:pt x="451932" y="507877"/>
                    <a:pt x="452806" y="505254"/>
                    <a:pt x="452806" y="503506"/>
                  </a:cubicBezTo>
                  <a:cubicBezTo>
                    <a:pt x="461547" y="502632"/>
                    <a:pt x="470289" y="501758"/>
                    <a:pt x="479030" y="500884"/>
                  </a:cubicBezTo>
                  <a:cubicBezTo>
                    <a:pt x="479030" y="500884"/>
                    <a:pt x="479904" y="499135"/>
                    <a:pt x="479904" y="499135"/>
                  </a:cubicBezTo>
                  <a:cubicBezTo>
                    <a:pt x="479904" y="511373"/>
                    <a:pt x="479030" y="523611"/>
                    <a:pt x="479030" y="536724"/>
                  </a:cubicBezTo>
                  <a:cubicBezTo>
                    <a:pt x="487771" y="548087"/>
                    <a:pt x="496513" y="559451"/>
                    <a:pt x="505254" y="570815"/>
                  </a:cubicBezTo>
                  <a:cubicBezTo>
                    <a:pt x="496513" y="571689"/>
                    <a:pt x="487771" y="571689"/>
                    <a:pt x="478156" y="572563"/>
                  </a:cubicBezTo>
                  <a:cubicBezTo>
                    <a:pt x="457176" y="578682"/>
                    <a:pt x="436197" y="585675"/>
                    <a:pt x="415218" y="591795"/>
                  </a:cubicBezTo>
                  <a:cubicBezTo>
                    <a:pt x="407350" y="590920"/>
                    <a:pt x="398609" y="590920"/>
                    <a:pt x="390742" y="590046"/>
                  </a:cubicBezTo>
                  <a:cubicBezTo>
                    <a:pt x="373259" y="505254"/>
                    <a:pt x="354902" y="420463"/>
                    <a:pt x="337419" y="336545"/>
                  </a:cubicBezTo>
                  <a:cubicBezTo>
                    <a:pt x="334796" y="333923"/>
                    <a:pt x="332174" y="330426"/>
                    <a:pt x="329552" y="327803"/>
                  </a:cubicBezTo>
                  <a:cubicBezTo>
                    <a:pt x="288467" y="312943"/>
                    <a:pt x="248256" y="298957"/>
                    <a:pt x="207172" y="284096"/>
                  </a:cubicBezTo>
                  <a:cubicBezTo>
                    <a:pt x="202801" y="280600"/>
                    <a:pt x="197556" y="277977"/>
                    <a:pt x="193186" y="274481"/>
                  </a:cubicBezTo>
                  <a:cubicBezTo>
                    <a:pt x="192311" y="249131"/>
                    <a:pt x="191437" y="222906"/>
                    <a:pt x="190563" y="197556"/>
                  </a:cubicBezTo>
                  <a:cubicBezTo>
                    <a:pt x="187941" y="192311"/>
                    <a:pt x="184444" y="187067"/>
                    <a:pt x="181822" y="182696"/>
                  </a:cubicBezTo>
                  <a:cubicBezTo>
                    <a:pt x="178325" y="187067"/>
                    <a:pt x="174829" y="191437"/>
                    <a:pt x="171332" y="195808"/>
                  </a:cubicBezTo>
                  <a:cubicBezTo>
                    <a:pt x="171332" y="195808"/>
                    <a:pt x="171332" y="195808"/>
                    <a:pt x="171332" y="195808"/>
                  </a:cubicBezTo>
                  <a:cubicBezTo>
                    <a:pt x="168709" y="198430"/>
                    <a:pt x="165213" y="201053"/>
                    <a:pt x="162591" y="203675"/>
                  </a:cubicBezTo>
                  <a:cubicBezTo>
                    <a:pt x="154723" y="214165"/>
                    <a:pt x="147730" y="223781"/>
                    <a:pt x="139863" y="234270"/>
                  </a:cubicBezTo>
                  <a:cubicBezTo>
                    <a:pt x="124128" y="225529"/>
                    <a:pt x="108394" y="216787"/>
                    <a:pt x="92659" y="208046"/>
                  </a:cubicBezTo>
                  <a:cubicBezTo>
                    <a:pt x="146856" y="180948"/>
                    <a:pt x="96156" y="174828"/>
                    <a:pt x="83918" y="161716"/>
                  </a:cubicBezTo>
                  <a:close/>
                  <a:moveTo>
                    <a:pt x="105771" y="90911"/>
                  </a:moveTo>
                  <a:cubicBezTo>
                    <a:pt x="107519" y="91785"/>
                    <a:pt x="110142" y="93533"/>
                    <a:pt x="111890" y="94407"/>
                  </a:cubicBezTo>
                  <a:cubicBezTo>
                    <a:pt x="112764" y="94407"/>
                    <a:pt x="114513" y="91785"/>
                    <a:pt x="114513" y="91785"/>
                  </a:cubicBezTo>
                  <a:cubicBezTo>
                    <a:pt x="113639" y="90037"/>
                    <a:pt x="111890" y="87414"/>
                    <a:pt x="111016" y="85666"/>
                  </a:cubicBezTo>
                  <a:cubicBezTo>
                    <a:pt x="109268" y="87414"/>
                    <a:pt x="107519" y="88288"/>
                    <a:pt x="105771" y="90911"/>
                  </a:cubicBezTo>
                  <a:close/>
                </a:path>
              </a:pathLst>
            </a:custGeom>
            <a:solidFill>
              <a:srgbClr val="E56A2D"/>
            </a:solidFill>
            <a:ln w="8731" cap="flat">
              <a:noFill/>
              <a:prstDash val="solid"/>
              <a:miter/>
            </a:ln>
          </p:spPr>
          <p:txBody>
            <a:bodyPr rtlCol="0" anchor="ctr"/>
            <a:lstStyle/>
            <a:p>
              <a:endParaRPr lang="en-GB"/>
            </a:p>
          </p:txBody>
        </p:sp>
        <p:sp>
          <p:nvSpPr>
            <p:cNvPr id="24" name="Freeform: Shape 23">
              <a:extLst>
                <a:ext uri="{FF2B5EF4-FFF2-40B4-BE49-F238E27FC236}">
                  <a16:creationId xmlns:a16="http://schemas.microsoft.com/office/drawing/2014/main" id="{D3FBB4A5-805F-599C-BE71-C5CF0F5064F1}"/>
                </a:ext>
              </a:extLst>
            </p:cNvPr>
            <p:cNvSpPr/>
            <p:nvPr/>
          </p:nvSpPr>
          <p:spPr>
            <a:xfrm>
              <a:off x="11254919" y="1271045"/>
              <a:ext cx="435323" cy="250004"/>
            </a:xfrm>
            <a:custGeom>
              <a:avLst/>
              <a:gdLst>
                <a:gd name="connsiteX0" fmla="*/ 374133 w 435323"/>
                <a:gd name="connsiteY0" fmla="*/ 243011 h 250004"/>
                <a:gd name="connsiteX1" fmla="*/ 359273 w 435323"/>
                <a:gd name="connsiteY1" fmla="*/ 231648 h 250004"/>
                <a:gd name="connsiteX2" fmla="*/ 279726 w 435323"/>
                <a:gd name="connsiteY2" fmla="*/ 243011 h 250004"/>
                <a:gd name="connsiteX3" fmla="*/ 48952 w 435323"/>
                <a:gd name="connsiteY3" fmla="*/ 242137 h 250004"/>
                <a:gd name="connsiteX4" fmla="*/ 0 w 435323"/>
                <a:gd name="connsiteY4" fmla="*/ 158220 h 250004"/>
                <a:gd name="connsiteX5" fmla="*/ 69931 w 435323"/>
                <a:gd name="connsiteY5" fmla="*/ 71680 h 250004"/>
                <a:gd name="connsiteX6" fmla="*/ 79547 w 435323"/>
                <a:gd name="connsiteY6" fmla="*/ 93533 h 250004"/>
                <a:gd name="connsiteX7" fmla="*/ 66435 w 435323"/>
                <a:gd name="connsiteY7" fmla="*/ 150352 h 250004"/>
                <a:gd name="connsiteX8" fmla="*/ 97904 w 435323"/>
                <a:gd name="connsiteY8" fmla="*/ 168709 h 250004"/>
                <a:gd name="connsiteX9" fmla="*/ 138115 w 435323"/>
                <a:gd name="connsiteY9" fmla="*/ 115387 h 250004"/>
                <a:gd name="connsiteX10" fmla="*/ 149478 w 435323"/>
                <a:gd name="connsiteY10" fmla="*/ 95281 h 250004"/>
                <a:gd name="connsiteX11" fmla="*/ 205424 w 435323"/>
                <a:gd name="connsiteY11" fmla="*/ 137240 h 250004"/>
                <a:gd name="connsiteX12" fmla="*/ 265740 w 435323"/>
                <a:gd name="connsiteY12" fmla="*/ 54197 h 250004"/>
                <a:gd name="connsiteX13" fmla="*/ 220284 w 435323"/>
                <a:gd name="connsiteY13" fmla="*/ 41085 h 250004"/>
                <a:gd name="connsiteX14" fmla="*/ 215913 w 435323"/>
                <a:gd name="connsiteY14" fmla="*/ 8741 h 250004"/>
                <a:gd name="connsiteX15" fmla="*/ 215039 w 435323"/>
                <a:gd name="connsiteY15" fmla="*/ 9615 h 250004"/>
                <a:gd name="connsiteX16" fmla="*/ 225529 w 435323"/>
                <a:gd name="connsiteY16" fmla="*/ 0 h 250004"/>
                <a:gd name="connsiteX17" fmla="*/ 224655 w 435323"/>
                <a:gd name="connsiteY17" fmla="*/ 874 h 250004"/>
                <a:gd name="connsiteX18" fmla="*/ 244760 w 435323"/>
                <a:gd name="connsiteY18" fmla="*/ 874 h 250004"/>
                <a:gd name="connsiteX19" fmla="*/ 310321 w 435323"/>
                <a:gd name="connsiteY19" fmla="*/ 6993 h 250004"/>
                <a:gd name="connsiteX20" fmla="*/ 435323 w 435323"/>
                <a:gd name="connsiteY20" fmla="*/ 78673 h 250004"/>
                <a:gd name="connsiteX21" fmla="*/ 416966 w 435323"/>
                <a:gd name="connsiteY21" fmla="*/ 125876 h 250004"/>
                <a:gd name="connsiteX22" fmla="*/ 403854 w 435323"/>
                <a:gd name="connsiteY22" fmla="*/ 244760 h 250004"/>
                <a:gd name="connsiteX23" fmla="*/ 396861 w 435323"/>
                <a:gd name="connsiteY23" fmla="*/ 250005 h 250004"/>
                <a:gd name="connsiteX24" fmla="*/ 374133 w 435323"/>
                <a:gd name="connsiteY24" fmla="*/ 247382 h 250004"/>
                <a:gd name="connsiteX25" fmla="*/ 374133 w 435323"/>
                <a:gd name="connsiteY25" fmla="*/ 243011 h 250004"/>
                <a:gd name="connsiteX26" fmla="*/ 333923 w 435323"/>
                <a:gd name="connsiteY26" fmla="*/ 176577 h 250004"/>
                <a:gd name="connsiteX27" fmla="*/ 375007 w 435323"/>
                <a:gd name="connsiteY27" fmla="*/ 116261 h 250004"/>
                <a:gd name="connsiteX28" fmla="*/ 335671 w 435323"/>
                <a:gd name="connsiteY28" fmla="*/ 69931 h 250004"/>
                <a:gd name="connsiteX29" fmla="*/ 298957 w 435323"/>
                <a:gd name="connsiteY29" fmla="*/ 107519 h 250004"/>
                <a:gd name="connsiteX30" fmla="*/ 333923 w 435323"/>
                <a:gd name="connsiteY30" fmla="*/ 176577 h 25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35323" h="250004">
                  <a:moveTo>
                    <a:pt x="374133" y="243011"/>
                  </a:moveTo>
                  <a:cubicBezTo>
                    <a:pt x="368888" y="239515"/>
                    <a:pt x="364518" y="235144"/>
                    <a:pt x="359273" y="231648"/>
                  </a:cubicBezTo>
                  <a:cubicBezTo>
                    <a:pt x="326930" y="194060"/>
                    <a:pt x="303328" y="215913"/>
                    <a:pt x="279726" y="243011"/>
                  </a:cubicBezTo>
                  <a:cubicBezTo>
                    <a:pt x="202801" y="243011"/>
                    <a:pt x="125877" y="242137"/>
                    <a:pt x="48952" y="242137"/>
                  </a:cubicBezTo>
                  <a:cubicBezTo>
                    <a:pt x="43707" y="208046"/>
                    <a:pt x="49826" y="166961"/>
                    <a:pt x="0" y="158220"/>
                  </a:cubicBezTo>
                  <a:cubicBezTo>
                    <a:pt x="4371" y="114513"/>
                    <a:pt x="23602" y="82169"/>
                    <a:pt x="69931" y="71680"/>
                  </a:cubicBezTo>
                  <a:cubicBezTo>
                    <a:pt x="73428" y="78673"/>
                    <a:pt x="76051" y="86540"/>
                    <a:pt x="79547" y="93533"/>
                  </a:cubicBezTo>
                  <a:cubicBezTo>
                    <a:pt x="74302" y="112764"/>
                    <a:pt x="66435" y="131121"/>
                    <a:pt x="66435" y="150352"/>
                  </a:cubicBezTo>
                  <a:cubicBezTo>
                    <a:pt x="66435" y="157346"/>
                    <a:pt x="95282" y="171332"/>
                    <a:pt x="97904" y="168709"/>
                  </a:cubicBezTo>
                  <a:cubicBezTo>
                    <a:pt x="113639" y="152975"/>
                    <a:pt x="125003" y="133744"/>
                    <a:pt x="138115" y="115387"/>
                  </a:cubicBezTo>
                  <a:cubicBezTo>
                    <a:pt x="141611" y="108394"/>
                    <a:pt x="145982" y="102275"/>
                    <a:pt x="149478" y="95281"/>
                  </a:cubicBezTo>
                  <a:cubicBezTo>
                    <a:pt x="160842" y="119757"/>
                    <a:pt x="173955" y="157346"/>
                    <a:pt x="205424" y="137240"/>
                  </a:cubicBezTo>
                  <a:cubicBezTo>
                    <a:pt x="232522" y="120632"/>
                    <a:pt x="245634" y="82169"/>
                    <a:pt x="265740" y="54197"/>
                  </a:cubicBezTo>
                  <a:cubicBezTo>
                    <a:pt x="250879" y="49826"/>
                    <a:pt x="235145" y="45455"/>
                    <a:pt x="220284" y="41085"/>
                  </a:cubicBezTo>
                  <a:cubicBezTo>
                    <a:pt x="218536" y="30595"/>
                    <a:pt x="217662" y="19231"/>
                    <a:pt x="215913" y="8741"/>
                  </a:cubicBezTo>
                  <a:cubicBezTo>
                    <a:pt x="215913" y="8741"/>
                    <a:pt x="215039" y="9615"/>
                    <a:pt x="215039" y="9615"/>
                  </a:cubicBezTo>
                  <a:cubicBezTo>
                    <a:pt x="218536" y="6119"/>
                    <a:pt x="222032" y="3497"/>
                    <a:pt x="225529" y="0"/>
                  </a:cubicBezTo>
                  <a:cubicBezTo>
                    <a:pt x="225529" y="0"/>
                    <a:pt x="224655" y="874"/>
                    <a:pt x="224655" y="874"/>
                  </a:cubicBezTo>
                  <a:cubicBezTo>
                    <a:pt x="231648" y="874"/>
                    <a:pt x="237767" y="874"/>
                    <a:pt x="244760" y="874"/>
                  </a:cubicBezTo>
                  <a:cubicBezTo>
                    <a:pt x="266613" y="2622"/>
                    <a:pt x="288467" y="4371"/>
                    <a:pt x="310321" y="6993"/>
                  </a:cubicBezTo>
                  <a:cubicBezTo>
                    <a:pt x="352280" y="30595"/>
                    <a:pt x="394238" y="55071"/>
                    <a:pt x="435323" y="78673"/>
                  </a:cubicBezTo>
                  <a:cubicBezTo>
                    <a:pt x="429204" y="94407"/>
                    <a:pt x="423085" y="110142"/>
                    <a:pt x="416966" y="125876"/>
                  </a:cubicBezTo>
                  <a:cubicBezTo>
                    <a:pt x="357525" y="159094"/>
                    <a:pt x="410847" y="205423"/>
                    <a:pt x="403854" y="244760"/>
                  </a:cubicBezTo>
                  <a:cubicBezTo>
                    <a:pt x="401232" y="246508"/>
                    <a:pt x="399483" y="248256"/>
                    <a:pt x="396861" y="250005"/>
                  </a:cubicBezTo>
                  <a:cubicBezTo>
                    <a:pt x="388993" y="249131"/>
                    <a:pt x="382000" y="248256"/>
                    <a:pt x="374133" y="247382"/>
                  </a:cubicBezTo>
                  <a:lnTo>
                    <a:pt x="374133" y="243011"/>
                  </a:lnTo>
                  <a:close/>
                  <a:moveTo>
                    <a:pt x="333923" y="176577"/>
                  </a:moveTo>
                  <a:cubicBezTo>
                    <a:pt x="354902" y="146856"/>
                    <a:pt x="376755" y="129373"/>
                    <a:pt x="375007" y="116261"/>
                  </a:cubicBezTo>
                  <a:cubicBezTo>
                    <a:pt x="372385" y="98778"/>
                    <a:pt x="349657" y="85666"/>
                    <a:pt x="335671" y="69931"/>
                  </a:cubicBezTo>
                  <a:cubicBezTo>
                    <a:pt x="322559" y="82169"/>
                    <a:pt x="298957" y="95281"/>
                    <a:pt x="298957" y="107519"/>
                  </a:cubicBezTo>
                  <a:cubicBezTo>
                    <a:pt x="299831" y="125876"/>
                    <a:pt x="316440" y="144234"/>
                    <a:pt x="333923" y="176577"/>
                  </a:cubicBezTo>
                  <a:close/>
                </a:path>
              </a:pathLst>
            </a:custGeom>
            <a:solidFill>
              <a:srgbClr val="7B2B29"/>
            </a:solidFill>
            <a:ln w="8731" cap="flat">
              <a:noFill/>
              <a:prstDash val="solid"/>
              <a:miter/>
            </a:ln>
          </p:spPr>
          <p:txBody>
            <a:bodyPr rtlCol="0" anchor="ctr"/>
            <a:lstStyle/>
            <a:p>
              <a:endParaRPr lang="en-GB"/>
            </a:p>
          </p:txBody>
        </p:sp>
        <p:sp>
          <p:nvSpPr>
            <p:cNvPr id="25" name="Freeform: Shape 24">
              <a:extLst>
                <a:ext uri="{FF2B5EF4-FFF2-40B4-BE49-F238E27FC236}">
                  <a16:creationId xmlns:a16="http://schemas.microsoft.com/office/drawing/2014/main" id="{6C2109AF-2C57-FDD2-1804-447659279BE6}"/>
                </a:ext>
              </a:extLst>
            </p:cNvPr>
            <p:cNvSpPr/>
            <p:nvPr/>
          </p:nvSpPr>
          <p:spPr>
            <a:xfrm>
              <a:off x="10764525" y="790266"/>
              <a:ext cx="216787" cy="498042"/>
            </a:xfrm>
            <a:custGeom>
              <a:avLst/>
              <a:gdLst>
                <a:gd name="connsiteX0" fmla="*/ 131995 w 216787"/>
                <a:gd name="connsiteY0" fmla="*/ 497387 h 498042"/>
                <a:gd name="connsiteX1" fmla="*/ 0 w 216787"/>
                <a:gd name="connsiteY1" fmla="*/ 280600 h 498042"/>
                <a:gd name="connsiteX2" fmla="*/ 34966 w 216787"/>
                <a:gd name="connsiteY2" fmla="*/ 113639 h 498042"/>
                <a:gd name="connsiteX3" fmla="*/ 25350 w 216787"/>
                <a:gd name="connsiteY3" fmla="*/ 0 h 498042"/>
                <a:gd name="connsiteX4" fmla="*/ 45455 w 216787"/>
                <a:gd name="connsiteY4" fmla="*/ 17483 h 498042"/>
                <a:gd name="connsiteX5" fmla="*/ 143359 w 216787"/>
                <a:gd name="connsiteY5" fmla="*/ 106645 h 498042"/>
                <a:gd name="connsiteX6" fmla="*/ 216787 w 216787"/>
                <a:gd name="connsiteY6" fmla="*/ 424833 h 498042"/>
                <a:gd name="connsiteX7" fmla="*/ 216787 w 216787"/>
                <a:gd name="connsiteY7" fmla="*/ 425707 h 498042"/>
                <a:gd name="connsiteX8" fmla="*/ 209794 w 216787"/>
                <a:gd name="connsiteY8" fmla="*/ 446687 h 498042"/>
                <a:gd name="connsiteX9" fmla="*/ 158220 w 216787"/>
                <a:gd name="connsiteY9" fmla="*/ 472911 h 498042"/>
                <a:gd name="connsiteX10" fmla="*/ 139863 w 216787"/>
                <a:gd name="connsiteY10" fmla="*/ 497387 h 498042"/>
                <a:gd name="connsiteX11" fmla="*/ 131995 w 216787"/>
                <a:gd name="connsiteY11" fmla="*/ 497387 h 498042"/>
                <a:gd name="connsiteX12" fmla="*/ 117135 w 216787"/>
                <a:gd name="connsiteY12" fmla="*/ 271858 h 498042"/>
                <a:gd name="connsiteX13" fmla="*/ 100526 w 216787"/>
                <a:gd name="connsiteY13" fmla="*/ 256998 h 498042"/>
                <a:gd name="connsiteX14" fmla="*/ 89162 w 216787"/>
                <a:gd name="connsiteY14" fmla="*/ 277103 h 498042"/>
                <a:gd name="connsiteX15" fmla="*/ 99652 w 216787"/>
                <a:gd name="connsiteY15" fmla="*/ 291964 h 498042"/>
                <a:gd name="connsiteX16" fmla="*/ 117135 w 216787"/>
                <a:gd name="connsiteY16" fmla="*/ 271858 h 49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6787" h="498042">
                  <a:moveTo>
                    <a:pt x="131995" y="497387"/>
                  </a:moveTo>
                  <a:cubicBezTo>
                    <a:pt x="137240" y="395112"/>
                    <a:pt x="21854" y="366266"/>
                    <a:pt x="0" y="280600"/>
                  </a:cubicBezTo>
                  <a:cubicBezTo>
                    <a:pt x="11364" y="224655"/>
                    <a:pt x="23602" y="169584"/>
                    <a:pt x="34966" y="113639"/>
                  </a:cubicBezTo>
                  <a:cubicBezTo>
                    <a:pt x="31469" y="76050"/>
                    <a:pt x="28847" y="37588"/>
                    <a:pt x="25350" y="0"/>
                  </a:cubicBezTo>
                  <a:cubicBezTo>
                    <a:pt x="32343" y="6119"/>
                    <a:pt x="38462" y="11364"/>
                    <a:pt x="45455" y="17483"/>
                  </a:cubicBezTo>
                  <a:cubicBezTo>
                    <a:pt x="69931" y="51574"/>
                    <a:pt x="162590" y="-15735"/>
                    <a:pt x="143359" y="106645"/>
                  </a:cubicBezTo>
                  <a:cubicBezTo>
                    <a:pt x="127625" y="206298"/>
                    <a:pt x="189689" y="318188"/>
                    <a:pt x="216787" y="424833"/>
                  </a:cubicBezTo>
                  <a:cubicBezTo>
                    <a:pt x="216787" y="424833"/>
                    <a:pt x="216787" y="425707"/>
                    <a:pt x="216787" y="425707"/>
                  </a:cubicBezTo>
                  <a:cubicBezTo>
                    <a:pt x="214165" y="432701"/>
                    <a:pt x="212417" y="439694"/>
                    <a:pt x="209794" y="446687"/>
                  </a:cubicBezTo>
                  <a:cubicBezTo>
                    <a:pt x="188815" y="447561"/>
                    <a:pt x="159094" y="432701"/>
                    <a:pt x="158220" y="472911"/>
                  </a:cubicBezTo>
                  <a:cubicBezTo>
                    <a:pt x="152101" y="480778"/>
                    <a:pt x="145982" y="489520"/>
                    <a:pt x="139863" y="497387"/>
                  </a:cubicBezTo>
                  <a:cubicBezTo>
                    <a:pt x="137240" y="498261"/>
                    <a:pt x="134618" y="498261"/>
                    <a:pt x="131995" y="497387"/>
                  </a:cubicBezTo>
                  <a:close/>
                  <a:moveTo>
                    <a:pt x="117135" y="271858"/>
                  </a:moveTo>
                  <a:cubicBezTo>
                    <a:pt x="110142" y="265739"/>
                    <a:pt x="105771" y="261369"/>
                    <a:pt x="100526" y="256998"/>
                  </a:cubicBezTo>
                  <a:cubicBezTo>
                    <a:pt x="96156" y="263117"/>
                    <a:pt x="90037" y="270110"/>
                    <a:pt x="89162" y="277103"/>
                  </a:cubicBezTo>
                  <a:cubicBezTo>
                    <a:pt x="88288" y="281474"/>
                    <a:pt x="96156" y="287593"/>
                    <a:pt x="99652" y="291964"/>
                  </a:cubicBezTo>
                  <a:cubicBezTo>
                    <a:pt x="104897" y="285845"/>
                    <a:pt x="110142" y="279726"/>
                    <a:pt x="117135" y="271858"/>
                  </a:cubicBezTo>
                  <a:close/>
                </a:path>
              </a:pathLst>
            </a:custGeom>
            <a:solidFill>
              <a:srgbClr val="7B2B29"/>
            </a:solidFill>
            <a:ln w="8731" cap="flat">
              <a:noFill/>
              <a:prstDash val="solid"/>
              <a:miter/>
            </a:ln>
          </p:spPr>
          <p:txBody>
            <a:bodyPr rtlCol="0" anchor="ctr"/>
            <a:lstStyle/>
            <a:p>
              <a:endParaRPr lang="en-GB"/>
            </a:p>
          </p:txBody>
        </p:sp>
        <p:sp>
          <p:nvSpPr>
            <p:cNvPr id="26" name="Freeform: Shape 25">
              <a:extLst>
                <a:ext uri="{FF2B5EF4-FFF2-40B4-BE49-F238E27FC236}">
                  <a16:creationId xmlns:a16="http://schemas.microsoft.com/office/drawing/2014/main" id="{C2F6FC80-5BAB-9BCA-D37C-32252A0B6DAB}"/>
                </a:ext>
              </a:extLst>
            </p:cNvPr>
            <p:cNvSpPr/>
            <p:nvPr/>
          </p:nvSpPr>
          <p:spPr>
            <a:xfrm>
              <a:off x="10205948" y="4532470"/>
              <a:ext cx="472036" cy="336544"/>
            </a:xfrm>
            <a:custGeom>
              <a:avLst/>
              <a:gdLst>
                <a:gd name="connsiteX0" fmla="*/ 0 w 472036"/>
                <a:gd name="connsiteY0" fmla="*/ 164339 h 336544"/>
                <a:gd name="connsiteX1" fmla="*/ 121506 w 472036"/>
                <a:gd name="connsiteY1" fmla="*/ 130247 h 336544"/>
                <a:gd name="connsiteX2" fmla="*/ 131121 w 472036"/>
                <a:gd name="connsiteY2" fmla="*/ 120632 h 336544"/>
                <a:gd name="connsiteX3" fmla="*/ 139863 w 472036"/>
                <a:gd name="connsiteY3" fmla="*/ 112764 h 336544"/>
                <a:gd name="connsiteX4" fmla="*/ 146856 w 472036"/>
                <a:gd name="connsiteY4" fmla="*/ 111016 h 336544"/>
                <a:gd name="connsiteX5" fmla="*/ 201927 w 472036"/>
                <a:gd name="connsiteY5" fmla="*/ 60316 h 336544"/>
                <a:gd name="connsiteX6" fmla="*/ 278852 w 472036"/>
                <a:gd name="connsiteY6" fmla="*/ 33217 h 336544"/>
                <a:gd name="connsiteX7" fmla="*/ 319062 w 472036"/>
                <a:gd name="connsiteY7" fmla="*/ 0 h 336544"/>
                <a:gd name="connsiteX8" fmla="*/ 361021 w 472036"/>
                <a:gd name="connsiteY8" fmla="*/ 34966 h 336544"/>
                <a:gd name="connsiteX9" fmla="*/ 382874 w 472036"/>
                <a:gd name="connsiteY9" fmla="*/ 161716 h 336544"/>
                <a:gd name="connsiteX10" fmla="*/ 361021 w 472036"/>
                <a:gd name="connsiteY10" fmla="*/ 185318 h 336544"/>
                <a:gd name="connsiteX11" fmla="*/ 401232 w 472036"/>
                <a:gd name="connsiteY11" fmla="*/ 229899 h 336544"/>
                <a:gd name="connsiteX12" fmla="*/ 472037 w 472036"/>
                <a:gd name="connsiteY12" fmla="*/ 237767 h 336544"/>
                <a:gd name="connsiteX13" fmla="*/ 465918 w 472036"/>
                <a:gd name="connsiteY13" fmla="*/ 288467 h 336544"/>
                <a:gd name="connsiteX14" fmla="*/ 375881 w 472036"/>
                <a:gd name="connsiteY14" fmla="*/ 333048 h 336544"/>
                <a:gd name="connsiteX15" fmla="*/ 308572 w 472036"/>
                <a:gd name="connsiteY15" fmla="*/ 336545 h 336544"/>
                <a:gd name="connsiteX16" fmla="*/ 256998 w 472036"/>
                <a:gd name="connsiteY16" fmla="*/ 255250 h 336544"/>
                <a:gd name="connsiteX17" fmla="*/ 284970 w 472036"/>
                <a:gd name="connsiteY17" fmla="*/ 248256 h 336544"/>
                <a:gd name="connsiteX18" fmla="*/ 336545 w 472036"/>
                <a:gd name="connsiteY18" fmla="*/ 228151 h 336544"/>
                <a:gd name="connsiteX19" fmla="*/ 340915 w 472036"/>
                <a:gd name="connsiteY19" fmla="*/ 221158 h 336544"/>
                <a:gd name="connsiteX20" fmla="*/ 343538 w 472036"/>
                <a:gd name="connsiteY20" fmla="*/ 210668 h 336544"/>
                <a:gd name="connsiteX21" fmla="*/ 294586 w 472036"/>
                <a:gd name="connsiteY21" fmla="*/ 196682 h 336544"/>
                <a:gd name="connsiteX22" fmla="*/ 284970 w 472036"/>
                <a:gd name="connsiteY22" fmla="*/ 201053 h 336544"/>
                <a:gd name="connsiteX23" fmla="*/ 256998 w 472036"/>
                <a:gd name="connsiteY23" fmla="*/ 256124 h 336544"/>
                <a:gd name="connsiteX24" fmla="*/ 212417 w 472036"/>
                <a:gd name="connsiteY24" fmla="*/ 232522 h 336544"/>
                <a:gd name="connsiteX25" fmla="*/ 208920 w 472036"/>
                <a:gd name="connsiteY25" fmla="*/ 194060 h 336544"/>
                <a:gd name="connsiteX26" fmla="*/ 228151 w 472036"/>
                <a:gd name="connsiteY26" fmla="*/ 176577 h 336544"/>
                <a:gd name="connsiteX27" fmla="*/ 244760 w 472036"/>
                <a:gd name="connsiteY27" fmla="*/ 152975 h 336544"/>
                <a:gd name="connsiteX28" fmla="*/ 246508 w 472036"/>
                <a:gd name="connsiteY28" fmla="*/ 138988 h 336544"/>
                <a:gd name="connsiteX29" fmla="*/ 233396 w 472036"/>
                <a:gd name="connsiteY29" fmla="*/ 139863 h 336544"/>
                <a:gd name="connsiteX30" fmla="*/ 226403 w 472036"/>
                <a:gd name="connsiteY30" fmla="*/ 140737 h 336544"/>
                <a:gd name="connsiteX31" fmla="*/ 198430 w 472036"/>
                <a:gd name="connsiteY31" fmla="*/ 158220 h 336544"/>
                <a:gd name="connsiteX32" fmla="*/ 202801 w 472036"/>
                <a:gd name="connsiteY32" fmla="*/ 165213 h 336544"/>
                <a:gd name="connsiteX33" fmla="*/ 209794 w 472036"/>
                <a:gd name="connsiteY33" fmla="*/ 193185 h 336544"/>
                <a:gd name="connsiteX34" fmla="*/ 172206 w 472036"/>
                <a:gd name="connsiteY34" fmla="*/ 212417 h 336544"/>
                <a:gd name="connsiteX35" fmla="*/ 0 w 472036"/>
                <a:gd name="connsiteY35" fmla="*/ 164339 h 33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72036" h="336544">
                  <a:moveTo>
                    <a:pt x="0" y="164339"/>
                  </a:moveTo>
                  <a:cubicBezTo>
                    <a:pt x="40210" y="152975"/>
                    <a:pt x="81295" y="141611"/>
                    <a:pt x="121506" y="130247"/>
                  </a:cubicBezTo>
                  <a:cubicBezTo>
                    <a:pt x="125002" y="126751"/>
                    <a:pt x="127625" y="124128"/>
                    <a:pt x="131121" y="120632"/>
                  </a:cubicBezTo>
                  <a:cubicBezTo>
                    <a:pt x="133744" y="118009"/>
                    <a:pt x="136366" y="115387"/>
                    <a:pt x="139863" y="112764"/>
                  </a:cubicBezTo>
                  <a:cubicBezTo>
                    <a:pt x="141611" y="111890"/>
                    <a:pt x="144233" y="111016"/>
                    <a:pt x="146856" y="111016"/>
                  </a:cubicBezTo>
                  <a:cubicBezTo>
                    <a:pt x="165213" y="94407"/>
                    <a:pt x="183570" y="76924"/>
                    <a:pt x="201927" y="60316"/>
                  </a:cubicBezTo>
                  <a:cubicBezTo>
                    <a:pt x="238641" y="82169"/>
                    <a:pt x="262243" y="69057"/>
                    <a:pt x="278852" y="33217"/>
                  </a:cubicBezTo>
                  <a:cubicBezTo>
                    <a:pt x="309447" y="41959"/>
                    <a:pt x="320810" y="29721"/>
                    <a:pt x="319062" y="0"/>
                  </a:cubicBezTo>
                  <a:cubicBezTo>
                    <a:pt x="333048" y="11364"/>
                    <a:pt x="347035" y="23602"/>
                    <a:pt x="361021" y="34966"/>
                  </a:cubicBezTo>
                  <a:cubicBezTo>
                    <a:pt x="354028" y="79547"/>
                    <a:pt x="312069" y="130247"/>
                    <a:pt x="382874" y="161716"/>
                  </a:cubicBezTo>
                  <a:cubicBezTo>
                    <a:pt x="375007" y="169583"/>
                    <a:pt x="360147" y="183570"/>
                    <a:pt x="361021" y="185318"/>
                  </a:cubicBezTo>
                  <a:cubicBezTo>
                    <a:pt x="373259" y="201053"/>
                    <a:pt x="387245" y="215039"/>
                    <a:pt x="401232" y="229899"/>
                  </a:cubicBezTo>
                  <a:cubicBezTo>
                    <a:pt x="424833" y="232522"/>
                    <a:pt x="448435" y="235144"/>
                    <a:pt x="472037" y="237767"/>
                  </a:cubicBezTo>
                  <a:cubicBezTo>
                    <a:pt x="470289" y="254375"/>
                    <a:pt x="467666" y="271858"/>
                    <a:pt x="465918" y="288467"/>
                  </a:cubicBezTo>
                  <a:cubicBezTo>
                    <a:pt x="435323" y="301579"/>
                    <a:pt x="368014" y="241263"/>
                    <a:pt x="375881" y="333048"/>
                  </a:cubicBezTo>
                  <a:cubicBezTo>
                    <a:pt x="353154" y="333923"/>
                    <a:pt x="331300" y="334796"/>
                    <a:pt x="308572" y="336545"/>
                  </a:cubicBezTo>
                  <a:cubicBezTo>
                    <a:pt x="291090" y="309446"/>
                    <a:pt x="274481" y="282348"/>
                    <a:pt x="256998" y="255250"/>
                  </a:cubicBezTo>
                  <a:cubicBezTo>
                    <a:pt x="266613" y="252627"/>
                    <a:pt x="275355" y="250879"/>
                    <a:pt x="284970" y="248256"/>
                  </a:cubicBezTo>
                  <a:cubicBezTo>
                    <a:pt x="307698" y="256124"/>
                    <a:pt x="329552" y="261368"/>
                    <a:pt x="336545" y="228151"/>
                  </a:cubicBezTo>
                  <a:cubicBezTo>
                    <a:pt x="338293" y="226403"/>
                    <a:pt x="340042" y="223780"/>
                    <a:pt x="340915" y="221158"/>
                  </a:cubicBezTo>
                  <a:cubicBezTo>
                    <a:pt x="341790" y="217661"/>
                    <a:pt x="342664" y="214165"/>
                    <a:pt x="343538" y="210668"/>
                  </a:cubicBezTo>
                  <a:cubicBezTo>
                    <a:pt x="338293" y="167835"/>
                    <a:pt x="319936" y="169583"/>
                    <a:pt x="294586" y="196682"/>
                  </a:cubicBezTo>
                  <a:cubicBezTo>
                    <a:pt x="291090" y="198430"/>
                    <a:pt x="287593" y="199304"/>
                    <a:pt x="284970" y="201053"/>
                  </a:cubicBezTo>
                  <a:cubicBezTo>
                    <a:pt x="275355" y="219410"/>
                    <a:pt x="266613" y="237767"/>
                    <a:pt x="256998" y="256124"/>
                  </a:cubicBezTo>
                  <a:cubicBezTo>
                    <a:pt x="242137" y="248256"/>
                    <a:pt x="227277" y="240389"/>
                    <a:pt x="212417" y="232522"/>
                  </a:cubicBezTo>
                  <a:cubicBezTo>
                    <a:pt x="211542" y="219410"/>
                    <a:pt x="209794" y="207172"/>
                    <a:pt x="208920" y="194060"/>
                  </a:cubicBezTo>
                  <a:cubicBezTo>
                    <a:pt x="215039" y="187941"/>
                    <a:pt x="221158" y="182695"/>
                    <a:pt x="228151" y="176577"/>
                  </a:cubicBezTo>
                  <a:cubicBezTo>
                    <a:pt x="233396" y="168709"/>
                    <a:pt x="239515" y="160842"/>
                    <a:pt x="244760" y="152975"/>
                  </a:cubicBezTo>
                  <a:cubicBezTo>
                    <a:pt x="245634" y="148604"/>
                    <a:pt x="246508" y="143359"/>
                    <a:pt x="246508" y="138988"/>
                  </a:cubicBezTo>
                  <a:cubicBezTo>
                    <a:pt x="242137" y="138988"/>
                    <a:pt x="237767" y="139863"/>
                    <a:pt x="233396" y="139863"/>
                  </a:cubicBezTo>
                  <a:cubicBezTo>
                    <a:pt x="230774" y="139863"/>
                    <a:pt x="228151" y="140737"/>
                    <a:pt x="226403" y="140737"/>
                  </a:cubicBezTo>
                  <a:cubicBezTo>
                    <a:pt x="216787" y="146856"/>
                    <a:pt x="208046" y="152100"/>
                    <a:pt x="198430" y="158220"/>
                  </a:cubicBezTo>
                  <a:cubicBezTo>
                    <a:pt x="200179" y="160842"/>
                    <a:pt x="201053" y="162590"/>
                    <a:pt x="202801" y="165213"/>
                  </a:cubicBezTo>
                  <a:cubicBezTo>
                    <a:pt x="205423" y="174828"/>
                    <a:pt x="207172" y="184444"/>
                    <a:pt x="209794" y="193185"/>
                  </a:cubicBezTo>
                  <a:cubicBezTo>
                    <a:pt x="197556" y="199304"/>
                    <a:pt x="185318" y="205423"/>
                    <a:pt x="172206" y="212417"/>
                  </a:cubicBezTo>
                  <a:cubicBezTo>
                    <a:pt x="115387" y="195808"/>
                    <a:pt x="57693" y="180073"/>
                    <a:pt x="0" y="164339"/>
                  </a:cubicBezTo>
                  <a:close/>
                </a:path>
              </a:pathLst>
            </a:custGeom>
            <a:solidFill>
              <a:srgbClr val="3D2226"/>
            </a:solidFill>
            <a:ln w="8731" cap="flat">
              <a:noFill/>
              <a:prstDash val="solid"/>
              <a:miter/>
            </a:ln>
          </p:spPr>
          <p:txBody>
            <a:bodyPr rtlCol="0" anchor="ctr"/>
            <a:lstStyle/>
            <a:p>
              <a:endParaRPr lang="en-GB"/>
            </a:p>
          </p:txBody>
        </p:sp>
        <p:sp>
          <p:nvSpPr>
            <p:cNvPr id="27" name="Freeform: Shape 26">
              <a:extLst>
                <a:ext uri="{FF2B5EF4-FFF2-40B4-BE49-F238E27FC236}">
                  <a16:creationId xmlns:a16="http://schemas.microsoft.com/office/drawing/2014/main" id="{4E291DF2-DE1E-A24C-5017-C93E3C2E98C0}"/>
                </a:ext>
              </a:extLst>
            </p:cNvPr>
            <p:cNvSpPr/>
            <p:nvPr/>
          </p:nvSpPr>
          <p:spPr>
            <a:xfrm>
              <a:off x="11150896" y="889919"/>
              <a:ext cx="260494" cy="424833"/>
            </a:xfrm>
            <a:custGeom>
              <a:avLst/>
              <a:gdLst>
                <a:gd name="connsiteX0" fmla="*/ 0 w 260494"/>
                <a:gd name="connsiteY0" fmla="*/ 207172 h 424833"/>
                <a:gd name="connsiteX1" fmla="*/ 0 w 260494"/>
                <a:gd name="connsiteY1" fmla="*/ 137240 h 424833"/>
                <a:gd name="connsiteX2" fmla="*/ 3497 w 260494"/>
                <a:gd name="connsiteY2" fmla="*/ 125002 h 424833"/>
                <a:gd name="connsiteX3" fmla="*/ 3497 w 260494"/>
                <a:gd name="connsiteY3" fmla="*/ 122380 h 424833"/>
                <a:gd name="connsiteX4" fmla="*/ 15735 w 260494"/>
                <a:gd name="connsiteY4" fmla="*/ 100526 h 424833"/>
                <a:gd name="connsiteX5" fmla="*/ 111016 w 260494"/>
                <a:gd name="connsiteY5" fmla="*/ 0 h 424833"/>
                <a:gd name="connsiteX6" fmla="*/ 150353 w 260494"/>
                <a:gd name="connsiteY6" fmla="*/ 145108 h 424833"/>
                <a:gd name="connsiteX7" fmla="*/ 215913 w 260494"/>
                <a:gd name="connsiteY7" fmla="*/ 284970 h 424833"/>
                <a:gd name="connsiteX8" fmla="*/ 226403 w 260494"/>
                <a:gd name="connsiteY8" fmla="*/ 294586 h 424833"/>
                <a:gd name="connsiteX9" fmla="*/ 226403 w 260494"/>
                <a:gd name="connsiteY9" fmla="*/ 336545 h 424833"/>
                <a:gd name="connsiteX10" fmla="*/ 260495 w 260494"/>
                <a:gd name="connsiteY10" fmla="*/ 361021 h 424833"/>
                <a:gd name="connsiteX11" fmla="*/ 103149 w 260494"/>
                <a:gd name="connsiteY11" fmla="*/ 424833 h 424833"/>
                <a:gd name="connsiteX12" fmla="*/ 81295 w 260494"/>
                <a:gd name="connsiteY12" fmla="*/ 285845 h 424833"/>
                <a:gd name="connsiteX13" fmla="*/ 0 w 260494"/>
                <a:gd name="connsiteY13" fmla="*/ 207172 h 424833"/>
                <a:gd name="connsiteX14" fmla="*/ 189689 w 260494"/>
                <a:gd name="connsiteY14" fmla="*/ 358398 h 424833"/>
                <a:gd name="connsiteX15" fmla="*/ 159094 w 260494"/>
                <a:gd name="connsiteY15" fmla="*/ 331300 h 424833"/>
                <a:gd name="connsiteX16" fmla="*/ 132870 w 260494"/>
                <a:gd name="connsiteY16" fmla="*/ 353153 h 424833"/>
                <a:gd name="connsiteX17" fmla="*/ 159094 w 260494"/>
                <a:gd name="connsiteY17" fmla="*/ 376755 h 424833"/>
                <a:gd name="connsiteX18" fmla="*/ 189689 w 260494"/>
                <a:gd name="connsiteY18" fmla="*/ 358398 h 42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60494" h="424833">
                  <a:moveTo>
                    <a:pt x="0" y="207172"/>
                  </a:moveTo>
                  <a:cubicBezTo>
                    <a:pt x="0" y="183570"/>
                    <a:pt x="0" y="160842"/>
                    <a:pt x="0" y="137240"/>
                  </a:cubicBezTo>
                  <a:cubicBezTo>
                    <a:pt x="874" y="132870"/>
                    <a:pt x="2623" y="129373"/>
                    <a:pt x="3497" y="125002"/>
                  </a:cubicBezTo>
                  <a:cubicBezTo>
                    <a:pt x="3497" y="125002"/>
                    <a:pt x="3497" y="122380"/>
                    <a:pt x="3497" y="122380"/>
                  </a:cubicBezTo>
                  <a:cubicBezTo>
                    <a:pt x="7867" y="115387"/>
                    <a:pt x="11364" y="107520"/>
                    <a:pt x="15735" y="100526"/>
                  </a:cubicBezTo>
                  <a:cubicBezTo>
                    <a:pt x="47204" y="67309"/>
                    <a:pt x="79547" y="33217"/>
                    <a:pt x="111016" y="0"/>
                  </a:cubicBezTo>
                  <a:cubicBezTo>
                    <a:pt x="148604" y="41959"/>
                    <a:pt x="162591" y="84792"/>
                    <a:pt x="150353" y="145108"/>
                  </a:cubicBezTo>
                  <a:cubicBezTo>
                    <a:pt x="138989" y="198430"/>
                    <a:pt x="90037" y="288467"/>
                    <a:pt x="215913" y="284970"/>
                  </a:cubicBezTo>
                  <a:cubicBezTo>
                    <a:pt x="219410" y="288467"/>
                    <a:pt x="222906" y="291964"/>
                    <a:pt x="226403" y="294586"/>
                  </a:cubicBezTo>
                  <a:cubicBezTo>
                    <a:pt x="226403" y="308572"/>
                    <a:pt x="226403" y="322559"/>
                    <a:pt x="226403" y="336545"/>
                  </a:cubicBezTo>
                  <a:cubicBezTo>
                    <a:pt x="237767" y="344412"/>
                    <a:pt x="249131" y="353153"/>
                    <a:pt x="260495" y="361021"/>
                  </a:cubicBezTo>
                  <a:cubicBezTo>
                    <a:pt x="208046" y="382000"/>
                    <a:pt x="155598" y="403854"/>
                    <a:pt x="103149" y="424833"/>
                  </a:cubicBezTo>
                  <a:cubicBezTo>
                    <a:pt x="90911" y="380252"/>
                    <a:pt x="37588" y="342664"/>
                    <a:pt x="81295" y="285845"/>
                  </a:cubicBezTo>
                  <a:cubicBezTo>
                    <a:pt x="85666" y="282348"/>
                    <a:pt x="28847" y="234270"/>
                    <a:pt x="0" y="207172"/>
                  </a:cubicBezTo>
                  <a:close/>
                  <a:moveTo>
                    <a:pt x="189689" y="358398"/>
                  </a:moveTo>
                  <a:cubicBezTo>
                    <a:pt x="175703" y="345286"/>
                    <a:pt x="167835" y="331300"/>
                    <a:pt x="159094" y="331300"/>
                  </a:cubicBezTo>
                  <a:cubicBezTo>
                    <a:pt x="150353" y="331300"/>
                    <a:pt x="141611" y="345286"/>
                    <a:pt x="132870" y="353153"/>
                  </a:cubicBezTo>
                  <a:cubicBezTo>
                    <a:pt x="141611" y="361895"/>
                    <a:pt x="148604" y="373259"/>
                    <a:pt x="159094" y="376755"/>
                  </a:cubicBezTo>
                  <a:cubicBezTo>
                    <a:pt x="165213" y="379378"/>
                    <a:pt x="175703" y="367140"/>
                    <a:pt x="189689" y="358398"/>
                  </a:cubicBezTo>
                  <a:close/>
                </a:path>
              </a:pathLst>
            </a:custGeom>
            <a:solidFill>
              <a:srgbClr val="3D2226"/>
            </a:solidFill>
            <a:ln w="8731" cap="flat">
              <a:noFill/>
              <a:prstDash val="solid"/>
              <a:miter/>
            </a:ln>
          </p:spPr>
          <p:txBody>
            <a:bodyPr rtlCol="0" anchor="ctr"/>
            <a:lstStyle/>
            <a:p>
              <a:endParaRPr lang="en-GB"/>
            </a:p>
          </p:txBody>
        </p:sp>
        <p:sp>
          <p:nvSpPr>
            <p:cNvPr id="28" name="Freeform: Shape 27">
              <a:extLst>
                <a:ext uri="{FF2B5EF4-FFF2-40B4-BE49-F238E27FC236}">
                  <a16:creationId xmlns:a16="http://schemas.microsoft.com/office/drawing/2014/main" id="{D82FB48E-87ED-40B9-5C8D-484925B8F67D}"/>
                </a:ext>
              </a:extLst>
            </p:cNvPr>
            <p:cNvSpPr/>
            <p:nvPr/>
          </p:nvSpPr>
          <p:spPr>
            <a:xfrm>
              <a:off x="8870258" y="1439754"/>
              <a:ext cx="403670" cy="271257"/>
            </a:xfrm>
            <a:custGeom>
              <a:avLst/>
              <a:gdLst>
                <a:gd name="connsiteX0" fmla="*/ 68183 w 403670"/>
                <a:gd name="connsiteY0" fmla="*/ 0 h 271257"/>
                <a:gd name="connsiteX1" fmla="*/ 84792 w 403670"/>
                <a:gd name="connsiteY1" fmla="*/ 874 h 271257"/>
                <a:gd name="connsiteX2" fmla="*/ 104023 w 403670"/>
                <a:gd name="connsiteY2" fmla="*/ 1748 h 271257"/>
                <a:gd name="connsiteX3" fmla="*/ 285845 w 403670"/>
                <a:gd name="connsiteY3" fmla="*/ 134618 h 271257"/>
                <a:gd name="connsiteX4" fmla="*/ 319936 w 403670"/>
                <a:gd name="connsiteY4" fmla="*/ 147730 h 271257"/>
                <a:gd name="connsiteX5" fmla="*/ 400357 w 403670"/>
                <a:gd name="connsiteY5" fmla="*/ 138989 h 271257"/>
                <a:gd name="connsiteX6" fmla="*/ 365392 w 403670"/>
                <a:gd name="connsiteY6" fmla="*/ 263117 h 271257"/>
                <a:gd name="connsiteX7" fmla="*/ 232522 w 403670"/>
                <a:gd name="connsiteY7" fmla="*/ 206298 h 271257"/>
                <a:gd name="connsiteX8" fmla="*/ 131996 w 403670"/>
                <a:gd name="connsiteY8" fmla="*/ 172206 h 271257"/>
                <a:gd name="connsiteX9" fmla="*/ 140737 w 403670"/>
                <a:gd name="connsiteY9" fmla="*/ 139863 h 271257"/>
                <a:gd name="connsiteX10" fmla="*/ 143359 w 403670"/>
                <a:gd name="connsiteY10" fmla="*/ 107520 h 271257"/>
                <a:gd name="connsiteX11" fmla="*/ 95282 w 403670"/>
                <a:gd name="connsiteY11" fmla="*/ 132870 h 271257"/>
                <a:gd name="connsiteX12" fmla="*/ 84792 w 403670"/>
                <a:gd name="connsiteY12" fmla="*/ 171332 h 271257"/>
                <a:gd name="connsiteX13" fmla="*/ 34966 w 403670"/>
                <a:gd name="connsiteY13" fmla="*/ 145108 h 271257"/>
                <a:gd name="connsiteX14" fmla="*/ 56819 w 403670"/>
                <a:gd name="connsiteY14" fmla="*/ 81295 h 271257"/>
                <a:gd name="connsiteX15" fmla="*/ 68183 w 403670"/>
                <a:gd name="connsiteY15" fmla="*/ 65561 h 271257"/>
                <a:gd name="connsiteX16" fmla="*/ 27098 w 403670"/>
                <a:gd name="connsiteY16" fmla="*/ 61190 h 271257"/>
                <a:gd name="connsiteX17" fmla="*/ 13112 w 403670"/>
                <a:gd name="connsiteY17" fmla="*/ 61190 h 271257"/>
                <a:gd name="connsiteX18" fmla="*/ 14860 w 403670"/>
                <a:gd name="connsiteY18" fmla="*/ 60316 h 271257"/>
                <a:gd name="connsiteX19" fmla="*/ 6119 w 403670"/>
                <a:gd name="connsiteY19" fmla="*/ 51574 h 271257"/>
                <a:gd name="connsiteX20" fmla="*/ 0 w 403670"/>
                <a:gd name="connsiteY20" fmla="*/ 42833 h 271257"/>
                <a:gd name="connsiteX21" fmla="*/ 68183 w 403670"/>
                <a:gd name="connsiteY21" fmla="*/ 0 h 271257"/>
                <a:gd name="connsiteX22" fmla="*/ 281474 w 403670"/>
                <a:gd name="connsiteY22" fmla="*/ 150353 h 271257"/>
                <a:gd name="connsiteX23" fmla="*/ 265739 w 403670"/>
                <a:gd name="connsiteY23" fmla="*/ 138989 h 271257"/>
                <a:gd name="connsiteX24" fmla="*/ 252627 w 403670"/>
                <a:gd name="connsiteY24" fmla="*/ 145982 h 271257"/>
                <a:gd name="connsiteX25" fmla="*/ 262243 w 403670"/>
                <a:gd name="connsiteY25" fmla="*/ 155597 h 271257"/>
                <a:gd name="connsiteX26" fmla="*/ 281474 w 403670"/>
                <a:gd name="connsiteY26" fmla="*/ 150353 h 271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3670" h="271257">
                  <a:moveTo>
                    <a:pt x="68183" y="0"/>
                  </a:moveTo>
                  <a:cubicBezTo>
                    <a:pt x="73428" y="0"/>
                    <a:pt x="79547" y="0"/>
                    <a:pt x="84792" y="874"/>
                  </a:cubicBezTo>
                  <a:cubicBezTo>
                    <a:pt x="90911" y="874"/>
                    <a:pt x="97030" y="1748"/>
                    <a:pt x="104023" y="1748"/>
                  </a:cubicBezTo>
                  <a:cubicBezTo>
                    <a:pt x="194060" y="6119"/>
                    <a:pt x="244760" y="62938"/>
                    <a:pt x="285845" y="134618"/>
                  </a:cubicBezTo>
                  <a:cubicBezTo>
                    <a:pt x="290215" y="142485"/>
                    <a:pt x="308572" y="143359"/>
                    <a:pt x="319936" y="147730"/>
                  </a:cubicBezTo>
                  <a:cubicBezTo>
                    <a:pt x="345286" y="136366"/>
                    <a:pt x="379378" y="193186"/>
                    <a:pt x="400357" y="138989"/>
                  </a:cubicBezTo>
                  <a:cubicBezTo>
                    <a:pt x="400357" y="183570"/>
                    <a:pt x="419588" y="236893"/>
                    <a:pt x="365392" y="263117"/>
                  </a:cubicBezTo>
                  <a:cubicBezTo>
                    <a:pt x="302453" y="293712"/>
                    <a:pt x="275355" y="229899"/>
                    <a:pt x="232522" y="206298"/>
                  </a:cubicBezTo>
                  <a:cubicBezTo>
                    <a:pt x="201927" y="189689"/>
                    <a:pt x="165213" y="182696"/>
                    <a:pt x="131996" y="172206"/>
                  </a:cubicBezTo>
                  <a:cubicBezTo>
                    <a:pt x="134618" y="161716"/>
                    <a:pt x="138115" y="150353"/>
                    <a:pt x="140737" y="139863"/>
                  </a:cubicBezTo>
                  <a:cubicBezTo>
                    <a:pt x="141611" y="129373"/>
                    <a:pt x="142485" y="118009"/>
                    <a:pt x="143359" y="107520"/>
                  </a:cubicBezTo>
                  <a:cubicBezTo>
                    <a:pt x="127625" y="116261"/>
                    <a:pt x="111890" y="124128"/>
                    <a:pt x="95282" y="132870"/>
                  </a:cubicBezTo>
                  <a:cubicBezTo>
                    <a:pt x="91785" y="145982"/>
                    <a:pt x="88288" y="159094"/>
                    <a:pt x="84792" y="171332"/>
                  </a:cubicBezTo>
                  <a:cubicBezTo>
                    <a:pt x="67309" y="162591"/>
                    <a:pt x="35840" y="154723"/>
                    <a:pt x="34966" y="145108"/>
                  </a:cubicBezTo>
                  <a:cubicBezTo>
                    <a:pt x="33217" y="124128"/>
                    <a:pt x="48078" y="102275"/>
                    <a:pt x="56819" y="81295"/>
                  </a:cubicBezTo>
                  <a:cubicBezTo>
                    <a:pt x="59442" y="75176"/>
                    <a:pt x="64687" y="70806"/>
                    <a:pt x="68183" y="65561"/>
                  </a:cubicBezTo>
                  <a:cubicBezTo>
                    <a:pt x="55071" y="63812"/>
                    <a:pt x="41085" y="62938"/>
                    <a:pt x="27098" y="61190"/>
                  </a:cubicBezTo>
                  <a:cubicBezTo>
                    <a:pt x="22728" y="61190"/>
                    <a:pt x="17483" y="61190"/>
                    <a:pt x="13112" y="61190"/>
                  </a:cubicBezTo>
                  <a:lnTo>
                    <a:pt x="14860" y="60316"/>
                  </a:lnTo>
                  <a:cubicBezTo>
                    <a:pt x="12238" y="57693"/>
                    <a:pt x="8741" y="55071"/>
                    <a:pt x="6119" y="51574"/>
                  </a:cubicBezTo>
                  <a:cubicBezTo>
                    <a:pt x="4371" y="48952"/>
                    <a:pt x="1748" y="45456"/>
                    <a:pt x="0" y="42833"/>
                  </a:cubicBezTo>
                  <a:cubicBezTo>
                    <a:pt x="22728" y="28847"/>
                    <a:pt x="45455" y="13986"/>
                    <a:pt x="68183" y="0"/>
                  </a:cubicBezTo>
                  <a:close/>
                  <a:moveTo>
                    <a:pt x="281474" y="150353"/>
                  </a:moveTo>
                  <a:cubicBezTo>
                    <a:pt x="273607" y="144234"/>
                    <a:pt x="270110" y="139863"/>
                    <a:pt x="265739" y="138989"/>
                  </a:cubicBezTo>
                  <a:cubicBezTo>
                    <a:pt x="261369" y="138989"/>
                    <a:pt x="256998" y="143359"/>
                    <a:pt x="252627" y="145982"/>
                  </a:cubicBezTo>
                  <a:cubicBezTo>
                    <a:pt x="256124" y="149478"/>
                    <a:pt x="258746" y="154723"/>
                    <a:pt x="262243" y="155597"/>
                  </a:cubicBezTo>
                  <a:cubicBezTo>
                    <a:pt x="266613" y="156472"/>
                    <a:pt x="271858" y="152975"/>
                    <a:pt x="281474" y="150353"/>
                  </a:cubicBezTo>
                  <a:close/>
                </a:path>
              </a:pathLst>
            </a:custGeom>
            <a:solidFill>
              <a:srgbClr val="3D2226"/>
            </a:solidFill>
            <a:ln w="8731" cap="flat">
              <a:noFill/>
              <a:prstDash val="solid"/>
              <a:miter/>
            </a:ln>
          </p:spPr>
          <p:txBody>
            <a:bodyPr rtlCol="0" anchor="ctr"/>
            <a:lstStyle/>
            <a:p>
              <a:endParaRPr lang="en-GB"/>
            </a:p>
          </p:txBody>
        </p:sp>
        <p:sp>
          <p:nvSpPr>
            <p:cNvPr id="29" name="Freeform: Shape 28">
              <a:extLst>
                <a:ext uri="{FF2B5EF4-FFF2-40B4-BE49-F238E27FC236}">
                  <a16:creationId xmlns:a16="http://schemas.microsoft.com/office/drawing/2014/main" id="{855042F2-8F19-CB9F-40B5-A94D18E2E1B2}"/>
                </a:ext>
              </a:extLst>
            </p:cNvPr>
            <p:cNvSpPr/>
            <p:nvPr/>
          </p:nvSpPr>
          <p:spPr>
            <a:xfrm>
              <a:off x="9812584" y="2871600"/>
              <a:ext cx="532352" cy="156174"/>
            </a:xfrm>
            <a:custGeom>
              <a:avLst/>
              <a:gdLst>
                <a:gd name="connsiteX0" fmla="*/ 519241 w 532352"/>
                <a:gd name="connsiteY0" fmla="*/ 6993 h 156174"/>
                <a:gd name="connsiteX1" fmla="*/ 532353 w 532352"/>
                <a:gd name="connsiteY1" fmla="*/ 8741 h 156174"/>
                <a:gd name="connsiteX2" fmla="*/ 525360 w 532352"/>
                <a:gd name="connsiteY2" fmla="*/ 27098 h 156174"/>
                <a:gd name="connsiteX3" fmla="*/ 506128 w 532352"/>
                <a:gd name="connsiteY3" fmla="*/ 27098 h 156174"/>
                <a:gd name="connsiteX4" fmla="*/ 473785 w 532352"/>
                <a:gd name="connsiteY4" fmla="*/ 43707 h 156174"/>
                <a:gd name="connsiteX5" fmla="*/ 492142 w 532352"/>
                <a:gd name="connsiteY5" fmla="*/ 76924 h 156174"/>
                <a:gd name="connsiteX6" fmla="*/ 507877 w 532352"/>
                <a:gd name="connsiteY6" fmla="*/ 85666 h 156174"/>
                <a:gd name="connsiteX7" fmla="*/ 504380 w 532352"/>
                <a:gd name="connsiteY7" fmla="*/ 118009 h 156174"/>
                <a:gd name="connsiteX8" fmla="*/ 462421 w 532352"/>
                <a:gd name="connsiteY8" fmla="*/ 121506 h 156174"/>
                <a:gd name="connsiteX9" fmla="*/ 451057 w 532352"/>
                <a:gd name="connsiteY9" fmla="*/ 106645 h 156174"/>
                <a:gd name="connsiteX10" fmla="*/ 435323 w 532352"/>
                <a:gd name="connsiteY10" fmla="*/ 121506 h 156174"/>
                <a:gd name="connsiteX11" fmla="*/ 340041 w 532352"/>
                <a:gd name="connsiteY11" fmla="*/ 126751 h 156174"/>
                <a:gd name="connsiteX12" fmla="*/ 280600 w 532352"/>
                <a:gd name="connsiteY12" fmla="*/ 138114 h 156174"/>
                <a:gd name="connsiteX13" fmla="*/ 0 w 532352"/>
                <a:gd name="connsiteY13" fmla="*/ 130247 h 156174"/>
                <a:gd name="connsiteX14" fmla="*/ 8741 w 532352"/>
                <a:gd name="connsiteY14" fmla="*/ 97030 h 156174"/>
                <a:gd name="connsiteX15" fmla="*/ 41085 w 532352"/>
                <a:gd name="connsiteY15" fmla="*/ 102275 h 156174"/>
                <a:gd name="connsiteX16" fmla="*/ 70805 w 532352"/>
                <a:gd name="connsiteY16" fmla="*/ 129373 h 156174"/>
                <a:gd name="connsiteX17" fmla="*/ 97904 w 532352"/>
                <a:gd name="connsiteY17" fmla="*/ 112764 h 156174"/>
                <a:gd name="connsiteX18" fmla="*/ 68183 w 532352"/>
                <a:gd name="connsiteY18" fmla="*/ 97904 h 156174"/>
                <a:gd name="connsiteX19" fmla="*/ 42833 w 532352"/>
                <a:gd name="connsiteY19" fmla="*/ 78673 h 156174"/>
                <a:gd name="connsiteX20" fmla="*/ 32343 w 532352"/>
                <a:gd name="connsiteY20" fmla="*/ 68183 h 156174"/>
                <a:gd name="connsiteX21" fmla="*/ 57693 w 532352"/>
                <a:gd name="connsiteY21" fmla="*/ 27972 h 156174"/>
                <a:gd name="connsiteX22" fmla="*/ 222906 w 532352"/>
                <a:gd name="connsiteY22" fmla="*/ 34966 h 156174"/>
                <a:gd name="connsiteX23" fmla="*/ 305076 w 532352"/>
                <a:gd name="connsiteY23" fmla="*/ 52449 h 156174"/>
                <a:gd name="connsiteX24" fmla="*/ 304202 w 532352"/>
                <a:gd name="connsiteY24" fmla="*/ 52449 h 156174"/>
                <a:gd name="connsiteX25" fmla="*/ 338293 w 532352"/>
                <a:gd name="connsiteY25" fmla="*/ 48078 h 156174"/>
                <a:gd name="connsiteX26" fmla="*/ 341790 w 532352"/>
                <a:gd name="connsiteY26" fmla="*/ 41085 h 156174"/>
                <a:gd name="connsiteX27" fmla="*/ 362769 w 532352"/>
                <a:gd name="connsiteY27" fmla="*/ 33217 h 156174"/>
                <a:gd name="connsiteX28" fmla="*/ 346160 w 532352"/>
                <a:gd name="connsiteY28" fmla="*/ 16609 h 156174"/>
                <a:gd name="connsiteX29" fmla="*/ 374133 w 532352"/>
                <a:gd name="connsiteY29" fmla="*/ 10490 h 156174"/>
                <a:gd name="connsiteX30" fmla="*/ 421337 w 532352"/>
                <a:gd name="connsiteY30" fmla="*/ 0 h 156174"/>
                <a:gd name="connsiteX31" fmla="*/ 457177 w 532352"/>
                <a:gd name="connsiteY31" fmla="*/ 874 h 156174"/>
                <a:gd name="connsiteX32" fmla="*/ 464170 w 532352"/>
                <a:gd name="connsiteY32" fmla="*/ 9615 h 156174"/>
                <a:gd name="connsiteX33" fmla="*/ 469415 w 532352"/>
                <a:gd name="connsiteY33" fmla="*/ 874 h 156174"/>
                <a:gd name="connsiteX34" fmla="*/ 477282 w 532352"/>
                <a:gd name="connsiteY34" fmla="*/ 1748 h 156174"/>
                <a:gd name="connsiteX35" fmla="*/ 519241 w 532352"/>
                <a:gd name="connsiteY35" fmla="*/ 6993 h 15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32352" h="156174">
                  <a:moveTo>
                    <a:pt x="519241" y="6993"/>
                  </a:moveTo>
                  <a:cubicBezTo>
                    <a:pt x="523611" y="7867"/>
                    <a:pt x="527982" y="7867"/>
                    <a:pt x="532353" y="8741"/>
                  </a:cubicBezTo>
                  <a:cubicBezTo>
                    <a:pt x="529730" y="14860"/>
                    <a:pt x="527982" y="20979"/>
                    <a:pt x="525360" y="27098"/>
                  </a:cubicBezTo>
                  <a:cubicBezTo>
                    <a:pt x="519241" y="27098"/>
                    <a:pt x="513122" y="27098"/>
                    <a:pt x="506128" y="27098"/>
                  </a:cubicBezTo>
                  <a:cubicBezTo>
                    <a:pt x="495639" y="32343"/>
                    <a:pt x="484275" y="38462"/>
                    <a:pt x="473785" y="43707"/>
                  </a:cubicBezTo>
                  <a:cubicBezTo>
                    <a:pt x="479904" y="55071"/>
                    <a:pt x="486023" y="65561"/>
                    <a:pt x="492142" y="76924"/>
                  </a:cubicBezTo>
                  <a:cubicBezTo>
                    <a:pt x="497387" y="79547"/>
                    <a:pt x="502632" y="83044"/>
                    <a:pt x="507877" y="85666"/>
                  </a:cubicBezTo>
                  <a:cubicBezTo>
                    <a:pt x="507003" y="96156"/>
                    <a:pt x="505254" y="107519"/>
                    <a:pt x="504380" y="118009"/>
                  </a:cubicBezTo>
                  <a:cubicBezTo>
                    <a:pt x="490394" y="118883"/>
                    <a:pt x="476408" y="120632"/>
                    <a:pt x="462421" y="121506"/>
                  </a:cubicBezTo>
                  <a:cubicBezTo>
                    <a:pt x="458925" y="116261"/>
                    <a:pt x="455428" y="111890"/>
                    <a:pt x="451057" y="106645"/>
                  </a:cubicBezTo>
                  <a:cubicBezTo>
                    <a:pt x="445813" y="111890"/>
                    <a:pt x="440568" y="116261"/>
                    <a:pt x="435323" y="121506"/>
                  </a:cubicBezTo>
                  <a:cubicBezTo>
                    <a:pt x="403854" y="123254"/>
                    <a:pt x="371511" y="125002"/>
                    <a:pt x="340041" y="126751"/>
                  </a:cubicBezTo>
                  <a:cubicBezTo>
                    <a:pt x="314691" y="103149"/>
                    <a:pt x="294586" y="104023"/>
                    <a:pt x="280600" y="138114"/>
                  </a:cubicBezTo>
                  <a:cubicBezTo>
                    <a:pt x="186192" y="161716"/>
                    <a:pt x="92659" y="165213"/>
                    <a:pt x="0" y="130247"/>
                  </a:cubicBezTo>
                  <a:cubicBezTo>
                    <a:pt x="2622" y="118883"/>
                    <a:pt x="6119" y="108394"/>
                    <a:pt x="8741" y="97030"/>
                  </a:cubicBezTo>
                  <a:cubicBezTo>
                    <a:pt x="19231" y="98778"/>
                    <a:pt x="29721" y="100526"/>
                    <a:pt x="41085" y="102275"/>
                  </a:cubicBezTo>
                  <a:cubicBezTo>
                    <a:pt x="50700" y="111016"/>
                    <a:pt x="61190" y="119757"/>
                    <a:pt x="70805" y="129373"/>
                  </a:cubicBezTo>
                  <a:cubicBezTo>
                    <a:pt x="79547" y="124128"/>
                    <a:pt x="89163" y="118883"/>
                    <a:pt x="97904" y="112764"/>
                  </a:cubicBezTo>
                  <a:cubicBezTo>
                    <a:pt x="88288" y="107519"/>
                    <a:pt x="78673" y="103149"/>
                    <a:pt x="68183" y="97904"/>
                  </a:cubicBezTo>
                  <a:cubicBezTo>
                    <a:pt x="59442" y="91785"/>
                    <a:pt x="51574" y="84792"/>
                    <a:pt x="42833" y="78673"/>
                  </a:cubicBezTo>
                  <a:cubicBezTo>
                    <a:pt x="39336" y="75176"/>
                    <a:pt x="35840" y="71680"/>
                    <a:pt x="32343" y="68183"/>
                  </a:cubicBezTo>
                  <a:cubicBezTo>
                    <a:pt x="41085" y="55071"/>
                    <a:pt x="48952" y="41085"/>
                    <a:pt x="57693" y="27972"/>
                  </a:cubicBezTo>
                  <a:cubicBezTo>
                    <a:pt x="112764" y="30595"/>
                    <a:pt x="167835" y="32343"/>
                    <a:pt x="222906" y="34966"/>
                  </a:cubicBezTo>
                  <a:cubicBezTo>
                    <a:pt x="250005" y="41085"/>
                    <a:pt x="277103" y="46329"/>
                    <a:pt x="305076" y="52449"/>
                  </a:cubicBezTo>
                  <a:lnTo>
                    <a:pt x="304202" y="52449"/>
                  </a:lnTo>
                  <a:cubicBezTo>
                    <a:pt x="315565" y="50700"/>
                    <a:pt x="326929" y="49826"/>
                    <a:pt x="338293" y="48078"/>
                  </a:cubicBezTo>
                  <a:cubicBezTo>
                    <a:pt x="338293" y="45455"/>
                    <a:pt x="340041" y="42833"/>
                    <a:pt x="341790" y="41085"/>
                  </a:cubicBezTo>
                  <a:cubicBezTo>
                    <a:pt x="348783" y="38462"/>
                    <a:pt x="355776" y="35840"/>
                    <a:pt x="362769" y="33217"/>
                  </a:cubicBezTo>
                  <a:cubicBezTo>
                    <a:pt x="357524" y="27972"/>
                    <a:pt x="351405" y="21854"/>
                    <a:pt x="346160" y="16609"/>
                  </a:cubicBezTo>
                  <a:cubicBezTo>
                    <a:pt x="355776" y="14860"/>
                    <a:pt x="365392" y="13112"/>
                    <a:pt x="374133" y="10490"/>
                  </a:cubicBezTo>
                  <a:cubicBezTo>
                    <a:pt x="396861" y="39336"/>
                    <a:pt x="410847" y="27098"/>
                    <a:pt x="421337" y="0"/>
                  </a:cubicBezTo>
                  <a:cubicBezTo>
                    <a:pt x="433575" y="0"/>
                    <a:pt x="444939" y="874"/>
                    <a:pt x="457177" y="874"/>
                  </a:cubicBezTo>
                  <a:cubicBezTo>
                    <a:pt x="459799" y="3497"/>
                    <a:pt x="461547" y="6993"/>
                    <a:pt x="464170" y="9615"/>
                  </a:cubicBezTo>
                  <a:cubicBezTo>
                    <a:pt x="465918" y="6993"/>
                    <a:pt x="467666" y="3497"/>
                    <a:pt x="469415" y="874"/>
                  </a:cubicBezTo>
                  <a:cubicBezTo>
                    <a:pt x="472037" y="0"/>
                    <a:pt x="474659" y="0"/>
                    <a:pt x="477282" y="1748"/>
                  </a:cubicBezTo>
                  <a:cubicBezTo>
                    <a:pt x="493016" y="2622"/>
                    <a:pt x="506128" y="4371"/>
                    <a:pt x="519241" y="6993"/>
                  </a:cubicBezTo>
                  <a:close/>
                </a:path>
              </a:pathLst>
            </a:custGeom>
            <a:solidFill>
              <a:srgbClr val="EA9024"/>
            </a:solidFill>
            <a:ln w="8731" cap="flat">
              <a:noFill/>
              <a:prstDash val="solid"/>
              <a:miter/>
            </a:ln>
          </p:spPr>
          <p:txBody>
            <a:bodyPr rtlCol="0" anchor="ctr"/>
            <a:lstStyle/>
            <a:p>
              <a:endParaRPr lang="en-GB"/>
            </a:p>
          </p:txBody>
        </p:sp>
        <p:sp>
          <p:nvSpPr>
            <p:cNvPr id="30" name="Freeform: Shape 29">
              <a:extLst>
                <a:ext uri="{FF2B5EF4-FFF2-40B4-BE49-F238E27FC236}">
                  <a16:creationId xmlns:a16="http://schemas.microsoft.com/office/drawing/2014/main" id="{BF29DE39-1D45-CCED-BC61-A6692CC459FD}"/>
                </a:ext>
              </a:extLst>
            </p:cNvPr>
            <p:cNvSpPr/>
            <p:nvPr/>
          </p:nvSpPr>
          <p:spPr>
            <a:xfrm>
              <a:off x="9745275" y="5543853"/>
              <a:ext cx="257872" cy="377629"/>
            </a:xfrm>
            <a:custGeom>
              <a:avLst/>
              <a:gdLst>
                <a:gd name="connsiteX0" fmla="*/ 243012 w 257872"/>
                <a:gd name="connsiteY0" fmla="*/ 173954 h 377629"/>
                <a:gd name="connsiteX1" fmla="*/ 192311 w 257872"/>
                <a:gd name="connsiteY1" fmla="*/ 211542 h 377629"/>
                <a:gd name="connsiteX2" fmla="*/ 180947 w 257872"/>
                <a:gd name="connsiteY2" fmla="*/ 202801 h 377629"/>
                <a:gd name="connsiteX3" fmla="*/ 180947 w 257872"/>
                <a:gd name="connsiteY3" fmla="*/ 220283 h 377629"/>
                <a:gd name="connsiteX4" fmla="*/ 59442 w 257872"/>
                <a:gd name="connsiteY4" fmla="*/ 314691 h 377629"/>
                <a:gd name="connsiteX5" fmla="*/ 60316 w 257872"/>
                <a:gd name="connsiteY5" fmla="*/ 333922 h 377629"/>
                <a:gd name="connsiteX6" fmla="*/ 56819 w 257872"/>
                <a:gd name="connsiteY6" fmla="*/ 377629 h 377629"/>
                <a:gd name="connsiteX7" fmla="*/ 34092 w 257872"/>
                <a:gd name="connsiteY7" fmla="*/ 370636 h 377629"/>
                <a:gd name="connsiteX8" fmla="*/ 4371 w 257872"/>
                <a:gd name="connsiteY8" fmla="*/ 301579 h 377629"/>
                <a:gd name="connsiteX9" fmla="*/ 107519 w 257872"/>
                <a:gd name="connsiteY9" fmla="*/ 218536 h 377629"/>
                <a:gd name="connsiteX10" fmla="*/ 0 w 257872"/>
                <a:gd name="connsiteY10" fmla="*/ 221158 h 377629"/>
                <a:gd name="connsiteX11" fmla="*/ 16609 w 257872"/>
                <a:gd name="connsiteY11" fmla="*/ 159968 h 377629"/>
                <a:gd name="connsiteX12" fmla="*/ 57693 w 257872"/>
                <a:gd name="connsiteY12" fmla="*/ 170458 h 377629"/>
                <a:gd name="connsiteX13" fmla="*/ 69057 w 257872"/>
                <a:gd name="connsiteY13" fmla="*/ 146856 h 377629"/>
                <a:gd name="connsiteX14" fmla="*/ 30595 w 257872"/>
                <a:gd name="connsiteY14" fmla="*/ 113639 h 377629"/>
                <a:gd name="connsiteX15" fmla="*/ 94407 w 257872"/>
                <a:gd name="connsiteY15" fmla="*/ 10489 h 377629"/>
                <a:gd name="connsiteX16" fmla="*/ 101400 w 257872"/>
                <a:gd name="connsiteY16" fmla="*/ 33217 h 377629"/>
                <a:gd name="connsiteX17" fmla="*/ 120632 w 257872"/>
                <a:gd name="connsiteY17" fmla="*/ 13986 h 377629"/>
                <a:gd name="connsiteX18" fmla="*/ 148604 w 257872"/>
                <a:gd name="connsiteY18" fmla="*/ 12238 h 377629"/>
                <a:gd name="connsiteX19" fmla="*/ 201053 w 257872"/>
                <a:gd name="connsiteY19" fmla="*/ 0 h 377629"/>
                <a:gd name="connsiteX20" fmla="*/ 208046 w 257872"/>
                <a:gd name="connsiteY20" fmla="*/ 19231 h 377629"/>
                <a:gd name="connsiteX21" fmla="*/ 209794 w 257872"/>
                <a:gd name="connsiteY21" fmla="*/ 27972 h 377629"/>
                <a:gd name="connsiteX22" fmla="*/ 257872 w 257872"/>
                <a:gd name="connsiteY22" fmla="*/ 53322 h 377629"/>
                <a:gd name="connsiteX23" fmla="*/ 251753 w 257872"/>
                <a:gd name="connsiteY23" fmla="*/ 104897 h 377629"/>
                <a:gd name="connsiteX24" fmla="*/ 251753 w 257872"/>
                <a:gd name="connsiteY24" fmla="*/ 126751 h 377629"/>
                <a:gd name="connsiteX25" fmla="*/ 251753 w 257872"/>
                <a:gd name="connsiteY25" fmla="*/ 157346 h 377629"/>
                <a:gd name="connsiteX26" fmla="*/ 243012 w 257872"/>
                <a:gd name="connsiteY26" fmla="*/ 173954 h 377629"/>
                <a:gd name="connsiteX27" fmla="*/ 160842 w 257872"/>
                <a:gd name="connsiteY27" fmla="*/ 95281 h 377629"/>
                <a:gd name="connsiteX28" fmla="*/ 128499 w 257872"/>
                <a:gd name="connsiteY28" fmla="*/ 74302 h 377629"/>
                <a:gd name="connsiteX29" fmla="*/ 104023 w 257872"/>
                <a:gd name="connsiteY29" fmla="*/ 83917 h 377629"/>
                <a:gd name="connsiteX30" fmla="*/ 133744 w 257872"/>
                <a:gd name="connsiteY30" fmla="*/ 105771 h 377629"/>
                <a:gd name="connsiteX31" fmla="*/ 160842 w 257872"/>
                <a:gd name="connsiteY31" fmla="*/ 95281 h 377629"/>
                <a:gd name="connsiteX32" fmla="*/ 157346 w 257872"/>
                <a:gd name="connsiteY32" fmla="*/ 50700 h 377629"/>
                <a:gd name="connsiteX33" fmla="*/ 159968 w 257872"/>
                <a:gd name="connsiteY33" fmla="*/ 42833 h 377629"/>
                <a:gd name="connsiteX34" fmla="*/ 152975 w 257872"/>
                <a:gd name="connsiteY34" fmla="*/ 40210 h 377629"/>
                <a:gd name="connsiteX35" fmla="*/ 150352 w 257872"/>
                <a:gd name="connsiteY35" fmla="*/ 47203 h 377629"/>
                <a:gd name="connsiteX36" fmla="*/ 157346 w 257872"/>
                <a:gd name="connsiteY36" fmla="*/ 50700 h 377629"/>
                <a:gd name="connsiteX37" fmla="*/ 81295 w 257872"/>
                <a:gd name="connsiteY37" fmla="*/ 60316 h 377629"/>
                <a:gd name="connsiteX38" fmla="*/ 88288 w 257872"/>
                <a:gd name="connsiteY38" fmla="*/ 49826 h 377629"/>
                <a:gd name="connsiteX39" fmla="*/ 82169 w 257872"/>
                <a:gd name="connsiteY39" fmla="*/ 45455 h 377629"/>
                <a:gd name="connsiteX40" fmla="*/ 75176 w 257872"/>
                <a:gd name="connsiteY40" fmla="*/ 53322 h 377629"/>
                <a:gd name="connsiteX41" fmla="*/ 81295 w 257872"/>
                <a:gd name="connsiteY41" fmla="*/ 60316 h 37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7872" h="377629">
                  <a:moveTo>
                    <a:pt x="243012" y="173954"/>
                  </a:moveTo>
                  <a:cubicBezTo>
                    <a:pt x="226403" y="186192"/>
                    <a:pt x="208920" y="199304"/>
                    <a:pt x="192311" y="211542"/>
                  </a:cubicBezTo>
                  <a:cubicBezTo>
                    <a:pt x="188815" y="208920"/>
                    <a:pt x="184444" y="205423"/>
                    <a:pt x="180947" y="202801"/>
                  </a:cubicBezTo>
                  <a:cubicBezTo>
                    <a:pt x="180947" y="208920"/>
                    <a:pt x="180947" y="214165"/>
                    <a:pt x="180947" y="220283"/>
                  </a:cubicBezTo>
                  <a:cubicBezTo>
                    <a:pt x="152101" y="266613"/>
                    <a:pt x="69057" y="243885"/>
                    <a:pt x="59442" y="314691"/>
                  </a:cubicBezTo>
                  <a:cubicBezTo>
                    <a:pt x="59442" y="320810"/>
                    <a:pt x="59442" y="326929"/>
                    <a:pt x="60316" y="333922"/>
                  </a:cubicBezTo>
                  <a:cubicBezTo>
                    <a:pt x="59442" y="348783"/>
                    <a:pt x="57693" y="362769"/>
                    <a:pt x="56819" y="377629"/>
                  </a:cubicBezTo>
                  <a:cubicBezTo>
                    <a:pt x="48952" y="375881"/>
                    <a:pt x="36714" y="375881"/>
                    <a:pt x="34092" y="370636"/>
                  </a:cubicBezTo>
                  <a:cubicBezTo>
                    <a:pt x="21854" y="347909"/>
                    <a:pt x="-2622" y="310321"/>
                    <a:pt x="4371" y="301579"/>
                  </a:cubicBezTo>
                  <a:cubicBezTo>
                    <a:pt x="33217" y="269236"/>
                    <a:pt x="72554" y="245634"/>
                    <a:pt x="107519" y="218536"/>
                  </a:cubicBezTo>
                  <a:cubicBezTo>
                    <a:pt x="70805" y="172206"/>
                    <a:pt x="37588" y="277103"/>
                    <a:pt x="0" y="221158"/>
                  </a:cubicBezTo>
                  <a:cubicBezTo>
                    <a:pt x="5245" y="201053"/>
                    <a:pt x="11364" y="180073"/>
                    <a:pt x="16609" y="159968"/>
                  </a:cubicBezTo>
                  <a:cubicBezTo>
                    <a:pt x="30595" y="163464"/>
                    <a:pt x="43707" y="169583"/>
                    <a:pt x="57693" y="170458"/>
                  </a:cubicBezTo>
                  <a:cubicBezTo>
                    <a:pt x="62064" y="170458"/>
                    <a:pt x="71680" y="149478"/>
                    <a:pt x="69057" y="146856"/>
                  </a:cubicBezTo>
                  <a:cubicBezTo>
                    <a:pt x="58568" y="133744"/>
                    <a:pt x="43707" y="124128"/>
                    <a:pt x="30595" y="113639"/>
                  </a:cubicBezTo>
                  <a:cubicBezTo>
                    <a:pt x="51574" y="79547"/>
                    <a:pt x="73428" y="44581"/>
                    <a:pt x="94407" y="10489"/>
                  </a:cubicBezTo>
                  <a:cubicBezTo>
                    <a:pt x="97030" y="18357"/>
                    <a:pt x="98778" y="26224"/>
                    <a:pt x="101400" y="33217"/>
                  </a:cubicBezTo>
                  <a:cubicBezTo>
                    <a:pt x="107519" y="27098"/>
                    <a:pt x="113639" y="20979"/>
                    <a:pt x="120632" y="13986"/>
                  </a:cubicBezTo>
                  <a:cubicBezTo>
                    <a:pt x="130247" y="13112"/>
                    <a:pt x="138989" y="12238"/>
                    <a:pt x="148604" y="12238"/>
                  </a:cubicBezTo>
                  <a:cubicBezTo>
                    <a:pt x="166087" y="7867"/>
                    <a:pt x="183570" y="4371"/>
                    <a:pt x="201053" y="0"/>
                  </a:cubicBezTo>
                  <a:cubicBezTo>
                    <a:pt x="203675" y="6119"/>
                    <a:pt x="206298" y="13112"/>
                    <a:pt x="208046" y="19231"/>
                  </a:cubicBezTo>
                  <a:cubicBezTo>
                    <a:pt x="208046" y="21854"/>
                    <a:pt x="208920" y="24476"/>
                    <a:pt x="209794" y="27972"/>
                  </a:cubicBezTo>
                  <a:cubicBezTo>
                    <a:pt x="225529" y="36714"/>
                    <a:pt x="242137" y="44581"/>
                    <a:pt x="257872" y="53322"/>
                  </a:cubicBezTo>
                  <a:cubicBezTo>
                    <a:pt x="256124" y="70805"/>
                    <a:pt x="253501" y="87414"/>
                    <a:pt x="251753" y="104897"/>
                  </a:cubicBezTo>
                  <a:cubicBezTo>
                    <a:pt x="251753" y="111890"/>
                    <a:pt x="251753" y="119757"/>
                    <a:pt x="251753" y="126751"/>
                  </a:cubicBezTo>
                  <a:cubicBezTo>
                    <a:pt x="251753" y="137240"/>
                    <a:pt x="251753" y="147730"/>
                    <a:pt x="251753" y="157346"/>
                  </a:cubicBezTo>
                  <a:cubicBezTo>
                    <a:pt x="248256" y="163464"/>
                    <a:pt x="245634" y="168709"/>
                    <a:pt x="243012" y="173954"/>
                  </a:cubicBezTo>
                  <a:close/>
                  <a:moveTo>
                    <a:pt x="160842" y="95281"/>
                  </a:moveTo>
                  <a:cubicBezTo>
                    <a:pt x="145982" y="84791"/>
                    <a:pt x="138114" y="76050"/>
                    <a:pt x="128499" y="74302"/>
                  </a:cubicBezTo>
                  <a:cubicBezTo>
                    <a:pt x="121506" y="72554"/>
                    <a:pt x="111890" y="80421"/>
                    <a:pt x="104023" y="83917"/>
                  </a:cubicBezTo>
                  <a:cubicBezTo>
                    <a:pt x="113639" y="91785"/>
                    <a:pt x="122380" y="100526"/>
                    <a:pt x="133744" y="105771"/>
                  </a:cubicBezTo>
                  <a:cubicBezTo>
                    <a:pt x="138114" y="107519"/>
                    <a:pt x="146856" y="100526"/>
                    <a:pt x="160842" y="95281"/>
                  </a:cubicBezTo>
                  <a:close/>
                  <a:moveTo>
                    <a:pt x="157346" y="50700"/>
                  </a:moveTo>
                  <a:cubicBezTo>
                    <a:pt x="158220" y="48078"/>
                    <a:pt x="159094" y="45455"/>
                    <a:pt x="159968" y="42833"/>
                  </a:cubicBezTo>
                  <a:cubicBezTo>
                    <a:pt x="157346" y="41959"/>
                    <a:pt x="154723" y="39336"/>
                    <a:pt x="152975" y="40210"/>
                  </a:cubicBezTo>
                  <a:cubicBezTo>
                    <a:pt x="151227" y="41084"/>
                    <a:pt x="149478" y="45455"/>
                    <a:pt x="150352" y="47203"/>
                  </a:cubicBezTo>
                  <a:cubicBezTo>
                    <a:pt x="151227" y="48952"/>
                    <a:pt x="154723" y="49826"/>
                    <a:pt x="157346" y="50700"/>
                  </a:cubicBezTo>
                  <a:close/>
                  <a:moveTo>
                    <a:pt x="81295" y="60316"/>
                  </a:moveTo>
                  <a:cubicBezTo>
                    <a:pt x="83918" y="55945"/>
                    <a:pt x="86540" y="53322"/>
                    <a:pt x="88288" y="49826"/>
                  </a:cubicBezTo>
                  <a:cubicBezTo>
                    <a:pt x="86540" y="48078"/>
                    <a:pt x="83044" y="45455"/>
                    <a:pt x="82169" y="45455"/>
                  </a:cubicBezTo>
                  <a:cubicBezTo>
                    <a:pt x="79547" y="47203"/>
                    <a:pt x="76924" y="49826"/>
                    <a:pt x="75176" y="53322"/>
                  </a:cubicBezTo>
                  <a:cubicBezTo>
                    <a:pt x="76050" y="54196"/>
                    <a:pt x="79547" y="56819"/>
                    <a:pt x="81295" y="60316"/>
                  </a:cubicBezTo>
                  <a:close/>
                </a:path>
              </a:pathLst>
            </a:custGeom>
            <a:solidFill>
              <a:srgbClr val="7B2B29"/>
            </a:solidFill>
            <a:ln w="8731" cap="flat">
              <a:noFill/>
              <a:prstDash val="solid"/>
              <a:miter/>
            </a:ln>
          </p:spPr>
          <p:txBody>
            <a:bodyPr rtlCol="0" anchor="ctr"/>
            <a:lstStyle/>
            <a:p>
              <a:endParaRPr lang="en-GB"/>
            </a:p>
          </p:txBody>
        </p:sp>
        <p:sp>
          <p:nvSpPr>
            <p:cNvPr id="31" name="Freeform: Shape 30">
              <a:extLst>
                <a:ext uri="{FF2B5EF4-FFF2-40B4-BE49-F238E27FC236}">
                  <a16:creationId xmlns:a16="http://schemas.microsoft.com/office/drawing/2014/main" id="{8FA3E7D0-169D-8E6B-71F8-C2603462B4E6}"/>
                </a:ext>
              </a:extLst>
            </p:cNvPr>
            <p:cNvSpPr/>
            <p:nvPr/>
          </p:nvSpPr>
          <p:spPr>
            <a:xfrm>
              <a:off x="10712950" y="5009752"/>
              <a:ext cx="226325" cy="537597"/>
            </a:xfrm>
            <a:custGeom>
              <a:avLst/>
              <a:gdLst>
                <a:gd name="connsiteX0" fmla="*/ 155598 w 226325"/>
                <a:gd name="connsiteY0" fmla="*/ 220284 h 537597"/>
                <a:gd name="connsiteX1" fmla="*/ 159094 w 226325"/>
                <a:gd name="connsiteY1" fmla="*/ 263117 h 537597"/>
                <a:gd name="connsiteX2" fmla="*/ 221158 w 226325"/>
                <a:gd name="connsiteY2" fmla="*/ 325181 h 537597"/>
                <a:gd name="connsiteX3" fmla="*/ 221158 w 226325"/>
                <a:gd name="connsiteY3" fmla="*/ 325181 h 537597"/>
                <a:gd name="connsiteX4" fmla="*/ 192311 w 226325"/>
                <a:gd name="connsiteY4" fmla="*/ 405602 h 537597"/>
                <a:gd name="connsiteX5" fmla="*/ 172206 w 226325"/>
                <a:gd name="connsiteY5" fmla="*/ 372385 h 537597"/>
                <a:gd name="connsiteX6" fmla="*/ 93533 w 226325"/>
                <a:gd name="connsiteY6" fmla="*/ 483401 h 537597"/>
                <a:gd name="connsiteX7" fmla="*/ 107520 w 226325"/>
                <a:gd name="connsiteY7" fmla="*/ 509625 h 537597"/>
                <a:gd name="connsiteX8" fmla="*/ 69057 w 226325"/>
                <a:gd name="connsiteY8" fmla="*/ 537598 h 537597"/>
                <a:gd name="connsiteX9" fmla="*/ 61190 w 226325"/>
                <a:gd name="connsiteY9" fmla="*/ 534101 h 537597"/>
                <a:gd name="connsiteX10" fmla="*/ 62938 w 226325"/>
                <a:gd name="connsiteY10" fmla="*/ 527108 h 537597"/>
                <a:gd name="connsiteX11" fmla="*/ 65561 w 226325"/>
                <a:gd name="connsiteY11" fmla="*/ 524485 h 537597"/>
                <a:gd name="connsiteX12" fmla="*/ 61190 w 226325"/>
                <a:gd name="connsiteY12" fmla="*/ 519241 h 537597"/>
                <a:gd name="connsiteX13" fmla="*/ 62064 w 226325"/>
                <a:gd name="connsiteY13" fmla="*/ 519241 h 537597"/>
                <a:gd name="connsiteX14" fmla="*/ 53323 w 226325"/>
                <a:gd name="connsiteY14" fmla="*/ 516619 h 537597"/>
                <a:gd name="connsiteX15" fmla="*/ 46330 w 226325"/>
                <a:gd name="connsiteY15" fmla="*/ 517492 h 537597"/>
                <a:gd name="connsiteX16" fmla="*/ 0 w 226325"/>
                <a:gd name="connsiteY16" fmla="*/ 501758 h 537597"/>
                <a:gd name="connsiteX17" fmla="*/ 0 w 226325"/>
                <a:gd name="connsiteY17" fmla="*/ 501758 h 537597"/>
                <a:gd name="connsiteX18" fmla="*/ 3497 w 226325"/>
                <a:gd name="connsiteY18" fmla="*/ 494765 h 537597"/>
                <a:gd name="connsiteX19" fmla="*/ 3497 w 226325"/>
                <a:gd name="connsiteY19" fmla="*/ 485149 h 537597"/>
                <a:gd name="connsiteX20" fmla="*/ 20980 w 226325"/>
                <a:gd name="connsiteY20" fmla="*/ 483401 h 537597"/>
                <a:gd name="connsiteX21" fmla="*/ 46330 w 226325"/>
                <a:gd name="connsiteY21" fmla="*/ 475534 h 537597"/>
                <a:gd name="connsiteX22" fmla="*/ 55945 w 226325"/>
                <a:gd name="connsiteY22" fmla="*/ 413469 h 537597"/>
                <a:gd name="connsiteX23" fmla="*/ 92659 w 226325"/>
                <a:gd name="connsiteY23" fmla="*/ 358398 h 537597"/>
                <a:gd name="connsiteX24" fmla="*/ 74302 w 226325"/>
                <a:gd name="connsiteY24" fmla="*/ 345286 h 537597"/>
                <a:gd name="connsiteX25" fmla="*/ 41085 w 226325"/>
                <a:gd name="connsiteY25" fmla="*/ 403854 h 537597"/>
                <a:gd name="connsiteX26" fmla="*/ 20105 w 226325"/>
                <a:gd name="connsiteY26" fmla="*/ 350531 h 537597"/>
                <a:gd name="connsiteX27" fmla="*/ 3497 w 226325"/>
                <a:gd name="connsiteY27" fmla="*/ 293712 h 537597"/>
                <a:gd name="connsiteX28" fmla="*/ 35840 w 226325"/>
                <a:gd name="connsiteY28" fmla="*/ 230774 h 537597"/>
                <a:gd name="connsiteX29" fmla="*/ 65561 w 226325"/>
                <a:gd name="connsiteY29" fmla="*/ 229025 h 537597"/>
                <a:gd name="connsiteX30" fmla="*/ 81295 w 226325"/>
                <a:gd name="connsiteY30" fmla="*/ 235145 h 537597"/>
                <a:gd name="connsiteX31" fmla="*/ 62938 w 226325"/>
                <a:gd name="connsiteY31" fmla="*/ 259620 h 537597"/>
                <a:gd name="connsiteX32" fmla="*/ 47204 w 226325"/>
                <a:gd name="connsiteY32" fmla="*/ 275355 h 537597"/>
                <a:gd name="connsiteX33" fmla="*/ 63813 w 226325"/>
                <a:gd name="connsiteY33" fmla="*/ 285845 h 537597"/>
                <a:gd name="connsiteX34" fmla="*/ 106645 w 226325"/>
                <a:gd name="connsiteY34" fmla="*/ 293712 h 537597"/>
                <a:gd name="connsiteX35" fmla="*/ 134618 w 226325"/>
                <a:gd name="connsiteY35" fmla="*/ 294586 h 537597"/>
                <a:gd name="connsiteX36" fmla="*/ 125003 w 226325"/>
                <a:gd name="connsiteY36" fmla="*/ 265740 h 537597"/>
                <a:gd name="connsiteX37" fmla="*/ 97030 w 226325"/>
                <a:gd name="connsiteY37" fmla="*/ 223781 h 537597"/>
                <a:gd name="connsiteX38" fmla="*/ 89163 w 226325"/>
                <a:gd name="connsiteY38" fmla="*/ 215039 h 537597"/>
                <a:gd name="connsiteX39" fmla="*/ 82170 w 226325"/>
                <a:gd name="connsiteY39" fmla="*/ 163465 h 537597"/>
                <a:gd name="connsiteX40" fmla="*/ 65561 w 226325"/>
                <a:gd name="connsiteY40" fmla="*/ 152101 h 537597"/>
                <a:gd name="connsiteX41" fmla="*/ 82170 w 226325"/>
                <a:gd name="connsiteY41" fmla="*/ 0 h 537597"/>
                <a:gd name="connsiteX42" fmla="*/ 117135 w 226325"/>
                <a:gd name="connsiteY42" fmla="*/ 30595 h 537597"/>
                <a:gd name="connsiteX43" fmla="*/ 103149 w 226325"/>
                <a:gd name="connsiteY43" fmla="*/ 37588 h 537597"/>
                <a:gd name="connsiteX44" fmla="*/ 107520 w 226325"/>
                <a:gd name="connsiteY44" fmla="*/ 42833 h 537597"/>
                <a:gd name="connsiteX45" fmla="*/ 117135 w 226325"/>
                <a:gd name="connsiteY45" fmla="*/ 30595 h 537597"/>
                <a:gd name="connsiteX46" fmla="*/ 158220 w 226325"/>
                <a:gd name="connsiteY46" fmla="*/ 135492 h 537597"/>
                <a:gd name="connsiteX47" fmla="*/ 155598 w 226325"/>
                <a:gd name="connsiteY47" fmla="*/ 220284 h 53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26325" h="537597">
                  <a:moveTo>
                    <a:pt x="155598" y="220284"/>
                  </a:moveTo>
                  <a:cubicBezTo>
                    <a:pt x="156472" y="234270"/>
                    <a:pt x="158220" y="249131"/>
                    <a:pt x="159094" y="263117"/>
                  </a:cubicBezTo>
                  <a:cubicBezTo>
                    <a:pt x="180073" y="284096"/>
                    <a:pt x="200179" y="304201"/>
                    <a:pt x="221158" y="325181"/>
                  </a:cubicBezTo>
                  <a:cubicBezTo>
                    <a:pt x="221158" y="325181"/>
                    <a:pt x="221158" y="325181"/>
                    <a:pt x="221158" y="325181"/>
                  </a:cubicBezTo>
                  <a:cubicBezTo>
                    <a:pt x="223781" y="355776"/>
                    <a:pt x="241263" y="392490"/>
                    <a:pt x="192311" y="405602"/>
                  </a:cubicBezTo>
                  <a:cubicBezTo>
                    <a:pt x="185318" y="394239"/>
                    <a:pt x="179199" y="383749"/>
                    <a:pt x="172206" y="372385"/>
                  </a:cubicBezTo>
                  <a:cubicBezTo>
                    <a:pt x="145982" y="409099"/>
                    <a:pt x="119758" y="446687"/>
                    <a:pt x="93533" y="483401"/>
                  </a:cubicBezTo>
                  <a:cubicBezTo>
                    <a:pt x="97904" y="492142"/>
                    <a:pt x="102275" y="500884"/>
                    <a:pt x="107520" y="509625"/>
                  </a:cubicBezTo>
                  <a:cubicBezTo>
                    <a:pt x="94408" y="519241"/>
                    <a:pt x="82170" y="527982"/>
                    <a:pt x="69057" y="537598"/>
                  </a:cubicBezTo>
                  <a:cubicBezTo>
                    <a:pt x="66435" y="536724"/>
                    <a:pt x="63813" y="534975"/>
                    <a:pt x="61190" y="534101"/>
                  </a:cubicBezTo>
                  <a:cubicBezTo>
                    <a:pt x="61190" y="531479"/>
                    <a:pt x="61190" y="528856"/>
                    <a:pt x="62938" y="527108"/>
                  </a:cubicBezTo>
                  <a:cubicBezTo>
                    <a:pt x="63813" y="526234"/>
                    <a:pt x="64687" y="525360"/>
                    <a:pt x="65561" y="524485"/>
                  </a:cubicBezTo>
                  <a:cubicBezTo>
                    <a:pt x="63813" y="522737"/>
                    <a:pt x="62938" y="520989"/>
                    <a:pt x="61190" y="519241"/>
                  </a:cubicBezTo>
                  <a:lnTo>
                    <a:pt x="62064" y="519241"/>
                  </a:lnTo>
                  <a:cubicBezTo>
                    <a:pt x="59442" y="518366"/>
                    <a:pt x="55945" y="517492"/>
                    <a:pt x="53323" y="516619"/>
                  </a:cubicBezTo>
                  <a:cubicBezTo>
                    <a:pt x="51575" y="517492"/>
                    <a:pt x="48952" y="518366"/>
                    <a:pt x="46330" y="517492"/>
                  </a:cubicBezTo>
                  <a:cubicBezTo>
                    <a:pt x="30595" y="512248"/>
                    <a:pt x="15735" y="507003"/>
                    <a:pt x="0" y="501758"/>
                  </a:cubicBezTo>
                  <a:cubicBezTo>
                    <a:pt x="0" y="501758"/>
                    <a:pt x="0" y="501758"/>
                    <a:pt x="0" y="501758"/>
                  </a:cubicBezTo>
                  <a:cubicBezTo>
                    <a:pt x="3497" y="500884"/>
                    <a:pt x="4371" y="498261"/>
                    <a:pt x="3497" y="494765"/>
                  </a:cubicBezTo>
                  <a:cubicBezTo>
                    <a:pt x="3497" y="491268"/>
                    <a:pt x="3497" y="487771"/>
                    <a:pt x="3497" y="485149"/>
                  </a:cubicBezTo>
                  <a:cubicBezTo>
                    <a:pt x="9616" y="484275"/>
                    <a:pt x="15735" y="483401"/>
                    <a:pt x="20980" y="483401"/>
                  </a:cubicBezTo>
                  <a:cubicBezTo>
                    <a:pt x="29721" y="480778"/>
                    <a:pt x="37588" y="478156"/>
                    <a:pt x="46330" y="475534"/>
                  </a:cubicBezTo>
                  <a:cubicBezTo>
                    <a:pt x="49826" y="454554"/>
                    <a:pt x="52449" y="434449"/>
                    <a:pt x="55945" y="413469"/>
                  </a:cubicBezTo>
                  <a:cubicBezTo>
                    <a:pt x="68183" y="395112"/>
                    <a:pt x="81295" y="376756"/>
                    <a:pt x="92659" y="358398"/>
                  </a:cubicBezTo>
                  <a:cubicBezTo>
                    <a:pt x="92659" y="358398"/>
                    <a:pt x="80421" y="349657"/>
                    <a:pt x="74302" y="345286"/>
                  </a:cubicBezTo>
                  <a:cubicBezTo>
                    <a:pt x="62938" y="364518"/>
                    <a:pt x="51575" y="383749"/>
                    <a:pt x="41085" y="403854"/>
                  </a:cubicBezTo>
                  <a:cubicBezTo>
                    <a:pt x="34092" y="386371"/>
                    <a:pt x="27098" y="368014"/>
                    <a:pt x="20105" y="350531"/>
                  </a:cubicBezTo>
                  <a:cubicBezTo>
                    <a:pt x="14861" y="331300"/>
                    <a:pt x="8741" y="312943"/>
                    <a:pt x="3497" y="293712"/>
                  </a:cubicBezTo>
                  <a:cubicBezTo>
                    <a:pt x="13986" y="272733"/>
                    <a:pt x="25350" y="251753"/>
                    <a:pt x="35840" y="230774"/>
                  </a:cubicBezTo>
                  <a:cubicBezTo>
                    <a:pt x="45456" y="229899"/>
                    <a:pt x="55945" y="229899"/>
                    <a:pt x="65561" y="229025"/>
                  </a:cubicBezTo>
                  <a:cubicBezTo>
                    <a:pt x="70806" y="230774"/>
                    <a:pt x="76051" y="232522"/>
                    <a:pt x="81295" y="235145"/>
                  </a:cubicBezTo>
                  <a:cubicBezTo>
                    <a:pt x="75176" y="243011"/>
                    <a:pt x="69057" y="250879"/>
                    <a:pt x="62938" y="259620"/>
                  </a:cubicBezTo>
                  <a:cubicBezTo>
                    <a:pt x="57693" y="264865"/>
                    <a:pt x="52449" y="270110"/>
                    <a:pt x="47204" y="275355"/>
                  </a:cubicBezTo>
                  <a:cubicBezTo>
                    <a:pt x="52449" y="278852"/>
                    <a:pt x="57693" y="282348"/>
                    <a:pt x="63813" y="285845"/>
                  </a:cubicBezTo>
                  <a:cubicBezTo>
                    <a:pt x="77799" y="288467"/>
                    <a:pt x="92659" y="291089"/>
                    <a:pt x="106645" y="293712"/>
                  </a:cubicBezTo>
                  <a:cubicBezTo>
                    <a:pt x="116261" y="293712"/>
                    <a:pt x="125877" y="294586"/>
                    <a:pt x="134618" y="294586"/>
                  </a:cubicBezTo>
                  <a:cubicBezTo>
                    <a:pt x="131121" y="284971"/>
                    <a:pt x="128499" y="275355"/>
                    <a:pt x="125003" y="265740"/>
                  </a:cubicBezTo>
                  <a:cubicBezTo>
                    <a:pt x="115387" y="251753"/>
                    <a:pt x="105771" y="237767"/>
                    <a:pt x="97030" y="223781"/>
                  </a:cubicBezTo>
                  <a:cubicBezTo>
                    <a:pt x="94408" y="221158"/>
                    <a:pt x="91785" y="217662"/>
                    <a:pt x="89163" y="215039"/>
                  </a:cubicBezTo>
                  <a:cubicBezTo>
                    <a:pt x="86540" y="197557"/>
                    <a:pt x="83918" y="180074"/>
                    <a:pt x="82170" y="163465"/>
                  </a:cubicBezTo>
                  <a:cubicBezTo>
                    <a:pt x="76925" y="159968"/>
                    <a:pt x="70806" y="156472"/>
                    <a:pt x="65561" y="152101"/>
                  </a:cubicBezTo>
                  <a:cubicBezTo>
                    <a:pt x="70806" y="101401"/>
                    <a:pt x="76925" y="50700"/>
                    <a:pt x="82170" y="0"/>
                  </a:cubicBezTo>
                  <a:cubicBezTo>
                    <a:pt x="93533" y="10490"/>
                    <a:pt x="105771" y="20105"/>
                    <a:pt x="117135" y="30595"/>
                  </a:cubicBezTo>
                  <a:cubicBezTo>
                    <a:pt x="112765" y="33217"/>
                    <a:pt x="108394" y="35840"/>
                    <a:pt x="103149" y="37588"/>
                  </a:cubicBezTo>
                  <a:cubicBezTo>
                    <a:pt x="104897" y="39336"/>
                    <a:pt x="105771" y="41085"/>
                    <a:pt x="107520" y="42833"/>
                  </a:cubicBezTo>
                  <a:cubicBezTo>
                    <a:pt x="111016" y="38462"/>
                    <a:pt x="113639" y="34966"/>
                    <a:pt x="117135" y="30595"/>
                  </a:cubicBezTo>
                  <a:cubicBezTo>
                    <a:pt x="131121" y="65561"/>
                    <a:pt x="144234" y="100526"/>
                    <a:pt x="158220" y="135492"/>
                  </a:cubicBezTo>
                  <a:cubicBezTo>
                    <a:pt x="155598" y="162591"/>
                    <a:pt x="155598" y="191437"/>
                    <a:pt x="155598" y="220284"/>
                  </a:cubicBezTo>
                  <a:close/>
                </a:path>
              </a:pathLst>
            </a:custGeom>
            <a:solidFill>
              <a:srgbClr val="D6273B"/>
            </a:solidFill>
            <a:ln w="8731" cap="flat">
              <a:noFill/>
              <a:prstDash val="solid"/>
              <a:miter/>
            </a:ln>
          </p:spPr>
          <p:txBody>
            <a:bodyPr rtlCol="0" anchor="ctr"/>
            <a:lstStyle/>
            <a:p>
              <a:endParaRPr lang="en-GB"/>
            </a:p>
          </p:txBody>
        </p:sp>
        <p:sp>
          <p:nvSpPr>
            <p:cNvPr id="32" name="Freeform: Shape 31">
              <a:extLst>
                <a:ext uri="{FF2B5EF4-FFF2-40B4-BE49-F238E27FC236}">
                  <a16:creationId xmlns:a16="http://schemas.microsoft.com/office/drawing/2014/main" id="{29449D2A-E4B8-7C1A-077D-903A60057A91}"/>
                </a:ext>
              </a:extLst>
            </p:cNvPr>
            <p:cNvSpPr/>
            <p:nvPr/>
          </p:nvSpPr>
          <p:spPr>
            <a:xfrm>
              <a:off x="10267138" y="6349812"/>
              <a:ext cx="389409" cy="214164"/>
            </a:xfrm>
            <a:custGeom>
              <a:avLst/>
              <a:gdLst>
                <a:gd name="connsiteX0" fmla="*/ 375881 w 389409"/>
                <a:gd name="connsiteY0" fmla="*/ 64687 h 214164"/>
                <a:gd name="connsiteX1" fmla="*/ 363643 w 389409"/>
                <a:gd name="connsiteY1" fmla="*/ 79547 h 214164"/>
                <a:gd name="connsiteX2" fmla="*/ 315565 w 389409"/>
                <a:gd name="connsiteY2" fmla="*/ 107520 h 214164"/>
                <a:gd name="connsiteX3" fmla="*/ 237767 w 389409"/>
                <a:gd name="connsiteY3" fmla="*/ 157346 h 214164"/>
                <a:gd name="connsiteX4" fmla="*/ 216787 w 389409"/>
                <a:gd name="connsiteY4" fmla="*/ 138989 h 214164"/>
                <a:gd name="connsiteX5" fmla="*/ 215039 w 389409"/>
                <a:gd name="connsiteY5" fmla="*/ 165213 h 214164"/>
                <a:gd name="connsiteX6" fmla="*/ 133744 w 389409"/>
                <a:gd name="connsiteY6" fmla="*/ 203676 h 214164"/>
                <a:gd name="connsiteX7" fmla="*/ 105771 w 389409"/>
                <a:gd name="connsiteY7" fmla="*/ 212417 h 214164"/>
                <a:gd name="connsiteX8" fmla="*/ 104023 w 389409"/>
                <a:gd name="connsiteY8" fmla="*/ 214165 h 214164"/>
                <a:gd name="connsiteX9" fmla="*/ 101400 w 389409"/>
                <a:gd name="connsiteY9" fmla="*/ 214165 h 214164"/>
                <a:gd name="connsiteX10" fmla="*/ 61190 w 389409"/>
                <a:gd name="connsiteY10" fmla="*/ 193186 h 214164"/>
                <a:gd name="connsiteX11" fmla="*/ 4371 w 389409"/>
                <a:gd name="connsiteY11" fmla="*/ 114513 h 214164"/>
                <a:gd name="connsiteX12" fmla="*/ 0 w 389409"/>
                <a:gd name="connsiteY12" fmla="*/ 87414 h 214164"/>
                <a:gd name="connsiteX13" fmla="*/ 6993 w 389409"/>
                <a:gd name="connsiteY13" fmla="*/ 45456 h 214164"/>
                <a:gd name="connsiteX14" fmla="*/ 27098 w 389409"/>
                <a:gd name="connsiteY14" fmla="*/ 26224 h 214164"/>
                <a:gd name="connsiteX15" fmla="*/ 118009 w 389409"/>
                <a:gd name="connsiteY15" fmla="*/ 26224 h 214164"/>
                <a:gd name="connsiteX16" fmla="*/ 139863 w 389409"/>
                <a:gd name="connsiteY16" fmla="*/ 45456 h 214164"/>
                <a:gd name="connsiteX17" fmla="*/ 216787 w 389409"/>
                <a:gd name="connsiteY17" fmla="*/ 29721 h 214164"/>
                <a:gd name="connsiteX18" fmla="*/ 318188 w 389409"/>
                <a:gd name="connsiteY18" fmla="*/ 0 h 214164"/>
                <a:gd name="connsiteX19" fmla="*/ 321684 w 389409"/>
                <a:gd name="connsiteY19" fmla="*/ 874 h 214164"/>
                <a:gd name="connsiteX20" fmla="*/ 375881 w 389409"/>
                <a:gd name="connsiteY20" fmla="*/ 64687 h 214164"/>
                <a:gd name="connsiteX21" fmla="*/ 111890 w 389409"/>
                <a:gd name="connsiteY21" fmla="*/ 70806 h 214164"/>
                <a:gd name="connsiteX22" fmla="*/ 107520 w 389409"/>
                <a:gd name="connsiteY22" fmla="*/ 80421 h 214164"/>
                <a:gd name="connsiteX23" fmla="*/ 113638 w 389409"/>
                <a:gd name="connsiteY23" fmla="*/ 83918 h 214164"/>
                <a:gd name="connsiteX24" fmla="*/ 119758 w 389409"/>
                <a:gd name="connsiteY24" fmla="*/ 76051 h 214164"/>
                <a:gd name="connsiteX25" fmla="*/ 111890 w 389409"/>
                <a:gd name="connsiteY25" fmla="*/ 70806 h 214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89409" h="214164">
                  <a:moveTo>
                    <a:pt x="375881" y="64687"/>
                  </a:moveTo>
                  <a:cubicBezTo>
                    <a:pt x="371510" y="69931"/>
                    <a:pt x="368014" y="74302"/>
                    <a:pt x="363643" y="79547"/>
                  </a:cubicBezTo>
                  <a:cubicBezTo>
                    <a:pt x="340042" y="76051"/>
                    <a:pt x="307698" y="56819"/>
                    <a:pt x="315565" y="107520"/>
                  </a:cubicBezTo>
                  <a:cubicBezTo>
                    <a:pt x="289341" y="124128"/>
                    <a:pt x="263991" y="140737"/>
                    <a:pt x="237767" y="157346"/>
                  </a:cubicBezTo>
                  <a:cubicBezTo>
                    <a:pt x="230774" y="151227"/>
                    <a:pt x="223780" y="145108"/>
                    <a:pt x="216787" y="138989"/>
                  </a:cubicBezTo>
                  <a:cubicBezTo>
                    <a:pt x="215913" y="147730"/>
                    <a:pt x="215913" y="156472"/>
                    <a:pt x="215039" y="165213"/>
                  </a:cubicBezTo>
                  <a:cubicBezTo>
                    <a:pt x="187941" y="178325"/>
                    <a:pt x="160842" y="191437"/>
                    <a:pt x="133744" y="203676"/>
                  </a:cubicBezTo>
                  <a:cubicBezTo>
                    <a:pt x="124128" y="206298"/>
                    <a:pt x="115387" y="209794"/>
                    <a:pt x="105771" y="212417"/>
                  </a:cubicBezTo>
                  <a:lnTo>
                    <a:pt x="104023" y="214165"/>
                  </a:lnTo>
                  <a:cubicBezTo>
                    <a:pt x="104023" y="214165"/>
                    <a:pt x="101400" y="214165"/>
                    <a:pt x="101400" y="214165"/>
                  </a:cubicBezTo>
                  <a:cubicBezTo>
                    <a:pt x="88288" y="207172"/>
                    <a:pt x="75176" y="200179"/>
                    <a:pt x="61190" y="193186"/>
                  </a:cubicBezTo>
                  <a:cubicBezTo>
                    <a:pt x="41959" y="166962"/>
                    <a:pt x="23602" y="140737"/>
                    <a:pt x="4371" y="114513"/>
                  </a:cubicBezTo>
                  <a:cubicBezTo>
                    <a:pt x="2622" y="105772"/>
                    <a:pt x="874" y="96156"/>
                    <a:pt x="0" y="87414"/>
                  </a:cubicBezTo>
                  <a:cubicBezTo>
                    <a:pt x="2622" y="73428"/>
                    <a:pt x="4371" y="59442"/>
                    <a:pt x="6993" y="45456"/>
                  </a:cubicBezTo>
                  <a:cubicBezTo>
                    <a:pt x="13986" y="39336"/>
                    <a:pt x="20979" y="32343"/>
                    <a:pt x="27098" y="26224"/>
                  </a:cubicBezTo>
                  <a:cubicBezTo>
                    <a:pt x="57693" y="26224"/>
                    <a:pt x="87414" y="26224"/>
                    <a:pt x="118009" y="26224"/>
                  </a:cubicBezTo>
                  <a:cubicBezTo>
                    <a:pt x="125002" y="32343"/>
                    <a:pt x="132870" y="38462"/>
                    <a:pt x="139863" y="45456"/>
                  </a:cubicBezTo>
                  <a:cubicBezTo>
                    <a:pt x="165213" y="40211"/>
                    <a:pt x="191437" y="34966"/>
                    <a:pt x="216787" y="29721"/>
                  </a:cubicBezTo>
                  <a:cubicBezTo>
                    <a:pt x="260495" y="54197"/>
                    <a:pt x="295460" y="48952"/>
                    <a:pt x="318188" y="0"/>
                  </a:cubicBezTo>
                  <a:lnTo>
                    <a:pt x="321684" y="874"/>
                  </a:lnTo>
                  <a:cubicBezTo>
                    <a:pt x="318188" y="39336"/>
                    <a:pt x="426582" y="-15734"/>
                    <a:pt x="375881" y="64687"/>
                  </a:cubicBezTo>
                  <a:close/>
                  <a:moveTo>
                    <a:pt x="111890" y="70806"/>
                  </a:moveTo>
                  <a:cubicBezTo>
                    <a:pt x="110142" y="74302"/>
                    <a:pt x="108394" y="76925"/>
                    <a:pt x="107520" y="80421"/>
                  </a:cubicBezTo>
                  <a:cubicBezTo>
                    <a:pt x="107520" y="81296"/>
                    <a:pt x="112764" y="83918"/>
                    <a:pt x="113638" y="83918"/>
                  </a:cubicBezTo>
                  <a:cubicBezTo>
                    <a:pt x="116261" y="82170"/>
                    <a:pt x="118009" y="78673"/>
                    <a:pt x="119758" y="76051"/>
                  </a:cubicBezTo>
                  <a:cubicBezTo>
                    <a:pt x="118009" y="74302"/>
                    <a:pt x="116261" y="73428"/>
                    <a:pt x="111890" y="70806"/>
                  </a:cubicBezTo>
                  <a:close/>
                </a:path>
              </a:pathLst>
            </a:custGeom>
            <a:solidFill>
              <a:srgbClr val="EA9024"/>
            </a:solidFill>
            <a:ln w="8731" cap="flat">
              <a:noFill/>
              <a:prstDash val="solid"/>
              <a:miter/>
            </a:ln>
          </p:spPr>
          <p:txBody>
            <a:bodyPr rtlCol="0" anchor="ctr"/>
            <a:lstStyle/>
            <a:p>
              <a:endParaRPr lang="en-GB"/>
            </a:p>
          </p:txBody>
        </p:sp>
        <p:sp>
          <p:nvSpPr>
            <p:cNvPr id="33" name="Freeform: Shape 32">
              <a:extLst>
                <a:ext uri="{FF2B5EF4-FFF2-40B4-BE49-F238E27FC236}">
                  <a16:creationId xmlns:a16="http://schemas.microsoft.com/office/drawing/2014/main" id="{D931A8FC-8255-C181-1D9E-915E4C5DBA23}"/>
                </a:ext>
              </a:extLst>
            </p:cNvPr>
            <p:cNvSpPr/>
            <p:nvPr/>
          </p:nvSpPr>
          <p:spPr>
            <a:xfrm>
              <a:off x="9664853" y="2416171"/>
              <a:ext cx="389867" cy="396423"/>
            </a:xfrm>
            <a:custGeom>
              <a:avLst/>
              <a:gdLst>
                <a:gd name="connsiteX0" fmla="*/ 0 w 389867"/>
                <a:gd name="connsiteY0" fmla="*/ 298083 h 396423"/>
                <a:gd name="connsiteX1" fmla="*/ 136366 w 389867"/>
                <a:gd name="connsiteY1" fmla="*/ 152975 h 396423"/>
                <a:gd name="connsiteX2" fmla="*/ 200179 w 389867"/>
                <a:gd name="connsiteY2" fmla="*/ 156471 h 396423"/>
                <a:gd name="connsiteX3" fmla="*/ 233396 w 389867"/>
                <a:gd name="connsiteY3" fmla="*/ 147730 h 396423"/>
                <a:gd name="connsiteX4" fmla="*/ 218536 w 389867"/>
                <a:gd name="connsiteY4" fmla="*/ 117135 h 396423"/>
                <a:gd name="connsiteX5" fmla="*/ 338293 w 389867"/>
                <a:gd name="connsiteY5" fmla="*/ 8741 h 396423"/>
                <a:gd name="connsiteX6" fmla="*/ 366266 w 389867"/>
                <a:gd name="connsiteY6" fmla="*/ 0 h 396423"/>
                <a:gd name="connsiteX7" fmla="*/ 389868 w 389867"/>
                <a:gd name="connsiteY7" fmla="*/ 16609 h 396423"/>
                <a:gd name="connsiteX8" fmla="*/ 383749 w 389867"/>
                <a:gd name="connsiteY8" fmla="*/ 43707 h 396423"/>
                <a:gd name="connsiteX9" fmla="*/ 382874 w 389867"/>
                <a:gd name="connsiteY9" fmla="*/ 43707 h 396423"/>
                <a:gd name="connsiteX10" fmla="*/ 347909 w 389867"/>
                <a:gd name="connsiteY10" fmla="*/ 72554 h 396423"/>
                <a:gd name="connsiteX11" fmla="*/ 381126 w 389867"/>
                <a:gd name="connsiteY11" fmla="*/ 76050 h 396423"/>
                <a:gd name="connsiteX12" fmla="*/ 236893 w 389867"/>
                <a:gd name="connsiteY12" fmla="*/ 226403 h 396423"/>
                <a:gd name="connsiteX13" fmla="*/ 212417 w 389867"/>
                <a:gd name="connsiteY13" fmla="*/ 215913 h 396423"/>
                <a:gd name="connsiteX14" fmla="*/ 222032 w 389867"/>
                <a:gd name="connsiteY14" fmla="*/ 238641 h 396423"/>
                <a:gd name="connsiteX15" fmla="*/ 200179 w 389867"/>
                <a:gd name="connsiteY15" fmla="*/ 263117 h 396423"/>
                <a:gd name="connsiteX16" fmla="*/ 185318 w 389867"/>
                <a:gd name="connsiteY16" fmla="*/ 238641 h 396423"/>
                <a:gd name="connsiteX17" fmla="*/ 132870 w 389867"/>
                <a:gd name="connsiteY17" fmla="*/ 231648 h 396423"/>
                <a:gd name="connsiteX18" fmla="*/ 189689 w 389867"/>
                <a:gd name="connsiteY18" fmla="*/ 274481 h 396423"/>
                <a:gd name="connsiteX19" fmla="*/ 97030 w 389867"/>
                <a:gd name="connsiteY19" fmla="*/ 385497 h 396423"/>
                <a:gd name="connsiteX20" fmla="*/ 66435 w 389867"/>
                <a:gd name="connsiteY20" fmla="*/ 375881 h 396423"/>
                <a:gd name="connsiteX21" fmla="*/ 68183 w 389867"/>
                <a:gd name="connsiteY21" fmla="*/ 353153 h 396423"/>
                <a:gd name="connsiteX22" fmla="*/ 40211 w 389867"/>
                <a:gd name="connsiteY22" fmla="*/ 329552 h 396423"/>
                <a:gd name="connsiteX23" fmla="*/ 17483 w 389867"/>
                <a:gd name="connsiteY23" fmla="*/ 313817 h 396423"/>
                <a:gd name="connsiteX24" fmla="*/ 16609 w 389867"/>
                <a:gd name="connsiteY24" fmla="*/ 312943 h 396423"/>
                <a:gd name="connsiteX25" fmla="*/ 0 w 389867"/>
                <a:gd name="connsiteY25" fmla="*/ 298083 h 396423"/>
                <a:gd name="connsiteX26" fmla="*/ 96156 w 389867"/>
                <a:gd name="connsiteY26" fmla="*/ 306824 h 396423"/>
                <a:gd name="connsiteX27" fmla="*/ 103149 w 389867"/>
                <a:gd name="connsiteY27" fmla="*/ 329552 h 396423"/>
                <a:gd name="connsiteX28" fmla="*/ 111890 w 389867"/>
                <a:gd name="connsiteY28" fmla="*/ 323433 h 396423"/>
                <a:gd name="connsiteX29" fmla="*/ 96156 w 389867"/>
                <a:gd name="connsiteY29" fmla="*/ 306824 h 396423"/>
                <a:gd name="connsiteX30" fmla="*/ 98778 w 389867"/>
                <a:gd name="connsiteY30" fmla="*/ 258746 h 396423"/>
                <a:gd name="connsiteX31" fmla="*/ 69931 w 389867"/>
                <a:gd name="connsiteY31" fmla="*/ 268362 h 396423"/>
                <a:gd name="connsiteX32" fmla="*/ 57693 w 389867"/>
                <a:gd name="connsiteY32" fmla="*/ 273606 h 396423"/>
                <a:gd name="connsiteX33" fmla="*/ 96156 w 389867"/>
                <a:gd name="connsiteY33" fmla="*/ 306824 h 396423"/>
                <a:gd name="connsiteX34" fmla="*/ 113639 w 389867"/>
                <a:gd name="connsiteY34" fmla="*/ 184444 h 396423"/>
                <a:gd name="connsiteX35" fmla="*/ 105771 w 389867"/>
                <a:gd name="connsiteY35" fmla="*/ 194059 h 396423"/>
                <a:gd name="connsiteX36" fmla="*/ 114513 w 389867"/>
                <a:gd name="connsiteY36" fmla="*/ 200179 h 396423"/>
                <a:gd name="connsiteX37" fmla="*/ 123254 w 389867"/>
                <a:gd name="connsiteY37" fmla="*/ 194934 h 396423"/>
                <a:gd name="connsiteX38" fmla="*/ 113639 w 389867"/>
                <a:gd name="connsiteY38" fmla="*/ 184444 h 39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89867" h="396423">
                  <a:moveTo>
                    <a:pt x="0" y="298083"/>
                  </a:moveTo>
                  <a:cubicBezTo>
                    <a:pt x="35840" y="241263"/>
                    <a:pt x="63812" y="175703"/>
                    <a:pt x="136366" y="152975"/>
                  </a:cubicBezTo>
                  <a:cubicBezTo>
                    <a:pt x="152975" y="240389"/>
                    <a:pt x="180948" y="122380"/>
                    <a:pt x="200179" y="156471"/>
                  </a:cubicBezTo>
                  <a:cubicBezTo>
                    <a:pt x="211543" y="153849"/>
                    <a:pt x="222906" y="150352"/>
                    <a:pt x="233396" y="147730"/>
                  </a:cubicBezTo>
                  <a:cubicBezTo>
                    <a:pt x="228151" y="137240"/>
                    <a:pt x="223781" y="127625"/>
                    <a:pt x="218536" y="117135"/>
                  </a:cubicBezTo>
                  <a:cubicBezTo>
                    <a:pt x="258746" y="81295"/>
                    <a:pt x="298083" y="44581"/>
                    <a:pt x="338293" y="8741"/>
                  </a:cubicBezTo>
                  <a:cubicBezTo>
                    <a:pt x="355776" y="34092"/>
                    <a:pt x="361021" y="16609"/>
                    <a:pt x="366266" y="0"/>
                  </a:cubicBezTo>
                  <a:cubicBezTo>
                    <a:pt x="374133" y="5245"/>
                    <a:pt x="382000" y="11364"/>
                    <a:pt x="389868" y="16609"/>
                  </a:cubicBezTo>
                  <a:cubicBezTo>
                    <a:pt x="388119" y="25350"/>
                    <a:pt x="385497" y="34966"/>
                    <a:pt x="383749" y="43707"/>
                  </a:cubicBezTo>
                  <a:lnTo>
                    <a:pt x="382874" y="43707"/>
                  </a:lnTo>
                  <a:cubicBezTo>
                    <a:pt x="360147" y="40211"/>
                    <a:pt x="337419" y="35840"/>
                    <a:pt x="347909" y="72554"/>
                  </a:cubicBezTo>
                  <a:cubicBezTo>
                    <a:pt x="359273" y="73428"/>
                    <a:pt x="369762" y="74302"/>
                    <a:pt x="381126" y="76050"/>
                  </a:cubicBezTo>
                  <a:cubicBezTo>
                    <a:pt x="333048" y="125876"/>
                    <a:pt x="284971" y="176577"/>
                    <a:pt x="236893" y="226403"/>
                  </a:cubicBezTo>
                  <a:cubicBezTo>
                    <a:pt x="229025" y="222906"/>
                    <a:pt x="220284" y="219410"/>
                    <a:pt x="212417" y="215913"/>
                  </a:cubicBezTo>
                  <a:cubicBezTo>
                    <a:pt x="215913" y="223781"/>
                    <a:pt x="218536" y="230774"/>
                    <a:pt x="222032" y="238641"/>
                  </a:cubicBezTo>
                  <a:cubicBezTo>
                    <a:pt x="215039" y="246508"/>
                    <a:pt x="207172" y="255249"/>
                    <a:pt x="200179" y="263117"/>
                  </a:cubicBezTo>
                  <a:cubicBezTo>
                    <a:pt x="194934" y="254376"/>
                    <a:pt x="192311" y="240389"/>
                    <a:pt x="185318" y="238641"/>
                  </a:cubicBezTo>
                  <a:cubicBezTo>
                    <a:pt x="168710" y="233396"/>
                    <a:pt x="150353" y="234270"/>
                    <a:pt x="132870" y="231648"/>
                  </a:cubicBezTo>
                  <a:cubicBezTo>
                    <a:pt x="152101" y="245634"/>
                    <a:pt x="170458" y="260494"/>
                    <a:pt x="189689" y="274481"/>
                  </a:cubicBezTo>
                  <a:cubicBezTo>
                    <a:pt x="159094" y="311195"/>
                    <a:pt x="128499" y="347909"/>
                    <a:pt x="97030" y="385497"/>
                  </a:cubicBezTo>
                  <a:cubicBezTo>
                    <a:pt x="82169" y="396861"/>
                    <a:pt x="68183" y="406476"/>
                    <a:pt x="66435" y="375881"/>
                  </a:cubicBezTo>
                  <a:cubicBezTo>
                    <a:pt x="67309" y="368014"/>
                    <a:pt x="68183" y="361021"/>
                    <a:pt x="68183" y="353153"/>
                  </a:cubicBezTo>
                  <a:cubicBezTo>
                    <a:pt x="58568" y="345286"/>
                    <a:pt x="49826" y="337419"/>
                    <a:pt x="40211" y="329552"/>
                  </a:cubicBezTo>
                  <a:cubicBezTo>
                    <a:pt x="32343" y="324307"/>
                    <a:pt x="25350" y="319062"/>
                    <a:pt x="17483" y="313817"/>
                  </a:cubicBezTo>
                  <a:cubicBezTo>
                    <a:pt x="17483" y="313817"/>
                    <a:pt x="16609" y="312943"/>
                    <a:pt x="16609" y="312943"/>
                  </a:cubicBezTo>
                  <a:cubicBezTo>
                    <a:pt x="11364" y="308572"/>
                    <a:pt x="6119" y="303327"/>
                    <a:pt x="0" y="298083"/>
                  </a:cubicBezTo>
                  <a:close/>
                  <a:moveTo>
                    <a:pt x="96156" y="306824"/>
                  </a:moveTo>
                  <a:cubicBezTo>
                    <a:pt x="98778" y="314691"/>
                    <a:pt x="100526" y="321684"/>
                    <a:pt x="103149" y="329552"/>
                  </a:cubicBezTo>
                  <a:cubicBezTo>
                    <a:pt x="105771" y="327803"/>
                    <a:pt x="109268" y="325181"/>
                    <a:pt x="111890" y="323433"/>
                  </a:cubicBezTo>
                  <a:cubicBezTo>
                    <a:pt x="106645" y="318188"/>
                    <a:pt x="101401" y="312943"/>
                    <a:pt x="96156" y="306824"/>
                  </a:cubicBezTo>
                  <a:cubicBezTo>
                    <a:pt x="97030" y="291089"/>
                    <a:pt x="97904" y="274481"/>
                    <a:pt x="98778" y="258746"/>
                  </a:cubicBezTo>
                  <a:cubicBezTo>
                    <a:pt x="89163" y="262243"/>
                    <a:pt x="79547" y="264865"/>
                    <a:pt x="69931" y="268362"/>
                  </a:cubicBezTo>
                  <a:cubicBezTo>
                    <a:pt x="65561" y="270110"/>
                    <a:pt x="62064" y="271858"/>
                    <a:pt x="57693" y="273606"/>
                  </a:cubicBezTo>
                  <a:cubicBezTo>
                    <a:pt x="41959" y="318188"/>
                    <a:pt x="90037" y="288467"/>
                    <a:pt x="96156" y="306824"/>
                  </a:cubicBezTo>
                  <a:close/>
                  <a:moveTo>
                    <a:pt x="113639" y="184444"/>
                  </a:moveTo>
                  <a:cubicBezTo>
                    <a:pt x="110142" y="187941"/>
                    <a:pt x="108394" y="190563"/>
                    <a:pt x="105771" y="194059"/>
                  </a:cubicBezTo>
                  <a:cubicBezTo>
                    <a:pt x="108394" y="196682"/>
                    <a:pt x="111890" y="200179"/>
                    <a:pt x="114513" y="200179"/>
                  </a:cubicBezTo>
                  <a:cubicBezTo>
                    <a:pt x="117135" y="200179"/>
                    <a:pt x="120632" y="196682"/>
                    <a:pt x="123254" y="194934"/>
                  </a:cubicBezTo>
                  <a:cubicBezTo>
                    <a:pt x="120632" y="191437"/>
                    <a:pt x="118009" y="188815"/>
                    <a:pt x="113639" y="184444"/>
                  </a:cubicBezTo>
                  <a:close/>
                </a:path>
              </a:pathLst>
            </a:custGeom>
            <a:solidFill>
              <a:srgbClr val="EA9024"/>
            </a:solidFill>
            <a:ln w="8731" cap="flat">
              <a:noFill/>
              <a:prstDash val="solid"/>
              <a:miter/>
            </a:ln>
          </p:spPr>
          <p:txBody>
            <a:bodyPr rtlCol="0" anchor="ctr"/>
            <a:lstStyle/>
            <a:p>
              <a:endParaRPr lang="en-GB"/>
            </a:p>
          </p:txBody>
        </p:sp>
        <p:sp>
          <p:nvSpPr>
            <p:cNvPr id="34" name="Freeform: Shape 33">
              <a:extLst>
                <a:ext uri="{FF2B5EF4-FFF2-40B4-BE49-F238E27FC236}">
                  <a16:creationId xmlns:a16="http://schemas.microsoft.com/office/drawing/2014/main" id="{5B9D9FDA-9C16-4F6E-908E-D5109DCB5BD7}"/>
                </a:ext>
              </a:extLst>
            </p:cNvPr>
            <p:cNvSpPr/>
            <p:nvPr/>
          </p:nvSpPr>
          <p:spPr>
            <a:xfrm>
              <a:off x="10265389" y="1998171"/>
              <a:ext cx="539345" cy="295783"/>
            </a:xfrm>
            <a:custGeom>
              <a:avLst/>
              <a:gdLst>
                <a:gd name="connsiteX0" fmla="*/ 5245 w 539345"/>
                <a:gd name="connsiteY0" fmla="*/ 37748 h 295783"/>
                <a:gd name="connsiteX1" fmla="*/ 163464 w 539345"/>
                <a:gd name="connsiteY1" fmla="*/ 42993 h 295783"/>
                <a:gd name="connsiteX2" fmla="*/ 214165 w 539345"/>
                <a:gd name="connsiteY2" fmla="*/ 62224 h 295783"/>
                <a:gd name="connsiteX3" fmla="*/ 436197 w 539345"/>
                <a:gd name="connsiteY3" fmla="*/ 136526 h 295783"/>
                <a:gd name="connsiteX4" fmla="*/ 422211 w 539345"/>
                <a:gd name="connsiteY4" fmla="*/ 165373 h 295783"/>
                <a:gd name="connsiteX5" fmla="*/ 464170 w 539345"/>
                <a:gd name="connsiteY5" fmla="*/ 226563 h 295783"/>
                <a:gd name="connsiteX6" fmla="*/ 503506 w 539345"/>
                <a:gd name="connsiteY6" fmla="*/ 242298 h 295783"/>
                <a:gd name="connsiteX7" fmla="*/ 539346 w 539345"/>
                <a:gd name="connsiteY7" fmla="*/ 277263 h 295783"/>
                <a:gd name="connsiteX8" fmla="*/ 401231 w 539345"/>
                <a:gd name="connsiteY8" fmla="*/ 271144 h 295783"/>
                <a:gd name="connsiteX9" fmla="*/ 349657 w 539345"/>
                <a:gd name="connsiteY9" fmla="*/ 214325 h 295783"/>
                <a:gd name="connsiteX10" fmla="*/ 325181 w 539345"/>
                <a:gd name="connsiteY10" fmla="*/ 200339 h 295783"/>
                <a:gd name="connsiteX11" fmla="*/ 324307 w 539345"/>
                <a:gd name="connsiteY11" fmla="*/ 171492 h 295783"/>
                <a:gd name="connsiteX12" fmla="*/ 312069 w 539345"/>
                <a:gd name="connsiteY12" fmla="*/ 123414 h 295783"/>
                <a:gd name="connsiteX13" fmla="*/ 294586 w 539345"/>
                <a:gd name="connsiteY13" fmla="*/ 115547 h 295783"/>
                <a:gd name="connsiteX14" fmla="*/ 290215 w 539345"/>
                <a:gd name="connsiteY14" fmla="*/ 137401 h 295783"/>
                <a:gd name="connsiteX15" fmla="*/ 290215 w 539345"/>
                <a:gd name="connsiteY15" fmla="*/ 147016 h 295783"/>
                <a:gd name="connsiteX16" fmla="*/ 294586 w 539345"/>
                <a:gd name="connsiteY16" fmla="*/ 167996 h 295783"/>
                <a:gd name="connsiteX17" fmla="*/ 294586 w 539345"/>
                <a:gd name="connsiteY17" fmla="*/ 173241 h 295783"/>
                <a:gd name="connsiteX18" fmla="*/ 277977 w 539345"/>
                <a:gd name="connsiteY18" fmla="*/ 174989 h 295783"/>
                <a:gd name="connsiteX19" fmla="*/ 145982 w 539345"/>
                <a:gd name="connsiteY19" fmla="*/ 124288 h 295783"/>
                <a:gd name="connsiteX20" fmla="*/ 118009 w 539345"/>
                <a:gd name="connsiteY20" fmla="*/ 110302 h 295783"/>
                <a:gd name="connsiteX21" fmla="*/ 95281 w 539345"/>
                <a:gd name="connsiteY21" fmla="*/ 98938 h 295783"/>
                <a:gd name="connsiteX22" fmla="*/ 110142 w 539345"/>
                <a:gd name="connsiteY22" fmla="*/ 60476 h 295783"/>
                <a:gd name="connsiteX23" fmla="*/ 80421 w 539345"/>
                <a:gd name="connsiteY23" fmla="*/ 36874 h 295783"/>
                <a:gd name="connsiteX24" fmla="*/ 41959 w 539345"/>
                <a:gd name="connsiteY24" fmla="*/ 70092 h 295783"/>
                <a:gd name="connsiteX25" fmla="*/ 0 w 539345"/>
                <a:gd name="connsiteY25" fmla="*/ 61350 h 295783"/>
                <a:gd name="connsiteX26" fmla="*/ 5245 w 539345"/>
                <a:gd name="connsiteY26" fmla="*/ 37748 h 295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39345" h="295783">
                  <a:moveTo>
                    <a:pt x="5245" y="37748"/>
                  </a:moveTo>
                  <a:cubicBezTo>
                    <a:pt x="59442" y="4531"/>
                    <a:pt x="112764" y="-29561"/>
                    <a:pt x="163464" y="42993"/>
                  </a:cubicBezTo>
                  <a:cubicBezTo>
                    <a:pt x="180073" y="49112"/>
                    <a:pt x="196682" y="56105"/>
                    <a:pt x="214165" y="62224"/>
                  </a:cubicBezTo>
                  <a:cubicBezTo>
                    <a:pt x="286719" y="91945"/>
                    <a:pt x="395112" y="13272"/>
                    <a:pt x="436197" y="136526"/>
                  </a:cubicBezTo>
                  <a:cubicBezTo>
                    <a:pt x="431826" y="146142"/>
                    <a:pt x="427456" y="155758"/>
                    <a:pt x="422211" y="165373"/>
                  </a:cubicBezTo>
                  <a:cubicBezTo>
                    <a:pt x="395986" y="213451"/>
                    <a:pt x="405602" y="236179"/>
                    <a:pt x="464170" y="226563"/>
                  </a:cubicBezTo>
                  <a:cubicBezTo>
                    <a:pt x="472037" y="244920"/>
                    <a:pt x="479904" y="264151"/>
                    <a:pt x="503506" y="242298"/>
                  </a:cubicBezTo>
                  <a:cubicBezTo>
                    <a:pt x="515744" y="253661"/>
                    <a:pt x="527108" y="265025"/>
                    <a:pt x="539346" y="277263"/>
                  </a:cubicBezTo>
                  <a:cubicBezTo>
                    <a:pt x="492142" y="308733"/>
                    <a:pt x="446687" y="295620"/>
                    <a:pt x="401231" y="271144"/>
                  </a:cubicBezTo>
                  <a:cubicBezTo>
                    <a:pt x="413469" y="225689"/>
                    <a:pt x="383749" y="218696"/>
                    <a:pt x="349657" y="214325"/>
                  </a:cubicBezTo>
                  <a:cubicBezTo>
                    <a:pt x="341790" y="209954"/>
                    <a:pt x="333922" y="205584"/>
                    <a:pt x="325181" y="200339"/>
                  </a:cubicBezTo>
                  <a:cubicBezTo>
                    <a:pt x="325181" y="190723"/>
                    <a:pt x="325181" y="181108"/>
                    <a:pt x="324307" y="171492"/>
                  </a:cubicBezTo>
                  <a:cubicBezTo>
                    <a:pt x="345286" y="148765"/>
                    <a:pt x="347034" y="131282"/>
                    <a:pt x="312069" y="123414"/>
                  </a:cubicBezTo>
                  <a:cubicBezTo>
                    <a:pt x="305950" y="120792"/>
                    <a:pt x="300705" y="118170"/>
                    <a:pt x="294586" y="115547"/>
                  </a:cubicBezTo>
                  <a:cubicBezTo>
                    <a:pt x="292838" y="122540"/>
                    <a:pt x="291964" y="130407"/>
                    <a:pt x="290215" y="137401"/>
                  </a:cubicBezTo>
                  <a:cubicBezTo>
                    <a:pt x="290215" y="140897"/>
                    <a:pt x="290215" y="144394"/>
                    <a:pt x="290215" y="147016"/>
                  </a:cubicBezTo>
                  <a:cubicBezTo>
                    <a:pt x="291964" y="154009"/>
                    <a:pt x="292838" y="161002"/>
                    <a:pt x="294586" y="167996"/>
                  </a:cubicBezTo>
                  <a:cubicBezTo>
                    <a:pt x="295460" y="169744"/>
                    <a:pt x="295460" y="171492"/>
                    <a:pt x="294586" y="173241"/>
                  </a:cubicBezTo>
                  <a:cubicBezTo>
                    <a:pt x="289341" y="174115"/>
                    <a:pt x="283222" y="174115"/>
                    <a:pt x="277977" y="174989"/>
                  </a:cubicBezTo>
                  <a:cubicBezTo>
                    <a:pt x="234270" y="158380"/>
                    <a:pt x="189689" y="141771"/>
                    <a:pt x="145982" y="124288"/>
                  </a:cubicBezTo>
                  <a:cubicBezTo>
                    <a:pt x="136366" y="119918"/>
                    <a:pt x="127625" y="115547"/>
                    <a:pt x="118009" y="110302"/>
                  </a:cubicBezTo>
                  <a:cubicBezTo>
                    <a:pt x="110142" y="106806"/>
                    <a:pt x="103149" y="102435"/>
                    <a:pt x="95281" y="98938"/>
                  </a:cubicBezTo>
                  <a:cubicBezTo>
                    <a:pt x="100526" y="85826"/>
                    <a:pt x="112764" y="71840"/>
                    <a:pt x="110142" y="60476"/>
                  </a:cubicBezTo>
                  <a:cubicBezTo>
                    <a:pt x="107519" y="49986"/>
                    <a:pt x="86540" y="35126"/>
                    <a:pt x="80421" y="36874"/>
                  </a:cubicBezTo>
                  <a:cubicBezTo>
                    <a:pt x="65561" y="42993"/>
                    <a:pt x="55071" y="57854"/>
                    <a:pt x="41959" y="70092"/>
                  </a:cubicBezTo>
                  <a:cubicBezTo>
                    <a:pt x="27973" y="67469"/>
                    <a:pt x="13986" y="63973"/>
                    <a:pt x="0" y="61350"/>
                  </a:cubicBezTo>
                  <a:cubicBezTo>
                    <a:pt x="2622" y="54357"/>
                    <a:pt x="4371" y="46490"/>
                    <a:pt x="5245" y="37748"/>
                  </a:cubicBezTo>
                  <a:close/>
                </a:path>
              </a:pathLst>
            </a:custGeom>
            <a:solidFill>
              <a:srgbClr val="EA9024"/>
            </a:solidFill>
            <a:ln w="8731" cap="flat">
              <a:noFill/>
              <a:prstDash val="solid"/>
              <a:miter/>
            </a:ln>
          </p:spPr>
          <p:txBody>
            <a:bodyPr rtlCol="0" anchor="ctr"/>
            <a:lstStyle/>
            <a:p>
              <a:endParaRPr lang="en-GB"/>
            </a:p>
          </p:txBody>
        </p:sp>
        <p:sp>
          <p:nvSpPr>
            <p:cNvPr id="35" name="Freeform: Shape 34">
              <a:extLst>
                <a:ext uri="{FF2B5EF4-FFF2-40B4-BE49-F238E27FC236}">
                  <a16:creationId xmlns:a16="http://schemas.microsoft.com/office/drawing/2014/main" id="{F4426FD8-6A21-8123-DE89-029D4170C201}"/>
                </a:ext>
              </a:extLst>
            </p:cNvPr>
            <p:cNvSpPr/>
            <p:nvPr/>
          </p:nvSpPr>
          <p:spPr>
            <a:xfrm>
              <a:off x="10116785" y="4828804"/>
              <a:ext cx="350041" cy="375007"/>
            </a:xfrm>
            <a:custGeom>
              <a:avLst/>
              <a:gdLst>
                <a:gd name="connsiteX0" fmla="*/ 106645 w 350041"/>
                <a:gd name="connsiteY0" fmla="*/ 354028 h 375007"/>
                <a:gd name="connsiteX1" fmla="*/ 0 w 350041"/>
                <a:gd name="connsiteY1" fmla="*/ 79547 h 375007"/>
                <a:gd name="connsiteX2" fmla="*/ 36714 w 350041"/>
                <a:gd name="connsiteY2" fmla="*/ 0 h 375007"/>
                <a:gd name="connsiteX3" fmla="*/ 168709 w 350041"/>
                <a:gd name="connsiteY3" fmla="*/ 40211 h 375007"/>
                <a:gd name="connsiteX4" fmla="*/ 149478 w 350041"/>
                <a:gd name="connsiteY4" fmla="*/ 148604 h 375007"/>
                <a:gd name="connsiteX5" fmla="*/ 121506 w 350041"/>
                <a:gd name="connsiteY5" fmla="*/ 203676 h 375007"/>
                <a:gd name="connsiteX6" fmla="*/ 130247 w 350041"/>
                <a:gd name="connsiteY6" fmla="*/ 231648 h 375007"/>
                <a:gd name="connsiteX7" fmla="*/ 138989 w 350041"/>
                <a:gd name="connsiteY7" fmla="*/ 201053 h 375007"/>
                <a:gd name="connsiteX8" fmla="*/ 142485 w 350041"/>
                <a:gd name="connsiteY8" fmla="*/ 197557 h 375007"/>
                <a:gd name="connsiteX9" fmla="*/ 194934 w 350041"/>
                <a:gd name="connsiteY9" fmla="*/ 200179 h 375007"/>
                <a:gd name="connsiteX10" fmla="*/ 194934 w 350041"/>
                <a:gd name="connsiteY10" fmla="*/ 201053 h 375007"/>
                <a:gd name="connsiteX11" fmla="*/ 263991 w 350041"/>
                <a:gd name="connsiteY11" fmla="*/ 252627 h 375007"/>
                <a:gd name="connsiteX12" fmla="*/ 264865 w 350041"/>
                <a:gd name="connsiteY12" fmla="*/ 253501 h 375007"/>
                <a:gd name="connsiteX13" fmla="*/ 300705 w 350041"/>
                <a:gd name="connsiteY13" fmla="*/ 239515 h 375007"/>
                <a:gd name="connsiteX14" fmla="*/ 344412 w 350041"/>
                <a:gd name="connsiteY14" fmla="*/ 375007 h 375007"/>
                <a:gd name="connsiteX15" fmla="*/ 263117 w 350041"/>
                <a:gd name="connsiteY15" fmla="*/ 357524 h 375007"/>
                <a:gd name="connsiteX16" fmla="*/ 106645 w 350041"/>
                <a:gd name="connsiteY16" fmla="*/ 354028 h 375007"/>
                <a:gd name="connsiteX17" fmla="*/ 142485 w 350041"/>
                <a:gd name="connsiteY17" fmla="*/ 95282 h 375007"/>
                <a:gd name="connsiteX18" fmla="*/ 103149 w 350041"/>
                <a:gd name="connsiteY18" fmla="*/ 79547 h 375007"/>
                <a:gd name="connsiteX19" fmla="*/ 81295 w 350041"/>
                <a:gd name="connsiteY19" fmla="*/ 92659 h 375007"/>
                <a:gd name="connsiteX20" fmla="*/ 103149 w 350041"/>
                <a:gd name="connsiteY20" fmla="*/ 112765 h 375007"/>
                <a:gd name="connsiteX21" fmla="*/ 142485 w 350041"/>
                <a:gd name="connsiteY21" fmla="*/ 95282 h 375007"/>
                <a:gd name="connsiteX22" fmla="*/ 263991 w 350041"/>
                <a:gd name="connsiteY22" fmla="*/ 316440 h 375007"/>
                <a:gd name="connsiteX23" fmla="*/ 269236 w 350041"/>
                <a:gd name="connsiteY23" fmla="*/ 305076 h 375007"/>
                <a:gd name="connsiteX24" fmla="*/ 260494 w 350041"/>
                <a:gd name="connsiteY24" fmla="*/ 299831 h 375007"/>
                <a:gd name="connsiteX25" fmla="*/ 254376 w 350041"/>
                <a:gd name="connsiteY25" fmla="*/ 308573 h 375007"/>
                <a:gd name="connsiteX26" fmla="*/ 263991 w 350041"/>
                <a:gd name="connsiteY26" fmla="*/ 316440 h 375007"/>
                <a:gd name="connsiteX27" fmla="*/ 182696 w 350041"/>
                <a:gd name="connsiteY27" fmla="*/ 242138 h 375007"/>
                <a:gd name="connsiteX28" fmla="*/ 162590 w 350041"/>
                <a:gd name="connsiteY28" fmla="*/ 236893 h 375007"/>
                <a:gd name="connsiteX29" fmla="*/ 154723 w 350041"/>
                <a:gd name="connsiteY29" fmla="*/ 244760 h 375007"/>
                <a:gd name="connsiteX30" fmla="*/ 160842 w 350041"/>
                <a:gd name="connsiteY30" fmla="*/ 259620 h 375007"/>
                <a:gd name="connsiteX31" fmla="*/ 182696 w 350041"/>
                <a:gd name="connsiteY31" fmla="*/ 242138 h 375007"/>
                <a:gd name="connsiteX32" fmla="*/ 236893 w 350041"/>
                <a:gd name="connsiteY32" fmla="*/ 299831 h 375007"/>
                <a:gd name="connsiteX33" fmla="*/ 245634 w 350041"/>
                <a:gd name="connsiteY33" fmla="*/ 291964 h 375007"/>
                <a:gd name="connsiteX34" fmla="*/ 239515 w 350041"/>
                <a:gd name="connsiteY34" fmla="*/ 283222 h 375007"/>
                <a:gd name="connsiteX35" fmla="*/ 231648 w 350041"/>
                <a:gd name="connsiteY35" fmla="*/ 290215 h 375007"/>
                <a:gd name="connsiteX36" fmla="*/ 236893 w 350041"/>
                <a:gd name="connsiteY36" fmla="*/ 299831 h 375007"/>
                <a:gd name="connsiteX37" fmla="*/ 155597 w 350041"/>
                <a:gd name="connsiteY37" fmla="*/ 303328 h 375007"/>
                <a:gd name="connsiteX38" fmla="*/ 145108 w 350041"/>
                <a:gd name="connsiteY38" fmla="*/ 298957 h 375007"/>
                <a:gd name="connsiteX39" fmla="*/ 142485 w 350041"/>
                <a:gd name="connsiteY39" fmla="*/ 305076 h 375007"/>
                <a:gd name="connsiteX40" fmla="*/ 150352 w 350041"/>
                <a:gd name="connsiteY40" fmla="*/ 311195 h 375007"/>
                <a:gd name="connsiteX41" fmla="*/ 155597 w 350041"/>
                <a:gd name="connsiteY41" fmla="*/ 303328 h 375007"/>
                <a:gd name="connsiteX42" fmla="*/ 61190 w 350041"/>
                <a:gd name="connsiteY42" fmla="*/ 56819 h 375007"/>
                <a:gd name="connsiteX43" fmla="*/ 56819 w 350041"/>
                <a:gd name="connsiteY43" fmla="*/ 50701 h 375007"/>
                <a:gd name="connsiteX44" fmla="*/ 48952 w 350041"/>
                <a:gd name="connsiteY44" fmla="*/ 53323 h 375007"/>
                <a:gd name="connsiteX45" fmla="*/ 55071 w 350041"/>
                <a:gd name="connsiteY45" fmla="*/ 61190 h 375007"/>
                <a:gd name="connsiteX46" fmla="*/ 61190 w 350041"/>
                <a:gd name="connsiteY46" fmla="*/ 56819 h 375007"/>
                <a:gd name="connsiteX47" fmla="*/ 102275 w 350041"/>
                <a:gd name="connsiteY47" fmla="*/ 38462 h 375007"/>
                <a:gd name="connsiteX48" fmla="*/ 97904 w 350041"/>
                <a:gd name="connsiteY48" fmla="*/ 31469 h 375007"/>
                <a:gd name="connsiteX49" fmla="*/ 90911 w 350041"/>
                <a:gd name="connsiteY49" fmla="*/ 33218 h 375007"/>
                <a:gd name="connsiteX50" fmla="*/ 96156 w 350041"/>
                <a:gd name="connsiteY50" fmla="*/ 42833 h 375007"/>
                <a:gd name="connsiteX51" fmla="*/ 102275 w 350041"/>
                <a:gd name="connsiteY51" fmla="*/ 38462 h 375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50041" h="375007">
                  <a:moveTo>
                    <a:pt x="106645" y="354028"/>
                  </a:moveTo>
                  <a:cubicBezTo>
                    <a:pt x="109268" y="247383"/>
                    <a:pt x="115387" y="139863"/>
                    <a:pt x="0" y="79547"/>
                  </a:cubicBezTo>
                  <a:cubicBezTo>
                    <a:pt x="12238" y="53323"/>
                    <a:pt x="24476" y="27099"/>
                    <a:pt x="36714" y="0"/>
                  </a:cubicBezTo>
                  <a:cubicBezTo>
                    <a:pt x="80421" y="13112"/>
                    <a:pt x="124128" y="27099"/>
                    <a:pt x="168709" y="40211"/>
                  </a:cubicBezTo>
                  <a:cubicBezTo>
                    <a:pt x="111016" y="67309"/>
                    <a:pt x="139863" y="109268"/>
                    <a:pt x="149478" y="148604"/>
                  </a:cubicBezTo>
                  <a:cubicBezTo>
                    <a:pt x="131995" y="162591"/>
                    <a:pt x="78673" y="159094"/>
                    <a:pt x="121506" y="203676"/>
                  </a:cubicBezTo>
                  <a:cubicBezTo>
                    <a:pt x="124128" y="213291"/>
                    <a:pt x="127625" y="222906"/>
                    <a:pt x="130247" y="231648"/>
                  </a:cubicBezTo>
                  <a:cubicBezTo>
                    <a:pt x="132870" y="221158"/>
                    <a:pt x="135492" y="211543"/>
                    <a:pt x="138989" y="201053"/>
                  </a:cubicBezTo>
                  <a:cubicBezTo>
                    <a:pt x="140737" y="200179"/>
                    <a:pt x="141611" y="199305"/>
                    <a:pt x="142485" y="197557"/>
                  </a:cubicBezTo>
                  <a:cubicBezTo>
                    <a:pt x="159968" y="198430"/>
                    <a:pt x="177451" y="199305"/>
                    <a:pt x="194934" y="200179"/>
                  </a:cubicBezTo>
                  <a:lnTo>
                    <a:pt x="194934" y="201053"/>
                  </a:lnTo>
                  <a:cubicBezTo>
                    <a:pt x="195808" y="247383"/>
                    <a:pt x="229025" y="251753"/>
                    <a:pt x="263991" y="252627"/>
                  </a:cubicBezTo>
                  <a:lnTo>
                    <a:pt x="264865" y="253501"/>
                  </a:lnTo>
                  <a:cubicBezTo>
                    <a:pt x="286719" y="274481"/>
                    <a:pt x="296334" y="263117"/>
                    <a:pt x="300705" y="239515"/>
                  </a:cubicBezTo>
                  <a:cubicBezTo>
                    <a:pt x="322559" y="282348"/>
                    <a:pt x="365391" y="318188"/>
                    <a:pt x="344412" y="375007"/>
                  </a:cubicBezTo>
                  <a:cubicBezTo>
                    <a:pt x="332174" y="300705"/>
                    <a:pt x="295460" y="339168"/>
                    <a:pt x="263117" y="357524"/>
                  </a:cubicBezTo>
                  <a:cubicBezTo>
                    <a:pt x="210668" y="356651"/>
                    <a:pt x="158220" y="354902"/>
                    <a:pt x="106645" y="354028"/>
                  </a:cubicBezTo>
                  <a:close/>
                  <a:moveTo>
                    <a:pt x="142485" y="95282"/>
                  </a:moveTo>
                  <a:cubicBezTo>
                    <a:pt x="120632" y="85666"/>
                    <a:pt x="111890" y="79547"/>
                    <a:pt x="103149" y="79547"/>
                  </a:cubicBezTo>
                  <a:cubicBezTo>
                    <a:pt x="96156" y="79547"/>
                    <a:pt x="89163" y="88289"/>
                    <a:pt x="81295" y="92659"/>
                  </a:cubicBezTo>
                  <a:cubicBezTo>
                    <a:pt x="88288" y="99652"/>
                    <a:pt x="95281" y="111016"/>
                    <a:pt x="103149" y="112765"/>
                  </a:cubicBezTo>
                  <a:cubicBezTo>
                    <a:pt x="111016" y="114513"/>
                    <a:pt x="120632" y="104897"/>
                    <a:pt x="142485" y="95282"/>
                  </a:cubicBezTo>
                  <a:close/>
                  <a:moveTo>
                    <a:pt x="263991" y="316440"/>
                  </a:moveTo>
                  <a:cubicBezTo>
                    <a:pt x="266613" y="312069"/>
                    <a:pt x="270110" y="307698"/>
                    <a:pt x="269236" y="305076"/>
                  </a:cubicBezTo>
                  <a:cubicBezTo>
                    <a:pt x="268362" y="302454"/>
                    <a:pt x="263117" y="299831"/>
                    <a:pt x="260494" y="299831"/>
                  </a:cubicBezTo>
                  <a:cubicBezTo>
                    <a:pt x="257872" y="300705"/>
                    <a:pt x="254376" y="305950"/>
                    <a:pt x="254376" y="308573"/>
                  </a:cubicBezTo>
                  <a:cubicBezTo>
                    <a:pt x="255249" y="311195"/>
                    <a:pt x="259620" y="312943"/>
                    <a:pt x="263991" y="316440"/>
                  </a:cubicBezTo>
                  <a:close/>
                  <a:moveTo>
                    <a:pt x="182696" y="242138"/>
                  </a:moveTo>
                  <a:cubicBezTo>
                    <a:pt x="172206" y="239515"/>
                    <a:pt x="166961" y="236893"/>
                    <a:pt x="162590" y="236893"/>
                  </a:cubicBezTo>
                  <a:cubicBezTo>
                    <a:pt x="159968" y="236893"/>
                    <a:pt x="154723" y="242138"/>
                    <a:pt x="154723" y="244760"/>
                  </a:cubicBezTo>
                  <a:cubicBezTo>
                    <a:pt x="155597" y="250005"/>
                    <a:pt x="159094" y="254376"/>
                    <a:pt x="160842" y="259620"/>
                  </a:cubicBezTo>
                  <a:cubicBezTo>
                    <a:pt x="164339" y="256124"/>
                    <a:pt x="167835" y="253501"/>
                    <a:pt x="182696" y="242138"/>
                  </a:cubicBezTo>
                  <a:close/>
                  <a:moveTo>
                    <a:pt x="236893" y="299831"/>
                  </a:moveTo>
                  <a:cubicBezTo>
                    <a:pt x="241263" y="296335"/>
                    <a:pt x="245634" y="293712"/>
                    <a:pt x="245634" y="291964"/>
                  </a:cubicBezTo>
                  <a:cubicBezTo>
                    <a:pt x="245634" y="289341"/>
                    <a:pt x="242137" y="285845"/>
                    <a:pt x="239515" y="283222"/>
                  </a:cubicBezTo>
                  <a:cubicBezTo>
                    <a:pt x="236893" y="285845"/>
                    <a:pt x="232522" y="287593"/>
                    <a:pt x="231648" y="290215"/>
                  </a:cubicBezTo>
                  <a:cubicBezTo>
                    <a:pt x="230774" y="291964"/>
                    <a:pt x="234270" y="295461"/>
                    <a:pt x="236893" y="299831"/>
                  </a:cubicBezTo>
                  <a:close/>
                  <a:moveTo>
                    <a:pt x="155597" y="303328"/>
                  </a:moveTo>
                  <a:cubicBezTo>
                    <a:pt x="152101" y="301579"/>
                    <a:pt x="148604" y="299831"/>
                    <a:pt x="145108" y="298957"/>
                  </a:cubicBezTo>
                  <a:cubicBezTo>
                    <a:pt x="144234" y="298957"/>
                    <a:pt x="141611" y="304202"/>
                    <a:pt x="142485" y="305076"/>
                  </a:cubicBezTo>
                  <a:cubicBezTo>
                    <a:pt x="144234" y="307698"/>
                    <a:pt x="147730" y="309447"/>
                    <a:pt x="150352" y="311195"/>
                  </a:cubicBezTo>
                  <a:cubicBezTo>
                    <a:pt x="152101" y="308573"/>
                    <a:pt x="152975" y="306824"/>
                    <a:pt x="155597" y="303328"/>
                  </a:cubicBezTo>
                  <a:close/>
                  <a:moveTo>
                    <a:pt x="61190" y="56819"/>
                  </a:moveTo>
                  <a:cubicBezTo>
                    <a:pt x="59442" y="55071"/>
                    <a:pt x="58568" y="51575"/>
                    <a:pt x="56819" y="50701"/>
                  </a:cubicBezTo>
                  <a:cubicBezTo>
                    <a:pt x="54197" y="50701"/>
                    <a:pt x="51574" y="52449"/>
                    <a:pt x="48952" y="53323"/>
                  </a:cubicBezTo>
                  <a:cubicBezTo>
                    <a:pt x="50700" y="55945"/>
                    <a:pt x="52449" y="58568"/>
                    <a:pt x="55071" y="61190"/>
                  </a:cubicBezTo>
                  <a:cubicBezTo>
                    <a:pt x="55071" y="62064"/>
                    <a:pt x="58568" y="59442"/>
                    <a:pt x="61190" y="56819"/>
                  </a:cubicBezTo>
                  <a:close/>
                  <a:moveTo>
                    <a:pt x="102275" y="38462"/>
                  </a:moveTo>
                  <a:cubicBezTo>
                    <a:pt x="100526" y="35840"/>
                    <a:pt x="99652" y="32343"/>
                    <a:pt x="97904" y="31469"/>
                  </a:cubicBezTo>
                  <a:cubicBezTo>
                    <a:pt x="96156" y="30595"/>
                    <a:pt x="93533" y="32343"/>
                    <a:pt x="90911" y="33218"/>
                  </a:cubicBezTo>
                  <a:cubicBezTo>
                    <a:pt x="92659" y="36714"/>
                    <a:pt x="94407" y="39336"/>
                    <a:pt x="96156" y="42833"/>
                  </a:cubicBezTo>
                  <a:cubicBezTo>
                    <a:pt x="98778" y="41959"/>
                    <a:pt x="100526" y="40211"/>
                    <a:pt x="102275" y="38462"/>
                  </a:cubicBezTo>
                  <a:close/>
                </a:path>
              </a:pathLst>
            </a:custGeom>
            <a:solidFill>
              <a:srgbClr val="7B2B29"/>
            </a:solidFill>
            <a:ln w="8731" cap="flat">
              <a:noFill/>
              <a:prstDash val="solid"/>
              <a:miter/>
            </a:ln>
          </p:spPr>
          <p:txBody>
            <a:bodyPr rtlCol="0" anchor="ctr"/>
            <a:lstStyle/>
            <a:p>
              <a:endParaRPr lang="en-GB"/>
            </a:p>
          </p:txBody>
        </p:sp>
        <p:sp>
          <p:nvSpPr>
            <p:cNvPr id="36" name="Freeform: Shape 35">
              <a:extLst>
                <a:ext uri="{FF2B5EF4-FFF2-40B4-BE49-F238E27FC236}">
                  <a16:creationId xmlns:a16="http://schemas.microsoft.com/office/drawing/2014/main" id="{B7FBE58C-ADAC-DF70-2BF0-368390767BD2}"/>
                </a:ext>
              </a:extLst>
            </p:cNvPr>
            <p:cNvSpPr/>
            <p:nvPr/>
          </p:nvSpPr>
          <p:spPr>
            <a:xfrm>
              <a:off x="10789875" y="3623362"/>
              <a:ext cx="296258" cy="414343"/>
            </a:xfrm>
            <a:custGeom>
              <a:avLst/>
              <a:gdLst>
                <a:gd name="connsiteX0" fmla="*/ 272732 w 296258"/>
                <a:gd name="connsiteY0" fmla="*/ 0 h 414343"/>
                <a:gd name="connsiteX1" fmla="*/ 222032 w 296258"/>
                <a:gd name="connsiteY1" fmla="*/ 341789 h 414343"/>
                <a:gd name="connsiteX2" fmla="*/ 44581 w 296258"/>
                <a:gd name="connsiteY2" fmla="*/ 414343 h 414343"/>
                <a:gd name="connsiteX3" fmla="*/ 0 w 296258"/>
                <a:gd name="connsiteY3" fmla="*/ 359272 h 414343"/>
                <a:gd name="connsiteX4" fmla="*/ 175703 w 296258"/>
                <a:gd name="connsiteY4" fmla="*/ 187941 h 414343"/>
                <a:gd name="connsiteX5" fmla="*/ 184444 w 296258"/>
                <a:gd name="connsiteY5" fmla="*/ 191437 h 414343"/>
                <a:gd name="connsiteX6" fmla="*/ 178325 w 296258"/>
                <a:gd name="connsiteY6" fmla="*/ 176577 h 414343"/>
                <a:gd name="connsiteX7" fmla="*/ 185318 w 296258"/>
                <a:gd name="connsiteY7" fmla="*/ 152101 h 414343"/>
                <a:gd name="connsiteX8" fmla="*/ 193186 w 296258"/>
                <a:gd name="connsiteY8" fmla="*/ 153849 h 414343"/>
                <a:gd name="connsiteX9" fmla="*/ 194059 w 296258"/>
                <a:gd name="connsiteY9" fmla="*/ 145982 h 414343"/>
                <a:gd name="connsiteX10" fmla="*/ 272732 w 296258"/>
                <a:gd name="connsiteY10" fmla="*/ 0 h 41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258" h="414343">
                  <a:moveTo>
                    <a:pt x="272732" y="0"/>
                  </a:moveTo>
                  <a:cubicBezTo>
                    <a:pt x="312943" y="122380"/>
                    <a:pt x="305076" y="237767"/>
                    <a:pt x="222032" y="341789"/>
                  </a:cubicBezTo>
                  <a:cubicBezTo>
                    <a:pt x="134618" y="295460"/>
                    <a:pt x="87414" y="350531"/>
                    <a:pt x="44581" y="414343"/>
                  </a:cubicBezTo>
                  <a:cubicBezTo>
                    <a:pt x="29721" y="395986"/>
                    <a:pt x="14860" y="377629"/>
                    <a:pt x="0" y="359272"/>
                  </a:cubicBezTo>
                  <a:cubicBezTo>
                    <a:pt x="82169" y="326055"/>
                    <a:pt x="146856" y="275355"/>
                    <a:pt x="175703" y="187941"/>
                  </a:cubicBezTo>
                  <a:cubicBezTo>
                    <a:pt x="178325" y="188815"/>
                    <a:pt x="181822" y="190563"/>
                    <a:pt x="184444" y="191437"/>
                  </a:cubicBezTo>
                  <a:cubicBezTo>
                    <a:pt x="182696" y="186192"/>
                    <a:pt x="180073" y="180947"/>
                    <a:pt x="178325" y="176577"/>
                  </a:cubicBezTo>
                  <a:cubicBezTo>
                    <a:pt x="180073" y="168709"/>
                    <a:pt x="182696" y="159968"/>
                    <a:pt x="185318" y="152101"/>
                  </a:cubicBezTo>
                  <a:cubicBezTo>
                    <a:pt x="187941" y="152975"/>
                    <a:pt x="190563" y="153849"/>
                    <a:pt x="193186" y="153849"/>
                  </a:cubicBezTo>
                  <a:cubicBezTo>
                    <a:pt x="194059" y="151227"/>
                    <a:pt x="194934" y="148604"/>
                    <a:pt x="194059" y="145982"/>
                  </a:cubicBezTo>
                  <a:cubicBezTo>
                    <a:pt x="176577" y="73428"/>
                    <a:pt x="208046" y="27972"/>
                    <a:pt x="272732" y="0"/>
                  </a:cubicBezTo>
                  <a:close/>
                </a:path>
              </a:pathLst>
            </a:custGeom>
            <a:solidFill>
              <a:srgbClr val="469784"/>
            </a:solidFill>
            <a:ln w="8731" cap="flat">
              <a:noFill/>
              <a:prstDash val="solid"/>
              <a:miter/>
            </a:ln>
          </p:spPr>
          <p:txBody>
            <a:bodyPr rtlCol="0" anchor="ctr"/>
            <a:lstStyle/>
            <a:p>
              <a:endParaRPr lang="en-GB"/>
            </a:p>
          </p:txBody>
        </p:sp>
        <p:sp>
          <p:nvSpPr>
            <p:cNvPr id="37" name="Freeform: Shape 36">
              <a:extLst>
                <a:ext uri="{FF2B5EF4-FFF2-40B4-BE49-F238E27FC236}">
                  <a16:creationId xmlns:a16="http://schemas.microsoft.com/office/drawing/2014/main" id="{91C822CF-A042-04FF-A27C-3CC1C253F29A}"/>
                </a:ext>
              </a:extLst>
            </p:cNvPr>
            <p:cNvSpPr/>
            <p:nvPr/>
          </p:nvSpPr>
          <p:spPr>
            <a:xfrm>
              <a:off x="10488296" y="583969"/>
              <a:ext cx="310320" cy="395597"/>
            </a:xfrm>
            <a:custGeom>
              <a:avLst/>
              <a:gdLst>
                <a:gd name="connsiteX0" fmla="*/ 300705 w 310320"/>
                <a:gd name="connsiteY0" fmla="*/ 206298 h 395597"/>
                <a:gd name="connsiteX1" fmla="*/ 310321 w 310320"/>
                <a:gd name="connsiteY1" fmla="*/ 319936 h 395597"/>
                <a:gd name="connsiteX2" fmla="*/ 205424 w 310320"/>
                <a:gd name="connsiteY2" fmla="*/ 314691 h 395597"/>
                <a:gd name="connsiteX3" fmla="*/ 189689 w 310320"/>
                <a:gd name="connsiteY3" fmla="*/ 277103 h 395597"/>
                <a:gd name="connsiteX4" fmla="*/ 207172 w 310320"/>
                <a:gd name="connsiteY4" fmla="*/ 258746 h 395597"/>
                <a:gd name="connsiteX5" fmla="*/ 207172 w 310320"/>
                <a:gd name="connsiteY5" fmla="*/ 233396 h 395597"/>
                <a:gd name="connsiteX6" fmla="*/ 125876 w 310320"/>
                <a:gd name="connsiteY6" fmla="*/ 216787 h 395597"/>
                <a:gd name="connsiteX7" fmla="*/ 0 w 310320"/>
                <a:gd name="connsiteY7" fmla="*/ 22728 h 395597"/>
                <a:gd name="connsiteX8" fmla="*/ 66435 w 310320"/>
                <a:gd name="connsiteY8" fmla="*/ 0 h 395597"/>
                <a:gd name="connsiteX9" fmla="*/ 108394 w 310320"/>
                <a:gd name="connsiteY9" fmla="*/ 30595 h 395597"/>
                <a:gd name="connsiteX10" fmla="*/ 108394 w 310320"/>
                <a:gd name="connsiteY10" fmla="*/ 101401 h 395597"/>
                <a:gd name="connsiteX11" fmla="*/ 291964 w 310320"/>
                <a:gd name="connsiteY11" fmla="*/ 180947 h 395597"/>
                <a:gd name="connsiteX12" fmla="*/ 299831 w 310320"/>
                <a:gd name="connsiteY12" fmla="*/ 199305 h 395597"/>
                <a:gd name="connsiteX13" fmla="*/ 300705 w 310320"/>
                <a:gd name="connsiteY13" fmla="*/ 206298 h 395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0320" h="395597">
                  <a:moveTo>
                    <a:pt x="300705" y="206298"/>
                  </a:moveTo>
                  <a:cubicBezTo>
                    <a:pt x="304202" y="243886"/>
                    <a:pt x="306824" y="282348"/>
                    <a:pt x="310321" y="319936"/>
                  </a:cubicBezTo>
                  <a:cubicBezTo>
                    <a:pt x="276229" y="298083"/>
                    <a:pt x="230774" y="504380"/>
                    <a:pt x="205424" y="314691"/>
                  </a:cubicBezTo>
                  <a:cubicBezTo>
                    <a:pt x="200179" y="302453"/>
                    <a:pt x="194934" y="289341"/>
                    <a:pt x="189689" y="277103"/>
                  </a:cubicBezTo>
                  <a:cubicBezTo>
                    <a:pt x="195808" y="270984"/>
                    <a:pt x="201053" y="264865"/>
                    <a:pt x="207172" y="258746"/>
                  </a:cubicBezTo>
                  <a:cubicBezTo>
                    <a:pt x="207172" y="250005"/>
                    <a:pt x="207172" y="241263"/>
                    <a:pt x="207172" y="233396"/>
                  </a:cubicBezTo>
                  <a:cubicBezTo>
                    <a:pt x="180073" y="228151"/>
                    <a:pt x="152975" y="222032"/>
                    <a:pt x="125876" y="216787"/>
                  </a:cubicBezTo>
                  <a:cubicBezTo>
                    <a:pt x="83918" y="152101"/>
                    <a:pt x="41959" y="87414"/>
                    <a:pt x="0" y="22728"/>
                  </a:cubicBezTo>
                  <a:cubicBezTo>
                    <a:pt x="21854" y="14860"/>
                    <a:pt x="44581" y="7867"/>
                    <a:pt x="66435" y="0"/>
                  </a:cubicBezTo>
                  <a:cubicBezTo>
                    <a:pt x="80421" y="10490"/>
                    <a:pt x="94407" y="20105"/>
                    <a:pt x="108394" y="30595"/>
                  </a:cubicBezTo>
                  <a:cubicBezTo>
                    <a:pt x="108394" y="54197"/>
                    <a:pt x="108394" y="77799"/>
                    <a:pt x="108394" y="101401"/>
                  </a:cubicBezTo>
                  <a:cubicBezTo>
                    <a:pt x="146856" y="180947"/>
                    <a:pt x="221158" y="176577"/>
                    <a:pt x="291964" y="180947"/>
                  </a:cubicBezTo>
                  <a:cubicBezTo>
                    <a:pt x="294586" y="187066"/>
                    <a:pt x="297208" y="193185"/>
                    <a:pt x="299831" y="199305"/>
                  </a:cubicBezTo>
                  <a:cubicBezTo>
                    <a:pt x="299831" y="201927"/>
                    <a:pt x="299831" y="203675"/>
                    <a:pt x="300705" y="206298"/>
                  </a:cubicBezTo>
                  <a:close/>
                </a:path>
              </a:pathLst>
            </a:custGeom>
            <a:solidFill>
              <a:srgbClr val="D6273B"/>
            </a:solidFill>
            <a:ln w="8731" cap="flat">
              <a:noFill/>
              <a:prstDash val="solid"/>
              <a:miter/>
            </a:ln>
          </p:spPr>
          <p:txBody>
            <a:bodyPr rtlCol="0" anchor="ctr"/>
            <a:lstStyle/>
            <a:p>
              <a:endParaRPr lang="en-GB"/>
            </a:p>
          </p:txBody>
        </p:sp>
        <p:sp>
          <p:nvSpPr>
            <p:cNvPr id="38" name="Freeform: Shape 37">
              <a:extLst>
                <a:ext uri="{FF2B5EF4-FFF2-40B4-BE49-F238E27FC236}">
                  <a16:creationId xmlns:a16="http://schemas.microsoft.com/office/drawing/2014/main" id="{822897BE-8680-EDA0-C343-F2F966077CEB}"/>
                </a:ext>
              </a:extLst>
            </p:cNvPr>
            <p:cNvSpPr/>
            <p:nvPr/>
          </p:nvSpPr>
          <p:spPr>
            <a:xfrm>
              <a:off x="11010159" y="819113"/>
              <a:ext cx="202801" cy="500009"/>
            </a:xfrm>
            <a:custGeom>
              <a:avLst/>
              <a:gdLst>
                <a:gd name="connsiteX0" fmla="*/ 184444 w 202801"/>
                <a:gd name="connsiteY0" fmla="*/ 80421 h 500009"/>
                <a:gd name="connsiteX1" fmla="*/ 87414 w 202801"/>
                <a:gd name="connsiteY1" fmla="*/ 425707 h 500009"/>
                <a:gd name="connsiteX2" fmla="*/ 77799 w 202801"/>
                <a:gd name="connsiteY2" fmla="*/ 500010 h 500009"/>
                <a:gd name="connsiteX3" fmla="*/ 50700 w 202801"/>
                <a:gd name="connsiteY3" fmla="*/ 437945 h 500009"/>
                <a:gd name="connsiteX4" fmla="*/ 0 w 202801"/>
                <a:gd name="connsiteY4" fmla="*/ 277977 h 500009"/>
                <a:gd name="connsiteX5" fmla="*/ 90911 w 202801"/>
                <a:gd name="connsiteY5" fmla="*/ 78673 h 500009"/>
                <a:gd name="connsiteX6" fmla="*/ 87414 w 202801"/>
                <a:gd name="connsiteY6" fmla="*/ 0 h 500009"/>
                <a:gd name="connsiteX7" fmla="*/ 200179 w 202801"/>
                <a:gd name="connsiteY7" fmla="*/ 31469 h 500009"/>
                <a:gd name="connsiteX8" fmla="*/ 201927 w 202801"/>
                <a:gd name="connsiteY8" fmla="*/ 69931 h 500009"/>
                <a:gd name="connsiteX9" fmla="*/ 202801 w 202801"/>
                <a:gd name="connsiteY9" fmla="*/ 69057 h 500009"/>
                <a:gd name="connsiteX10" fmla="*/ 184444 w 202801"/>
                <a:gd name="connsiteY10" fmla="*/ 80421 h 500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801" h="500009">
                  <a:moveTo>
                    <a:pt x="184444" y="80421"/>
                  </a:moveTo>
                  <a:cubicBezTo>
                    <a:pt x="45456" y="165213"/>
                    <a:pt x="92659" y="302453"/>
                    <a:pt x="87414" y="425707"/>
                  </a:cubicBezTo>
                  <a:cubicBezTo>
                    <a:pt x="86540" y="450183"/>
                    <a:pt x="80421" y="475534"/>
                    <a:pt x="77799" y="500010"/>
                  </a:cubicBezTo>
                  <a:cubicBezTo>
                    <a:pt x="69057" y="479030"/>
                    <a:pt x="57693" y="458925"/>
                    <a:pt x="50700" y="437945"/>
                  </a:cubicBezTo>
                  <a:cubicBezTo>
                    <a:pt x="33218" y="384623"/>
                    <a:pt x="16609" y="331300"/>
                    <a:pt x="0" y="277977"/>
                  </a:cubicBezTo>
                  <a:cubicBezTo>
                    <a:pt x="28847" y="210668"/>
                    <a:pt x="47204" y="134618"/>
                    <a:pt x="90911" y="78673"/>
                  </a:cubicBezTo>
                  <a:cubicBezTo>
                    <a:pt x="121506" y="38462"/>
                    <a:pt x="-17483" y="25350"/>
                    <a:pt x="87414" y="0"/>
                  </a:cubicBezTo>
                  <a:cubicBezTo>
                    <a:pt x="125003" y="10490"/>
                    <a:pt x="162591" y="20979"/>
                    <a:pt x="200179" y="31469"/>
                  </a:cubicBezTo>
                  <a:cubicBezTo>
                    <a:pt x="201053" y="44581"/>
                    <a:pt x="201053" y="56819"/>
                    <a:pt x="201927" y="69931"/>
                  </a:cubicBezTo>
                  <a:cubicBezTo>
                    <a:pt x="201927" y="69931"/>
                    <a:pt x="202801" y="69057"/>
                    <a:pt x="202801" y="69057"/>
                  </a:cubicBezTo>
                  <a:cubicBezTo>
                    <a:pt x="196682" y="72554"/>
                    <a:pt x="190563" y="76050"/>
                    <a:pt x="184444" y="80421"/>
                  </a:cubicBezTo>
                  <a:close/>
                </a:path>
              </a:pathLst>
            </a:custGeom>
            <a:solidFill>
              <a:srgbClr val="7B2B29"/>
            </a:solidFill>
            <a:ln w="8731" cap="flat">
              <a:noFill/>
              <a:prstDash val="solid"/>
              <a:miter/>
            </a:ln>
          </p:spPr>
          <p:txBody>
            <a:bodyPr rtlCol="0" anchor="ctr"/>
            <a:lstStyle/>
            <a:p>
              <a:endParaRPr lang="en-GB"/>
            </a:p>
          </p:txBody>
        </p:sp>
        <p:sp>
          <p:nvSpPr>
            <p:cNvPr id="39" name="Freeform: Shape 38">
              <a:extLst>
                <a:ext uri="{FF2B5EF4-FFF2-40B4-BE49-F238E27FC236}">
                  <a16:creationId xmlns:a16="http://schemas.microsoft.com/office/drawing/2014/main" id="{67E8E4CB-5297-DE1D-36B8-3CE107BC0253}"/>
                </a:ext>
              </a:extLst>
            </p:cNvPr>
            <p:cNvSpPr/>
            <p:nvPr/>
          </p:nvSpPr>
          <p:spPr>
            <a:xfrm>
              <a:off x="9934089" y="585256"/>
              <a:ext cx="326929" cy="322696"/>
            </a:xfrm>
            <a:custGeom>
              <a:avLst/>
              <a:gdLst>
                <a:gd name="connsiteX0" fmla="*/ 147730 w 326929"/>
                <a:gd name="connsiteY0" fmla="*/ 301166 h 322696"/>
                <a:gd name="connsiteX1" fmla="*/ 0 w 326929"/>
                <a:gd name="connsiteY1" fmla="*/ 300292 h 322696"/>
                <a:gd name="connsiteX2" fmla="*/ 14860 w 326929"/>
                <a:gd name="connsiteY2" fmla="*/ 221619 h 322696"/>
                <a:gd name="connsiteX3" fmla="*/ 116261 w 326929"/>
                <a:gd name="connsiteY3" fmla="*/ 11825 h 322696"/>
                <a:gd name="connsiteX4" fmla="*/ 238641 w 326929"/>
                <a:gd name="connsiteY4" fmla="*/ 24937 h 322696"/>
                <a:gd name="connsiteX5" fmla="*/ 264865 w 326929"/>
                <a:gd name="connsiteY5" fmla="*/ 57280 h 322696"/>
                <a:gd name="connsiteX6" fmla="*/ 264865 w 326929"/>
                <a:gd name="connsiteY6" fmla="*/ 57280 h 322696"/>
                <a:gd name="connsiteX7" fmla="*/ 277103 w 326929"/>
                <a:gd name="connsiteY7" fmla="*/ 70392 h 322696"/>
                <a:gd name="connsiteX8" fmla="*/ 278852 w 326929"/>
                <a:gd name="connsiteY8" fmla="*/ 72140 h 322696"/>
                <a:gd name="connsiteX9" fmla="*/ 286719 w 326929"/>
                <a:gd name="connsiteY9" fmla="*/ 83504 h 322696"/>
                <a:gd name="connsiteX10" fmla="*/ 314691 w 326929"/>
                <a:gd name="connsiteY10" fmla="*/ 121092 h 322696"/>
                <a:gd name="connsiteX11" fmla="*/ 326929 w 326929"/>
                <a:gd name="connsiteY11" fmla="*/ 143820 h 322696"/>
                <a:gd name="connsiteX12" fmla="*/ 215913 w 326929"/>
                <a:gd name="connsiteY12" fmla="*/ 108854 h 322696"/>
                <a:gd name="connsiteX13" fmla="*/ 219410 w 326929"/>
                <a:gd name="connsiteY13" fmla="*/ 47664 h 322696"/>
                <a:gd name="connsiteX14" fmla="*/ 178325 w 326929"/>
                <a:gd name="connsiteY14" fmla="*/ 59028 h 322696"/>
                <a:gd name="connsiteX15" fmla="*/ 181822 w 326929"/>
                <a:gd name="connsiteY15" fmla="*/ 129834 h 322696"/>
                <a:gd name="connsiteX16" fmla="*/ 133744 w 326929"/>
                <a:gd name="connsiteY16" fmla="*/ 239102 h 322696"/>
                <a:gd name="connsiteX17" fmla="*/ 104023 w 326929"/>
                <a:gd name="connsiteY17" fmla="*/ 268822 h 322696"/>
                <a:gd name="connsiteX18" fmla="*/ 62938 w 326929"/>
                <a:gd name="connsiteY18" fmla="*/ 288928 h 322696"/>
                <a:gd name="connsiteX19" fmla="*/ 111016 w 326929"/>
                <a:gd name="connsiteY19" fmla="*/ 300292 h 322696"/>
                <a:gd name="connsiteX20" fmla="*/ 147730 w 326929"/>
                <a:gd name="connsiteY20" fmla="*/ 301166 h 322696"/>
                <a:gd name="connsiteX21" fmla="*/ 121506 w 326929"/>
                <a:gd name="connsiteY21" fmla="*/ 64273 h 322696"/>
                <a:gd name="connsiteX22" fmla="*/ 98778 w 326929"/>
                <a:gd name="connsiteY22" fmla="*/ 104484 h 322696"/>
                <a:gd name="connsiteX23" fmla="*/ 119758 w 326929"/>
                <a:gd name="connsiteY23" fmla="*/ 131582 h 322696"/>
                <a:gd name="connsiteX24" fmla="*/ 138989 w 326929"/>
                <a:gd name="connsiteY24" fmla="*/ 104484 h 322696"/>
                <a:gd name="connsiteX25" fmla="*/ 121506 w 326929"/>
                <a:gd name="connsiteY25" fmla="*/ 64273 h 32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6929" h="322696">
                  <a:moveTo>
                    <a:pt x="147730" y="301166"/>
                  </a:moveTo>
                  <a:cubicBezTo>
                    <a:pt x="97904" y="349244"/>
                    <a:pt x="48952" y="302040"/>
                    <a:pt x="0" y="300292"/>
                  </a:cubicBezTo>
                  <a:cubicBezTo>
                    <a:pt x="5245" y="274067"/>
                    <a:pt x="9616" y="247843"/>
                    <a:pt x="14860" y="221619"/>
                  </a:cubicBezTo>
                  <a:cubicBezTo>
                    <a:pt x="48952" y="151687"/>
                    <a:pt x="82169" y="81756"/>
                    <a:pt x="116261" y="11825"/>
                  </a:cubicBezTo>
                  <a:cubicBezTo>
                    <a:pt x="159094" y="-1288"/>
                    <a:pt x="201053" y="-10903"/>
                    <a:pt x="238641" y="24937"/>
                  </a:cubicBezTo>
                  <a:cubicBezTo>
                    <a:pt x="247382" y="35426"/>
                    <a:pt x="256124" y="45916"/>
                    <a:pt x="264865" y="57280"/>
                  </a:cubicBezTo>
                  <a:cubicBezTo>
                    <a:pt x="264865" y="57280"/>
                    <a:pt x="264865" y="57280"/>
                    <a:pt x="264865" y="57280"/>
                  </a:cubicBezTo>
                  <a:cubicBezTo>
                    <a:pt x="269236" y="61651"/>
                    <a:pt x="272732" y="66021"/>
                    <a:pt x="277103" y="70392"/>
                  </a:cubicBezTo>
                  <a:cubicBezTo>
                    <a:pt x="277103" y="70392"/>
                    <a:pt x="278852" y="72140"/>
                    <a:pt x="278852" y="72140"/>
                  </a:cubicBezTo>
                  <a:cubicBezTo>
                    <a:pt x="281474" y="75637"/>
                    <a:pt x="284096" y="79134"/>
                    <a:pt x="286719" y="83504"/>
                  </a:cubicBezTo>
                  <a:cubicBezTo>
                    <a:pt x="296334" y="95742"/>
                    <a:pt x="305950" y="108854"/>
                    <a:pt x="314691" y="121092"/>
                  </a:cubicBezTo>
                  <a:cubicBezTo>
                    <a:pt x="319062" y="128960"/>
                    <a:pt x="323433" y="136827"/>
                    <a:pt x="326929" y="143820"/>
                  </a:cubicBezTo>
                  <a:cubicBezTo>
                    <a:pt x="290215" y="132456"/>
                    <a:pt x="253501" y="121092"/>
                    <a:pt x="215913" y="108854"/>
                  </a:cubicBezTo>
                  <a:cubicBezTo>
                    <a:pt x="216787" y="88749"/>
                    <a:pt x="218536" y="67770"/>
                    <a:pt x="219410" y="47664"/>
                  </a:cubicBezTo>
                  <a:cubicBezTo>
                    <a:pt x="205424" y="51161"/>
                    <a:pt x="179199" y="53783"/>
                    <a:pt x="178325" y="59028"/>
                  </a:cubicBezTo>
                  <a:cubicBezTo>
                    <a:pt x="175703" y="81756"/>
                    <a:pt x="180073" y="106232"/>
                    <a:pt x="181822" y="129834"/>
                  </a:cubicBezTo>
                  <a:cubicBezTo>
                    <a:pt x="166087" y="166548"/>
                    <a:pt x="149478" y="203262"/>
                    <a:pt x="133744" y="239102"/>
                  </a:cubicBezTo>
                  <a:cubicBezTo>
                    <a:pt x="124128" y="248717"/>
                    <a:pt x="114513" y="259207"/>
                    <a:pt x="104023" y="268822"/>
                  </a:cubicBezTo>
                  <a:cubicBezTo>
                    <a:pt x="90037" y="275816"/>
                    <a:pt x="76050" y="281935"/>
                    <a:pt x="62938" y="288928"/>
                  </a:cubicBezTo>
                  <a:cubicBezTo>
                    <a:pt x="78673" y="292424"/>
                    <a:pt x="94407" y="296795"/>
                    <a:pt x="111016" y="300292"/>
                  </a:cubicBezTo>
                  <a:cubicBezTo>
                    <a:pt x="123254" y="299417"/>
                    <a:pt x="135492" y="300292"/>
                    <a:pt x="147730" y="301166"/>
                  </a:cubicBezTo>
                  <a:close/>
                  <a:moveTo>
                    <a:pt x="121506" y="64273"/>
                  </a:moveTo>
                  <a:cubicBezTo>
                    <a:pt x="109268" y="84378"/>
                    <a:pt x="97904" y="94868"/>
                    <a:pt x="98778" y="104484"/>
                  </a:cubicBezTo>
                  <a:cubicBezTo>
                    <a:pt x="99652" y="114099"/>
                    <a:pt x="112764" y="122841"/>
                    <a:pt x="119758" y="131582"/>
                  </a:cubicBezTo>
                  <a:cubicBezTo>
                    <a:pt x="126751" y="122841"/>
                    <a:pt x="137240" y="114099"/>
                    <a:pt x="138989" y="104484"/>
                  </a:cubicBezTo>
                  <a:cubicBezTo>
                    <a:pt x="139863" y="95742"/>
                    <a:pt x="131121" y="85253"/>
                    <a:pt x="121506" y="64273"/>
                  </a:cubicBezTo>
                  <a:close/>
                </a:path>
              </a:pathLst>
            </a:custGeom>
            <a:solidFill>
              <a:srgbClr val="7B2B29"/>
            </a:solidFill>
            <a:ln w="8731" cap="flat">
              <a:noFill/>
              <a:prstDash val="solid"/>
              <a:miter/>
            </a:ln>
          </p:spPr>
          <p:txBody>
            <a:bodyPr rtlCol="0" anchor="ctr"/>
            <a:lstStyle/>
            <a:p>
              <a:endParaRPr lang="en-GB"/>
            </a:p>
          </p:txBody>
        </p:sp>
        <p:sp>
          <p:nvSpPr>
            <p:cNvPr id="40" name="Freeform: Shape 39">
              <a:extLst>
                <a:ext uri="{FF2B5EF4-FFF2-40B4-BE49-F238E27FC236}">
                  <a16:creationId xmlns:a16="http://schemas.microsoft.com/office/drawing/2014/main" id="{4B5D5FBB-2B46-78DD-C917-6B237D6C0932}"/>
                </a:ext>
              </a:extLst>
            </p:cNvPr>
            <p:cNvSpPr/>
            <p:nvPr/>
          </p:nvSpPr>
          <p:spPr>
            <a:xfrm>
              <a:off x="11491811" y="1414404"/>
              <a:ext cx="377629" cy="255249"/>
            </a:xfrm>
            <a:custGeom>
              <a:avLst/>
              <a:gdLst>
                <a:gd name="connsiteX0" fmla="*/ 346161 w 377629"/>
                <a:gd name="connsiteY0" fmla="*/ 0 h 255249"/>
                <a:gd name="connsiteX1" fmla="*/ 376755 w 377629"/>
                <a:gd name="connsiteY1" fmla="*/ 25350 h 255249"/>
                <a:gd name="connsiteX2" fmla="*/ 377630 w 377629"/>
                <a:gd name="connsiteY2" fmla="*/ 66435 h 255249"/>
                <a:gd name="connsiteX3" fmla="*/ 62938 w 377629"/>
                <a:gd name="connsiteY3" fmla="*/ 255250 h 255249"/>
                <a:gd name="connsiteX4" fmla="*/ 56819 w 377629"/>
                <a:gd name="connsiteY4" fmla="*/ 231648 h 255249"/>
                <a:gd name="connsiteX5" fmla="*/ 43707 w 377629"/>
                <a:gd name="connsiteY5" fmla="*/ 241263 h 255249"/>
                <a:gd name="connsiteX6" fmla="*/ 26224 w 377629"/>
                <a:gd name="connsiteY6" fmla="*/ 233396 h 255249"/>
                <a:gd name="connsiteX7" fmla="*/ 0 w 377629"/>
                <a:gd name="connsiteY7" fmla="*/ 221158 h 255249"/>
                <a:gd name="connsiteX8" fmla="*/ 4371 w 377629"/>
                <a:gd name="connsiteY8" fmla="*/ 144234 h 255249"/>
                <a:gd name="connsiteX9" fmla="*/ 137240 w 377629"/>
                <a:gd name="connsiteY9" fmla="*/ 98778 h 255249"/>
                <a:gd name="connsiteX10" fmla="*/ 139863 w 377629"/>
                <a:gd name="connsiteY10" fmla="*/ 101401 h 255249"/>
                <a:gd name="connsiteX11" fmla="*/ 127625 w 377629"/>
                <a:gd name="connsiteY11" fmla="*/ 130247 h 255249"/>
                <a:gd name="connsiteX12" fmla="*/ 145108 w 377629"/>
                <a:gd name="connsiteY12" fmla="*/ 139863 h 255249"/>
                <a:gd name="connsiteX13" fmla="*/ 161716 w 377629"/>
                <a:gd name="connsiteY13" fmla="*/ 104023 h 255249"/>
                <a:gd name="connsiteX14" fmla="*/ 168710 w 377629"/>
                <a:gd name="connsiteY14" fmla="*/ 98778 h 255249"/>
                <a:gd name="connsiteX15" fmla="*/ 214165 w 377629"/>
                <a:gd name="connsiteY15" fmla="*/ 44581 h 255249"/>
                <a:gd name="connsiteX16" fmla="*/ 308572 w 377629"/>
                <a:gd name="connsiteY16" fmla="*/ 38462 h 255249"/>
                <a:gd name="connsiteX17" fmla="*/ 325181 w 377629"/>
                <a:gd name="connsiteY17" fmla="*/ 37588 h 255249"/>
                <a:gd name="connsiteX18" fmla="*/ 360147 w 377629"/>
                <a:gd name="connsiteY18" fmla="*/ 44581 h 255249"/>
                <a:gd name="connsiteX19" fmla="*/ 362769 w 377629"/>
                <a:gd name="connsiteY19" fmla="*/ 33217 h 255249"/>
                <a:gd name="connsiteX20" fmla="*/ 333048 w 377629"/>
                <a:gd name="connsiteY20" fmla="*/ 23602 h 255249"/>
                <a:gd name="connsiteX21" fmla="*/ 346161 w 377629"/>
                <a:gd name="connsiteY21" fmla="*/ 0 h 255249"/>
                <a:gd name="connsiteX22" fmla="*/ 76051 w 377629"/>
                <a:gd name="connsiteY22" fmla="*/ 179199 h 255249"/>
                <a:gd name="connsiteX23" fmla="*/ 78673 w 377629"/>
                <a:gd name="connsiteY23" fmla="*/ 181822 h 255249"/>
                <a:gd name="connsiteX24" fmla="*/ 83044 w 377629"/>
                <a:gd name="connsiteY24" fmla="*/ 209794 h 255249"/>
                <a:gd name="connsiteX25" fmla="*/ 126751 w 377629"/>
                <a:gd name="connsiteY25" fmla="*/ 160842 h 255249"/>
                <a:gd name="connsiteX26" fmla="*/ 54197 w 377629"/>
                <a:gd name="connsiteY26" fmla="*/ 148604 h 255249"/>
                <a:gd name="connsiteX27" fmla="*/ 34092 w 377629"/>
                <a:gd name="connsiteY27" fmla="*/ 168710 h 255249"/>
                <a:gd name="connsiteX28" fmla="*/ 76051 w 377629"/>
                <a:gd name="connsiteY28" fmla="*/ 179199 h 255249"/>
                <a:gd name="connsiteX29" fmla="*/ 235144 w 377629"/>
                <a:gd name="connsiteY29" fmla="*/ 105771 h 255249"/>
                <a:gd name="connsiteX30" fmla="*/ 241263 w 377629"/>
                <a:gd name="connsiteY30" fmla="*/ 108394 h 255249"/>
                <a:gd name="connsiteX31" fmla="*/ 243012 w 377629"/>
                <a:gd name="connsiteY31" fmla="*/ 102275 h 255249"/>
                <a:gd name="connsiteX32" fmla="*/ 237767 w 377629"/>
                <a:gd name="connsiteY32" fmla="*/ 97904 h 255249"/>
                <a:gd name="connsiteX33" fmla="*/ 235144 w 377629"/>
                <a:gd name="connsiteY33" fmla="*/ 105771 h 255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77629" h="255249">
                  <a:moveTo>
                    <a:pt x="346161" y="0"/>
                  </a:moveTo>
                  <a:cubicBezTo>
                    <a:pt x="356650" y="8741"/>
                    <a:pt x="366266" y="17483"/>
                    <a:pt x="376755" y="25350"/>
                  </a:cubicBezTo>
                  <a:cubicBezTo>
                    <a:pt x="376755" y="39336"/>
                    <a:pt x="376755" y="52449"/>
                    <a:pt x="377630" y="66435"/>
                  </a:cubicBezTo>
                  <a:cubicBezTo>
                    <a:pt x="286719" y="152975"/>
                    <a:pt x="194060" y="236018"/>
                    <a:pt x="62938" y="255250"/>
                  </a:cubicBezTo>
                  <a:cubicBezTo>
                    <a:pt x="61190" y="247382"/>
                    <a:pt x="58568" y="239515"/>
                    <a:pt x="56819" y="231648"/>
                  </a:cubicBezTo>
                  <a:cubicBezTo>
                    <a:pt x="52449" y="235144"/>
                    <a:pt x="48078" y="237767"/>
                    <a:pt x="43707" y="241263"/>
                  </a:cubicBezTo>
                  <a:cubicBezTo>
                    <a:pt x="37588" y="238641"/>
                    <a:pt x="32343" y="236018"/>
                    <a:pt x="26224" y="233396"/>
                  </a:cubicBezTo>
                  <a:cubicBezTo>
                    <a:pt x="17483" y="229025"/>
                    <a:pt x="8741" y="225529"/>
                    <a:pt x="0" y="221158"/>
                  </a:cubicBezTo>
                  <a:cubicBezTo>
                    <a:pt x="1748" y="195808"/>
                    <a:pt x="2623" y="169584"/>
                    <a:pt x="4371" y="144234"/>
                  </a:cubicBezTo>
                  <a:cubicBezTo>
                    <a:pt x="48952" y="129373"/>
                    <a:pt x="93533" y="113639"/>
                    <a:pt x="137240" y="98778"/>
                  </a:cubicBezTo>
                  <a:cubicBezTo>
                    <a:pt x="137240" y="98778"/>
                    <a:pt x="139863" y="101401"/>
                    <a:pt x="139863" y="101401"/>
                  </a:cubicBezTo>
                  <a:cubicBezTo>
                    <a:pt x="135492" y="111016"/>
                    <a:pt x="130247" y="119757"/>
                    <a:pt x="127625" y="130247"/>
                  </a:cubicBezTo>
                  <a:cubicBezTo>
                    <a:pt x="127625" y="131996"/>
                    <a:pt x="138989" y="136366"/>
                    <a:pt x="145108" y="139863"/>
                  </a:cubicBezTo>
                  <a:cubicBezTo>
                    <a:pt x="150353" y="127625"/>
                    <a:pt x="156471" y="116261"/>
                    <a:pt x="161716" y="104023"/>
                  </a:cubicBezTo>
                  <a:cubicBezTo>
                    <a:pt x="163465" y="102275"/>
                    <a:pt x="166087" y="100526"/>
                    <a:pt x="168710" y="98778"/>
                  </a:cubicBezTo>
                  <a:cubicBezTo>
                    <a:pt x="238641" y="126751"/>
                    <a:pt x="201927" y="64686"/>
                    <a:pt x="214165" y="44581"/>
                  </a:cubicBezTo>
                  <a:cubicBezTo>
                    <a:pt x="245634" y="42833"/>
                    <a:pt x="277103" y="40211"/>
                    <a:pt x="308572" y="38462"/>
                  </a:cubicBezTo>
                  <a:cubicBezTo>
                    <a:pt x="313817" y="38462"/>
                    <a:pt x="319062" y="38462"/>
                    <a:pt x="325181" y="37588"/>
                  </a:cubicBezTo>
                  <a:cubicBezTo>
                    <a:pt x="336545" y="40211"/>
                    <a:pt x="348783" y="42833"/>
                    <a:pt x="360147" y="44581"/>
                  </a:cubicBezTo>
                  <a:cubicBezTo>
                    <a:pt x="361021" y="41085"/>
                    <a:pt x="362769" y="34092"/>
                    <a:pt x="362769" y="33217"/>
                  </a:cubicBezTo>
                  <a:cubicBezTo>
                    <a:pt x="353154" y="29721"/>
                    <a:pt x="342664" y="27098"/>
                    <a:pt x="333048" y="23602"/>
                  </a:cubicBezTo>
                  <a:cubicBezTo>
                    <a:pt x="336545" y="17483"/>
                    <a:pt x="340916" y="8741"/>
                    <a:pt x="346161" y="0"/>
                  </a:cubicBezTo>
                  <a:close/>
                  <a:moveTo>
                    <a:pt x="76051" y="179199"/>
                  </a:moveTo>
                  <a:lnTo>
                    <a:pt x="78673" y="181822"/>
                  </a:lnTo>
                  <a:cubicBezTo>
                    <a:pt x="80421" y="191437"/>
                    <a:pt x="82169" y="200179"/>
                    <a:pt x="83044" y="209794"/>
                  </a:cubicBezTo>
                  <a:cubicBezTo>
                    <a:pt x="97904" y="193186"/>
                    <a:pt x="112764" y="176577"/>
                    <a:pt x="126751" y="160842"/>
                  </a:cubicBezTo>
                  <a:cubicBezTo>
                    <a:pt x="102275" y="156471"/>
                    <a:pt x="78673" y="150352"/>
                    <a:pt x="54197" y="148604"/>
                  </a:cubicBezTo>
                  <a:cubicBezTo>
                    <a:pt x="48078" y="147730"/>
                    <a:pt x="40211" y="161716"/>
                    <a:pt x="34092" y="168710"/>
                  </a:cubicBezTo>
                  <a:cubicBezTo>
                    <a:pt x="48078" y="171332"/>
                    <a:pt x="62064" y="174828"/>
                    <a:pt x="76051" y="179199"/>
                  </a:cubicBezTo>
                  <a:close/>
                  <a:moveTo>
                    <a:pt x="235144" y="105771"/>
                  </a:moveTo>
                  <a:cubicBezTo>
                    <a:pt x="236893" y="106645"/>
                    <a:pt x="239515" y="107520"/>
                    <a:pt x="241263" y="108394"/>
                  </a:cubicBezTo>
                  <a:cubicBezTo>
                    <a:pt x="242138" y="106645"/>
                    <a:pt x="243886" y="104023"/>
                    <a:pt x="243012" y="102275"/>
                  </a:cubicBezTo>
                  <a:cubicBezTo>
                    <a:pt x="242138" y="100526"/>
                    <a:pt x="239515" y="99652"/>
                    <a:pt x="237767" y="97904"/>
                  </a:cubicBezTo>
                  <a:cubicBezTo>
                    <a:pt x="236893" y="100526"/>
                    <a:pt x="236018" y="103149"/>
                    <a:pt x="235144" y="105771"/>
                  </a:cubicBezTo>
                  <a:close/>
                </a:path>
              </a:pathLst>
            </a:custGeom>
            <a:solidFill>
              <a:srgbClr val="7B2B29"/>
            </a:solidFill>
            <a:ln w="8731" cap="flat">
              <a:noFill/>
              <a:prstDash val="solid"/>
              <a:miter/>
            </a:ln>
          </p:spPr>
          <p:txBody>
            <a:bodyPr rtlCol="0" anchor="ctr"/>
            <a:lstStyle/>
            <a:p>
              <a:endParaRPr lang="en-GB"/>
            </a:p>
          </p:txBody>
        </p:sp>
        <p:sp>
          <p:nvSpPr>
            <p:cNvPr id="41" name="Freeform: Shape 40">
              <a:extLst>
                <a:ext uri="{FF2B5EF4-FFF2-40B4-BE49-F238E27FC236}">
                  <a16:creationId xmlns:a16="http://schemas.microsoft.com/office/drawing/2014/main" id="{28070392-2938-0AA8-6083-89A38E11E0B8}"/>
                </a:ext>
              </a:extLst>
            </p:cNvPr>
            <p:cNvSpPr/>
            <p:nvPr/>
          </p:nvSpPr>
          <p:spPr>
            <a:xfrm>
              <a:off x="10151751" y="1150413"/>
              <a:ext cx="234270" cy="340915"/>
            </a:xfrm>
            <a:custGeom>
              <a:avLst/>
              <a:gdLst>
                <a:gd name="connsiteX0" fmla="*/ 11364 w 234270"/>
                <a:gd name="connsiteY0" fmla="*/ 242137 h 340915"/>
                <a:gd name="connsiteX1" fmla="*/ 12238 w 234270"/>
                <a:gd name="connsiteY1" fmla="*/ 211542 h 340915"/>
                <a:gd name="connsiteX2" fmla="*/ 19231 w 234270"/>
                <a:gd name="connsiteY2" fmla="*/ 138115 h 340915"/>
                <a:gd name="connsiteX3" fmla="*/ 0 w 234270"/>
                <a:gd name="connsiteY3" fmla="*/ 0 h 340915"/>
                <a:gd name="connsiteX4" fmla="*/ 88288 w 234270"/>
                <a:gd name="connsiteY4" fmla="*/ 52449 h 340915"/>
                <a:gd name="connsiteX5" fmla="*/ 96156 w 234270"/>
                <a:gd name="connsiteY5" fmla="*/ 59442 h 340915"/>
                <a:gd name="connsiteX6" fmla="*/ 97030 w 234270"/>
                <a:gd name="connsiteY6" fmla="*/ 60316 h 340915"/>
                <a:gd name="connsiteX7" fmla="*/ 149478 w 234270"/>
                <a:gd name="connsiteY7" fmla="*/ 112764 h 340915"/>
                <a:gd name="connsiteX8" fmla="*/ 234270 w 234270"/>
                <a:gd name="connsiteY8" fmla="*/ 258746 h 340915"/>
                <a:gd name="connsiteX9" fmla="*/ 225529 w 234270"/>
                <a:gd name="connsiteY9" fmla="*/ 270984 h 340915"/>
                <a:gd name="connsiteX10" fmla="*/ 168709 w 234270"/>
                <a:gd name="connsiteY10" fmla="*/ 307698 h 340915"/>
                <a:gd name="connsiteX11" fmla="*/ 159094 w 234270"/>
                <a:gd name="connsiteY11" fmla="*/ 303327 h 340915"/>
                <a:gd name="connsiteX12" fmla="*/ 122380 w 234270"/>
                <a:gd name="connsiteY12" fmla="*/ 283222 h 340915"/>
                <a:gd name="connsiteX13" fmla="*/ 125002 w 234270"/>
                <a:gd name="connsiteY13" fmla="*/ 331300 h 340915"/>
                <a:gd name="connsiteX14" fmla="*/ 106645 w 234270"/>
                <a:gd name="connsiteY14" fmla="*/ 340916 h 340915"/>
                <a:gd name="connsiteX15" fmla="*/ 99652 w 234270"/>
                <a:gd name="connsiteY15" fmla="*/ 338293 h 340915"/>
                <a:gd name="connsiteX16" fmla="*/ 77799 w 234270"/>
                <a:gd name="connsiteY16" fmla="*/ 319936 h 340915"/>
                <a:gd name="connsiteX17" fmla="*/ 89163 w 234270"/>
                <a:gd name="connsiteY17" fmla="*/ 278851 h 340915"/>
                <a:gd name="connsiteX18" fmla="*/ 105771 w 234270"/>
                <a:gd name="connsiteY18" fmla="*/ 243886 h 340915"/>
                <a:gd name="connsiteX19" fmla="*/ 121506 w 234270"/>
                <a:gd name="connsiteY19" fmla="*/ 245634 h 340915"/>
                <a:gd name="connsiteX20" fmla="*/ 135492 w 234270"/>
                <a:gd name="connsiteY20" fmla="*/ 245634 h 340915"/>
                <a:gd name="connsiteX21" fmla="*/ 144234 w 234270"/>
                <a:gd name="connsiteY21" fmla="*/ 180073 h 340915"/>
                <a:gd name="connsiteX22" fmla="*/ 104897 w 234270"/>
                <a:gd name="connsiteY22" fmla="*/ 180947 h 340915"/>
                <a:gd name="connsiteX23" fmla="*/ 101400 w 234270"/>
                <a:gd name="connsiteY23" fmla="*/ 188815 h 340915"/>
                <a:gd name="connsiteX24" fmla="*/ 70805 w 234270"/>
                <a:gd name="connsiteY24" fmla="*/ 216787 h 340915"/>
                <a:gd name="connsiteX25" fmla="*/ 47204 w 234270"/>
                <a:gd name="connsiteY25" fmla="*/ 200179 h 340915"/>
                <a:gd name="connsiteX26" fmla="*/ 35840 w 234270"/>
                <a:gd name="connsiteY26" fmla="*/ 257872 h 340915"/>
                <a:gd name="connsiteX27" fmla="*/ 11364 w 234270"/>
                <a:gd name="connsiteY27" fmla="*/ 242137 h 3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270" h="340915">
                  <a:moveTo>
                    <a:pt x="11364" y="242137"/>
                  </a:moveTo>
                  <a:cubicBezTo>
                    <a:pt x="11364" y="231648"/>
                    <a:pt x="12238" y="221158"/>
                    <a:pt x="12238" y="211542"/>
                  </a:cubicBezTo>
                  <a:cubicBezTo>
                    <a:pt x="14860" y="187066"/>
                    <a:pt x="17483" y="162590"/>
                    <a:pt x="19231" y="138115"/>
                  </a:cubicBezTo>
                  <a:cubicBezTo>
                    <a:pt x="13112" y="91785"/>
                    <a:pt x="6119" y="46330"/>
                    <a:pt x="0" y="0"/>
                  </a:cubicBezTo>
                  <a:cubicBezTo>
                    <a:pt x="29721" y="17483"/>
                    <a:pt x="59442" y="34966"/>
                    <a:pt x="88288" y="52449"/>
                  </a:cubicBezTo>
                  <a:cubicBezTo>
                    <a:pt x="90911" y="55071"/>
                    <a:pt x="93533" y="56819"/>
                    <a:pt x="96156" y="59442"/>
                  </a:cubicBezTo>
                  <a:cubicBezTo>
                    <a:pt x="96156" y="59442"/>
                    <a:pt x="97030" y="60316"/>
                    <a:pt x="97030" y="60316"/>
                  </a:cubicBezTo>
                  <a:cubicBezTo>
                    <a:pt x="77799" y="113639"/>
                    <a:pt x="109268" y="118009"/>
                    <a:pt x="149478" y="112764"/>
                  </a:cubicBezTo>
                  <a:cubicBezTo>
                    <a:pt x="177451" y="161716"/>
                    <a:pt x="206298" y="209794"/>
                    <a:pt x="234270" y="258746"/>
                  </a:cubicBezTo>
                  <a:cubicBezTo>
                    <a:pt x="231648" y="263117"/>
                    <a:pt x="228151" y="266613"/>
                    <a:pt x="225529" y="270984"/>
                  </a:cubicBezTo>
                  <a:cubicBezTo>
                    <a:pt x="206298" y="283222"/>
                    <a:pt x="187941" y="295460"/>
                    <a:pt x="168709" y="307698"/>
                  </a:cubicBezTo>
                  <a:cubicBezTo>
                    <a:pt x="165213" y="305950"/>
                    <a:pt x="162590" y="305076"/>
                    <a:pt x="159094" y="303327"/>
                  </a:cubicBezTo>
                  <a:cubicBezTo>
                    <a:pt x="146856" y="296334"/>
                    <a:pt x="134618" y="290215"/>
                    <a:pt x="122380" y="283222"/>
                  </a:cubicBezTo>
                  <a:cubicBezTo>
                    <a:pt x="123254" y="298957"/>
                    <a:pt x="124128" y="314691"/>
                    <a:pt x="125002" y="331300"/>
                  </a:cubicBezTo>
                  <a:cubicBezTo>
                    <a:pt x="118883" y="334797"/>
                    <a:pt x="112764" y="337419"/>
                    <a:pt x="106645" y="340916"/>
                  </a:cubicBezTo>
                  <a:cubicBezTo>
                    <a:pt x="104023" y="340041"/>
                    <a:pt x="102275" y="339167"/>
                    <a:pt x="99652" y="338293"/>
                  </a:cubicBezTo>
                  <a:cubicBezTo>
                    <a:pt x="92659" y="332174"/>
                    <a:pt x="84792" y="326055"/>
                    <a:pt x="77799" y="319936"/>
                  </a:cubicBezTo>
                  <a:cubicBezTo>
                    <a:pt x="81295" y="305950"/>
                    <a:pt x="85666" y="292838"/>
                    <a:pt x="89163" y="278851"/>
                  </a:cubicBezTo>
                  <a:cubicBezTo>
                    <a:pt x="94407" y="267488"/>
                    <a:pt x="100526" y="255250"/>
                    <a:pt x="105771" y="243886"/>
                  </a:cubicBezTo>
                  <a:cubicBezTo>
                    <a:pt x="111016" y="244760"/>
                    <a:pt x="116261" y="244760"/>
                    <a:pt x="121506" y="245634"/>
                  </a:cubicBezTo>
                  <a:cubicBezTo>
                    <a:pt x="125876" y="245634"/>
                    <a:pt x="131121" y="245634"/>
                    <a:pt x="135492" y="245634"/>
                  </a:cubicBezTo>
                  <a:cubicBezTo>
                    <a:pt x="166961" y="227277"/>
                    <a:pt x="169584" y="205423"/>
                    <a:pt x="144234" y="180073"/>
                  </a:cubicBezTo>
                  <a:cubicBezTo>
                    <a:pt x="131121" y="180073"/>
                    <a:pt x="118009" y="180947"/>
                    <a:pt x="104897" y="180947"/>
                  </a:cubicBezTo>
                  <a:cubicBezTo>
                    <a:pt x="104023" y="183570"/>
                    <a:pt x="102275" y="186192"/>
                    <a:pt x="101400" y="188815"/>
                  </a:cubicBezTo>
                  <a:cubicBezTo>
                    <a:pt x="90911" y="198430"/>
                    <a:pt x="80421" y="207172"/>
                    <a:pt x="70805" y="216787"/>
                  </a:cubicBezTo>
                  <a:cubicBezTo>
                    <a:pt x="62938" y="211542"/>
                    <a:pt x="55071" y="205423"/>
                    <a:pt x="47204" y="200179"/>
                  </a:cubicBezTo>
                  <a:cubicBezTo>
                    <a:pt x="43707" y="219410"/>
                    <a:pt x="39336" y="238641"/>
                    <a:pt x="35840" y="257872"/>
                  </a:cubicBezTo>
                  <a:cubicBezTo>
                    <a:pt x="27098" y="252627"/>
                    <a:pt x="19231" y="247382"/>
                    <a:pt x="11364" y="242137"/>
                  </a:cubicBezTo>
                  <a:close/>
                </a:path>
              </a:pathLst>
            </a:custGeom>
            <a:solidFill>
              <a:srgbClr val="BA3325"/>
            </a:solidFill>
            <a:ln w="8731" cap="flat">
              <a:noFill/>
              <a:prstDash val="solid"/>
              <a:miter/>
            </a:ln>
          </p:spPr>
          <p:txBody>
            <a:bodyPr rtlCol="0" anchor="ctr"/>
            <a:lstStyle/>
            <a:p>
              <a:endParaRPr lang="en-GB"/>
            </a:p>
          </p:txBody>
        </p:sp>
        <p:sp>
          <p:nvSpPr>
            <p:cNvPr id="42" name="Freeform: Shape 41">
              <a:extLst>
                <a:ext uri="{FF2B5EF4-FFF2-40B4-BE49-F238E27FC236}">
                  <a16:creationId xmlns:a16="http://schemas.microsoft.com/office/drawing/2014/main" id="{C75D7E77-98F0-A94F-7BDB-62312C2E35BB}"/>
                </a:ext>
              </a:extLst>
            </p:cNvPr>
            <p:cNvSpPr/>
            <p:nvPr/>
          </p:nvSpPr>
          <p:spPr>
            <a:xfrm>
              <a:off x="9062569" y="913358"/>
              <a:ext cx="269235" cy="296064"/>
            </a:xfrm>
            <a:custGeom>
              <a:avLst/>
              <a:gdLst>
                <a:gd name="connsiteX0" fmla="*/ 189689 w 269235"/>
                <a:gd name="connsiteY0" fmla="*/ 1910 h 296064"/>
                <a:gd name="connsiteX1" fmla="*/ 269236 w 269235"/>
                <a:gd name="connsiteY1" fmla="*/ 102437 h 296064"/>
                <a:gd name="connsiteX2" fmla="*/ 138115 w 269235"/>
                <a:gd name="connsiteY2" fmla="*/ 289503 h 296064"/>
                <a:gd name="connsiteX3" fmla="*/ 39336 w 269235"/>
                <a:gd name="connsiteY3" fmla="*/ 187229 h 296064"/>
                <a:gd name="connsiteX4" fmla="*/ 174829 w 269235"/>
                <a:gd name="connsiteY4" fmla="*/ 113801 h 296064"/>
                <a:gd name="connsiteX5" fmla="*/ 80421 w 269235"/>
                <a:gd name="connsiteY5" fmla="*/ 68345 h 296064"/>
                <a:gd name="connsiteX6" fmla="*/ 0 w 269235"/>
                <a:gd name="connsiteY6" fmla="*/ 87576 h 296064"/>
                <a:gd name="connsiteX7" fmla="*/ 189689 w 269235"/>
                <a:gd name="connsiteY7" fmla="*/ 1910 h 29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235" h="296064">
                  <a:moveTo>
                    <a:pt x="189689" y="1910"/>
                  </a:moveTo>
                  <a:cubicBezTo>
                    <a:pt x="215913" y="35128"/>
                    <a:pt x="243012" y="69219"/>
                    <a:pt x="269236" y="102437"/>
                  </a:cubicBezTo>
                  <a:cubicBezTo>
                    <a:pt x="180073" y="136528"/>
                    <a:pt x="192311" y="246670"/>
                    <a:pt x="138115" y="289503"/>
                  </a:cubicBezTo>
                  <a:cubicBezTo>
                    <a:pt x="100526" y="319224"/>
                    <a:pt x="55945" y="241425"/>
                    <a:pt x="39336" y="187229"/>
                  </a:cubicBezTo>
                  <a:cubicBezTo>
                    <a:pt x="94407" y="179361"/>
                    <a:pt x="162591" y="189851"/>
                    <a:pt x="174829" y="113801"/>
                  </a:cubicBezTo>
                  <a:cubicBezTo>
                    <a:pt x="176577" y="103311"/>
                    <a:pt x="115387" y="75338"/>
                    <a:pt x="80421" y="68345"/>
                  </a:cubicBezTo>
                  <a:cubicBezTo>
                    <a:pt x="55945" y="63100"/>
                    <a:pt x="27098" y="80583"/>
                    <a:pt x="0" y="87576"/>
                  </a:cubicBezTo>
                  <a:cubicBezTo>
                    <a:pt x="37588" y="3659"/>
                    <a:pt x="110142" y="-5083"/>
                    <a:pt x="189689" y="1910"/>
                  </a:cubicBezTo>
                  <a:close/>
                </a:path>
              </a:pathLst>
            </a:custGeom>
            <a:solidFill>
              <a:srgbClr val="7B2B29"/>
            </a:solidFill>
            <a:ln w="8731" cap="flat">
              <a:noFill/>
              <a:prstDash val="solid"/>
              <a:miter/>
            </a:ln>
          </p:spPr>
          <p:txBody>
            <a:bodyPr rtlCol="0" anchor="ctr"/>
            <a:lstStyle/>
            <a:p>
              <a:endParaRPr lang="en-GB"/>
            </a:p>
          </p:txBody>
        </p:sp>
        <p:sp>
          <p:nvSpPr>
            <p:cNvPr id="43" name="Freeform: Shape 42">
              <a:extLst>
                <a:ext uri="{FF2B5EF4-FFF2-40B4-BE49-F238E27FC236}">
                  <a16:creationId xmlns:a16="http://schemas.microsoft.com/office/drawing/2014/main" id="{0859BB98-5C11-DFF1-6ACF-6EDAC84F6A21}"/>
                </a:ext>
              </a:extLst>
            </p:cNvPr>
            <p:cNvSpPr/>
            <p:nvPr/>
          </p:nvSpPr>
          <p:spPr>
            <a:xfrm>
              <a:off x="10092732" y="873310"/>
              <a:ext cx="251330" cy="278851"/>
            </a:xfrm>
            <a:custGeom>
              <a:avLst/>
              <a:gdLst>
                <a:gd name="connsiteX0" fmla="*/ 61641 w 251330"/>
                <a:gd name="connsiteY0" fmla="*/ 69931 h 278851"/>
                <a:gd name="connsiteX1" fmla="*/ 86991 w 251330"/>
                <a:gd name="connsiteY1" fmla="*/ 83044 h 278851"/>
                <a:gd name="connsiteX2" fmla="*/ 251330 w 251330"/>
                <a:gd name="connsiteY2" fmla="*/ 0 h 278851"/>
                <a:gd name="connsiteX3" fmla="*/ 236470 w 251330"/>
                <a:gd name="connsiteY3" fmla="*/ 111016 h 278851"/>
                <a:gd name="connsiteX4" fmla="*/ 233847 w 251330"/>
                <a:gd name="connsiteY4" fmla="*/ 153849 h 278851"/>
                <a:gd name="connsiteX5" fmla="*/ 217239 w 251330"/>
                <a:gd name="connsiteY5" fmla="*/ 232522 h 278851"/>
                <a:gd name="connsiteX6" fmla="*/ 173532 w 251330"/>
                <a:gd name="connsiteY6" fmla="*/ 278851 h 278851"/>
                <a:gd name="connsiteX7" fmla="*/ 147307 w 251330"/>
                <a:gd name="connsiteY7" fmla="*/ 261369 h 278851"/>
                <a:gd name="connsiteX8" fmla="*/ 156049 w 251330"/>
                <a:gd name="connsiteY8" fmla="*/ 224655 h 278851"/>
                <a:gd name="connsiteX9" fmla="*/ 158671 w 251330"/>
                <a:gd name="connsiteY9" fmla="*/ 187941 h 278851"/>
                <a:gd name="connsiteX10" fmla="*/ 118461 w 251330"/>
                <a:gd name="connsiteY10" fmla="*/ 198430 h 278851"/>
                <a:gd name="connsiteX11" fmla="*/ 114090 w 251330"/>
                <a:gd name="connsiteY11" fmla="*/ 196682 h 278851"/>
                <a:gd name="connsiteX12" fmla="*/ 110593 w 251330"/>
                <a:gd name="connsiteY12" fmla="*/ 194060 h 278851"/>
                <a:gd name="connsiteX13" fmla="*/ 123705 w 251330"/>
                <a:gd name="connsiteY13" fmla="*/ 158220 h 278851"/>
                <a:gd name="connsiteX14" fmla="*/ 38914 w 251330"/>
                <a:gd name="connsiteY14" fmla="*/ 149478 h 278851"/>
                <a:gd name="connsiteX15" fmla="*/ 20557 w 251330"/>
                <a:gd name="connsiteY15" fmla="*/ 192311 h 278851"/>
                <a:gd name="connsiteX16" fmla="*/ 61641 w 251330"/>
                <a:gd name="connsiteY16" fmla="*/ 69931 h 27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330" h="278851">
                  <a:moveTo>
                    <a:pt x="61641" y="69931"/>
                  </a:moveTo>
                  <a:cubicBezTo>
                    <a:pt x="70383" y="74302"/>
                    <a:pt x="79124" y="78673"/>
                    <a:pt x="86991" y="83044"/>
                  </a:cubicBezTo>
                  <a:cubicBezTo>
                    <a:pt x="111468" y="-4371"/>
                    <a:pt x="198008" y="29721"/>
                    <a:pt x="251330" y="0"/>
                  </a:cubicBezTo>
                  <a:cubicBezTo>
                    <a:pt x="246085" y="36714"/>
                    <a:pt x="241715" y="74302"/>
                    <a:pt x="236470" y="111016"/>
                  </a:cubicBezTo>
                  <a:cubicBezTo>
                    <a:pt x="216365" y="124128"/>
                    <a:pt x="198008" y="137240"/>
                    <a:pt x="233847" y="153849"/>
                  </a:cubicBezTo>
                  <a:cubicBezTo>
                    <a:pt x="228603" y="180073"/>
                    <a:pt x="222484" y="206298"/>
                    <a:pt x="217239" y="232522"/>
                  </a:cubicBezTo>
                  <a:cubicBezTo>
                    <a:pt x="202378" y="247382"/>
                    <a:pt x="188392" y="263117"/>
                    <a:pt x="173532" y="278851"/>
                  </a:cubicBezTo>
                  <a:cubicBezTo>
                    <a:pt x="164790" y="272732"/>
                    <a:pt x="156049" y="267488"/>
                    <a:pt x="147307" y="261369"/>
                  </a:cubicBezTo>
                  <a:cubicBezTo>
                    <a:pt x="180525" y="256124"/>
                    <a:pt x="177028" y="243012"/>
                    <a:pt x="156049" y="224655"/>
                  </a:cubicBezTo>
                  <a:cubicBezTo>
                    <a:pt x="156923" y="212417"/>
                    <a:pt x="157797" y="200179"/>
                    <a:pt x="158671" y="187941"/>
                  </a:cubicBezTo>
                  <a:cubicBezTo>
                    <a:pt x="145559" y="191437"/>
                    <a:pt x="131573" y="194934"/>
                    <a:pt x="118461" y="198430"/>
                  </a:cubicBezTo>
                  <a:cubicBezTo>
                    <a:pt x="116712" y="198430"/>
                    <a:pt x="115838" y="197556"/>
                    <a:pt x="114090" y="196682"/>
                  </a:cubicBezTo>
                  <a:cubicBezTo>
                    <a:pt x="113216" y="195808"/>
                    <a:pt x="110593" y="194934"/>
                    <a:pt x="110593" y="194060"/>
                  </a:cubicBezTo>
                  <a:cubicBezTo>
                    <a:pt x="114964" y="181822"/>
                    <a:pt x="119335" y="170458"/>
                    <a:pt x="123705" y="158220"/>
                  </a:cubicBezTo>
                  <a:cubicBezTo>
                    <a:pt x="95733" y="154723"/>
                    <a:pt x="66886" y="147730"/>
                    <a:pt x="38914" y="149478"/>
                  </a:cubicBezTo>
                  <a:cubicBezTo>
                    <a:pt x="31920" y="149478"/>
                    <a:pt x="26676" y="177451"/>
                    <a:pt x="20557" y="192311"/>
                  </a:cubicBezTo>
                  <a:cubicBezTo>
                    <a:pt x="-45004" y="125877"/>
                    <a:pt x="67760" y="117135"/>
                    <a:pt x="61641" y="69931"/>
                  </a:cubicBezTo>
                  <a:close/>
                </a:path>
              </a:pathLst>
            </a:custGeom>
            <a:solidFill>
              <a:srgbClr val="7B2B29"/>
            </a:solidFill>
            <a:ln w="8731" cap="flat">
              <a:noFill/>
              <a:prstDash val="solid"/>
              <a:miter/>
            </a:ln>
          </p:spPr>
          <p:txBody>
            <a:bodyPr rtlCol="0" anchor="ctr"/>
            <a:lstStyle/>
            <a:p>
              <a:endParaRPr lang="en-GB"/>
            </a:p>
          </p:txBody>
        </p:sp>
        <p:sp>
          <p:nvSpPr>
            <p:cNvPr id="44" name="Freeform: Shape 43">
              <a:extLst>
                <a:ext uri="{FF2B5EF4-FFF2-40B4-BE49-F238E27FC236}">
                  <a16:creationId xmlns:a16="http://schemas.microsoft.com/office/drawing/2014/main" id="{60425552-A4C5-8463-1911-FEDD7B673E1F}"/>
                </a:ext>
              </a:extLst>
            </p:cNvPr>
            <p:cNvSpPr/>
            <p:nvPr/>
          </p:nvSpPr>
          <p:spPr>
            <a:xfrm>
              <a:off x="10059966" y="2098858"/>
              <a:ext cx="244759" cy="243011"/>
            </a:xfrm>
            <a:custGeom>
              <a:avLst/>
              <a:gdLst>
                <a:gd name="connsiteX0" fmla="*/ 100526 w 244759"/>
                <a:gd name="connsiteY0" fmla="*/ 243012 h 243011"/>
                <a:gd name="connsiteX1" fmla="*/ 38462 w 244759"/>
                <a:gd name="connsiteY1" fmla="*/ 134618 h 243011"/>
                <a:gd name="connsiteX2" fmla="*/ 22728 w 244759"/>
                <a:gd name="connsiteY2" fmla="*/ 108394 h 243011"/>
                <a:gd name="connsiteX3" fmla="*/ 0 w 244759"/>
                <a:gd name="connsiteY3" fmla="*/ 67309 h 243011"/>
                <a:gd name="connsiteX4" fmla="*/ 8741 w 244759"/>
                <a:gd name="connsiteY4" fmla="*/ 0 h 243011"/>
                <a:gd name="connsiteX5" fmla="*/ 79547 w 244759"/>
                <a:gd name="connsiteY5" fmla="*/ 3497 h 243011"/>
                <a:gd name="connsiteX6" fmla="*/ 83044 w 244759"/>
                <a:gd name="connsiteY6" fmla="*/ 22728 h 243011"/>
                <a:gd name="connsiteX7" fmla="*/ 92659 w 244759"/>
                <a:gd name="connsiteY7" fmla="*/ 3497 h 243011"/>
                <a:gd name="connsiteX8" fmla="*/ 226403 w 244759"/>
                <a:gd name="connsiteY8" fmla="*/ 29721 h 243011"/>
                <a:gd name="connsiteX9" fmla="*/ 244760 w 244759"/>
                <a:gd name="connsiteY9" fmla="*/ 71680 h 243011"/>
                <a:gd name="connsiteX10" fmla="*/ 211542 w 244759"/>
                <a:gd name="connsiteY10" fmla="*/ 74302 h 243011"/>
                <a:gd name="connsiteX11" fmla="*/ 240389 w 244759"/>
                <a:gd name="connsiteY11" fmla="*/ 124128 h 243011"/>
                <a:gd name="connsiteX12" fmla="*/ 212417 w 244759"/>
                <a:gd name="connsiteY12" fmla="*/ 131995 h 243011"/>
                <a:gd name="connsiteX13" fmla="*/ 208046 w 244759"/>
                <a:gd name="connsiteY13" fmla="*/ 132870 h 243011"/>
                <a:gd name="connsiteX14" fmla="*/ 197556 w 244759"/>
                <a:gd name="connsiteY14" fmla="*/ 140737 h 243011"/>
                <a:gd name="connsiteX15" fmla="*/ 197556 w 244759"/>
                <a:gd name="connsiteY15" fmla="*/ 140737 h 243011"/>
                <a:gd name="connsiteX16" fmla="*/ 180073 w 244759"/>
                <a:gd name="connsiteY16" fmla="*/ 193185 h 243011"/>
                <a:gd name="connsiteX17" fmla="*/ 180073 w 244759"/>
                <a:gd name="connsiteY17" fmla="*/ 193185 h 243011"/>
                <a:gd name="connsiteX18" fmla="*/ 139863 w 244759"/>
                <a:gd name="connsiteY18" fmla="*/ 235144 h 243011"/>
                <a:gd name="connsiteX19" fmla="*/ 100526 w 244759"/>
                <a:gd name="connsiteY19" fmla="*/ 243012 h 243011"/>
                <a:gd name="connsiteX20" fmla="*/ 154723 w 244759"/>
                <a:gd name="connsiteY20" fmla="*/ 117135 h 243011"/>
                <a:gd name="connsiteX21" fmla="*/ 154723 w 244759"/>
                <a:gd name="connsiteY21" fmla="*/ 125877 h 243011"/>
                <a:gd name="connsiteX22" fmla="*/ 194934 w 244759"/>
                <a:gd name="connsiteY22" fmla="*/ 88288 h 243011"/>
                <a:gd name="connsiteX23" fmla="*/ 178325 w 244759"/>
                <a:gd name="connsiteY23" fmla="*/ 56819 h 243011"/>
                <a:gd name="connsiteX24" fmla="*/ 127625 w 244759"/>
                <a:gd name="connsiteY24" fmla="*/ 91785 h 243011"/>
                <a:gd name="connsiteX25" fmla="*/ 138989 w 244759"/>
                <a:gd name="connsiteY25" fmla="*/ 111890 h 243011"/>
                <a:gd name="connsiteX26" fmla="*/ 154723 w 244759"/>
                <a:gd name="connsiteY26" fmla="*/ 117135 h 243011"/>
                <a:gd name="connsiteX27" fmla="*/ 154723 w 244759"/>
                <a:gd name="connsiteY27" fmla="*/ 117135 h 243011"/>
                <a:gd name="connsiteX28" fmla="*/ 69057 w 244759"/>
                <a:gd name="connsiteY28" fmla="*/ 83044 h 243011"/>
                <a:gd name="connsiteX29" fmla="*/ 53323 w 244759"/>
                <a:gd name="connsiteY29" fmla="*/ 73428 h 243011"/>
                <a:gd name="connsiteX30" fmla="*/ 44581 w 244759"/>
                <a:gd name="connsiteY30" fmla="*/ 79547 h 243011"/>
                <a:gd name="connsiteX31" fmla="*/ 55945 w 244759"/>
                <a:gd name="connsiteY31" fmla="*/ 89163 h 243011"/>
                <a:gd name="connsiteX32" fmla="*/ 69057 w 244759"/>
                <a:gd name="connsiteY32" fmla="*/ 83044 h 243011"/>
                <a:gd name="connsiteX33" fmla="*/ 56819 w 244759"/>
                <a:gd name="connsiteY33" fmla="*/ 56819 h 243011"/>
                <a:gd name="connsiteX34" fmla="*/ 65561 w 244759"/>
                <a:gd name="connsiteY34" fmla="*/ 42833 h 243011"/>
                <a:gd name="connsiteX35" fmla="*/ 63812 w 244759"/>
                <a:gd name="connsiteY35" fmla="*/ 34966 h 243011"/>
                <a:gd name="connsiteX36" fmla="*/ 55071 w 244759"/>
                <a:gd name="connsiteY36" fmla="*/ 41959 h 243011"/>
                <a:gd name="connsiteX37" fmla="*/ 56819 w 244759"/>
                <a:gd name="connsiteY37" fmla="*/ 56819 h 243011"/>
                <a:gd name="connsiteX38" fmla="*/ 81295 w 244759"/>
                <a:gd name="connsiteY38" fmla="*/ 97904 h 243011"/>
                <a:gd name="connsiteX39" fmla="*/ 88288 w 244759"/>
                <a:gd name="connsiteY39" fmla="*/ 94407 h 243011"/>
                <a:gd name="connsiteX40" fmla="*/ 87414 w 244759"/>
                <a:gd name="connsiteY40" fmla="*/ 87414 h 243011"/>
                <a:gd name="connsiteX41" fmla="*/ 77799 w 244759"/>
                <a:gd name="connsiteY41" fmla="*/ 91785 h 243011"/>
                <a:gd name="connsiteX42" fmla="*/ 81295 w 244759"/>
                <a:gd name="connsiteY42" fmla="*/ 97904 h 24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44759" h="243011">
                  <a:moveTo>
                    <a:pt x="100526" y="243012"/>
                  </a:moveTo>
                  <a:cubicBezTo>
                    <a:pt x="79547" y="207172"/>
                    <a:pt x="59442" y="170458"/>
                    <a:pt x="38462" y="134618"/>
                  </a:cubicBezTo>
                  <a:cubicBezTo>
                    <a:pt x="33217" y="125877"/>
                    <a:pt x="27973" y="117135"/>
                    <a:pt x="22728" y="108394"/>
                  </a:cubicBezTo>
                  <a:cubicBezTo>
                    <a:pt x="14860" y="94407"/>
                    <a:pt x="6993" y="81295"/>
                    <a:pt x="0" y="67309"/>
                  </a:cubicBezTo>
                  <a:cubicBezTo>
                    <a:pt x="48078" y="50700"/>
                    <a:pt x="23602" y="24476"/>
                    <a:pt x="8741" y="0"/>
                  </a:cubicBezTo>
                  <a:cubicBezTo>
                    <a:pt x="32343" y="874"/>
                    <a:pt x="55945" y="2622"/>
                    <a:pt x="79547" y="3497"/>
                  </a:cubicBezTo>
                  <a:cubicBezTo>
                    <a:pt x="80421" y="9615"/>
                    <a:pt x="82169" y="16609"/>
                    <a:pt x="83044" y="22728"/>
                  </a:cubicBezTo>
                  <a:cubicBezTo>
                    <a:pt x="86540" y="16609"/>
                    <a:pt x="90037" y="9615"/>
                    <a:pt x="92659" y="3497"/>
                  </a:cubicBezTo>
                  <a:cubicBezTo>
                    <a:pt x="137240" y="12238"/>
                    <a:pt x="181822" y="20979"/>
                    <a:pt x="226403" y="29721"/>
                  </a:cubicBezTo>
                  <a:cubicBezTo>
                    <a:pt x="232522" y="43707"/>
                    <a:pt x="238641" y="57693"/>
                    <a:pt x="244760" y="71680"/>
                  </a:cubicBezTo>
                  <a:cubicBezTo>
                    <a:pt x="233396" y="72554"/>
                    <a:pt x="222906" y="73428"/>
                    <a:pt x="211542" y="74302"/>
                  </a:cubicBezTo>
                  <a:cubicBezTo>
                    <a:pt x="221158" y="90911"/>
                    <a:pt x="230774" y="107520"/>
                    <a:pt x="240389" y="124128"/>
                  </a:cubicBezTo>
                  <a:cubicBezTo>
                    <a:pt x="230774" y="126751"/>
                    <a:pt x="222032" y="129373"/>
                    <a:pt x="212417" y="131995"/>
                  </a:cubicBezTo>
                  <a:cubicBezTo>
                    <a:pt x="210668" y="131121"/>
                    <a:pt x="209794" y="131995"/>
                    <a:pt x="208046" y="132870"/>
                  </a:cubicBezTo>
                  <a:cubicBezTo>
                    <a:pt x="204549" y="135492"/>
                    <a:pt x="201053" y="138115"/>
                    <a:pt x="197556" y="140737"/>
                  </a:cubicBezTo>
                  <a:lnTo>
                    <a:pt x="197556" y="140737"/>
                  </a:lnTo>
                  <a:cubicBezTo>
                    <a:pt x="191437" y="158220"/>
                    <a:pt x="186192" y="175703"/>
                    <a:pt x="180073" y="193185"/>
                  </a:cubicBezTo>
                  <a:cubicBezTo>
                    <a:pt x="180073" y="193185"/>
                    <a:pt x="180073" y="193185"/>
                    <a:pt x="180073" y="193185"/>
                  </a:cubicBezTo>
                  <a:cubicBezTo>
                    <a:pt x="166961" y="207172"/>
                    <a:pt x="152975" y="221158"/>
                    <a:pt x="139863" y="235144"/>
                  </a:cubicBezTo>
                  <a:cubicBezTo>
                    <a:pt x="127625" y="239515"/>
                    <a:pt x="113639" y="241263"/>
                    <a:pt x="100526" y="243012"/>
                  </a:cubicBezTo>
                  <a:close/>
                  <a:moveTo>
                    <a:pt x="154723" y="117135"/>
                  </a:moveTo>
                  <a:cubicBezTo>
                    <a:pt x="153849" y="119757"/>
                    <a:pt x="154723" y="122380"/>
                    <a:pt x="154723" y="125877"/>
                  </a:cubicBezTo>
                  <a:cubicBezTo>
                    <a:pt x="168709" y="113638"/>
                    <a:pt x="184444" y="103149"/>
                    <a:pt x="194934" y="88288"/>
                  </a:cubicBezTo>
                  <a:cubicBezTo>
                    <a:pt x="198430" y="83918"/>
                    <a:pt x="184444" y="67309"/>
                    <a:pt x="178325" y="56819"/>
                  </a:cubicBezTo>
                  <a:cubicBezTo>
                    <a:pt x="160842" y="68183"/>
                    <a:pt x="143359" y="78673"/>
                    <a:pt x="127625" y="91785"/>
                  </a:cubicBezTo>
                  <a:cubicBezTo>
                    <a:pt x="126751" y="92659"/>
                    <a:pt x="134618" y="104897"/>
                    <a:pt x="138989" y="111890"/>
                  </a:cubicBezTo>
                  <a:cubicBezTo>
                    <a:pt x="143359" y="112764"/>
                    <a:pt x="148604" y="115387"/>
                    <a:pt x="154723" y="117135"/>
                  </a:cubicBezTo>
                  <a:lnTo>
                    <a:pt x="154723" y="117135"/>
                  </a:lnTo>
                  <a:close/>
                  <a:moveTo>
                    <a:pt x="69057" y="83044"/>
                  </a:moveTo>
                  <a:cubicBezTo>
                    <a:pt x="62064" y="78673"/>
                    <a:pt x="58568" y="74302"/>
                    <a:pt x="53323" y="73428"/>
                  </a:cubicBezTo>
                  <a:cubicBezTo>
                    <a:pt x="50700" y="72554"/>
                    <a:pt x="47204" y="77799"/>
                    <a:pt x="44581" y="79547"/>
                  </a:cubicBezTo>
                  <a:cubicBezTo>
                    <a:pt x="48078" y="83044"/>
                    <a:pt x="51574" y="87414"/>
                    <a:pt x="55945" y="89163"/>
                  </a:cubicBezTo>
                  <a:cubicBezTo>
                    <a:pt x="57693" y="90911"/>
                    <a:pt x="62064" y="86540"/>
                    <a:pt x="69057" y="83044"/>
                  </a:cubicBezTo>
                  <a:close/>
                  <a:moveTo>
                    <a:pt x="56819" y="56819"/>
                  </a:moveTo>
                  <a:cubicBezTo>
                    <a:pt x="61190" y="49826"/>
                    <a:pt x="64686" y="46330"/>
                    <a:pt x="65561" y="42833"/>
                  </a:cubicBezTo>
                  <a:cubicBezTo>
                    <a:pt x="66435" y="40210"/>
                    <a:pt x="64686" y="37588"/>
                    <a:pt x="63812" y="34966"/>
                  </a:cubicBezTo>
                  <a:cubicBezTo>
                    <a:pt x="61190" y="37588"/>
                    <a:pt x="56819" y="39336"/>
                    <a:pt x="55071" y="41959"/>
                  </a:cubicBezTo>
                  <a:cubicBezTo>
                    <a:pt x="54197" y="44581"/>
                    <a:pt x="55945" y="48952"/>
                    <a:pt x="56819" y="56819"/>
                  </a:cubicBezTo>
                  <a:close/>
                  <a:moveTo>
                    <a:pt x="81295" y="97904"/>
                  </a:moveTo>
                  <a:cubicBezTo>
                    <a:pt x="83918" y="97030"/>
                    <a:pt x="87414" y="96156"/>
                    <a:pt x="88288" y="94407"/>
                  </a:cubicBezTo>
                  <a:cubicBezTo>
                    <a:pt x="89163" y="92659"/>
                    <a:pt x="87414" y="90037"/>
                    <a:pt x="87414" y="87414"/>
                  </a:cubicBezTo>
                  <a:cubicBezTo>
                    <a:pt x="83918" y="89163"/>
                    <a:pt x="81295" y="90037"/>
                    <a:pt x="77799" y="91785"/>
                  </a:cubicBezTo>
                  <a:cubicBezTo>
                    <a:pt x="78673" y="93533"/>
                    <a:pt x="79547" y="95282"/>
                    <a:pt x="81295" y="97904"/>
                  </a:cubicBezTo>
                  <a:close/>
                </a:path>
              </a:pathLst>
            </a:custGeom>
            <a:solidFill>
              <a:srgbClr val="EA9024"/>
            </a:solidFill>
            <a:ln w="8731" cap="flat">
              <a:noFill/>
              <a:prstDash val="solid"/>
              <a:miter/>
            </a:ln>
          </p:spPr>
          <p:txBody>
            <a:bodyPr rtlCol="0" anchor="ctr"/>
            <a:lstStyle/>
            <a:p>
              <a:endParaRPr lang="en-GB"/>
            </a:p>
          </p:txBody>
        </p:sp>
        <p:sp>
          <p:nvSpPr>
            <p:cNvPr id="45" name="Freeform: Shape 44">
              <a:extLst>
                <a:ext uri="{FF2B5EF4-FFF2-40B4-BE49-F238E27FC236}">
                  <a16:creationId xmlns:a16="http://schemas.microsoft.com/office/drawing/2014/main" id="{8082B9EF-4D6A-6338-A06B-DDA621D8FD73}"/>
                </a:ext>
              </a:extLst>
            </p:cNvPr>
            <p:cNvSpPr/>
            <p:nvPr/>
          </p:nvSpPr>
          <p:spPr>
            <a:xfrm>
              <a:off x="8948057" y="1673150"/>
              <a:ext cx="377510" cy="174828"/>
            </a:xfrm>
            <a:custGeom>
              <a:avLst/>
              <a:gdLst>
                <a:gd name="connsiteX0" fmla="*/ 140737 w 377510"/>
                <a:gd name="connsiteY0" fmla="*/ 31469 h 174828"/>
                <a:gd name="connsiteX1" fmla="*/ 345286 w 377510"/>
                <a:gd name="connsiteY1" fmla="*/ 56819 h 174828"/>
                <a:gd name="connsiteX2" fmla="*/ 372385 w 377510"/>
                <a:gd name="connsiteY2" fmla="*/ 82169 h 174828"/>
                <a:gd name="connsiteX3" fmla="*/ 312069 w 377510"/>
                <a:gd name="connsiteY3" fmla="*/ 147730 h 174828"/>
                <a:gd name="connsiteX4" fmla="*/ 227277 w 377510"/>
                <a:gd name="connsiteY4" fmla="*/ 162590 h 174828"/>
                <a:gd name="connsiteX5" fmla="*/ 229025 w 377510"/>
                <a:gd name="connsiteY5" fmla="*/ 132870 h 174828"/>
                <a:gd name="connsiteX6" fmla="*/ 85666 w 377510"/>
                <a:gd name="connsiteY6" fmla="*/ 174828 h 174828"/>
                <a:gd name="connsiteX7" fmla="*/ 43707 w 377510"/>
                <a:gd name="connsiteY7" fmla="*/ 174828 h 174828"/>
                <a:gd name="connsiteX8" fmla="*/ 0 w 377510"/>
                <a:gd name="connsiteY8" fmla="*/ 34092 h 174828"/>
                <a:gd name="connsiteX9" fmla="*/ 67309 w 377510"/>
                <a:gd name="connsiteY9" fmla="*/ 0 h 174828"/>
                <a:gd name="connsiteX10" fmla="*/ 132870 w 377510"/>
                <a:gd name="connsiteY10" fmla="*/ 26224 h 174828"/>
                <a:gd name="connsiteX11" fmla="*/ 111890 w 377510"/>
                <a:gd name="connsiteY11" fmla="*/ 27973 h 174828"/>
                <a:gd name="connsiteX12" fmla="*/ 104897 w 377510"/>
                <a:gd name="connsiteY12" fmla="*/ 24476 h 174828"/>
                <a:gd name="connsiteX13" fmla="*/ 69931 w 377510"/>
                <a:gd name="connsiteY13" fmla="*/ 39336 h 174828"/>
                <a:gd name="connsiteX14" fmla="*/ 97904 w 377510"/>
                <a:gd name="connsiteY14" fmla="*/ 77799 h 174828"/>
                <a:gd name="connsiteX15" fmla="*/ 140737 w 377510"/>
                <a:gd name="connsiteY15" fmla="*/ 31469 h 17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7510" h="174828">
                  <a:moveTo>
                    <a:pt x="140737" y="31469"/>
                  </a:moveTo>
                  <a:cubicBezTo>
                    <a:pt x="202801" y="86540"/>
                    <a:pt x="267488" y="119757"/>
                    <a:pt x="345286" y="56819"/>
                  </a:cubicBezTo>
                  <a:cubicBezTo>
                    <a:pt x="347035" y="55945"/>
                    <a:pt x="368888" y="71680"/>
                    <a:pt x="372385" y="82169"/>
                  </a:cubicBezTo>
                  <a:cubicBezTo>
                    <a:pt x="394238" y="139863"/>
                    <a:pt x="340916" y="136366"/>
                    <a:pt x="312069" y="147730"/>
                  </a:cubicBezTo>
                  <a:cubicBezTo>
                    <a:pt x="285845" y="158220"/>
                    <a:pt x="256124" y="158220"/>
                    <a:pt x="227277" y="162590"/>
                  </a:cubicBezTo>
                  <a:cubicBezTo>
                    <a:pt x="228151" y="152975"/>
                    <a:pt x="228151" y="142485"/>
                    <a:pt x="229025" y="132870"/>
                  </a:cubicBezTo>
                  <a:cubicBezTo>
                    <a:pt x="187941" y="170458"/>
                    <a:pt x="117135" y="104897"/>
                    <a:pt x="85666" y="174828"/>
                  </a:cubicBezTo>
                  <a:cubicBezTo>
                    <a:pt x="71680" y="174828"/>
                    <a:pt x="57693" y="174828"/>
                    <a:pt x="43707" y="174828"/>
                  </a:cubicBezTo>
                  <a:cubicBezTo>
                    <a:pt x="28847" y="127625"/>
                    <a:pt x="14860" y="81295"/>
                    <a:pt x="0" y="34092"/>
                  </a:cubicBezTo>
                  <a:cubicBezTo>
                    <a:pt x="22728" y="22728"/>
                    <a:pt x="44581" y="11364"/>
                    <a:pt x="67309" y="0"/>
                  </a:cubicBezTo>
                  <a:cubicBezTo>
                    <a:pt x="89163" y="8741"/>
                    <a:pt x="111016" y="17483"/>
                    <a:pt x="132870" y="26224"/>
                  </a:cubicBezTo>
                  <a:cubicBezTo>
                    <a:pt x="125877" y="27098"/>
                    <a:pt x="118883" y="27098"/>
                    <a:pt x="111890" y="27973"/>
                  </a:cubicBezTo>
                  <a:cubicBezTo>
                    <a:pt x="109268" y="27098"/>
                    <a:pt x="107519" y="26224"/>
                    <a:pt x="104897" y="24476"/>
                  </a:cubicBezTo>
                  <a:cubicBezTo>
                    <a:pt x="93533" y="29721"/>
                    <a:pt x="82169" y="34966"/>
                    <a:pt x="69931" y="39336"/>
                  </a:cubicBezTo>
                  <a:cubicBezTo>
                    <a:pt x="79547" y="52449"/>
                    <a:pt x="88288" y="64686"/>
                    <a:pt x="97904" y="77799"/>
                  </a:cubicBezTo>
                  <a:cubicBezTo>
                    <a:pt x="111890" y="62064"/>
                    <a:pt x="125877" y="46329"/>
                    <a:pt x="140737" y="31469"/>
                  </a:cubicBezTo>
                  <a:close/>
                </a:path>
              </a:pathLst>
            </a:custGeom>
            <a:solidFill>
              <a:srgbClr val="3D2226"/>
            </a:solidFill>
            <a:ln w="8731" cap="flat">
              <a:noFill/>
              <a:prstDash val="solid"/>
              <a:miter/>
            </a:ln>
          </p:spPr>
          <p:txBody>
            <a:bodyPr rtlCol="0" anchor="ctr"/>
            <a:lstStyle/>
            <a:p>
              <a:endParaRPr lang="en-GB"/>
            </a:p>
          </p:txBody>
        </p:sp>
        <p:sp>
          <p:nvSpPr>
            <p:cNvPr id="46" name="Freeform: Shape 45">
              <a:extLst>
                <a:ext uri="{FF2B5EF4-FFF2-40B4-BE49-F238E27FC236}">
                  <a16:creationId xmlns:a16="http://schemas.microsoft.com/office/drawing/2014/main" id="{6186287F-04B4-D233-2603-BF4A14B894A7}"/>
                </a:ext>
              </a:extLst>
            </p:cNvPr>
            <p:cNvSpPr/>
            <p:nvPr/>
          </p:nvSpPr>
          <p:spPr>
            <a:xfrm>
              <a:off x="9769751" y="454334"/>
              <a:ext cx="266613" cy="321071"/>
            </a:xfrm>
            <a:custGeom>
              <a:avLst/>
              <a:gdLst>
                <a:gd name="connsiteX0" fmla="*/ 38462 w 266613"/>
                <a:gd name="connsiteY0" fmla="*/ 147991 h 321071"/>
                <a:gd name="connsiteX1" fmla="*/ 266613 w 266613"/>
                <a:gd name="connsiteY1" fmla="*/ 9877 h 321071"/>
                <a:gd name="connsiteX2" fmla="*/ 218536 w 266613"/>
                <a:gd name="connsiteY2" fmla="*/ 75438 h 321071"/>
                <a:gd name="connsiteX3" fmla="*/ 208046 w 266613"/>
                <a:gd name="connsiteY3" fmla="*/ 168971 h 321071"/>
                <a:gd name="connsiteX4" fmla="*/ 157346 w 266613"/>
                <a:gd name="connsiteY4" fmla="*/ 135753 h 321071"/>
                <a:gd name="connsiteX5" fmla="*/ 145108 w 266613"/>
                <a:gd name="connsiteY5" fmla="*/ 126138 h 321071"/>
                <a:gd name="connsiteX6" fmla="*/ 139863 w 266613"/>
                <a:gd name="connsiteY6" fmla="*/ 131383 h 321071"/>
                <a:gd name="connsiteX7" fmla="*/ 157346 w 266613"/>
                <a:gd name="connsiteY7" fmla="*/ 136628 h 321071"/>
                <a:gd name="connsiteX8" fmla="*/ 182696 w 266613"/>
                <a:gd name="connsiteY8" fmla="*/ 232783 h 321071"/>
                <a:gd name="connsiteX9" fmla="*/ 114513 w 266613"/>
                <a:gd name="connsiteY9" fmla="*/ 321072 h 321071"/>
                <a:gd name="connsiteX10" fmla="*/ 97030 w 266613"/>
                <a:gd name="connsiteY10" fmla="*/ 303589 h 321071"/>
                <a:gd name="connsiteX11" fmla="*/ 116261 w 266613"/>
                <a:gd name="connsiteY11" fmla="*/ 283483 h 321071"/>
                <a:gd name="connsiteX12" fmla="*/ 102275 w 266613"/>
                <a:gd name="connsiteY12" fmla="*/ 276490 h 321071"/>
                <a:gd name="connsiteX13" fmla="*/ 8741 w 266613"/>
                <a:gd name="connsiteY13" fmla="*/ 187328 h 321071"/>
                <a:gd name="connsiteX14" fmla="*/ 0 w 266613"/>
                <a:gd name="connsiteY14" fmla="*/ 151488 h 321071"/>
                <a:gd name="connsiteX15" fmla="*/ 23602 w 266613"/>
                <a:gd name="connsiteY15" fmla="*/ 152362 h 321071"/>
                <a:gd name="connsiteX16" fmla="*/ 38462 w 266613"/>
                <a:gd name="connsiteY16" fmla="*/ 147991 h 32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613" h="321071">
                  <a:moveTo>
                    <a:pt x="38462" y="147991"/>
                  </a:moveTo>
                  <a:cubicBezTo>
                    <a:pt x="142485" y="147991"/>
                    <a:pt x="129373" y="-45194"/>
                    <a:pt x="266613" y="9877"/>
                  </a:cubicBezTo>
                  <a:cubicBezTo>
                    <a:pt x="222032" y="11625"/>
                    <a:pt x="210668" y="36101"/>
                    <a:pt x="218536" y="75438"/>
                  </a:cubicBezTo>
                  <a:cubicBezTo>
                    <a:pt x="145108" y="99039"/>
                    <a:pt x="285845" y="146243"/>
                    <a:pt x="208046" y="168971"/>
                  </a:cubicBezTo>
                  <a:cubicBezTo>
                    <a:pt x="191437" y="157607"/>
                    <a:pt x="173954" y="147117"/>
                    <a:pt x="157346" y="135753"/>
                  </a:cubicBezTo>
                  <a:cubicBezTo>
                    <a:pt x="152975" y="132257"/>
                    <a:pt x="149478" y="128760"/>
                    <a:pt x="145108" y="126138"/>
                  </a:cubicBezTo>
                  <a:cubicBezTo>
                    <a:pt x="145108" y="126138"/>
                    <a:pt x="141611" y="129634"/>
                    <a:pt x="139863" y="131383"/>
                  </a:cubicBezTo>
                  <a:cubicBezTo>
                    <a:pt x="145982" y="133131"/>
                    <a:pt x="151227" y="134879"/>
                    <a:pt x="157346" y="136628"/>
                  </a:cubicBezTo>
                  <a:cubicBezTo>
                    <a:pt x="213291" y="156733"/>
                    <a:pt x="69931" y="227538"/>
                    <a:pt x="182696" y="232783"/>
                  </a:cubicBezTo>
                  <a:cubicBezTo>
                    <a:pt x="188815" y="284358"/>
                    <a:pt x="154723" y="305337"/>
                    <a:pt x="114513" y="321072"/>
                  </a:cubicBezTo>
                  <a:cubicBezTo>
                    <a:pt x="108394" y="314953"/>
                    <a:pt x="103149" y="308834"/>
                    <a:pt x="97030" y="303589"/>
                  </a:cubicBezTo>
                  <a:cubicBezTo>
                    <a:pt x="103149" y="296596"/>
                    <a:pt x="110142" y="290477"/>
                    <a:pt x="116261" y="283483"/>
                  </a:cubicBezTo>
                  <a:cubicBezTo>
                    <a:pt x="111016" y="280861"/>
                    <a:pt x="105771" y="279987"/>
                    <a:pt x="102275" y="276490"/>
                  </a:cubicBezTo>
                  <a:cubicBezTo>
                    <a:pt x="70806" y="246769"/>
                    <a:pt x="40211" y="217049"/>
                    <a:pt x="8741" y="187328"/>
                  </a:cubicBezTo>
                  <a:cubicBezTo>
                    <a:pt x="6119" y="175090"/>
                    <a:pt x="3497" y="163726"/>
                    <a:pt x="0" y="151488"/>
                  </a:cubicBezTo>
                  <a:cubicBezTo>
                    <a:pt x="7867" y="151488"/>
                    <a:pt x="15735" y="151488"/>
                    <a:pt x="23602" y="152362"/>
                  </a:cubicBezTo>
                  <a:cubicBezTo>
                    <a:pt x="27973" y="149740"/>
                    <a:pt x="33217" y="148865"/>
                    <a:pt x="38462" y="147991"/>
                  </a:cubicBezTo>
                  <a:close/>
                </a:path>
              </a:pathLst>
            </a:custGeom>
            <a:solidFill>
              <a:srgbClr val="7B2B29"/>
            </a:solidFill>
            <a:ln w="8731" cap="flat">
              <a:noFill/>
              <a:prstDash val="solid"/>
              <a:miter/>
            </a:ln>
          </p:spPr>
          <p:txBody>
            <a:bodyPr rtlCol="0" anchor="ctr"/>
            <a:lstStyle/>
            <a:p>
              <a:endParaRPr lang="en-GB"/>
            </a:p>
          </p:txBody>
        </p:sp>
        <p:sp>
          <p:nvSpPr>
            <p:cNvPr id="47" name="Freeform: Shape 46">
              <a:extLst>
                <a:ext uri="{FF2B5EF4-FFF2-40B4-BE49-F238E27FC236}">
                  <a16:creationId xmlns:a16="http://schemas.microsoft.com/office/drawing/2014/main" id="{BE303514-5826-DC6F-581D-D78A258932F8}"/>
                </a:ext>
              </a:extLst>
            </p:cNvPr>
            <p:cNvSpPr/>
            <p:nvPr/>
          </p:nvSpPr>
          <p:spPr>
            <a:xfrm>
              <a:off x="10441966" y="1188334"/>
              <a:ext cx="385496" cy="175577"/>
            </a:xfrm>
            <a:custGeom>
              <a:avLst/>
              <a:gdLst>
                <a:gd name="connsiteX0" fmla="*/ 24476 w 385496"/>
                <a:gd name="connsiteY0" fmla="*/ 57361 h 175577"/>
                <a:gd name="connsiteX1" fmla="*/ 297208 w 385496"/>
                <a:gd name="connsiteY1" fmla="*/ 45997 h 175577"/>
                <a:gd name="connsiteX2" fmla="*/ 326055 w 385496"/>
                <a:gd name="connsiteY2" fmla="*/ 66977 h 175577"/>
                <a:gd name="connsiteX3" fmla="*/ 347909 w 385496"/>
                <a:gd name="connsiteY3" fmla="*/ 97572 h 175577"/>
                <a:gd name="connsiteX4" fmla="*/ 385497 w 385496"/>
                <a:gd name="connsiteY4" fmla="*/ 126418 h 175577"/>
                <a:gd name="connsiteX5" fmla="*/ 322559 w 385496"/>
                <a:gd name="connsiteY5" fmla="*/ 162258 h 175577"/>
                <a:gd name="connsiteX6" fmla="*/ 303328 w 385496"/>
                <a:gd name="connsiteY6" fmla="*/ 115054 h 175577"/>
                <a:gd name="connsiteX7" fmla="*/ 269236 w 385496"/>
                <a:gd name="connsiteY7" fmla="*/ 80089 h 175577"/>
                <a:gd name="connsiteX8" fmla="*/ 256124 w 385496"/>
                <a:gd name="connsiteY8" fmla="*/ 99320 h 175577"/>
                <a:gd name="connsiteX9" fmla="*/ 302453 w 385496"/>
                <a:gd name="connsiteY9" fmla="*/ 115929 h 175577"/>
                <a:gd name="connsiteX10" fmla="*/ 286719 w 385496"/>
                <a:gd name="connsiteY10" fmla="*/ 154391 h 175577"/>
                <a:gd name="connsiteX11" fmla="*/ 163465 w 385496"/>
                <a:gd name="connsiteY11" fmla="*/ 130789 h 175577"/>
                <a:gd name="connsiteX12" fmla="*/ 113639 w 385496"/>
                <a:gd name="connsiteY12" fmla="*/ 130789 h 175577"/>
                <a:gd name="connsiteX13" fmla="*/ 14861 w 385496"/>
                <a:gd name="connsiteY13" fmla="*/ 140405 h 175577"/>
                <a:gd name="connsiteX14" fmla="*/ 0 w 385496"/>
                <a:gd name="connsiteY14" fmla="*/ 77466 h 175577"/>
                <a:gd name="connsiteX15" fmla="*/ 24476 w 385496"/>
                <a:gd name="connsiteY15" fmla="*/ 57361 h 175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5496" h="175577">
                  <a:moveTo>
                    <a:pt x="24476" y="57361"/>
                  </a:moveTo>
                  <a:cubicBezTo>
                    <a:pt x="121506" y="193727"/>
                    <a:pt x="199305" y="-110474"/>
                    <a:pt x="297208" y="45997"/>
                  </a:cubicBezTo>
                  <a:cubicBezTo>
                    <a:pt x="306824" y="52990"/>
                    <a:pt x="316440" y="59983"/>
                    <a:pt x="326055" y="66977"/>
                  </a:cubicBezTo>
                  <a:cubicBezTo>
                    <a:pt x="333048" y="77466"/>
                    <a:pt x="340916" y="87082"/>
                    <a:pt x="347909" y="97572"/>
                  </a:cubicBezTo>
                  <a:cubicBezTo>
                    <a:pt x="360147" y="107187"/>
                    <a:pt x="373259" y="116803"/>
                    <a:pt x="385497" y="126418"/>
                  </a:cubicBezTo>
                  <a:cubicBezTo>
                    <a:pt x="375881" y="157887"/>
                    <a:pt x="369762" y="196350"/>
                    <a:pt x="322559" y="162258"/>
                  </a:cubicBezTo>
                  <a:cubicBezTo>
                    <a:pt x="350531" y="132537"/>
                    <a:pt x="347035" y="115929"/>
                    <a:pt x="303328" y="115054"/>
                  </a:cubicBezTo>
                  <a:cubicBezTo>
                    <a:pt x="291964" y="103691"/>
                    <a:pt x="280600" y="91453"/>
                    <a:pt x="269236" y="80089"/>
                  </a:cubicBezTo>
                  <a:cubicBezTo>
                    <a:pt x="264865" y="86208"/>
                    <a:pt x="260495" y="93201"/>
                    <a:pt x="256124" y="99320"/>
                  </a:cubicBezTo>
                  <a:cubicBezTo>
                    <a:pt x="271858" y="104565"/>
                    <a:pt x="287593" y="109810"/>
                    <a:pt x="302453" y="115929"/>
                  </a:cubicBezTo>
                  <a:cubicBezTo>
                    <a:pt x="297208" y="129041"/>
                    <a:pt x="291964" y="141279"/>
                    <a:pt x="286719" y="154391"/>
                  </a:cubicBezTo>
                  <a:cubicBezTo>
                    <a:pt x="245634" y="146524"/>
                    <a:pt x="204550" y="138656"/>
                    <a:pt x="163465" y="130789"/>
                  </a:cubicBezTo>
                  <a:cubicBezTo>
                    <a:pt x="146856" y="130789"/>
                    <a:pt x="130247" y="130789"/>
                    <a:pt x="113639" y="130789"/>
                  </a:cubicBezTo>
                  <a:cubicBezTo>
                    <a:pt x="80421" y="134286"/>
                    <a:pt x="48078" y="137782"/>
                    <a:pt x="14861" y="140405"/>
                  </a:cubicBezTo>
                  <a:cubicBezTo>
                    <a:pt x="9616" y="119425"/>
                    <a:pt x="4371" y="98446"/>
                    <a:pt x="0" y="77466"/>
                  </a:cubicBezTo>
                  <a:cubicBezTo>
                    <a:pt x="8741" y="71347"/>
                    <a:pt x="16609" y="64354"/>
                    <a:pt x="24476" y="57361"/>
                  </a:cubicBezTo>
                  <a:close/>
                </a:path>
              </a:pathLst>
            </a:custGeom>
            <a:solidFill>
              <a:srgbClr val="BA3325"/>
            </a:solidFill>
            <a:ln w="8731" cap="flat">
              <a:noFill/>
              <a:prstDash val="solid"/>
              <a:miter/>
            </a:ln>
          </p:spPr>
          <p:txBody>
            <a:bodyPr rtlCol="0" anchor="ctr"/>
            <a:lstStyle/>
            <a:p>
              <a:endParaRPr lang="en-GB"/>
            </a:p>
          </p:txBody>
        </p:sp>
        <p:sp>
          <p:nvSpPr>
            <p:cNvPr id="48" name="Freeform: Shape 47">
              <a:extLst>
                <a:ext uri="{FF2B5EF4-FFF2-40B4-BE49-F238E27FC236}">
                  <a16:creationId xmlns:a16="http://schemas.microsoft.com/office/drawing/2014/main" id="{C1CE7BAB-3FE8-B7A5-128A-1160EA13BD22}"/>
                </a:ext>
              </a:extLst>
            </p:cNvPr>
            <p:cNvSpPr/>
            <p:nvPr/>
          </p:nvSpPr>
          <p:spPr>
            <a:xfrm>
              <a:off x="9944454" y="198472"/>
              <a:ext cx="189352" cy="219409"/>
            </a:xfrm>
            <a:custGeom>
              <a:avLst/>
              <a:gdLst>
                <a:gd name="connsiteX0" fmla="*/ 131247 w 189352"/>
                <a:gd name="connsiteY0" fmla="*/ 0 h 219409"/>
                <a:gd name="connsiteX1" fmla="*/ 160093 w 189352"/>
                <a:gd name="connsiteY1" fmla="*/ 55945 h 219409"/>
                <a:gd name="connsiteX2" fmla="*/ 163590 w 189352"/>
                <a:gd name="connsiteY2" fmla="*/ 100526 h 219409"/>
                <a:gd name="connsiteX3" fmla="*/ 137366 w 189352"/>
                <a:gd name="connsiteY3" fmla="*/ 219410 h 219409"/>
                <a:gd name="connsiteX4" fmla="*/ 50825 w 189352"/>
                <a:gd name="connsiteY4" fmla="*/ 200179 h 219409"/>
                <a:gd name="connsiteX5" fmla="*/ 16734 w 189352"/>
                <a:gd name="connsiteY5" fmla="*/ 145982 h 219409"/>
                <a:gd name="connsiteX6" fmla="*/ 131247 w 189352"/>
                <a:gd name="connsiteY6" fmla="*/ 0 h 219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352" h="219409">
                  <a:moveTo>
                    <a:pt x="131247" y="0"/>
                  </a:moveTo>
                  <a:cubicBezTo>
                    <a:pt x="140862" y="18357"/>
                    <a:pt x="150478" y="37588"/>
                    <a:pt x="160093" y="55945"/>
                  </a:cubicBezTo>
                  <a:cubicBezTo>
                    <a:pt x="160968" y="70806"/>
                    <a:pt x="162716" y="85666"/>
                    <a:pt x="163590" y="100526"/>
                  </a:cubicBezTo>
                  <a:cubicBezTo>
                    <a:pt x="207297" y="151227"/>
                    <a:pt x="193311" y="190563"/>
                    <a:pt x="137366" y="219410"/>
                  </a:cubicBezTo>
                  <a:cubicBezTo>
                    <a:pt x="108519" y="213291"/>
                    <a:pt x="79672" y="206298"/>
                    <a:pt x="50825" y="200179"/>
                  </a:cubicBezTo>
                  <a:cubicBezTo>
                    <a:pt x="8867" y="201053"/>
                    <a:pt x="87539" y="126751"/>
                    <a:pt x="16734" y="145982"/>
                  </a:cubicBezTo>
                  <a:cubicBezTo>
                    <a:pt x="-39211" y="24476"/>
                    <a:pt x="56944" y="20979"/>
                    <a:pt x="131247" y="0"/>
                  </a:cubicBezTo>
                  <a:close/>
                </a:path>
              </a:pathLst>
            </a:custGeom>
            <a:solidFill>
              <a:srgbClr val="BA3325"/>
            </a:solidFill>
            <a:ln w="8731" cap="flat">
              <a:noFill/>
              <a:prstDash val="solid"/>
              <a:miter/>
            </a:ln>
          </p:spPr>
          <p:txBody>
            <a:bodyPr rtlCol="0" anchor="ctr"/>
            <a:lstStyle/>
            <a:p>
              <a:endParaRPr lang="en-GB"/>
            </a:p>
          </p:txBody>
        </p:sp>
        <p:sp>
          <p:nvSpPr>
            <p:cNvPr id="49" name="Freeform: Shape 48">
              <a:extLst>
                <a:ext uri="{FF2B5EF4-FFF2-40B4-BE49-F238E27FC236}">
                  <a16:creationId xmlns:a16="http://schemas.microsoft.com/office/drawing/2014/main" id="{17A7C9BB-D12C-7CFB-83BA-36ECB7EE0493}"/>
                </a:ext>
              </a:extLst>
            </p:cNvPr>
            <p:cNvSpPr/>
            <p:nvPr/>
          </p:nvSpPr>
          <p:spPr>
            <a:xfrm>
              <a:off x="9978671" y="4099632"/>
              <a:ext cx="533226" cy="212554"/>
            </a:xfrm>
            <a:custGeom>
              <a:avLst/>
              <a:gdLst>
                <a:gd name="connsiteX0" fmla="*/ 10490 w 533226"/>
                <a:gd name="connsiteY0" fmla="*/ 13250 h 212554"/>
                <a:gd name="connsiteX1" fmla="*/ 301579 w 533226"/>
                <a:gd name="connsiteY1" fmla="*/ 37726 h 212554"/>
                <a:gd name="connsiteX2" fmla="*/ 309446 w 533226"/>
                <a:gd name="connsiteY2" fmla="*/ 81433 h 212554"/>
                <a:gd name="connsiteX3" fmla="*/ 367140 w 533226"/>
                <a:gd name="connsiteY3" fmla="*/ 77936 h 212554"/>
                <a:gd name="connsiteX4" fmla="*/ 376755 w 533226"/>
                <a:gd name="connsiteY4" fmla="*/ 32481 h 212554"/>
                <a:gd name="connsiteX5" fmla="*/ 533227 w 533226"/>
                <a:gd name="connsiteY5" fmla="*/ 75314 h 212554"/>
                <a:gd name="connsiteX6" fmla="*/ 507003 w 533226"/>
                <a:gd name="connsiteY6" fmla="*/ 124266 h 212554"/>
                <a:gd name="connsiteX7" fmla="*/ 472911 w 533226"/>
                <a:gd name="connsiteY7" fmla="*/ 107657 h 212554"/>
                <a:gd name="connsiteX8" fmla="*/ 489520 w 533226"/>
                <a:gd name="connsiteY8" fmla="*/ 70943 h 212554"/>
                <a:gd name="connsiteX9" fmla="*/ 429204 w 533226"/>
                <a:gd name="connsiteY9" fmla="*/ 88426 h 212554"/>
                <a:gd name="connsiteX10" fmla="*/ 471163 w 533226"/>
                <a:gd name="connsiteY10" fmla="*/ 212554 h 212554"/>
                <a:gd name="connsiteX11" fmla="*/ 404728 w 533226"/>
                <a:gd name="connsiteY11" fmla="*/ 196820 h 212554"/>
                <a:gd name="connsiteX12" fmla="*/ 177451 w 533226"/>
                <a:gd name="connsiteY12" fmla="*/ 54334 h 212554"/>
                <a:gd name="connsiteX13" fmla="*/ 173954 w 533226"/>
                <a:gd name="connsiteY13" fmla="*/ 20243 h 212554"/>
                <a:gd name="connsiteX14" fmla="*/ 123254 w 533226"/>
                <a:gd name="connsiteY14" fmla="*/ 49963 h 212554"/>
                <a:gd name="connsiteX15" fmla="*/ 26224 w 533226"/>
                <a:gd name="connsiteY15" fmla="*/ 63950 h 212554"/>
                <a:gd name="connsiteX16" fmla="*/ 0 w 533226"/>
                <a:gd name="connsiteY16" fmla="*/ 55208 h 212554"/>
                <a:gd name="connsiteX17" fmla="*/ 0 w 533226"/>
                <a:gd name="connsiteY17" fmla="*/ 53460 h 212554"/>
                <a:gd name="connsiteX18" fmla="*/ 10490 w 533226"/>
                <a:gd name="connsiteY18" fmla="*/ 13250 h 212554"/>
                <a:gd name="connsiteX19" fmla="*/ 222032 w 533226"/>
                <a:gd name="connsiteY19" fmla="*/ 19369 h 212554"/>
                <a:gd name="connsiteX20" fmla="*/ 212417 w 533226"/>
                <a:gd name="connsiteY20" fmla="*/ 31606 h 212554"/>
                <a:gd name="connsiteX21" fmla="*/ 219410 w 533226"/>
                <a:gd name="connsiteY21" fmla="*/ 38600 h 212554"/>
                <a:gd name="connsiteX22" fmla="*/ 230774 w 533226"/>
                <a:gd name="connsiteY22" fmla="*/ 30733 h 212554"/>
                <a:gd name="connsiteX23" fmla="*/ 222032 w 533226"/>
                <a:gd name="connsiteY23" fmla="*/ 19369 h 212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3226" h="212554">
                  <a:moveTo>
                    <a:pt x="10490" y="13250"/>
                  </a:moveTo>
                  <a:cubicBezTo>
                    <a:pt x="109268" y="-2485"/>
                    <a:pt x="208046" y="-13849"/>
                    <a:pt x="301579" y="37726"/>
                  </a:cubicBezTo>
                  <a:cubicBezTo>
                    <a:pt x="304202" y="52586"/>
                    <a:pt x="303327" y="79684"/>
                    <a:pt x="309446" y="81433"/>
                  </a:cubicBezTo>
                  <a:cubicBezTo>
                    <a:pt x="327803" y="85803"/>
                    <a:pt x="350531" y="85803"/>
                    <a:pt x="367140" y="77936"/>
                  </a:cubicBezTo>
                  <a:cubicBezTo>
                    <a:pt x="375881" y="73565"/>
                    <a:pt x="374133" y="48215"/>
                    <a:pt x="376755" y="32481"/>
                  </a:cubicBezTo>
                  <a:cubicBezTo>
                    <a:pt x="429204" y="46467"/>
                    <a:pt x="480778" y="61327"/>
                    <a:pt x="533227" y="75314"/>
                  </a:cubicBezTo>
                  <a:cubicBezTo>
                    <a:pt x="524485" y="91922"/>
                    <a:pt x="515744" y="107657"/>
                    <a:pt x="507003" y="124266"/>
                  </a:cubicBezTo>
                  <a:cubicBezTo>
                    <a:pt x="495639" y="119021"/>
                    <a:pt x="484275" y="112902"/>
                    <a:pt x="472911" y="107657"/>
                  </a:cubicBezTo>
                  <a:cubicBezTo>
                    <a:pt x="478156" y="95419"/>
                    <a:pt x="484275" y="83181"/>
                    <a:pt x="489520" y="70943"/>
                  </a:cubicBezTo>
                  <a:cubicBezTo>
                    <a:pt x="469415" y="77062"/>
                    <a:pt x="449309" y="83181"/>
                    <a:pt x="429204" y="88426"/>
                  </a:cubicBezTo>
                  <a:cubicBezTo>
                    <a:pt x="384623" y="149616"/>
                    <a:pt x="481652" y="163602"/>
                    <a:pt x="471163" y="212554"/>
                  </a:cubicBezTo>
                  <a:cubicBezTo>
                    <a:pt x="449309" y="207309"/>
                    <a:pt x="427456" y="202064"/>
                    <a:pt x="404728" y="196820"/>
                  </a:cubicBezTo>
                  <a:cubicBezTo>
                    <a:pt x="354028" y="109405"/>
                    <a:pt x="269236" y="76188"/>
                    <a:pt x="177451" y="54334"/>
                  </a:cubicBezTo>
                  <a:cubicBezTo>
                    <a:pt x="176577" y="42970"/>
                    <a:pt x="174829" y="31606"/>
                    <a:pt x="173954" y="20243"/>
                  </a:cubicBezTo>
                  <a:cubicBezTo>
                    <a:pt x="157346" y="29858"/>
                    <a:pt x="139863" y="40348"/>
                    <a:pt x="123254" y="49963"/>
                  </a:cubicBezTo>
                  <a:cubicBezTo>
                    <a:pt x="90911" y="54334"/>
                    <a:pt x="58568" y="59579"/>
                    <a:pt x="26224" y="63950"/>
                  </a:cubicBezTo>
                  <a:cubicBezTo>
                    <a:pt x="17483" y="61327"/>
                    <a:pt x="8741" y="57831"/>
                    <a:pt x="0" y="55208"/>
                  </a:cubicBezTo>
                  <a:lnTo>
                    <a:pt x="0" y="53460"/>
                  </a:lnTo>
                  <a:cubicBezTo>
                    <a:pt x="34966" y="49963"/>
                    <a:pt x="17483" y="29858"/>
                    <a:pt x="10490" y="13250"/>
                  </a:cubicBezTo>
                  <a:close/>
                  <a:moveTo>
                    <a:pt x="222032" y="19369"/>
                  </a:moveTo>
                  <a:cubicBezTo>
                    <a:pt x="217661" y="23739"/>
                    <a:pt x="214165" y="27236"/>
                    <a:pt x="212417" y="31606"/>
                  </a:cubicBezTo>
                  <a:cubicBezTo>
                    <a:pt x="211542" y="33355"/>
                    <a:pt x="217661" y="39474"/>
                    <a:pt x="219410" y="38600"/>
                  </a:cubicBezTo>
                  <a:cubicBezTo>
                    <a:pt x="223780" y="36851"/>
                    <a:pt x="227277" y="33355"/>
                    <a:pt x="230774" y="30733"/>
                  </a:cubicBezTo>
                  <a:cubicBezTo>
                    <a:pt x="229025" y="27236"/>
                    <a:pt x="226403" y="24613"/>
                    <a:pt x="222032" y="19369"/>
                  </a:cubicBezTo>
                  <a:close/>
                </a:path>
              </a:pathLst>
            </a:custGeom>
            <a:solidFill>
              <a:srgbClr val="3D2226"/>
            </a:solidFill>
            <a:ln w="8731" cap="flat">
              <a:noFill/>
              <a:prstDash val="solid"/>
              <a:miter/>
            </a:ln>
          </p:spPr>
          <p:txBody>
            <a:bodyPr rtlCol="0" anchor="ctr"/>
            <a:lstStyle/>
            <a:p>
              <a:endParaRPr lang="en-GB"/>
            </a:p>
          </p:txBody>
        </p:sp>
        <p:sp>
          <p:nvSpPr>
            <p:cNvPr id="50" name="Freeform: Shape 49">
              <a:extLst>
                <a:ext uri="{FF2B5EF4-FFF2-40B4-BE49-F238E27FC236}">
                  <a16:creationId xmlns:a16="http://schemas.microsoft.com/office/drawing/2014/main" id="{3A8DD56C-9589-3157-EAED-0135D642C05E}"/>
                </a:ext>
              </a:extLst>
            </p:cNvPr>
            <p:cNvSpPr/>
            <p:nvPr/>
          </p:nvSpPr>
          <p:spPr>
            <a:xfrm>
              <a:off x="11767166" y="1035026"/>
              <a:ext cx="240168" cy="341426"/>
            </a:xfrm>
            <a:custGeom>
              <a:avLst/>
              <a:gdLst>
                <a:gd name="connsiteX0" fmla="*/ 118883 w 240168"/>
                <a:gd name="connsiteY0" fmla="*/ 333048 h 341426"/>
                <a:gd name="connsiteX1" fmla="*/ 0 w 240168"/>
                <a:gd name="connsiteY1" fmla="*/ 220284 h 341426"/>
                <a:gd name="connsiteX2" fmla="*/ 116261 w 240168"/>
                <a:gd name="connsiteY2" fmla="*/ 113639 h 341426"/>
                <a:gd name="connsiteX3" fmla="*/ 189689 w 240168"/>
                <a:gd name="connsiteY3" fmla="*/ 117135 h 341426"/>
                <a:gd name="connsiteX4" fmla="*/ 177451 w 240168"/>
                <a:gd name="connsiteY4" fmla="*/ 46330 h 341426"/>
                <a:gd name="connsiteX5" fmla="*/ 179199 w 240168"/>
                <a:gd name="connsiteY5" fmla="*/ 27973 h 341426"/>
                <a:gd name="connsiteX6" fmla="*/ 205424 w 240168"/>
                <a:gd name="connsiteY6" fmla="*/ 0 h 341426"/>
                <a:gd name="connsiteX7" fmla="*/ 228151 w 240168"/>
                <a:gd name="connsiteY7" fmla="*/ 250005 h 341426"/>
                <a:gd name="connsiteX8" fmla="*/ 213291 w 240168"/>
                <a:gd name="connsiteY8" fmla="*/ 298957 h 341426"/>
                <a:gd name="connsiteX9" fmla="*/ 214165 w 240168"/>
                <a:gd name="connsiteY9" fmla="*/ 298957 h 341426"/>
                <a:gd name="connsiteX10" fmla="*/ 118883 w 240168"/>
                <a:gd name="connsiteY10" fmla="*/ 333048 h 341426"/>
                <a:gd name="connsiteX11" fmla="*/ 228151 w 240168"/>
                <a:gd name="connsiteY11" fmla="*/ 176577 h 341426"/>
                <a:gd name="connsiteX12" fmla="*/ 183570 w 240168"/>
                <a:gd name="connsiteY12" fmla="*/ 143359 h 341426"/>
                <a:gd name="connsiteX13" fmla="*/ 152975 w 240168"/>
                <a:gd name="connsiteY13" fmla="*/ 175703 h 341426"/>
                <a:gd name="connsiteX14" fmla="*/ 189689 w 240168"/>
                <a:gd name="connsiteY14" fmla="*/ 222032 h 341426"/>
                <a:gd name="connsiteX15" fmla="*/ 228151 w 240168"/>
                <a:gd name="connsiteY15" fmla="*/ 176577 h 341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0168" h="341426">
                  <a:moveTo>
                    <a:pt x="118883" y="333048"/>
                  </a:moveTo>
                  <a:cubicBezTo>
                    <a:pt x="118883" y="254375"/>
                    <a:pt x="61190" y="235144"/>
                    <a:pt x="0" y="220284"/>
                  </a:cubicBezTo>
                  <a:cubicBezTo>
                    <a:pt x="63813" y="212417"/>
                    <a:pt x="94408" y="167835"/>
                    <a:pt x="116261" y="113639"/>
                  </a:cubicBezTo>
                  <a:cubicBezTo>
                    <a:pt x="140737" y="114513"/>
                    <a:pt x="165213" y="116261"/>
                    <a:pt x="189689" y="117135"/>
                  </a:cubicBezTo>
                  <a:cubicBezTo>
                    <a:pt x="185318" y="93533"/>
                    <a:pt x="181822" y="69931"/>
                    <a:pt x="177451" y="46330"/>
                  </a:cubicBezTo>
                  <a:cubicBezTo>
                    <a:pt x="178325" y="40211"/>
                    <a:pt x="178325" y="34092"/>
                    <a:pt x="179199" y="27973"/>
                  </a:cubicBezTo>
                  <a:cubicBezTo>
                    <a:pt x="187941" y="18357"/>
                    <a:pt x="196682" y="8741"/>
                    <a:pt x="205424" y="0"/>
                  </a:cubicBezTo>
                  <a:cubicBezTo>
                    <a:pt x="247383" y="80421"/>
                    <a:pt x="246508" y="164339"/>
                    <a:pt x="228151" y="250005"/>
                  </a:cubicBezTo>
                  <a:cubicBezTo>
                    <a:pt x="222906" y="266614"/>
                    <a:pt x="218536" y="283222"/>
                    <a:pt x="213291" y="298957"/>
                  </a:cubicBezTo>
                  <a:cubicBezTo>
                    <a:pt x="213291" y="298957"/>
                    <a:pt x="214165" y="298957"/>
                    <a:pt x="214165" y="298957"/>
                  </a:cubicBezTo>
                  <a:cubicBezTo>
                    <a:pt x="181822" y="307698"/>
                    <a:pt x="165213" y="361895"/>
                    <a:pt x="118883" y="333048"/>
                  </a:cubicBezTo>
                  <a:close/>
                  <a:moveTo>
                    <a:pt x="228151" y="176577"/>
                  </a:moveTo>
                  <a:cubicBezTo>
                    <a:pt x="209794" y="162590"/>
                    <a:pt x="196682" y="144234"/>
                    <a:pt x="183570" y="143359"/>
                  </a:cubicBezTo>
                  <a:cubicBezTo>
                    <a:pt x="173080" y="143359"/>
                    <a:pt x="150353" y="168709"/>
                    <a:pt x="152975" y="175703"/>
                  </a:cubicBezTo>
                  <a:cubicBezTo>
                    <a:pt x="159094" y="193185"/>
                    <a:pt x="176577" y="207172"/>
                    <a:pt x="189689" y="222032"/>
                  </a:cubicBezTo>
                  <a:cubicBezTo>
                    <a:pt x="200179" y="208920"/>
                    <a:pt x="211543" y="195808"/>
                    <a:pt x="228151" y="176577"/>
                  </a:cubicBezTo>
                  <a:close/>
                </a:path>
              </a:pathLst>
            </a:custGeom>
            <a:solidFill>
              <a:srgbClr val="BE7625"/>
            </a:solidFill>
            <a:ln w="8731" cap="flat">
              <a:noFill/>
              <a:prstDash val="solid"/>
              <a:miter/>
            </a:ln>
          </p:spPr>
          <p:txBody>
            <a:bodyPr rtlCol="0" anchor="ctr"/>
            <a:lstStyle/>
            <a:p>
              <a:endParaRPr lang="en-GB"/>
            </a:p>
          </p:txBody>
        </p:sp>
        <p:sp>
          <p:nvSpPr>
            <p:cNvPr id="51" name="Freeform: Shape 50">
              <a:extLst>
                <a:ext uri="{FF2B5EF4-FFF2-40B4-BE49-F238E27FC236}">
                  <a16:creationId xmlns:a16="http://schemas.microsoft.com/office/drawing/2014/main" id="{6B71EBB9-8201-46B8-37AB-F6E5A1C35704}"/>
                </a:ext>
              </a:extLst>
            </p:cNvPr>
            <p:cNvSpPr/>
            <p:nvPr/>
          </p:nvSpPr>
          <p:spPr>
            <a:xfrm>
              <a:off x="10552926" y="4859111"/>
              <a:ext cx="181004" cy="250145"/>
            </a:xfrm>
            <a:custGeom>
              <a:avLst/>
              <a:gdLst>
                <a:gd name="connsiteX0" fmla="*/ 152157 w 181004"/>
                <a:gd name="connsiteY0" fmla="*/ 30009 h 250145"/>
                <a:gd name="connsiteX1" fmla="*/ 155654 w 181004"/>
                <a:gd name="connsiteY1" fmla="*/ 37877 h 250145"/>
                <a:gd name="connsiteX2" fmla="*/ 153906 w 181004"/>
                <a:gd name="connsiteY2" fmla="*/ 71094 h 250145"/>
                <a:gd name="connsiteX3" fmla="*/ 153906 w 181004"/>
                <a:gd name="connsiteY3" fmla="*/ 106934 h 250145"/>
                <a:gd name="connsiteX4" fmla="*/ 164395 w 181004"/>
                <a:gd name="connsiteY4" fmla="*/ 128787 h 250145"/>
                <a:gd name="connsiteX5" fmla="*/ 181004 w 181004"/>
                <a:gd name="connsiteY5" fmla="*/ 147145 h 250145"/>
                <a:gd name="connsiteX6" fmla="*/ 172263 w 181004"/>
                <a:gd name="connsiteY6" fmla="*/ 161131 h 250145"/>
                <a:gd name="connsiteX7" fmla="*/ 11420 w 181004"/>
                <a:gd name="connsiteY7" fmla="*/ 242426 h 250145"/>
                <a:gd name="connsiteX8" fmla="*/ 7049 w 181004"/>
                <a:gd name="connsiteY8" fmla="*/ 162879 h 250145"/>
                <a:gd name="connsiteX9" fmla="*/ 25407 w 181004"/>
                <a:gd name="connsiteY9" fmla="*/ 147145 h 250145"/>
                <a:gd name="connsiteX10" fmla="*/ 10546 w 181004"/>
                <a:gd name="connsiteY10" fmla="*/ 137529 h 250145"/>
                <a:gd name="connsiteX11" fmla="*/ 80478 w 181004"/>
                <a:gd name="connsiteY11" fmla="*/ 41373 h 250145"/>
                <a:gd name="connsiteX12" fmla="*/ 105828 w 181004"/>
                <a:gd name="connsiteY12" fmla="*/ 14275 h 250145"/>
                <a:gd name="connsiteX13" fmla="*/ 152157 w 181004"/>
                <a:gd name="connsiteY13" fmla="*/ 30009 h 250145"/>
                <a:gd name="connsiteX14" fmla="*/ 90967 w 181004"/>
                <a:gd name="connsiteY14" fmla="*/ 142774 h 250145"/>
                <a:gd name="connsiteX15" fmla="*/ 83100 w 181004"/>
                <a:gd name="connsiteY15" fmla="*/ 160257 h 250145"/>
                <a:gd name="connsiteX16" fmla="*/ 90967 w 181004"/>
                <a:gd name="connsiteY16" fmla="*/ 167250 h 250145"/>
                <a:gd name="connsiteX17" fmla="*/ 96212 w 181004"/>
                <a:gd name="connsiteY17" fmla="*/ 157634 h 250145"/>
                <a:gd name="connsiteX18" fmla="*/ 90967 w 181004"/>
                <a:gd name="connsiteY18" fmla="*/ 142774 h 250145"/>
                <a:gd name="connsiteX19" fmla="*/ 130304 w 181004"/>
                <a:gd name="connsiteY19" fmla="*/ 128787 h 250145"/>
                <a:gd name="connsiteX20" fmla="*/ 126807 w 181004"/>
                <a:gd name="connsiteY20" fmla="*/ 122668 h 250145"/>
                <a:gd name="connsiteX21" fmla="*/ 119814 w 181004"/>
                <a:gd name="connsiteY21" fmla="*/ 124417 h 250145"/>
                <a:gd name="connsiteX22" fmla="*/ 124185 w 181004"/>
                <a:gd name="connsiteY22" fmla="*/ 133158 h 250145"/>
                <a:gd name="connsiteX23" fmla="*/ 130304 w 181004"/>
                <a:gd name="connsiteY23" fmla="*/ 128787 h 250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1004" h="250145">
                  <a:moveTo>
                    <a:pt x="152157" y="30009"/>
                  </a:moveTo>
                  <a:cubicBezTo>
                    <a:pt x="153031" y="32632"/>
                    <a:pt x="154780" y="35254"/>
                    <a:pt x="155654" y="37877"/>
                  </a:cubicBezTo>
                  <a:cubicBezTo>
                    <a:pt x="154780" y="49241"/>
                    <a:pt x="154780" y="59731"/>
                    <a:pt x="153906" y="71094"/>
                  </a:cubicBezTo>
                  <a:cubicBezTo>
                    <a:pt x="153906" y="83332"/>
                    <a:pt x="153906" y="94696"/>
                    <a:pt x="153906" y="106934"/>
                  </a:cubicBezTo>
                  <a:cubicBezTo>
                    <a:pt x="157402" y="113927"/>
                    <a:pt x="160899" y="120920"/>
                    <a:pt x="164395" y="128787"/>
                  </a:cubicBezTo>
                  <a:cubicBezTo>
                    <a:pt x="169640" y="134907"/>
                    <a:pt x="175759" y="141026"/>
                    <a:pt x="181004" y="147145"/>
                  </a:cubicBezTo>
                  <a:cubicBezTo>
                    <a:pt x="178381" y="151515"/>
                    <a:pt x="175759" y="156760"/>
                    <a:pt x="172263" y="161131"/>
                  </a:cubicBezTo>
                  <a:cubicBezTo>
                    <a:pt x="186249" y="323721"/>
                    <a:pt x="60372" y="206586"/>
                    <a:pt x="11420" y="242426"/>
                  </a:cubicBezTo>
                  <a:cubicBezTo>
                    <a:pt x="9672" y="216202"/>
                    <a:pt x="8798" y="189103"/>
                    <a:pt x="7049" y="162879"/>
                  </a:cubicBezTo>
                  <a:cubicBezTo>
                    <a:pt x="13169" y="157634"/>
                    <a:pt x="19288" y="152389"/>
                    <a:pt x="25407" y="147145"/>
                  </a:cubicBezTo>
                  <a:cubicBezTo>
                    <a:pt x="20162" y="143648"/>
                    <a:pt x="15791" y="140151"/>
                    <a:pt x="10546" y="137529"/>
                  </a:cubicBezTo>
                  <a:cubicBezTo>
                    <a:pt x="-33161" y="56234"/>
                    <a:pt x="72610" y="85080"/>
                    <a:pt x="80478" y="41373"/>
                  </a:cubicBezTo>
                  <a:cubicBezTo>
                    <a:pt x="89219" y="32632"/>
                    <a:pt x="97086" y="23016"/>
                    <a:pt x="105828" y="14275"/>
                  </a:cubicBezTo>
                  <a:cubicBezTo>
                    <a:pt x="137297" y="-25936"/>
                    <a:pt x="133800" y="31758"/>
                    <a:pt x="152157" y="30009"/>
                  </a:cubicBezTo>
                  <a:close/>
                  <a:moveTo>
                    <a:pt x="90967" y="142774"/>
                  </a:moveTo>
                  <a:cubicBezTo>
                    <a:pt x="85722" y="154138"/>
                    <a:pt x="83100" y="157634"/>
                    <a:pt x="83100" y="160257"/>
                  </a:cubicBezTo>
                  <a:cubicBezTo>
                    <a:pt x="83974" y="162879"/>
                    <a:pt x="88345" y="164628"/>
                    <a:pt x="90967" y="167250"/>
                  </a:cubicBezTo>
                  <a:cubicBezTo>
                    <a:pt x="92716" y="163753"/>
                    <a:pt x="96212" y="161131"/>
                    <a:pt x="96212" y="157634"/>
                  </a:cubicBezTo>
                  <a:cubicBezTo>
                    <a:pt x="97086" y="154138"/>
                    <a:pt x="94464" y="150641"/>
                    <a:pt x="90967" y="142774"/>
                  </a:cubicBezTo>
                  <a:close/>
                  <a:moveTo>
                    <a:pt x="130304" y="128787"/>
                  </a:moveTo>
                  <a:cubicBezTo>
                    <a:pt x="129429" y="126165"/>
                    <a:pt x="128556" y="123543"/>
                    <a:pt x="126807" y="122668"/>
                  </a:cubicBezTo>
                  <a:cubicBezTo>
                    <a:pt x="125059" y="121794"/>
                    <a:pt x="122436" y="123543"/>
                    <a:pt x="119814" y="124417"/>
                  </a:cubicBezTo>
                  <a:cubicBezTo>
                    <a:pt x="121562" y="127039"/>
                    <a:pt x="122436" y="129662"/>
                    <a:pt x="124185" y="133158"/>
                  </a:cubicBezTo>
                  <a:cubicBezTo>
                    <a:pt x="125933" y="132284"/>
                    <a:pt x="127681" y="130536"/>
                    <a:pt x="130304" y="128787"/>
                  </a:cubicBezTo>
                  <a:close/>
                </a:path>
              </a:pathLst>
            </a:custGeom>
            <a:solidFill>
              <a:srgbClr val="D6273B"/>
            </a:solidFill>
            <a:ln w="8731" cap="flat">
              <a:noFill/>
              <a:prstDash val="solid"/>
              <a:miter/>
            </a:ln>
          </p:spPr>
          <p:txBody>
            <a:bodyPr rtlCol="0" anchor="ctr"/>
            <a:lstStyle/>
            <a:p>
              <a:endParaRPr lang="en-GB"/>
            </a:p>
          </p:txBody>
        </p:sp>
        <p:sp>
          <p:nvSpPr>
            <p:cNvPr id="52" name="Freeform: Shape 51">
              <a:extLst>
                <a:ext uri="{FF2B5EF4-FFF2-40B4-BE49-F238E27FC236}">
                  <a16:creationId xmlns:a16="http://schemas.microsoft.com/office/drawing/2014/main" id="{A5B802DD-2B84-0C2C-AED9-C378FD5AB74F}"/>
                </a:ext>
              </a:extLst>
            </p:cNvPr>
            <p:cNvSpPr/>
            <p:nvPr/>
          </p:nvSpPr>
          <p:spPr>
            <a:xfrm>
              <a:off x="9427961" y="4124246"/>
              <a:ext cx="576059" cy="172999"/>
            </a:xfrm>
            <a:custGeom>
              <a:avLst/>
              <a:gdLst>
                <a:gd name="connsiteX0" fmla="*/ 549836 w 576059"/>
                <a:gd name="connsiteY0" fmla="*/ 31469 h 172999"/>
                <a:gd name="connsiteX1" fmla="*/ 576060 w 576059"/>
                <a:gd name="connsiteY1" fmla="*/ 40211 h 172999"/>
                <a:gd name="connsiteX2" fmla="*/ 113639 w 576059"/>
                <a:gd name="connsiteY2" fmla="*/ 170458 h 172999"/>
                <a:gd name="connsiteX3" fmla="*/ 0 w 576059"/>
                <a:gd name="connsiteY3" fmla="*/ 138989 h 172999"/>
                <a:gd name="connsiteX4" fmla="*/ 36714 w 576059"/>
                <a:gd name="connsiteY4" fmla="*/ 136366 h 172999"/>
                <a:gd name="connsiteX5" fmla="*/ 69931 w 576059"/>
                <a:gd name="connsiteY5" fmla="*/ 128499 h 172999"/>
                <a:gd name="connsiteX6" fmla="*/ 499135 w 576059"/>
                <a:gd name="connsiteY6" fmla="*/ 0 h 172999"/>
                <a:gd name="connsiteX7" fmla="*/ 507877 w 576059"/>
                <a:gd name="connsiteY7" fmla="*/ 7867 h 172999"/>
                <a:gd name="connsiteX8" fmla="*/ 549836 w 576059"/>
                <a:gd name="connsiteY8" fmla="*/ 31469 h 172999"/>
                <a:gd name="connsiteX9" fmla="*/ 414344 w 576059"/>
                <a:gd name="connsiteY9" fmla="*/ 54197 h 172999"/>
                <a:gd name="connsiteX10" fmla="*/ 397735 w 576059"/>
                <a:gd name="connsiteY10" fmla="*/ 43707 h 172999"/>
                <a:gd name="connsiteX11" fmla="*/ 380252 w 576059"/>
                <a:gd name="connsiteY11" fmla="*/ 54197 h 172999"/>
                <a:gd name="connsiteX12" fmla="*/ 393364 w 576059"/>
                <a:gd name="connsiteY12" fmla="*/ 64686 h 172999"/>
                <a:gd name="connsiteX13" fmla="*/ 414344 w 576059"/>
                <a:gd name="connsiteY13" fmla="*/ 54197 h 17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6059" h="172999">
                  <a:moveTo>
                    <a:pt x="549836" y="31469"/>
                  </a:moveTo>
                  <a:cubicBezTo>
                    <a:pt x="558577" y="34092"/>
                    <a:pt x="567318" y="37588"/>
                    <a:pt x="576060" y="40211"/>
                  </a:cubicBezTo>
                  <a:cubicBezTo>
                    <a:pt x="422211" y="83918"/>
                    <a:pt x="267488" y="127625"/>
                    <a:pt x="113639" y="170458"/>
                  </a:cubicBezTo>
                  <a:cubicBezTo>
                    <a:pt x="81295" y="140737"/>
                    <a:pt x="20105" y="211543"/>
                    <a:pt x="0" y="138989"/>
                  </a:cubicBezTo>
                  <a:cubicBezTo>
                    <a:pt x="12238" y="138114"/>
                    <a:pt x="24476" y="137240"/>
                    <a:pt x="36714" y="136366"/>
                  </a:cubicBezTo>
                  <a:cubicBezTo>
                    <a:pt x="48078" y="133744"/>
                    <a:pt x="58568" y="131121"/>
                    <a:pt x="69931" y="128499"/>
                  </a:cubicBezTo>
                  <a:cubicBezTo>
                    <a:pt x="213291" y="85666"/>
                    <a:pt x="355776" y="42833"/>
                    <a:pt x="499135" y="0"/>
                  </a:cubicBezTo>
                  <a:cubicBezTo>
                    <a:pt x="501758" y="2622"/>
                    <a:pt x="504380" y="5245"/>
                    <a:pt x="507877" y="7867"/>
                  </a:cubicBezTo>
                  <a:cubicBezTo>
                    <a:pt x="520989" y="16609"/>
                    <a:pt x="534975" y="24476"/>
                    <a:pt x="549836" y="31469"/>
                  </a:cubicBezTo>
                  <a:close/>
                  <a:moveTo>
                    <a:pt x="414344" y="54197"/>
                  </a:moveTo>
                  <a:cubicBezTo>
                    <a:pt x="405602" y="48952"/>
                    <a:pt x="400357" y="42833"/>
                    <a:pt x="397735" y="43707"/>
                  </a:cubicBezTo>
                  <a:cubicBezTo>
                    <a:pt x="391616" y="45456"/>
                    <a:pt x="385497" y="50700"/>
                    <a:pt x="380252" y="54197"/>
                  </a:cubicBezTo>
                  <a:cubicBezTo>
                    <a:pt x="384623" y="57693"/>
                    <a:pt x="388993" y="64686"/>
                    <a:pt x="393364" y="64686"/>
                  </a:cubicBezTo>
                  <a:cubicBezTo>
                    <a:pt x="398609" y="65561"/>
                    <a:pt x="404728" y="59442"/>
                    <a:pt x="414344" y="54197"/>
                  </a:cubicBezTo>
                  <a:close/>
                </a:path>
              </a:pathLst>
            </a:custGeom>
            <a:solidFill>
              <a:srgbClr val="7B2B29"/>
            </a:solidFill>
            <a:ln w="8731" cap="flat">
              <a:noFill/>
              <a:prstDash val="solid"/>
              <a:miter/>
            </a:ln>
          </p:spPr>
          <p:txBody>
            <a:bodyPr rtlCol="0" anchor="ctr"/>
            <a:lstStyle/>
            <a:p>
              <a:endParaRPr lang="en-GB"/>
            </a:p>
          </p:txBody>
        </p:sp>
        <p:sp>
          <p:nvSpPr>
            <p:cNvPr id="53" name="Freeform: Shape 52">
              <a:extLst>
                <a:ext uri="{FF2B5EF4-FFF2-40B4-BE49-F238E27FC236}">
                  <a16:creationId xmlns:a16="http://schemas.microsoft.com/office/drawing/2014/main" id="{0E40CDC7-374A-EC41-DDEE-AD43C8E440C3}"/>
                </a:ext>
              </a:extLst>
            </p:cNvPr>
            <p:cNvSpPr/>
            <p:nvPr/>
          </p:nvSpPr>
          <p:spPr>
            <a:xfrm>
              <a:off x="11480448" y="1692381"/>
              <a:ext cx="279725" cy="177450"/>
            </a:xfrm>
            <a:custGeom>
              <a:avLst/>
              <a:gdLst>
                <a:gd name="connsiteX0" fmla="*/ 252627 w 279725"/>
                <a:gd name="connsiteY0" fmla="*/ 116261 h 177450"/>
                <a:gd name="connsiteX1" fmla="*/ 88288 w 279725"/>
                <a:gd name="connsiteY1" fmla="*/ 177451 h 177450"/>
                <a:gd name="connsiteX2" fmla="*/ 0 w 279725"/>
                <a:gd name="connsiteY2" fmla="*/ 45455 h 177450"/>
                <a:gd name="connsiteX3" fmla="*/ 210668 w 279725"/>
                <a:gd name="connsiteY3" fmla="*/ 0 h 177450"/>
                <a:gd name="connsiteX4" fmla="*/ 265739 w 279725"/>
                <a:gd name="connsiteY4" fmla="*/ 77799 h 177450"/>
                <a:gd name="connsiteX5" fmla="*/ 272732 w 279725"/>
                <a:gd name="connsiteY5" fmla="*/ 82169 h 177450"/>
                <a:gd name="connsiteX6" fmla="*/ 279726 w 279725"/>
                <a:gd name="connsiteY6" fmla="*/ 100526 h 177450"/>
                <a:gd name="connsiteX7" fmla="*/ 275355 w 279725"/>
                <a:gd name="connsiteY7" fmla="*/ 103149 h 177450"/>
                <a:gd name="connsiteX8" fmla="*/ 252627 w 279725"/>
                <a:gd name="connsiteY8" fmla="*/ 116261 h 177450"/>
                <a:gd name="connsiteX9" fmla="*/ 146856 w 279725"/>
                <a:gd name="connsiteY9" fmla="*/ 122380 h 177450"/>
                <a:gd name="connsiteX10" fmla="*/ 141611 w 279725"/>
                <a:gd name="connsiteY10" fmla="*/ 134618 h 177450"/>
                <a:gd name="connsiteX11" fmla="*/ 152101 w 279725"/>
                <a:gd name="connsiteY11" fmla="*/ 137240 h 177450"/>
                <a:gd name="connsiteX12" fmla="*/ 155597 w 279725"/>
                <a:gd name="connsiteY12" fmla="*/ 131121 h 177450"/>
                <a:gd name="connsiteX13" fmla="*/ 146856 w 279725"/>
                <a:gd name="connsiteY13" fmla="*/ 122380 h 177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9725" h="177450">
                  <a:moveTo>
                    <a:pt x="252627" y="116261"/>
                  </a:moveTo>
                  <a:cubicBezTo>
                    <a:pt x="197556" y="136366"/>
                    <a:pt x="143359" y="157346"/>
                    <a:pt x="88288" y="177451"/>
                  </a:cubicBezTo>
                  <a:cubicBezTo>
                    <a:pt x="114513" y="96156"/>
                    <a:pt x="53323" y="73428"/>
                    <a:pt x="0" y="45455"/>
                  </a:cubicBezTo>
                  <a:cubicBezTo>
                    <a:pt x="69931" y="30595"/>
                    <a:pt x="140737" y="14860"/>
                    <a:pt x="210668" y="0"/>
                  </a:cubicBezTo>
                  <a:cubicBezTo>
                    <a:pt x="229025" y="26224"/>
                    <a:pt x="247382" y="51574"/>
                    <a:pt x="265739" y="77799"/>
                  </a:cubicBezTo>
                  <a:cubicBezTo>
                    <a:pt x="268362" y="79547"/>
                    <a:pt x="270110" y="81295"/>
                    <a:pt x="272732" y="82169"/>
                  </a:cubicBezTo>
                  <a:cubicBezTo>
                    <a:pt x="275355" y="88288"/>
                    <a:pt x="277977" y="94407"/>
                    <a:pt x="279726" y="100526"/>
                  </a:cubicBezTo>
                  <a:cubicBezTo>
                    <a:pt x="278851" y="102275"/>
                    <a:pt x="277977" y="103149"/>
                    <a:pt x="275355" y="103149"/>
                  </a:cubicBezTo>
                  <a:cubicBezTo>
                    <a:pt x="268362" y="106645"/>
                    <a:pt x="260494" y="111890"/>
                    <a:pt x="252627" y="116261"/>
                  </a:cubicBezTo>
                  <a:close/>
                  <a:moveTo>
                    <a:pt x="146856" y="122380"/>
                  </a:moveTo>
                  <a:cubicBezTo>
                    <a:pt x="145108" y="127625"/>
                    <a:pt x="143359" y="131121"/>
                    <a:pt x="141611" y="134618"/>
                  </a:cubicBezTo>
                  <a:cubicBezTo>
                    <a:pt x="145108" y="135492"/>
                    <a:pt x="148604" y="137240"/>
                    <a:pt x="152101" y="137240"/>
                  </a:cubicBezTo>
                  <a:cubicBezTo>
                    <a:pt x="152975" y="137240"/>
                    <a:pt x="155597" y="131995"/>
                    <a:pt x="155597" y="131121"/>
                  </a:cubicBezTo>
                  <a:cubicBezTo>
                    <a:pt x="153849" y="127625"/>
                    <a:pt x="150352" y="125876"/>
                    <a:pt x="146856" y="122380"/>
                  </a:cubicBezTo>
                  <a:close/>
                </a:path>
              </a:pathLst>
            </a:custGeom>
            <a:solidFill>
              <a:srgbClr val="7B2B29"/>
            </a:solidFill>
            <a:ln w="8731" cap="flat">
              <a:noFill/>
              <a:prstDash val="solid"/>
              <a:miter/>
            </a:ln>
          </p:spPr>
          <p:txBody>
            <a:bodyPr rtlCol="0" anchor="ctr"/>
            <a:lstStyle/>
            <a:p>
              <a:endParaRPr lang="en-GB"/>
            </a:p>
          </p:txBody>
        </p:sp>
        <p:sp>
          <p:nvSpPr>
            <p:cNvPr id="54" name="Freeform: Shape 53">
              <a:extLst>
                <a:ext uri="{FF2B5EF4-FFF2-40B4-BE49-F238E27FC236}">
                  <a16:creationId xmlns:a16="http://schemas.microsoft.com/office/drawing/2014/main" id="{436D7BFE-9361-C749-BAE2-C0F8B28422CF}"/>
                </a:ext>
              </a:extLst>
            </p:cNvPr>
            <p:cNvSpPr/>
            <p:nvPr/>
          </p:nvSpPr>
          <p:spPr>
            <a:xfrm>
              <a:off x="9085297" y="3980886"/>
              <a:ext cx="245634" cy="321684"/>
            </a:xfrm>
            <a:custGeom>
              <a:avLst/>
              <a:gdLst>
                <a:gd name="connsiteX0" fmla="*/ 175703 w 245634"/>
                <a:gd name="connsiteY0" fmla="*/ 315565 h 321684"/>
                <a:gd name="connsiteX1" fmla="*/ 136366 w 245634"/>
                <a:gd name="connsiteY1" fmla="*/ 275355 h 321684"/>
                <a:gd name="connsiteX2" fmla="*/ 121506 w 245634"/>
                <a:gd name="connsiteY2" fmla="*/ 256124 h 321684"/>
                <a:gd name="connsiteX3" fmla="*/ 19231 w 245634"/>
                <a:gd name="connsiteY3" fmla="*/ 78673 h 321684"/>
                <a:gd name="connsiteX4" fmla="*/ 1748 w 245634"/>
                <a:gd name="connsiteY4" fmla="*/ 8741 h 321684"/>
                <a:gd name="connsiteX5" fmla="*/ 0 w 245634"/>
                <a:gd name="connsiteY5" fmla="*/ 0 h 321684"/>
                <a:gd name="connsiteX6" fmla="*/ 89163 w 245634"/>
                <a:gd name="connsiteY6" fmla="*/ 50700 h 321684"/>
                <a:gd name="connsiteX7" fmla="*/ 68183 w 245634"/>
                <a:gd name="connsiteY7" fmla="*/ 65561 h 321684"/>
                <a:gd name="connsiteX8" fmla="*/ 95282 w 245634"/>
                <a:gd name="connsiteY8" fmla="*/ 74302 h 321684"/>
                <a:gd name="connsiteX9" fmla="*/ 141611 w 245634"/>
                <a:gd name="connsiteY9" fmla="*/ 124128 h 321684"/>
                <a:gd name="connsiteX10" fmla="*/ 194934 w 245634"/>
                <a:gd name="connsiteY10" fmla="*/ 168709 h 321684"/>
                <a:gd name="connsiteX11" fmla="*/ 195808 w 245634"/>
                <a:gd name="connsiteY11" fmla="*/ 171332 h 321684"/>
                <a:gd name="connsiteX12" fmla="*/ 214165 w 245634"/>
                <a:gd name="connsiteY12" fmla="*/ 189689 h 321684"/>
                <a:gd name="connsiteX13" fmla="*/ 213291 w 245634"/>
                <a:gd name="connsiteY13" fmla="*/ 188815 h 321684"/>
                <a:gd name="connsiteX14" fmla="*/ 222906 w 245634"/>
                <a:gd name="connsiteY14" fmla="*/ 199304 h 321684"/>
                <a:gd name="connsiteX15" fmla="*/ 222032 w 245634"/>
                <a:gd name="connsiteY15" fmla="*/ 198430 h 321684"/>
                <a:gd name="connsiteX16" fmla="*/ 219410 w 245634"/>
                <a:gd name="connsiteY16" fmla="*/ 217661 h 321684"/>
                <a:gd name="connsiteX17" fmla="*/ 179199 w 245634"/>
                <a:gd name="connsiteY17" fmla="*/ 270110 h 321684"/>
                <a:gd name="connsiteX18" fmla="*/ 244760 w 245634"/>
                <a:gd name="connsiteY18" fmla="*/ 253501 h 321684"/>
                <a:gd name="connsiteX19" fmla="*/ 245634 w 245634"/>
                <a:gd name="connsiteY19" fmla="*/ 279726 h 321684"/>
                <a:gd name="connsiteX20" fmla="*/ 228151 w 245634"/>
                <a:gd name="connsiteY20" fmla="*/ 321684 h 321684"/>
                <a:gd name="connsiteX21" fmla="*/ 175703 w 245634"/>
                <a:gd name="connsiteY21" fmla="*/ 315565 h 321684"/>
                <a:gd name="connsiteX22" fmla="*/ 80421 w 245634"/>
                <a:gd name="connsiteY22" fmla="*/ 129373 h 321684"/>
                <a:gd name="connsiteX23" fmla="*/ 75176 w 245634"/>
                <a:gd name="connsiteY23" fmla="*/ 139863 h 321684"/>
                <a:gd name="connsiteX24" fmla="*/ 83044 w 245634"/>
                <a:gd name="connsiteY24" fmla="*/ 146856 h 321684"/>
                <a:gd name="connsiteX25" fmla="*/ 88288 w 245634"/>
                <a:gd name="connsiteY25" fmla="*/ 138114 h 321684"/>
                <a:gd name="connsiteX26" fmla="*/ 80421 w 245634"/>
                <a:gd name="connsiteY26" fmla="*/ 129373 h 32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5634" h="321684">
                  <a:moveTo>
                    <a:pt x="175703" y="315565"/>
                  </a:moveTo>
                  <a:cubicBezTo>
                    <a:pt x="162591" y="302453"/>
                    <a:pt x="149478" y="288467"/>
                    <a:pt x="136366" y="275355"/>
                  </a:cubicBezTo>
                  <a:cubicBezTo>
                    <a:pt x="131121" y="269236"/>
                    <a:pt x="126751" y="262243"/>
                    <a:pt x="121506" y="256124"/>
                  </a:cubicBezTo>
                  <a:cubicBezTo>
                    <a:pt x="87414" y="196682"/>
                    <a:pt x="53323" y="138114"/>
                    <a:pt x="19231" y="78673"/>
                  </a:cubicBezTo>
                  <a:cubicBezTo>
                    <a:pt x="21854" y="53323"/>
                    <a:pt x="46330" y="22728"/>
                    <a:pt x="1748" y="8741"/>
                  </a:cubicBezTo>
                  <a:cubicBezTo>
                    <a:pt x="874" y="6119"/>
                    <a:pt x="0" y="2622"/>
                    <a:pt x="0" y="0"/>
                  </a:cubicBezTo>
                  <a:cubicBezTo>
                    <a:pt x="29721" y="16609"/>
                    <a:pt x="59442" y="34092"/>
                    <a:pt x="89163" y="50700"/>
                  </a:cubicBezTo>
                  <a:cubicBezTo>
                    <a:pt x="82169" y="55945"/>
                    <a:pt x="75176" y="60316"/>
                    <a:pt x="68183" y="65561"/>
                  </a:cubicBezTo>
                  <a:cubicBezTo>
                    <a:pt x="76925" y="68183"/>
                    <a:pt x="86540" y="71680"/>
                    <a:pt x="95282" y="74302"/>
                  </a:cubicBezTo>
                  <a:cubicBezTo>
                    <a:pt x="111016" y="90911"/>
                    <a:pt x="125877" y="107519"/>
                    <a:pt x="141611" y="124128"/>
                  </a:cubicBezTo>
                  <a:cubicBezTo>
                    <a:pt x="138989" y="163464"/>
                    <a:pt x="153849" y="180947"/>
                    <a:pt x="194934" y="168709"/>
                  </a:cubicBezTo>
                  <a:cubicBezTo>
                    <a:pt x="194934" y="168709"/>
                    <a:pt x="195808" y="171332"/>
                    <a:pt x="195808" y="171332"/>
                  </a:cubicBezTo>
                  <a:cubicBezTo>
                    <a:pt x="201927" y="177451"/>
                    <a:pt x="208046" y="183570"/>
                    <a:pt x="214165" y="189689"/>
                  </a:cubicBezTo>
                  <a:cubicBezTo>
                    <a:pt x="214165" y="189689"/>
                    <a:pt x="213291" y="188815"/>
                    <a:pt x="213291" y="188815"/>
                  </a:cubicBezTo>
                  <a:cubicBezTo>
                    <a:pt x="216787" y="192311"/>
                    <a:pt x="219410" y="195808"/>
                    <a:pt x="222906" y="199304"/>
                  </a:cubicBezTo>
                  <a:cubicBezTo>
                    <a:pt x="222906" y="199304"/>
                    <a:pt x="222032" y="198430"/>
                    <a:pt x="222032" y="198430"/>
                  </a:cubicBezTo>
                  <a:cubicBezTo>
                    <a:pt x="221158" y="204549"/>
                    <a:pt x="220284" y="211542"/>
                    <a:pt x="219410" y="217661"/>
                  </a:cubicBezTo>
                  <a:cubicBezTo>
                    <a:pt x="206298" y="235144"/>
                    <a:pt x="192311" y="252627"/>
                    <a:pt x="179199" y="270110"/>
                  </a:cubicBezTo>
                  <a:cubicBezTo>
                    <a:pt x="201053" y="264865"/>
                    <a:pt x="222906" y="258746"/>
                    <a:pt x="244760" y="253501"/>
                  </a:cubicBezTo>
                  <a:cubicBezTo>
                    <a:pt x="244760" y="262243"/>
                    <a:pt x="245634" y="270984"/>
                    <a:pt x="245634" y="279726"/>
                  </a:cubicBezTo>
                  <a:cubicBezTo>
                    <a:pt x="239515" y="293712"/>
                    <a:pt x="234270" y="307698"/>
                    <a:pt x="228151" y="321684"/>
                  </a:cubicBezTo>
                  <a:cubicBezTo>
                    <a:pt x="211543" y="320810"/>
                    <a:pt x="193185" y="318188"/>
                    <a:pt x="175703" y="315565"/>
                  </a:cubicBezTo>
                  <a:close/>
                  <a:moveTo>
                    <a:pt x="80421" y="129373"/>
                  </a:moveTo>
                  <a:cubicBezTo>
                    <a:pt x="77799" y="134618"/>
                    <a:pt x="74302" y="138114"/>
                    <a:pt x="75176" y="139863"/>
                  </a:cubicBezTo>
                  <a:cubicBezTo>
                    <a:pt x="76050" y="142485"/>
                    <a:pt x="80421" y="145108"/>
                    <a:pt x="83044" y="146856"/>
                  </a:cubicBezTo>
                  <a:cubicBezTo>
                    <a:pt x="84792" y="144234"/>
                    <a:pt x="88288" y="140737"/>
                    <a:pt x="88288" y="138114"/>
                  </a:cubicBezTo>
                  <a:cubicBezTo>
                    <a:pt x="88288" y="135492"/>
                    <a:pt x="84792" y="133744"/>
                    <a:pt x="80421" y="129373"/>
                  </a:cubicBezTo>
                  <a:close/>
                </a:path>
              </a:pathLst>
            </a:custGeom>
            <a:solidFill>
              <a:srgbClr val="54683D"/>
            </a:solidFill>
            <a:ln w="8731" cap="flat">
              <a:noFill/>
              <a:prstDash val="solid"/>
              <a:miter/>
            </a:ln>
          </p:spPr>
          <p:txBody>
            <a:bodyPr rtlCol="0" anchor="ctr"/>
            <a:lstStyle/>
            <a:p>
              <a:endParaRPr lang="en-GB"/>
            </a:p>
          </p:txBody>
        </p:sp>
        <p:sp>
          <p:nvSpPr>
            <p:cNvPr id="55" name="Freeform: Shape 54">
              <a:extLst>
                <a:ext uri="{FF2B5EF4-FFF2-40B4-BE49-F238E27FC236}">
                  <a16:creationId xmlns:a16="http://schemas.microsoft.com/office/drawing/2014/main" id="{1EB6EB66-3522-8A93-B35E-3F039D19DAE0}"/>
                </a:ext>
              </a:extLst>
            </p:cNvPr>
            <p:cNvSpPr/>
            <p:nvPr/>
          </p:nvSpPr>
          <p:spPr>
            <a:xfrm>
              <a:off x="10726062" y="376797"/>
              <a:ext cx="310197" cy="327803"/>
            </a:xfrm>
            <a:custGeom>
              <a:avLst/>
              <a:gdLst>
                <a:gd name="connsiteX0" fmla="*/ 13986 w 310197"/>
                <a:gd name="connsiteY0" fmla="*/ 204549 h 327803"/>
                <a:gd name="connsiteX1" fmla="*/ 93533 w 310197"/>
                <a:gd name="connsiteY1" fmla="*/ 239515 h 327803"/>
                <a:gd name="connsiteX2" fmla="*/ 117135 w 310197"/>
                <a:gd name="connsiteY2" fmla="*/ 263117 h 327803"/>
                <a:gd name="connsiteX3" fmla="*/ 125003 w 310197"/>
                <a:gd name="connsiteY3" fmla="*/ 229025 h 327803"/>
                <a:gd name="connsiteX4" fmla="*/ 126751 w 310197"/>
                <a:gd name="connsiteY4" fmla="*/ 227277 h 327803"/>
                <a:gd name="connsiteX5" fmla="*/ 192311 w 310197"/>
                <a:gd name="connsiteY5" fmla="*/ 184444 h 327803"/>
                <a:gd name="connsiteX6" fmla="*/ 173955 w 310197"/>
                <a:gd name="connsiteY6" fmla="*/ 145108 h 327803"/>
                <a:gd name="connsiteX7" fmla="*/ 169584 w 310197"/>
                <a:gd name="connsiteY7" fmla="*/ 138115 h 327803"/>
                <a:gd name="connsiteX8" fmla="*/ 175703 w 310197"/>
                <a:gd name="connsiteY8" fmla="*/ 108394 h 327803"/>
                <a:gd name="connsiteX9" fmla="*/ 189689 w 310197"/>
                <a:gd name="connsiteY9" fmla="*/ 103149 h 327803"/>
                <a:gd name="connsiteX10" fmla="*/ 195808 w 310197"/>
                <a:gd name="connsiteY10" fmla="*/ 13986 h 327803"/>
                <a:gd name="connsiteX11" fmla="*/ 199305 w 310197"/>
                <a:gd name="connsiteY11" fmla="*/ 0 h 327803"/>
                <a:gd name="connsiteX12" fmla="*/ 309447 w 310197"/>
                <a:gd name="connsiteY12" fmla="*/ 122380 h 327803"/>
                <a:gd name="connsiteX13" fmla="*/ 235145 w 310197"/>
                <a:gd name="connsiteY13" fmla="*/ 187066 h 327803"/>
                <a:gd name="connsiteX14" fmla="*/ 102275 w 310197"/>
                <a:gd name="connsiteY14" fmla="*/ 327803 h 327803"/>
                <a:gd name="connsiteX15" fmla="*/ 103149 w 310197"/>
                <a:gd name="connsiteY15" fmla="*/ 316440 h 327803"/>
                <a:gd name="connsiteX16" fmla="*/ 48952 w 310197"/>
                <a:gd name="connsiteY16" fmla="*/ 265739 h 327803"/>
                <a:gd name="connsiteX17" fmla="*/ 42833 w 310197"/>
                <a:gd name="connsiteY17" fmla="*/ 263991 h 327803"/>
                <a:gd name="connsiteX18" fmla="*/ 0 w 310197"/>
                <a:gd name="connsiteY18" fmla="*/ 226403 h 327803"/>
                <a:gd name="connsiteX19" fmla="*/ 0 w 310197"/>
                <a:gd name="connsiteY19" fmla="*/ 215039 h 327803"/>
                <a:gd name="connsiteX20" fmla="*/ 6119 w 310197"/>
                <a:gd name="connsiteY20" fmla="*/ 205424 h 327803"/>
                <a:gd name="connsiteX21" fmla="*/ 7867 w 310197"/>
                <a:gd name="connsiteY21" fmla="*/ 204549 h 327803"/>
                <a:gd name="connsiteX22" fmla="*/ 11364 w 310197"/>
                <a:gd name="connsiteY22" fmla="*/ 205424 h 327803"/>
                <a:gd name="connsiteX23" fmla="*/ 13986 w 310197"/>
                <a:gd name="connsiteY23" fmla="*/ 204549 h 327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0197" h="327803">
                  <a:moveTo>
                    <a:pt x="13986" y="204549"/>
                  </a:moveTo>
                  <a:cubicBezTo>
                    <a:pt x="40211" y="215913"/>
                    <a:pt x="67309" y="228151"/>
                    <a:pt x="93533" y="239515"/>
                  </a:cubicBezTo>
                  <a:cubicBezTo>
                    <a:pt x="101401" y="247382"/>
                    <a:pt x="109268" y="255250"/>
                    <a:pt x="117135" y="263117"/>
                  </a:cubicBezTo>
                  <a:cubicBezTo>
                    <a:pt x="119758" y="251753"/>
                    <a:pt x="122380" y="240389"/>
                    <a:pt x="125003" y="229025"/>
                  </a:cubicBezTo>
                  <a:cubicBezTo>
                    <a:pt x="125003" y="229025"/>
                    <a:pt x="126751" y="227277"/>
                    <a:pt x="126751" y="227277"/>
                  </a:cubicBezTo>
                  <a:cubicBezTo>
                    <a:pt x="148604" y="213291"/>
                    <a:pt x="172206" y="201053"/>
                    <a:pt x="192311" y="184444"/>
                  </a:cubicBezTo>
                  <a:cubicBezTo>
                    <a:pt x="194934" y="181822"/>
                    <a:pt x="180948" y="159094"/>
                    <a:pt x="173955" y="145108"/>
                  </a:cubicBezTo>
                  <a:cubicBezTo>
                    <a:pt x="173080" y="142485"/>
                    <a:pt x="171332" y="140737"/>
                    <a:pt x="169584" y="138115"/>
                  </a:cubicBezTo>
                  <a:cubicBezTo>
                    <a:pt x="171332" y="128499"/>
                    <a:pt x="173955" y="118009"/>
                    <a:pt x="175703" y="108394"/>
                  </a:cubicBezTo>
                  <a:cubicBezTo>
                    <a:pt x="180073" y="106645"/>
                    <a:pt x="185318" y="104897"/>
                    <a:pt x="189689" y="103149"/>
                  </a:cubicBezTo>
                  <a:cubicBezTo>
                    <a:pt x="204550" y="74302"/>
                    <a:pt x="274481" y="49826"/>
                    <a:pt x="195808" y="13986"/>
                  </a:cubicBezTo>
                  <a:cubicBezTo>
                    <a:pt x="196682" y="9616"/>
                    <a:pt x="198430" y="4371"/>
                    <a:pt x="199305" y="0"/>
                  </a:cubicBezTo>
                  <a:cubicBezTo>
                    <a:pt x="259620" y="19231"/>
                    <a:pt x="300705" y="55071"/>
                    <a:pt x="309447" y="122380"/>
                  </a:cubicBezTo>
                  <a:cubicBezTo>
                    <a:pt x="317314" y="182696"/>
                    <a:pt x="261369" y="169584"/>
                    <a:pt x="235145" y="187066"/>
                  </a:cubicBezTo>
                  <a:cubicBezTo>
                    <a:pt x="178325" y="223780"/>
                    <a:pt x="184444" y="317314"/>
                    <a:pt x="102275" y="327803"/>
                  </a:cubicBezTo>
                  <a:cubicBezTo>
                    <a:pt x="102275" y="324307"/>
                    <a:pt x="103149" y="319936"/>
                    <a:pt x="103149" y="316440"/>
                  </a:cubicBezTo>
                  <a:cubicBezTo>
                    <a:pt x="121506" y="260494"/>
                    <a:pt x="52449" y="298083"/>
                    <a:pt x="48952" y="265739"/>
                  </a:cubicBezTo>
                  <a:cubicBezTo>
                    <a:pt x="47204" y="264865"/>
                    <a:pt x="44581" y="264865"/>
                    <a:pt x="42833" y="263991"/>
                  </a:cubicBezTo>
                  <a:cubicBezTo>
                    <a:pt x="28847" y="251753"/>
                    <a:pt x="13986" y="238641"/>
                    <a:pt x="0" y="226403"/>
                  </a:cubicBezTo>
                  <a:cubicBezTo>
                    <a:pt x="0" y="222906"/>
                    <a:pt x="0" y="218536"/>
                    <a:pt x="0" y="215039"/>
                  </a:cubicBezTo>
                  <a:cubicBezTo>
                    <a:pt x="1748" y="211542"/>
                    <a:pt x="4371" y="208046"/>
                    <a:pt x="6119" y="205424"/>
                  </a:cubicBezTo>
                  <a:cubicBezTo>
                    <a:pt x="6119" y="205424"/>
                    <a:pt x="7867" y="204549"/>
                    <a:pt x="7867" y="204549"/>
                  </a:cubicBezTo>
                  <a:cubicBezTo>
                    <a:pt x="7867" y="204549"/>
                    <a:pt x="11364" y="205424"/>
                    <a:pt x="11364" y="205424"/>
                  </a:cubicBezTo>
                  <a:lnTo>
                    <a:pt x="13986" y="204549"/>
                  </a:lnTo>
                  <a:close/>
                </a:path>
              </a:pathLst>
            </a:custGeom>
            <a:solidFill>
              <a:srgbClr val="7B2B29"/>
            </a:solidFill>
            <a:ln w="8731" cap="flat">
              <a:noFill/>
              <a:prstDash val="solid"/>
              <a:miter/>
            </a:ln>
          </p:spPr>
          <p:txBody>
            <a:bodyPr rtlCol="0" anchor="ctr"/>
            <a:lstStyle/>
            <a:p>
              <a:endParaRPr lang="en-GB"/>
            </a:p>
          </p:txBody>
        </p:sp>
        <p:sp>
          <p:nvSpPr>
            <p:cNvPr id="56" name="Freeform: Shape 55">
              <a:extLst>
                <a:ext uri="{FF2B5EF4-FFF2-40B4-BE49-F238E27FC236}">
                  <a16:creationId xmlns:a16="http://schemas.microsoft.com/office/drawing/2014/main" id="{E0A411D3-7965-1DA5-A2F5-D96D30D8B474}"/>
                </a:ext>
              </a:extLst>
            </p:cNvPr>
            <p:cNvSpPr/>
            <p:nvPr/>
          </p:nvSpPr>
          <p:spPr>
            <a:xfrm>
              <a:off x="10159618" y="5182832"/>
              <a:ext cx="281800" cy="243012"/>
            </a:xfrm>
            <a:custGeom>
              <a:avLst/>
              <a:gdLst>
                <a:gd name="connsiteX0" fmla="*/ 63812 w 281800"/>
                <a:gd name="connsiteY0" fmla="*/ 0 h 243012"/>
                <a:gd name="connsiteX1" fmla="*/ 219410 w 281800"/>
                <a:gd name="connsiteY1" fmla="*/ 4371 h 243012"/>
                <a:gd name="connsiteX2" fmla="*/ 230774 w 281800"/>
                <a:gd name="connsiteY2" fmla="*/ 41085 h 243012"/>
                <a:gd name="connsiteX3" fmla="*/ 245634 w 281800"/>
                <a:gd name="connsiteY3" fmla="*/ 39336 h 243012"/>
                <a:gd name="connsiteX4" fmla="*/ 273607 w 281800"/>
                <a:gd name="connsiteY4" fmla="*/ 104897 h 243012"/>
                <a:gd name="connsiteX5" fmla="*/ 248256 w 281800"/>
                <a:gd name="connsiteY5" fmla="*/ 94408 h 243012"/>
                <a:gd name="connsiteX6" fmla="*/ 176577 w 281800"/>
                <a:gd name="connsiteY6" fmla="*/ 66435 h 243012"/>
                <a:gd name="connsiteX7" fmla="*/ 173080 w 281800"/>
                <a:gd name="connsiteY7" fmla="*/ 64687 h 243012"/>
                <a:gd name="connsiteX8" fmla="*/ 176577 w 281800"/>
                <a:gd name="connsiteY8" fmla="*/ 66435 h 243012"/>
                <a:gd name="connsiteX9" fmla="*/ 159968 w 281800"/>
                <a:gd name="connsiteY9" fmla="*/ 104897 h 243012"/>
                <a:gd name="connsiteX10" fmla="*/ 152101 w 281800"/>
                <a:gd name="connsiteY10" fmla="*/ 76051 h 243012"/>
                <a:gd name="connsiteX11" fmla="*/ 152975 w 281800"/>
                <a:gd name="connsiteY11" fmla="*/ 60316 h 243012"/>
                <a:gd name="connsiteX12" fmla="*/ 88288 w 281800"/>
                <a:gd name="connsiteY12" fmla="*/ 105772 h 243012"/>
                <a:gd name="connsiteX13" fmla="*/ 74302 w 281800"/>
                <a:gd name="connsiteY13" fmla="*/ 119758 h 243012"/>
                <a:gd name="connsiteX14" fmla="*/ 94407 w 281800"/>
                <a:gd name="connsiteY14" fmla="*/ 116261 h 243012"/>
                <a:gd name="connsiteX15" fmla="*/ 187066 w 281800"/>
                <a:gd name="connsiteY15" fmla="*/ 172206 h 243012"/>
                <a:gd name="connsiteX16" fmla="*/ 169584 w 281800"/>
                <a:gd name="connsiteY16" fmla="*/ 180074 h 243012"/>
                <a:gd name="connsiteX17" fmla="*/ 149478 w 281800"/>
                <a:gd name="connsiteY17" fmla="*/ 188815 h 243012"/>
                <a:gd name="connsiteX18" fmla="*/ 128499 w 281800"/>
                <a:gd name="connsiteY18" fmla="*/ 194934 h 243012"/>
                <a:gd name="connsiteX19" fmla="*/ 108394 w 281800"/>
                <a:gd name="connsiteY19" fmla="*/ 200179 h 243012"/>
                <a:gd name="connsiteX20" fmla="*/ 81295 w 281800"/>
                <a:gd name="connsiteY20" fmla="*/ 192311 h 243012"/>
                <a:gd name="connsiteX21" fmla="*/ 74302 w 281800"/>
                <a:gd name="connsiteY21" fmla="*/ 164339 h 243012"/>
                <a:gd name="connsiteX22" fmla="*/ 56819 w 281800"/>
                <a:gd name="connsiteY22" fmla="*/ 165213 h 243012"/>
                <a:gd name="connsiteX23" fmla="*/ 77799 w 281800"/>
                <a:gd name="connsiteY23" fmla="*/ 194934 h 243012"/>
                <a:gd name="connsiteX24" fmla="*/ 74302 w 281800"/>
                <a:gd name="connsiteY24" fmla="*/ 210669 h 243012"/>
                <a:gd name="connsiteX25" fmla="*/ 66435 w 281800"/>
                <a:gd name="connsiteY25" fmla="*/ 228151 h 243012"/>
                <a:gd name="connsiteX26" fmla="*/ 56819 w 281800"/>
                <a:gd name="connsiteY26" fmla="*/ 243012 h 243012"/>
                <a:gd name="connsiteX27" fmla="*/ 44581 w 281800"/>
                <a:gd name="connsiteY27" fmla="*/ 241264 h 243012"/>
                <a:gd name="connsiteX28" fmla="*/ 2622 w 281800"/>
                <a:gd name="connsiteY28" fmla="*/ 181822 h 243012"/>
                <a:gd name="connsiteX29" fmla="*/ 0 w 281800"/>
                <a:gd name="connsiteY29" fmla="*/ 168710 h 243012"/>
                <a:gd name="connsiteX30" fmla="*/ 19231 w 281800"/>
                <a:gd name="connsiteY30" fmla="*/ 135492 h 243012"/>
                <a:gd name="connsiteX31" fmla="*/ 40211 w 281800"/>
                <a:gd name="connsiteY31" fmla="*/ 135492 h 243012"/>
                <a:gd name="connsiteX32" fmla="*/ 27973 w 281800"/>
                <a:gd name="connsiteY32" fmla="*/ 110142 h 243012"/>
                <a:gd name="connsiteX33" fmla="*/ 63812 w 281800"/>
                <a:gd name="connsiteY33" fmla="*/ 0 h 243012"/>
                <a:gd name="connsiteX34" fmla="*/ 126751 w 281800"/>
                <a:gd name="connsiteY34" fmla="*/ 152101 h 243012"/>
                <a:gd name="connsiteX35" fmla="*/ 119758 w 281800"/>
                <a:gd name="connsiteY35" fmla="*/ 141611 h 243012"/>
                <a:gd name="connsiteX36" fmla="*/ 109268 w 281800"/>
                <a:gd name="connsiteY36" fmla="*/ 150353 h 243012"/>
                <a:gd name="connsiteX37" fmla="*/ 117135 w 281800"/>
                <a:gd name="connsiteY37" fmla="*/ 158220 h 243012"/>
                <a:gd name="connsiteX38" fmla="*/ 126751 w 281800"/>
                <a:gd name="connsiteY38" fmla="*/ 152101 h 243012"/>
                <a:gd name="connsiteX39" fmla="*/ 73428 w 281800"/>
                <a:gd name="connsiteY39" fmla="*/ 62064 h 243012"/>
                <a:gd name="connsiteX40" fmla="*/ 67309 w 281800"/>
                <a:gd name="connsiteY40" fmla="*/ 66435 h 243012"/>
                <a:gd name="connsiteX41" fmla="*/ 69931 w 281800"/>
                <a:gd name="connsiteY41" fmla="*/ 73428 h 243012"/>
                <a:gd name="connsiteX42" fmla="*/ 78673 w 281800"/>
                <a:gd name="connsiteY42" fmla="*/ 68184 h 243012"/>
                <a:gd name="connsiteX43" fmla="*/ 73428 w 281800"/>
                <a:gd name="connsiteY43" fmla="*/ 62064 h 24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81800" h="243012">
                  <a:moveTo>
                    <a:pt x="63812" y="0"/>
                  </a:moveTo>
                  <a:cubicBezTo>
                    <a:pt x="115387" y="1748"/>
                    <a:pt x="167835" y="3497"/>
                    <a:pt x="219410" y="4371"/>
                  </a:cubicBezTo>
                  <a:cubicBezTo>
                    <a:pt x="222906" y="16609"/>
                    <a:pt x="226403" y="28847"/>
                    <a:pt x="230774" y="41085"/>
                  </a:cubicBezTo>
                  <a:cubicBezTo>
                    <a:pt x="236018" y="40211"/>
                    <a:pt x="240389" y="39336"/>
                    <a:pt x="245634" y="39336"/>
                  </a:cubicBezTo>
                  <a:cubicBezTo>
                    <a:pt x="318188" y="34092"/>
                    <a:pt x="256124" y="86540"/>
                    <a:pt x="273607" y="104897"/>
                  </a:cubicBezTo>
                  <a:cubicBezTo>
                    <a:pt x="264865" y="101401"/>
                    <a:pt x="256998" y="97904"/>
                    <a:pt x="248256" y="94408"/>
                  </a:cubicBezTo>
                  <a:cubicBezTo>
                    <a:pt x="235144" y="58568"/>
                    <a:pt x="214165" y="41085"/>
                    <a:pt x="176577" y="66435"/>
                  </a:cubicBezTo>
                  <a:cubicBezTo>
                    <a:pt x="175703" y="65561"/>
                    <a:pt x="174829" y="65561"/>
                    <a:pt x="173080" y="64687"/>
                  </a:cubicBezTo>
                  <a:cubicBezTo>
                    <a:pt x="173954" y="65561"/>
                    <a:pt x="174829" y="65561"/>
                    <a:pt x="176577" y="66435"/>
                  </a:cubicBezTo>
                  <a:cubicBezTo>
                    <a:pt x="171332" y="79547"/>
                    <a:pt x="166087" y="92659"/>
                    <a:pt x="159968" y="104897"/>
                  </a:cubicBezTo>
                  <a:cubicBezTo>
                    <a:pt x="157346" y="95282"/>
                    <a:pt x="154723" y="85666"/>
                    <a:pt x="152101" y="76051"/>
                  </a:cubicBezTo>
                  <a:cubicBezTo>
                    <a:pt x="152101" y="70806"/>
                    <a:pt x="152975" y="65561"/>
                    <a:pt x="152975" y="60316"/>
                  </a:cubicBezTo>
                  <a:cubicBezTo>
                    <a:pt x="61190" y="-24476"/>
                    <a:pt x="125002" y="112765"/>
                    <a:pt x="88288" y="105772"/>
                  </a:cubicBezTo>
                  <a:cubicBezTo>
                    <a:pt x="83918" y="110142"/>
                    <a:pt x="78673" y="115387"/>
                    <a:pt x="74302" y="119758"/>
                  </a:cubicBezTo>
                  <a:cubicBezTo>
                    <a:pt x="81295" y="118884"/>
                    <a:pt x="87414" y="117135"/>
                    <a:pt x="94407" y="116261"/>
                  </a:cubicBezTo>
                  <a:cubicBezTo>
                    <a:pt x="125002" y="134618"/>
                    <a:pt x="156471" y="153849"/>
                    <a:pt x="187066" y="172206"/>
                  </a:cubicBezTo>
                  <a:cubicBezTo>
                    <a:pt x="180948" y="174828"/>
                    <a:pt x="174829" y="177451"/>
                    <a:pt x="169584" y="180074"/>
                  </a:cubicBezTo>
                  <a:cubicBezTo>
                    <a:pt x="162591" y="182696"/>
                    <a:pt x="155597" y="186193"/>
                    <a:pt x="149478" y="188815"/>
                  </a:cubicBezTo>
                  <a:cubicBezTo>
                    <a:pt x="142485" y="190563"/>
                    <a:pt x="135492" y="193186"/>
                    <a:pt x="128499" y="194934"/>
                  </a:cubicBezTo>
                  <a:cubicBezTo>
                    <a:pt x="121506" y="196682"/>
                    <a:pt x="114513" y="198430"/>
                    <a:pt x="108394" y="200179"/>
                  </a:cubicBezTo>
                  <a:cubicBezTo>
                    <a:pt x="99652" y="197557"/>
                    <a:pt x="90037" y="194934"/>
                    <a:pt x="81295" y="192311"/>
                  </a:cubicBezTo>
                  <a:cubicBezTo>
                    <a:pt x="79547" y="182696"/>
                    <a:pt x="77799" y="173081"/>
                    <a:pt x="74302" y="164339"/>
                  </a:cubicBezTo>
                  <a:cubicBezTo>
                    <a:pt x="73428" y="162591"/>
                    <a:pt x="62938" y="165213"/>
                    <a:pt x="56819" y="165213"/>
                  </a:cubicBezTo>
                  <a:cubicBezTo>
                    <a:pt x="63812" y="174828"/>
                    <a:pt x="70806" y="185318"/>
                    <a:pt x="77799" y="194934"/>
                  </a:cubicBezTo>
                  <a:cubicBezTo>
                    <a:pt x="76925" y="200179"/>
                    <a:pt x="76050" y="205423"/>
                    <a:pt x="74302" y="210669"/>
                  </a:cubicBezTo>
                  <a:cubicBezTo>
                    <a:pt x="71680" y="216788"/>
                    <a:pt x="69057" y="222032"/>
                    <a:pt x="66435" y="228151"/>
                  </a:cubicBezTo>
                  <a:cubicBezTo>
                    <a:pt x="62938" y="233396"/>
                    <a:pt x="60316" y="237767"/>
                    <a:pt x="56819" y="243012"/>
                  </a:cubicBezTo>
                  <a:cubicBezTo>
                    <a:pt x="52449" y="242138"/>
                    <a:pt x="48952" y="242138"/>
                    <a:pt x="44581" y="241264"/>
                  </a:cubicBezTo>
                  <a:cubicBezTo>
                    <a:pt x="30595" y="221158"/>
                    <a:pt x="16609" y="201927"/>
                    <a:pt x="2622" y="181822"/>
                  </a:cubicBezTo>
                  <a:cubicBezTo>
                    <a:pt x="1748" y="177451"/>
                    <a:pt x="874" y="173081"/>
                    <a:pt x="0" y="168710"/>
                  </a:cubicBezTo>
                  <a:cubicBezTo>
                    <a:pt x="6119" y="157346"/>
                    <a:pt x="12238" y="146856"/>
                    <a:pt x="19231" y="135492"/>
                  </a:cubicBezTo>
                  <a:cubicBezTo>
                    <a:pt x="26224" y="135492"/>
                    <a:pt x="33217" y="135492"/>
                    <a:pt x="40211" y="135492"/>
                  </a:cubicBezTo>
                  <a:cubicBezTo>
                    <a:pt x="35840" y="126751"/>
                    <a:pt x="32343" y="118884"/>
                    <a:pt x="27973" y="110142"/>
                  </a:cubicBezTo>
                  <a:cubicBezTo>
                    <a:pt x="39336" y="73428"/>
                    <a:pt x="51574" y="36714"/>
                    <a:pt x="63812" y="0"/>
                  </a:cubicBezTo>
                  <a:close/>
                  <a:moveTo>
                    <a:pt x="126751" y="152101"/>
                  </a:moveTo>
                  <a:cubicBezTo>
                    <a:pt x="124128" y="147730"/>
                    <a:pt x="122380" y="144234"/>
                    <a:pt x="119758" y="141611"/>
                  </a:cubicBezTo>
                  <a:cubicBezTo>
                    <a:pt x="116261" y="144234"/>
                    <a:pt x="112764" y="147730"/>
                    <a:pt x="109268" y="150353"/>
                  </a:cubicBezTo>
                  <a:cubicBezTo>
                    <a:pt x="111890" y="152975"/>
                    <a:pt x="113639" y="157346"/>
                    <a:pt x="117135" y="158220"/>
                  </a:cubicBezTo>
                  <a:cubicBezTo>
                    <a:pt x="119758" y="158220"/>
                    <a:pt x="122380" y="153849"/>
                    <a:pt x="126751" y="152101"/>
                  </a:cubicBezTo>
                  <a:close/>
                  <a:moveTo>
                    <a:pt x="73428" y="62064"/>
                  </a:moveTo>
                  <a:cubicBezTo>
                    <a:pt x="70806" y="63813"/>
                    <a:pt x="68183" y="64687"/>
                    <a:pt x="67309" y="66435"/>
                  </a:cubicBezTo>
                  <a:cubicBezTo>
                    <a:pt x="66435" y="68184"/>
                    <a:pt x="69057" y="70806"/>
                    <a:pt x="69931" y="73428"/>
                  </a:cubicBezTo>
                  <a:cubicBezTo>
                    <a:pt x="72554" y="71680"/>
                    <a:pt x="76050" y="69931"/>
                    <a:pt x="78673" y="68184"/>
                  </a:cubicBezTo>
                  <a:cubicBezTo>
                    <a:pt x="76925" y="66435"/>
                    <a:pt x="75176" y="64687"/>
                    <a:pt x="73428" y="62064"/>
                  </a:cubicBezTo>
                  <a:close/>
                </a:path>
              </a:pathLst>
            </a:custGeom>
            <a:solidFill>
              <a:srgbClr val="BA3325"/>
            </a:solidFill>
            <a:ln w="8731" cap="flat">
              <a:noFill/>
              <a:prstDash val="solid"/>
              <a:miter/>
            </a:ln>
          </p:spPr>
          <p:txBody>
            <a:bodyPr rtlCol="0" anchor="ctr"/>
            <a:lstStyle/>
            <a:p>
              <a:endParaRPr lang="en-GB"/>
            </a:p>
          </p:txBody>
        </p:sp>
        <p:sp>
          <p:nvSpPr>
            <p:cNvPr id="57" name="Freeform: Shape 56">
              <a:extLst>
                <a:ext uri="{FF2B5EF4-FFF2-40B4-BE49-F238E27FC236}">
                  <a16:creationId xmlns:a16="http://schemas.microsoft.com/office/drawing/2014/main" id="{2741A9AF-C440-34EC-054C-1E1C7ACFAB2A}"/>
                </a:ext>
              </a:extLst>
            </p:cNvPr>
            <p:cNvSpPr/>
            <p:nvPr/>
          </p:nvSpPr>
          <p:spPr>
            <a:xfrm>
              <a:off x="9173585" y="649829"/>
              <a:ext cx="198430" cy="230473"/>
            </a:xfrm>
            <a:custGeom>
              <a:avLst/>
              <a:gdLst>
                <a:gd name="connsiteX0" fmla="*/ 99652 w 198430"/>
                <a:gd name="connsiteY0" fmla="*/ 574 h 230473"/>
                <a:gd name="connsiteX1" fmla="*/ 198430 w 198430"/>
                <a:gd name="connsiteY1" fmla="*/ 202501 h 230473"/>
                <a:gd name="connsiteX2" fmla="*/ 122380 w 198430"/>
                <a:gd name="connsiteY2" fmla="*/ 230474 h 230473"/>
                <a:gd name="connsiteX3" fmla="*/ 0 w 198430"/>
                <a:gd name="connsiteY3" fmla="*/ 169284 h 230473"/>
                <a:gd name="connsiteX4" fmla="*/ 65561 w 198430"/>
                <a:gd name="connsiteY4" fmla="*/ 80121 h 230473"/>
                <a:gd name="connsiteX5" fmla="*/ 7867 w 198430"/>
                <a:gd name="connsiteY5" fmla="*/ 25924 h 230473"/>
                <a:gd name="connsiteX6" fmla="*/ 42833 w 198430"/>
                <a:gd name="connsiteY6" fmla="*/ 9316 h 230473"/>
                <a:gd name="connsiteX7" fmla="*/ 9616 w 198430"/>
                <a:gd name="connsiteY7" fmla="*/ 1448 h 230473"/>
                <a:gd name="connsiteX8" fmla="*/ 99652 w 198430"/>
                <a:gd name="connsiteY8" fmla="*/ 574 h 230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430" h="230473">
                  <a:moveTo>
                    <a:pt x="99652" y="574"/>
                  </a:moveTo>
                  <a:cubicBezTo>
                    <a:pt x="132870" y="67883"/>
                    <a:pt x="165213" y="135192"/>
                    <a:pt x="198430" y="202501"/>
                  </a:cubicBezTo>
                  <a:cubicBezTo>
                    <a:pt x="173080" y="212117"/>
                    <a:pt x="147730" y="220858"/>
                    <a:pt x="122380" y="230474"/>
                  </a:cubicBezTo>
                  <a:cubicBezTo>
                    <a:pt x="81295" y="210368"/>
                    <a:pt x="40211" y="189389"/>
                    <a:pt x="0" y="169284"/>
                  </a:cubicBezTo>
                  <a:cubicBezTo>
                    <a:pt x="21854" y="139563"/>
                    <a:pt x="49826" y="113339"/>
                    <a:pt x="65561" y="80121"/>
                  </a:cubicBezTo>
                  <a:cubicBezTo>
                    <a:pt x="96156" y="14560"/>
                    <a:pt x="34092" y="37288"/>
                    <a:pt x="7867" y="25924"/>
                  </a:cubicBezTo>
                  <a:cubicBezTo>
                    <a:pt x="19231" y="20679"/>
                    <a:pt x="31469" y="14560"/>
                    <a:pt x="42833" y="9316"/>
                  </a:cubicBezTo>
                  <a:cubicBezTo>
                    <a:pt x="31469" y="6693"/>
                    <a:pt x="20979" y="4071"/>
                    <a:pt x="9616" y="1448"/>
                  </a:cubicBezTo>
                  <a:cubicBezTo>
                    <a:pt x="40211" y="-300"/>
                    <a:pt x="69931" y="-300"/>
                    <a:pt x="99652" y="574"/>
                  </a:cubicBezTo>
                  <a:close/>
                </a:path>
              </a:pathLst>
            </a:custGeom>
            <a:solidFill>
              <a:srgbClr val="3D2226"/>
            </a:solidFill>
            <a:ln w="8731" cap="flat">
              <a:noFill/>
              <a:prstDash val="solid"/>
              <a:miter/>
            </a:ln>
          </p:spPr>
          <p:txBody>
            <a:bodyPr rtlCol="0" anchor="ctr"/>
            <a:lstStyle/>
            <a:p>
              <a:endParaRPr lang="en-GB"/>
            </a:p>
          </p:txBody>
        </p:sp>
        <p:sp>
          <p:nvSpPr>
            <p:cNvPr id="58" name="Freeform: Shape 57">
              <a:extLst>
                <a:ext uri="{FF2B5EF4-FFF2-40B4-BE49-F238E27FC236}">
                  <a16:creationId xmlns:a16="http://schemas.microsoft.com/office/drawing/2014/main" id="{E817C0D8-0BE4-2145-49B8-3351C8F14C23}"/>
                </a:ext>
              </a:extLst>
            </p:cNvPr>
            <p:cNvSpPr/>
            <p:nvPr/>
          </p:nvSpPr>
          <p:spPr>
            <a:xfrm>
              <a:off x="10081820" y="287634"/>
              <a:ext cx="229025" cy="253501"/>
            </a:xfrm>
            <a:custGeom>
              <a:avLst/>
              <a:gdLst>
                <a:gd name="connsiteX0" fmla="*/ 0 w 229025"/>
                <a:gd name="connsiteY0" fmla="*/ 131121 h 253501"/>
                <a:gd name="connsiteX1" fmla="*/ 26224 w 229025"/>
                <a:gd name="connsiteY1" fmla="*/ 12238 h 253501"/>
                <a:gd name="connsiteX2" fmla="*/ 47204 w 229025"/>
                <a:gd name="connsiteY2" fmla="*/ 0 h 253501"/>
                <a:gd name="connsiteX3" fmla="*/ 213291 w 229025"/>
                <a:gd name="connsiteY3" fmla="*/ 111016 h 253501"/>
                <a:gd name="connsiteX4" fmla="*/ 229025 w 229025"/>
                <a:gd name="connsiteY4" fmla="*/ 173954 h 253501"/>
                <a:gd name="connsiteX5" fmla="*/ 209794 w 229025"/>
                <a:gd name="connsiteY5" fmla="*/ 173954 h 253501"/>
                <a:gd name="connsiteX6" fmla="*/ 160842 w 229025"/>
                <a:gd name="connsiteY6" fmla="*/ 146856 h 253501"/>
                <a:gd name="connsiteX7" fmla="*/ 141611 w 229025"/>
                <a:gd name="connsiteY7" fmla="*/ 175703 h 253501"/>
                <a:gd name="connsiteX8" fmla="*/ 166961 w 229025"/>
                <a:gd name="connsiteY8" fmla="*/ 198430 h 253501"/>
                <a:gd name="connsiteX9" fmla="*/ 143359 w 229025"/>
                <a:gd name="connsiteY9" fmla="*/ 232522 h 253501"/>
                <a:gd name="connsiteX10" fmla="*/ 141611 w 229025"/>
                <a:gd name="connsiteY10" fmla="*/ 251753 h 253501"/>
                <a:gd name="connsiteX11" fmla="*/ 125002 w 229025"/>
                <a:gd name="connsiteY11" fmla="*/ 253501 h 253501"/>
                <a:gd name="connsiteX12" fmla="*/ 105771 w 229025"/>
                <a:gd name="connsiteY12" fmla="*/ 235144 h 253501"/>
                <a:gd name="connsiteX13" fmla="*/ 105771 w 229025"/>
                <a:gd name="connsiteY13" fmla="*/ 235144 h 253501"/>
                <a:gd name="connsiteX14" fmla="*/ 77799 w 229025"/>
                <a:gd name="connsiteY14" fmla="*/ 200179 h 253501"/>
                <a:gd name="connsiteX15" fmla="*/ 59442 w 229025"/>
                <a:gd name="connsiteY15" fmla="*/ 180073 h 253501"/>
                <a:gd name="connsiteX16" fmla="*/ 82169 w 229025"/>
                <a:gd name="connsiteY16" fmla="*/ 152975 h 253501"/>
                <a:gd name="connsiteX17" fmla="*/ 23602 w 229025"/>
                <a:gd name="connsiteY17" fmla="*/ 148604 h 253501"/>
                <a:gd name="connsiteX18" fmla="*/ 0 w 229025"/>
                <a:gd name="connsiteY18" fmla="*/ 131121 h 25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9025" h="253501">
                  <a:moveTo>
                    <a:pt x="0" y="131121"/>
                  </a:moveTo>
                  <a:cubicBezTo>
                    <a:pt x="55945" y="101401"/>
                    <a:pt x="69057" y="62938"/>
                    <a:pt x="26224" y="12238"/>
                  </a:cubicBezTo>
                  <a:cubicBezTo>
                    <a:pt x="33217" y="7867"/>
                    <a:pt x="40210" y="4371"/>
                    <a:pt x="47204" y="0"/>
                  </a:cubicBezTo>
                  <a:cubicBezTo>
                    <a:pt x="102275" y="36714"/>
                    <a:pt x="158220" y="73428"/>
                    <a:pt x="213291" y="111016"/>
                  </a:cubicBezTo>
                  <a:cubicBezTo>
                    <a:pt x="218536" y="131996"/>
                    <a:pt x="223780" y="152975"/>
                    <a:pt x="229025" y="173954"/>
                  </a:cubicBezTo>
                  <a:cubicBezTo>
                    <a:pt x="222906" y="173954"/>
                    <a:pt x="215913" y="173954"/>
                    <a:pt x="209794" y="173954"/>
                  </a:cubicBezTo>
                  <a:cubicBezTo>
                    <a:pt x="193185" y="165213"/>
                    <a:pt x="177451" y="155597"/>
                    <a:pt x="160842" y="146856"/>
                  </a:cubicBezTo>
                  <a:cubicBezTo>
                    <a:pt x="154723" y="156472"/>
                    <a:pt x="147730" y="166087"/>
                    <a:pt x="141611" y="175703"/>
                  </a:cubicBezTo>
                  <a:cubicBezTo>
                    <a:pt x="150352" y="183570"/>
                    <a:pt x="159094" y="190563"/>
                    <a:pt x="166961" y="198430"/>
                  </a:cubicBezTo>
                  <a:cubicBezTo>
                    <a:pt x="159094" y="209794"/>
                    <a:pt x="151227" y="221158"/>
                    <a:pt x="143359" y="232522"/>
                  </a:cubicBezTo>
                  <a:cubicBezTo>
                    <a:pt x="142485" y="238641"/>
                    <a:pt x="142485" y="244760"/>
                    <a:pt x="141611" y="251753"/>
                  </a:cubicBezTo>
                  <a:cubicBezTo>
                    <a:pt x="136366" y="252627"/>
                    <a:pt x="130247" y="252627"/>
                    <a:pt x="125002" y="253501"/>
                  </a:cubicBezTo>
                  <a:cubicBezTo>
                    <a:pt x="118883" y="247382"/>
                    <a:pt x="111890" y="241263"/>
                    <a:pt x="105771" y="235144"/>
                  </a:cubicBezTo>
                  <a:cubicBezTo>
                    <a:pt x="105771" y="235144"/>
                    <a:pt x="105771" y="235144"/>
                    <a:pt x="105771" y="235144"/>
                  </a:cubicBezTo>
                  <a:cubicBezTo>
                    <a:pt x="96156" y="223780"/>
                    <a:pt x="87414" y="211542"/>
                    <a:pt x="77799" y="200179"/>
                  </a:cubicBezTo>
                  <a:cubicBezTo>
                    <a:pt x="71680" y="193186"/>
                    <a:pt x="65561" y="187066"/>
                    <a:pt x="59442" y="180073"/>
                  </a:cubicBezTo>
                  <a:cubicBezTo>
                    <a:pt x="67309" y="171332"/>
                    <a:pt x="75176" y="162591"/>
                    <a:pt x="82169" y="152975"/>
                  </a:cubicBezTo>
                  <a:cubicBezTo>
                    <a:pt x="62938" y="151227"/>
                    <a:pt x="43707" y="150353"/>
                    <a:pt x="23602" y="148604"/>
                  </a:cubicBezTo>
                  <a:cubicBezTo>
                    <a:pt x="16609" y="141611"/>
                    <a:pt x="7867" y="136366"/>
                    <a:pt x="0" y="131121"/>
                  </a:cubicBezTo>
                  <a:close/>
                </a:path>
              </a:pathLst>
            </a:custGeom>
            <a:solidFill>
              <a:srgbClr val="D6273B"/>
            </a:solidFill>
            <a:ln w="8731" cap="flat">
              <a:noFill/>
              <a:prstDash val="solid"/>
              <a:miter/>
            </a:ln>
          </p:spPr>
          <p:txBody>
            <a:bodyPr rtlCol="0" anchor="ctr"/>
            <a:lstStyle/>
            <a:p>
              <a:endParaRPr lang="en-GB"/>
            </a:p>
          </p:txBody>
        </p:sp>
        <p:sp>
          <p:nvSpPr>
            <p:cNvPr id="59" name="Freeform: Shape 58">
              <a:extLst>
                <a:ext uri="{FF2B5EF4-FFF2-40B4-BE49-F238E27FC236}">
                  <a16:creationId xmlns:a16="http://schemas.microsoft.com/office/drawing/2014/main" id="{1A4238A6-E071-EACB-7F52-021D700C3D8B}"/>
                </a:ext>
              </a:extLst>
            </p:cNvPr>
            <p:cNvSpPr/>
            <p:nvPr/>
          </p:nvSpPr>
          <p:spPr>
            <a:xfrm>
              <a:off x="10039861" y="5354164"/>
              <a:ext cx="359272" cy="227277"/>
            </a:xfrm>
            <a:custGeom>
              <a:avLst/>
              <a:gdLst>
                <a:gd name="connsiteX0" fmla="*/ 289341 w 359272"/>
                <a:gd name="connsiteY0" fmla="*/ 8741 h 227277"/>
                <a:gd name="connsiteX1" fmla="*/ 306824 w 359272"/>
                <a:gd name="connsiteY1" fmla="*/ 874 h 227277"/>
                <a:gd name="connsiteX2" fmla="*/ 313817 w 359272"/>
                <a:gd name="connsiteY2" fmla="*/ 0 h 227277"/>
                <a:gd name="connsiteX3" fmla="*/ 332174 w 359272"/>
                <a:gd name="connsiteY3" fmla="*/ 42833 h 227277"/>
                <a:gd name="connsiteX4" fmla="*/ 359273 w 359272"/>
                <a:gd name="connsiteY4" fmla="*/ 52449 h 227277"/>
                <a:gd name="connsiteX5" fmla="*/ 333048 w 359272"/>
                <a:gd name="connsiteY5" fmla="*/ 89163 h 227277"/>
                <a:gd name="connsiteX6" fmla="*/ 328678 w 359272"/>
                <a:gd name="connsiteY6" fmla="*/ 103149 h 227277"/>
                <a:gd name="connsiteX7" fmla="*/ 347909 w 359272"/>
                <a:gd name="connsiteY7" fmla="*/ 103149 h 227277"/>
                <a:gd name="connsiteX8" fmla="*/ 359273 w 359272"/>
                <a:gd name="connsiteY8" fmla="*/ 122380 h 227277"/>
                <a:gd name="connsiteX9" fmla="*/ 270110 w 359272"/>
                <a:gd name="connsiteY9" fmla="*/ 142485 h 227277"/>
                <a:gd name="connsiteX10" fmla="*/ 262243 w 359272"/>
                <a:gd name="connsiteY10" fmla="*/ 166087 h 227277"/>
                <a:gd name="connsiteX11" fmla="*/ 281474 w 359272"/>
                <a:gd name="connsiteY11" fmla="*/ 185318 h 227277"/>
                <a:gd name="connsiteX12" fmla="*/ 253501 w 359272"/>
                <a:gd name="connsiteY12" fmla="*/ 201053 h 227277"/>
                <a:gd name="connsiteX13" fmla="*/ 237767 w 359272"/>
                <a:gd name="connsiteY13" fmla="*/ 179199 h 227277"/>
                <a:gd name="connsiteX14" fmla="*/ 214165 w 359272"/>
                <a:gd name="connsiteY14" fmla="*/ 138114 h 227277"/>
                <a:gd name="connsiteX15" fmla="*/ 173080 w 359272"/>
                <a:gd name="connsiteY15" fmla="*/ 149478 h 227277"/>
                <a:gd name="connsiteX16" fmla="*/ 148604 w 359272"/>
                <a:gd name="connsiteY16" fmla="*/ 174828 h 227277"/>
                <a:gd name="connsiteX17" fmla="*/ 89163 w 359272"/>
                <a:gd name="connsiteY17" fmla="*/ 176577 h 227277"/>
                <a:gd name="connsiteX18" fmla="*/ 69931 w 359272"/>
                <a:gd name="connsiteY18" fmla="*/ 213290 h 227277"/>
                <a:gd name="connsiteX19" fmla="*/ 41959 w 359272"/>
                <a:gd name="connsiteY19" fmla="*/ 227277 h 227277"/>
                <a:gd name="connsiteX20" fmla="*/ 0 w 359272"/>
                <a:gd name="connsiteY20" fmla="*/ 218536 h 227277"/>
                <a:gd name="connsiteX21" fmla="*/ 22728 w 359272"/>
                <a:gd name="connsiteY21" fmla="*/ 198430 h 227277"/>
                <a:gd name="connsiteX22" fmla="*/ 105771 w 359272"/>
                <a:gd name="connsiteY22" fmla="*/ 73428 h 227277"/>
                <a:gd name="connsiteX23" fmla="*/ 150352 w 359272"/>
                <a:gd name="connsiteY23" fmla="*/ 107519 h 227277"/>
                <a:gd name="connsiteX24" fmla="*/ 163465 w 359272"/>
                <a:gd name="connsiteY24" fmla="*/ 69931 h 227277"/>
                <a:gd name="connsiteX25" fmla="*/ 175703 w 359272"/>
                <a:gd name="connsiteY25" fmla="*/ 71680 h 227277"/>
                <a:gd name="connsiteX26" fmla="*/ 197556 w 359272"/>
                <a:gd name="connsiteY26" fmla="*/ 113639 h 227277"/>
                <a:gd name="connsiteX27" fmla="*/ 219410 w 359272"/>
                <a:gd name="connsiteY27" fmla="*/ 92659 h 227277"/>
                <a:gd name="connsiteX28" fmla="*/ 175703 w 359272"/>
                <a:gd name="connsiteY28" fmla="*/ 72554 h 227277"/>
                <a:gd name="connsiteX29" fmla="*/ 185318 w 359272"/>
                <a:gd name="connsiteY29" fmla="*/ 57693 h 227277"/>
                <a:gd name="connsiteX30" fmla="*/ 214165 w 359272"/>
                <a:gd name="connsiteY30" fmla="*/ 52449 h 227277"/>
                <a:gd name="connsiteX31" fmla="*/ 193185 w 359272"/>
                <a:gd name="connsiteY31" fmla="*/ 41085 h 227277"/>
                <a:gd name="connsiteX32" fmla="*/ 196682 w 359272"/>
                <a:gd name="connsiteY32" fmla="*/ 26224 h 227277"/>
                <a:gd name="connsiteX33" fmla="*/ 199305 w 359272"/>
                <a:gd name="connsiteY33" fmla="*/ 23602 h 227277"/>
                <a:gd name="connsiteX34" fmla="*/ 226403 w 359272"/>
                <a:gd name="connsiteY34" fmla="*/ 31469 h 227277"/>
                <a:gd name="connsiteX35" fmla="*/ 250879 w 359272"/>
                <a:gd name="connsiteY35" fmla="*/ 67309 h 227277"/>
                <a:gd name="connsiteX36" fmla="*/ 246508 w 359272"/>
                <a:gd name="connsiteY36" fmla="*/ 26224 h 227277"/>
                <a:gd name="connsiteX37" fmla="*/ 267488 w 359272"/>
                <a:gd name="connsiteY37" fmla="*/ 20105 h 227277"/>
                <a:gd name="connsiteX38" fmla="*/ 269236 w 359272"/>
                <a:gd name="connsiteY38" fmla="*/ 28847 h 227277"/>
                <a:gd name="connsiteX39" fmla="*/ 281474 w 359272"/>
                <a:gd name="connsiteY39" fmla="*/ 118009 h 227277"/>
                <a:gd name="connsiteX40" fmla="*/ 296334 w 359272"/>
                <a:gd name="connsiteY40" fmla="*/ 120632 h 227277"/>
                <a:gd name="connsiteX41" fmla="*/ 284970 w 359272"/>
                <a:gd name="connsiteY41" fmla="*/ 35840 h 227277"/>
                <a:gd name="connsiteX42" fmla="*/ 289341 w 359272"/>
                <a:gd name="connsiteY42" fmla="*/ 8741 h 227277"/>
                <a:gd name="connsiteX43" fmla="*/ 137240 w 359272"/>
                <a:gd name="connsiteY43" fmla="*/ 141611 h 227277"/>
                <a:gd name="connsiteX44" fmla="*/ 121506 w 359272"/>
                <a:gd name="connsiteY44" fmla="*/ 132870 h 227277"/>
                <a:gd name="connsiteX45" fmla="*/ 116261 w 359272"/>
                <a:gd name="connsiteY45" fmla="*/ 145107 h 227277"/>
                <a:gd name="connsiteX46" fmla="*/ 129373 w 359272"/>
                <a:gd name="connsiteY46" fmla="*/ 152100 h 227277"/>
                <a:gd name="connsiteX47" fmla="*/ 137240 w 359272"/>
                <a:gd name="connsiteY47" fmla="*/ 141611 h 22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59272" h="227277">
                  <a:moveTo>
                    <a:pt x="289341" y="8741"/>
                  </a:moveTo>
                  <a:cubicBezTo>
                    <a:pt x="295460" y="6119"/>
                    <a:pt x="301579" y="3496"/>
                    <a:pt x="306824" y="874"/>
                  </a:cubicBezTo>
                  <a:cubicBezTo>
                    <a:pt x="309447" y="0"/>
                    <a:pt x="311195" y="0"/>
                    <a:pt x="313817" y="0"/>
                  </a:cubicBezTo>
                  <a:cubicBezTo>
                    <a:pt x="327803" y="10490"/>
                    <a:pt x="261369" y="56819"/>
                    <a:pt x="332174" y="42833"/>
                  </a:cubicBezTo>
                  <a:cubicBezTo>
                    <a:pt x="340915" y="46329"/>
                    <a:pt x="350531" y="48952"/>
                    <a:pt x="359273" y="52449"/>
                  </a:cubicBezTo>
                  <a:cubicBezTo>
                    <a:pt x="350531" y="64686"/>
                    <a:pt x="341790" y="76924"/>
                    <a:pt x="333048" y="89163"/>
                  </a:cubicBezTo>
                  <a:cubicBezTo>
                    <a:pt x="331300" y="93533"/>
                    <a:pt x="330426" y="97904"/>
                    <a:pt x="328678" y="103149"/>
                  </a:cubicBezTo>
                  <a:cubicBezTo>
                    <a:pt x="334797" y="103149"/>
                    <a:pt x="340915" y="103149"/>
                    <a:pt x="347909" y="103149"/>
                  </a:cubicBezTo>
                  <a:cubicBezTo>
                    <a:pt x="351405" y="109268"/>
                    <a:pt x="354902" y="116261"/>
                    <a:pt x="359273" y="122380"/>
                  </a:cubicBezTo>
                  <a:cubicBezTo>
                    <a:pt x="329552" y="129373"/>
                    <a:pt x="299831" y="135492"/>
                    <a:pt x="270110" y="142485"/>
                  </a:cubicBezTo>
                  <a:cubicBezTo>
                    <a:pt x="267488" y="150353"/>
                    <a:pt x="264865" y="158220"/>
                    <a:pt x="262243" y="166087"/>
                  </a:cubicBezTo>
                  <a:cubicBezTo>
                    <a:pt x="268362" y="172206"/>
                    <a:pt x="275355" y="179199"/>
                    <a:pt x="281474" y="185318"/>
                  </a:cubicBezTo>
                  <a:cubicBezTo>
                    <a:pt x="271858" y="190563"/>
                    <a:pt x="263117" y="195808"/>
                    <a:pt x="253501" y="201053"/>
                  </a:cubicBezTo>
                  <a:cubicBezTo>
                    <a:pt x="248256" y="194060"/>
                    <a:pt x="243012" y="186192"/>
                    <a:pt x="237767" y="179199"/>
                  </a:cubicBezTo>
                  <a:cubicBezTo>
                    <a:pt x="229900" y="165213"/>
                    <a:pt x="222032" y="151227"/>
                    <a:pt x="214165" y="138114"/>
                  </a:cubicBezTo>
                  <a:cubicBezTo>
                    <a:pt x="194934" y="122380"/>
                    <a:pt x="179199" y="118883"/>
                    <a:pt x="173080" y="149478"/>
                  </a:cubicBezTo>
                  <a:cubicBezTo>
                    <a:pt x="165213" y="158220"/>
                    <a:pt x="156471" y="166961"/>
                    <a:pt x="148604" y="174828"/>
                  </a:cubicBezTo>
                  <a:cubicBezTo>
                    <a:pt x="128499" y="175702"/>
                    <a:pt x="108394" y="176577"/>
                    <a:pt x="89163" y="176577"/>
                  </a:cubicBezTo>
                  <a:cubicBezTo>
                    <a:pt x="57693" y="174828"/>
                    <a:pt x="62064" y="193185"/>
                    <a:pt x="69931" y="213290"/>
                  </a:cubicBezTo>
                  <a:cubicBezTo>
                    <a:pt x="60316" y="217661"/>
                    <a:pt x="51574" y="222906"/>
                    <a:pt x="41959" y="227277"/>
                  </a:cubicBezTo>
                  <a:cubicBezTo>
                    <a:pt x="27973" y="224655"/>
                    <a:pt x="13986" y="221158"/>
                    <a:pt x="0" y="218536"/>
                  </a:cubicBezTo>
                  <a:cubicBezTo>
                    <a:pt x="7867" y="211543"/>
                    <a:pt x="14860" y="205423"/>
                    <a:pt x="22728" y="198430"/>
                  </a:cubicBezTo>
                  <a:cubicBezTo>
                    <a:pt x="50700" y="156471"/>
                    <a:pt x="78673" y="114512"/>
                    <a:pt x="105771" y="73428"/>
                  </a:cubicBezTo>
                  <a:cubicBezTo>
                    <a:pt x="120632" y="84792"/>
                    <a:pt x="135492" y="96156"/>
                    <a:pt x="150352" y="107519"/>
                  </a:cubicBezTo>
                  <a:cubicBezTo>
                    <a:pt x="154723" y="95281"/>
                    <a:pt x="159094" y="82169"/>
                    <a:pt x="163465" y="69931"/>
                  </a:cubicBezTo>
                  <a:cubicBezTo>
                    <a:pt x="167835" y="70805"/>
                    <a:pt x="171332" y="70805"/>
                    <a:pt x="175703" y="71680"/>
                  </a:cubicBezTo>
                  <a:cubicBezTo>
                    <a:pt x="182696" y="85666"/>
                    <a:pt x="190563" y="99652"/>
                    <a:pt x="197556" y="113639"/>
                  </a:cubicBezTo>
                  <a:cubicBezTo>
                    <a:pt x="204549" y="106645"/>
                    <a:pt x="212417" y="99652"/>
                    <a:pt x="219410" y="92659"/>
                  </a:cubicBezTo>
                  <a:cubicBezTo>
                    <a:pt x="204549" y="85666"/>
                    <a:pt x="190563" y="78673"/>
                    <a:pt x="175703" y="72554"/>
                  </a:cubicBezTo>
                  <a:cubicBezTo>
                    <a:pt x="179199" y="67309"/>
                    <a:pt x="181822" y="62938"/>
                    <a:pt x="185318" y="57693"/>
                  </a:cubicBezTo>
                  <a:cubicBezTo>
                    <a:pt x="194934" y="55945"/>
                    <a:pt x="204549" y="54197"/>
                    <a:pt x="214165" y="52449"/>
                  </a:cubicBezTo>
                  <a:cubicBezTo>
                    <a:pt x="207172" y="48952"/>
                    <a:pt x="200179" y="44581"/>
                    <a:pt x="193185" y="41085"/>
                  </a:cubicBezTo>
                  <a:cubicBezTo>
                    <a:pt x="194060" y="35840"/>
                    <a:pt x="194934" y="30595"/>
                    <a:pt x="196682" y="26224"/>
                  </a:cubicBezTo>
                  <a:cubicBezTo>
                    <a:pt x="196682" y="26224"/>
                    <a:pt x="199305" y="23602"/>
                    <a:pt x="199305" y="23602"/>
                  </a:cubicBezTo>
                  <a:cubicBezTo>
                    <a:pt x="208046" y="26224"/>
                    <a:pt x="217661" y="28847"/>
                    <a:pt x="226403" y="31469"/>
                  </a:cubicBezTo>
                  <a:cubicBezTo>
                    <a:pt x="234270" y="43707"/>
                    <a:pt x="243012" y="55071"/>
                    <a:pt x="250879" y="67309"/>
                  </a:cubicBezTo>
                  <a:cubicBezTo>
                    <a:pt x="249131" y="53322"/>
                    <a:pt x="248256" y="40210"/>
                    <a:pt x="246508" y="26224"/>
                  </a:cubicBezTo>
                  <a:cubicBezTo>
                    <a:pt x="253501" y="24476"/>
                    <a:pt x="260495" y="21854"/>
                    <a:pt x="267488" y="20105"/>
                  </a:cubicBezTo>
                  <a:cubicBezTo>
                    <a:pt x="268362" y="22727"/>
                    <a:pt x="269236" y="25350"/>
                    <a:pt x="269236" y="28847"/>
                  </a:cubicBezTo>
                  <a:cubicBezTo>
                    <a:pt x="273607" y="58568"/>
                    <a:pt x="277103" y="88288"/>
                    <a:pt x="281474" y="118009"/>
                  </a:cubicBezTo>
                  <a:cubicBezTo>
                    <a:pt x="281474" y="119758"/>
                    <a:pt x="291090" y="119758"/>
                    <a:pt x="296334" y="120632"/>
                  </a:cubicBezTo>
                  <a:cubicBezTo>
                    <a:pt x="292838" y="92659"/>
                    <a:pt x="288467" y="64686"/>
                    <a:pt x="284970" y="35840"/>
                  </a:cubicBezTo>
                  <a:cubicBezTo>
                    <a:pt x="287593" y="25350"/>
                    <a:pt x="288467" y="17483"/>
                    <a:pt x="289341" y="8741"/>
                  </a:cubicBezTo>
                  <a:close/>
                  <a:moveTo>
                    <a:pt x="137240" y="141611"/>
                  </a:moveTo>
                  <a:cubicBezTo>
                    <a:pt x="131121" y="138114"/>
                    <a:pt x="126751" y="135492"/>
                    <a:pt x="121506" y="132870"/>
                  </a:cubicBezTo>
                  <a:cubicBezTo>
                    <a:pt x="119758" y="137240"/>
                    <a:pt x="114513" y="143359"/>
                    <a:pt x="116261" y="145107"/>
                  </a:cubicBezTo>
                  <a:cubicBezTo>
                    <a:pt x="118883" y="148604"/>
                    <a:pt x="125002" y="151227"/>
                    <a:pt x="129373" y="152100"/>
                  </a:cubicBezTo>
                  <a:cubicBezTo>
                    <a:pt x="131121" y="152975"/>
                    <a:pt x="133744" y="146856"/>
                    <a:pt x="137240" y="141611"/>
                  </a:cubicBezTo>
                  <a:close/>
                </a:path>
              </a:pathLst>
            </a:custGeom>
            <a:solidFill>
              <a:srgbClr val="7B2B29"/>
            </a:solidFill>
            <a:ln w="8731" cap="flat">
              <a:noFill/>
              <a:prstDash val="solid"/>
              <a:miter/>
            </a:ln>
          </p:spPr>
          <p:txBody>
            <a:bodyPr rtlCol="0" anchor="ctr"/>
            <a:lstStyle/>
            <a:p>
              <a:endParaRPr lang="en-GB"/>
            </a:p>
          </p:txBody>
        </p:sp>
        <p:sp>
          <p:nvSpPr>
            <p:cNvPr id="60" name="Freeform: Shape 59">
              <a:extLst>
                <a:ext uri="{FF2B5EF4-FFF2-40B4-BE49-F238E27FC236}">
                  <a16:creationId xmlns:a16="http://schemas.microsoft.com/office/drawing/2014/main" id="{D95B94A4-67AE-9887-30D5-F92FDFAA19D2}"/>
                </a:ext>
              </a:extLst>
            </p:cNvPr>
            <p:cNvSpPr/>
            <p:nvPr/>
          </p:nvSpPr>
          <p:spPr>
            <a:xfrm>
              <a:off x="11685871" y="823385"/>
              <a:ext cx="248256" cy="142342"/>
            </a:xfrm>
            <a:custGeom>
              <a:avLst/>
              <a:gdLst>
                <a:gd name="connsiteX0" fmla="*/ 248256 w 248256"/>
                <a:gd name="connsiteY0" fmla="*/ 123352 h 142342"/>
                <a:gd name="connsiteX1" fmla="*/ 227277 w 248256"/>
                <a:gd name="connsiteY1" fmla="*/ 139961 h 142342"/>
                <a:gd name="connsiteX2" fmla="*/ 0 w 248256"/>
                <a:gd name="connsiteY2" fmla="*/ 18455 h 142342"/>
                <a:gd name="connsiteX3" fmla="*/ 41959 w 248256"/>
                <a:gd name="connsiteY3" fmla="*/ 10588 h 142342"/>
                <a:gd name="connsiteX4" fmla="*/ 248256 w 248256"/>
                <a:gd name="connsiteY4" fmla="*/ 123352 h 142342"/>
                <a:gd name="connsiteX5" fmla="*/ 201053 w 248256"/>
                <a:gd name="connsiteY5" fmla="*/ 87513 h 142342"/>
                <a:gd name="connsiteX6" fmla="*/ 187066 w 248256"/>
                <a:gd name="connsiteY6" fmla="*/ 75275 h 142342"/>
                <a:gd name="connsiteX7" fmla="*/ 175703 w 248256"/>
                <a:gd name="connsiteY7" fmla="*/ 84016 h 142342"/>
                <a:gd name="connsiteX8" fmla="*/ 184444 w 248256"/>
                <a:gd name="connsiteY8" fmla="*/ 95380 h 142342"/>
                <a:gd name="connsiteX9" fmla="*/ 201053 w 248256"/>
                <a:gd name="connsiteY9" fmla="*/ 87513 h 142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256" h="142342">
                  <a:moveTo>
                    <a:pt x="248256" y="123352"/>
                  </a:moveTo>
                  <a:cubicBezTo>
                    <a:pt x="244760" y="125975"/>
                    <a:pt x="236893" y="138213"/>
                    <a:pt x="227277" y="139961"/>
                  </a:cubicBezTo>
                  <a:cubicBezTo>
                    <a:pt x="121506" y="155696"/>
                    <a:pt x="58567" y="91009"/>
                    <a:pt x="0" y="18455"/>
                  </a:cubicBezTo>
                  <a:cubicBezTo>
                    <a:pt x="13986" y="15833"/>
                    <a:pt x="27972" y="12336"/>
                    <a:pt x="41959" y="10588"/>
                  </a:cubicBezTo>
                  <a:cubicBezTo>
                    <a:pt x="134618" y="-3398"/>
                    <a:pt x="232522" y="-27874"/>
                    <a:pt x="248256" y="123352"/>
                  </a:cubicBezTo>
                  <a:close/>
                  <a:moveTo>
                    <a:pt x="201053" y="87513"/>
                  </a:moveTo>
                  <a:cubicBezTo>
                    <a:pt x="194059" y="81394"/>
                    <a:pt x="190563" y="75275"/>
                    <a:pt x="187066" y="75275"/>
                  </a:cubicBezTo>
                  <a:cubicBezTo>
                    <a:pt x="182696" y="75275"/>
                    <a:pt x="176577" y="80519"/>
                    <a:pt x="175703" y="84016"/>
                  </a:cubicBezTo>
                  <a:cubicBezTo>
                    <a:pt x="174829" y="87513"/>
                    <a:pt x="180073" y="94506"/>
                    <a:pt x="184444" y="95380"/>
                  </a:cubicBezTo>
                  <a:cubicBezTo>
                    <a:pt x="187941" y="96254"/>
                    <a:pt x="193186" y="91883"/>
                    <a:pt x="201053" y="87513"/>
                  </a:cubicBezTo>
                  <a:close/>
                </a:path>
              </a:pathLst>
            </a:custGeom>
            <a:solidFill>
              <a:srgbClr val="7E4E29"/>
            </a:solidFill>
            <a:ln w="8731" cap="flat">
              <a:noFill/>
              <a:prstDash val="solid"/>
              <a:miter/>
            </a:ln>
          </p:spPr>
          <p:txBody>
            <a:bodyPr rtlCol="0" anchor="ctr"/>
            <a:lstStyle/>
            <a:p>
              <a:endParaRPr lang="en-GB"/>
            </a:p>
          </p:txBody>
        </p:sp>
        <p:sp>
          <p:nvSpPr>
            <p:cNvPr id="61" name="Freeform: Shape 60">
              <a:extLst>
                <a:ext uri="{FF2B5EF4-FFF2-40B4-BE49-F238E27FC236}">
                  <a16:creationId xmlns:a16="http://schemas.microsoft.com/office/drawing/2014/main" id="{09061040-41BE-8E37-F70A-2AF0E55F8BA7}"/>
                </a:ext>
              </a:extLst>
            </p:cNvPr>
            <p:cNvSpPr/>
            <p:nvPr/>
          </p:nvSpPr>
          <p:spPr>
            <a:xfrm>
              <a:off x="11691990" y="1540862"/>
              <a:ext cx="221836" cy="237185"/>
            </a:xfrm>
            <a:custGeom>
              <a:avLst/>
              <a:gdLst>
                <a:gd name="connsiteX0" fmla="*/ 55071 w 221836"/>
                <a:gd name="connsiteY0" fmla="*/ 228444 h 237185"/>
                <a:gd name="connsiteX1" fmla="*/ 0 w 221836"/>
                <a:gd name="connsiteY1" fmla="*/ 150645 h 237185"/>
                <a:gd name="connsiteX2" fmla="*/ 87414 w 221836"/>
                <a:gd name="connsiteY2" fmla="*/ 99071 h 237185"/>
                <a:gd name="connsiteX3" fmla="*/ 209794 w 221836"/>
                <a:gd name="connsiteY3" fmla="*/ 9908 h 237185"/>
                <a:gd name="connsiteX4" fmla="*/ 149478 w 221836"/>
                <a:gd name="connsiteY4" fmla="*/ 180366 h 237185"/>
                <a:gd name="connsiteX5" fmla="*/ 90037 w 221836"/>
                <a:gd name="connsiteY5" fmla="*/ 237185 h 237185"/>
                <a:gd name="connsiteX6" fmla="*/ 87414 w 221836"/>
                <a:gd name="connsiteY6" fmla="*/ 229318 h 237185"/>
                <a:gd name="connsiteX7" fmla="*/ 72554 w 221836"/>
                <a:gd name="connsiteY7" fmla="*/ 196101 h 237185"/>
                <a:gd name="connsiteX8" fmla="*/ 55071 w 221836"/>
                <a:gd name="connsiteY8" fmla="*/ 228444 h 237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836" h="237185">
                  <a:moveTo>
                    <a:pt x="55071" y="228444"/>
                  </a:moveTo>
                  <a:cubicBezTo>
                    <a:pt x="36714" y="202220"/>
                    <a:pt x="18357" y="176869"/>
                    <a:pt x="0" y="150645"/>
                  </a:cubicBezTo>
                  <a:cubicBezTo>
                    <a:pt x="28847" y="133162"/>
                    <a:pt x="60316" y="119176"/>
                    <a:pt x="87414" y="99071"/>
                  </a:cubicBezTo>
                  <a:cubicBezTo>
                    <a:pt x="130247" y="66728"/>
                    <a:pt x="159968" y="-31176"/>
                    <a:pt x="209794" y="9908"/>
                  </a:cubicBezTo>
                  <a:cubicBezTo>
                    <a:pt x="246508" y="39629"/>
                    <a:pt x="191437" y="128792"/>
                    <a:pt x="149478" y="180366"/>
                  </a:cubicBezTo>
                  <a:cubicBezTo>
                    <a:pt x="132870" y="201345"/>
                    <a:pt x="110142" y="218828"/>
                    <a:pt x="90037" y="237185"/>
                  </a:cubicBezTo>
                  <a:cubicBezTo>
                    <a:pt x="89163" y="234563"/>
                    <a:pt x="88288" y="231940"/>
                    <a:pt x="87414" y="229318"/>
                  </a:cubicBezTo>
                  <a:cubicBezTo>
                    <a:pt x="82170" y="217954"/>
                    <a:pt x="76925" y="207464"/>
                    <a:pt x="72554" y="196101"/>
                  </a:cubicBezTo>
                  <a:cubicBezTo>
                    <a:pt x="66435" y="206590"/>
                    <a:pt x="60316" y="217954"/>
                    <a:pt x="55071" y="228444"/>
                  </a:cubicBezTo>
                  <a:close/>
                </a:path>
              </a:pathLst>
            </a:custGeom>
            <a:solidFill>
              <a:srgbClr val="3D2226"/>
            </a:solidFill>
            <a:ln w="8731" cap="flat">
              <a:noFill/>
              <a:prstDash val="solid"/>
              <a:miter/>
            </a:ln>
          </p:spPr>
          <p:txBody>
            <a:bodyPr rtlCol="0" anchor="ctr"/>
            <a:lstStyle/>
            <a:p>
              <a:endParaRPr lang="en-GB"/>
            </a:p>
          </p:txBody>
        </p:sp>
        <p:sp>
          <p:nvSpPr>
            <p:cNvPr id="62" name="Freeform: Shape 61">
              <a:extLst>
                <a:ext uri="{FF2B5EF4-FFF2-40B4-BE49-F238E27FC236}">
                  <a16:creationId xmlns:a16="http://schemas.microsoft.com/office/drawing/2014/main" id="{D9AD20E4-8932-616B-A047-FD44D958F123}"/>
                </a:ext>
              </a:extLst>
            </p:cNvPr>
            <p:cNvSpPr/>
            <p:nvPr/>
          </p:nvSpPr>
          <p:spPr>
            <a:xfrm>
              <a:off x="10126401" y="6318343"/>
              <a:ext cx="174828" cy="291963"/>
            </a:xfrm>
            <a:custGeom>
              <a:avLst/>
              <a:gdLst>
                <a:gd name="connsiteX0" fmla="*/ 167835 w 174828"/>
                <a:gd name="connsiteY0" fmla="*/ 57693 h 291963"/>
                <a:gd name="connsiteX1" fmla="*/ 147730 w 174828"/>
                <a:gd name="connsiteY1" fmla="*/ 76924 h 291963"/>
                <a:gd name="connsiteX2" fmla="*/ 116261 w 174828"/>
                <a:gd name="connsiteY2" fmla="*/ 93533 h 291963"/>
                <a:gd name="connsiteX3" fmla="*/ 97904 w 174828"/>
                <a:gd name="connsiteY3" fmla="*/ 111016 h 291963"/>
                <a:gd name="connsiteX4" fmla="*/ 88288 w 174828"/>
                <a:gd name="connsiteY4" fmla="*/ 134618 h 291963"/>
                <a:gd name="connsiteX5" fmla="*/ 146856 w 174828"/>
                <a:gd name="connsiteY5" fmla="*/ 267487 h 291963"/>
                <a:gd name="connsiteX6" fmla="*/ 149478 w 174828"/>
                <a:gd name="connsiteY6" fmla="*/ 277103 h 291963"/>
                <a:gd name="connsiteX7" fmla="*/ 54197 w 174828"/>
                <a:gd name="connsiteY7" fmla="*/ 291964 h 291963"/>
                <a:gd name="connsiteX8" fmla="*/ 17483 w 174828"/>
                <a:gd name="connsiteY8" fmla="*/ 277977 h 291963"/>
                <a:gd name="connsiteX9" fmla="*/ 7867 w 174828"/>
                <a:gd name="connsiteY9" fmla="*/ 250879 h 291963"/>
                <a:gd name="connsiteX10" fmla="*/ 0 w 174828"/>
                <a:gd name="connsiteY10" fmla="*/ 189689 h 291963"/>
                <a:gd name="connsiteX11" fmla="*/ 43707 w 174828"/>
                <a:gd name="connsiteY11" fmla="*/ 77799 h 291963"/>
                <a:gd name="connsiteX12" fmla="*/ 52449 w 174828"/>
                <a:gd name="connsiteY12" fmla="*/ 69057 h 291963"/>
                <a:gd name="connsiteX13" fmla="*/ 53323 w 174828"/>
                <a:gd name="connsiteY13" fmla="*/ 50700 h 291963"/>
                <a:gd name="connsiteX14" fmla="*/ 53323 w 174828"/>
                <a:gd name="connsiteY14" fmla="*/ 50700 h 291963"/>
                <a:gd name="connsiteX15" fmla="*/ 174829 w 174828"/>
                <a:gd name="connsiteY15" fmla="*/ 0 h 291963"/>
                <a:gd name="connsiteX16" fmla="*/ 167835 w 174828"/>
                <a:gd name="connsiteY16" fmla="*/ 57693 h 29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4828" h="291963">
                  <a:moveTo>
                    <a:pt x="167835" y="57693"/>
                  </a:moveTo>
                  <a:cubicBezTo>
                    <a:pt x="160842" y="63812"/>
                    <a:pt x="153849" y="70805"/>
                    <a:pt x="147730" y="76924"/>
                  </a:cubicBezTo>
                  <a:cubicBezTo>
                    <a:pt x="137240" y="82170"/>
                    <a:pt x="126751" y="88288"/>
                    <a:pt x="116261" y="93533"/>
                  </a:cubicBezTo>
                  <a:cubicBezTo>
                    <a:pt x="110142" y="99652"/>
                    <a:pt x="104023" y="104897"/>
                    <a:pt x="97904" y="111016"/>
                  </a:cubicBezTo>
                  <a:cubicBezTo>
                    <a:pt x="94407" y="118883"/>
                    <a:pt x="91785" y="126751"/>
                    <a:pt x="88288" y="134618"/>
                  </a:cubicBezTo>
                  <a:cubicBezTo>
                    <a:pt x="125002" y="171332"/>
                    <a:pt x="-20979" y="289341"/>
                    <a:pt x="146856" y="267487"/>
                  </a:cubicBezTo>
                  <a:cubicBezTo>
                    <a:pt x="147730" y="270984"/>
                    <a:pt x="148604" y="274481"/>
                    <a:pt x="149478" y="277103"/>
                  </a:cubicBezTo>
                  <a:cubicBezTo>
                    <a:pt x="118009" y="282348"/>
                    <a:pt x="85666" y="286719"/>
                    <a:pt x="54197" y="291964"/>
                  </a:cubicBezTo>
                  <a:cubicBezTo>
                    <a:pt x="41959" y="287593"/>
                    <a:pt x="29721" y="282348"/>
                    <a:pt x="17483" y="277977"/>
                  </a:cubicBezTo>
                  <a:cubicBezTo>
                    <a:pt x="13986" y="269236"/>
                    <a:pt x="11364" y="259620"/>
                    <a:pt x="7867" y="250879"/>
                  </a:cubicBezTo>
                  <a:cubicBezTo>
                    <a:pt x="5245" y="230774"/>
                    <a:pt x="2622" y="209794"/>
                    <a:pt x="0" y="189689"/>
                  </a:cubicBezTo>
                  <a:cubicBezTo>
                    <a:pt x="14860" y="152101"/>
                    <a:pt x="28847" y="115387"/>
                    <a:pt x="43707" y="77799"/>
                  </a:cubicBezTo>
                  <a:cubicBezTo>
                    <a:pt x="46330" y="75176"/>
                    <a:pt x="49826" y="71680"/>
                    <a:pt x="52449" y="69057"/>
                  </a:cubicBezTo>
                  <a:cubicBezTo>
                    <a:pt x="52449" y="62938"/>
                    <a:pt x="53323" y="56819"/>
                    <a:pt x="53323" y="50700"/>
                  </a:cubicBezTo>
                  <a:cubicBezTo>
                    <a:pt x="53323" y="50700"/>
                    <a:pt x="53323" y="50700"/>
                    <a:pt x="53323" y="50700"/>
                  </a:cubicBezTo>
                  <a:cubicBezTo>
                    <a:pt x="93533" y="34092"/>
                    <a:pt x="133744" y="16609"/>
                    <a:pt x="174829" y="0"/>
                  </a:cubicBezTo>
                  <a:cubicBezTo>
                    <a:pt x="172206" y="18357"/>
                    <a:pt x="170458" y="37588"/>
                    <a:pt x="167835" y="57693"/>
                  </a:cubicBezTo>
                  <a:close/>
                </a:path>
              </a:pathLst>
            </a:custGeom>
            <a:solidFill>
              <a:srgbClr val="BA3325"/>
            </a:solidFill>
            <a:ln w="8731" cap="flat">
              <a:noFill/>
              <a:prstDash val="solid"/>
              <a:miter/>
            </a:ln>
          </p:spPr>
          <p:txBody>
            <a:bodyPr rtlCol="0" anchor="ctr"/>
            <a:lstStyle/>
            <a:p>
              <a:endParaRPr lang="en-GB"/>
            </a:p>
          </p:txBody>
        </p:sp>
        <p:sp>
          <p:nvSpPr>
            <p:cNvPr id="63" name="Freeform: Shape 62">
              <a:extLst>
                <a:ext uri="{FF2B5EF4-FFF2-40B4-BE49-F238E27FC236}">
                  <a16:creationId xmlns:a16="http://schemas.microsoft.com/office/drawing/2014/main" id="{B09355E7-272E-AAF9-3980-1C6237EB28EF}"/>
                </a:ext>
              </a:extLst>
            </p:cNvPr>
            <p:cNvSpPr/>
            <p:nvPr/>
          </p:nvSpPr>
          <p:spPr>
            <a:xfrm>
              <a:off x="8995536" y="815616"/>
              <a:ext cx="256721" cy="229899"/>
            </a:xfrm>
            <a:custGeom>
              <a:avLst/>
              <a:gdLst>
                <a:gd name="connsiteX0" fmla="*/ 256722 w 256721"/>
                <a:gd name="connsiteY0" fmla="*/ 99652 h 229899"/>
                <a:gd name="connsiteX1" fmla="*/ 67033 w 256721"/>
                <a:gd name="connsiteY1" fmla="*/ 186192 h 229899"/>
                <a:gd name="connsiteX2" fmla="*/ 55669 w 256721"/>
                <a:gd name="connsiteY2" fmla="*/ 194934 h 229899"/>
                <a:gd name="connsiteX3" fmla="*/ 49550 w 256721"/>
                <a:gd name="connsiteY3" fmla="*/ 201927 h 229899"/>
                <a:gd name="connsiteX4" fmla="*/ 49550 w 256721"/>
                <a:gd name="connsiteY4" fmla="*/ 229899 h 229899"/>
                <a:gd name="connsiteX5" fmla="*/ 20703 w 256721"/>
                <a:gd name="connsiteY5" fmla="*/ 0 h 229899"/>
                <a:gd name="connsiteX6" fmla="*/ 93257 w 256721"/>
                <a:gd name="connsiteY6" fmla="*/ 51574 h 229899"/>
                <a:gd name="connsiteX7" fmla="*/ 117733 w 256721"/>
                <a:gd name="connsiteY7" fmla="*/ 27098 h 229899"/>
                <a:gd name="connsiteX8" fmla="*/ 256722 w 256721"/>
                <a:gd name="connsiteY8" fmla="*/ 99652 h 229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721" h="229899">
                  <a:moveTo>
                    <a:pt x="256722" y="99652"/>
                  </a:moveTo>
                  <a:cubicBezTo>
                    <a:pt x="177175" y="92659"/>
                    <a:pt x="105495" y="101401"/>
                    <a:pt x="67033" y="186192"/>
                  </a:cubicBezTo>
                  <a:cubicBezTo>
                    <a:pt x="63536" y="188815"/>
                    <a:pt x="59166" y="192311"/>
                    <a:pt x="55669" y="194934"/>
                  </a:cubicBezTo>
                  <a:cubicBezTo>
                    <a:pt x="53921" y="197556"/>
                    <a:pt x="51298" y="199305"/>
                    <a:pt x="49550" y="201927"/>
                  </a:cubicBezTo>
                  <a:cubicBezTo>
                    <a:pt x="49550" y="211542"/>
                    <a:pt x="49550" y="220284"/>
                    <a:pt x="49550" y="229899"/>
                  </a:cubicBezTo>
                  <a:cubicBezTo>
                    <a:pt x="-9017" y="159094"/>
                    <a:pt x="-11640" y="81295"/>
                    <a:pt x="20703" y="0"/>
                  </a:cubicBezTo>
                  <a:cubicBezTo>
                    <a:pt x="44305" y="17483"/>
                    <a:pt x="67907" y="35840"/>
                    <a:pt x="93257" y="51574"/>
                  </a:cubicBezTo>
                  <a:cubicBezTo>
                    <a:pt x="95880" y="53323"/>
                    <a:pt x="108992" y="35840"/>
                    <a:pt x="117733" y="27098"/>
                  </a:cubicBezTo>
                  <a:cubicBezTo>
                    <a:pt x="164063" y="50700"/>
                    <a:pt x="210392" y="75176"/>
                    <a:pt x="256722" y="99652"/>
                  </a:cubicBezTo>
                  <a:close/>
                </a:path>
              </a:pathLst>
            </a:custGeom>
            <a:solidFill>
              <a:srgbClr val="3D2226"/>
            </a:solidFill>
            <a:ln w="8731" cap="flat">
              <a:noFill/>
              <a:prstDash val="solid"/>
              <a:miter/>
            </a:ln>
          </p:spPr>
          <p:txBody>
            <a:bodyPr rtlCol="0" anchor="ctr"/>
            <a:lstStyle/>
            <a:p>
              <a:endParaRPr lang="en-GB"/>
            </a:p>
          </p:txBody>
        </p:sp>
        <p:sp>
          <p:nvSpPr>
            <p:cNvPr id="64" name="Freeform: Shape 63">
              <a:extLst>
                <a:ext uri="{FF2B5EF4-FFF2-40B4-BE49-F238E27FC236}">
                  <a16:creationId xmlns:a16="http://schemas.microsoft.com/office/drawing/2014/main" id="{B438C6E5-B7CB-3E3C-2751-3498824B40F1}"/>
                </a:ext>
              </a:extLst>
            </p:cNvPr>
            <p:cNvSpPr/>
            <p:nvPr/>
          </p:nvSpPr>
          <p:spPr>
            <a:xfrm>
              <a:off x="9200684" y="2407430"/>
              <a:ext cx="621515" cy="134643"/>
            </a:xfrm>
            <a:custGeom>
              <a:avLst/>
              <a:gdLst>
                <a:gd name="connsiteX0" fmla="*/ 620641 w 621515"/>
                <a:gd name="connsiteY0" fmla="*/ 22728 h 134643"/>
                <a:gd name="connsiteX1" fmla="*/ 57693 w 621515"/>
                <a:gd name="connsiteY1" fmla="*/ 134618 h 134643"/>
                <a:gd name="connsiteX2" fmla="*/ 0 w 621515"/>
                <a:gd name="connsiteY2" fmla="*/ 102275 h 134643"/>
                <a:gd name="connsiteX3" fmla="*/ 47204 w 621515"/>
                <a:gd name="connsiteY3" fmla="*/ 88288 h 134643"/>
                <a:gd name="connsiteX4" fmla="*/ 200179 w 621515"/>
                <a:gd name="connsiteY4" fmla="*/ 88288 h 134643"/>
                <a:gd name="connsiteX5" fmla="*/ 238641 w 621515"/>
                <a:gd name="connsiteY5" fmla="*/ 80421 h 134643"/>
                <a:gd name="connsiteX6" fmla="*/ 382000 w 621515"/>
                <a:gd name="connsiteY6" fmla="*/ 55071 h 134643"/>
                <a:gd name="connsiteX7" fmla="*/ 416092 w 621515"/>
                <a:gd name="connsiteY7" fmla="*/ 53323 h 134643"/>
                <a:gd name="connsiteX8" fmla="*/ 524486 w 621515"/>
                <a:gd name="connsiteY8" fmla="*/ 21854 h 134643"/>
                <a:gd name="connsiteX9" fmla="*/ 548962 w 621515"/>
                <a:gd name="connsiteY9" fmla="*/ 18357 h 134643"/>
                <a:gd name="connsiteX10" fmla="*/ 621515 w 621515"/>
                <a:gd name="connsiteY10" fmla="*/ 0 h 134643"/>
                <a:gd name="connsiteX11" fmla="*/ 620641 w 621515"/>
                <a:gd name="connsiteY11" fmla="*/ 22728 h 13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1515" h="134643">
                  <a:moveTo>
                    <a:pt x="620641" y="22728"/>
                  </a:moveTo>
                  <a:cubicBezTo>
                    <a:pt x="439694" y="92659"/>
                    <a:pt x="250005" y="124128"/>
                    <a:pt x="57693" y="134618"/>
                  </a:cubicBezTo>
                  <a:cubicBezTo>
                    <a:pt x="39336" y="135492"/>
                    <a:pt x="19231" y="113639"/>
                    <a:pt x="0" y="102275"/>
                  </a:cubicBezTo>
                  <a:cubicBezTo>
                    <a:pt x="15735" y="97030"/>
                    <a:pt x="31469" y="89162"/>
                    <a:pt x="47204" y="88288"/>
                  </a:cubicBezTo>
                  <a:cubicBezTo>
                    <a:pt x="97904" y="86540"/>
                    <a:pt x="148604" y="88288"/>
                    <a:pt x="200179" y="88288"/>
                  </a:cubicBezTo>
                  <a:cubicBezTo>
                    <a:pt x="213291" y="85666"/>
                    <a:pt x="226403" y="83044"/>
                    <a:pt x="238641" y="80421"/>
                  </a:cubicBezTo>
                  <a:cubicBezTo>
                    <a:pt x="286719" y="71680"/>
                    <a:pt x="333922" y="63812"/>
                    <a:pt x="382000" y="55071"/>
                  </a:cubicBezTo>
                  <a:cubicBezTo>
                    <a:pt x="393364" y="54197"/>
                    <a:pt x="404728" y="54197"/>
                    <a:pt x="416092" y="53323"/>
                  </a:cubicBezTo>
                  <a:cubicBezTo>
                    <a:pt x="451932" y="42833"/>
                    <a:pt x="487772" y="32343"/>
                    <a:pt x="524486" y="21854"/>
                  </a:cubicBezTo>
                  <a:cubicBezTo>
                    <a:pt x="532353" y="20979"/>
                    <a:pt x="541094" y="19231"/>
                    <a:pt x="548962" y="18357"/>
                  </a:cubicBezTo>
                  <a:cubicBezTo>
                    <a:pt x="573437" y="12238"/>
                    <a:pt x="597039" y="6119"/>
                    <a:pt x="621515" y="0"/>
                  </a:cubicBezTo>
                  <a:cubicBezTo>
                    <a:pt x="620641" y="6993"/>
                    <a:pt x="620641" y="14860"/>
                    <a:pt x="620641" y="22728"/>
                  </a:cubicBezTo>
                  <a:close/>
                </a:path>
              </a:pathLst>
            </a:custGeom>
            <a:solidFill>
              <a:srgbClr val="EA9024"/>
            </a:solidFill>
            <a:ln w="8731" cap="flat">
              <a:noFill/>
              <a:prstDash val="solid"/>
              <a:miter/>
            </a:ln>
          </p:spPr>
          <p:txBody>
            <a:bodyPr rtlCol="0" anchor="ctr"/>
            <a:lstStyle/>
            <a:p>
              <a:endParaRPr lang="en-GB"/>
            </a:p>
          </p:txBody>
        </p:sp>
        <p:sp>
          <p:nvSpPr>
            <p:cNvPr id="65" name="Freeform: Shape 64">
              <a:extLst>
                <a:ext uri="{FF2B5EF4-FFF2-40B4-BE49-F238E27FC236}">
                  <a16:creationId xmlns:a16="http://schemas.microsoft.com/office/drawing/2014/main" id="{090C11E6-426E-6571-0056-AD0B4A564B60}"/>
                </a:ext>
              </a:extLst>
            </p:cNvPr>
            <p:cNvSpPr/>
            <p:nvPr/>
          </p:nvSpPr>
          <p:spPr>
            <a:xfrm>
              <a:off x="11743564" y="1014518"/>
              <a:ext cx="229025" cy="240792"/>
            </a:xfrm>
            <a:custGeom>
              <a:avLst/>
              <a:gdLst>
                <a:gd name="connsiteX0" fmla="*/ 229025 w 229025"/>
                <a:gd name="connsiteY0" fmla="*/ 19634 h 240792"/>
                <a:gd name="connsiteX1" fmla="*/ 202801 w 229025"/>
                <a:gd name="connsiteY1" fmla="*/ 47607 h 240792"/>
                <a:gd name="connsiteX2" fmla="*/ 199304 w 229025"/>
                <a:gd name="connsiteY2" fmla="*/ 44110 h 240792"/>
                <a:gd name="connsiteX3" fmla="*/ 156471 w 229025"/>
                <a:gd name="connsiteY3" fmla="*/ 21382 h 240792"/>
                <a:gd name="connsiteX4" fmla="*/ 124128 w 229025"/>
                <a:gd name="connsiteY4" fmla="*/ 34494 h 240792"/>
                <a:gd name="connsiteX5" fmla="*/ 145107 w 229025"/>
                <a:gd name="connsiteY5" fmla="*/ 65089 h 240792"/>
                <a:gd name="connsiteX6" fmla="*/ 139863 w 229025"/>
                <a:gd name="connsiteY6" fmla="*/ 134147 h 240792"/>
                <a:gd name="connsiteX7" fmla="*/ 23602 w 229025"/>
                <a:gd name="connsiteY7" fmla="*/ 240792 h 240792"/>
                <a:gd name="connsiteX8" fmla="*/ 0 w 229025"/>
                <a:gd name="connsiteY8" fmla="*/ 219813 h 240792"/>
                <a:gd name="connsiteX9" fmla="*/ 86540 w 229025"/>
                <a:gd name="connsiteY9" fmla="*/ 143762 h 240792"/>
                <a:gd name="connsiteX10" fmla="*/ 20105 w 229025"/>
                <a:gd name="connsiteY10" fmla="*/ 119286 h 240792"/>
                <a:gd name="connsiteX11" fmla="*/ 58567 w 229025"/>
                <a:gd name="connsiteY11" fmla="*/ 1277 h 240792"/>
                <a:gd name="connsiteX12" fmla="*/ 229025 w 229025"/>
                <a:gd name="connsiteY12" fmla="*/ 19634 h 24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9025" h="240792">
                  <a:moveTo>
                    <a:pt x="229025" y="19634"/>
                  </a:moveTo>
                  <a:cubicBezTo>
                    <a:pt x="220284" y="29250"/>
                    <a:pt x="211542" y="38865"/>
                    <a:pt x="202801" y="47607"/>
                  </a:cubicBezTo>
                  <a:cubicBezTo>
                    <a:pt x="201927" y="46732"/>
                    <a:pt x="200179" y="44984"/>
                    <a:pt x="199304" y="44110"/>
                  </a:cubicBezTo>
                  <a:cubicBezTo>
                    <a:pt x="185318" y="36243"/>
                    <a:pt x="171332" y="24005"/>
                    <a:pt x="156471" y="21382"/>
                  </a:cubicBezTo>
                  <a:cubicBezTo>
                    <a:pt x="146856" y="19634"/>
                    <a:pt x="134618" y="29250"/>
                    <a:pt x="124128" y="34494"/>
                  </a:cubicBezTo>
                  <a:cubicBezTo>
                    <a:pt x="131121" y="44984"/>
                    <a:pt x="138114" y="55474"/>
                    <a:pt x="145107" y="65089"/>
                  </a:cubicBezTo>
                  <a:cubicBezTo>
                    <a:pt x="143359" y="87817"/>
                    <a:pt x="141611" y="110545"/>
                    <a:pt x="139863" y="134147"/>
                  </a:cubicBezTo>
                  <a:cubicBezTo>
                    <a:pt x="118009" y="187469"/>
                    <a:pt x="87414" y="232051"/>
                    <a:pt x="23602" y="240792"/>
                  </a:cubicBezTo>
                  <a:cubicBezTo>
                    <a:pt x="15734" y="233799"/>
                    <a:pt x="7867" y="226806"/>
                    <a:pt x="0" y="219813"/>
                  </a:cubicBezTo>
                  <a:cubicBezTo>
                    <a:pt x="43707" y="211071"/>
                    <a:pt x="100526" y="216316"/>
                    <a:pt x="86540" y="143762"/>
                  </a:cubicBezTo>
                  <a:cubicBezTo>
                    <a:pt x="78673" y="104426"/>
                    <a:pt x="46329" y="115790"/>
                    <a:pt x="20105" y="119286"/>
                  </a:cubicBezTo>
                  <a:cubicBezTo>
                    <a:pt x="26224" y="76453"/>
                    <a:pt x="-26224" y="9144"/>
                    <a:pt x="58567" y="1277"/>
                  </a:cubicBezTo>
                  <a:cubicBezTo>
                    <a:pt x="114512" y="-4842"/>
                    <a:pt x="172206" y="12641"/>
                    <a:pt x="229025" y="19634"/>
                  </a:cubicBezTo>
                  <a:close/>
                </a:path>
              </a:pathLst>
            </a:custGeom>
            <a:solidFill>
              <a:srgbClr val="BA3325"/>
            </a:solidFill>
            <a:ln w="8731" cap="flat">
              <a:noFill/>
              <a:prstDash val="solid"/>
              <a:miter/>
            </a:ln>
          </p:spPr>
          <p:txBody>
            <a:bodyPr rtlCol="0" anchor="ctr"/>
            <a:lstStyle/>
            <a:p>
              <a:endParaRPr lang="en-GB"/>
            </a:p>
          </p:txBody>
        </p:sp>
        <p:sp>
          <p:nvSpPr>
            <p:cNvPr id="66" name="Freeform: Shape 65">
              <a:extLst>
                <a:ext uri="{FF2B5EF4-FFF2-40B4-BE49-F238E27FC236}">
                  <a16:creationId xmlns:a16="http://schemas.microsoft.com/office/drawing/2014/main" id="{D2CF18E5-CCA7-0FCC-27A4-198CC4D05EB6}"/>
                </a:ext>
              </a:extLst>
            </p:cNvPr>
            <p:cNvSpPr/>
            <p:nvPr/>
          </p:nvSpPr>
          <p:spPr>
            <a:xfrm>
              <a:off x="9135997" y="3382099"/>
              <a:ext cx="195807" cy="242137"/>
            </a:xfrm>
            <a:custGeom>
              <a:avLst/>
              <a:gdLst>
                <a:gd name="connsiteX0" fmla="*/ 0 w 195807"/>
                <a:gd name="connsiteY0" fmla="*/ 180947 h 242137"/>
                <a:gd name="connsiteX1" fmla="*/ 89163 w 195807"/>
                <a:gd name="connsiteY1" fmla="*/ 64686 h 242137"/>
                <a:gd name="connsiteX2" fmla="*/ 124128 w 195807"/>
                <a:gd name="connsiteY2" fmla="*/ 75176 h 242137"/>
                <a:gd name="connsiteX3" fmla="*/ 140737 w 195807"/>
                <a:gd name="connsiteY3" fmla="*/ 13986 h 242137"/>
                <a:gd name="connsiteX4" fmla="*/ 157346 w 195807"/>
                <a:gd name="connsiteY4" fmla="*/ 0 h 242137"/>
                <a:gd name="connsiteX5" fmla="*/ 195808 w 195807"/>
                <a:gd name="connsiteY5" fmla="*/ 119757 h 242137"/>
                <a:gd name="connsiteX6" fmla="*/ 98778 w 195807"/>
                <a:gd name="connsiteY6" fmla="*/ 242137 h 242137"/>
                <a:gd name="connsiteX7" fmla="*/ 64687 w 195807"/>
                <a:gd name="connsiteY7" fmla="*/ 231648 h 242137"/>
                <a:gd name="connsiteX8" fmla="*/ 63812 w 195807"/>
                <a:gd name="connsiteY8" fmla="*/ 196682 h 242137"/>
                <a:gd name="connsiteX9" fmla="*/ 90037 w 195807"/>
                <a:gd name="connsiteY9" fmla="*/ 178325 h 242137"/>
                <a:gd name="connsiteX10" fmla="*/ 83044 w 195807"/>
                <a:gd name="connsiteY10" fmla="*/ 165213 h 242137"/>
                <a:gd name="connsiteX11" fmla="*/ 61190 w 195807"/>
                <a:gd name="connsiteY11" fmla="*/ 185318 h 242137"/>
                <a:gd name="connsiteX12" fmla="*/ 27098 w 195807"/>
                <a:gd name="connsiteY12" fmla="*/ 189689 h 242137"/>
                <a:gd name="connsiteX13" fmla="*/ 11364 w 195807"/>
                <a:gd name="connsiteY13" fmla="*/ 188815 h 242137"/>
                <a:gd name="connsiteX14" fmla="*/ 0 w 195807"/>
                <a:gd name="connsiteY14" fmla="*/ 180947 h 24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807" h="242137">
                  <a:moveTo>
                    <a:pt x="0" y="180947"/>
                  </a:moveTo>
                  <a:cubicBezTo>
                    <a:pt x="29721" y="142485"/>
                    <a:pt x="59442" y="104023"/>
                    <a:pt x="89163" y="64686"/>
                  </a:cubicBezTo>
                  <a:cubicBezTo>
                    <a:pt x="100526" y="68183"/>
                    <a:pt x="112764" y="71680"/>
                    <a:pt x="124128" y="75176"/>
                  </a:cubicBezTo>
                  <a:cubicBezTo>
                    <a:pt x="129373" y="55071"/>
                    <a:pt x="135492" y="34092"/>
                    <a:pt x="140737" y="13986"/>
                  </a:cubicBezTo>
                  <a:cubicBezTo>
                    <a:pt x="145982" y="9616"/>
                    <a:pt x="152101" y="5245"/>
                    <a:pt x="157346" y="0"/>
                  </a:cubicBezTo>
                  <a:cubicBezTo>
                    <a:pt x="170458" y="40211"/>
                    <a:pt x="182696" y="79547"/>
                    <a:pt x="195808" y="119757"/>
                  </a:cubicBezTo>
                  <a:cubicBezTo>
                    <a:pt x="163465" y="160842"/>
                    <a:pt x="131121" y="201053"/>
                    <a:pt x="98778" y="242137"/>
                  </a:cubicBezTo>
                  <a:cubicBezTo>
                    <a:pt x="87414" y="238641"/>
                    <a:pt x="76050" y="235144"/>
                    <a:pt x="64687" y="231648"/>
                  </a:cubicBezTo>
                  <a:cubicBezTo>
                    <a:pt x="64687" y="220284"/>
                    <a:pt x="63812" y="208046"/>
                    <a:pt x="63812" y="196682"/>
                  </a:cubicBezTo>
                  <a:cubicBezTo>
                    <a:pt x="72554" y="190563"/>
                    <a:pt x="82169" y="185318"/>
                    <a:pt x="90037" y="178325"/>
                  </a:cubicBezTo>
                  <a:cubicBezTo>
                    <a:pt x="90911" y="177451"/>
                    <a:pt x="85666" y="169584"/>
                    <a:pt x="83044" y="165213"/>
                  </a:cubicBezTo>
                  <a:cubicBezTo>
                    <a:pt x="76050" y="172206"/>
                    <a:pt x="69057" y="179199"/>
                    <a:pt x="61190" y="185318"/>
                  </a:cubicBezTo>
                  <a:cubicBezTo>
                    <a:pt x="49826" y="187066"/>
                    <a:pt x="38462" y="187941"/>
                    <a:pt x="27098" y="189689"/>
                  </a:cubicBezTo>
                  <a:cubicBezTo>
                    <a:pt x="21854" y="189689"/>
                    <a:pt x="16609" y="189689"/>
                    <a:pt x="11364" y="188815"/>
                  </a:cubicBezTo>
                  <a:cubicBezTo>
                    <a:pt x="8741" y="187066"/>
                    <a:pt x="4371" y="184444"/>
                    <a:pt x="0" y="180947"/>
                  </a:cubicBezTo>
                  <a:close/>
                </a:path>
              </a:pathLst>
            </a:custGeom>
            <a:solidFill>
              <a:srgbClr val="547F31"/>
            </a:solidFill>
            <a:ln w="8731" cap="flat">
              <a:noFill/>
              <a:prstDash val="solid"/>
              <a:miter/>
            </a:ln>
          </p:spPr>
          <p:txBody>
            <a:bodyPr rtlCol="0" anchor="ctr"/>
            <a:lstStyle/>
            <a:p>
              <a:endParaRPr lang="en-GB"/>
            </a:p>
          </p:txBody>
        </p:sp>
        <p:sp>
          <p:nvSpPr>
            <p:cNvPr id="67" name="Freeform: Shape 66">
              <a:extLst>
                <a:ext uri="{FF2B5EF4-FFF2-40B4-BE49-F238E27FC236}">
                  <a16:creationId xmlns:a16="http://schemas.microsoft.com/office/drawing/2014/main" id="{63B8DF93-CF09-0A9C-25BF-F8329986ABD5}"/>
                </a:ext>
              </a:extLst>
            </p:cNvPr>
            <p:cNvSpPr/>
            <p:nvPr/>
          </p:nvSpPr>
          <p:spPr>
            <a:xfrm>
              <a:off x="9339672" y="448477"/>
              <a:ext cx="229899" cy="300705"/>
            </a:xfrm>
            <a:custGeom>
              <a:avLst/>
              <a:gdLst>
                <a:gd name="connsiteX0" fmla="*/ 150352 w 229899"/>
                <a:gd name="connsiteY0" fmla="*/ 179199 h 300705"/>
                <a:gd name="connsiteX1" fmla="*/ 148604 w 229899"/>
                <a:gd name="connsiteY1" fmla="*/ 185318 h 300705"/>
                <a:gd name="connsiteX2" fmla="*/ 131121 w 229899"/>
                <a:gd name="connsiteY2" fmla="*/ 194060 h 300705"/>
                <a:gd name="connsiteX3" fmla="*/ 124128 w 229899"/>
                <a:gd name="connsiteY3" fmla="*/ 193185 h 300705"/>
                <a:gd name="connsiteX4" fmla="*/ 80421 w 229899"/>
                <a:gd name="connsiteY4" fmla="*/ 225529 h 300705"/>
                <a:gd name="connsiteX5" fmla="*/ 62938 w 229899"/>
                <a:gd name="connsiteY5" fmla="*/ 298083 h 300705"/>
                <a:gd name="connsiteX6" fmla="*/ 59442 w 229899"/>
                <a:gd name="connsiteY6" fmla="*/ 300705 h 300705"/>
                <a:gd name="connsiteX7" fmla="*/ 0 w 229899"/>
                <a:gd name="connsiteY7" fmla="*/ 186192 h 300705"/>
                <a:gd name="connsiteX8" fmla="*/ 27973 w 229899"/>
                <a:gd name="connsiteY8" fmla="*/ 164339 h 300705"/>
                <a:gd name="connsiteX9" fmla="*/ 41085 w 229899"/>
                <a:gd name="connsiteY9" fmla="*/ 151227 h 300705"/>
                <a:gd name="connsiteX10" fmla="*/ 26224 w 229899"/>
                <a:gd name="connsiteY10" fmla="*/ 141611 h 300705"/>
                <a:gd name="connsiteX11" fmla="*/ 105771 w 229899"/>
                <a:gd name="connsiteY11" fmla="*/ 116261 h 300705"/>
                <a:gd name="connsiteX12" fmla="*/ 146856 w 229899"/>
                <a:gd name="connsiteY12" fmla="*/ 12238 h 300705"/>
                <a:gd name="connsiteX13" fmla="*/ 180947 w 229899"/>
                <a:gd name="connsiteY13" fmla="*/ 0 h 300705"/>
                <a:gd name="connsiteX14" fmla="*/ 228151 w 229899"/>
                <a:gd name="connsiteY14" fmla="*/ 27098 h 300705"/>
                <a:gd name="connsiteX15" fmla="*/ 229900 w 229899"/>
                <a:gd name="connsiteY15" fmla="*/ 27098 h 300705"/>
                <a:gd name="connsiteX16" fmla="*/ 227277 w 229899"/>
                <a:gd name="connsiteY16" fmla="*/ 106645 h 300705"/>
                <a:gd name="connsiteX17" fmla="*/ 178325 w 229899"/>
                <a:gd name="connsiteY17" fmla="*/ 147730 h 300705"/>
                <a:gd name="connsiteX18" fmla="*/ 173080 w 229899"/>
                <a:gd name="connsiteY18" fmla="*/ 152101 h 300705"/>
                <a:gd name="connsiteX19" fmla="*/ 133744 w 229899"/>
                <a:gd name="connsiteY19" fmla="*/ 152975 h 300705"/>
                <a:gd name="connsiteX20" fmla="*/ 150352 w 229899"/>
                <a:gd name="connsiteY20" fmla="*/ 179199 h 30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9899" h="300705">
                  <a:moveTo>
                    <a:pt x="150352" y="179199"/>
                  </a:moveTo>
                  <a:cubicBezTo>
                    <a:pt x="151227" y="181822"/>
                    <a:pt x="150352" y="183570"/>
                    <a:pt x="148604" y="185318"/>
                  </a:cubicBezTo>
                  <a:cubicBezTo>
                    <a:pt x="142485" y="187941"/>
                    <a:pt x="137240" y="190563"/>
                    <a:pt x="131121" y="194060"/>
                  </a:cubicBezTo>
                  <a:cubicBezTo>
                    <a:pt x="128499" y="194060"/>
                    <a:pt x="126751" y="194060"/>
                    <a:pt x="124128" y="193185"/>
                  </a:cubicBezTo>
                  <a:cubicBezTo>
                    <a:pt x="86540" y="173080"/>
                    <a:pt x="82169" y="198430"/>
                    <a:pt x="80421" y="225529"/>
                  </a:cubicBezTo>
                  <a:cubicBezTo>
                    <a:pt x="25350" y="237767"/>
                    <a:pt x="73428" y="274481"/>
                    <a:pt x="62938" y="298083"/>
                  </a:cubicBezTo>
                  <a:lnTo>
                    <a:pt x="59442" y="300705"/>
                  </a:lnTo>
                  <a:cubicBezTo>
                    <a:pt x="39336" y="262243"/>
                    <a:pt x="20105" y="224655"/>
                    <a:pt x="0" y="186192"/>
                  </a:cubicBezTo>
                  <a:cubicBezTo>
                    <a:pt x="9616" y="179199"/>
                    <a:pt x="18357" y="171332"/>
                    <a:pt x="27973" y="164339"/>
                  </a:cubicBezTo>
                  <a:cubicBezTo>
                    <a:pt x="32343" y="159968"/>
                    <a:pt x="36714" y="155597"/>
                    <a:pt x="41085" y="151227"/>
                  </a:cubicBezTo>
                  <a:cubicBezTo>
                    <a:pt x="35840" y="147730"/>
                    <a:pt x="31469" y="145108"/>
                    <a:pt x="26224" y="141611"/>
                  </a:cubicBezTo>
                  <a:cubicBezTo>
                    <a:pt x="52449" y="132870"/>
                    <a:pt x="79547" y="125002"/>
                    <a:pt x="105771" y="116261"/>
                  </a:cubicBezTo>
                  <a:cubicBezTo>
                    <a:pt x="159094" y="97030"/>
                    <a:pt x="179199" y="64687"/>
                    <a:pt x="146856" y="12238"/>
                  </a:cubicBezTo>
                  <a:cubicBezTo>
                    <a:pt x="158220" y="7867"/>
                    <a:pt x="169584" y="3497"/>
                    <a:pt x="180947" y="0"/>
                  </a:cubicBezTo>
                  <a:cubicBezTo>
                    <a:pt x="196682" y="8741"/>
                    <a:pt x="212417" y="18357"/>
                    <a:pt x="228151" y="27098"/>
                  </a:cubicBezTo>
                  <a:cubicBezTo>
                    <a:pt x="228151" y="27098"/>
                    <a:pt x="229900" y="27098"/>
                    <a:pt x="229900" y="27098"/>
                  </a:cubicBezTo>
                  <a:cubicBezTo>
                    <a:pt x="229025" y="53323"/>
                    <a:pt x="228151" y="80421"/>
                    <a:pt x="227277" y="106645"/>
                  </a:cubicBezTo>
                  <a:cubicBezTo>
                    <a:pt x="210668" y="120632"/>
                    <a:pt x="194934" y="133744"/>
                    <a:pt x="178325" y="147730"/>
                  </a:cubicBezTo>
                  <a:cubicBezTo>
                    <a:pt x="178325" y="151227"/>
                    <a:pt x="176577" y="152975"/>
                    <a:pt x="173080" y="152101"/>
                  </a:cubicBezTo>
                  <a:cubicBezTo>
                    <a:pt x="159968" y="152101"/>
                    <a:pt x="146856" y="152101"/>
                    <a:pt x="133744" y="152975"/>
                  </a:cubicBezTo>
                  <a:cubicBezTo>
                    <a:pt x="138989" y="160842"/>
                    <a:pt x="145108" y="169584"/>
                    <a:pt x="150352" y="179199"/>
                  </a:cubicBezTo>
                  <a:close/>
                </a:path>
              </a:pathLst>
            </a:custGeom>
            <a:solidFill>
              <a:srgbClr val="54683D"/>
            </a:solidFill>
            <a:ln w="8731" cap="flat">
              <a:noFill/>
              <a:prstDash val="solid"/>
              <a:miter/>
            </a:ln>
          </p:spPr>
          <p:txBody>
            <a:bodyPr rtlCol="0" anchor="ctr"/>
            <a:lstStyle/>
            <a:p>
              <a:endParaRPr lang="en-GB"/>
            </a:p>
          </p:txBody>
        </p:sp>
        <p:sp>
          <p:nvSpPr>
            <p:cNvPr id="68" name="Freeform: Shape 67">
              <a:extLst>
                <a:ext uri="{FF2B5EF4-FFF2-40B4-BE49-F238E27FC236}">
                  <a16:creationId xmlns:a16="http://schemas.microsoft.com/office/drawing/2014/main" id="{AF3D5A46-BC5A-4099-E597-554A37340862}"/>
                </a:ext>
              </a:extLst>
            </p:cNvPr>
            <p:cNvSpPr/>
            <p:nvPr/>
          </p:nvSpPr>
          <p:spPr>
            <a:xfrm>
              <a:off x="9676217" y="2792927"/>
              <a:ext cx="195808" cy="208919"/>
            </a:xfrm>
            <a:custGeom>
              <a:avLst/>
              <a:gdLst>
                <a:gd name="connsiteX0" fmla="*/ 55071 w 195808"/>
                <a:gd name="connsiteY0" fmla="*/ 0 h 208919"/>
                <a:gd name="connsiteX1" fmla="*/ 85666 w 195808"/>
                <a:gd name="connsiteY1" fmla="*/ 9615 h 208919"/>
                <a:gd name="connsiteX2" fmla="*/ 136366 w 195808"/>
                <a:gd name="connsiteY2" fmla="*/ 91785 h 208919"/>
                <a:gd name="connsiteX3" fmla="*/ 173080 w 195808"/>
                <a:gd name="connsiteY3" fmla="*/ 101400 h 208919"/>
                <a:gd name="connsiteX4" fmla="*/ 195808 w 195808"/>
                <a:gd name="connsiteY4" fmla="*/ 106645 h 208919"/>
                <a:gd name="connsiteX5" fmla="*/ 170458 w 195808"/>
                <a:gd name="connsiteY5" fmla="*/ 146856 h 208919"/>
                <a:gd name="connsiteX6" fmla="*/ 145982 w 195808"/>
                <a:gd name="connsiteY6" fmla="*/ 175702 h 208919"/>
                <a:gd name="connsiteX7" fmla="*/ 137240 w 195808"/>
                <a:gd name="connsiteY7" fmla="*/ 208920 h 208919"/>
                <a:gd name="connsiteX8" fmla="*/ 0 w 195808"/>
                <a:gd name="connsiteY8" fmla="*/ 114512 h 208919"/>
                <a:gd name="connsiteX9" fmla="*/ 2622 w 195808"/>
                <a:gd name="connsiteY9" fmla="*/ 73428 h 208919"/>
                <a:gd name="connsiteX10" fmla="*/ 38462 w 195808"/>
                <a:gd name="connsiteY10" fmla="*/ 6993 h 208919"/>
                <a:gd name="connsiteX11" fmla="*/ 40211 w 195808"/>
                <a:gd name="connsiteY11" fmla="*/ 874 h 208919"/>
                <a:gd name="connsiteX12" fmla="*/ 55071 w 195808"/>
                <a:gd name="connsiteY12" fmla="*/ 0 h 208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808" h="208919">
                  <a:moveTo>
                    <a:pt x="55071" y="0"/>
                  </a:moveTo>
                  <a:cubicBezTo>
                    <a:pt x="56819" y="30595"/>
                    <a:pt x="70806" y="20979"/>
                    <a:pt x="85666" y="9615"/>
                  </a:cubicBezTo>
                  <a:cubicBezTo>
                    <a:pt x="75176" y="54197"/>
                    <a:pt x="105771" y="72554"/>
                    <a:pt x="136366" y="91785"/>
                  </a:cubicBezTo>
                  <a:cubicBezTo>
                    <a:pt x="148604" y="95281"/>
                    <a:pt x="160842" y="97904"/>
                    <a:pt x="173080" y="101400"/>
                  </a:cubicBezTo>
                  <a:cubicBezTo>
                    <a:pt x="180947" y="103149"/>
                    <a:pt x="187941" y="104897"/>
                    <a:pt x="195808" y="106645"/>
                  </a:cubicBezTo>
                  <a:cubicBezTo>
                    <a:pt x="187067" y="119757"/>
                    <a:pt x="179199" y="133744"/>
                    <a:pt x="170458" y="146856"/>
                  </a:cubicBezTo>
                  <a:cubicBezTo>
                    <a:pt x="162591" y="156471"/>
                    <a:pt x="153849" y="166087"/>
                    <a:pt x="145982" y="175702"/>
                  </a:cubicBezTo>
                  <a:cubicBezTo>
                    <a:pt x="143359" y="187066"/>
                    <a:pt x="139863" y="197556"/>
                    <a:pt x="137240" y="208920"/>
                  </a:cubicBezTo>
                  <a:cubicBezTo>
                    <a:pt x="81295" y="193185"/>
                    <a:pt x="29721" y="169584"/>
                    <a:pt x="0" y="114512"/>
                  </a:cubicBezTo>
                  <a:cubicBezTo>
                    <a:pt x="874" y="100526"/>
                    <a:pt x="1748" y="86540"/>
                    <a:pt x="2622" y="73428"/>
                  </a:cubicBezTo>
                  <a:cubicBezTo>
                    <a:pt x="14860" y="51574"/>
                    <a:pt x="26224" y="28847"/>
                    <a:pt x="38462" y="6993"/>
                  </a:cubicBezTo>
                  <a:cubicBezTo>
                    <a:pt x="39336" y="5245"/>
                    <a:pt x="39336" y="3497"/>
                    <a:pt x="40211" y="874"/>
                  </a:cubicBezTo>
                  <a:cubicBezTo>
                    <a:pt x="45455" y="0"/>
                    <a:pt x="49826" y="0"/>
                    <a:pt x="55071" y="0"/>
                  </a:cubicBezTo>
                  <a:close/>
                </a:path>
              </a:pathLst>
            </a:custGeom>
            <a:solidFill>
              <a:srgbClr val="E56A2D"/>
            </a:solidFill>
            <a:ln w="8731" cap="flat">
              <a:noFill/>
              <a:prstDash val="solid"/>
              <a:miter/>
            </a:ln>
          </p:spPr>
          <p:txBody>
            <a:bodyPr rtlCol="0" anchor="ctr"/>
            <a:lstStyle/>
            <a:p>
              <a:endParaRPr lang="en-GB"/>
            </a:p>
          </p:txBody>
        </p:sp>
        <p:sp>
          <p:nvSpPr>
            <p:cNvPr id="69" name="Freeform: Shape 68">
              <a:extLst>
                <a:ext uri="{FF2B5EF4-FFF2-40B4-BE49-F238E27FC236}">
                  <a16:creationId xmlns:a16="http://schemas.microsoft.com/office/drawing/2014/main" id="{D4B9C731-4AF7-922D-D0CB-6B3D9014237F}"/>
                </a:ext>
              </a:extLst>
            </p:cNvPr>
            <p:cNvSpPr/>
            <p:nvPr/>
          </p:nvSpPr>
          <p:spPr>
            <a:xfrm>
              <a:off x="9295965" y="2496592"/>
              <a:ext cx="384622" cy="114368"/>
            </a:xfrm>
            <a:custGeom>
              <a:avLst/>
              <a:gdLst>
                <a:gd name="connsiteX0" fmla="*/ 347909 w 384622"/>
                <a:gd name="connsiteY0" fmla="*/ 7867 h 114368"/>
                <a:gd name="connsiteX1" fmla="*/ 360147 w 384622"/>
                <a:gd name="connsiteY1" fmla="*/ 0 h 114368"/>
                <a:gd name="connsiteX2" fmla="*/ 384623 w 384622"/>
                <a:gd name="connsiteY2" fmla="*/ 44581 h 114368"/>
                <a:gd name="connsiteX3" fmla="*/ 73428 w 384622"/>
                <a:gd name="connsiteY3" fmla="*/ 110142 h 114368"/>
                <a:gd name="connsiteX4" fmla="*/ 0 w 384622"/>
                <a:gd name="connsiteY4" fmla="*/ 69931 h 114368"/>
                <a:gd name="connsiteX5" fmla="*/ 98778 w 384622"/>
                <a:gd name="connsiteY5" fmla="*/ 50700 h 114368"/>
                <a:gd name="connsiteX6" fmla="*/ 175703 w 384622"/>
                <a:gd name="connsiteY6" fmla="*/ 42833 h 114368"/>
                <a:gd name="connsiteX7" fmla="*/ 176577 w 384622"/>
                <a:gd name="connsiteY7" fmla="*/ 49826 h 114368"/>
                <a:gd name="connsiteX8" fmla="*/ 192311 w 384622"/>
                <a:gd name="connsiteY8" fmla="*/ 69931 h 114368"/>
                <a:gd name="connsiteX9" fmla="*/ 174829 w 384622"/>
                <a:gd name="connsiteY9" fmla="*/ 42833 h 114368"/>
                <a:gd name="connsiteX10" fmla="*/ 319062 w 384622"/>
                <a:gd name="connsiteY10" fmla="*/ 16609 h 114368"/>
                <a:gd name="connsiteX11" fmla="*/ 347909 w 384622"/>
                <a:gd name="connsiteY11" fmla="*/ 7867 h 114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622" h="114368">
                  <a:moveTo>
                    <a:pt x="347909" y="7867"/>
                  </a:moveTo>
                  <a:cubicBezTo>
                    <a:pt x="352279" y="5245"/>
                    <a:pt x="355776" y="2623"/>
                    <a:pt x="360147" y="0"/>
                  </a:cubicBezTo>
                  <a:cubicBezTo>
                    <a:pt x="368014" y="14861"/>
                    <a:pt x="376755" y="29721"/>
                    <a:pt x="384623" y="44581"/>
                  </a:cubicBezTo>
                  <a:cubicBezTo>
                    <a:pt x="283222" y="78673"/>
                    <a:pt x="185318" y="129373"/>
                    <a:pt x="73428" y="110142"/>
                  </a:cubicBezTo>
                  <a:cubicBezTo>
                    <a:pt x="47204" y="105771"/>
                    <a:pt x="24476" y="83918"/>
                    <a:pt x="0" y="69931"/>
                  </a:cubicBezTo>
                  <a:cubicBezTo>
                    <a:pt x="33217" y="62938"/>
                    <a:pt x="65561" y="55945"/>
                    <a:pt x="98778" y="50700"/>
                  </a:cubicBezTo>
                  <a:cubicBezTo>
                    <a:pt x="124128" y="46330"/>
                    <a:pt x="150352" y="45456"/>
                    <a:pt x="175703" y="42833"/>
                  </a:cubicBezTo>
                  <a:cubicBezTo>
                    <a:pt x="176577" y="45456"/>
                    <a:pt x="177451" y="47204"/>
                    <a:pt x="176577" y="49826"/>
                  </a:cubicBezTo>
                  <a:cubicBezTo>
                    <a:pt x="181822" y="56819"/>
                    <a:pt x="187067" y="62938"/>
                    <a:pt x="192311" y="69931"/>
                  </a:cubicBezTo>
                  <a:cubicBezTo>
                    <a:pt x="214165" y="43707"/>
                    <a:pt x="191437" y="44581"/>
                    <a:pt x="174829" y="42833"/>
                  </a:cubicBezTo>
                  <a:cubicBezTo>
                    <a:pt x="222906" y="34092"/>
                    <a:pt x="270984" y="25350"/>
                    <a:pt x="319062" y="16609"/>
                  </a:cubicBezTo>
                  <a:cubicBezTo>
                    <a:pt x="328678" y="13986"/>
                    <a:pt x="338293" y="10490"/>
                    <a:pt x="347909" y="7867"/>
                  </a:cubicBezTo>
                  <a:close/>
                </a:path>
              </a:pathLst>
            </a:custGeom>
            <a:solidFill>
              <a:srgbClr val="EA9024"/>
            </a:solidFill>
            <a:ln w="8731" cap="flat">
              <a:noFill/>
              <a:prstDash val="solid"/>
              <a:miter/>
            </a:ln>
          </p:spPr>
          <p:txBody>
            <a:bodyPr rtlCol="0" anchor="ctr"/>
            <a:lstStyle/>
            <a:p>
              <a:endParaRPr lang="en-GB"/>
            </a:p>
          </p:txBody>
        </p:sp>
        <p:sp>
          <p:nvSpPr>
            <p:cNvPr id="70" name="Freeform: Shape 69">
              <a:extLst>
                <a:ext uri="{FF2B5EF4-FFF2-40B4-BE49-F238E27FC236}">
                  <a16:creationId xmlns:a16="http://schemas.microsoft.com/office/drawing/2014/main" id="{6BE03A18-6771-9A91-A936-2B4AA569ABE4}"/>
                </a:ext>
              </a:extLst>
            </p:cNvPr>
            <p:cNvSpPr/>
            <p:nvPr/>
          </p:nvSpPr>
          <p:spPr>
            <a:xfrm>
              <a:off x="10374657" y="867191"/>
              <a:ext cx="169583" cy="280599"/>
            </a:xfrm>
            <a:custGeom>
              <a:avLst/>
              <a:gdLst>
                <a:gd name="connsiteX0" fmla="*/ 48078 w 169583"/>
                <a:gd name="connsiteY0" fmla="*/ 236018 h 280599"/>
                <a:gd name="connsiteX1" fmla="*/ 0 w 169583"/>
                <a:gd name="connsiteY1" fmla="*/ 213291 h 280599"/>
                <a:gd name="connsiteX2" fmla="*/ 13986 w 169583"/>
                <a:gd name="connsiteY2" fmla="*/ 139863 h 280599"/>
                <a:gd name="connsiteX3" fmla="*/ 30595 w 169583"/>
                <a:gd name="connsiteY3" fmla="*/ 132870 h 280599"/>
                <a:gd name="connsiteX4" fmla="*/ 34092 w 169583"/>
                <a:gd name="connsiteY4" fmla="*/ 134618 h 280599"/>
                <a:gd name="connsiteX5" fmla="*/ 31469 w 169583"/>
                <a:gd name="connsiteY5" fmla="*/ 131995 h 280599"/>
                <a:gd name="connsiteX6" fmla="*/ 55945 w 169583"/>
                <a:gd name="connsiteY6" fmla="*/ 0 h 280599"/>
                <a:gd name="connsiteX7" fmla="*/ 59442 w 169583"/>
                <a:gd name="connsiteY7" fmla="*/ 111890 h 280599"/>
                <a:gd name="connsiteX8" fmla="*/ 96156 w 169583"/>
                <a:gd name="connsiteY8" fmla="*/ 174828 h 280599"/>
                <a:gd name="connsiteX9" fmla="*/ 125876 w 169583"/>
                <a:gd name="connsiteY9" fmla="*/ 113639 h 280599"/>
                <a:gd name="connsiteX10" fmla="*/ 142485 w 169583"/>
                <a:gd name="connsiteY10" fmla="*/ 125002 h 280599"/>
                <a:gd name="connsiteX11" fmla="*/ 158220 w 169583"/>
                <a:gd name="connsiteY11" fmla="*/ 131121 h 280599"/>
                <a:gd name="connsiteX12" fmla="*/ 169584 w 169583"/>
                <a:gd name="connsiteY12" fmla="*/ 236893 h 280599"/>
                <a:gd name="connsiteX13" fmla="*/ 55945 w 169583"/>
                <a:gd name="connsiteY13" fmla="*/ 280600 h 280599"/>
                <a:gd name="connsiteX14" fmla="*/ 48078 w 169583"/>
                <a:gd name="connsiteY14" fmla="*/ 236018 h 28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9583" h="280599">
                  <a:moveTo>
                    <a:pt x="48078" y="236018"/>
                  </a:moveTo>
                  <a:cubicBezTo>
                    <a:pt x="32343" y="228151"/>
                    <a:pt x="15734" y="221158"/>
                    <a:pt x="0" y="213291"/>
                  </a:cubicBezTo>
                  <a:cubicBezTo>
                    <a:pt x="4371" y="188815"/>
                    <a:pt x="9616" y="164339"/>
                    <a:pt x="13986" y="139863"/>
                  </a:cubicBezTo>
                  <a:cubicBezTo>
                    <a:pt x="19231" y="137240"/>
                    <a:pt x="25350" y="135492"/>
                    <a:pt x="30595" y="132870"/>
                  </a:cubicBezTo>
                  <a:cubicBezTo>
                    <a:pt x="31469" y="133744"/>
                    <a:pt x="33217" y="133744"/>
                    <a:pt x="34092" y="134618"/>
                  </a:cubicBezTo>
                  <a:cubicBezTo>
                    <a:pt x="33217" y="133744"/>
                    <a:pt x="32343" y="132870"/>
                    <a:pt x="31469" y="131995"/>
                  </a:cubicBezTo>
                  <a:cubicBezTo>
                    <a:pt x="39336" y="88288"/>
                    <a:pt x="48078" y="44581"/>
                    <a:pt x="55945" y="0"/>
                  </a:cubicBezTo>
                  <a:cubicBezTo>
                    <a:pt x="56819" y="37588"/>
                    <a:pt x="53323" y="76050"/>
                    <a:pt x="59442" y="111890"/>
                  </a:cubicBezTo>
                  <a:cubicBezTo>
                    <a:pt x="63812" y="134618"/>
                    <a:pt x="83918" y="153849"/>
                    <a:pt x="96156" y="174828"/>
                  </a:cubicBezTo>
                  <a:cubicBezTo>
                    <a:pt x="105771" y="154723"/>
                    <a:pt x="116261" y="133744"/>
                    <a:pt x="125876" y="113639"/>
                  </a:cubicBezTo>
                  <a:cubicBezTo>
                    <a:pt x="131996" y="117135"/>
                    <a:pt x="137240" y="121506"/>
                    <a:pt x="142485" y="125002"/>
                  </a:cubicBezTo>
                  <a:cubicBezTo>
                    <a:pt x="147730" y="126751"/>
                    <a:pt x="152975" y="129373"/>
                    <a:pt x="158220" y="131121"/>
                  </a:cubicBezTo>
                  <a:cubicBezTo>
                    <a:pt x="161716" y="166087"/>
                    <a:pt x="166087" y="201927"/>
                    <a:pt x="169584" y="236893"/>
                  </a:cubicBezTo>
                  <a:cubicBezTo>
                    <a:pt x="131996" y="251753"/>
                    <a:pt x="93533" y="265739"/>
                    <a:pt x="55945" y="280600"/>
                  </a:cubicBezTo>
                  <a:cubicBezTo>
                    <a:pt x="55071" y="266613"/>
                    <a:pt x="51574" y="251753"/>
                    <a:pt x="48078" y="236018"/>
                  </a:cubicBezTo>
                  <a:close/>
                </a:path>
              </a:pathLst>
            </a:custGeom>
            <a:solidFill>
              <a:srgbClr val="BA3325"/>
            </a:solidFill>
            <a:ln w="8731" cap="flat">
              <a:noFill/>
              <a:prstDash val="solid"/>
              <a:miter/>
            </a:ln>
          </p:spPr>
          <p:txBody>
            <a:bodyPr rtlCol="0" anchor="ctr"/>
            <a:lstStyle/>
            <a:p>
              <a:endParaRPr lang="en-GB"/>
            </a:p>
          </p:txBody>
        </p:sp>
        <p:sp>
          <p:nvSpPr>
            <p:cNvPr id="71" name="Freeform: Shape 70">
              <a:extLst>
                <a:ext uri="{FF2B5EF4-FFF2-40B4-BE49-F238E27FC236}">
                  <a16:creationId xmlns:a16="http://schemas.microsoft.com/office/drawing/2014/main" id="{1DE5900F-62F0-89B2-3B0F-F866BEF7D81E}"/>
                </a:ext>
              </a:extLst>
            </p:cNvPr>
            <p:cNvSpPr/>
            <p:nvPr/>
          </p:nvSpPr>
          <p:spPr>
            <a:xfrm>
              <a:off x="9436702" y="1255310"/>
              <a:ext cx="220283" cy="235144"/>
            </a:xfrm>
            <a:custGeom>
              <a:avLst/>
              <a:gdLst>
                <a:gd name="connsiteX0" fmla="*/ 0 w 220283"/>
                <a:gd name="connsiteY0" fmla="*/ 181822 h 235144"/>
                <a:gd name="connsiteX1" fmla="*/ 89163 w 220283"/>
                <a:gd name="connsiteY1" fmla="*/ 0 h 235144"/>
                <a:gd name="connsiteX2" fmla="*/ 170458 w 220283"/>
                <a:gd name="connsiteY2" fmla="*/ 14860 h 235144"/>
                <a:gd name="connsiteX3" fmla="*/ 220284 w 220283"/>
                <a:gd name="connsiteY3" fmla="*/ 57693 h 235144"/>
                <a:gd name="connsiteX4" fmla="*/ 174829 w 220283"/>
                <a:gd name="connsiteY4" fmla="*/ 71680 h 235144"/>
                <a:gd name="connsiteX5" fmla="*/ 123254 w 220283"/>
                <a:gd name="connsiteY5" fmla="*/ 77799 h 235144"/>
                <a:gd name="connsiteX6" fmla="*/ 124128 w 220283"/>
                <a:gd name="connsiteY6" fmla="*/ 138989 h 235144"/>
                <a:gd name="connsiteX7" fmla="*/ 66435 w 220283"/>
                <a:gd name="connsiteY7" fmla="*/ 235144 h 235144"/>
                <a:gd name="connsiteX8" fmla="*/ 36714 w 220283"/>
                <a:gd name="connsiteY8" fmla="*/ 215913 h 235144"/>
                <a:gd name="connsiteX9" fmla="*/ 0 w 220283"/>
                <a:gd name="connsiteY9" fmla="*/ 181822 h 23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283" h="235144">
                  <a:moveTo>
                    <a:pt x="0" y="181822"/>
                  </a:moveTo>
                  <a:cubicBezTo>
                    <a:pt x="29721" y="121506"/>
                    <a:pt x="59442" y="60316"/>
                    <a:pt x="89163" y="0"/>
                  </a:cubicBezTo>
                  <a:cubicBezTo>
                    <a:pt x="114513" y="13986"/>
                    <a:pt x="137240" y="45455"/>
                    <a:pt x="170458" y="14860"/>
                  </a:cubicBezTo>
                  <a:cubicBezTo>
                    <a:pt x="187066" y="28847"/>
                    <a:pt x="203675" y="43707"/>
                    <a:pt x="220284" y="57693"/>
                  </a:cubicBezTo>
                  <a:cubicBezTo>
                    <a:pt x="205424" y="62064"/>
                    <a:pt x="189689" y="67309"/>
                    <a:pt x="174829" y="71680"/>
                  </a:cubicBezTo>
                  <a:cubicBezTo>
                    <a:pt x="156471" y="73428"/>
                    <a:pt x="125876" y="69931"/>
                    <a:pt x="123254" y="77799"/>
                  </a:cubicBezTo>
                  <a:cubicBezTo>
                    <a:pt x="116261" y="95281"/>
                    <a:pt x="123254" y="118883"/>
                    <a:pt x="124128" y="138989"/>
                  </a:cubicBezTo>
                  <a:cubicBezTo>
                    <a:pt x="104897" y="171332"/>
                    <a:pt x="85666" y="203675"/>
                    <a:pt x="66435" y="235144"/>
                  </a:cubicBezTo>
                  <a:cubicBezTo>
                    <a:pt x="56819" y="229025"/>
                    <a:pt x="47204" y="222032"/>
                    <a:pt x="36714" y="215913"/>
                  </a:cubicBezTo>
                  <a:cubicBezTo>
                    <a:pt x="24476" y="204549"/>
                    <a:pt x="12238" y="193185"/>
                    <a:pt x="0" y="181822"/>
                  </a:cubicBezTo>
                  <a:close/>
                </a:path>
              </a:pathLst>
            </a:custGeom>
            <a:solidFill>
              <a:srgbClr val="7B2B29"/>
            </a:solidFill>
            <a:ln w="8731" cap="flat">
              <a:noFill/>
              <a:prstDash val="solid"/>
              <a:miter/>
            </a:ln>
          </p:spPr>
          <p:txBody>
            <a:bodyPr rtlCol="0" anchor="ctr"/>
            <a:lstStyle/>
            <a:p>
              <a:endParaRPr lang="en-GB"/>
            </a:p>
          </p:txBody>
        </p:sp>
        <p:sp>
          <p:nvSpPr>
            <p:cNvPr id="72" name="Freeform: Shape 71">
              <a:extLst>
                <a:ext uri="{FF2B5EF4-FFF2-40B4-BE49-F238E27FC236}">
                  <a16:creationId xmlns:a16="http://schemas.microsoft.com/office/drawing/2014/main" id="{D18902FB-1D11-7447-6DFF-AD081402B3C3}"/>
                </a:ext>
              </a:extLst>
            </p:cNvPr>
            <p:cNvSpPr/>
            <p:nvPr/>
          </p:nvSpPr>
          <p:spPr>
            <a:xfrm>
              <a:off x="11125279" y="1222967"/>
              <a:ext cx="146248" cy="278851"/>
            </a:xfrm>
            <a:custGeom>
              <a:avLst/>
              <a:gdLst>
                <a:gd name="connsiteX0" fmla="*/ 101668 w 146248"/>
                <a:gd name="connsiteY0" fmla="*/ 136366 h 278851"/>
                <a:gd name="connsiteX1" fmla="*/ 113031 w 146248"/>
                <a:gd name="connsiteY1" fmla="*/ 211542 h 278851"/>
                <a:gd name="connsiteX2" fmla="*/ 146249 w 146248"/>
                <a:gd name="connsiteY2" fmla="*/ 276229 h 278851"/>
                <a:gd name="connsiteX3" fmla="*/ 115654 w 146248"/>
                <a:gd name="connsiteY3" fmla="*/ 278851 h 278851"/>
                <a:gd name="connsiteX4" fmla="*/ 26491 w 146248"/>
                <a:gd name="connsiteY4" fmla="*/ 0 h 278851"/>
                <a:gd name="connsiteX5" fmla="*/ 40478 w 146248"/>
                <a:gd name="connsiteY5" fmla="*/ 39336 h 278851"/>
                <a:gd name="connsiteX6" fmla="*/ 77191 w 146248"/>
                <a:gd name="connsiteY6" fmla="*/ 66435 h 278851"/>
                <a:gd name="connsiteX7" fmla="*/ 99045 w 146248"/>
                <a:gd name="connsiteY7" fmla="*/ 103149 h 278851"/>
                <a:gd name="connsiteX8" fmla="*/ 105164 w 146248"/>
                <a:gd name="connsiteY8" fmla="*/ 123254 h 278851"/>
                <a:gd name="connsiteX9" fmla="*/ 106038 w 146248"/>
                <a:gd name="connsiteY9" fmla="*/ 122380 h 278851"/>
                <a:gd name="connsiteX10" fmla="*/ 101668 w 146248"/>
                <a:gd name="connsiteY10" fmla="*/ 136366 h 27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248" h="278851">
                  <a:moveTo>
                    <a:pt x="101668" y="136366"/>
                  </a:moveTo>
                  <a:cubicBezTo>
                    <a:pt x="105164" y="161716"/>
                    <a:pt x="109535" y="186192"/>
                    <a:pt x="113031" y="211542"/>
                  </a:cubicBezTo>
                  <a:cubicBezTo>
                    <a:pt x="86807" y="252627"/>
                    <a:pt x="129640" y="256998"/>
                    <a:pt x="146249" y="276229"/>
                  </a:cubicBezTo>
                  <a:cubicBezTo>
                    <a:pt x="135759" y="277103"/>
                    <a:pt x="126143" y="277977"/>
                    <a:pt x="115654" y="278851"/>
                  </a:cubicBezTo>
                  <a:cubicBezTo>
                    <a:pt x="-95889" y="243886"/>
                    <a:pt x="52716" y="94407"/>
                    <a:pt x="26491" y="0"/>
                  </a:cubicBezTo>
                  <a:cubicBezTo>
                    <a:pt x="30862" y="13112"/>
                    <a:pt x="36107" y="26224"/>
                    <a:pt x="40478" y="39336"/>
                  </a:cubicBezTo>
                  <a:cubicBezTo>
                    <a:pt x="40478" y="64686"/>
                    <a:pt x="42226" y="89163"/>
                    <a:pt x="77191" y="66435"/>
                  </a:cubicBezTo>
                  <a:cubicBezTo>
                    <a:pt x="84185" y="78673"/>
                    <a:pt x="92052" y="90911"/>
                    <a:pt x="99045" y="103149"/>
                  </a:cubicBezTo>
                  <a:cubicBezTo>
                    <a:pt x="100793" y="110142"/>
                    <a:pt x="103416" y="116261"/>
                    <a:pt x="105164" y="123254"/>
                  </a:cubicBezTo>
                  <a:cubicBezTo>
                    <a:pt x="105164" y="123254"/>
                    <a:pt x="106038" y="122380"/>
                    <a:pt x="106038" y="122380"/>
                  </a:cubicBezTo>
                  <a:cubicBezTo>
                    <a:pt x="105164" y="125876"/>
                    <a:pt x="103416" y="131121"/>
                    <a:pt x="101668" y="136366"/>
                  </a:cubicBezTo>
                  <a:close/>
                </a:path>
              </a:pathLst>
            </a:custGeom>
            <a:solidFill>
              <a:srgbClr val="BA3325"/>
            </a:solidFill>
            <a:ln w="8731" cap="flat">
              <a:noFill/>
              <a:prstDash val="solid"/>
              <a:miter/>
            </a:ln>
          </p:spPr>
          <p:txBody>
            <a:bodyPr rtlCol="0" anchor="ctr"/>
            <a:lstStyle/>
            <a:p>
              <a:endParaRPr lang="en-GB"/>
            </a:p>
          </p:txBody>
        </p:sp>
        <p:sp>
          <p:nvSpPr>
            <p:cNvPr id="73" name="Freeform: Shape 72">
              <a:extLst>
                <a:ext uri="{FF2B5EF4-FFF2-40B4-BE49-F238E27FC236}">
                  <a16:creationId xmlns:a16="http://schemas.microsoft.com/office/drawing/2014/main" id="{7866E3D0-3A2B-A7DC-9849-D95CFC68C7DD}"/>
                </a:ext>
              </a:extLst>
            </p:cNvPr>
            <p:cNvSpPr/>
            <p:nvPr/>
          </p:nvSpPr>
          <p:spPr>
            <a:xfrm>
              <a:off x="9566949" y="266655"/>
              <a:ext cx="296334" cy="295460"/>
            </a:xfrm>
            <a:custGeom>
              <a:avLst/>
              <a:gdLst>
                <a:gd name="connsiteX0" fmla="*/ 0 w 296334"/>
                <a:gd name="connsiteY0" fmla="*/ 287593 h 295460"/>
                <a:gd name="connsiteX1" fmla="*/ 2622 w 296334"/>
                <a:gd name="connsiteY1" fmla="*/ 208046 h 295460"/>
                <a:gd name="connsiteX2" fmla="*/ 54197 w 296334"/>
                <a:gd name="connsiteY2" fmla="*/ 198430 h 295460"/>
                <a:gd name="connsiteX3" fmla="*/ 101401 w 296334"/>
                <a:gd name="connsiteY3" fmla="*/ 207172 h 295460"/>
                <a:gd name="connsiteX4" fmla="*/ 122380 w 296334"/>
                <a:gd name="connsiteY4" fmla="*/ 130247 h 295460"/>
                <a:gd name="connsiteX5" fmla="*/ 71680 w 296334"/>
                <a:gd name="connsiteY5" fmla="*/ 157346 h 295460"/>
                <a:gd name="connsiteX6" fmla="*/ 63812 w 296334"/>
                <a:gd name="connsiteY6" fmla="*/ 137240 h 295460"/>
                <a:gd name="connsiteX7" fmla="*/ 118009 w 296334"/>
                <a:gd name="connsiteY7" fmla="*/ 6993 h 295460"/>
                <a:gd name="connsiteX8" fmla="*/ 159094 w 296334"/>
                <a:gd name="connsiteY8" fmla="*/ 0 h 295460"/>
                <a:gd name="connsiteX9" fmla="*/ 152101 w 296334"/>
                <a:gd name="connsiteY9" fmla="*/ 41959 h 295460"/>
                <a:gd name="connsiteX10" fmla="*/ 184444 w 296334"/>
                <a:gd name="connsiteY10" fmla="*/ 74302 h 295460"/>
                <a:gd name="connsiteX11" fmla="*/ 296334 w 296334"/>
                <a:gd name="connsiteY11" fmla="*/ 66435 h 295460"/>
                <a:gd name="connsiteX12" fmla="*/ 106645 w 296334"/>
                <a:gd name="connsiteY12" fmla="*/ 232522 h 295460"/>
                <a:gd name="connsiteX13" fmla="*/ 36714 w 296334"/>
                <a:gd name="connsiteY13" fmla="*/ 282348 h 295460"/>
                <a:gd name="connsiteX14" fmla="*/ 46330 w 296334"/>
                <a:gd name="connsiteY14" fmla="*/ 242137 h 295460"/>
                <a:gd name="connsiteX15" fmla="*/ 19231 w 296334"/>
                <a:gd name="connsiteY15" fmla="*/ 248256 h 295460"/>
                <a:gd name="connsiteX16" fmla="*/ 36714 w 296334"/>
                <a:gd name="connsiteY16" fmla="*/ 282348 h 295460"/>
                <a:gd name="connsiteX17" fmla="*/ 9616 w 296334"/>
                <a:gd name="connsiteY17" fmla="*/ 295460 h 295460"/>
                <a:gd name="connsiteX18" fmla="*/ 0 w 296334"/>
                <a:gd name="connsiteY18" fmla="*/ 287593 h 295460"/>
                <a:gd name="connsiteX19" fmla="*/ 131121 w 296334"/>
                <a:gd name="connsiteY19" fmla="*/ 79547 h 295460"/>
                <a:gd name="connsiteX20" fmla="*/ 120632 w 296334"/>
                <a:gd name="connsiteY20" fmla="*/ 72554 h 295460"/>
                <a:gd name="connsiteX21" fmla="*/ 114513 w 296334"/>
                <a:gd name="connsiteY21" fmla="*/ 76925 h 295460"/>
                <a:gd name="connsiteX22" fmla="*/ 118883 w 296334"/>
                <a:gd name="connsiteY22" fmla="*/ 84792 h 295460"/>
                <a:gd name="connsiteX23" fmla="*/ 131121 w 296334"/>
                <a:gd name="connsiteY23" fmla="*/ 79547 h 29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6334" h="295460">
                  <a:moveTo>
                    <a:pt x="0" y="287593"/>
                  </a:moveTo>
                  <a:cubicBezTo>
                    <a:pt x="874" y="261369"/>
                    <a:pt x="1748" y="234270"/>
                    <a:pt x="2622" y="208046"/>
                  </a:cubicBezTo>
                  <a:cubicBezTo>
                    <a:pt x="20105" y="204549"/>
                    <a:pt x="36714" y="201927"/>
                    <a:pt x="54197" y="198430"/>
                  </a:cubicBezTo>
                  <a:cubicBezTo>
                    <a:pt x="70806" y="201927"/>
                    <a:pt x="99652" y="210668"/>
                    <a:pt x="101401" y="207172"/>
                  </a:cubicBezTo>
                  <a:cubicBezTo>
                    <a:pt x="111016" y="182696"/>
                    <a:pt x="116261" y="156471"/>
                    <a:pt x="122380" y="130247"/>
                  </a:cubicBezTo>
                  <a:cubicBezTo>
                    <a:pt x="105771" y="138989"/>
                    <a:pt x="88288" y="147730"/>
                    <a:pt x="71680" y="157346"/>
                  </a:cubicBezTo>
                  <a:cubicBezTo>
                    <a:pt x="69057" y="150353"/>
                    <a:pt x="66435" y="143359"/>
                    <a:pt x="63812" y="137240"/>
                  </a:cubicBezTo>
                  <a:cubicBezTo>
                    <a:pt x="82169" y="93533"/>
                    <a:pt x="99652" y="50700"/>
                    <a:pt x="118009" y="6993"/>
                  </a:cubicBezTo>
                  <a:cubicBezTo>
                    <a:pt x="131996" y="4371"/>
                    <a:pt x="145108" y="2622"/>
                    <a:pt x="159094" y="0"/>
                  </a:cubicBezTo>
                  <a:cubicBezTo>
                    <a:pt x="156472" y="13986"/>
                    <a:pt x="150352" y="28847"/>
                    <a:pt x="152101" y="41959"/>
                  </a:cubicBezTo>
                  <a:cubicBezTo>
                    <a:pt x="154723" y="60316"/>
                    <a:pt x="164339" y="100526"/>
                    <a:pt x="184444" y="74302"/>
                  </a:cubicBezTo>
                  <a:cubicBezTo>
                    <a:pt x="225529" y="22728"/>
                    <a:pt x="256998" y="39336"/>
                    <a:pt x="296334" y="66435"/>
                  </a:cubicBezTo>
                  <a:cubicBezTo>
                    <a:pt x="172206" y="52449"/>
                    <a:pt x="148604" y="150353"/>
                    <a:pt x="106645" y="232522"/>
                  </a:cubicBezTo>
                  <a:cubicBezTo>
                    <a:pt x="95282" y="255250"/>
                    <a:pt x="60316" y="266613"/>
                    <a:pt x="36714" y="282348"/>
                  </a:cubicBezTo>
                  <a:cubicBezTo>
                    <a:pt x="40211" y="269236"/>
                    <a:pt x="43707" y="255250"/>
                    <a:pt x="46330" y="242137"/>
                  </a:cubicBezTo>
                  <a:cubicBezTo>
                    <a:pt x="37588" y="243886"/>
                    <a:pt x="27973" y="246508"/>
                    <a:pt x="19231" y="248256"/>
                  </a:cubicBezTo>
                  <a:cubicBezTo>
                    <a:pt x="25350" y="259620"/>
                    <a:pt x="30595" y="270984"/>
                    <a:pt x="36714" y="282348"/>
                  </a:cubicBezTo>
                  <a:cubicBezTo>
                    <a:pt x="27973" y="286719"/>
                    <a:pt x="18357" y="291089"/>
                    <a:pt x="9616" y="295460"/>
                  </a:cubicBezTo>
                  <a:cubicBezTo>
                    <a:pt x="6119" y="293712"/>
                    <a:pt x="2622" y="291089"/>
                    <a:pt x="0" y="287593"/>
                  </a:cubicBezTo>
                  <a:close/>
                  <a:moveTo>
                    <a:pt x="131121" y="79547"/>
                  </a:moveTo>
                  <a:cubicBezTo>
                    <a:pt x="125877" y="76050"/>
                    <a:pt x="123254" y="73428"/>
                    <a:pt x="120632" y="72554"/>
                  </a:cubicBezTo>
                  <a:cubicBezTo>
                    <a:pt x="118883" y="72554"/>
                    <a:pt x="114513" y="76050"/>
                    <a:pt x="114513" y="76925"/>
                  </a:cubicBezTo>
                  <a:cubicBezTo>
                    <a:pt x="115387" y="79547"/>
                    <a:pt x="117135" y="84792"/>
                    <a:pt x="118883" y="84792"/>
                  </a:cubicBezTo>
                  <a:cubicBezTo>
                    <a:pt x="121506" y="85666"/>
                    <a:pt x="125002" y="82169"/>
                    <a:pt x="131121" y="79547"/>
                  </a:cubicBezTo>
                  <a:close/>
                </a:path>
              </a:pathLst>
            </a:custGeom>
            <a:solidFill>
              <a:srgbClr val="7E4E29"/>
            </a:solidFill>
            <a:ln w="8731" cap="flat">
              <a:noFill/>
              <a:prstDash val="solid"/>
              <a:miter/>
            </a:ln>
          </p:spPr>
          <p:txBody>
            <a:bodyPr rtlCol="0" anchor="ctr"/>
            <a:lstStyle/>
            <a:p>
              <a:endParaRPr lang="en-GB"/>
            </a:p>
          </p:txBody>
        </p:sp>
        <p:sp>
          <p:nvSpPr>
            <p:cNvPr id="74" name="Freeform: Shape 73">
              <a:extLst>
                <a:ext uri="{FF2B5EF4-FFF2-40B4-BE49-F238E27FC236}">
                  <a16:creationId xmlns:a16="http://schemas.microsoft.com/office/drawing/2014/main" id="{1CD3ABD4-2DD2-593B-491D-E6907E39F7D7}"/>
                </a:ext>
              </a:extLst>
            </p:cNvPr>
            <p:cNvSpPr/>
            <p:nvPr/>
          </p:nvSpPr>
          <p:spPr>
            <a:xfrm>
              <a:off x="9051162" y="2357126"/>
              <a:ext cx="529773" cy="56529"/>
            </a:xfrm>
            <a:custGeom>
              <a:avLst/>
              <a:gdLst>
                <a:gd name="connsiteX0" fmla="*/ 119801 w 529773"/>
                <a:gd name="connsiteY0" fmla="*/ 50304 h 56529"/>
                <a:gd name="connsiteX1" fmla="*/ 14029 w 529773"/>
                <a:gd name="connsiteY1" fmla="*/ 27576 h 56529"/>
                <a:gd name="connsiteX2" fmla="*/ 24519 w 529773"/>
                <a:gd name="connsiteY2" fmla="*/ 1352 h 56529"/>
                <a:gd name="connsiteX3" fmla="*/ 93576 w 529773"/>
                <a:gd name="connsiteY3" fmla="*/ 8345 h 56529"/>
                <a:gd name="connsiteX4" fmla="*/ 410016 w 529773"/>
                <a:gd name="connsiteY4" fmla="*/ 10968 h 56529"/>
                <a:gd name="connsiteX5" fmla="*/ 470332 w 529773"/>
                <a:gd name="connsiteY5" fmla="*/ 8345 h 56529"/>
                <a:gd name="connsiteX6" fmla="*/ 516661 w 529773"/>
                <a:gd name="connsiteY6" fmla="*/ 478 h 56529"/>
                <a:gd name="connsiteX7" fmla="*/ 529774 w 529773"/>
                <a:gd name="connsiteY7" fmla="*/ 31073 h 56529"/>
                <a:gd name="connsiteX8" fmla="*/ 158263 w 529773"/>
                <a:gd name="connsiteY8" fmla="*/ 55549 h 56529"/>
                <a:gd name="connsiteX9" fmla="*/ 119801 w 529773"/>
                <a:gd name="connsiteY9" fmla="*/ 50304 h 5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9773" h="56529">
                  <a:moveTo>
                    <a:pt x="119801" y="50304"/>
                  </a:moveTo>
                  <a:cubicBezTo>
                    <a:pt x="81338" y="58171"/>
                    <a:pt x="42002" y="65164"/>
                    <a:pt x="14029" y="27576"/>
                  </a:cubicBezTo>
                  <a:cubicBezTo>
                    <a:pt x="5288" y="16212"/>
                    <a:pt x="-17440" y="-5641"/>
                    <a:pt x="24519" y="1352"/>
                  </a:cubicBezTo>
                  <a:cubicBezTo>
                    <a:pt x="47247" y="4848"/>
                    <a:pt x="69975" y="8345"/>
                    <a:pt x="93576" y="8345"/>
                  </a:cubicBezTo>
                  <a:cubicBezTo>
                    <a:pt x="199348" y="10093"/>
                    <a:pt x="304245" y="10093"/>
                    <a:pt x="410016" y="10968"/>
                  </a:cubicBezTo>
                  <a:cubicBezTo>
                    <a:pt x="430995" y="35443"/>
                    <a:pt x="451101" y="29325"/>
                    <a:pt x="470332" y="8345"/>
                  </a:cubicBezTo>
                  <a:cubicBezTo>
                    <a:pt x="486066" y="5723"/>
                    <a:pt x="500927" y="3100"/>
                    <a:pt x="516661" y="478"/>
                  </a:cubicBezTo>
                  <a:cubicBezTo>
                    <a:pt x="521032" y="10968"/>
                    <a:pt x="525403" y="21457"/>
                    <a:pt x="529774" y="31073"/>
                  </a:cubicBezTo>
                  <a:cubicBezTo>
                    <a:pt x="405645" y="38940"/>
                    <a:pt x="281517" y="47681"/>
                    <a:pt x="158263" y="55549"/>
                  </a:cubicBezTo>
                  <a:cubicBezTo>
                    <a:pt x="148647" y="31073"/>
                    <a:pt x="137284" y="17961"/>
                    <a:pt x="119801" y="50304"/>
                  </a:cubicBezTo>
                  <a:close/>
                </a:path>
              </a:pathLst>
            </a:custGeom>
            <a:solidFill>
              <a:srgbClr val="EA9024"/>
            </a:solidFill>
            <a:ln w="8731" cap="flat">
              <a:noFill/>
              <a:prstDash val="solid"/>
              <a:miter/>
            </a:ln>
          </p:spPr>
          <p:txBody>
            <a:bodyPr rtlCol="0" anchor="ctr"/>
            <a:lstStyle/>
            <a:p>
              <a:endParaRPr lang="en-GB"/>
            </a:p>
          </p:txBody>
        </p:sp>
        <p:sp>
          <p:nvSpPr>
            <p:cNvPr id="75" name="Freeform: Shape 74">
              <a:extLst>
                <a:ext uri="{FF2B5EF4-FFF2-40B4-BE49-F238E27FC236}">
                  <a16:creationId xmlns:a16="http://schemas.microsoft.com/office/drawing/2014/main" id="{7BAFBDCD-E1BA-DA72-A1DF-A3F1B87350AE}"/>
                </a:ext>
              </a:extLst>
            </p:cNvPr>
            <p:cNvSpPr/>
            <p:nvPr/>
          </p:nvSpPr>
          <p:spPr>
            <a:xfrm>
              <a:off x="10936731" y="2035919"/>
              <a:ext cx="207171" cy="143359"/>
            </a:xfrm>
            <a:custGeom>
              <a:avLst/>
              <a:gdLst>
                <a:gd name="connsiteX0" fmla="*/ 207172 w 207171"/>
                <a:gd name="connsiteY0" fmla="*/ 86540 h 143359"/>
                <a:gd name="connsiteX1" fmla="*/ 52449 w 207171"/>
                <a:gd name="connsiteY1" fmla="*/ 143359 h 143359"/>
                <a:gd name="connsiteX2" fmla="*/ 0 w 207171"/>
                <a:gd name="connsiteY2" fmla="*/ 137240 h 143359"/>
                <a:gd name="connsiteX3" fmla="*/ 11364 w 207171"/>
                <a:gd name="connsiteY3" fmla="*/ 23602 h 143359"/>
                <a:gd name="connsiteX4" fmla="*/ 40211 w 207171"/>
                <a:gd name="connsiteY4" fmla="*/ 22728 h 143359"/>
                <a:gd name="connsiteX5" fmla="*/ 102275 w 207171"/>
                <a:gd name="connsiteY5" fmla="*/ 0 h 143359"/>
                <a:gd name="connsiteX6" fmla="*/ 206298 w 207171"/>
                <a:gd name="connsiteY6" fmla="*/ 66435 h 143359"/>
                <a:gd name="connsiteX7" fmla="*/ 207172 w 207171"/>
                <a:gd name="connsiteY7" fmla="*/ 86540 h 143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171" h="143359">
                  <a:moveTo>
                    <a:pt x="207172" y="86540"/>
                  </a:moveTo>
                  <a:cubicBezTo>
                    <a:pt x="155598" y="105771"/>
                    <a:pt x="104023" y="125002"/>
                    <a:pt x="52449" y="143359"/>
                  </a:cubicBezTo>
                  <a:cubicBezTo>
                    <a:pt x="34966" y="141611"/>
                    <a:pt x="17483" y="138989"/>
                    <a:pt x="0" y="137240"/>
                  </a:cubicBezTo>
                  <a:cubicBezTo>
                    <a:pt x="3497" y="99652"/>
                    <a:pt x="6993" y="62064"/>
                    <a:pt x="11364" y="23602"/>
                  </a:cubicBezTo>
                  <a:cubicBezTo>
                    <a:pt x="20979" y="23602"/>
                    <a:pt x="30595" y="23602"/>
                    <a:pt x="40211" y="22728"/>
                  </a:cubicBezTo>
                  <a:cubicBezTo>
                    <a:pt x="61190" y="14860"/>
                    <a:pt x="81295" y="6993"/>
                    <a:pt x="102275" y="0"/>
                  </a:cubicBezTo>
                  <a:cubicBezTo>
                    <a:pt x="137240" y="21854"/>
                    <a:pt x="171332" y="44581"/>
                    <a:pt x="206298" y="66435"/>
                  </a:cubicBezTo>
                  <a:cubicBezTo>
                    <a:pt x="206298" y="73428"/>
                    <a:pt x="206298" y="80421"/>
                    <a:pt x="207172" y="86540"/>
                  </a:cubicBezTo>
                  <a:close/>
                </a:path>
              </a:pathLst>
            </a:custGeom>
            <a:solidFill>
              <a:srgbClr val="EA9024"/>
            </a:solidFill>
            <a:ln w="8731" cap="flat">
              <a:noFill/>
              <a:prstDash val="solid"/>
              <a:miter/>
            </a:ln>
          </p:spPr>
          <p:txBody>
            <a:bodyPr rtlCol="0" anchor="ctr"/>
            <a:lstStyle/>
            <a:p>
              <a:endParaRPr lang="en-GB"/>
            </a:p>
          </p:txBody>
        </p:sp>
        <p:sp>
          <p:nvSpPr>
            <p:cNvPr id="76" name="Freeform: Shape 75">
              <a:extLst>
                <a:ext uri="{FF2B5EF4-FFF2-40B4-BE49-F238E27FC236}">
                  <a16:creationId xmlns:a16="http://schemas.microsoft.com/office/drawing/2014/main" id="{B45018E0-AF32-D182-E942-BA4030717505}"/>
                </a:ext>
              </a:extLst>
            </p:cNvPr>
            <p:cNvSpPr/>
            <p:nvPr/>
          </p:nvSpPr>
          <p:spPr>
            <a:xfrm>
              <a:off x="9276734" y="1086009"/>
              <a:ext cx="188884" cy="170175"/>
            </a:xfrm>
            <a:custGeom>
              <a:avLst/>
              <a:gdLst>
                <a:gd name="connsiteX0" fmla="*/ 46330 w 188884"/>
                <a:gd name="connsiteY0" fmla="*/ 1466 h 170175"/>
                <a:gd name="connsiteX1" fmla="*/ 131121 w 188884"/>
                <a:gd name="connsiteY1" fmla="*/ 8459 h 170175"/>
                <a:gd name="connsiteX2" fmla="*/ 187066 w 188884"/>
                <a:gd name="connsiteY2" fmla="*/ 170175 h 170175"/>
                <a:gd name="connsiteX3" fmla="*/ 0 w 188884"/>
                <a:gd name="connsiteY3" fmla="*/ 156189 h 170175"/>
                <a:gd name="connsiteX4" fmla="*/ 3497 w 188884"/>
                <a:gd name="connsiteY4" fmla="*/ 122972 h 170175"/>
                <a:gd name="connsiteX5" fmla="*/ 73428 w 188884"/>
                <a:gd name="connsiteY5" fmla="*/ 129091 h 170175"/>
                <a:gd name="connsiteX6" fmla="*/ 46330 w 188884"/>
                <a:gd name="connsiteY6" fmla="*/ 45173 h 170175"/>
                <a:gd name="connsiteX7" fmla="*/ 47204 w 188884"/>
                <a:gd name="connsiteY7" fmla="*/ 44299 h 170175"/>
                <a:gd name="connsiteX8" fmla="*/ 86540 w 188884"/>
                <a:gd name="connsiteY8" fmla="*/ 10207 h 170175"/>
                <a:gd name="connsiteX9" fmla="*/ 46330 w 188884"/>
                <a:gd name="connsiteY9" fmla="*/ 1466 h 170175"/>
                <a:gd name="connsiteX10" fmla="*/ 46330 w 188884"/>
                <a:gd name="connsiteY10" fmla="*/ 1466 h 170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884" h="170175">
                  <a:moveTo>
                    <a:pt x="46330" y="1466"/>
                  </a:moveTo>
                  <a:cubicBezTo>
                    <a:pt x="75176" y="3214"/>
                    <a:pt x="114513" y="-6401"/>
                    <a:pt x="131121" y="8459"/>
                  </a:cubicBezTo>
                  <a:cubicBezTo>
                    <a:pt x="177451" y="49544"/>
                    <a:pt x="194934" y="107237"/>
                    <a:pt x="187066" y="170175"/>
                  </a:cubicBezTo>
                  <a:cubicBezTo>
                    <a:pt x="129373" y="106363"/>
                    <a:pt x="61190" y="178043"/>
                    <a:pt x="0" y="156189"/>
                  </a:cubicBezTo>
                  <a:cubicBezTo>
                    <a:pt x="874" y="144825"/>
                    <a:pt x="2622" y="134336"/>
                    <a:pt x="3497" y="122972"/>
                  </a:cubicBezTo>
                  <a:cubicBezTo>
                    <a:pt x="27098" y="124720"/>
                    <a:pt x="49826" y="127342"/>
                    <a:pt x="73428" y="129091"/>
                  </a:cubicBezTo>
                  <a:cubicBezTo>
                    <a:pt x="64686" y="101118"/>
                    <a:pt x="55071" y="73146"/>
                    <a:pt x="46330" y="45173"/>
                  </a:cubicBezTo>
                  <a:cubicBezTo>
                    <a:pt x="46330" y="45173"/>
                    <a:pt x="47204" y="44299"/>
                    <a:pt x="47204" y="44299"/>
                  </a:cubicBezTo>
                  <a:cubicBezTo>
                    <a:pt x="60316" y="32935"/>
                    <a:pt x="73428" y="21571"/>
                    <a:pt x="86540" y="10207"/>
                  </a:cubicBezTo>
                  <a:cubicBezTo>
                    <a:pt x="72554" y="8459"/>
                    <a:pt x="59442" y="4962"/>
                    <a:pt x="46330" y="1466"/>
                  </a:cubicBezTo>
                  <a:lnTo>
                    <a:pt x="46330" y="1466"/>
                  </a:lnTo>
                  <a:close/>
                </a:path>
              </a:pathLst>
            </a:custGeom>
            <a:solidFill>
              <a:srgbClr val="7B2B29"/>
            </a:solidFill>
            <a:ln w="8731" cap="flat">
              <a:noFill/>
              <a:prstDash val="solid"/>
              <a:miter/>
            </a:ln>
          </p:spPr>
          <p:txBody>
            <a:bodyPr rtlCol="0" anchor="ctr"/>
            <a:lstStyle/>
            <a:p>
              <a:endParaRPr lang="en-GB"/>
            </a:p>
          </p:txBody>
        </p:sp>
        <p:sp>
          <p:nvSpPr>
            <p:cNvPr id="77" name="Freeform: Shape 76">
              <a:extLst>
                <a:ext uri="{FF2B5EF4-FFF2-40B4-BE49-F238E27FC236}">
                  <a16:creationId xmlns:a16="http://schemas.microsoft.com/office/drawing/2014/main" id="{CC7AFD95-8EDA-8AB0-B0DE-EA111D2036AF}"/>
                </a:ext>
              </a:extLst>
            </p:cNvPr>
            <p:cNvSpPr/>
            <p:nvPr/>
          </p:nvSpPr>
          <p:spPr>
            <a:xfrm>
              <a:off x="10920900" y="615271"/>
              <a:ext cx="236989" cy="151393"/>
            </a:xfrm>
            <a:custGeom>
              <a:avLst/>
              <a:gdLst>
                <a:gd name="connsiteX0" fmla="*/ 69154 w 236989"/>
                <a:gd name="connsiteY0" fmla="*/ 29014 h 151393"/>
                <a:gd name="connsiteX1" fmla="*/ 174051 w 236989"/>
                <a:gd name="connsiteY1" fmla="*/ 6286 h 151393"/>
                <a:gd name="connsiteX2" fmla="*/ 236989 w 236989"/>
                <a:gd name="connsiteY2" fmla="*/ 151394 h 151393"/>
                <a:gd name="connsiteX3" fmla="*/ 143456 w 236989"/>
                <a:gd name="connsiteY3" fmla="*/ 146149 h 151393"/>
                <a:gd name="connsiteX4" fmla="*/ 168806 w 236989"/>
                <a:gd name="connsiteY4" fmla="*/ 133911 h 151393"/>
                <a:gd name="connsiteX5" fmla="*/ 98001 w 236989"/>
                <a:gd name="connsiteY5" fmla="*/ 70972 h 151393"/>
                <a:gd name="connsiteX6" fmla="*/ 45552 w 236989"/>
                <a:gd name="connsiteY6" fmla="*/ 123421 h 151393"/>
                <a:gd name="connsiteX7" fmla="*/ 25447 w 236989"/>
                <a:gd name="connsiteY7" fmla="*/ 124295 h 151393"/>
                <a:gd name="connsiteX8" fmla="*/ 43804 w 236989"/>
                <a:gd name="connsiteY8" fmla="*/ 26391 h 151393"/>
                <a:gd name="connsiteX9" fmla="*/ 45552 w 236989"/>
                <a:gd name="connsiteY9" fmla="*/ 34258 h 151393"/>
                <a:gd name="connsiteX10" fmla="*/ 69154 w 236989"/>
                <a:gd name="connsiteY10" fmla="*/ 48245 h 151393"/>
                <a:gd name="connsiteX11" fmla="*/ 69154 w 236989"/>
                <a:gd name="connsiteY11" fmla="*/ 29014 h 15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989" h="151393">
                  <a:moveTo>
                    <a:pt x="69154" y="29014"/>
                  </a:moveTo>
                  <a:cubicBezTo>
                    <a:pt x="97127" y="-11197"/>
                    <a:pt x="136463" y="167"/>
                    <a:pt x="174051" y="6286"/>
                  </a:cubicBezTo>
                  <a:cubicBezTo>
                    <a:pt x="163561" y="68350"/>
                    <a:pt x="205520" y="107686"/>
                    <a:pt x="236989" y="151394"/>
                  </a:cubicBezTo>
                  <a:cubicBezTo>
                    <a:pt x="205520" y="149645"/>
                    <a:pt x="174051" y="147897"/>
                    <a:pt x="143456" y="146149"/>
                  </a:cubicBezTo>
                  <a:cubicBezTo>
                    <a:pt x="152198" y="141778"/>
                    <a:pt x="160065" y="138281"/>
                    <a:pt x="168806" y="133911"/>
                  </a:cubicBezTo>
                  <a:cubicBezTo>
                    <a:pt x="146078" y="112057"/>
                    <a:pt x="125099" y="85833"/>
                    <a:pt x="98001" y="70972"/>
                  </a:cubicBezTo>
                  <a:cubicBezTo>
                    <a:pt x="91882" y="67476"/>
                    <a:pt x="63909" y="104190"/>
                    <a:pt x="45552" y="123421"/>
                  </a:cubicBezTo>
                  <a:cubicBezTo>
                    <a:pt x="38559" y="123421"/>
                    <a:pt x="32440" y="124295"/>
                    <a:pt x="25447" y="124295"/>
                  </a:cubicBezTo>
                  <a:cubicBezTo>
                    <a:pt x="-42736" y="77966"/>
                    <a:pt x="48175" y="61357"/>
                    <a:pt x="43804" y="26391"/>
                  </a:cubicBezTo>
                  <a:cubicBezTo>
                    <a:pt x="44678" y="29014"/>
                    <a:pt x="45552" y="31636"/>
                    <a:pt x="45552" y="34258"/>
                  </a:cubicBezTo>
                  <a:cubicBezTo>
                    <a:pt x="53420" y="38629"/>
                    <a:pt x="61287" y="43000"/>
                    <a:pt x="69154" y="48245"/>
                  </a:cubicBezTo>
                  <a:cubicBezTo>
                    <a:pt x="69154" y="42126"/>
                    <a:pt x="69154" y="35133"/>
                    <a:pt x="69154" y="29014"/>
                  </a:cubicBezTo>
                  <a:close/>
                </a:path>
              </a:pathLst>
            </a:custGeom>
            <a:solidFill>
              <a:srgbClr val="7B2B29"/>
            </a:solidFill>
            <a:ln w="8731" cap="flat">
              <a:noFill/>
              <a:prstDash val="solid"/>
              <a:miter/>
            </a:ln>
          </p:spPr>
          <p:txBody>
            <a:bodyPr rtlCol="0" anchor="ctr"/>
            <a:lstStyle/>
            <a:p>
              <a:endParaRPr lang="en-GB"/>
            </a:p>
          </p:txBody>
        </p:sp>
        <p:sp>
          <p:nvSpPr>
            <p:cNvPr id="78" name="Freeform: Shape 77">
              <a:extLst>
                <a:ext uri="{FF2B5EF4-FFF2-40B4-BE49-F238E27FC236}">
                  <a16:creationId xmlns:a16="http://schemas.microsoft.com/office/drawing/2014/main" id="{B55DC5A0-1DF8-2F90-D9D5-4AD7BDF33CFC}"/>
                </a:ext>
              </a:extLst>
            </p:cNvPr>
            <p:cNvSpPr/>
            <p:nvPr/>
          </p:nvSpPr>
          <p:spPr>
            <a:xfrm>
              <a:off x="9865032" y="1610485"/>
              <a:ext cx="235510" cy="186793"/>
            </a:xfrm>
            <a:custGeom>
              <a:avLst/>
              <a:gdLst>
                <a:gd name="connsiteX0" fmla="*/ 22728 w 235510"/>
                <a:gd name="connsiteY0" fmla="*/ 81023 h 186793"/>
                <a:gd name="connsiteX1" fmla="*/ 34092 w 235510"/>
                <a:gd name="connsiteY1" fmla="*/ 65288 h 186793"/>
                <a:gd name="connsiteX2" fmla="*/ 53323 w 235510"/>
                <a:gd name="connsiteY2" fmla="*/ 43435 h 186793"/>
                <a:gd name="connsiteX3" fmla="*/ 130247 w 235510"/>
                <a:gd name="connsiteY3" fmla="*/ 29448 h 186793"/>
                <a:gd name="connsiteX4" fmla="*/ 185318 w 235510"/>
                <a:gd name="connsiteY4" fmla="*/ 1476 h 186793"/>
                <a:gd name="connsiteX5" fmla="*/ 235144 w 235510"/>
                <a:gd name="connsiteY5" fmla="*/ 10217 h 186793"/>
                <a:gd name="connsiteX6" fmla="*/ 127625 w 235510"/>
                <a:gd name="connsiteY6" fmla="*/ 174556 h 186793"/>
                <a:gd name="connsiteX7" fmla="*/ 62064 w 235510"/>
                <a:gd name="connsiteY7" fmla="*/ 116863 h 186793"/>
                <a:gd name="connsiteX8" fmla="*/ 50700 w 235510"/>
                <a:gd name="connsiteY8" fmla="*/ 103750 h 186793"/>
                <a:gd name="connsiteX9" fmla="*/ 48078 w 235510"/>
                <a:gd name="connsiteY9" fmla="*/ 106373 h 186793"/>
                <a:gd name="connsiteX10" fmla="*/ 62064 w 235510"/>
                <a:gd name="connsiteY10" fmla="*/ 116863 h 186793"/>
                <a:gd name="connsiteX11" fmla="*/ 41959 w 235510"/>
                <a:gd name="connsiteY11" fmla="*/ 153577 h 186793"/>
                <a:gd name="connsiteX12" fmla="*/ 34092 w 235510"/>
                <a:gd name="connsiteY12" fmla="*/ 165814 h 186793"/>
                <a:gd name="connsiteX13" fmla="*/ 37588 w 235510"/>
                <a:gd name="connsiteY13" fmla="*/ 167563 h 186793"/>
                <a:gd name="connsiteX14" fmla="*/ 42833 w 235510"/>
                <a:gd name="connsiteY14" fmla="*/ 154451 h 186793"/>
                <a:gd name="connsiteX15" fmla="*/ 86540 w 235510"/>
                <a:gd name="connsiteY15" fmla="*/ 162318 h 186793"/>
                <a:gd name="connsiteX16" fmla="*/ 61190 w 235510"/>
                <a:gd name="connsiteY16" fmla="*/ 186794 h 186793"/>
                <a:gd name="connsiteX17" fmla="*/ 0 w 235510"/>
                <a:gd name="connsiteY17" fmla="*/ 168437 h 186793"/>
                <a:gd name="connsiteX18" fmla="*/ 22728 w 235510"/>
                <a:gd name="connsiteY18" fmla="*/ 81023 h 18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5510" h="186793">
                  <a:moveTo>
                    <a:pt x="22728" y="81023"/>
                  </a:moveTo>
                  <a:cubicBezTo>
                    <a:pt x="26224" y="75778"/>
                    <a:pt x="29721" y="70533"/>
                    <a:pt x="34092" y="65288"/>
                  </a:cubicBezTo>
                  <a:cubicBezTo>
                    <a:pt x="40210" y="58295"/>
                    <a:pt x="47204" y="50428"/>
                    <a:pt x="53323" y="43435"/>
                  </a:cubicBezTo>
                  <a:cubicBezTo>
                    <a:pt x="82169" y="56547"/>
                    <a:pt x="110142" y="65288"/>
                    <a:pt x="130247" y="29448"/>
                  </a:cubicBezTo>
                  <a:cubicBezTo>
                    <a:pt x="166961" y="57421"/>
                    <a:pt x="184444" y="45183"/>
                    <a:pt x="185318" y="1476"/>
                  </a:cubicBezTo>
                  <a:cubicBezTo>
                    <a:pt x="204549" y="-12511"/>
                    <a:pt x="205424" y="79274"/>
                    <a:pt x="235144" y="10217"/>
                  </a:cubicBezTo>
                  <a:cubicBezTo>
                    <a:pt x="242137" y="93261"/>
                    <a:pt x="146856" y="108995"/>
                    <a:pt x="127625" y="174556"/>
                  </a:cubicBezTo>
                  <a:cubicBezTo>
                    <a:pt x="131995" y="126478"/>
                    <a:pt x="100526" y="116863"/>
                    <a:pt x="62064" y="116863"/>
                  </a:cubicBezTo>
                  <a:cubicBezTo>
                    <a:pt x="58568" y="112492"/>
                    <a:pt x="54197" y="108121"/>
                    <a:pt x="50700" y="103750"/>
                  </a:cubicBezTo>
                  <a:cubicBezTo>
                    <a:pt x="49826" y="104624"/>
                    <a:pt x="48952" y="105499"/>
                    <a:pt x="48078" y="106373"/>
                  </a:cubicBezTo>
                  <a:cubicBezTo>
                    <a:pt x="52449" y="109869"/>
                    <a:pt x="57693" y="113366"/>
                    <a:pt x="62064" y="116863"/>
                  </a:cubicBezTo>
                  <a:cubicBezTo>
                    <a:pt x="55071" y="129100"/>
                    <a:pt x="48952" y="141339"/>
                    <a:pt x="41959" y="153577"/>
                  </a:cubicBezTo>
                  <a:cubicBezTo>
                    <a:pt x="39336" y="157947"/>
                    <a:pt x="36714" y="161444"/>
                    <a:pt x="34092" y="165814"/>
                  </a:cubicBezTo>
                  <a:cubicBezTo>
                    <a:pt x="34966" y="166689"/>
                    <a:pt x="36714" y="166689"/>
                    <a:pt x="37588" y="167563"/>
                  </a:cubicBezTo>
                  <a:cubicBezTo>
                    <a:pt x="39336" y="163192"/>
                    <a:pt x="41085" y="158821"/>
                    <a:pt x="42833" y="154451"/>
                  </a:cubicBezTo>
                  <a:cubicBezTo>
                    <a:pt x="57693" y="157073"/>
                    <a:pt x="72554" y="159695"/>
                    <a:pt x="86540" y="162318"/>
                  </a:cubicBezTo>
                  <a:cubicBezTo>
                    <a:pt x="77799" y="170185"/>
                    <a:pt x="69931" y="178927"/>
                    <a:pt x="61190" y="186794"/>
                  </a:cubicBezTo>
                  <a:cubicBezTo>
                    <a:pt x="41085" y="180675"/>
                    <a:pt x="20979" y="174556"/>
                    <a:pt x="0" y="168437"/>
                  </a:cubicBezTo>
                  <a:cubicBezTo>
                    <a:pt x="6993" y="138716"/>
                    <a:pt x="14860" y="109869"/>
                    <a:pt x="22728" y="81023"/>
                  </a:cubicBezTo>
                  <a:close/>
                </a:path>
              </a:pathLst>
            </a:custGeom>
            <a:solidFill>
              <a:srgbClr val="BE7625"/>
            </a:solidFill>
            <a:ln w="8731" cap="flat">
              <a:noFill/>
              <a:prstDash val="solid"/>
              <a:miter/>
            </a:ln>
          </p:spPr>
          <p:txBody>
            <a:bodyPr rtlCol="0" anchor="ctr"/>
            <a:lstStyle/>
            <a:p>
              <a:endParaRPr lang="en-GB"/>
            </a:p>
          </p:txBody>
        </p:sp>
        <p:sp>
          <p:nvSpPr>
            <p:cNvPr id="79" name="Freeform: Shape 78">
              <a:extLst>
                <a:ext uri="{FF2B5EF4-FFF2-40B4-BE49-F238E27FC236}">
                  <a16:creationId xmlns:a16="http://schemas.microsoft.com/office/drawing/2014/main" id="{DB0E2DE8-EB04-5169-2F64-BA9395125FD9}"/>
                </a:ext>
              </a:extLst>
            </p:cNvPr>
            <p:cNvSpPr/>
            <p:nvPr/>
          </p:nvSpPr>
          <p:spPr>
            <a:xfrm>
              <a:off x="9482158" y="1476468"/>
              <a:ext cx="287592" cy="189688"/>
            </a:xfrm>
            <a:custGeom>
              <a:avLst/>
              <a:gdLst>
                <a:gd name="connsiteX0" fmla="*/ 130247 w 287592"/>
                <a:gd name="connsiteY0" fmla="*/ 74302 h 189688"/>
                <a:gd name="connsiteX1" fmla="*/ 236018 w 287592"/>
                <a:gd name="connsiteY1" fmla="*/ 0 h 189688"/>
                <a:gd name="connsiteX2" fmla="*/ 268362 w 287592"/>
                <a:gd name="connsiteY2" fmla="*/ 21854 h 189688"/>
                <a:gd name="connsiteX3" fmla="*/ 287593 w 287592"/>
                <a:gd name="connsiteY3" fmla="*/ 37588 h 189688"/>
                <a:gd name="connsiteX4" fmla="*/ 259620 w 287592"/>
                <a:gd name="connsiteY4" fmla="*/ 117135 h 189688"/>
                <a:gd name="connsiteX5" fmla="*/ 205424 w 287592"/>
                <a:gd name="connsiteY5" fmla="*/ 104023 h 189688"/>
                <a:gd name="connsiteX6" fmla="*/ 139863 w 287592"/>
                <a:gd name="connsiteY6" fmla="*/ 113639 h 189688"/>
                <a:gd name="connsiteX7" fmla="*/ 195808 w 287592"/>
                <a:gd name="connsiteY7" fmla="*/ 127625 h 189688"/>
                <a:gd name="connsiteX8" fmla="*/ 200179 w 287592"/>
                <a:gd name="connsiteY8" fmla="*/ 153849 h 189688"/>
                <a:gd name="connsiteX9" fmla="*/ 138115 w 287592"/>
                <a:gd name="connsiteY9" fmla="*/ 189689 h 189688"/>
                <a:gd name="connsiteX10" fmla="*/ 57693 w 287592"/>
                <a:gd name="connsiteY10" fmla="*/ 175703 h 189688"/>
                <a:gd name="connsiteX11" fmla="*/ 0 w 287592"/>
                <a:gd name="connsiteY11" fmla="*/ 165213 h 189688"/>
                <a:gd name="connsiteX12" fmla="*/ 61190 w 287592"/>
                <a:gd name="connsiteY12" fmla="*/ 158220 h 189688"/>
                <a:gd name="connsiteX13" fmla="*/ 84792 w 287592"/>
                <a:gd name="connsiteY13" fmla="*/ 151227 h 189688"/>
                <a:gd name="connsiteX14" fmla="*/ 76050 w 287592"/>
                <a:gd name="connsiteY14" fmla="*/ 138989 h 189688"/>
                <a:gd name="connsiteX15" fmla="*/ 76925 w 287592"/>
                <a:gd name="connsiteY15" fmla="*/ 127625 h 189688"/>
                <a:gd name="connsiteX16" fmla="*/ 83918 w 287592"/>
                <a:gd name="connsiteY16" fmla="*/ 117135 h 189688"/>
                <a:gd name="connsiteX17" fmla="*/ 104023 w 287592"/>
                <a:gd name="connsiteY17" fmla="*/ 84792 h 189688"/>
                <a:gd name="connsiteX18" fmla="*/ 130247 w 287592"/>
                <a:gd name="connsiteY18" fmla="*/ 74302 h 189688"/>
                <a:gd name="connsiteX19" fmla="*/ 222906 w 287592"/>
                <a:gd name="connsiteY19" fmla="*/ 73428 h 189688"/>
                <a:gd name="connsiteX20" fmla="*/ 211542 w 287592"/>
                <a:gd name="connsiteY20" fmla="*/ 68183 h 189688"/>
                <a:gd name="connsiteX21" fmla="*/ 204549 w 287592"/>
                <a:gd name="connsiteY21" fmla="*/ 79547 h 189688"/>
                <a:gd name="connsiteX22" fmla="*/ 215039 w 287592"/>
                <a:gd name="connsiteY22" fmla="*/ 82169 h 189688"/>
                <a:gd name="connsiteX23" fmla="*/ 222906 w 287592"/>
                <a:gd name="connsiteY23" fmla="*/ 73428 h 18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7592" h="189688">
                  <a:moveTo>
                    <a:pt x="130247" y="74302"/>
                  </a:moveTo>
                  <a:cubicBezTo>
                    <a:pt x="165213" y="49826"/>
                    <a:pt x="200179" y="24476"/>
                    <a:pt x="236018" y="0"/>
                  </a:cubicBezTo>
                  <a:cubicBezTo>
                    <a:pt x="246508" y="6993"/>
                    <a:pt x="257872" y="14860"/>
                    <a:pt x="268362" y="21854"/>
                  </a:cubicBezTo>
                  <a:cubicBezTo>
                    <a:pt x="274481" y="27098"/>
                    <a:pt x="280600" y="32343"/>
                    <a:pt x="287593" y="37588"/>
                  </a:cubicBezTo>
                  <a:cubicBezTo>
                    <a:pt x="277977" y="63812"/>
                    <a:pt x="269236" y="90911"/>
                    <a:pt x="259620" y="117135"/>
                  </a:cubicBezTo>
                  <a:cubicBezTo>
                    <a:pt x="241263" y="112764"/>
                    <a:pt x="223781" y="108394"/>
                    <a:pt x="205424" y="104023"/>
                  </a:cubicBezTo>
                  <a:cubicBezTo>
                    <a:pt x="183570" y="105771"/>
                    <a:pt x="156471" y="72554"/>
                    <a:pt x="139863" y="113639"/>
                  </a:cubicBezTo>
                  <a:cubicBezTo>
                    <a:pt x="158220" y="118009"/>
                    <a:pt x="177451" y="123254"/>
                    <a:pt x="195808" y="127625"/>
                  </a:cubicBezTo>
                  <a:cubicBezTo>
                    <a:pt x="197556" y="136366"/>
                    <a:pt x="199305" y="145108"/>
                    <a:pt x="200179" y="153849"/>
                  </a:cubicBezTo>
                  <a:cubicBezTo>
                    <a:pt x="179199" y="166087"/>
                    <a:pt x="158220" y="177451"/>
                    <a:pt x="138115" y="189689"/>
                  </a:cubicBezTo>
                  <a:cubicBezTo>
                    <a:pt x="111016" y="185318"/>
                    <a:pt x="83918" y="180073"/>
                    <a:pt x="57693" y="175703"/>
                  </a:cubicBezTo>
                  <a:cubicBezTo>
                    <a:pt x="38462" y="172206"/>
                    <a:pt x="19231" y="168709"/>
                    <a:pt x="0" y="165213"/>
                  </a:cubicBezTo>
                  <a:cubicBezTo>
                    <a:pt x="20105" y="162590"/>
                    <a:pt x="41085" y="159968"/>
                    <a:pt x="61190" y="158220"/>
                  </a:cubicBezTo>
                  <a:cubicBezTo>
                    <a:pt x="69057" y="155597"/>
                    <a:pt x="76925" y="153849"/>
                    <a:pt x="84792" y="151227"/>
                  </a:cubicBezTo>
                  <a:cubicBezTo>
                    <a:pt x="82169" y="146856"/>
                    <a:pt x="78673" y="143359"/>
                    <a:pt x="76050" y="138989"/>
                  </a:cubicBezTo>
                  <a:cubicBezTo>
                    <a:pt x="76050" y="135492"/>
                    <a:pt x="76925" y="131121"/>
                    <a:pt x="76925" y="127625"/>
                  </a:cubicBezTo>
                  <a:cubicBezTo>
                    <a:pt x="79547" y="124128"/>
                    <a:pt x="81295" y="120632"/>
                    <a:pt x="83918" y="117135"/>
                  </a:cubicBezTo>
                  <a:cubicBezTo>
                    <a:pt x="90911" y="106645"/>
                    <a:pt x="97030" y="95281"/>
                    <a:pt x="104023" y="84792"/>
                  </a:cubicBezTo>
                  <a:cubicBezTo>
                    <a:pt x="112764" y="82169"/>
                    <a:pt x="121506" y="78673"/>
                    <a:pt x="130247" y="74302"/>
                  </a:cubicBezTo>
                  <a:close/>
                  <a:moveTo>
                    <a:pt x="222906" y="73428"/>
                  </a:moveTo>
                  <a:cubicBezTo>
                    <a:pt x="217661" y="70805"/>
                    <a:pt x="213291" y="67309"/>
                    <a:pt x="211542" y="68183"/>
                  </a:cubicBezTo>
                  <a:cubicBezTo>
                    <a:pt x="208046" y="70805"/>
                    <a:pt x="206298" y="75176"/>
                    <a:pt x="204549" y="79547"/>
                  </a:cubicBezTo>
                  <a:cubicBezTo>
                    <a:pt x="208046" y="80421"/>
                    <a:pt x="212417" y="83044"/>
                    <a:pt x="215039" y="82169"/>
                  </a:cubicBezTo>
                  <a:cubicBezTo>
                    <a:pt x="217661" y="81295"/>
                    <a:pt x="219410" y="76924"/>
                    <a:pt x="222906" y="73428"/>
                  </a:cubicBezTo>
                  <a:close/>
                </a:path>
              </a:pathLst>
            </a:custGeom>
            <a:solidFill>
              <a:srgbClr val="7B2B29"/>
            </a:solidFill>
            <a:ln w="8731" cap="flat">
              <a:noFill/>
              <a:prstDash val="solid"/>
              <a:miter/>
            </a:ln>
          </p:spPr>
          <p:txBody>
            <a:bodyPr rtlCol="0" anchor="ctr"/>
            <a:lstStyle/>
            <a:p>
              <a:endParaRPr lang="en-GB"/>
            </a:p>
          </p:txBody>
        </p:sp>
        <p:sp>
          <p:nvSpPr>
            <p:cNvPr id="80" name="Freeform: Shape 79">
              <a:extLst>
                <a:ext uri="{FF2B5EF4-FFF2-40B4-BE49-F238E27FC236}">
                  <a16:creationId xmlns:a16="http://schemas.microsoft.com/office/drawing/2014/main" id="{AD273B73-6043-6B12-B31C-D84BB512F4D7}"/>
                </a:ext>
              </a:extLst>
            </p:cNvPr>
            <p:cNvSpPr/>
            <p:nvPr/>
          </p:nvSpPr>
          <p:spPr>
            <a:xfrm>
              <a:off x="9066940" y="3877100"/>
              <a:ext cx="178325" cy="229662"/>
            </a:xfrm>
            <a:custGeom>
              <a:avLst/>
              <a:gdLst>
                <a:gd name="connsiteX0" fmla="*/ 107520 w 178325"/>
                <a:gd name="connsiteY0" fmla="*/ 155360 h 229662"/>
                <a:gd name="connsiteX1" fmla="*/ 18357 w 178325"/>
                <a:gd name="connsiteY1" fmla="*/ 104660 h 229662"/>
                <a:gd name="connsiteX2" fmla="*/ 0 w 178325"/>
                <a:gd name="connsiteY2" fmla="*/ 43470 h 229662"/>
                <a:gd name="connsiteX3" fmla="*/ 112764 w 178325"/>
                <a:gd name="connsiteY3" fmla="*/ 6756 h 229662"/>
                <a:gd name="connsiteX4" fmla="*/ 178325 w 178325"/>
                <a:gd name="connsiteY4" fmla="*/ 207809 h 229662"/>
                <a:gd name="connsiteX5" fmla="*/ 160842 w 178325"/>
                <a:gd name="connsiteY5" fmla="*/ 229662 h 229662"/>
                <a:gd name="connsiteX6" fmla="*/ 114513 w 178325"/>
                <a:gd name="connsiteY6" fmla="*/ 179836 h 229662"/>
                <a:gd name="connsiteX7" fmla="*/ 107520 w 178325"/>
                <a:gd name="connsiteY7" fmla="*/ 155360 h 229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325" h="229662">
                  <a:moveTo>
                    <a:pt x="107520" y="155360"/>
                  </a:moveTo>
                  <a:cubicBezTo>
                    <a:pt x="77799" y="138752"/>
                    <a:pt x="48078" y="121269"/>
                    <a:pt x="18357" y="104660"/>
                  </a:cubicBezTo>
                  <a:cubicBezTo>
                    <a:pt x="12238" y="84555"/>
                    <a:pt x="6119" y="63575"/>
                    <a:pt x="0" y="43470"/>
                  </a:cubicBezTo>
                  <a:cubicBezTo>
                    <a:pt x="35840" y="27735"/>
                    <a:pt x="63812" y="-16846"/>
                    <a:pt x="112764" y="6756"/>
                  </a:cubicBezTo>
                  <a:cubicBezTo>
                    <a:pt x="134618" y="74065"/>
                    <a:pt x="156471" y="140500"/>
                    <a:pt x="178325" y="207809"/>
                  </a:cubicBezTo>
                  <a:cubicBezTo>
                    <a:pt x="172206" y="214802"/>
                    <a:pt x="166961" y="222669"/>
                    <a:pt x="160842" y="229662"/>
                  </a:cubicBezTo>
                  <a:cubicBezTo>
                    <a:pt x="145108" y="213054"/>
                    <a:pt x="130247" y="196445"/>
                    <a:pt x="114513" y="179836"/>
                  </a:cubicBezTo>
                  <a:cubicBezTo>
                    <a:pt x="111890" y="171095"/>
                    <a:pt x="110142" y="163228"/>
                    <a:pt x="107520" y="155360"/>
                  </a:cubicBezTo>
                  <a:close/>
                </a:path>
              </a:pathLst>
            </a:custGeom>
            <a:solidFill>
              <a:srgbClr val="4F513D"/>
            </a:solidFill>
            <a:ln w="8731" cap="flat">
              <a:noFill/>
              <a:prstDash val="solid"/>
              <a:miter/>
            </a:ln>
          </p:spPr>
          <p:txBody>
            <a:bodyPr rtlCol="0" anchor="ctr"/>
            <a:lstStyle/>
            <a:p>
              <a:endParaRPr lang="en-GB"/>
            </a:p>
          </p:txBody>
        </p:sp>
        <p:sp>
          <p:nvSpPr>
            <p:cNvPr id="81" name="Freeform: Shape 80">
              <a:extLst>
                <a:ext uri="{FF2B5EF4-FFF2-40B4-BE49-F238E27FC236}">
                  <a16:creationId xmlns:a16="http://schemas.microsoft.com/office/drawing/2014/main" id="{C0193C36-3E8D-3634-3620-3786F045FBF4}"/>
                </a:ext>
              </a:extLst>
            </p:cNvPr>
            <p:cNvSpPr/>
            <p:nvPr/>
          </p:nvSpPr>
          <p:spPr>
            <a:xfrm>
              <a:off x="10518891" y="5153111"/>
              <a:ext cx="168905" cy="158672"/>
            </a:xfrm>
            <a:custGeom>
              <a:avLst/>
              <a:gdLst>
                <a:gd name="connsiteX0" fmla="*/ 161716 w 168905"/>
                <a:gd name="connsiteY0" fmla="*/ 104897 h 158672"/>
                <a:gd name="connsiteX1" fmla="*/ 135492 w 168905"/>
                <a:gd name="connsiteY1" fmla="*/ 142485 h 158672"/>
                <a:gd name="connsiteX2" fmla="*/ 82169 w 168905"/>
                <a:gd name="connsiteY2" fmla="*/ 97904 h 158672"/>
                <a:gd name="connsiteX3" fmla="*/ 81295 w 168905"/>
                <a:gd name="connsiteY3" fmla="*/ 97030 h 158672"/>
                <a:gd name="connsiteX4" fmla="*/ 66435 w 168905"/>
                <a:gd name="connsiteY4" fmla="*/ 108393 h 158672"/>
                <a:gd name="connsiteX5" fmla="*/ 85666 w 168905"/>
                <a:gd name="connsiteY5" fmla="*/ 122380 h 158672"/>
                <a:gd name="connsiteX6" fmla="*/ 88288 w 168905"/>
                <a:gd name="connsiteY6" fmla="*/ 121505 h 158672"/>
                <a:gd name="connsiteX7" fmla="*/ 45455 w 168905"/>
                <a:gd name="connsiteY7" fmla="*/ 158220 h 158672"/>
                <a:gd name="connsiteX8" fmla="*/ 35840 w 168905"/>
                <a:gd name="connsiteY8" fmla="*/ 156471 h 158672"/>
                <a:gd name="connsiteX9" fmla="*/ 9616 w 168905"/>
                <a:gd name="connsiteY9" fmla="*/ 150353 h 158672"/>
                <a:gd name="connsiteX10" fmla="*/ 8741 w 168905"/>
                <a:gd name="connsiteY10" fmla="*/ 149478 h 158672"/>
                <a:gd name="connsiteX11" fmla="*/ 0 w 168905"/>
                <a:gd name="connsiteY11" fmla="*/ 95281 h 158672"/>
                <a:gd name="connsiteX12" fmla="*/ 71680 w 168905"/>
                <a:gd name="connsiteY12" fmla="*/ 0 h 158672"/>
                <a:gd name="connsiteX13" fmla="*/ 168709 w 168905"/>
                <a:gd name="connsiteY13" fmla="*/ 88288 h 158672"/>
                <a:gd name="connsiteX14" fmla="*/ 168709 w 168905"/>
                <a:gd name="connsiteY14" fmla="*/ 87414 h 158672"/>
                <a:gd name="connsiteX15" fmla="*/ 161716 w 168905"/>
                <a:gd name="connsiteY15" fmla="*/ 104897 h 15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8905" h="158672">
                  <a:moveTo>
                    <a:pt x="161716" y="104897"/>
                  </a:moveTo>
                  <a:cubicBezTo>
                    <a:pt x="152975" y="117135"/>
                    <a:pt x="144234" y="130247"/>
                    <a:pt x="135492" y="142485"/>
                  </a:cubicBezTo>
                  <a:cubicBezTo>
                    <a:pt x="111016" y="135492"/>
                    <a:pt x="144234" y="59442"/>
                    <a:pt x="82169" y="97904"/>
                  </a:cubicBezTo>
                  <a:lnTo>
                    <a:pt x="81295" y="97030"/>
                  </a:lnTo>
                  <a:cubicBezTo>
                    <a:pt x="76050" y="100526"/>
                    <a:pt x="71680" y="104023"/>
                    <a:pt x="66435" y="108393"/>
                  </a:cubicBezTo>
                  <a:cubicBezTo>
                    <a:pt x="72554" y="112764"/>
                    <a:pt x="78673" y="118009"/>
                    <a:pt x="85666" y="122380"/>
                  </a:cubicBezTo>
                  <a:lnTo>
                    <a:pt x="88288" y="121505"/>
                  </a:lnTo>
                  <a:cubicBezTo>
                    <a:pt x="113639" y="179199"/>
                    <a:pt x="63812" y="150353"/>
                    <a:pt x="45455" y="158220"/>
                  </a:cubicBezTo>
                  <a:cubicBezTo>
                    <a:pt x="41959" y="157346"/>
                    <a:pt x="39336" y="156471"/>
                    <a:pt x="35840" y="156471"/>
                  </a:cubicBezTo>
                  <a:cubicBezTo>
                    <a:pt x="27098" y="154723"/>
                    <a:pt x="18357" y="152975"/>
                    <a:pt x="9616" y="150353"/>
                  </a:cubicBezTo>
                  <a:lnTo>
                    <a:pt x="8741" y="149478"/>
                  </a:lnTo>
                  <a:cubicBezTo>
                    <a:pt x="6119" y="131121"/>
                    <a:pt x="2622" y="112764"/>
                    <a:pt x="0" y="95281"/>
                  </a:cubicBezTo>
                  <a:cubicBezTo>
                    <a:pt x="23602" y="63812"/>
                    <a:pt x="48078" y="31469"/>
                    <a:pt x="71680" y="0"/>
                  </a:cubicBezTo>
                  <a:cubicBezTo>
                    <a:pt x="103149" y="30595"/>
                    <a:pt x="173080" y="19231"/>
                    <a:pt x="168709" y="88288"/>
                  </a:cubicBezTo>
                  <a:cubicBezTo>
                    <a:pt x="168709" y="88288"/>
                    <a:pt x="168709" y="87414"/>
                    <a:pt x="168709" y="87414"/>
                  </a:cubicBezTo>
                  <a:cubicBezTo>
                    <a:pt x="166087" y="93533"/>
                    <a:pt x="164339" y="98778"/>
                    <a:pt x="161716" y="104897"/>
                  </a:cubicBezTo>
                  <a:close/>
                </a:path>
              </a:pathLst>
            </a:custGeom>
            <a:solidFill>
              <a:srgbClr val="D6273B"/>
            </a:solidFill>
            <a:ln w="8731" cap="flat">
              <a:noFill/>
              <a:prstDash val="solid"/>
              <a:miter/>
            </a:ln>
          </p:spPr>
          <p:txBody>
            <a:bodyPr rtlCol="0" anchor="ctr"/>
            <a:lstStyle/>
            <a:p>
              <a:endParaRPr lang="en-GB"/>
            </a:p>
          </p:txBody>
        </p:sp>
        <p:sp>
          <p:nvSpPr>
            <p:cNvPr id="82" name="Freeform: Shape 81">
              <a:extLst>
                <a:ext uri="{FF2B5EF4-FFF2-40B4-BE49-F238E27FC236}">
                  <a16:creationId xmlns:a16="http://schemas.microsoft.com/office/drawing/2014/main" id="{1967C8FB-978D-C3FB-E142-935807555353}"/>
                </a:ext>
              </a:extLst>
            </p:cNvPr>
            <p:cNvSpPr/>
            <p:nvPr/>
          </p:nvSpPr>
          <p:spPr>
            <a:xfrm>
              <a:off x="10887779" y="3501856"/>
              <a:ext cx="174828" cy="274480"/>
            </a:xfrm>
            <a:custGeom>
              <a:avLst/>
              <a:gdLst>
                <a:gd name="connsiteX0" fmla="*/ 174829 w 174828"/>
                <a:gd name="connsiteY0" fmla="*/ 121506 h 274480"/>
                <a:gd name="connsiteX1" fmla="*/ 95282 w 174828"/>
                <a:gd name="connsiteY1" fmla="*/ 266613 h 274480"/>
                <a:gd name="connsiteX2" fmla="*/ 94408 w 174828"/>
                <a:gd name="connsiteY2" fmla="*/ 274481 h 274480"/>
                <a:gd name="connsiteX3" fmla="*/ 86540 w 174828"/>
                <a:gd name="connsiteY3" fmla="*/ 272733 h 274480"/>
                <a:gd name="connsiteX4" fmla="*/ 0 w 174828"/>
                <a:gd name="connsiteY4" fmla="*/ 7867 h 274480"/>
                <a:gd name="connsiteX5" fmla="*/ 61190 w 174828"/>
                <a:gd name="connsiteY5" fmla="*/ 0 h 274480"/>
                <a:gd name="connsiteX6" fmla="*/ 45456 w 174828"/>
                <a:gd name="connsiteY6" fmla="*/ 55071 h 274480"/>
                <a:gd name="connsiteX7" fmla="*/ 139863 w 174828"/>
                <a:gd name="connsiteY7" fmla="*/ 25350 h 274480"/>
                <a:gd name="connsiteX8" fmla="*/ 174829 w 174828"/>
                <a:gd name="connsiteY8" fmla="*/ 121506 h 274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828" h="274480">
                  <a:moveTo>
                    <a:pt x="174829" y="121506"/>
                  </a:moveTo>
                  <a:cubicBezTo>
                    <a:pt x="111016" y="149478"/>
                    <a:pt x="79547" y="194934"/>
                    <a:pt x="95282" y="266613"/>
                  </a:cubicBezTo>
                  <a:cubicBezTo>
                    <a:pt x="96156" y="269236"/>
                    <a:pt x="94408" y="271858"/>
                    <a:pt x="94408" y="274481"/>
                  </a:cubicBezTo>
                  <a:cubicBezTo>
                    <a:pt x="91785" y="273607"/>
                    <a:pt x="89163" y="272733"/>
                    <a:pt x="86540" y="272733"/>
                  </a:cubicBezTo>
                  <a:cubicBezTo>
                    <a:pt x="85666" y="175703"/>
                    <a:pt x="51575" y="89163"/>
                    <a:pt x="0" y="7867"/>
                  </a:cubicBezTo>
                  <a:cubicBezTo>
                    <a:pt x="20105" y="5245"/>
                    <a:pt x="41085" y="2623"/>
                    <a:pt x="61190" y="0"/>
                  </a:cubicBezTo>
                  <a:cubicBezTo>
                    <a:pt x="55945" y="18357"/>
                    <a:pt x="50700" y="36714"/>
                    <a:pt x="45456" y="55071"/>
                  </a:cubicBezTo>
                  <a:cubicBezTo>
                    <a:pt x="76925" y="45456"/>
                    <a:pt x="108394" y="34966"/>
                    <a:pt x="139863" y="25350"/>
                  </a:cubicBezTo>
                  <a:cubicBezTo>
                    <a:pt x="151227" y="56819"/>
                    <a:pt x="163465" y="89163"/>
                    <a:pt x="174829" y="121506"/>
                  </a:cubicBezTo>
                  <a:close/>
                </a:path>
              </a:pathLst>
            </a:custGeom>
            <a:solidFill>
              <a:srgbClr val="4F513D"/>
            </a:solidFill>
            <a:ln w="8731" cap="flat">
              <a:noFill/>
              <a:prstDash val="solid"/>
              <a:miter/>
            </a:ln>
          </p:spPr>
          <p:txBody>
            <a:bodyPr rtlCol="0" anchor="ctr"/>
            <a:lstStyle/>
            <a:p>
              <a:endParaRPr lang="en-GB"/>
            </a:p>
          </p:txBody>
        </p:sp>
        <p:sp>
          <p:nvSpPr>
            <p:cNvPr id="83" name="Freeform: Shape 82">
              <a:extLst>
                <a:ext uri="{FF2B5EF4-FFF2-40B4-BE49-F238E27FC236}">
                  <a16:creationId xmlns:a16="http://schemas.microsoft.com/office/drawing/2014/main" id="{300D834B-1392-CF08-C669-097B376FE170}"/>
                </a:ext>
              </a:extLst>
            </p:cNvPr>
            <p:cNvSpPr/>
            <p:nvPr/>
          </p:nvSpPr>
          <p:spPr>
            <a:xfrm>
              <a:off x="9321316" y="4252745"/>
              <a:ext cx="219409" cy="194059"/>
            </a:xfrm>
            <a:custGeom>
              <a:avLst/>
              <a:gdLst>
                <a:gd name="connsiteX0" fmla="*/ 105771 w 219409"/>
                <a:gd name="connsiteY0" fmla="*/ 11364 h 194059"/>
                <a:gd name="connsiteX1" fmla="*/ 219410 w 219409"/>
                <a:gd name="connsiteY1" fmla="*/ 42833 h 194059"/>
                <a:gd name="connsiteX2" fmla="*/ 159968 w 219409"/>
                <a:gd name="connsiteY2" fmla="*/ 94407 h 194059"/>
                <a:gd name="connsiteX3" fmla="*/ 184444 w 219409"/>
                <a:gd name="connsiteY3" fmla="*/ 130247 h 194059"/>
                <a:gd name="connsiteX4" fmla="*/ 184444 w 219409"/>
                <a:gd name="connsiteY4" fmla="*/ 130247 h 194059"/>
                <a:gd name="connsiteX5" fmla="*/ 165213 w 219409"/>
                <a:gd name="connsiteY5" fmla="*/ 151227 h 194059"/>
                <a:gd name="connsiteX6" fmla="*/ 142485 w 219409"/>
                <a:gd name="connsiteY6" fmla="*/ 149478 h 194059"/>
                <a:gd name="connsiteX7" fmla="*/ 105771 w 219409"/>
                <a:gd name="connsiteY7" fmla="*/ 194060 h 194059"/>
                <a:gd name="connsiteX8" fmla="*/ 0 w 219409"/>
                <a:gd name="connsiteY8" fmla="*/ 105771 h 194059"/>
                <a:gd name="connsiteX9" fmla="*/ 71680 w 219409"/>
                <a:gd name="connsiteY9" fmla="*/ 0 h 194059"/>
                <a:gd name="connsiteX10" fmla="*/ 105771 w 219409"/>
                <a:gd name="connsiteY10" fmla="*/ 11364 h 19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409" h="194059">
                  <a:moveTo>
                    <a:pt x="105771" y="11364"/>
                  </a:moveTo>
                  <a:cubicBezTo>
                    <a:pt x="126751" y="83917"/>
                    <a:pt x="187066" y="13986"/>
                    <a:pt x="219410" y="42833"/>
                  </a:cubicBezTo>
                  <a:cubicBezTo>
                    <a:pt x="209794" y="71680"/>
                    <a:pt x="128499" y="18357"/>
                    <a:pt x="159968" y="94407"/>
                  </a:cubicBezTo>
                  <a:cubicBezTo>
                    <a:pt x="132870" y="131121"/>
                    <a:pt x="162590" y="127625"/>
                    <a:pt x="184444" y="130247"/>
                  </a:cubicBezTo>
                  <a:cubicBezTo>
                    <a:pt x="184444" y="130247"/>
                    <a:pt x="184444" y="130247"/>
                    <a:pt x="184444" y="130247"/>
                  </a:cubicBezTo>
                  <a:cubicBezTo>
                    <a:pt x="178325" y="137240"/>
                    <a:pt x="171332" y="144234"/>
                    <a:pt x="165213" y="151227"/>
                  </a:cubicBezTo>
                  <a:cubicBezTo>
                    <a:pt x="157346" y="150352"/>
                    <a:pt x="150352" y="150352"/>
                    <a:pt x="142485" y="149478"/>
                  </a:cubicBezTo>
                  <a:cubicBezTo>
                    <a:pt x="130247" y="164339"/>
                    <a:pt x="118009" y="179199"/>
                    <a:pt x="105771" y="194060"/>
                  </a:cubicBezTo>
                  <a:cubicBezTo>
                    <a:pt x="70805" y="164339"/>
                    <a:pt x="34966" y="134618"/>
                    <a:pt x="0" y="105771"/>
                  </a:cubicBezTo>
                  <a:cubicBezTo>
                    <a:pt x="64686" y="97904"/>
                    <a:pt x="77799" y="55071"/>
                    <a:pt x="71680" y="0"/>
                  </a:cubicBezTo>
                  <a:cubicBezTo>
                    <a:pt x="83044" y="3497"/>
                    <a:pt x="94407" y="6993"/>
                    <a:pt x="105771" y="11364"/>
                  </a:cubicBezTo>
                  <a:close/>
                </a:path>
              </a:pathLst>
            </a:custGeom>
            <a:solidFill>
              <a:srgbClr val="3D2226"/>
            </a:solidFill>
            <a:ln w="8731" cap="flat">
              <a:noFill/>
              <a:prstDash val="solid"/>
              <a:miter/>
            </a:ln>
          </p:spPr>
          <p:txBody>
            <a:bodyPr rtlCol="0" anchor="ctr"/>
            <a:lstStyle/>
            <a:p>
              <a:endParaRPr lang="en-GB"/>
            </a:p>
          </p:txBody>
        </p:sp>
        <p:sp>
          <p:nvSpPr>
            <p:cNvPr id="84" name="Freeform: Shape 83">
              <a:extLst>
                <a:ext uri="{FF2B5EF4-FFF2-40B4-BE49-F238E27FC236}">
                  <a16:creationId xmlns:a16="http://schemas.microsoft.com/office/drawing/2014/main" id="{8759FE54-873D-6DA4-6A36-8B006D26617F}"/>
                </a:ext>
              </a:extLst>
            </p:cNvPr>
            <p:cNvSpPr/>
            <p:nvPr/>
          </p:nvSpPr>
          <p:spPr>
            <a:xfrm>
              <a:off x="9822199" y="198472"/>
              <a:ext cx="253501" cy="165212"/>
            </a:xfrm>
            <a:custGeom>
              <a:avLst/>
              <a:gdLst>
                <a:gd name="connsiteX0" fmla="*/ 253501 w 253501"/>
                <a:gd name="connsiteY0" fmla="*/ 0 h 165212"/>
                <a:gd name="connsiteX1" fmla="*/ 138989 w 253501"/>
                <a:gd name="connsiteY1" fmla="*/ 145982 h 165212"/>
                <a:gd name="connsiteX2" fmla="*/ 103149 w 253501"/>
                <a:gd name="connsiteY2" fmla="*/ 165213 h 165212"/>
                <a:gd name="connsiteX3" fmla="*/ 51574 w 253501"/>
                <a:gd name="connsiteY3" fmla="*/ 138115 h 165212"/>
                <a:gd name="connsiteX4" fmla="*/ 26224 w 253501"/>
                <a:gd name="connsiteY4" fmla="*/ 55071 h 165212"/>
                <a:gd name="connsiteX5" fmla="*/ 874 w 253501"/>
                <a:gd name="connsiteY5" fmla="*/ 58568 h 165212"/>
                <a:gd name="connsiteX6" fmla="*/ 0 w 253501"/>
                <a:gd name="connsiteY6" fmla="*/ 57693 h 165212"/>
                <a:gd name="connsiteX7" fmla="*/ 0 w 253501"/>
                <a:gd name="connsiteY7" fmla="*/ 44581 h 165212"/>
                <a:gd name="connsiteX8" fmla="*/ 9616 w 253501"/>
                <a:gd name="connsiteY8" fmla="*/ 15735 h 165212"/>
                <a:gd name="connsiteX9" fmla="*/ 253501 w 253501"/>
                <a:gd name="connsiteY9" fmla="*/ 0 h 165212"/>
                <a:gd name="connsiteX10" fmla="*/ 88288 w 253501"/>
                <a:gd name="connsiteY10" fmla="*/ 76050 h 165212"/>
                <a:gd name="connsiteX11" fmla="*/ 71680 w 253501"/>
                <a:gd name="connsiteY11" fmla="*/ 70806 h 165212"/>
                <a:gd name="connsiteX12" fmla="*/ 64687 w 253501"/>
                <a:gd name="connsiteY12" fmla="*/ 79547 h 165212"/>
                <a:gd name="connsiteX13" fmla="*/ 78673 w 253501"/>
                <a:gd name="connsiteY13" fmla="*/ 87414 h 165212"/>
                <a:gd name="connsiteX14" fmla="*/ 88288 w 253501"/>
                <a:gd name="connsiteY14" fmla="*/ 76050 h 16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3501" h="165212">
                  <a:moveTo>
                    <a:pt x="253501" y="0"/>
                  </a:moveTo>
                  <a:cubicBezTo>
                    <a:pt x="179199" y="20979"/>
                    <a:pt x="83044" y="23602"/>
                    <a:pt x="138989" y="145982"/>
                  </a:cubicBezTo>
                  <a:cubicBezTo>
                    <a:pt x="126751" y="152101"/>
                    <a:pt x="114513" y="159094"/>
                    <a:pt x="103149" y="165213"/>
                  </a:cubicBezTo>
                  <a:cubicBezTo>
                    <a:pt x="85666" y="156471"/>
                    <a:pt x="69057" y="146856"/>
                    <a:pt x="51574" y="138115"/>
                  </a:cubicBezTo>
                  <a:cubicBezTo>
                    <a:pt x="87414" y="97030"/>
                    <a:pt x="19231" y="87414"/>
                    <a:pt x="26224" y="55071"/>
                  </a:cubicBezTo>
                  <a:cubicBezTo>
                    <a:pt x="17483" y="55945"/>
                    <a:pt x="9616" y="57693"/>
                    <a:pt x="874" y="58568"/>
                  </a:cubicBezTo>
                  <a:cubicBezTo>
                    <a:pt x="874" y="58568"/>
                    <a:pt x="0" y="57693"/>
                    <a:pt x="0" y="57693"/>
                  </a:cubicBezTo>
                  <a:cubicBezTo>
                    <a:pt x="0" y="53323"/>
                    <a:pt x="0" y="48952"/>
                    <a:pt x="0" y="44581"/>
                  </a:cubicBezTo>
                  <a:cubicBezTo>
                    <a:pt x="3497" y="34966"/>
                    <a:pt x="6119" y="25350"/>
                    <a:pt x="9616" y="15735"/>
                  </a:cubicBezTo>
                  <a:cubicBezTo>
                    <a:pt x="90911" y="10490"/>
                    <a:pt x="172206" y="5245"/>
                    <a:pt x="253501" y="0"/>
                  </a:cubicBezTo>
                  <a:close/>
                  <a:moveTo>
                    <a:pt x="88288" y="76050"/>
                  </a:moveTo>
                  <a:cubicBezTo>
                    <a:pt x="81295" y="73428"/>
                    <a:pt x="76051" y="70806"/>
                    <a:pt x="71680" y="70806"/>
                  </a:cubicBezTo>
                  <a:cubicBezTo>
                    <a:pt x="69057" y="70806"/>
                    <a:pt x="67309" y="76050"/>
                    <a:pt x="64687" y="79547"/>
                  </a:cubicBezTo>
                  <a:cubicBezTo>
                    <a:pt x="69057" y="82169"/>
                    <a:pt x="73428" y="85666"/>
                    <a:pt x="78673" y="87414"/>
                  </a:cubicBezTo>
                  <a:cubicBezTo>
                    <a:pt x="80421" y="87414"/>
                    <a:pt x="83918" y="81295"/>
                    <a:pt x="88288" y="76050"/>
                  </a:cubicBezTo>
                  <a:close/>
                </a:path>
              </a:pathLst>
            </a:custGeom>
            <a:solidFill>
              <a:srgbClr val="D6273B"/>
            </a:solidFill>
            <a:ln w="8731" cap="flat">
              <a:noFill/>
              <a:prstDash val="solid"/>
              <a:miter/>
            </a:ln>
          </p:spPr>
          <p:txBody>
            <a:bodyPr rtlCol="0" anchor="ctr"/>
            <a:lstStyle/>
            <a:p>
              <a:endParaRPr lang="en-GB"/>
            </a:p>
          </p:txBody>
        </p:sp>
        <p:sp>
          <p:nvSpPr>
            <p:cNvPr id="85" name="Freeform: Shape 84">
              <a:extLst>
                <a:ext uri="{FF2B5EF4-FFF2-40B4-BE49-F238E27FC236}">
                  <a16:creationId xmlns:a16="http://schemas.microsoft.com/office/drawing/2014/main" id="{F3CA4550-90F6-2F40-00CA-A38DA783D8A9}"/>
                </a:ext>
              </a:extLst>
            </p:cNvPr>
            <p:cNvSpPr/>
            <p:nvPr/>
          </p:nvSpPr>
          <p:spPr>
            <a:xfrm>
              <a:off x="9045086" y="981611"/>
              <a:ext cx="192348" cy="119849"/>
            </a:xfrm>
            <a:custGeom>
              <a:avLst/>
              <a:gdLst>
                <a:gd name="connsiteX0" fmla="*/ 0 w 192348"/>
                <a:gd name="connsiteY0" fmla="*/ 63905 h 119849"/>
                <a:gd name="connsiteX1" fmla="*/ 0 w 192348"/>
                <a:gd name="connsiteY1" fmla="*/ 35932 h 119849"/>
                <a:gd name="connsiteX2" fmla="*/ 6119 w 192348"/>
                <a:gd name="connsiteY2" fmla="*/ 28939 h 119849"/>
                <a:gd name="connsiteX3" fmla="*/ 17483 w 192348"/>
                <a:gd name="connsiteY3" fmla="*/ 20198 h 119849"/>
                <a:gd name="connsiteX4" fmla="*/ 97904 w 192348"/>
                <a:gd name="connsiteY4" fmla="*/ 967 h 119849"/>
                <a:gd name="connsiteX5" fmla="*/ 192311 w 192348"/>
                <a:gd name="connsiteY5" fmla="*/ 46422 h 119849"/>
                <a:gd name="connsiteX6" fmla="*/ 56819 w 192348"/>
                <a:gd name="connsiteY6" fmla="*/ 119850 h 119849"/>
                <a:gd name="connsiteX7" fmla="*/ 56819 w 192348"/>
                <a:gd name="connsiteY7" fmla="*/ 118102 h 119849"/>
                <a:gd name="connsiteX8" fmla="*/ 47204 w 192348"/>
                <a:gd name="connsiteY8" fmla="*/ 109360 h 119849"/>
                <a:gd name="connsiteX9" fmla="*/ 49826 w 192348"/>
                <a:gd name="connsiteY9" fmla="*/ 108486 h 119849"/>
                <a:gd name="connsiteX10" fmla="*/ 38462 w 192348"/>
                <a:gd name="connsiteY10" fmla="*/ 98871 h 119849"/>
                <a:gd name="connsiteX11" fmla="*/ 0 w 192348"/>
                <a:gd name="connsiteY11" fmla="*/ 63905 h 119849"/>
                <a:gd name="connsiteX12" fmla="*/ 85666 w 192348"/>
                <a:gd name="connsiteY12" fmla="*/ 51667 h 119849"/>
                <a:gd name="connsiteX13" fmla="*/ 65561 w 192348"/>
                <a:gd name="connsiteY13" fmla="*/ 67401 h 119849"/>
                <a:gd name="connsiteX14" fmla="*/ 77799 w 192348"/>
                <a:gd name="connsiteY14" fmla="*/ 81388 h 119849"/>
                <a:gd name="connsiteX15" fmla="*/ 104897 w 192348"/>
                <a:gd name="connsiteY15" fmla="*/ 63031 h 119849"/>
                <a:gd name="connsiteX16" fmla="*/ 85666 w 192348"/>
                <a:gd name="connsiteY16" fmla="*/ 51667 h 119849"/>
                <a:gd name="connsiteX17" fmla="*/ 83044 w 192348"/>
                <a:gd name="connsiteY17" fmla="*/ 40303 h 119849"/>
                <a:gd name="connsiteX18" fmla="*/ 86540 w 192348"/>
                <a:gd name="connsiteY18" fmla="*/ 39429 h 119849"/>
                <a:gd name="connsiteX19" fmla="*/ 84792 w 192348"/>
                <a:gd name="connsiteY19" fmla="*/ 35932 h 119849"/>
                <a:gd name="connsiteX20" fmla="*/ 82169 w 192348"/>
                <a:gd name="connsiteY20" fmla="*/ 35932 h 119849"/>
                <a:gd name="connsiteX21" fmla="*/ 83044 w 192348"/>
                <a:gd name="connsiteY21" fmla="*/ 40303 h 119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2348" h="119849">
                  <a:moveTo>
                    <a:pt x="0" y="63905"/>
                  </a:moveTo>
                  <a:cubicBezTo>
                    <a:pt x="0" y="54289"/>
                    <a:pt x="0" y="45548"/>
                    <a:pt x="0" y="35932"/>
                  </a:cubicBezTo>
                  <a:cubicBezTo>
                    <a:pt x="1748" y="33310"/>
                    <a:pt x="4371" y="31562"/>
                    <a:pt x="6119" y="28939"/>
                  </a:cubicBezTo>
                  <a:cubicBezTo>
                    <a:pt x="9616" y="26317"/>
                    <a:pt x="13986" y="22820"/>
                    <a:pt x="17483" y="20198"/>
                  </a:cubicBezTo>
                  <a:cubicBezTo>
                    <a:pt x="44581" y="13205"/>
                    <a:pt x="73428" y="-4278"/>
                    <a:pt x="97904" y="967"/>
                  </a:cubicBezTo>
                  <a:cubicBezTo>
                    <a:pt x="132870" y="7960"/>
                    <a:pt x="194060" y="35058"/>
                    <a:pt x="192311" y="46422"/>
                  </a:cubicBezTo>
                  <a:cubicBezTo>
                    <a:pt x="180947" y="122472"/>
                    <a:pt x="111890" y="111983"/>
                    <a:pt x="56819" y="119850"/>
                  </a:cubicBezTo>
                  <a:cubicBezTo>
                    <a:pt x="56819" y="119850"/>
                    <a:pt x="56819" y="118102"/>
                    <a:pt x="56819" y="118102"/>
                  </a:cubicBezTo>
                  <a:cubicBezTo>
                    <a:pt x="53323" y="115479"/>
                    <a:pt x="50700" y="111983"/>
                    <a:pt x="47204" y="109360"/>
                  </a:cubicBezTo>
                  <a:cubicBezTo>
                    <a:pt x="47204" y="109360"/>
                    <a:pt x="49826" y="108486"/>
                    <a:pt x="49826" y="108486"/>
                  </a:cubicBezTo>
                  <a:cubicBezTo>
                    <a:pt x="46330" y="104990"/>
                    <a:pt x="41959" y="102367"/>
                    <a:pt x="38462" y="98871"/>
                  </a:cubicBezTo>
                  <a:cubicBezTo>
                    <a:pt x="25350" y="86633"/>
                    <a:pt x="13112" y="75269"/>
                    <a:pt x="0" y="63905"/>
                  </a:cubicBezTo>
                  <a:close/>
                  <a:moveTo>
                    <a:pt x="85666" y="51667"/>
                  </a:moveTo>
                  <a:cubicBezTo>
                    <a:pt x="78673" y="56912"/>
                    <a:pt x="71680" y="62157"/>
                    <a:pt x="65561" y="67401"/>
                  </a:cubicBezTo>
                  <a:cubicBezTo>
                    <a:pt x="69931" y="72646"/>
                    <a:pt x="76925" y="82262"/>
                    <a:pt x="77799" y="81388"/>
                  </a:cubicBezTo>
                  <a:cubicBezTo>
                    <a:pt x="87414" y="77017"/>
                    <a:pt x="96156" y="69150"/>
                    <a:pt x="104897" y="63031"/>
                  </a:cubicBezTo>
                  <a:cubicBezTo>
                    <a:pt x="98778" y="60408"/>
                    <a:pt x="93533" y="56912"/>
                    <a:pt x="85666" y="51667"/>
                  </a:cubicBezTo>
                  <a:close/>
                  <a:moveTo>
                    <a:pt x="83044" y="40303"/>
                  </a:moveTo>
                  <a:cubicBezTo>
                    <a:pt x="83918" y="40303"/>
                    <a:pt x="85666" y="40303"/>
                    <a:pt x="86540" y="39429"/>
                  </a:cubicBezTo>
                  <a:cubicBezTo>
                    <a:pt x="85666" y="38555"/>
                    <a:pt x="85666" y="36806"/>
                    <a:pt x="84792" y="35932"/>
                  </a:cubicBezTo>
                  <a:cubicBezTo>
                    <a:pt x="83918" y="35058"/>
                    <a:pt x="83044" y="35932"/>
                    <a:pt x="82169" y="35932"/>
                  </a:cubicBezTo>
                  <a:cubicBezTo>
                    <a:pt x="82169" y="37681"/>
                    <a:pt x="83044" y="39429"/>
                    <a:pt x="83044" y="40303"/>
                  </a:cubicBezTo>
                  <a:close/>
                </a:path>
              </a:pathLst>
            </a:custGeom>
            <a:solidFill>
              <a:srgbClr val="BA3325"/>
            </a:solidFill>
            <a:ln w="8731" cap="flat">
              <a:noFill/>
              <a:prstDash val="solid"/>
              <a:miter/>
            </a:ln>
          </p:spPr>
          <p:txBody>
            <a:bodyPr rtlCol="0" anchor="ctr"/>
            <a:lstStyle/>
            <a:p>
              <a:endParaRPr lang="en-GB"/>
            </a:p>
          </p:txBody>
        </p:sp>
        <p:sp>
          <p:nvSpPr>
            <p:cNvPr id="86" name="Freeform: Shape 85">
              <a:extLst>
                <a:ext uri="{FF2B5EF4-FFF2-40B4-BE49-F238E27FC236}">
                  <a16:creationId xmlns:a16="http://schemas.microsoft.com/office/drawing/2014/main" id="{D4FD17F0-724E-DE88-36B1-6DADE45B8871}"/>
                </a:ext>
              </a:extLst>
            </p:cNvPr>
            <p:cNvSpPr/>
            <p:nvPr/>
          </p:nvSpPr>
          <p:spPr>
            <a:xfrm>
              <a:off x="11181491" y="1646052"/>
              <a:ext cx="181859" cy="150814"/>
            </a:xfrm>
            <a:custGeom>
              <a:avLst/>
              <a:gdLst>
                <a:gd name="connsiteX0" fmla="*/ 170458 w 181859"/>
                <a:gd name="connsiteY0" fmla="*/ 27973 h 150814"/>
                <a:gd name="connsiteX1" fmla="*/ 116261 w 181859"/>
                <a:gd name="connsiteY1" fmla="*/ 133744 h 150814"/>
                <a:gd name="connsiteX2" fmla="*/ 98778 w 181859"/>
                <a:gd name="connsiteY2" fmla="*/ 62064 h 150814"/>
                <a:gd name="connsiteX3" fmla="*/ 44581 w 181859"/>
                <a:gd name="connsiteY3" fmla="*/ 107520 h 150814"/>
                <a:gd name="connsiteX4" fmla="*/ 113639 w 181859"/>
                <a:gd name="connsiteY4" fmla="*/ 133744 h 150814"/>
                <a:gd name="connsiteX5" fmla="*/ 3497 w 181859"/>
                <a:gd name="connsiteY5" fmla="*/ 62938 h 150814"/>
                <a:gd name="connsiteX6" fmla="*/ 6993 w 181859"/>
                <a:gd name="connsiteY6" fmla="*/ 56819 h 150814"/>
                <a:gd name="connsiteX7" fmla="*/ 0 w 181859"/>
                <a:gd name="connsiteY7" fmla="*/ 56819 h 150814"/>
                <a:gd name="connsiteX8" fmla="*/ 2623 w 181859"/>
                <a:gd name="connsiteY8" fmla="*/ 56819 h 150814"/>
                <a:gd name="connsiteX9" fmla="*/ 0 w 181859"/>
                <a:gd name="connsiteY9" fmla="*/ 56819 h 150814"/>
                <a:gd name="connsiteX10" fmla="*/ 20105 w 181859"/>
                <a:gd name="connsiteY10" fmla="*/ 17483 h 150814"/>
                <a:gd name="connsiteX11" fmla="*/ 28847 w 181859"/>
                <a:gd name="connsiteY11" fmla="*/ 0 h 150814"/>
                <a:gd name="connsiteX12" fmla="*/ 48078 w 181859"/>
                <a:gd name="connsiteY12" fmla="*/ 0 h 150814"/>
                <a:gd name="connsiteX13" fmla="*/ 170458 w 181859"/>
                <a:gd name="connsiteY13" fmla="*/ 27973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1859" h="150814">
                  <a:moveTo>
                    <a:pt x="170458" y="27973"/>
                  </a:moveTo>
                  <a:cubicBezTo>
                    <a:pt x="205424" y="90911"/>
                    <a:pt x="152101" y="107520"/>
                    <a:pt x="116261" y="133744"/>
                  </a:cubicBezTo>
                  <a:cubicBezTo>
                    <a:pt x="110142" y="110142"/>
                    <a:pt x="104897" y="86540"/>
                    <a:pt x="98778" y="62064"/>
                  </a:cubicBezTo>
                  <a:cubicBezTo>
                    <a:pt x="80421" y="76925"/>
                    <a:pt x="62938" y="92659"/>
                    <a:pt x="44581" y="107520"/>
                  </a:cubicBezTo>
                  <a:cubicBezTo>
                    <a:pt x="67309" y="116261"/>
                    <a:pt x="90911" y="125002"/>
                    <a:pt x="113639" y="133744"/>
                  </a:cubicBezTo>
                  <a:cubicBezTo>
                    <a:pt x="27973" y="186192"/>
                    <a:pt x="27973" y="104897"/>
                    <a:pt x="3497" y="62938"/>
                  </a:cubicBezTo>
                  <a:cubicBezTo>
                    <a:pt x="4371" y="61190"/>
                    <a:pt x="6119" y="59442"/>
                    <a:pt x="6993" y="56819"/>
                  </a:cubicBezTo>
                  <a:cubicBezTo>
                    <a:pt x="4371" y="56819"/>
                    <a:pt x="2623" y="56819"/>
                    <a:pt x="0" y="56819"/>
                  </a:cubicBezTo>
                  <a:lnTo>
                    <a:pt x="2623" y="56819"/>
                  </a:lnTo>
                  <a:cubicBezTo>
                    <a:pt x="2623" y="56819"/>
                    <a:pt x="0" y="56819"/>
                    <a:pt x="0" y="56819"/>
                  </a:cubicBezTo>
                  <a:cubicBezTo>
                    <a:pt x="6993" y="43707"/>
                    <a:pt x="13986" y="30595"/>
                    <a:pt x="20105" y="17483"/>
                  </a:cubicBezTo>
                  <a:cubicBezTo>
                    <a:pt x="22728" y="11364"/>
                    <a:pt x="26224" y="6119"/>
                    <a:pt x="28847" y="0"/>
                  </a:cubicBezTo>
                  <a:cubicBezTo>
                    <a:pt x="34966" y="0"/>
                    <a:pt x="41085" y="0"/>
                    <a:pt x="48078" y="0"/>
                  </a:cubicBezTo>
                  <a:cubicBezTo>
                    <a:pt x="89163" y="9616"/>
                    <a:pt x="129373" y="18357"/>
                    <a:pt x="170458" y="27973"/>
                  </a:cubicBezTo>
                  <a:close/>
                </a:path>
              </a:pathLst>
            </a:custGeom>
            <a:solidFill>
              <a:srgbClr val="BA3325"/>
            </a:solidFill>
            <a:ln w="8731" cap="flat">
              <a:noFill/>
              <a:prstDash val="solid"/>
              <a:miter/>
            </a:ln>
          </p:spPr>
          <p:txBody>
            <a:bodyPr rtlCol="0" anchor="ctr"/>
            <a:lstStyle/>
            <a:p>
              <a:endParaRPr lang="en-GB"/>
            </a:p>
          </p:txBody>
        </p:sp>
        <p:sp>
          <p:nvSpPr>
            <p:cNvPr id="87" name="Freeform: Shape 86">
              <a:extLst>
                <a:ext uri="{FF2B5EF4-FFF2-40B4-BE49-F238E27FC236}">
                  <a16:creationId xmlns:a16="http://schemas.microsoft.com/office/drawing/2014/main" id="{49F8C01D-AFE7-E978-6BEC-2139EF09AA15}"/>
                </a:ext>
              </a:extLst>
            </p:cNvPr>
            <p:cNvSpPr/>
            <p:nvPr/>
          </p:nvSpPr>
          <p:spPr>
            <a:xfrm>
              <a:off x="9987412" y="5174009"/>
              <a:ext cx="165086" cy="216869"/>
            </a:xfrm>
            <a:custGeom>
              <a:avLst/>
              <a:gdLst>
                <a:gd name="connsiteX0" fmla="*/ 19231 w 165086"/>
                <a:gd name="connsiteY0" fmla="*/ 110224 h 216869"/>
                <a:gd name="connsiteX1" fmla="*/ 152975 w 165086"/>
                <a:gd name="connsiteY1" fmla="*/ 81 h 216869"/>
                <a:gd name="connsiteX2" fmla="*/ 164339 w 165086"/>
                <a:gd name="connsiteY2" fmla="*/ 79629 h 216869"/>
                <a:gd name="connsiteX3" fmla="*/ 0 w 165086"/>
                <a:gd name="connsiteY3" fmla="*/ 216869 h 216869"/>
                <a:gd name="connsiteX4" fmla="*/ 4371 w 165086"/>
                <a:gd name="connsiteY4" fmla="*/ 172288 h 216869"/>
                <a:gd name="connsiteX5" fmla="*/ 19231 w 165086"/>
                <a:gd name="connsiteY5" fmla="*/ 110224 h 216869"/>
                <a:gd name="connsiteX6" fmla="*/ 142485 w 165086"/>
                <a:gd name="connsiteY6" fmla="*/ 120714 h 216869"/>
                <a:gd name="connsiteX7" fmla="*/ 154723 w 165086"/>
                <a:gd name="connsiteY7" fmla="*/ 58649 h 216869"/>
                <a:gd name="connsiteX8" fmla="*/ 134618 w 165086"/>
                <a:gd name="connsiteY8" fmla="*/ 15816 h 216869"/>
                <a:gd name="connsiteX9" fmla="*/ 90037 w 165086"/>
                <a:gd name="connsiteY9" fmla="*/ 59524 h 216869"/>
                <a:gd name="connsiteX10" fmla="*/ 142485 w 165086"/>
                <a:gd name="connsiteY10" fmla="*/ 120714 h 216869"/>
                <a:gd name="connsiteX11" fmla="*/ 99652 w 165086"/>
                <a:gd name="connsiteY11" fmla="*/ 125084 h 216869"/>
                <a:gd name="connsiteX12" fmla="*/ 61190 w 165086"/>
                <a:gd name="connsiteY12" fmla="*/ 103231 h 216869"/>
                <a:gd name="connsiteX13" fmla="*/ 45455 w 165086"/>
                <a:gd name="connsiteY13" fmla="*/ 118091 h 216869"/>
                <a:gd name="connsiteX14" fmla="*/ 73428 w 165086"/>
                <a:gd name="connsiteY14" fmla="*/ 137322 h 216869"/>
                <a:gd name="connsiteX15" fmla="*/ 99652 w 165086"/>
                <a:gd name="connsiteY15" fmla="*/ 125084 h 216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5086" h="216869">
                  <a:moveTo>
                    <a:pt x="19231" y="110224"/>
                  </a:moveTo>
                  <a:cubicBezTo>
                    <a:pt x="52449" y="58649"/>
                    <a:pt x="78673" y="-2541"/>
                    <a:pt x="152975" y="81"/>
                  </a:cubicBezTo>
                  <a:cubicBezTo>
                    <a:pt x="158220" y="81"/>
                    <a:pt x="167835" y="53404"/>
                    <a:pt x="164339" y="79629"/>
                  </a:cubicBezTo>
                  <a:cubicBezTo>
                    <a:pt x="151227" y="173162"/>
                    <a:pt x="52449" y="167917"/>
                    <a:pt x="0" y="216869"/>
                  </a:cubicBezTo>
                  <a:cubicBezTo>
                    <a:pt x="1748" y="202009"/>
                    <a:pt x="3497" y="187148"/>
                    <a:pt x="4371" y="172288"/>
                  </a:cubicBezTo>
                  <a:cubicBezTo>
                    <a:pt x="9615" y="152182"/>
                    <a:pt x="14860" y="131203"/>
                    <a:pt x="19231" y="110224"/>
                  </a:cubicBezTo>
                  <a:close/>
                  <a:moveTo>
                    <a:pt x="142485" y="120714"/>
                  </a:moveTo>
                  <a:cubicBezTo>
                    <a:pt x="148604" y="92741"/>
                    <a:pt x="156471" y="75258"/>
                    <a:pt x="154723" y="58649"/>
                  </a:cubicBezTo>
                  <a:cubicBezTo>
                    <a:pt x="152975" y="43789"/>
                    <a:pt x="141611" y="29803"/>
                    <a:pt x="134618" y="15816"/>
                  </a:cubicBezTo>
                  <a:cubicBezTo>
                    <a:pt x="119758" y="29803"/>
                    <a:pt x="103149" y="43789"/>
                    <a:pt x="90037" y="59524"/>
                  </a:cubicBezTo>
                  <a:cubicBezTo>
                    <a:pt x="89163" y="61271"/>
                    <a:pt x="105771" y="77880"/>
                    <a:pt x="142485" y="120714"/>
                  </a:cubicBezTo>
                  <a:close/>
                  <a:moveTo>
                    <a:pt x="99652" y="125084"/>
                  </a:moveTo>
                  <a:cubicBezTo>
                    <a:pt x="82169" y="114594"/>
                    <a:pt x="72554" y="106727"/>
                    <a:pt x="61190" y="103231"/>
                  </a:cubicBezTo>
                  <a:cubicBezTo>
                    <a:pt x="57693" y="102356"/>
                    <a:pt x="50700" y="112846"/>
                    <a:pt x="45455" y="118091"/>
                  </a:cubicBezTo>
                  <a:cubicBezTo>
                    <a:pt x="55071" y="125084"/>
                    <a:pt x="63812" y="132951"/>
                    <a:pt x="73428" y="137322"/>
                  </a:cubicBezTo>
                  <a:cubicBezTo>
                    <a:pt x="78673" y="139944"/>
                    <a:pt x="86540" y="132077"/>
                    <a:pt x="99652" y="125084"/>
                  </a:cubicBezTo>
                  <a:close/>
                </a:path>
              </a:pathLst>
            </a:custGeom>
            <a:solidFill>
              <a:srgbClr val="7B2B29"/>
            </a:solidFill>
            <a:ln w="8731" cap="flat">
              <a:noFill/>
              <a:prstDash val="solid"/>
              <a:miter/>
            </a:ln>
          </p:spPr>
          <p:txBody>
            <a:bodyPr rtlCol="0" anchor="ctr"/>
            <a:lstStyle/>
            <a:p>
              <a:endParaRPr lang="en-GB"/>
            </a:p>
          </p:txBody>
        </p:sp>
        <p:sp>
          <p:nvSpPr>
            <p:cNvPr id="88" name="Freeform: Shape 87">
              <a:extLst>
                <a:ext uri="{FF2B5EF4-FFF2-40B4-BE49-F238E27FC236}">
                  <a16:creationId xmlns:a16="http://schemas.microsoft.com/office/drawing/2014/main" id="{39D854A7-A80F-080A-6F60-519F5D62C8D0}"/>
                </a:ext>
              </a:extLst>
            </p:cNvPr>
            <p:cNvSpPr/>
            <p:nvPr/>
          </p:nvSpPr>
          <p:spPr>
            <a:xfrm>
              <a:off x="9342295" y="1560386"/>
              <a:ext cx="243885" cy="158219"/>
            </a:xfrm>
            <a:custGeom>
              <a:avLst/>
              <a:gdLst>
                <a:gd name="connsiteX0" fmla="*/ 217661 w 243885"/>
                <a:gd name="connsiteY0" fmla="*/ 44581 h 158219"/>
                <a:gd name="connsiteX1" fmla="*/ 216787 w 243885"/>
                <a:gd name="connsiteY1" fmla="*/ 55945 h 158219"/>
                <a:gd name="connsiteX2" fmla="*/ 201927 w 243885"/>
                <a:gd name="connsiteY2" fmla="*/ 75176 h 158219"/>
                <a:gd name="connsiteX3" fmla="*/ 140737 w 243885"/>
                <a:gd name="connsiteY3" fmla="*/ 82169 h 158219"/>
                <a:gd name="connsiteX4" fmla="*/ 198430 w 243885"/>
                <a:gd name="connsiteY4" fmla="*/ 92659 h 158219"/>
                <a:gd name="connsiteX5" fmla="*/ 26224 w 243885"/>
                <a:gd name="connsiteY5" fmla="*/ 158220 h 158219"/>
                <a:gd name="connsiteX6" fmla="*/ 27098 w 243885"/>
                <a:gd name="connsiteY6" fmla="*/ 158220 h 158219"/>
                <a:gd name="connsiteX7" fmla="*/ 7867 w 243885"/>
                <a:gd name="connsiteY7" fmla="*/ 129373 h 158219"/>
                <a:gd name="connsiteX8" fmla="*/ 6119 w 243885"/>
                <a:gd name="connsiteY8" fmla="*/ 121506 h 158219"/>
                <a:gd name="connsiteX9" fmla="*/ 0 w 243885"/>
                <a:gd name="connsiteY9" fmla="*/ 113639 h 158219"/>
                <a:gd name="connsiteX10" fmla="*/ 10490 w 243885"/>
                <a:gd name="connsiteY10" fmla="*/ 96156 h 158219"/>
                <a:gd name="connsiteX11" fmla="*/ 115387 w 243885"/>
                <a:gd name="connsiteY11" fmla="*/ 14860 h 158219"/>
                <a:gd name="connsiteX12" fmla="*/ 137240 w 243885"/>
                <a:gd name="connsiteY12" fmla="*/ 27098 h 158219"/>
                <a:gd name="connsiteX13" fmla="*/ 160842 w 243885"/>
                <a:gd name="connsiteY13" fmla="*/ 48952 h 158219"/>
                <a:gd name="connsiteX14" fmla="*/ 152975 w 243885"/>
                <a:gd name="connsiteY14" fmla="*/ 17483 h 158219"/>
                <a:gd name="connsiteX15" fmla="*/ 155597 w 243885"/>
                <a:gd name="connsiteY15" fmla="*/ 9616 h 158219"/>
                <a:gd name="connsiteX16" fmla="*/ 222906 w 243885"/>
                <a:gd name="connsiteY16" fmla="*/ 0 h 158219"/>
                <a:gd name="connsiteX17" fmla="*/ 243886 w 243885"/>
                <a:gd name="connsiteY17" fmla="*/ 1748 h 158219"/>
                <a:gd name="connsiteX18" fmla="*/ 223781 w 243885"/>
                <a:gd name="connsiteY18" fmla="*/ 34092 h 158219"/>
                <a:gd name="connsiteX19" fmla="*/ 194934 w 243885"/>
                <a:gd name="connsiteY19" fmla="*/ 41085 h 158219"/>
                <a:gd name="connsiteX20" fmla="*/ 217661 w 243885"/>
                <a:gd name="connsiteY20" fmla="*/ 44581 h 15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3885" h="158219">
                  <a:moveTo>
                    <a:pt x="217661" y="44581"/>
                  </a:moveTo>
                  <a:cubicBezTo>
                    <a:pt x="217661" y="48078"/>
                    <a:pt x="216787" y="52449"/>
                    <a:pt x="216787" y="55945"/>
                  </a:cubicBezTo>
                  <a:cubicBezTo>
                    <a:pt x="211542" y="62064"/>
                    <a:pt x="206298" y="69057"/>
                    <a:pt x="201927" y="75176"/>
                  </a:cubicBezTo>
                  <a:cubicBezTo>
                    <a:pt x="181822" y="77799"/>
                    <a:pt x="160842" y="80421"/>
                    <a:pt x="140737" y="82169"/>
                  </a:cubicBezTo>
                  <a:cubicBezTo>
                    <a:pt x="159968" y="85666"/>
                    <a:pt x="179199" y="89163"/>
                    <a:pt x="198430" y="92659"/>
                  </a:cubicBezTo>
                  <a:cubicBezTo>
                    <a:pt x="131996" y="91785"/>
                    <a:pt x="68183" y="95282"/>
                    <a:pt x="26224" y="158220"/>
                  </a:cubicBezTo>
                  <a:cubicBezTo>
                    <a:pt x="26224" y="158220"/>
                    <a:pt x="27098" y="158220"/>
                    <a:pt x="27098" y="158220"/>
                  </a:cubicBezTo>
                  <a:cubicBezTo>
                    <a:pt x="20979" y="148604"/>
                    <a:pt x="14860" y="138989"/>
                    <a:pt x="7867" y="129373"/>
                  </a:cubicBezTo>
                  <a:cubicBezTo>
                    <a:pt x="6993" y="126751"/>
                    <a:pt x="6119" y="124128"/>
                    <a:pt x="6119" y="121506"/>
                  </a:cubicBezTo>
                  <a:cubicBezTo>
                    <a:pt x="4371" y="118883"/>
                    <a:pt x="2622" y="116261"/>
                    <a:pt x="0" y="113639"/>
                  </a:cubicBezTo>
                  <a:cubicBezTo>
                    <a:pt x="3497" y="107520"/>
                    <a:pt x="6993" y="102275"/>
                    <a:pt x="10490" y="96156"/>
                  </a:cubicBezTo>
                  <a:cubicBezTo>
                    <a:pt x="22728" y="40211"/>
                    <a:pt x="62938" y="19231"/>
                    <a:pt x="115387" y="14860"/>
                  </a:cubicBezTo>
                  <a:cubicBezTo>
                    <a:pt x="122380" y="19231"/>
                    <a:pt x="130247" y="22728"/>
                    <a:pt x="137240" y="27098"/>
                  </a:cubicBezTo>
                  <a:cubicBezTo>
                    <a:pt x="145108" y="34092"/>
                    <a:pt x="152975" y="41085"/>
                    <a:pt x="160842" y="48952"/>
                  </a:cubicBezTo>
                  <a:cubicBezTo>
                    <a:pt x="158220" y="38462"/>
                    <a:pt x="155597" y="27973"/>
                    <a:pt x="152975" y="17483"/>
                  </a:cubicBezTo>
                  <a:cubicBezTo>
                    <a:pt x="152975" y="14860"/>
                    <a:pt x="153849" y="12238"/>
                    <a:pt x="155597" y="9616"/>
                  </a:cubicBezTo>
                  <a:cubicBezTo>
                    <a:pt x="179199" y="17483"/>
                    <a:pt x="205424" y="37588"/>
                    <a:pt x="222906" y="0"/>
                  </a:cubicBezTo>
                  <a:cubicBezTo>
                    <a:pt x="229900" y="874"/>
                    <a:pt x="236893" y="874"/>
                    <a:pt x="243886" y="1748"/>
                  </a:cubicBezTo>
                  <a:cubicBezTo>
                    <a:pt x="236893" y="12238"/>
                    <a:pt x="230774" y="23602"/>
                    <a:pt x="223781" y="34092"/>
                  </a:cubicBezTo>
                  <a:cubicBezTo>
                    <a:pt x="214165" y="36714"/>
                    <a:pt x="204549" y="39336"/>
                    <a:pt x="194934" y="41085"/>
                  </a:cubicBezTo>
                  <a:cubicBezTo>
                    <a:pt x="202801" y="42833"/>
                    <a:pt x="209794" y="43707"/>
                    <a:pt x="217661" y="44581"/>
                  </a:cubicBezTo>
                  <a:close/>
                </a:path>
              </a:pathLst>
            </a:custGeom>
            <a:solidFill>
              <a:srgbClr val="B23D4A"/>
            </a:solidFill>
            <a:ln w="8731" cap="flat">
              <a:noFill/>
              <a:prstDash val="solid"/>
              <a:miter/>
            </a:ln>
          </p:spPr>
          <p:txBody>
            <a:bodyPr rtlCol="0" anchor="ctr"/>
            <a:lstStyle/>
            <a:p>
              <a:endParaRPr lang="en-GB"/>
            </a:p>
          </p:txBody>
        </p:sp>
        <p:sp>
          <p:nvSpPr>
            <p:cNvPr id="89" name="Freeform: Shape 88">
              <a:extLst>
                <a:ext uri="{FF2B5EF4-FFF2-40B4-BE49-F238E27FC236}">
                  <a16:creationId xmlns:a16="http://schemas.microsoft.com/office/drawing/2014/main" id="{7FB9AC50-AEF7-7F59-0A5C-92A07C604594}"/>
                </a:ext>
              </a:extLst>
            </p:cNvPr>
            <p:cNvSpPr/>
            <p:nvPr/>
          </p:nvSpPr>
          <p:spPr>
            <a:xfrm>
              <a:off x="9686707" y="1767558"/>
              <a:ext cx="271858" cy="173954"/>
            </a:xfrm>
            <a:custGeom>
              <a:avLst/>
              <a:gdLst>
                <a:gd name="connsiteX0" fmla="*/ 178325 w 271858"/>
                <a:gd name="connsiteY0" fmla="*/ 10490 h 173954"/>
                <a:gd name="connsiteX1" fmla="*/ 239515 w 271858"/>
                <a:gd name="connsiteY1" fmla="*/ 28847 h 173954"/>
                <a:gd name="connsiteX2" fmla="*/ 271858 w 271858"/>
                <a:gd name="connsiteY2" fmla="*/ 58568 h 173954"/>
                <a:gd name="connsiteX3" fmla="*/ 206298 w 271858"/>
                <a:gd name="connsiteY3" fmla="*/ 100526 h 173954"/>
                <a:gd name="connsiteX4" fmla="*/ 185318 w 271858"/>
                <a:gd name="connsiteY4" fmla="*/ 96156 h 173954"/>
                <a:gd name="connsiteX5" fmla="*/ 145982 w 271858"/>
                <a:gd name="connsiteY5" fmla="*/ 111890 h 173954"/>
                <a:gd name="connsiteX6" fmla="*/ 162591 w 271858"/>
                <a:gd name="connsiteY6" fmla="*/ 126751 h 173954"/>
                <a:gd name="connsiteX7" fmla="*/ 147730 w 271858"/>
                <a:gd name="connsiteY7" fmla="*/ 137240 h 173954"/>
                <a:gd name="connsiteX8" fmla="*/ 133744 w 271858"/>
                <a:gd name="connsiteY8" fmla="*/ 113639 h 173954"/>
                <a:gd name="connsiteX9" fmla="*/ 97904 w 271858"/>
                <a:gd name="connsiteY9" fmla="*/ 112764 h 173954"/>
                <a:gd name="connsiteX10" fmla="*/ 131121 w 271858"/>
                <a:gd name="connsiteY10" fmla="*/ 152975 h 173954"/>
                <a:gd name="connsiteX11" fmla="*/ 95282 w 271858"/>
                <a:gd name="connsiteY11" fmla="*/ 173954 h 173954"/>
                <a:gd name="connsiteX12" fmla="*/ 44581 w 271858"/>
                <a:gd name="connsiteY12" fmla="*/ 171332 h 173954"/>
                <a:gd name="connsiteX13" fmla="*/ 0 w 271858"/>
                <a:gd name="connsiteY13" fmla="*/ 165213 h 173954"/>
                <a:gd name="connsiteX14" fmla="*/ 48078 w 271858"/>
                <a:gd name="connsiteY14" fmla="*/ 122380 h 173954"/>
                <a:gd name="connsiteX15" fmla="*/ 66435 w 271858"/>
                <a:gd name="connsiteY15" fmla="*/ 101401 h 173954"/>
                <a:gd name="connsiteX16" fmla="*/ 73428 w 271858"/>
                <a:gd name="connsiteY16" fmla="*/ 97030 h 173954"/>
                <a:gd name="connsiteX17" fmla="*/ 80421 w 271858"/>
                <a:gd name="connsiteY17" fmla="*/ 88288 h 173954"/>
                <a:gd name="connsiteX18" fmla="*/ 81295 w 271858"/>
                <a:gd name="connsiteY18" fmla="*/ 87414 h 173954"/>
                <a:gd name="connsiteX19" fmla="*/ 98778 w 271858"/>
                <a:gd name="connsiteY19" fmla="*/ 60316 h 173954"/>
                <a:gd name="connsiteX20" fmla="*/ 107520 w 271858"/>
                <a:gd name="connsiteY20" fmla="*/ 65561 h 173954"/>
                <a:gd name="connsiteX21" fmla="*/ 116261 w 271858"/>
                <a:gd name="connsiteY21" fmla="*/ 63812 h 173954"/>
                <a:gd name="connsiteX22" fmla="*/ 118883 w 271858"/>
                <a:gd name="connsiteY22" fmla="*/ 61190 h 173954"/>
                <a:gd name="connsiteX23" fmla="*/ 131996 w 271858"/>
                <a:gd name="connsiteY23" fmla="*/ 9616 h 173954"/>
                <a:gd name="connsiteX24" fmla="*/ 135492 w 271858"/>
                <a:gd name="connsiteY24" fmla="*/ 0 h 173954"/>
                <a:gd name="connsiteX25" fmla="*/ 178325 w 271858"/>
                <a:gd name="connsiteY25" fmla="*/ 10490 h 173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71858" h="173954">
                  <a:moveTo>
                    <a:pt x="178325" y="10490"/>
                  </a:moveTo>
                  <a:cubicBezTo>
                    <a:pt x="198430" y="16609"/>
                    <a:pt x="218536" y="22728"/>
                    <a:pt x="239515" y="28847"/>
                  </a:cubicBezTo>
                  <a:cubicBezTo>
                    <a:pt x="250005" y="38462"/>
                    <a:pt x="261369" y="48952"/>
                    <a:pt x="271858" y="58568"/>
                  </a:cubicBezTo>
                  <a:cubicBezTo>
                    <a:pt x="250005" y="72554"/>
                    <a:pt x="228151" y="86540"/>
                    <a:pt x="206298" y="100526"/>
                  </a:cubicBezTo>
                  <a:cubicBezTo>
                    <a:pt x="199305" y="98778"/>
                    <a:pt x="192311" y="97904"/>
                    <a:pt x="185318" y="96156"/>
                  </a:cubicBezTo>
                  <a:cubicBezTo>
                    <a:pt x="172206" y="101401"/>
                    <a:pt x="159094" y="106645"/>
                    <a:pt x="145982" y="111890"/>
                  </a:cubicBezTo>
                  <a:cubicBezTo>
                    <a:pt x="151227" y="117135"/>
                    <a:pt x="157346" y="121506"/>
                    <a:pt x="162591" y="126751"/>
                  </a:cubicBezTo>
                  <a:cubicBezTo>
                    <a:pt x="157346" y="130247"/>
                    <a:pt x="152101" y="133744"/>
                    <a:pt x="147730" y="137240"/>
                  </a:cubicBezTo>
                  <a:cubicBezTo>
                    <a:pt x="143359" y="129373"/>
                    <a:pt x="140737" y="116261"/>
                    <a:pt x="133744" y="113639"/>
                  </a:cubicBezTo>
                  <a:cubicBezTo>
                    <a:pt x="123254" y="110142"/>
                    <a:pt x="110142" y="112764"/>
                    <a:pt x="97904" y="112764"/>
                  </a:cubicBezTo>
                  <a:cubicBezTo>
                    <a:pt x="109268" y="125877"/>
                    <a:pt x="119758" y="139863"/>
                    <a:pt x="131121" y="152975"/>
                  </a:cubicBezTo>
                  <a:cubicBezTo>
                    <a:pt x="118883" y="159968"/>
                    <a:pt x="106645" y="166961"/>
                    <a:pt x="95282" y="173954"/>
                  </a:cubicBezTo>
                  <a:cubicBezTo>
                    <a:pt x="79547" y="147730"/>
                    <a:pt x="63812" y="128499"/>
                    <a:pt x="44581" y="171332"/>
                  </a:cubicBezTo>
                  <a:cubicBezTo>
                    <a:pt x="29721" y="169584"/>
                    <a:pt x="14861" y="167835"/>
                    <a:pt x="0" y="165213"/>
                  </a:cubicBezTo>
                  <a:cubicBezTo>
                    <a:pt x="15735" y="151227"/>
                    <a:pt x="31469" y="136366"/>
                    <a:pt x="48078" y="122380"/>
                  </a:cubicBezTo>
                  <a:cubicBezTo>
                    <a:pt x="54197" y="115387"/>
                    <a:pt x="60316" y="108394"/>
                    <a:pt x="66435" y="101401"/>
                  </a:cubicBezTo>
                  <a:cubicBezTo>
                    <a:pt x="69057" y="99652"/>
                    <a:pt x="71680" y="98778"/>
                    <a:pt x="73428" y="97030"/>
                  </a:cubicBezTo>
                  <a:cubicBezTo>
                    <a:pt x="76051" y="94407"/>
                    <a:pt x="77799" y="91785"/>
                    <a:pt x="80421" y="88288"/>
                  </a:cubicBezTo>
                  <a:lnTo>
                    <a:pt x="81295" y="87414"/>
                  </a:lnTo>
                  <a:cubicBezTo>
                    <a:pt x="87414" y="78673"/>
                    <a:pt x="92659" y="69057"/>
                    <a:pt x="98778" y="60316"/>
                  </a:cubicBezTo>
                  <a:cubicBezTo>
                    <a:pt x="101401" y="62064"/>
                    <a:pt x="104897" y="63812"/>
                    <a:pt x="107520" y="65561"/>
                  </a:cubicBezTo>
                  <a:cubicBezTo>
                    <a:pt x="110142" y="64687"/>
                    <a:pt x="113639" y="64687"/>
                    <a:pt x="116261" y="63812"/>
                  </a:cubicBezTo>
                  <a:lnTo>
                    <a:pt x="118883" y="61190"/>
                  </a:lnTo>
                  <a:cubicBezTo>
                    <a:pt x="165213" y="55071"/>
                    <a:pt x="152975" y="34092"/>
                    <a:pt x="131996" y="9616"/>
                  </a:cubicBezTo>
                  <a:cubicBezTo>
                    <a:pt x="132870" y="6119"/>
                    <a:pt x="134618" y="3497"/>
                    <a:pt x="135492" y="0"/>
                  </a:cubicBezTo>
                  <a:cubicBezTo>
                    <a:pt x="150353" y="5245"/>
                    <a:pt x="164339" y="7867"/>
                    <a:pt x="178325" y="10490"/>
                  </a:cubicBezTo>
                  <a:close/>
                </a:path>
              </a:pathLst>
            </a:custGeom>
            <a:solidFill>
              <a:srgbClr val="EA9024"/>
            </a:solidFill>
            <a:ln w="8731" cap="flat">
              <a:noFill/>
              <a:prstDash val="solid"/>
              <a:miter/>
            </a:ln>
          </p:spPr>
          <p:txBody>
            <a:bodyPr rtlCol="0" anchor="ctr"/>
            <a:lstStyle/>
            <a:p>
              <a:endParaRPr lang="en-GB"/>
            </a:p>
          </p:txBody>
        </p:sp>
        <p:sp>
          <p:nvSpPr>
            <p:cNvPr id="90" name="Freeform: Shape 89">
              <a:extLst>
                <a:ext uri="{FF2B5EF4-FFF2-40B4-BE49-F238E27FC236}">
                  <a16:creationId xmlns:a16="http://schemas.microsoft.com/office/drawing/2014/main" id="{F3E71B23-9EB0-046D-B237-FBD5322FDBA0}"/>
                </a:ext>
              </a:extLst>
            </p:cNvPr>
            <p:cNvSpPr/>
            <p:nvPr/>
          </p:nvSpPr>
          <p:spPr>
            <a:xfrm>
              <a:off x="10339642" y="5240628"/>
              <a:ext cx="315614" cy="159851"/>
            </a:xfrm>
            <a:custGeom>
              <a:avLst/>
              <a:gdLst>
                <a:gd name="connsiteX0" fmla="*/ 179249 w 315614"/>
                <a:gd name="connsiteY0" fmla="*/ 6891 h 159851"/>
                <a:gd name="connsiteX1" fmla="*/ 187990 w 315614"/>
                <a:gd name="connsiteY1" fmla="*/ 61088 h 159851"/>
                <a:gd name="connsiteX2" fmla="*/ 155647 w 315614"/>
                <a:gd name="connsiteY2" fmla="*/ 69829 h 159851"/>
                <a:gd name="connsiteX3" fmla="*/ 169633 w 315614"/>
                <a:gd name="connsiteY3" fmla="*/ 89061 h 159851"/>
                <a:gd name="connsiteX4" fmla="*/ 187990 w 315614"/>
                <a:gd name="connsiteY4" fmla="*/ 61962 h 159851"/>
                <a:gd name="connsiteX5" fmla="*/ 214214 w 315614"/>
                <a:gd name="connsiteY5" fmla="*/ 68081 h 159851"/>
                <a:gd name="connsiteX6" fmla="*/ 205473 w 315614"/>
                <a:gd name="connsiteY6" fmla="*/ 87312 h 159851"/>
                <a:gd name="connsiteX7" fmla="*/ 221207 w 315614"/>
                <a:gd name="connsiteY7" fmla="*/ 112662 h 159851"/>
                <a:gd name="connsiteX8" fmla="*/ 225578 w 315614"/>
                <a:gd name="connsiteY8" fmla="*/ 86438 h 159851"/>
                <a:gd name="connsiteX9" fmla="*/ 224704 w 315614"/>
                <a:gd name="connsiteY9" fmla="*/ 70703 h 159851"/>
                <a:gd name="connsiteX10" fmla="*/ 267537 w 315614"/>
                <a:gd name="connsiteY10" fmla="*/ 33989 h 159851"/>
                <a:gd name="connsiteX11" fmla="*/ 283271 w 315614"/>
                <a:gd name="connsiteY11" fmla="*/ 17381 h 159851"/>
                <a:gd name="connsiteX12" fmla="*/ 262292 w 315614"/>
                <a:gd name="connsiteY12" fmla="*/ 10388 h 159851"/>
                <a:gd name="connsiteX13" fmla="*/ 315615 w 315614"/>
                <a:gd name="connsiteY13" fmla="*/ 54969 h 159851"/>
                <a:gd name="connsiteX14" fmla="*/ 221207 w 315614"/>
                <a:gd name="connsiteY14" fmla="*/ 131019 h 159851"/>
                <a:gd name="connsiteX15" fmla="*/ 121555 w 315614"/>
                <a:gd name="connsiteY15" fmla="*/ 133642 h 159851"/>
                <a:gd name="connsiteX16" fmla="*/ 67358 w 315614"/>
                <a:gd name="connsiteY16" fmla="*/ 143257 h 159851"/>
                <a:gd name="connsiteX17" fmla="*/ 33267 w 315614"/>
                <a:gd name="connsiteY17" fmla="*/ 157244 h 159851"/>
                <a:gd name="connsiteX18" fmla="*/ 14910 w 315614"/>
                <a:gd name="connsiteY18" fmla="*/ 114410 h 159851"/>
                <a:gd name="connsiteX19" fmla="*/ 138164 w 315614"/>
                <a:gd name="connsiteY19" fmla="*/ 69829 h 159851"/>
                <a:gd name="connsiteX20" fmla="*/ 174004 w 315614"/>
                <a:gd name="connsiteY20" fmla="*/ 6017 h 159851"/>
                <a:gd name="connsiteX21" fmla="*/ 179249 w 315614"/>
                <a:gd name="connsiteY21" fmla="*/ 6891 h 15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5614" h="159851">
                  <a:moveTo>
                    <a:pt x="179249" y="6891"/>
                  </a:moveTo>
                  <a:cubicBezTo>
                    <a:pt x="181871" y="25248"/>
                    <a:pt x="185367" y="43605"/>
                    <a:pt x="187990" y="61088"/>
                  </a:cubicBezTo>
                  <a:cubicBezTo>
                    <a:pt x="177500" y="63710"/>
                    <a:pt x="167011" y="67207"/>
                    <a:pt x="155647" y="69829"/>
                  </a:cubicBezTo>
                  <a:cubicBezTo>
                    <a:pt x="160017" y="75948"/>
                    <a:pt x="164388" y="82067"/>
                    <a:pt x="169633" y="89061"/>
                  </a:cubicBezTo>
                  <a:cubicBezTo>
                    <a:pt x="175752" y="80319"/>
                    <a:pt x="181871" y="70703"/>
                    <a:pt x="187990" y="61962"/>
                  </a:cubicBezTo>
                  <a:cubicBezTo>
                    <a:pt x="196731" y="63710"/>
                    <a:pt x="205473" y="65459"/>
                    <a:pt x="214214" y="68081"/>
                  </a:cubicBezTo>
                  <a:cubicBezTo>
                    <a:pt x="211592" y="74200"/>
                    <a:pt x="208095" y="81193"/>
                    <a:pt x="205473" y="87312"/>
                  </a:cubicBezTo>
                  <a:cubicBezTo>
                    <a:pt x="210718" y="96054"/>
                    <a:pt x="215962" y="103920"/>
                    <a:pt x="221207" y="112662"/>
                  </a:cubicBezTo>
                  <a:cubicBezTo>
                    <a:pt x="222956" y="103920"/>
                    <a:pt x="223830" y="95179"/>
                    <a:pt x="225578" y="86438"/>
                  </a:cubicBezTo>
                  <a:cubicBezTo>
                    <a:pt x="225578" y="81193"/>
                    <a:pt x="224704" y="75948"/>
                    <a:pt x="224704" y="70703"/>
                  </a:cubicBezTo>
                  <a:cubicBezTo>
                    <a:pt x="242187" y="62836"/>
                    <a:pt x="292887" y="91683"/>
                    <a:pt x="267537" y="33989"/>
                  </a:cubicBezTo>
                  <a:cubicBezTo>
                    <a:pt x="272782" y="28744"/>
                    <a:pt x="278027" y="22625"/>
                    <a:pt x="283271" y="17381"/>
                  </a:cubicBezTo>
                  <a:cubicBezTo>
                    <a:pt x="276278" y="14758"/>
                    <a:pt x="269285" y="13010"/>
                    <a:pt x="262292" y="10388"/>
                  </a:cubicBezTo>
                  <a:cubicBezTo>
                    <a:pt x="324356" y="-27201"/>
                    <a:pt x="291139" y="48850"/>
                    <a:pt x="315615" y="54969"/>
                  </a:cubicBezTo>
                  <a:cubicBezTo>
                    <a:pt x="284146" y="80319"/>
                    <a:pt x="252676" y="105669"/>
                    <a:pt x="221207" y="131019"/>
                  </a:cubicBezTo>
                  <a:cubicBezTo>
                    <a:pt x="187990" y="131893"/>
                    <a:pt x="154772" y="132768"/>
                    <a:pt x="121555" y="133642"/>
                  </a:cubicBezTo>
                  <a:cubicBezTo>
                    <a:pt x="103198" y="137138"/>
                    <a:pt x="85715" y="139761"/>
                    <a:pt x="67358" y="143257"/>
                  </a:cubicBezTo>
                  <a:cubicBezTo>
                    <a:pt x="55994" y="147628"/>
                    <a:pt x="44631" y="152873"/>
                    <a:pt x="33267" y="157244"/>
                  </a:cubicBezTo>
                  <a:cubicBezTo>
                    <a:pt x="-37539" y="171230"/>
                    <a:pt x="28896" y="124900"/>
                    <a:pt x="14910" y="114410"/>
                  </a:cubicBezTo>
                  <a:cubicBezTo>
                    <a:pt x="41134" y="58466"/>
                    <a:pt x="117184" y="140635"/>
                    <a:pt x="138164" y="69829"/>
                  </a:cubicBezTo>
                  <a:cubicBezTo>
                    <a:pt x="150402" y="48850"/>
                    <a:pt x="161766" y="26996"/>
                    <a:pt x="174004" y="6017"/>
                  </a:cubicBezTo>
                  <a:cubicBezTo>
                    <a:pt x="174878" y="6891"/>
                    <a:pt x="176626" y="6891"/>
                    <a:pt x="179249" y="6891"/>
                  </a:cubicBezTo>
                  <a:close/>
                </a:path>
              </a:pathLst>
            </a:custGeom>
            <a:solidFill>
              <a:srgbClr val="BA3325"/>
            </a:solidFill>
            <a:ln w="8731" cap="flat">
              <a:noFill/>
              <a:prstDash val="solid"/>
              <a:miter/>
            </a:ln>
          </p:spPr>
          <p:txBody>
            <a:bodyPr rtlCol="0" anchor="ctr"/>
            <a:lstStyle/>
            <a:p>
              <a:endParaRPr lang="en-GB"/>
            </a:p>
          </p:txBody>
        </p:sp>
        <p:sp>
          <p:nvSpPr>
            <p:cNvPr id="91" name="Freeform: Shape 90">
              <a:extLst>
                <a:ext uri="{FF2B5EF4-FFF2-40B4-BE49-F238E27FC236}">
                  <a16:creationId xmlns:a16="http://schemas.microsoft.com/office/drawing/2014/main" id="{120AA395-52EB-EA6D-CF77-BCFCDE72CA16}"/>
                </a:ext>
              </a:extLst>
            </p:cNvPr>
            <p:cNvSpPr/>
            <p:nvPr/>
          </p:nvSpPr>
          <p:spPr>
            <a:xfrm>
              <a:off x="9453311" y="1701123"/>
              <a:ext cx="219409" cy="180947"/>
            </a:xfrm>
            <a:custGeom>
              <a:avLst/>
              <a:gdLst>
                <a:gd name="connsiteX0" fmla="*/ 72554 w 219409"/>
                <a:gd name="connsiteY0" fmla="*/ 180947 h 180947"/>
                <a:gd name="connsiteX1" fmla="*/ 26224 w 219409"/>
                <a:gd name="connsiteY1" fmla="*/ 157346 h 180947"/>
                <a:gd name="connsiteX2" fmla="*/ 68183 w 219409"/>
                <a:gd name="connsiteY2" fmla="*/ 145108 h 180947"/>
                <a:gd name="connsiteX3" fmla="*/ 10490 w 219409"/>
                <a:gd name="connsiteY3" fmla="*/ 22728 h 180947"/>
                <a:gd name="connsiteX4" fmla="*/ 0 w 219409"/>
                <a:gd name="connsiteY4" fmla="*/ 0 h 180947"/>
                <a:gd name="connsiteX5" fmla="*/ 219410 w 219409"/>
                <a:gd name="connsiteY5" fmla="*/ 41959 h 180947"/>
                <a:gd name="connsiteX6" fmla="*/ 218536 w 219409"/>
                <a:gd name="connsiteY6" fmla="*/ 42833 h 180947"/>
                <a:gd name="connsiteX7" fmla="*/ 147730 w 219409"/>
                <a:gd name="connsiteY7" fmla="*/ 67309 h 180947"/>
                <a:gd name="connsiteX8" fmla="*/ 90911 w 219409"/>
                <a:gd name="connsiteY8" fmla="*/ 48952 h 180947"/>
                <a:gd name="connsiteX9" fmla="*/ 123254 w 219409"/>
                <a:gd name="connsiteY9" fmla="*/ 93533 h 180947"/>
                <a:gd name="connsiteX10" fmla="*/ 130247 w 219409"/>
                <a:gd name="connsiteY10" fmla="*/ 111890 h 180947"/>
                <a:gd name="connsiteX11" fmla="*/ 136366 w 219409"/>
                <a:gd name="connsiteY11" fmla="*/ 123254 h 180947"/>
                <a:gd name="connsiteX12" fmla="*/ 72554 w 219409"/>
                <a:gd name="connsiteY12" fmla="*/ 180947 h 18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409" h="180947">
                  <a:moveTo>
                    <a:pt x="72554" y="180947"/>
                  </a:moveTo>
                  <a:cubicBezTo>
                    <a:pt x="56819" y="173080"/>
                    <a:pt x="41959" y="165213"/>
                    <a:pt x="26224" y="157346"/>
                  </a:cubicBezTo>
                  <a:cubicBezTo>
                    <a:pt x="40211" y="152975"/>
                    <a:pt x="54197" y="149478"/>
                    <a:pt x="68183" y="145108"/>
                  </a:cubicBezTo>
                  <a:cubicBezTo>
                    <a:pt x="48952" y="104023"/>
                    <a:pt x="29721" y="63812"/>
                    <a:pt x="10490" y="22728"/>
                  </a:cubicBezTo>
                  <a:cubicBezTo>
                    <a:pt x="6993" y="14860"/>
                    <a:pt x="3497" y="7867"/>
                    <a:pt x="0" y="0"/>
                  </a:cubicBezTo>
                  <a:cubicBezTo>
                    <a:pt x="73428" y="13986"/>
                    <a:pt x="146856" y="27973"/>
                    <a:pt x="219410" y="41959"/>
                  </a:cubicBezTo>
                  <a:cubicBezTo>
                    <a:pt x="219410" y="41959"/>
                    <a:pt x="218536" y="42833"/>
                    <a:pt x="218536" y="42833"/>
                  </a:cubicBezTo>
                  <a:cubicBezTo>
                    <a:pt x="195808" y="54197"/>
                    <a:pt x="157346" y="18357"/>
                    <a:pt x="147730" y="67309"/>
                  </a:cubicBezTo>
                  <a:cubicBezTo>
                    <a:pt x="128499" y="61190"/>
                    <a:pt x="109268" y="55071"/>
                    <a:pt x="90911" y="48952"/>
                  </a:cubicBezTo>
                  <a:cubicBezTo>
                    <a:pt x="101401" y="63812"/>
                    <a:pt x="112764" y="78673"/>
                    <a:pt x="123254" y="93533"/>
                  </a:cubicBezTo>
                  <a:cubicBezTo>
                    <a:pt x="125877" y="99652"/>
                    <a:pt x="127625" y="105771"/>
                    <a:pt x="130247" y="111890"/>
                  </a:cubicBezTo>
                  <a:cubicBezTo>
                    <a:pt x="131996" y="115387"/>
                    <a:pt x="133744" y="118883"/>
                    <a:pt x="136366" y="123254"/>
                  </a:cubicBezTo>
                  <a:cubicBezTo>
                    <a:pt x="115387" y="142485"/>
                    <a:pt x="93533" y="161716"/>
                    <a:pt x="72554" y="180947"/>
                  </a:cubicBezTo>
                  <a:close/>
                </a:path>
              </a:pathLst>
            </a:custGeom>
            <a:solidFill>
              <a:srgbClr val="7B2B29"/>
            </a:solidFill>
            <a:ln w="8731" cap="flat">
              <a:noFill/>
              <a:prstDash val="solid"/>
              <a:miter/>
            </a:ln>
          </p:spPr>
          <p:txBody>
            <a:bodyPr rtlCol="0" anchor="ctr"/>
            <a:lstStyle/>
            <a:p>
              <a:endParaRPr lang="en-GB"/>
            </a:p>
          </p:txBody>
        </p:sp>
        <p:sp>
          <p:nvSpPr>
            <p:cNvPr id="92" name="Freeform: Shape 91">
              <a:extLst>
                <a:ext uri="{FF2B5EF4-FFF2-40B4-BE49-F238E27FC236}">
                  <a16:creationId xmlns:a16="http://schemas.microsoft.com/office/drawing/2014/main" id="{9EB9B9E7-4E3E-1D77-1B16-9C0C0FF3F211}"/>
                </a:ext>
              </a:extLst>
            </p:cNvPr>
            <p:cNvSpPr/>
            <p:nvPr/>
          </p:nvSpPr>
          <p:spPr>
            <a:xfrm>
              <a:off x="11431496" y="1736963"/>
              <a:ext cx="144383" cy="146855"/>
            </a:xfrm>
            <a:custGeom>
              <a:avLst/>
              <a:gdLst>
                <a:gd name="connsiteX0" fmla="*/ 49826 w 144383"/>
                <a:gd name="connsiteY0" fmla="*/ 874 h 146855"/>
                <a:gd name="connsiteX1" fmla="*/ 138114 w 144383"/>
                <a:gd name="connsiteY1" fmla="*/ 132870 h 146855"/>
                <a:gd name="connsiteX2" fmla="*/ 69057 w 144383"/>
                <a:gd name="connsiteY2" fmla="*/ 146856 h 146855"/>
                <a:gd name="connsiteX3" fmla="*/ 51574 w 144383"/>
                <a:gd name="connsiteY3" fmla="*/ 138989 h 146855"/>
                <a:gd name="connsiteX4" fmla="*/ 8741 w 144383"/>
                <a:gd name="connsiteY4" fmla="*/ 137240 h 146855"/>
                <a:gd name="connsiteX5" fmla="*/ 0 w 144383"/>
                <a:gd name="connsiteY5" fmla="*/ 0 h 146855"/>
                <a:gd name="connsiteX6" fmla="*/ 49826 w 144383"/>
                <a:gd name="connsiteY6" fmla="*/ 874 h 146855"/>
                <a:gd name="connsiteX7" fmla="*/ 73428 w 144383"/>
                <a:gd name="connsiteY7" fmla="*/ 95282 h 146855"/>
                <a:gd name="connsiteX8" fmla="*/ 53323 w 144383"/>
                <a:gd name="connsiteY8" fmla="*/ 83918 h 146855"/>
                <a:gd name="connsiteX9" fmla="*/ 35840 w 144383"/>
                <a:gd name="connsiteY9" fmla="*/ 98778 h 146855"/>
                <a:gd name="connsiteX10" fmla="*/ 50700 w 144383"/>
                <a:gd name="connsiteY10" fmla="*/ 111016 h 146855"/>
                <a:gd name="connsiteX11" fmla="*/ 73428 w 144383"/>
                <a:gd name="connsiteY11" fmla="*/ 95282 h 146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383" h="146855">
                  <a:moveTo>
                    <a:pt x="49826" y="874"/>
                  </a:moveTo>
                  <a:cubicBezTo>
                    <a:pt x="103149" y="28847"/>
                    <a:pt x="164339" y="51574"/>
                    <a:pt x="138114" y="132870"/>
                  </a:cubicBezTo>
                  <a:cubicBezTo>
                    <a:pt x="115387" y="137240"/>
                    <a:pt x="91785" y="142485"/>
                    <a:pt x="69057" y="146856"/>
                  </a:cubicBezTo>
                  <a:cubicBezTo>
                    <a:pt x="62938" y="144234"/>
                    <a:pt x="57693" y="141611"/>
                    <a:pt x="51574" y="138989"/>
                  </a:cubicBezTo>
                  <a:cubicBezTo>
                    <a:pt x="37588" y="138115"/>
                    <a:pt x="22728" y="138115"/>
                    <a:pt x="8741" y="137240"/>
                  </a:cubicBezTo>
                  <a:cubicBezTo>
                    <a:pt x="1748" y="91785"/>
                    <a:pt x="43707" y="43707"/>
                    <a:pt x="0" y="0"/>
                  </a:cubicBezTo>
                  <a:cubicBezTo>
                    <a:pt x="16609" y="0"/>
                    <a:pt x="33217" y="0"/>
                    <a:pt x="49826" y="874"/>
                  </a:cubicBezTo>
                  <a:close/>
                  <a:moveTo>
                    <a:pt x="73428" y="95282"/>
                  </a:moveTo>
                  <a:cubicBezTo>
                    <a:pt x="63812" y="89163"/>
                    <a:pt x="57693" y="82169"/>
                    <a:pt x="53323" y="83918"/>
                  </a:cubicBezTo>
                  <a:cubicBezTo>
                    <a:pt x="46329" y="86540"/>
                    <a:pt x="41959" y="93533"/>
                    <a:pt x="35840" y="98778"/>
                  </a:cubicBezTo>
                  <a:cubicBezTo>
                    <a:pt x="41085" y="103149"/>
                    <a:pt x="46329" y="111890"/>
                    <a:pt x="50700" y="111016"/>
                  </a:cubicBezTo>
                  <a:cubicBezTo>
                    <a:pt x="56819" y="109268"/>
                    <a:pt x="62938" y="102275"/>
                    <a:pt x="73428" y="95282"/>
                  </a:cubicBezTo>
                  <a:close/>
                </a:path>
              </a:pathLst>
            </a:custGeom>
            <a:solidFill>
              <a:srgbClr val="EA9024"/>
            </a:solidFill>
            <a:ln w="8731" cap="flat">
              <a:noFill/>
              <a:prstDash val="solid"/>
              <a:miter/>
            </a:ln>
          </p:spPr>
          <p:txBody>
            <a:bodyPr rtlCol="0" anchor="ctr"/>
            <a:lstStyle/>
            <a:p>
              <a:endParaRPr lang="en-GB"/>
            </a:p>
          </p:txBody>
        </p:sp>
        <p:sp>
          <p:nvSpPr>
            <p:cNvPr id="93" name="Freeform: Shape 92">
              <a:extLst>
                <a:ext uri="{FF2B5EF4-FFF2-40B4-BE49-F238E27FC236}">
                  <a16:creationId xmlns:a16="http://schemas.microsoft.com/office/drawing/2014/main" id="{8242A628-61ED-93CF-F554-E95098D5ED22}"/>
                </a:ext>
              </a:extLst>
            </p:cNvPr>
            <p:cNvSpPr/>
            <p:nvPr/>
          </p:nvSpPr>
          <p:spPr>
            <a:xfrm>
              <a:off x="11364186" y="1065633"/>
              <a:ext cx="144233" cy="186180"/>
            </a:xfrm>
            <a:custGeom>
              <a:avLst/>
              <a:gdLst>
                <a:gd name="connsiteX0" fmla="*/ 48952 w 144233"/>
                <a:gd name="connsiteY0" fmla="*/ 186180 h 186180"/>
                <a:gd name="connsiteX1" fmla="*/ 14861 w 144233"/>
                <a:gd name="connsiteY1" fmla="*/ 161705 h 186180"/>
                <a:gd name="connsiteX2" fmla="*/ 62938 w 144233"/>
                <a:gd name="connsiteY2" fmla="*/ 144222 h 186180"/>
                <a:gd name="connsiteX3" fmla="*/ 60316 w 144233"/>
                <a:gd name="connsiteY3" fmla="*/ 117997 h 186180"/>
                <a:gd name="connsiteX4" fmla="*/ 14861 w 144233"/>
                <a:gd name="connsiteY4" fmla="*/ 119746 h 186180"/>
                <a:gd name="connsiteX5" fmla="*/ 4371 w 144233"/>
                <a:gd name="connsiteY5" fmla="*/ 110130 h 186180"/>
                <a:gd name="connsiteX6" fmla="*/ 46330 w 144233"/>
                <a:gd name="connsiteY6" fmla="*/ 94395 h 186180"/>
                <a:gd name="connsiteX7" fmla="*/ 0 w 144233"/>
                <a:gd name="connsiteY7" fmla="*/ 79535 h 186180"/>
                <a:gd name="connsiteX8" fmla="*/ 31469 w 144233"/>
                <a:gd name="connsiteY8" fmla="*/ 13974 h 186180"/>
                <a:gd name="connsiteX9" fmla="*/ 144234 w 144233"/>
                <a:gd name="connsiteY9" fmla="*/ 24464 h 186180"/>
                <a:gd name="connsiteX10" fmla="*/ 48952 w 144233"/>
                <a:gd name="connsiteY10" fmla="*/ 186180 h 186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233" h="186180">
                  <a:moveTo>
                    <a:pt x="48952" y="186180"/>
                  </a:moveTo>
                  <a:cubicBezTo>
                    <a:pt x="37588" y="178313"/>
                    <a:pt x="26224" y="169572"/>
                    <a:pt x="14861" y="161705"/>
                  </a:cubicBezTo>
                  <a:cubicBezTo>
                    <a:pt x="31469" y="156460"/>
                    <a:pt x="48078" y="152089"/>
                    <a:pt x="62938" y="144222"/>
                  </a:cubicBezTo>
                  <a:cubicBezTo>
                    <a:pt x="66435" y="142473"/>
                    <a:pt x="62064" y="117997"/>
                    <a:pt x="60316" y="117997"/>
                  </a:cubicBezTo>
                  <a:cubicBezTo>
                    <a:pt x="45456" y="116249"/>
                    <a:pt x="30595" y="118871"/>
                    <a:pt x="14861" y="119746"/>
                  </a:cubicBezTo>
                  <a:cubicBezTo>
                    <a:pt x="11364" y="116249"/>
                    <a:pt x="7867" y="112753"/>
                    <a:pt x="4371" y="110130"/>
                  </a:cubicBezTo>
                  <a:cubicBezTo>
                    <a:pt x="18357" y="104885"/>
                    <a:pt x="32343" y="99640"/>
                    <a:pt x="46330" y="94395"/>
                  </a:cubicBezTo>
                  <a:cubicBezTo>
                    <a:pt x="30595" y="89151"/>
                    <a:pt x="15735" y="83906"/>
                    <a:pt x="0" y="79535"/>
                  </a:cubicBezTo>
                  <a:cubicBezTo>
                    <a:pt x="10490" y="57682"/>
                    <a:pt x="20980" y="35828"/>
                    <a:pt x="31469" y="13974"/>
                  </a:cubicBezTo>
                  <a:cubicBezTo>
                    <a:pt x="69931" y="11352"/>
                    <a:pt x="110142" y="-21865"/>
                    <a:pt x="144234" y="24464"/>
                  </a:cubicBezTo>
                  <a:cubicBezTo>
                    <a:pt x="122380" y="83032"/>
                    <a:pt x="110142" y="148592"/>
                    <a:pt x="48952" y="186180"/>
                  </a:cubicBezTo>
                  <a:close/>
                </a:path>
              </a:pathLst>
            </a:custGeom>
            <a:solidFill>
              <a:srgbClr val="7B2B29"/>
            </a:solidFill>
            <a:ln w="8731" cap="flat">
              <a:noFill/>
              <a:prstDash val="solid"/>
              <a:miter/>
            </a:ln>
          </p:spPr>
          <p:txBody>
            <a:bodyPr rtlCol="0" anchor="ctr"/>
            <a:lstStyle/>
            <a:p>
              <a:endParaRPr lang="en-GB"/>
            </a:p>
          </p:txBody>
        </p:sp>
        <p:sp>
          <p:nvSpPr>
            <p:cNvPr id="94" name="Freeform: Shape 93">
              <a:extLst>
                <a:ext uri="{FF2B5EF4-FFF2-40B4-BE49-F238E27FC236}">
                  <a16:creationId xmlns:a16="http://schemas.microsoft.com/office/drawing/2014/main" id="{D59CF243-788E-2935-213F-A83E616A53D4}"/>
                </a:ext>
              </a:extLst>
            </p:cNvPr>
            <p:cNvSpPr/>
            <p:nvPr/>
          </p:nvSpPr>
          <p:spPr>
            <a:xfrm>
              <a:off x="10832708" y="3332272"/>
              <a:ext cx="137240" cy="151226"/>
            </a:xfrm>
            <a:custGeom>
              <a:avLst/>
              <a:gdLst>
                <a:gd name="connsiteX0" fmla="*/ 46329 w 137240"/>
                <a:gd name="connsiteY0" fmla="*/ 0 h 151226"/>
                <a:gd name="connsiteX1" fmla="*/ 137240 w 137240"/>
                <a:gd name="connsiteY1" fmla="*/ 101401 h 151226"/>
                <a:gd name="connsiteX2" fmla="*/ 124128 w 137240"/>
                <a:gd name="connsiteY2" fmla="*/ 146856 h 151226"/>
                <a:gd name="connsiteX3" fmla="*/ 36714 w 137240"/>
                <a:gd name="connsiteY3" fmla="*/ 150353 h 151226"/>
                <a:gd name="connsiteX4" fmla="*/ 37588 w 137240"/>
                <a:gd name="connsiteY4" fmla="*/ 151227 h 151226"/>
                <a:gd name="connsiteX5" fmla="*/ 0 w 137240"/>
                <a:gd name="connsiteY5" fmla="*/ 50700 h 151226"/>
                <a:gd name="connsiteX6" fmla="*/ 20105 w 137240"/>
                <a:gd name="connsiteY6" fmla="*/ 13986 h 151226"/>
                <a:gd name="connsiteX7" fmla="*/ 20979 w 137240"/>
                <a:gd name="connsiteY7" fmla="*/ 2623 h 151226"/>
                <a:gd name="connsiteX8" fmla="*/ 20979 w 137240"/>
                <a:gd name="connsiteY8" fmla="*/ 2623 h 151226"/>
                <a:gd name="connsiteX9" fmla="*/ 46329 w 137240"/>
                <a:gd name="connsiteY9" fmla="*/ 0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240" h="151226">
                  <a:moveTo>
                    <a:pt x="46329" y="0"/>
                  </a:moveTo>
                  <a:cubicBezTo>
                    <a:pt x="76924" y="34092"/>
                    <a:pt x="106645" y="68183"/>
                    <a:pt x="137240" y="101401"/>
                  </a:cubicBezTo>
                  <a:cubicBezTo>
                    <a:pt x="132870" y="116261"/>
                    <a:pt x="128499" y="131996"/>
                    <a:pt x="124128" y="146856"/>
                  </a:cubicBezTo>
                  <a:cubicBezTo>
                    <a:pt x="95281" y="147730"/>
                    <a:pt x="65561" y="149478"/>
                    <a:pt x="36714" y="150353"/>
                  </a:cubicBezTo>
                  <a:lnTo>
                    <a:pt x="37588" y="151227"/>
                  </a:lnTo>
                  <a:cubicBezTo>
                    <a:pt x="25350" y="118009"/>
                    <a:pt x="12238" y="83918"/>
                    <a:pt x="0" y="50700"/>
                  </a:cubicBezTo>
                  <a:cubicBezTo>
                    <a:pt x="6993" y="38462"/>
                    <a:pt x="13986" y="26224"/>
                    <a:pt x="20105" y="13986"/>
                  </a:cubicBezTo>
                  <a:cubicBezTo>
                    <a:pt x="20105" y="10490"/>
                    <a:pt x="20979" y="6119"/>
                    <a:pt x="20979" y="2623"/>
                  </a:cubicBezTo>
                  <a:lnTo>
                    <a:pt x="20979" y="2623"/>
                  </a:lnTo>
                  <a:cubicBezTo>
                    <a:pt x="28847" y="1748"/>
                    <a:pt x="37588" y="874"/>
                    <a:pt x="46329" y="0"/>
                  </a:cubicBezTo>
                  <a:close/>
                </a:path>
              </a:pathLst>
            </a:custGeom>
            <a:solidFill>
              <a:srgbClr val="469784"/>
            </a:solidFill>
            <a:ln w="8731" cap="flat">
              <a:noFill/>
              <a:prstDash val="solid"/>
              <a:miter/>
            </a:ln>
          </p:spPr>
          <p:txBody>
            <a:bodyPr rtlCol="0" anchor="ctr"/>
            <a:lstStyle/>
            <a:p>
              <a:endParaRPr lang="en-GB"/>
            </a:p>
          </p:txBody>
        </p:sp>
        <p:sp>
          <p:nvSpPr>
            <p:cNvPr id="95" name="Freeform: Shape 94">
              <a:extLst>
                <a:ext uri="{FF2B5EF4-FFF2-40B4-BE49-F238E27FC236}">
                  <a16:creationId xmlns:a16="http://schemas.microsoft.com/office/drawing/2014/main" id="{5A67706F-843C-D6CC-0D55-28564DE77DF8}"/>
                </a:ext>
              </a:extLst>
            </p:cNvPr>
            <p:cNvSpPr/>
            <p:nvPr/>
          </p:nvSpPr>
          <p:spPr>
            <a:xfrm>
              <a:off x="10354552" y="353195"/>
              <a:ext cx="174608" cy="184444"/>
            </a:xfrm>
            <a:custGeom>
              <a:avLst/>
              <a:gdLst>
                <a:gd name="connsiteX0" fmla="*/ 122380 w 174608"/>
                <a:gd name="connsiteY0" fmla="*/ 44581 h 184444"/>
                <a:gd name="connsiteX1" fmla="*/ 111890 w 174608"/>
                <a:gd name="connsiteY1" fmla="*/ 180948 h 184444"/>
                <a:gd name="connsiteX2" fmla="*/ 85666 w 174608"/>
                <a:gd name="connsiteY2" fmla="*/ 184444 h 184444"/>
                <a:gd name="connsiteX3" fmla="*/ 76925 w 174608"/>
                <a:gd name="connsiteY3" fmla="*/ 179199 h 184444"/>
                <a:gd name="connsiteX4" fmla="*/ 69057 w 174608"/>
                <a:gd name="connsiteY4" fmla="*/ 123254 h 184444"/>
                <a:gd name="connsiteX5" fmla="*/ 62064 w 174608"/>
                <a:gd name="connsiteY5" fmla="*/ 105771 h 184444"/>
                <a:gd name="connsiteX6" fmla="*/ 39336 w 174608"/>
                <a:gd name="connsiteY6" fmla="*/ 62064 h 184444"/>
                <a:gd name="connsiteX7" fmla="*/ 0 w 174608"/>
                <a:gd name="connsiteY7" fmla="*/ 17483 h 184444"/>
                <a:gd name="connsiteX8" fmla="*/ 31469 w 174608"/>
                <a:gd name="connsiteY8" fmla="*/ 0 h 184444"/>
                <a:gd name="connsiteX9" fmla="*/ 77799 w 174608"/>
                <a:gd name="connsiteY9" fmla="*/ 10490 h 184444"/>
                <a:gd name="connsiteX10" fmla="*/ 89163 w 174608"/>
                <a:gd name="connsiteY10" fmla="*/ 18357 h 184444"/>
                <a:gd name="connsiteX11" fmla="*/ 122380 w 174608"/>
                <a:gd name="connsiteY11" fmla="*/ 44581 h 18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4608" h="184444">
                  <a:moveTo>
                    <a:pt x="122380" y="44581"/>
                  </a:moveTo>
                  <a:cubicBezTo>
                    <a:pt x="140737" y="91785"/>
                    <a:pt x="236018" y="145108"/>
                    <a:pt x="111890" y="180948"/>
                  </a:cubicBezTo>
                  <a:cubicBezTo>
                    <a:pt x="103149" y="181822"/>
                    <a:pt x="94408" y="183570"/>
                    <a:pt x="85666" y="184444"/>
                  </a:cubicBezTo>
                  <a:cubicBezTo>
                    <a:pt x="83044" y="182696"/>
                    <a:pt x="79547" y="180948"/>
                    <a:pt x="76925" y="179199"/>
                  </a:cubicBezTo>
                  <a:cubicBezTo>
                    <a:pt x="74302" y="160842"/>
                    <a:pt x="71680" y="141611"/>
                    <a:pt x="69057" y="123254"/>
                  </a:cubicBezTo>
                  <a:cubicBezTo>
                    <a:pt x="66435" y="117135"/>
                    <a:pt x="64687" y="111890"/>
                    <a:pt x="62064" y="105771"/>
                  </a:cubicBezTo>
                  <a:cubicBezTo>
                    <a:pt x="85666" y="75176"/>
                    <a:pt x="62064" y="69057"/>
                    <a:pt x="39336" y="62064"/>
                  </a:cubicBezTo>
                  <a:cubicBezTo>
                    <a:pt x="26224" y="47204"/>
                    <a:pt x="13112" y="32343"/>
                    <a:pt x="0" y="17483"/>
                  </a:cubicBezTo>
                  <a:cubicBezTo>
                    <a:pt x="10490" y="11364"/>
                    <a:pt x="20980" y="6119"/>
                    <a:pt x="31469" y="0"/>
                  </a:cubicBezTo>
                  <a:cubicBezTo>
                    <a:pt x="47204" y="3497"/>
                    <a:pt x="62064" y="6993"/>
                    <a:pt x="77799" y="10490"/>
                  </a:cubicBezTo>
                  <a:cubicBezTo>
                    <a:pt x="81295" y="13112"/>
                    <a:pt x="85666" y="15735"/>
                    <a:pt x="89163" y="18357"/>
                  </a:cubicBezTo>
                  <a:cubicBezTo>
                    <a:pt x="100526" y="26224"/>
                    <a:pt x="111890" y="35840"/>
                    <a:pt x="122380" y="44581"/>
                  </a:cubicBezTo>
                  <a:close/>
                </a:path>
              </a:pathLst>
            </a:custGeom>
            <a:solidFill>
              <a:srgbClr val="D6273B"/>
            </a:solidFill>
            <a:ln w="8731" cap="flat">
              <a:noFill/>
              <a:prstDash val="solid"/>
              <a:miter/>
            </a:ln>
          </p:spPr>
          <p:txBody>
            <a:bodyPr rtlCol="0" anchor="ctr"/>
            <a:lstStyle/>
            <a:p>
              <a:endParaRPr lang="en-GB"/>
            </a:p>
          </p:txBody>
        </p:sp>
        <p:sp>
          <p:nvSpPr>
            <p:cNvPr id="96" name="Freeform: Shape 95">
              <a:extLst>
                <a:ext uri="{FF2B5EF4-FFF2-40B4-BE49-F238E27FC236}">
                  <a16:creationId xmlns:a16="http://schemas.microsoft.com/office/drawing/2014/main" id="{AADC8153-AEB2-C6D2-BE86-595023E4450B}"/>
                </a:ext>
              </a:extLst>
            </p:cNvPr>
            <p:cNvSpPr/>
            <p:nvPr/>
          </p:nvSpPr>
          <p:spPr>
            <a:xfrm>
              <a:off x="9209425" y="2067388"/>
              <a:ext cx="234270" cy="201926"/>
            </a:xfrm>
            <a:custGeom>
              <a:avLst/>
              <a:gdLst>
                <a:gd name="connsiteX0" fmla="*/ 234270 w 234270"/>
                <a:gd name="connsiteY0" fmla="*/ 201927 h 201926"/>
                <a:gd name="connsiteX1" fmla="*/ 164339 w 234270"/>
                <a:gd name="connsiteY1" fmla="*/ 167835 h 201926"/>
                <a:gd name="connsiteX2" fmla="*/ 144234 w 234270"/>
                <a:gd name="connsiteY2" fmla="*/ 156472 h 201926"/>
                <a:gd name="connsiteX3" fmla="*/ 118883 w 234270"/>
                <a:gd name="connsiteY3" fmla="*/ 141611 h 201926"/>
                <a:gd name="connsiteX4" fmla="*/ 122380 w 234270"/>
                <a:gd name="connsiteY4" fmla="*/ 109268 h 201926"/>
                <a:gd name="connsiteX5" fmla="*/ 120632 w 234270"/>
                <a:gd name="connsiteY5" fmla="*/ 104897 h 201926"/>
                <a:gd name="connsiteX6" fmla="*/ 113639 w 234270"/>
                <a:gd name="connsiteY6" fmla="*/ 100526 h 201926"/>
                <a:gd name="connsiteX7" fmla="*/ 68183 w 234270"/>
                <a:gd name="connsiteY7" fmla="*/ 112764 h 201926"/>
                <a:gd name="connsiteX8" fmla="*/ 7867 w 234270"/>
                <a:gd name="connsiteY8" fmla="*/ 77799 h 201926"/>
                <a:gd name="connsiteX9" fmla="*/ 8741 w 234270"/>
                <a:gd name="connsiteY9" fmla="*/ 78673 h 201926"/>
                <a:gd name="connsiteX10" fmla="*/ 0 w 234270"/>
                <a:gd name="connsiteY10" fmla="*/ 63812 h 201926"/>
                <a:gd name="connsiteX11" fmla="*/ 2622 w 234270"/>
                <a:gd name="connsiteY11" fmla="*/ 55071 h 201926"/>
                <a:gd name="connsiteX12" fmla="*/ 41085 w 234270"/>
                <a:gd name="connsiteY12" fmla="*/ 0 h 201926"/>
                <a:gd name="connsiteX13" fmla="*/ 87414 w 234270"/>
                <a:gd name="connsiteY13" fmla="*/ 26224 h 201926"/>
                <a:gd name="connsiteX14" fmla="*/ 86540 w 234270"/>
                <a:gd name="connsiteY14" fmla="*/ 25350 h 201926"/>
                <a:gd name="connsiteX15" fmla="*/ 201053 w 234270"/>
                <a:gd name="connsiteY15" fmla="*/ 112764 h 201926"/>
                <a:gd name="connsiteX16" fmla="*/ 226403 w 234270"/>
                <a:gd name="connsiteY16" fmla="*/ 140737 h 201926"/>
                <a:gd name="connsiteX17" fmla="*/ 228151 w 234270"/>
                <a:gd name="connsiteY17" fmla="*/ 150352 h 201926"/>
                <a:gd name="connsiteX18" fmla="*/ 234270 w 234270"/>
                <a:gd name="connsiteY18" fmla="*/ 201927 h 201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4270" h="201926">
                  <a:moveTo>
                    <a:pt x="234270" y="201927"/>
                  </a:moveTo>
                  <a:cubicBezTo>
                    <a:pt x="210668" y="190563"/>
                    <a:pt x="187941" y="179199"/>
                    <a:pt x="164339" y="167835"/>
                  </a:cubicBezTo>
                  <a:cubicBezTo>
                    <a:pt x="157346" y="164339"/>
                    <a:pt x="151227" y="159968"/>
                    <a:pt x="144234" y="156472"/>
                  </a:cubicBezTo>
                  <a:cubicBezTo>
                    <a:pt x="135492" y="151227"/>
                    <a:pt x="126751" y="145982"/>
                    <a:pt x="118883" y="141611"/>
                  </a:cubicBezTo>
                  <a:cubicBezTo>
                    <a:pt x="119758" y="131122"/>
                    <a:pt x="121506" y="119757"/>
                    <a:pt x="122380" y="109268"/>
                  </a:cubicBezTo>
                  <a:cubicBezTo>
                    <a:pt x="122380" y="107520"/>
                    <a:pt x="121506" y="106645"/>
                    <a:pt x="120632" y="104897"/>
                  </a:cubicBezTo>
                  <a:cubicBezTo>
                    <a:pt x="118883" y="103149"/>
                    <a:pt x="116261" y="101401"/>
                    <a:pt x="113639" y="100526"/>
                  </a:cubicBezTo>
                  <a:cubicBezTo>
                    <a:pt x="98778" y="104897"/>
                    <a:pt x="83918" y="108394"/>
                    <a:pt x="68183" y="112764"/>
                  </a:cubicBezTo>
                  <a:cubicBezTo>
                    <a:pt x="48078" y="101401"/>
                    <a:pt x="27973" y="90037"/>
                    <a:pt x="7867" y="77799"/>
                  </a:cubicBezTo>
                  <a:lnTo>
                    <a:pt x="8741" y="78673"/>
                  </a:lnTo>
                  <a:cubicBezTo>
                    <a:pt x="6119" y="73428"/>
                    <a:pt x="2622" y="68183"/>
                    <a:pt x="0" y="63812"/>
                  </a:cubicBezTo>
                  <a:cubicBezTo>
                    <a:pt x="874" y="61190"/>
                    <a:pt x="1748" y="57693"/>
                    <a:pt x="2622" y="55071"/>
                  </a:cubicBezTo>
                  <a:cubicBezTo>
                    <a:pt x="24476" y="42833"/>
                    <a:pt x="55945" y="37588"/>
                    <a:pt x="41085" y="0"/>
                  </a:cubicBezTo>
                  <a:cubicBezTo>
                    <a:pt x="56819" y="8741"/>
                    <a:pt x="71680" y="17483"/>
                    <a:pt x="87414" y="26224"/>
                  </a:cubicBezTo>
                  <a:cubicBezTo>
                    <a:pt x="87414" y="26224"/>
                    <a:pt x="86540" y="25350"/>
                    <a:pt x="86540" y="25350"/>
                  </a:cubicBezTo>
                  <a:cubicBezTo>
                    <a:pt x="125002" y="54197"/>
                    <a:pt x="162590" y="83918"/>
                    <a:pt x="201053" y="112764"/>
                  </a:cubicBezTo>
                  <a:cubicBezTo>
                    <a:pt x="209794" y="122380"/>
                    <a:pt x="218536" y="131122"/>
                    <a:pt x="226403" y="140737"/>
                  </a:cubicBezTo>
                  <a:cubicBezTo>
                    <a:pt x="227277" y="144234"/>
                    <a:pt x="228151" y="146856"/>
                    <a:pt x="228151" y="150352"/>
                  </a:cubicBezTo>
                  <a:cubicBezTo>
                    <a:pt x="230774" y="166961"/>
                    <a:pt x="232522" y="184444"/>
                    <a:pt x="234270" y="201927"/>
                  </a:cubicBezTo>
                  <a:close/>
                </a:path>
              </a:pathLst>
            </a:custGeom>
            <a:solidFill>
              <a:srgbClr val="EA9024"/>
            </a:solidFill>
            <a:ln w="8731" cap="flat">
              <a:noFill/>
              <a:prstDash val="solid"/>
              <a:miter/>
            </a:ln>
          </p:spPr>
          <p:txBody>
            <a:bodyPr rtlCol="0" anchor="ctr"/>
            <a:lstStyle/>
            <a:p>
              <a:endParaRPr lang="en-GB"/>
            </a:p>
          </p:txBody>
        </p:sp>
        <p:sp>
          <p:nvSpPr>
            <p:cNvPr id="97" name="Freeform: Shape 96">
              <a:extLst>
                <a:ext uri="{FF2B5EF4-FFF2-40B4-BE49-F238E27FC236}">
                  <a16:creationId xmlns:a16="http://schemas.microsoft.com/office/drawing/2014/main" id="{C74C14C0-FCFC-4504-54CE-3AEB11906B3D}"/>
                </a:ext>
              </a:extLst>
            </p:cNvPr>
            <p:cNvSpPr/>
            <p:nvPr/>
          </p:nvSpPr>
          <p:spPr>
            <a:xfrm>
              <a:off x="9832585" y="4784561"/>
              <a:ext cx="302557" cy="105432"/>
            </a:xfrm>
            <a:custGeom>
              <a:avLst/>
              <a:gdLst>
                <a:gd name="connsiteX0" fmla="*/ 232626 w 302557"/>
                <a:gd name="connsiteY0" fmla="*/ 105433 h 105432"/>
                <a:gd name="connsiteX1" fmla="*/ 3601 w 302557"/>
                <a:gd name="connsiteY1" fmla="*/ 64348 h 105432"/>
                <a:gd name="connsiteX2" fmla="*/ 110246 w 302557"/>
                <a:gd name="connsiteY2" fmla="*/ 12774 h 105432"/>
                <a:gd name="connsiteX3" fmla="*/ 132100 w 302557"/>
                <a:gd name="connsiteY3" fmla="*/ 17145 h 105432"/>
                <a:gd name="connsiteX4" fmla="*/ 169688 w 302557"/>
                <a:gd name="connsiteY4" fmla="*/ 19767 h 105432"/>
                <a:gd name="connsiteX5" fmla="*/ 302557 w 302557"/>
                <a:gd name="connsiteY5" fmla="*/ 38998 h 105432"/>
                <a:gd name="connsiteX6" fmla="*/ 178429 w 302557"/>
                <a:gd name="connsiteY6" fmla="*/ 41620 h 105432"/>
                <a:gd name="connsiteX7" fmla="*/ 232626 w 302557"/>
                <a:gd name="connsiteY7" fmla="*/ 105433 h 10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557" h="105432">
                  <a:moveTo>
                    <a:pt x="232626" y="105433"/>
                  </a:moveTo>
                  <a:cubicBezTo>
                    <a:pt x="156576" y="91447"/>
                    <a:pt x="80525" y="77461"/>
                    <a:pt x="3601" y="64348"/>
                  </a:cubicBezTo>
                  <a:cubicBezTo>
                    <a:pt x="-21749" y="-79011"/>
                    <a:pt x="94512" y="70467"/>
                    <a:pt x="110246" y="12774"/>
                  </a:cubicBezTo>
                  <a:cubicBezTo>
                    <a:pt x="117239" y="14522"/>
                    <a:pt x="125107" y="16271"/>
                    <a:pt x="132100" y="17145"/>
                  </a:cubicBezTo>
                  <a:cubicBezTo>
                    <a:pt x="144338" y="18018"/>
                    <a:pt x="157450" y="18893"/>
                    <a:pt x="169688" y="19767"/>
                  </a:cubicBezTo>
                  <a:cubicBezTo>
                    <a:pt x="214269" y="25886"/>
                    <a:pt x="257976" y="32879"/>
                    <a:pt x="302557" y="38998"/>
                  </a:cubicBezTo>
                  <a:cubicBezTo>
                    <a:pt x="259725" y="38998"/>
                    <a:pt x="195038" y="20641"/>
                    <a:pt x="178429" y="41620"/>
                  </a:cubicBezTo>
                  <a:cubicBezTo>
                    <a:pt x="117239" y="115923"/>
                    <a:pt x="226507" y="71342"/>
                    <a:pt x="232626" y="105433"/>
                  </a:cubicBezTo>
                  <a:close/>
                </a:path>
              </a:pathLst>
            </a:custGeom>
            <a:solidFill>
              <a:srgbClr val="7B2B29"/>
            </a:solidFill>
            <a:ln w="8731" cap="flat">
              <a:noFill/>
              <a:prstDash val="solid"/>
              <a:miter/>
            </a:ln>
          </p:spPr>
          <p:txBody>
            <a:bodyPr rtlCol="0" anchor="ctr"/>
            <a:lstStyle/>
            <a:p>
              <a:endParaRPr lang="en-GB"/>
            </a:p>
          </p:txBody>
        </p:sp>
        <p:sp>
          <p:nvSpPr>
            <p:cNvPr id="98" name="Freeform: Shape 97">
              <a:extLst>
                <a:ext uri="{FF2B5EF4-FFF2-40B4-BE49-F238E27FC236}">
                  <a16:creationId xmlns:a16="http://schemas.microsoft.com/office/drawing/2014/main" id="{9AAB03BF-F508-CFCE-A221-8E919A0528D1}"/>
                </a:ext>
              </a:extLst>
            </p:cNvPr>
            <p:cNvSpPr/>
            <p:nvPr/>
          </p:nvSpPr>
          <p:spPr>
            <a:xfrm>
              <a:off x="11446356" y="531363"/>
              <a:ext cx="227277" cy="146139"/>
            </a:xfrm>
            <a:custGeom>
              <a:avLst/>
              <a:gdLst>
                <a:gd name="connsiteX0" fmla="*/ 107519 w 227277"/>
                <a:gd name="connsiteY0" fmla="*/ 146139 h 146139"/>
                <a:gd name="connsiteX1" fmla="*/ 0 w 227277"/>
                <a:gd name="connsiteY1" fmla="*/ 41242 h 146139"/>
                <a:gd name="connsiteX2" fmla="*/ 30595 w 227277"/>
                <a:gd name="connsiteY2" fmla="*/ 11521 h 146139"/>
                <a:gd name="connsiteX3" fmla="*/ 154723 w 227277"/>
                <a:gd name="connsiteY3" fmla="*/ 8899 h 146139"/>
                <a:gd name="connsiteX4" fmla="*/ 227277 w 227277"/>
                <a:gd name="connsiteY4" fmla="*/ 63096 h 146139"/>
                <a:gd name="connsiteX5" fmla="*/ 107519 w 227277"/>
                <a:gd name="connsiteY5" fmla="*/ 146139 h 14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7" h="146139">
                  <a:moveTo>
                    <a:pt x="107519" y="146139"/>
                  </a:moveTo>
                  <a:cubicBezTo>
                    <a:pt x="71680" y="111174"/>
                    <a:pt x="35840" y="76208"/>
                    <a:pt x="0" y="41242"/>
                  </a:cubicBezTo>
                  <a:cubicBezTo>
                    <a:pt x="10490" y="31627"/>
                    <a:pt x="20979" y="21137"/>
                    <a:pt x="30595" y="11521"/>
                  </a:cubicBezTo>
                  <a:cubicBezTo>
                    <a:pt x="70805" y="-31312"/>
                    <a:pt x="114512" y="63096"/>
                    <a:pt x="154723" y="8899"/>
                  </a:cubicBezTo>
                  <a:cubicBezTo>
                    <a:pt x="179199" y="27256"/>
                    <a:pt x="202801" y="44739"/>
                    <a:pt x="227277" y="63096"/>
                  </a:cubicBezTo>
                  <a:cubicBezTo>
                    <a:pt x="175702" y="74460"/>
                    <a:pt x="127625" y="90194"/>
                    <a:pt x="107519" y="146139"/>
                  </a:cubicBezTo>
                  <a:close/>
                </a:path>
              </a:pathLst>
            </a:custGeom>
            <a:solidFill>
              <a:srgbClr val="7E6426"/>
            </a:solidFill>
            <a:ln w="8731" cap="flat">
              <a:noFill/>
              <a:prstDash val="solid"/>
              <a:miter/>
            </a:ln>
          </p:spPr>
          <p:txBody>
            <a:bodyPr rtlCol="0" anchor="ctr"/>
            <a:lstStyle/>
            <a:p>
              <a:endParaRPr lang="en-GB"/>
            </a:p>
          </p:txBody>
        </p:sp>
        <p:sp>
          <p:nvSpPr>
            <p:cNvPr id="99" name="Freeform: Shape 98">
              <a:extLst>
                <a:ext uri="{FF2B5EF4-FFF2-40B4-BE49-F238E27FC236}">
                  <a16:creationId xmlns:a16="http://schemas.microsoft.com/office/drawing/2014/main" id="{52F04A55-B287-9C08-B067-45937B9D0849}"/>
                </a:ext>
              </a:extLst>
            </p:cNvPr>
            <p:cNvSpPr/>
            <p:nvPr/>
          </p:nvSpPr>
          <p:spPr>
            <a:xfrm>
              <a:off x="11289010" y="1736963"/>
              <a:ext cx="162668" cy="155597"/>
            </a:xfrm>
            <a:custGeom>
              <a:avLst/>
              <a:gdLst>
                <a:gd name="connsiteX0" fmla="*/ 142485 w 162668"/>
                <a:gd name="connsiteY0" fmla="*/ 0 h 155597"/>
                <a:gd name="connsiteX1" fmla="*/ 151227 w 162668"/>
                <a:gd name="connsiteY1" fmla="*/ 137240 h 155597"/>
                <a:gd name="connsiteX2" fmla="*/ 138989 w 162668"/>
                <a:gd name="connsiteY2" fmla="*/ 141611 h 155597"/>
                <a:gd name="connsiteX3" fmla="*/ 148604 w 162668"/>
                <a:gd name="connsiteY3" fmla="*/ 154723 h 155597"/>
                <a:gd name="connsiteX4" fmla="*/ 85666 w 162668"/>
                <a:gd name="connsiteY4" fmla="*/ 155597 h 155597"/>
                <a:gd name="connsiteX5" fmla="*/ 0 w 162668"/>
                <a:gd name="connsiteY5" fmla="*/ 145982 h 155597"/>
                <a:gd name="connsiteX6" fmla="*/ 39336 w 162668"/>
                <a:gd name="connsiteY6" fmla="*/ 140737 h 155597"/>
                <a:gd name="connsiteX7" fmla="*/ 874 w 162668"/>
                <a:gd name="connsiteY7" fmla="*/ 111890 h 155597"/>
                <a:gd name="connsiteX8" fmla="*/ 142485 w 162668"/>
                <a:gd name="connsiteY8" fmla="*/ 0 h 155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668" h="155597">
                  <a:moveTo>
                    <a:pt x="142485" y="0"/>
                  </a:moveTo>
                  <a:cubicBezTo>
                    <a:pt x="186192" y="42833"/>
                    <a:pt x="144234" y="91785"/>
                    <a:pt x="151227" y="137240"/>
                  </a:cubicBezTo>
                  <a:cubicBezTo>
                    <a:pt x="146856" y="138989"/>
                    <a:pt x="143359" y="139863"/>
                    <a:pt x="138989" y="141611"/>
                  </a:cubicBezTo>
                  <a:cubicBezTo>
                    <a:pt x="142485" y="145982"/>
                    <a:pt x="145107" y="150353"/>
                    <a:pt x="148604" y="154723"/>
                  </a:cubicBezTo>
                  <a:cubicBezTo>
                    <a:pt x="127625" y="154723"/>
                    <a:pt x="106645" y="155597"/>
                    <a:pt x="85666" y="155597"/>
                  </a:cubicBezTo>
                  <a:cubicBezTo>
                    <a:pt x="56819" y="152101"/>
                    <a:pt x="27972" y="149478"/>
                    <a:pt x="0" y="145982"/>
                  </a:cubicBezTo>
                  <a:cubicBezTo>
                    <a:pt x="13112" y="144234"/>
                    <a:pt x="26224" y="142485"/>
                    <a:pt x="39336" y="140737"/>
                  </a:cubicBezTo>
                  <a:cubicBezTo>
                    <a:pt x="26224" y="131121"/>
                    <a:pt x="13112" y="121506"/>
                    <a:pt x="874" y="111890"/>
                  </a:cubicBezTo>
                  <a:cubicBezTo>
                    <a:pt x="47204" y="73428"/>
                    <a:pt x="95281" y="36714"/>
                    <a:pt x="142485" y="0"/>
                  </a:cubicBezTo>
                  <a:close/>
                </a:path>
              </a:pathLst>
            </a:custGeom>
            <a:solidFill>
              <a:srgbClr val="BA3325"/>
            </a:solidFill>
            <a:ln w="8731" cap="flat">
              <a:noFill/>
              <a:prstDash val="solid"/>
              <a:miter/>
            </a:ln>
          </p:spPr>
          <p:txBody>
            <a:bodyPr rtlCol="0" anchor="ctr"/>
            <a:lstStyle/>
            <a:p>
              <a:endParaRPr lang="en-GB"/>
            </a:p>
          </p:txBody>
        </p:sp>
        <p:sp>
          <p:nvSpPr>
            <p:cNvPr id="100" name="Freeform: Shape 99">
              <a:extLst>
                <a:ext uri="{FF2B5EF4-FFF2-40B4-BE49-F238E27FC236}">
                  <a16:creationId xmlns:a16="http://schemas.microsoft.com/office/drawing/2014/main" id="{34FF6949-CCF1-52FE-434E-DB1216020851}"/>
                </a:ext>
              </a:extLst>
            </p:cNvPr>
            <p:cNvSpPr/>
            <p:nvPr/>
          </p:nvSpPr>
          <p:spPr>
            <a:xfrm>
              <a:off x="8965539" y="2139942"/>
              <a:ext cx="256997" cy="120631"/>
            </a:xfrm>
            <a:custGeom>
              <a:avLst/>
              <a:gdLst>
                <a:gd name="connsiteX0" fmla="*/ 256998 w 256997"/>
                <a:gd name="connsiteY0" fmla="*/ 120632 h 120631"/>
                <a:gd name="connsiteX1" fmla="*/ 187941 w 256997"/>
                <a:gd name="connsiteY1" fmla="*/ 100526 h 120631"/>
                <a:gd name="connsiteX2" fmla="*/ 145982 w 256997"/>
                <a:gd name="connsiteY2" fmla="*/ 103149 h 120631"/>
                <a:gd name="connsiteX3" fmla="*/ 874 w 256997"/>
                <a:gd name="connsiteY3" fmla="*/ 60316 h 120631"/>
                <a:gd name="connsiteX4" fmla="*/ 0 w 256997"/>
                <a:gd name="connsiteY4" fmla="*/ 41959 h 120631"/>
                <a:gd name="connsiteX5" fmla="*/ 5245 w 256997"/>
                <a:gd name="connsiteY5" fmla="*/ 6993 h 120631"/>
                <a:gd name="connsiteX6" fmla="*/ 42833 w 256997"/>
                <a:gd name="connsiteY6" fmla="*/ 0 h 120631"/>
                <a:gd name="connsiteX7" fmla="*/ 59442 w 256997"/>
                <a:gd name="connsiteY7" fmla="*/ 2622 h 120631"/>
                <a:gd name="connsiteX8" fmla="*/ 236018 w 256997"/>
                <a:gd name="connsiteY8" fmla="*/ 76924 h 120631"/>
                <a:gd name="connsiteX9" fmla="*/ 256998 w 256997"/>
                <a:gd name="connsiteY9" fmla="*/ 120632 h 12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997" h="120631">
                  <a:moveTo>
                    <a:pt x="256998" y="120632"/>
                  </a:moveTo>
                  <a:cubicBezTo>
                    <a:pt x="234270" y="113639"/>
                    <a:pt x="210668" y="106645"/>
                    <a:pt x="187941" y="100526"/>
                  </a:cubicBezTo>
                  <a:cubicBezTo>
                    <a:pt x="172206" y="77799"/>
                    <a:pt x="157346" y="61190"/>
                    <a:pt x="145982" y="103149"/>
                  </a:cubicBezTo>
                  <a:cubicBezTo>
                    <a:pt x="97904" y="89163"/>
                    <a:pt x="49826" y="74302"/>
                    <a:pt x="874" y="60316"/>
                  </a:cubicBezTo>
                  <a:cubicBezTo>
                    <a:pt x="874" y="54197"/>
                    <a:pt x="0" y="48078"/>
                    <a:pt x="0" y="41959"/>
                  </a:cubicBezTo>
                  <a:cubicBezTo>
                    <a:pt x="1748" y="30595"/>
                    <a:pt x="3497" y="19231"/>
                    <a:pt x="5245" y="6993"/>
                  </a:cubicBezTo>
                  <a:cubicBezTo>
                    <a:pt x="17483" y="4371"/>
                    <a:pt x="30595" y="2622"/>
                    <a:pt x="42833" y="0"/>
                  </a:cubicBezTo>
                  <a:cubicBezTo>
                    <a:pt x="48078" y="874"/>
                    <a:pt x="54197" y="1748"/>
                    <a:pt x="59442" y="2622"/>
                  </a:cubicBezTo>
                  <a:cubicBezTo>
                    <a:pt x="118009" y="27098"/>
                    <a:pt x="177451" y="52449"/>
                    <a:pt x="236018" y="76924"/>
                  </a:cubicBezTo>
                  <a:cubicBezTo>
                    <a:pt x="243886" y="90911"/>
                    <a:pt x="250879" y="105771"/>
                    <a:pt x="256998" y="120632"/>
                  </a:cubicBezTo>
                  <a:close/>
                </a:path>
              </a:pathLst>
            </a:custGeom>
            <a:solidFill>
              <a:srgbClr val="EA9024"/>
            </a:solidFill>
            <a:ln w="8731" cap="flat">
              <a:noFill/>
              <a:prstDash val="solid"/>
              <a:miter/>
            </a:ln>
          </p:spPr>
          <p:txBody>
            <a:bodyPr rtlCol="0" anchor="ctr"/>
            <a:lstStyle/>
            <a:p>
              <a:endParaRPr lang="en-GB"/>
            </a:p>
          </p:txBody>
        </p:sp>
        <p:sp>
          <p:nvSpPr>
            <p:cNvPr id="101" name="Freeform: Shape 100">
              <a:extLst>
                <a:ext uri="{FF2B5EF4-FFF2-40B4-BE49-F238E27FC236}">
                  <a16:creationId xmlns:a16="http://schemas.microsoft.com/office/drawing/2014/main" id="{722F339A-F259-C302-F48F-7B77F7C5308D}"/>
                </a:ext>
              </a:extLst>
            </p:cNvPr>
            <p:cNvSpPr/>
            <p:nvPr/>
          </p:nvSpPr>
          <p:spPr>
            <a:xfrm>
              <a:off x="9573943" y="2441521"/>
              <a:ext cx="371510" cy="190562"/>
            </a:xfrm>
            <a:custGeom>
              <a:avLst/>
              <a:gdLst>
                <a:gd name="connsiteX0" fmla="*/ 371511 w 371510"/>
                <a:gd name="connsiteY0" fmla="*/ 8741 h 190562"/>
                <a:gd name="connsiteX1" fmla="*/ 272732 w 371510"/>
                <a:gd name="connsiteY1" fmla="*/ 83044 h 190562"/>
                <a:gd name="connsiteX2" fmla="*/ 246508 w 371510"/>
                <a:gd name="connsiteY2" fmla="*/ 97030 h 190562"/>
                <a:gd name="connsiteX3" fmla="*/ 10490 w 371510"/>
                <a:gd name="connsiteY3" fmla="*/ 190563 h 190562"/>
                <a:gd name="connsiteX4" fmla="*/ 0 w 371510"/>
                <a:gd name="connsiteY4" fmla="*/ 158220 h 190562"/>
                <a:gd name="connsiteX5" fmla="*/ 19231 w 371510"/>
                <a:gd name="connsiteY5" fmla="*/ 147730 h 190562"/>
                <a:gd name="connsiteX6" fmla="*/ 52449 w 371510"/>
                <a:gd name="connsiteY6" fmla="*/ 133744 h 190562"/>
                <a:gd name="connsiteX7" fmla="*/ 202801 w 371510"/>
                <a:gd name="connsiteY7" fmla="*/ 70806 h 190562"/>
                <a:gd name="connsiteX8" fmla="*/ 201927 w 371510"/>
                <a:gd name="connsiteY8" fmla="*/ 71680 h 190562"/>
                <a:gd name="connsiteX9" fmla="*/ 357524 w 371510"/>
                <a:gd name="connsiteY9" fmla="*/ 0 h 190562"/>
                <a:gd name="connsiteX10" fmla="*/ 371511 w 371510"/>
                <a:gd name="connsiteY10" fmla="*/ 8741 h 190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1510" h="190562">
                  <a:moveTo>
                    <a:pt x="371511" y="8741"/>
                  </a:moveTo>
                  <a:cubicBezTo>
                    <a:pt x="338293" y="33217"/>
                    <a:pt x="305950" y="58568"/>
                    <a:pt x="272732" y="83044"/>
                  </a:cubicBezTo>
                  <a:cubicBezTo>
                    <a:pt x="263991" y="87414"/>
                    <a:pt x="255250" y="92659"/>
                    <a:pt x="246508" y="97030"/>
                  </a:cubicBezTo>
                  <a:cubicBezTo>
                    <a:pt x="167835" y="128499"/>
                    <a:pt x="89163" y="159968"/>
                    <a:pt x="10490" y="190563"/>
                  </a:cubicBezTo>
                  <a:cubicBezTo>
                    <a:pt x="6993" y="180073"/>
                    <a:pt x="3497" y="168709"/>
                    <a:pt x="0" y="158220"/>
                  </a:cubicBezTo>
                  <a:cubicBezTo>
                    <a:pt x="6119" y="154723"/>
                    <a:pt x="13112" y="151227"/>
                    <a:pt x="19231" y="147730"/>
                  </a:cubicBezTo>
                  <a:cubicBezTo>
                    <a:pt x="40211" y="166087"/>
                    <a:pt x="50700" y="160842"/>
                    <a:pt x="52449" y="133744"/>
                  </a:cubicBezTo>
                  <a:cubicBezTo>
                    <a:pt x="102275" y="112764"/>
                    <a:pt x="152101" y="91785"/>
                    <a:pt x="202801" y="70806"/>
                  </a:cubicBezTo>
                  <a:cubicBezTo>
                    <a:pt x="202801" y="70806"/>
                    <a:pt x="201927" y="71680"/>
                    <a:pt x="201927" y="71680"/>
                  </a:cubicBezTo>
                  <a:cubicBezTo>
                    <a:pt x="253501" y="48078"/>
                    <a:pt x="305950" y="23602"/>
                    <a:pt x="357524" y="0"/>
                  </a:cubicBezTo>
                  <a:cubicBezTo>
                    <a:pt x="363643" y="2622"/>
                    <a:pt x="367140" y="5245"/>
                    <a:pt x="371511" y="8741"/>
                  </a:cubicBezTo>
                  <a:close/>
                </a:path>
              </a:pathLst>
            </a:custGeom>
            <a:solidFill>
              <a:srgbClr val="EA9024"/>
            </a:solidFill>
            <a:ln w="8731" cap="flat">
              <a:noFill/>
              <a:prstDash val="solid"/>
              <a:miter/>
            </a:ln>
          </p:spPr>
          <p:txBody>
            <a:bodyPr rtlCol="0" anchor="ctr"/>
            <a:lstStyle/>
            <a:p>
              <a:endParaRPr lang="en-GB"/>
            </a:p>
          </p:txBody>
        </p:sp>
        <p:sp>
          <p:nvSpPr>
            <p:cNvPr id="102" name="Freeform: Shape 101">
              <a:extLst>
                <a:ext uri="{FF2B5EF4-FFF2-40B4-BE49-F238E27FC236}">
                  <a16:creationId xmlns:a16="http://schemas.microsoft.com/office/drawing/2014/main" id="{F73A37B1-156E-1DDA-7102-40BD414E631B}"/>
                </a:ext>
              </a:extLst>
            </p:cNvPr>
            <p:cNvSpPr/>
            <p:nvPr/>
          </p:nvSpPr>
          <p:spPr>
            <a:xfrm>
              <a:off x="8737388" y="1069992"/>
              <a:ext cx="119757" cy="227277"/>
            </a:xfrm>
            <a:custGeom>
              <a:avLst/>
              <a:gdLst>
                <a:gd name="connsiteX0" fmla="*/ 0 w 119757"/>
                <a:gd name="connsiteY0" fmla="*/ 131995 h 227277"/>
                <a:gd name="connsiteX1" fmla="*/ 67309 w 119757"/>
                <a:gd name="connsiteY1" fmla="*/ 0 h 227277"/>
                <a:gd name="connsiteX2" fmla="*/ 119758 w 119757"/>
                <a:gd name="connsiteY2" fmla="*/ 4371 h 227277"/>
                <a:gd name="connsiteX3" fmla="*/ 69057 w 119757"/>
                <a:gd name="connsiteY3" fmla="*/ 227277 h 227277"/>
                <a:gd name="connsiteX4" fmla="*/ 16609 w 119757"/>
                <a:gd name="connsiteY4" fmla="*/ 184444 h 227277"/>
                <a:gd name="connsiteX5" fmla="*/ 17483 w 119757"/>
                <a:gd name="connsiteY5" fmla="*/ 183570 h 227277"/>
                <a:gd name="connsiteX6" fmla="*/ 48952 w 119757"/>
                <a:gd name="connsiteY6" fmla="*/ 173954 h 227277"/>
                <a:gd name="connsiteX7" fmla="*/ 0 w 119757"/>
                <a:gd name="connsiteY7" fmla="*/ 131995 h 22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757" h="227277">
                  <a:moveTo>
                    <a:pt x="0" y="131995"/>
                  </a:moveTo>
                  <a:cubicBezTo>
                    <a:pt x="22728" y="88288"/>
                    <a:pt x="45455" y="44581"/>
                    <a:pt x="67309" y="0"/>
                  </a:cubicBezTo>
                  <a:cubicBezTo>
                    <a:pt x="84792" y="1748"/>
                    <a:pt x="102275" y="2622"/>
                    <a:pt x="119758" y="4371"/>
                  </a:cubicBezTo>
                  <a:cubicBezTo>
                    <a:pt x="103149" y="78673"/>
                    <a:pt x="85666" y="152975"/>
                    <a:pt x="69057" y="227277"/>
                  </a:cubicBezTo>
                  <a:cubicBezTo>
                    <a:pt x="51574" y="213291"/>
                    <a:pt x="34092" y="199304"/>
                    <a:pt x="16609" y="184444"/>
                  </a:cubicBezTo>
                  <a:lnTo>
                    <a:pt x="17483" y="183570"/>
                  </a:lnTo>
                  <a:cubicBezTo>
                    <a:pt x="27973" y="180073"/>
                    <a:pt x="38462" y="177451"/>
                    <a:pt x="48952" y="173954"/>
                  </a:cubicBezTo>
                  <a:cubicBezTo>
                    <a:pt x="32343" y="160842"/>
                    <a:pt x="16609" y="145982"/>
                    <a:pt x="0" y="131995"/>
                  </a:cubicBezTo>
                  <a:close/>
                </a:path>
              </a:pathLst>
            </a:custGeom>
            <a:solidFill>
              <a:srgbClr val="3D2226"/>
            </a:solidFill>
            <a:ln w="8731" cap="flat">
              <a:noFill/>
              <a:prstDash val="solid"/>
              <a:miter/>
            </a:ln>
          </p:spPr>
          <p:txBody>
            <a:bodyPr rtlCol="0" anchor="ctr"/>
            <a:lstStyle/>
            <a:p>
              <a:endParaRPr lang="en-GB"/>
            </a:p>
          </p:txBody>
        </p:sp>
        <p:sp>
          <p:nvSpPr>
            <p:cNvPr id="103" name="Freeform: Shape 102">
              <a:extLst>
                <a:ext uri="{FF2B5EF4-FFF2-40B4-BE49-F238E27FC236}">
                  <a16:creationId xmlns:a16="http://schemas.microsoft.com/office/drawing/2014/main" id="{7F8F15E7-52CA-3ADA-15CB-E73AD2D6FC7E}"/>
                </a:ext>
              </a:extLst>
            </p:cNvPr>
            <p:cNvSpPr/>
            <p:nvPr/>
          </p:nvSpPr>
          <p:spPr>
            <a:xfrm>
              <a:off x="9066940" y="3701161"/>
              <a:ext cx="116260" cy="219409"/>
            </a:xfrm>
            <a:custGeom>
              <a:avLst/>
              <a:gdLst>
                <a:gd name="connsiteX0" fmla="*/ 112764 w 116260"/>
                <a:gd name="connsiteY0" fmla="*/ 182696 h 219409"/>
                <a:gd name="connsiteX1" fmla="*/ 0 w 116260"/>
                <a:gd name="connsiteY1" fmla="*/ 219410 h 219409"/>
                <a:gd name="connsiteX2" fmla="*/ 12238 w 116260"/>
                <a:gd name="connsiteY2" fmla="*/ 0 h 219409"/>
                <a:gd name="connsiteX3" fmla="*/ 20105 w 116260"/>
                <a:gd name="connsiteY3" fmla="*/ 27098 h 219409"/>
                <a:gd name="connsiteX4" fmla="*/ 13986 w 116260"/>
                <a:gd name="connsiteY4" fmla="*/ 41959 h 219409"/>
                <a:gd name="connsiteX5" fmla="*/ 17483 w 116260"/>
                <a:gd name="connsiteY5" fmla="*/ 43707 h 219409"/>
                <a:gd name="connsiteX6" fmla="*/ 20979 w 116260"/>
                <a:gd name="connsiteY6" fmla="*/ 27972 h 219409"/>
                <a:gd name="connsiteX7" fmla="*/ 29721 w 116260"/>
                <a:gd name="connsiteY7" fmla="*/ 26224 h 219409"/>
                <a:gd name="connsiteX8" fmla="*/ 30595 w 116260"/>
                <a:gd name="connsiteY8" fmla="*/ 27972 h 219409"/>
                <a:gd name="connsiteX9" fmla="*/ 39336 w 116260"/>
                <a:gd name="connsiteY9" fmla="*/ 43707 h 219409"/>
                <a:gd name="connsiteX10" fmla="*/ 40211 w 116260"/>
                <a:gd name="connsiteY10" fmla="*/ 42833 h 219409"/>
                <a:gd name="connsiteX11" fmla="*/ 43707 w 116260"/>
                <a:gd name="connsiteY11" fmla="*/ 69931 h 219409"/>
                <a:gd name="connsiteX12" fmla="*/ 38462 w 116260"/>
                <a:gd name="connsiteY12" fmla="*/ 114513 h 219409"/>
                <a:gd name="connsiteX13" fmla="*/ 69057 w 116260"/>
                <a:gd name="connsiteY13" fmla="*/ 86540 h 219409"/>
                <a:gd name="connsiteX14" fmla="*/ 116261 w 116260"/>
                <a:gd name="connsiteY14" fmla="*/ 83918 h 219409"/>
                <a:gd name="connsiteX15" fmla="*/ 112764 w 116260"/>
                <a:gd name="connsiteY15" fmla="*/ 182696 h 219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6260" h="219409">
                  <a:moveTo>
                    <a:pt x="112764" y="182696"/>
                  </a:moveTo>
                  <a:cubicBezTo>
                    <a:pt x="63812" y="159094"/>
                    <a:pt x="36714" y="202801"/>
                    <a:pt x="0" y="219410"/>
                  </a:cubicBezTo>
                  <a:cubicBezTo>
                    <a:pt x="4371" y="145982"/>
                    <a:pt x="7867" y="73428"/>
                    <a:pt x="12238" y="0"/>
                  </a:cubicBezTo>
                  <a:cubicBezTo>
                    <a:pt x="14860" y="8741"/>
                    <a:pt x="17483" y="17483"/>
                    <a:pt x="20105" y="27098"/>
                  </a:cubicBezTo>
                  <a:cubicBezTo>
                    <a:pt x="18357" y="31469"/>
                    <a:pt x="15735" y="36714"/>
                    <a:pt x="13986" y="41959"/>
                  </a:cubicBezTo>
                  <a:cubicBezTo>
                    <a:pt x="13986" y="41959"/>
                    <a:pt x="15735" y="42833"/>
                    <a:pt x="17483" y="43707"/>
                  </a:cubicBezTo>
                  <a:cubicBezTo>
                    <a:pt x="18357" y="38462"/>
                    <a:pt x="20105" y="33217"/>
                    <a:pt x="20979" y="27972"/>
                  </a:cubicBezTo>
                  <a:cubicBezTo>
                    <a:pt x="23602" y="27098"/>
                    <a:pt x="26224" y="26224"/>
                    <a:pt x="29721" y="26224"/>
                  </a:cubicBezTo>
                  <a:lnTo>
                    <a:pt x="30595" y="27972"/>
                  </a:lnTo>
                  <a:cubicBezTo>
                    <a:pt x="33217" y="33217"/>
                    <a:pt x="35840" y="38462"/>
                    <a:pt x="39336" y="43707"/>
                  </a:cubicBezTo>
                  <a:cubicBezTo>
                    <a:pt x="39336" y="43707"/>
                    <a:pt x="40211" y="42833"/>
                    <a:pt x="40211" y="42833"/>
                  </a:cubicBezTo>
                  <a:cubicBezTo>
                    <a:pt x="41085" y="51574"/>
                    <a:pt x="41959" y="61190"/>
                    <a:pt x="43707" y="69931"/>
                  </a:cubicBezTo>
                  <a:cubicBezTo>
                    <a:pt x="41959" y="84792"/>
                    <a:pt x="40211" y="99652"/>
                    <a:pt x="38462" y="114513"/>
                  </a:cubicBezTo>
                  <a:cubicBezTo>
                    <a:pt x="48952" y="104897"/>
                    <a:pt x="58568" y="96156"/>
                    <a:pt x="69057" y="86540"/>
                  </a:cubicBezTo>
                  <a:cubicBezTo>
                    <a:pt x="84792" y="85666"/>
                    <a:pt x="100526" y="84792"/>
                    <a:pt x="116261" y="83918"/>
                  </a:cubicBezTo>
                  <a:cubicBezTo>
                    <a:pt x="114513" y="116261"/>
                    <a:pt x="113639" y="149478"/>
                    <a:pt x="112764" y="182696"/>
                  </a:cubicBezTo>
                  <a:close/>
                </a:path>
              </a:pathLst>
            </a:custGeom>
            <a:solidFill>
              <a:srgbClr val="547F31"/>
            </a:solidFill>
            <a:ln w="8731" cap="flat">
              <a:noFill/>
              <a:prstDash val="solid"/>
              <a:miter/>
            </a:ln>
          </p:spPr>
          <p:txBody>
            <a:bodyPr rtlCol="0" anchor="ctr"/>
            <a:lstStyle/>
            <a:p>
              <a:endParaRPr lang="en-GB"/>
            </a:p>
          </p:txBody>
        </p:sp>
        <p:sp>
          <p:nvSpPr>
            <p:cNvPr id="104" name="Freeform: Shape 103">
              <a:extLst>
                <a:ext uri="{FF2B5EF4-FFF2-40B4-BE49-F238E27FC236}">
                  <a16:creationId xmlns:a16="http://schemas.microsoft.com/office/drawing/2014/main" id="{D830BBFA-D972-AF23-BB8A-4BA10175AD64}"/>
                </a:ext>
              </a:extLst>
            </p:cNvPr>
            <p:cNvSpPr/>
            <p:nvPr/>
          </p:nvSpPr>
          <p:spPr>
            <a:xfrm>
              <a:off x="10700540" y="6093688"/>
              <a:ext cx="148776" cy="144233"/>
            </a:xfrm>
            <a:custGeom>
              <a:avLst/>
              <a:gdLst>
                <a:gd name="connsiteX0" fmla="*/ 31641 w 148776"/>
                <a:gd name="connsiteY0" fmla="*/ 81295 h 144233"/>
                <a:gd name="connsiteX1" fmla="*/ 44753 w 148776"/>
                <a:gd name="connsiteY1" fmla="*/ 81295 h 144233"/>
                <a:gd name="connsiteX2" fmla="*/ 59614 w 148776"/>
                <a:gd name="connsiteY2" fmla="*/ 85666 h 144233"/>
                <a:gd name="connsiteX3" fmla="*/ 60488 w 148776"/>
                <a:gd name="connsiteY3" fmla="*/ 69931 h 144233"/>
                <a:gd name="connsiteX4" fmla="*/ 45628 w 148776"/>
                <a:gd name="connsiteY4" fmla="*/ 73428 h 144233"/>
                <a:gd name="connsiteX5" fmla="*/ 21151 w 148776"/>
                <a:gd name="connsiteY5" fmla="*/ 2622 h 144233"/>
                <a:gd name="connsiteX6" fmla="*/ 28145 w 148776"/>
                <a:gd name="connsiteY6" fmla="*/ 0 h 144233"/>
                <a:gd name="connsiteX7" fmla="*/ 148776 w 148776"/>
                <a:gd name="connsiteY7" fmla="*/ 3497 h 144233"/>
                <a:gd name="connsiteX8" fmla="*/ 99824 w 148776"/>
                <a:gd name="connsiteY8" fmla="*/ 144234 h 144233"/>
                <a:gd name="connsiteX9" fmla="*/ 91083 w 148776"/>
                <a:gd name="connsiteY9" fmla="*/ 138989 h 144233"/>
                <a:gd name="connsiteX10" fmla="*/ 27271 w 148776"/>
                <a:gd name="connsiteY10" fmla="*/ 124128 h 144233"/>
                <a:gd name="connsiteX11" fmla="*/ 31641 w 148776"/>
                <a:gd name="connsiteY11" fmla="*/ 81295 h 14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776" h="144233">
                  <a:moveTo>
                    <a:pt x="31641" y="81295"/>
                  </a:moveTo>
                  <a:cubicBezTo>
                    <a:pt x="36012" y="81295"/>
                    <a:pt x="40383" y="81295"/>
                    <a:pt x="44753" y="81295"/>
                  </a:cubicBezTo>
                  <a:cubicBezTo>
                    <a:pt x="49998" y="83044"/>
                    <a:pt x="54369" y="84792"/>
                    <a:pt x="59614" y="85666"/>
                  </a:cubicBezTo>
                  <a:cubicBezTo>
                    <a:pt x="59614" y="80421"/>
                    <a:pt x="60488" y="75177"/>
                    <a:pt x="60488" y="69931"/>
                  </a:cubicBezTo>
                  <a:cubicBezTo>
                    <a:pt x="55243" y="70806"/>
                    <a:pt x="50873" y="71680"/>
                    <a:pt x="45628" y="73428"/>
                  </a:cubicBezTo>
                  <a:cubicBezTo>
                    <a:pt x="37760" y="49826"/>
                    <a:pt x="29019" y="26224"/>
                    <a:pt x="21151" y="2622"/>
                  </a:cubicBezTo>
                  <a:cubicBezTo>
                    <a:pt x="23774" y="2622"/>
                    <a:pt x="26396" y="1748"/>
                    <a:pt x="28145" y="0"/>
                  </a:cubicBezTo>
                  <a:cubicBezTo>
                    <a:pt x="68355" y="874"/>
                    <a:pt x="108566" y="2622"/>
                    <a:pt x="148776" y="3497"/>
                  </a:cubicBezTo>
                  <a:cubicBezTo>
                    <a:pt x="132168" y="50700"/>
                    <a:pt x="116433" y="97030"/>
                    <a:pt x="99824" y="144234"/>
                  </a:cubicBezTo>
                  <a:cubicBezTo>
                    <a:pt x="97202" y="142485"/>
                    <a:pt x="93705" y="140737"/>
                    <a:pt x="91083" y="138989"/>
                  </a:cubicBezTo>
                  <a:cubicBezTo>
                    <a:pt x="70104" y="134618"/>
                    <a:pt x="47376" y="131121"/>
                    <a:pt x="27271" y="124128"/>
                  </a:cubicBezTo>
                  <a:cubicBezTo>
                    <a:pt x="-36542" y="104023"/>
                    <a:pt x="31641" y="96156"/>
                    <a:pt x="31641" y="81295"/>
                  </a:cubicBezTo>
                  <a:close/>
                </a:path>
              </a:pathLst>
            </a:custGeom>
            <a:solidFill>
              <a:srgbClr val="BA3325"/>
            </a:solidFill>
            <a:ln w="8731" cap="flat">
              <a:noFill/>
              <a:prstDash val="solid"/>
              <a:miter/>
            </a:ln>
          </p:spPr>
          <p:txBody>
            <a:bodyPr rtlCol="0" anchor="ctr"/>
            <a:lstStyle/>
            <a:p>
              <a:endParaRPr lang="en-GB"/>
            </a:p>
          </p:txBody>
        </p:sp>
        <p:sp>
          <p:nvSpPr>
            <p:cNvPr id="105" name="Freeform: Shape 104">
              <a:extLst>
                <a:ext uri="{FF2B5EF4-FFF2-40B4-BE49-F238E27FC236}">
                  <a16:creationId xmlns:a16="http://schemas.microsoft.com/office/drawing/2014/main" id="{F9CBAA14-2BD0-246A-93D5-2EE4CD371B4C}"/>
                </a:ext>
              </a:extLst>
            </p:cNvPr>
            <p:cNvSpPr/>
            <p:nvPr/>
          </p:nvSpPr>
          <p:spPr>
            <a:xfrm>
              <a:off x="10806484" y="5454690"/>
              <a:ext cx="227277" cy="146855"/>
            </a:xfrm>
            <a:custGeom>
              <a:avLst/>
              <a:gdLst>
                <a:gd name="connsiteX0" fmla="*/ 13986 w 227277"/>
                <a:gd name="connsiteY0" fmla="*/ 64686 h 146855"/>
                <a:gd name="connsiteX1" fmla="*/ 0 w 227277"/>
                <a:gd name="connsiteY1" fmla="*/ 38462 h 146855"/>
                <a:gd name="connsiteX2" fmla="*/ 81295 w 227277"/>
                <a:gd name="connsiteY2" fmla="*/ 0 h 146855"/>
                <a:gd name="connsiteX3" fmla="*/ 83044 w 227277"/>
                <a:gd name="connsiteY3" fmla="*/ 4371 h 146855"/>
                <a:gd name="connsiteX4" fmla="*/ 83044 w 227277"/>
                <a:gd name="connsiteY4" fmla="*/ 20979 h 146855"/>
                <a:gd name="connsiteX5" fmla="*/ 204549 w 227277"/>
                <a:gd name="connsiteY5" fmla="*/ 12238 h 146855"/>
                <a:gd name="connsiteX6" fmla="*/ 227277 w 227277"/>
                <a:gd name="connsiteY6" fmla="*/ 83044 h 146855"/>
                <a:gd name="connsiteX7" fmla="*/ 205424 w 227277"/>
                <a:gd name="connsiteY7" fmla="*/ 109268 h 146855"/>
                <a:gd name="connsiteX8" fmla="*/ 194934 w 227277"/>
                <a:gd name="connsiteY8" fmla="*/ 90910 h 146855"/>
                <a:gd name="connsiteX9" fmla="*/ 145982 w 227277"/>
                <a:gd name="connsiteY9" fmla="*/ 93533 h 146855"/>
                <a:gd name="connsiteX10" fmla="*/ 117135 w 227277"/>
                <a:gd name="connsiteY10" fmla="*/ 94407 h 146855"/>
                <a:gd name="connsiteX11" fmla="*/ 134618 w 227277"/>
                <a:gd name="connsiteY11" fmla="*/ 125876 h 146855"/>
                <a:gd name="connsiteX12" fmla="*/ 132870 w 227277"/>
                <a:gd name="connsiteY12" fmla="*/ 136366 h 146855"/>
                <a:gd name="connsiteX13" fmla="*/ 100526 w 227277"/>
                <a:gd name="connsiteY13" fmla="*/ 145107 h 146855"/>
                <a:gd name="connsiteX14" fmla="*/ 63812 w 227277"/>
                <a:gd name="connsiteY14" fmla="*/ 146856 h 146855"/>
                <a:gd name="connsiteX15" fmla="*/ 56819 w 227277"/>
                <a:gd name="connsiteY15" fmla="*/ 91785 h 146855"/>
                <a:gd name="connsiteX16" fmla="*/ 89163 w 227277"/>
                <a:gd name="connsiteY16" fmla="*/ 53322 h 146855"/>
                <a:gd name="connsiteX17" fmla="*/ 63812 w 227277"/>
                <a:gd name="connsiteY17" fmla="*/ 44581 h 146855"/>
                <a:gd name="connsiteX18" fmla="*/ 53323 w 227277"/>
                <a:gd name="connsiteY18" fmla="*/ 83044 h 146855"/>
                <a:gd name="connsiteX19" fmla="*/ 28847 w 227277"/>
                <a:gd name="connsiteY19" fmla="*/ 73428 h 146855"/>
                <a:gd name="connsiteX20" fmla="*/ 19231 w 227277"/>
                <a:gd name="connsiteY20" fmla="*/ 65561 h 146855"/>
                <a:gd name="connsiteX21" fmla="*/ 13986 w 227277"/>
                <a:gd name="connsiteY21" fmla="*/ 64686 h 146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7277" h="146855">
                  <a:moveTo>
                    <a:pt x="13986" y="64686"/>
                  </a:moveTo>
                  <a:cubicBezTo>
                    <a:pt x="9616" y="55945"/>
                    <a:pt x="5245" y="47203"/>
                    <a:pt x="0" y="38462"/>
                  </a:cubicBezTo>
                  <a:cubicBezTo>
                    <a:pt x="27098" y="25350"/>
                    <a:pt x="54197" y="13112"/>
                    <a:pt x="81295" y="0"/>
                  </a:cubicBezTo>
                  <a:cubicBezTo>
                    <a:pt x="82169" y="1748"/>
                    <a:pt x="82169" y="3496"/>
                    <a:pt x="83044" y="4371"/>
                  </a:cubicBezTo>
                  <a:cubicBezTo>
                    <a:pt x="83044" y="9615"/>
                    <a:pt x="83044" y="15734"/>
                    <a:pt x="83044" y="20979"/>
                  </a:cubicBezTo>
                  <a:cubicBezTo>
                    <a:pt x="123254" y="8741"/>
                    <a:pt x="170458" y="99652"/>
                    <a:pt x="204549" y="12238"/>
                  </a:cubicBezTo>
                  <a:cubicBezTo>
                    <a:pt x="212417" y="35840"/>
                    <a:pt x="220284" y="59442"/>
                    <a:pt x="227277" y="83044"/>
                  </a:cubicBezTo>
                  <a:cubicBezTo>
                    <a:pt x="220284" y="91785"/>
                    <a:pt x="212417" y="100526"/>
                    <a:pt x="205424" y="109268"/>
                  </a:cubicBezTo>
                  <a:cubicBezTo>
                    <a:pt x="201927" y="103149"/>
                    <a:pt x="198430" y="97030"/>
                    <a:pt x="194934" y="90910"/>
                  </a:cubicBezTo>
                  <a:cubicBezTo>
                    <a:pt x="178325" y="91785"/>
                    <a:pt x="162591" y="92659"/>
                    <a:pt x="145982" y="93533"/>
                  </a:cubicBezTo>
                  <a:cubicBezTo>
                    <a:pt x="136366" y="93533"/>
                    <a:pt x="126751" y="94407"/>
                    <a:pt x="117135" y="94407"/>
                  </a:cubicBezTo>
                  <a:cubicBezTo>
                    <a:pt x="123254" y="104897"/>
                    <a:pt x="128499" y="115387"/>
                    <a:pt x="134618" y="125876"/>
                  </a:cubicBezTo>
                  <a:cubicBezTo>
                    <a:pt x="133744" y="129373"/>
                    <a:pt x="133744" y="132870"/>
                    <a:pt x="132870" y="136366"/>
                  </a:cubicBezTo>
                  <a:cubicBezTo>
                    <a:pt x="122380" y="138988"/>
                    <a:pt x="111016" y="142485"/>
                    <a:pt x="100526" y="145107"/>
                  </a:cubicBezTo>
                  <a:cubicBezTo>
                    <a:pt x="88288" y="145982"/>
                    <a:pt x="76051" y="145982"/>
                    <a:pt x="63812" y="146856"/>
                  </a:cubicBezTo>
                  <a:cubicBezTo>
                    <a:pt x="61190" y="128499"/>
                    <a:pt x="59442" y="110142"/>
                    <a:pt x="56819" y="91785"/>
                  </a:cubicBezTo>
                  <a:cubicBezTo>
                    <a:pt x="67309" y="78673"/>
                    <a:pt x="77799" y="65561"/>
                    <a:pt x="89163" y="53322"/>
                  </a:cubicBezTo>
                  <a:cubicBezTo>
                    <a:pt x="80421" y="50700"/>
                    <a:pt x="72554" y="48078"/>
                    <a:pt x="63812" y="44581"/>
                  </a:cubicBezTo>
                  <a:cubicBezTo>
                    <a:pt x="60316" y="57693"/>
                    <a:pt x="56819" y="69931"/>
                    <a:pt x="53323" y="83044"/>
                  </a:cubicBezTo>
                  <a:cubicBezTo>
                    <a:pt x="45456" y="79547"/>
                    <a:pt x="36714" y="76924"/>
                    <a:pt x="28847" y="73428"/>
                  </a:cubicBezTo>
                  <a:cubicBezTo>
                    <a:pt x="25350" y="70805"/>
                    <a:pt x="22728" y="68183"/>
                    <a:pt x="19231" y="65561"/>
                  </a:cubicBezTo>
                  <a:cubicBezTo>
                    <a:pt x="17483" y="64686"/>
                    <a:pt x="15734" y="64686"/>
                    <a:pt x="13986" y="64686"/>
                  </a:cubicBezTo>
                  <a:close/>
                </a:path>
              </a:pathLst>
            </a:custGeom>
            <a:solidFill>
              <a:srgbClr val="B23D4A"/>
            </a:solidFill>
            <a:ln w="8731" cap="flat">
              <a:noFill/>
              <a:prstDash val="solid"/>
              <a:miter/>
            </a:ln>
          </p:spPr>
          <p:txBody>
            <a:bodyPr rtlCol="0" anchor="ctr"/>
            <a:lstStyle/>
            <a:p>
              <a:endParaRPr lang="en-GB"/>
            </a:p>
          </p:txBody>
        </p:sp>
        <p:sp>
          <p:nvSpPr>
            <p:cNvPr id="106" name="Freeform: Shape 105">
              <a:extLst>
                <a:ext uri="{FF2B5EF4-FFF2-40B4-BE49-F238E27FC236}">
                  <a16:creationId xmlns:a16="http://schemas.microsoft.com/office/drawing/2014/main" id="{CCFC77CC-B4BA-1850-2735-2A949AF6CCDB}"/>
                </a:ext>
              </a:extLst>
            </p:cNvPr>
            <p:cNvSpPr/>
            <p:nvPr/>
          </p:nvSpPr>
          <p:spPr>
            <a:xfrm>
              <a:off x="10209444" y="3421435"/>
              <a:ext cx="136366" cy="225528"/>
            </a:xfrm>
            <a:custGeom>
              <a:avLst/>
              <a:gdLst>
                <a:gd name="connsiteX0" fmla="*/ 91785 w 136366"/>
                <a:gd name="connsiteY0" fmla="*/ 0 h 225528"/>
                <a:gd name="connsiteX1" fmla="*/ 136366 w 136366"/>
                <a:gd name="connsiteY1" fmla="*/ 1748 h 225528"/>
                <a:gd name="connsiteX2" fmla="*/ 118883 w 136366"/>
                <a:gd name="connsiteY2" fmla="*/ 39336 h 225528"/>
                <a:gd name="connsiteX3" fmla="*/ 127625 w 136366"/>
                <a:gd name="connsiteY3" fmla="*/ 75176 h 225528"/>
                <a:gd name="connsiteX4" fmla="*/ 127625 w 136366"/>
                <a:gd name="connsiteY4" fmla="*/ 74302 h 225528"/>
                <a:gd name="connsiteX5" fmla="*/ 109268 w 136366"/>
                <a:gd name="connsiteY5" fmla="*/ 131121 h 225528"/>
                <a:gd name="connsiteX6" fmla="*/ 122380 w 136366"/>
                <a:gd name="connsiteY6" fmla="*/ 159094 h 225528"/>
                <a:gd name="connsiteX7" fmla="*/ 120632 w 136366"/>
                <a:gd name="connsiteY7" fmla="*/ 186192 h 225528"/>
                <a:gd name="connsiteX8" fmla="*/ 121506 w 136366"/>
                <a:gd name="connsiteY8" fmla="*/ 189689 h 225528"/>
                <a:gd name="connsiteX9" fmla="*/ 115387 w 136366"/>
                <a:gd name="connsiteY9" fmla="*/ 225529 h 225528"/>
                <a:gd name="connsiteX10" fmla="*/ 0 w 136366"/>
                <a:gd name="connsiteY10" fmla="*/ 221158 h 225528"/>
                <a:gd name="connsiteX11" fmla="*/ 14860 w 136366"/>
                <a:gd name="connsiteY11" fmla="*/ 137240 h 225528"/>
                <a:gd name="connsiteX12" fmla="*/ 42833 w 136366"/>
                <a:gd name="connsiteY12" fmla="*/ 185318 h 225528"/>
                <a:gd name="connsiteX13" fmla="*/ 74302 w 136366"/>
                <a:gd name="connsiteY13" fmla="*/ 143359 h 225528"/>
                <a:gd name="connsiteX14" fmla="*/ 34092 w 136366"/>
                <a:gd name="connsiteY14" fmla="*/ 131996 h 225528"/>
                <a:gd name="connsiteX15" fmla="*/ 36714 w 136366"/>
                <a:gd name="connsiteY15" fmla="*/ 106645 h 225528"/>
                <a:gd name="connsiteX16" fmla="*/ 40211 w 136366"/>
                <a:gd name="connsiteY16" fmla="*/ 104897 h 225528"/>
                <a:gd name="connsiteX17" fmla="*/ 75176 w 136366"/>
                <a:gd name="connsiteY17" fmla="*/ 52449 h 225528"/>
                <a:gd name="connsiteX18" fmla="*/ 91785 w 136366"/>
                <a:gd name="connsiteY18" fmla="*/ 20979 h 225528"/>
                <a:gd name="connsiteX19" fmla="*/ 91785 w 136366"/>
                <a:gd name="connsiteY19" fmla="*/ 0 h 225528"/>
                <a:gd name="connsiteX20" fmla="*/ 91785 w 136366"/>
                <a:gd name="connsiteY20" fmla="*/ 0 h 225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6366" h="225528">
                  <a:moveTo>
                    <a:pt x="91785" y="0"/>
                  </a:moveTo>
                  <a:cubicBezTo>
                    <a:pt x="106645" y="874"/>
                    <a:pt x="121506" y="874"/>
                    <a:pt x="136366" y="1748"/>
                  </a:cubicBezTo>
                  <a:cubicBezTo>
                    <a:pt x="130247" y="13986"/>
                    <a:pt x="125002" y="27098"/>
                    <a:pt x="118883" y="39336"/>
                  </a:cubicBezTo>
                  <a:cubicBezTo>
                    <a:pt x="121506" y="51574"/>
                    <a:pt x="125002" y="62938"/>
                    <a:pt x="127625" y="75176"/>
                  </a:cubicBezTo>
                  <a:lnTo>
                    <a:pt x="127625" y="74302"/>
                  </a:lnTo>
                  <a:cubicBezTo>
                    <a:pt x="121506" y="93533"/>
                    <a:pt x="115387" y="112764"/>
                    <a:pt x="109268" y="131121"/>
                  </a:cubicBezTo>
                  <a:cubicBezTo>
                    <a:pt x="113639" y="140737"/>
                    <a:pt x="118009" y="149478"/>
                    <a:pt x="122380" y="159094"/>
                  </a:cubicBezTo>
                  <a:cubicBezTo>
                    <a:pt x="121506" y="167835"/>
                    <a:pt x="121506" y="177451"/>
                    <a:pt x="120632" y="186192"/>
                  </a:cubicBezTo>
                  <a:cubicBezTo>
                    <a:pt x="121506" y="187066"/>
                    <a:pt x="121506" y="188815"/>
                    <a:pt x="121506" y="189689"/>
                  </a:cubicBezTo>
                  <a:cubicBezTo>
                    <a:pt x="119758" y="201927"/>
                    <a:pt x="117135" y="214165"/>
                    <a:pt x="115387" y="225529"/>
                  </a:cubicBezTo>
                  <a:cubicBezTo>
                    <a:pt x="76925" y="223781"/>
                    <a:pt x="38462" y="222906"/>
                    <a:pt x="0" y="221158"/>
                  </a:cubicBezTo>
                  <a:cubicBezTo>
                    <a:pt x="5245" y="193186"/>
                    <a:pt x="9616" y="165213"/>
                    <a:pt x="14860" y="137240"/>
                  </a:cubicBezTo>
                  <a:cubicBezTo>
                    <a:pt x="24476" y="152975"/>
                    <a:pt x="33217" y="169584"/>
                    <a:pt x="42833" y="185318"/>
                  </a:cubicBezTo>
                  <a:cubicBezTo>
                    <a:pt x="53323" y="171332"/>
                    <a:pt x="63812" y="157346"/>
                    <a:pt x="74302" y="143359"/>
                  </a:cubicBezTo>
                  <a:cubicBezTo>
                    <a:pt x="61190" y="139863"/>
                    <a:pt x="47204" y="136366"/>
                    <a:pt x="34092" y="131996"/>
                  </a:cubicBezTo>
                  <a:cubicBezTo>
                    <a:pt x="34966" y="123254"/>
                    <a:pt x="35840" y="114513"/>
                    <a:pt x="36714" y="106645"/>
                  </a:cubicBezTo>
                  <a:lnTo>
                    <a:pt x="40211" y="104897"/>
                  </a:lnTo>
                  <a:cubicBezTo>
                    <a:pt x="51574" y="87414"/>
                    <a:pt x="62938" y="69931"/>
                    <a:pt x="75176" y="52449"/>
                  </a:cubicBezTo>
                  <a:cubicBezTo>
                    <a:pt x="80421" y="41959"/>
                    <a:pt x="86540" y="31469"/>
                    <a:pt x="91785" y="20979"/>
                  </a:cubicBezTo>
                  <a:cubicBezTo>
                    <a:pt x="91785" y="13986"/>
                    <a:pt x="91785" y="6993"/>
                    <a:pt x="91785" y="0"/>
                  </a:cubicBezTo>
                  <a:cubicBezTo>
                    <a:pt x="92659" y="0"/>
                    <a:pt x="91785" y="0"/>
                    <a:pt x="91785" y="0"/>
                  </a:cubicBezTo>
                  <a:close/>
                </a:path>
              </a:pathLst>
            </a:custGeom>
            <a:solidFill>
              <a:srgbClr val="BE7625"/>
            </a:solidFill>
            <a:ln w="8731" cap="flat">
              <a:noFill/>
              <a:prstDash val="solid"/>
              <a:miter/>
            </a:ln>
          </p:spPr>
          <p:txBody>
            <a:bodyPr rtlCol="0" anchor="ctr"/>
            <a:lstStyle/>
            <a:p>
              <a:endParaRPr lang="en-GB"/>
            </a:p>
          </p:txBody>
        </p:sp>
        <p:sp>
          <p:nvSpPr>
            <p:cNvPr id="107" name="Freeform: Shape 106">
              <a:extLst>
                <a:ext uri="{FF2B5EF4-FFF2-40B4-BE49-F238E27FC236}">
                  <a16:creationId xmlns:a16="http://schemas.microsoft.com/office/drawing/2014/main" id="{FA0F84EF-5EDF-606C-5434-4C271B3B1C1B}"/>
                </a:ext>
              </a:extLst>
            </p:cNvPr>
            <p:cNvSpPr/>
            <p:nvPr/>
          </p:nvSpPr>
          <p:spPr>
            <a:xfrm>
              <a:off x="11332718" y="623305"/>
              <a:ext cx="149478" cy="250004"/>
            </a:xfrm>
            <a:custGeom>
              <a:avLst/>
              <a:gdLst>
                <a:gd name="connsiteX0" fmla="*/ 28847 w 149478"/>
                <a:gd name="connsiteY0" fmla="*/ 184444 h 250004"/>
                <a:gd name="connsiteX1" fmla="*/ 46329 w 149478"/>
                <a:gd name="connsiteY1" fmla="*/ 131995 h 250004"/>
                <a:gd name="connsiteX2" fmla="*/ 9615 w 149478"/>
                <a:gd name="connsiteY2" fmla="*/ 81295 h 250004"/>
                <a:gd name="connsiteX3" fmla="*/ 0 w 149478"/>
                <a:gd name="connsiteY3" fmla="*/ 73428 h 250004"/>
                <a:gd name="connsiteX4" fmla="*/ 78673 w 149478"/>
                <a:gd name="connsiteY4" fmla="*/ 0 h 250004"/>
                <a:gd name="connsiteX5" fmla="*/ 115387 w 149478"/>
                <a:gd name="connsiteY5" fmla="*/ 22728 h 250004"/>
                <a:gd name="connsiteX6" fmla="*/ 113639 w 149478"/>
                <a:gd name="connsiteY6" fmla="*/ 107520 h 250004"/>
                <a:gd name="connsiteX7" fmla="*/ 149478 w 149478"/>
                <a:gd name="connsiteY7" fmla="*/ 159094 h 250004"/>
                <a:gd name="connsiteX8" fmla="*/ 107519 w 149478"/>
                <a:gd name="connsiteY8" fmla="*/ 250005 h 250004"/>
                <a:gd name="connsiteX9" fmla="*/ 87414 w 149478"/>
                <a:gd name="connsiteY9" fmla="*/ 236893 h 250004"/>
                <a:gd name="connsiteX10" fmla="*/ 101400 w 149478"/>
                <a:gd name="connsiteY10" fmla="*/ 190563 h 250004"/>
                <a:gd name="connsiteX11" fmla="*/ 28847 w 149478"/>
                <a:gd name="connsiteY11" fmla="*/ 184444 h 25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9478" h="250004">
                  <a:moveTo>
                    <a:pt x="28847" y="184444"/>
                  </a:moveTo>
                  <a:cubicBezTo>
                    <a:pt x="34966" y="166961"/>
                    <a:pt x="40210" y="149478"/>
                    <a:pt x="46329" y="131995"/>
                  </a:cubicBezTo>
                  <a:cubicBezTo>
                    <a:pt x="64686" y="92659"/>
                    <a:pt x="35840" y="88288"/>
                    <a:pt x="9615" y="81295"/>
                  </a:cubicBezTo>
                  <a:cubicBezTo>
                    <a:pt x="6119" y="78673"/>
                    <a:pt x="3497" y="76050"/>
                    <a:pt x="0" y="73428"/>
                  </a:cubicBezTo>
                  <a:cubicBezTo>
                    <a:pt x="48078" y="72554"/>
                    <a:pt x="76050" y="49826"/>
                    <a:pt x="78673" y="0"/>
                  </a:cubicBezTo>
                  <a:cubicBezTo>
                    <a:pt x="90911" y="7867"/>
                    <a:pt x="103149" y="14860"/>
                    <a:pt x="115387" y="22728"/>
                  </a:cubicBezTo>
                  <a:cubicBezTo>
                    <a:pt x="77799" y="50700"/>
                    <a:pt x="100526" y="79547"/>
                    <a:pt x="113639" y="107520"/>
                  </a:cubicBezTo>
                  <a:cubicBezTo>
                    <a:pt x="114512" y="132870"/>
                    <a:pt x="107519" y="163465"/>
                    <a:pt x="149478" y="159094"/>
                  </a:cubicBezTo>
                  <a:cubicBezTo>
                    <a:pt x="135492" y="189689"/>
                    <a:pt x="121506" y="219410"/>
                    <a:pt x="107519" y="250005"/>
                  </a:cubicBezTo>
                  <a:cubicBezTo>
                    <a:pt x="100526" y="245634"/>
                    <a:pt x="94407" y="241263"/>
                    <a:pt x="87414" y="236893"/>
                  </a:cubicBezTo>
                  <a:cubicBezTo>
                    <a:pt x="91785" y="221158"/>
                    <a:pt x="97030" y="206298"/>
                    <a:pt x="101400" y="190563"/>
                  </a:cubicBezTo>
                  <a:cubicBezTo>
                    <a:pt x="77799" y="188815"/>
                    <a:pt x="53322" y="186192"/>
                    <a:pt x="28847" y="184444"/>
                  </a:cubicBezTo>
                  <a:close/>
                </a:path>
              </a:pathLst>
            </a:custGeom>
            <a:solidFill>
              <a:srgbClr val="7E4E29"/>
            </a:solidFill>
            <a:ln w="8731" cap="flat">
              <a:noFill/>
              <a:prstDash val="solid"/>
              <a:miter/>
            </a:ln>
          </p:spPr>
          <p:txBody>
            <a:bodyPr rtlCol="0" anchor="ctr"/>
            <a:lstStyle/>
            <a:p>
              <a:endParaRPr lang="en-GB"/>
            </a:p>
          </p:txBody>
        </p:sp>
        <p:sp>
          <p:nvSpPr>
            <p:cNvPr id="108" name="Freeform: Shape 107">
              <a:extLst>
                <a:ext uri="{FF2B5EF4-FFF2-40B4-BE49-F238E27FC236}">
                  <a16:creationId xmlns:a16="http://schemas.microsoft.com/office/drawing/2014/main" id="{AAC8FAAD-3ADC-9674-D328-A90737C335BC}"/>
                </a:ext>
              </a:extLst>
            </p:cNvPr>
            <p:cNvSpPr/>
            <p:nvPr/>
          </p:nvSpPr>
          <p:spPr>
            <a:xfrm>
              <a:off x="9015366" y="2045535"/>
              <a:ext cx="261368" cy="161622"/>
            </a:xfrm>
            <a:custGeom>
              <a:avLst/>
              <a:gdLst>
                <a:gd name="connsiteX0" fmla="*/ 202801 w 261368"/>
                <a:gd name="connsiteY0" fmla="*/ 99652 h 161622"/>
                <a:gd name="connsiteX1" fmla="*/ 203675 w 261368"/>
                <a:gd name="connsiteY1" fmla="*/ 114513 h 161622"/>
                <a:gd name="connsiteX2" fmla="*/ 232522 w 261368"/>
                <a:gd name="connsiteY2" fmla="*/ 134618 h 161622"/>
                <a:gd name="connsiteX3" fmla="*/ 261369 w 261368"/>
                <a:gd name="connsiteY3" fmla="*/ 160842 h 161622"/>
                <a:gd name="connsiteX4" fmla="*/ 221158 w 261368"/>
                <a:gd name="connsiteY4" fmla="*/ 159094 h 161622"/>
                <a:gd name="connsiteX5" fmla="*/ 17483 w 261368"/>
                <a:gd name="connsiteY5" fmla="*/ 91785 h 161622"/>
                <a:gd name="connsiteX6" fmla="*/ 17483 w 261368"/>
                <a:gd name="connsiteY6" fmla="*/ 83918 h 161622"/>
                <a:gd name="connsiteX7" fmla="*/ 0 w 261368"/>
                <a:gd name="connsiteY7" fmla="*/ 67309 h 161622"/>
                <a:gd name="connsiteX8" fmla="*/ 4371 w 261368"/>
                <a:gd name="connsiteY8" fmla="*/ 56819 h 161622"/>
                <a:gd name="connsiteX9" fmla="*/ 34092 w 261368"/>
                <a:gd name="connsiteY9" fmla="*/ 41085 h 161622"/>
                <a:gd name="connsiteX10" fmla="*/ 11364 w 261368"/>
                <a:gd name="connsiteY10" fmla="*/ 28847 h 161622"/>
                <a:gd name="connsiteX11" fmla="*/ 13986 w 261368"/>
                <a:gd name="connsiteY11" fmla="*/ 0 h 161622"/>
                <a:gd name="connsiteX12" fmla="*/ 125002 w 261368"/>
                <a:gd name="connsiteY12" fmla="*/ 63812 h 161622"/>
                <a:gd name="connsiteX13" fmla="*/ 151227 w 261368"/>
                <a:gd name="connsiteY13" fmla="*/ 81295 h 161622"/>
                <a:gd name="connsiteX14" fmla="*/ 202801 w 261368"/>
                <a:gd name="connsiteY14" fmla="*/ 99652 h 161622"/>
                <a:gd name="connsiteX15" fmla="*/ 202801 w 261368"/>
                <a:gd name="connsiteY15" fmla="*/ 99652 h 1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1368" h="161622">
                  <a:moveTo>
                    <a:pt x="202801" y="99652"/>
                  </a:moveTo>
                  <a:cubicBezTo>
                    <a:pt x="202801" y="104897"/>
                    <a:pt x="203675" y="109268"/>
                    <a:pt x="203675" y="114513"/>
                  </a:cubicBezTo>
                  <a:cubicBezTo>
                    <a:pt x="213291" y="121506"/>
                    <a:pt x="222906" y="127625"/>
                    <a:pt x="232522" y="134618"/>
                  </a:cubicBezTo>
                  <a:cubicBezTo>
                    <a:pt x="242138" y="143359"/>
                    <a:pt x="251753" y="152101"/>
                    <a:pt x="261369" y="160842"/>
                  </a:cubicBezTo>
                  <a:cubicBezTo>
                    <a:pt x="247382" y="160842"/>
                    <a:pt x="233396" y="163465"/>
                    <a:pt x="221158" y="159094"/>
                  </a:cubicBezTo>
                  <a:cubicBezTo>
                    <a:pt x="152975" y="137240"/>
                    <a:pt x="85666" y="114513"/>
                    <a:pt x="17483" y="91785"/>
                  </a:cubicBezTo>
                  <a:cubicBezTo>
                    <a:pt x="18357" y="89163"/>
                    <a:pt x="18357" y="86540"/>
                    <a:pt x="17483" y="83918"/>
                  </a:cubicBezTo>
                  <a:cubicBezTo>
                    <a:pt x="11364" y="78673"/>
                    <a:pt x="6119" y="72554"/>
                    <a:pt x="0" y="67309"/>
                  </a:cubicBezTo>
                  <a:cubicBezTo>
                    <a:pt x="1748" y="63812"/>
                    <a:pt x="3497" y="60316"/>
                    <a:pt x="4371" y="56819"/>
                  </a:cubicBezTo>
                  <a:cubicBezTo>
                    <a:pt x="13986" y="51574"/>
                    <a:pt x="24476" y="46330"/>
                    <a:pt x="34092" y="41085"/>
                  </a:cubicBezTo>
                  <a:cubicBezTo>
                    <a:pt x="26224" y="36714"/>
                    <a:pt x="19231" y="33217"/>
                    <a:pt x="11364" y="28847"/>
                  </a:cubicBezTo>
                  <a:cubicBezTo>
                    <a:pt x="12238" y="19231"/>
                    <a:pt x="13112" y="9616"/>
                    <a:pt x="13986" y="0"/>
                  </a:cubicBezTo>
                  <a:cubicBezTo>
                    <a:pt x="50700" y="20979"/>
                    <a:pt x="88288" y="41959"/>
                    <a:pt x="125002" y="63812"/>
                  </a:cubicBezTo>
                  <a:cubicBezTo>
                    <a:pt x="133744" y="69931"/>
                    <a:pt x="142485" y="75176"/>
                    <a:pt x="151227" y="81295"/>
                  </a:cubicBezTo>
                  <a:cubicBezTo>
                    <a:pt x="168710" y="87414"/>
                    <a:pt x="186192" y="93533"/>
                    <a:pt x="202801" y="99652"/>
                  </a:cubicBezTo>
                  <a:lnTo>
                    <a:pt x="202801" y="99652"/>
                  </a:lnTo>
                  <a:close/>
                </a:path>
              </a:pathLst>
            </a:custGeom>
            <a:solidFill>
              <a:srgbClr val="EA9024"/>
            </a:solidFill>
            <a:ln w="8731" cap="flat">
              <a:noFill/>
              <a:prstDash val="solid"/>
              <a:miter/>
            </a:ln>
          </p:spPr>
          <p:txBody>
            <a:bodyPr rtlCol="0" anchor="ctr"/>
            <a:lstStyle/>
            <a:p>
              <a:endParaRPr lang="en-GB"/>
            </a:p>
          </p:txBody>
        </p:sp>
        <p:sp>
          <p:nvSpPr>
            <p:cNvPr id="109" name="Freeform: Shape 108">
              <a:extLst>
                <a:ext uri="{FF2B5EF4-FFF2-40B4-BE49-F238E27FC236}">
                  <a16:creationId xmlns:a16="http://schemas.microsoft.com/office/drawing/2014/main" id="{F828C084-07FA-E40D-39DE-3A8ED416F171}"/>
                </a:ext>
              </a:extLst>
            </p:cNvPr>
            <p:cNvSpPr/>
            <p:nvPr/>
          </p:nvSpPr>
          <p:spPr>
            <a:xfrm>
              <a:off x="10564346" y="5019368"/>
              <a:ext cx="173511" cy="222031"/>
            </a:xfrm>
            <a:custGeom>
              <a:avLst/>
              <a:gdLst>
                <a:gd name="connsiteX0" fmla="*/ 123254 w 173511"/>
                <a:gd name="connsiteY0" fmla="*/ 222032 h 222031"/>
                <a:gd name="connsiteX1" fmla="*/ 26224 w 173511"/>
                <a:gd name="connsiteY1" fmla="*/ 133744 h 222031"/>
                <a:gd name="connsiteX2" fmla="*/ 0 w 173511"/>
                <a:gd name="connsiteY2" fmla="*/ 81295 h 222031"/>
                <a:gd name="connsiteX3" fmla="*/ 160842 w 173511"/>
                <a:gd name="connsiteY3" fmla="*/ 0 h 222031"/>
                <a:gd name="connsiteX4" fmla="*/ 123254 w 173511"/>
                <a:gd name="connsiteY4" fmla="*/ 222032 h 222031"/>
                <a:gd name="connsiteX5" fmla="*/ 79547 w 173511"/>
                <a:gd name="connsiteY5" fmla="*/ 99652 h 222031"/>
                <a:gd name="connsiteX6" fmla="*/ 90037 w 173511"/>
                <a:gd name="connsiteY6" fmla="*/ 104023 h 222031"/>
                <a:gd name="connsiteX7" fmla="*/ 93533 w 173511"/>
                <a:gd name="connsiteY7" fmla="*/ 97904 h 222031"/>
                <a:gd name="connsiteX8" fmla="*/ 84792 w 173511"/>
                <a:gd name="connsiteY8" fmla="*/ 91785 h 222031"/>
                <a:gd name="connsiteX9" fmla="*/ 79547 w 173511"/>
                <a:gd name="connsiteY9" fmla="*/ 99652 h 222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511" h="222031">
                  <a:moveTo>
                    <a:pt x="123254" y="222032"/>
                  </a:moveTo>
                  <a:cubicBezTo>
                    <a:pt x="127625" y="152100"/>
                    <a:pt x="57693" y="163464"/>
                    <a:pt x="26224" y="133744"/>
                  </a:cubicBezTo>
                  <a:cubicBezTo>
                    <a:pt x="17483" y="116261"/>
                    <a:pt x="8741" y="98778"/>
                    <a:pt x="0" y="81295"/>
                  </a:cubicBezTo>
                  <a:cubicBezTo>
                    <a:pt x="49826" y="45455"/>
                    <a:pt x="175703" y="162590"/>
                    <a:pt x="160842" y="0"/>
                  </a:cubicBezTo>
                  <a:cubicBezTo>
                    <a:pt x="193186" y="81295"/>
                    <a:pt x="157346" y="151227"/>
                    <a:pt x="123254" y="222032"/>
                  </a:cubicBezTo>
                  <a:close/>
                  <a:moveTo>
                    <a:pt x="79547" y="99652"/>
                  </a:moveTo>
                  <a:cubicBezTo>
                    <a:pt x="83044" y="101400"/>
                    <a:pt x="86540" y="103149"/>
                    <a:pt x="90037" y="104023"/>
                  </a:cubicBezTo>
                  <a:cubicBezTo>
                    <a:pt x="90911" y="104023"/>
                    <a:pt x="94408" y="98778"/>
                    <a:pt x="93533" y="97904"/>
                  </a:cubicBezTo>
                  <a:cubicBezTo>
                    <a:pt x="90911" y="95281"/>
                    <a:pt x="87414" y="93533"/>
                    <a:pt x="84792" y="91785"/>
                  </a:cubicBezTo>
                  <a:cubicBezTo>
                    <a:pt x="83044" y="93533"/>
                    <a:pt x="82170" y="96156"/>
                    <a:pt x="79547" y="99652"/>
                  </a:cubicBezTo>
                  <a:close/>
                </a:path>
              </a:pathLst>
            </a:custGeom>
            <a:solidFill>
              <a:srgbClr val="BA3325"/>
            </a:solidFill>
            <a:ln w="8731" cap="flat">
              <a:noFill/>
              <a:prstDash val="solid"/>
              <a:miter/>
            </a:ln>
          </p:spPr>
          <p:txBody>
            <a:bodyPr rtlCol="0" anchor="ctr"/>
            <a:lstStyle/>
            <a:p>
              <a:endParaRPr lang="en-GB"/>
            </a:p>
          </p:txBody>
        </p:sp>
        <p:sp>
          <p:nvSpPr>
            <p:cNvPr id="110" name="Freeform: Shape 109">
              <a:extLst>
                <a:ext uri="{FF2B5EF4-FFF2-40B4-BE49-F238E27FC236}">
                  <a16:creationId xmlns:a16="http://schemas.microsoft.com/office/drawing/2014/main" id="{EEC3A76C-3020-69CC-68AA-1178B0351842}"/>
                </a:ext>
              </a:extLst>
            </p:cNvPr>
            <p:cNvSpPr/>
            <p:nvPr/>
          </p:nvSpPr>
          <p:spPr>
            <a:xfrm>
              <a:off x="10999247" y="812665"/>
              <a:ext cx="106331" cy="282676"/>
            </a:xfrm>
            <a:custGeom>
              <a:avLst/>
              <a:gdLst>
                <a:gd name="connsiteX0" fmla="*/ 98326 w 106331"/>
                <a:gd name="connsiteY0" fmla="*/ 4699 h 282676"/>
                <a:gd name="connsiteX1" fmla="*/ 101823 w 106331"/>
                <a:gd name="connsiteY1" fmla="*/ 83372 h 282676"/>
                <a:gd name="connsiteX2" fmla="*/ 10912 w 106331"/>
                <a:gd name="connsiteY2" fmla="*/ 282677 h 282676"/>
                <a:gd name="connsiteX3" fmla="*/ 8289 w 106331"/>
                <a:gd name="connsiteY3" fmla="*/ 235473 h 282676"/>
                <a:gd name="connsiteX4" fmla="*/ 8289 w 106331"/>
                <a:gd name="connsiteY4" fmla="*/ 235473 h 282676"/>
                <a:gd name="connsiteX5" fmla="*/ 7415 w 106331"/>
                <a:gd name="connsiteY5" fmla="*/ 191766 h 282676"/>
                <a:gd name="connsiteX6" fmla="*/ 3044 w 106331"/>
                <a:gd name="connsiteY6" fmla="*/ 53651 h 282676"/>
                <a:gd name="connsiteX7" fmla="*/ 98326 w 106331"/>
                <a:gd name="connsiteY7" fmla="*/ 4699 h 28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1" h="282676">
                  <a:moveTo>
                    <a:pt x="98326" y="4699"/>
                  </a:moveTo>
                  <a:cubicBezTo>
                    <a:pt x="-6571" y="30050"/>
                    <a:pt x="132418" y="44036"/>
                    <a:pt x="101823" y="83372"/>
                  </a:cubicBezTo>
                  <a:cubicBezTo>
                    <a:pt x="58116" y="140191"/>
                    <a:pt x="40633" y="215368"/>
                    <a:pt x="10912" y="282677"/>
                  </a:cubicBezTo>
                  <a:cubicBezTo>
                    <a:pt x="10038" y="266942"/>
                    <a:pt x="9164" y="251208"/>
                    <a:pt x="8289" y="235473"/>
                  </a:cubicBezTo>
                  <a:cubicBezTo>
                    <a:pt x="8289" y="235473"/>
                    <a:pt x="8289" y="235473"/>
                    <a:pt x="8289" y="235473"/>
                  </a:cubicBezTo>
                  <a:cubicBezTo>
                    <a:pt x="8289" y="220613"/>
                    <a:pt x="8289" y="205752"/>
                    <a:pt x="7415" y="191766"/>
                  </a:cubicBezTo>
                  <a:cubicBezTo>
                    <a:pt x="64234" y="143688"/>
                    <a:pt x="-16187" y="99981"/>
                    <a:pt x="3044" y="53651"/>
                  </a:cubicBezTo>
                  <a:cubicBezTo>
                    <a:pt x="-1326" y="-33763"/>
                    <a:pt x="63360" y="14315"/>
                    <a:pt x="98326" y="4699"/>
                  </a:cubicBezTo>
                  <a:close/>
                </a:path>
              </a:pathLst>
            </a:custGeom>
            <a:solidFill>
              <a:srgbClr val="3D2226"/>
            </a:solidFill>
            <a:ln w="8731" cap="flat">
              <a:noFill/>
              <a:prstDash val="solid"/>
              <a:miter/>
            </a:ln>
          </p:spPr>
          <p:txBody>
            <a:bodyPr rtlCol="0" anchor="ctr"/>
            <a:lstStyle/>
            <a:p>
              <a:endParaRPr lang="en-GB"/>
            </a:p>
          </p:txBody>
        </p:sp>
        <p:sp>
          <p:nvSpPr>
            <p:cNvPr id="111" name="Freeform: Shape 110">
              <a:extLst>
                <a:ext uri="{FF2B5EF4-FFF2-40B4-BE49-F238E27FC236}">
                  <a16:creationId xmlns:a16="http://schemas.microsoft.com/office/drawing/2014/main" id="{5E3856DA-9E3D-9DC4-C396-FADEB211C633}"/>
                </a:ext>
              </a:extLst>
            </p:cNvPr>
            <p:cNvSpPr/>
            <p:nvPr/>
          </p:nvSpPr>
          <p:spPr>
            <a:xfrm>
              <a:off x="10289865" y="582220"/>
              <a:ext cx="121147" cy="203675"/>
            </a:xfrm>
            <a:custGeom>
              <a:avLst/>
              <a:gdLst>
                <a:gd name="connsiteX0" fmla="*/ 43707 w 121147"/>
                <a:gd name="connsiteY0" fmla="*/ 0 h 203675"/>
                <a:gd name="connsiteX1" fmla="*/ 90037 w 121147"/>
                <a:gd name="connsiteY1" fmla="*/ 203675 h 203675"/>
                <a:gd name="connsiteX2" fmla="*/ 20980 w 121147"/>
                <a:gd name="connsiteY2" fmla="*/ 121506 h 203675"/>
                <a:gd name="connsiteX3" fmla="*/ 12238 w 121147"/>
                <a:gd name="connsiteY3" fmla="*/ 112764 h 203675"/>
                <a:gd name="connsiteX4" fmla="*/ 12238 w 121147"/>
                <a:gd name="connsiteY4" fmla="*/ 112764 h 203675"/>
                <a:gd name="connsiteX5" fmla="*/ 4371 w 121147"/>
                <a:gd name="connsiteY5" fmla="*/ 102275 h 203675"/>
                <a:gd name="connsiteX6" fmla="*/ 3497 w 121147"/>
                <a:gd name="connsiteY6" fmla="*/ 95281 h 203675"/>
                <a:gd name="connsiteX7" fmla="*/ 5245 w 121147"/>
                <a:gd name="connsiteY7" fmla="*/ 91785 h 203675"/>
                <a:gd name="connsiteX8" fmla="*/ 0 w 121147"/>
                <a:gd name="connsiteY8" fmla="*/ 88288 h 203675"/>
                <a:gd name="connsiteX9" fmla="*/ 874 w 121147"/>
                <a:gd name="connsiteY9" fmla="*/ 89163 h 203675"/>
                <a:gd name="connsiteX10" fmla="*/ 2622 w 121147"/>
                <a:gd name="connsiteY10" fmla="*/ 41959 h 203675"/>
                <a:gd name="connsiteX11" fmla="*/ 43707 w 121147"/>
                <a:gd name="connsiteY11" fmla="*/ 0 h 203675"/>
                <a:gd name="connsiteX12" fmla="*/ 39336 w 121147"/>
                <a:gd name="connsiteY12" fmla="*/ 86540 h 203675"/>
                <a:gd name="connsiteX13" fmla="*/ 55071 w 121147"/>
                <a:gd name="connsiteY13" fmla="*/ 58568 h 203675"/>
                <a:gd name="connsiteX14" fmla="*/ 42833 w 121147"/>
                <a:gd name="connsiteY14" fmla="*/ 43707 h 203675"/>
                <a:gd name="connsiteX15" fmla="*/ 23602 w 121147"/>
                <a:gd name="connsiteY15" fmla="*/ 62064 h 203675"/>
                <a:gd name="connsiteX16" fmla="*/ 39336 w 121147"/>
                <a:gd name="connsiteY16" fmla="*/ 86540 h 203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147" h="203675">
                  <a:moveTo>
                    <a:pt x="43707" y="0"/>
                  </a:moveTo>
                  <a:cubicBezTo>
                    <a:pt x="79547" y="62938"/>
                    <a:pt x="167835" y="114513"/>
                    <a:pt x="90037" y="203675"/>
                  </a:cubicBezTo>
                  <a:cubicBezTo>
                    <a:pt x="67309" y="176577"/>
                    <a:pt x="43707" y="148604"/>
                    <a:pt x="20980" y="121506"/>
                  </a:cubicBezTo>
                  <a:cubicBezTo>
                    <a:pt x="18357" y="118883"/>
                    <a:pt x="14861" y="115387"/>
                    <a:pt x="12238" y="112764"/>
                  </a:cubicBezTo>
                  <a:cubicBezTo>
                    <a:pt x="12238" y="112764"/>
                    <a:pt x="12238" y="112764"/>
                    <a:pt x="12238" y="112764"/>
                  </a:cubicBezTo>
                  <a:cubicBezTo>
                    <a:pt x="9616" y="109268"/>
                    <a:pt x="6993" y="105771"/>
                    <a:pt x="4371" y="102275"/>
                  </a:cubicBezTo>
                  <a:cubicBezTo>
                    <a:pt x="3497" y="99652"/>
                    <a:pt x="3497" y="97030"/>
                    <a:pt x="3497" y="95281"/>
                  </a:cubicBezTo>
                  <a:cubicBezTo>
                    <a:pt x="4371" y="94407"/>
                    <a:pt x="5245" y="93533"/>
                    <a:pt x="5245" y="91785"/>
                  </a:cubicBezTo>
                  <a:cubicBezTo>
                    <a:pt x="3497" y="90911"/>
                    <a:pt x="1748" y="90037"/>
                    <a:pt x="0" y="88288"/>
                  </a:cubicBezTo>
                  <a:cubicBezTo>
                    <a:pt x="0" y="88288"/>
                    <a:pt x="874" y="89163"/>
                    <a:pt x="874" y="89163"/>
                  </a:cubicBezTo>
                  <a:cubicBezTo>
                    <a:pt x="1748" y="73428"/>
                    <a:pt x="2622" y="57693"/>
                    <a:pt x="2622" y="41959"/>
                  </a:cubicBezTo>
                  <a:cubicBezTo>
                    <a:pt x="16609" y="27973"/>
                    <a:pt x="30595" y="13986"/>
                    <a:pt x="43707" y="0"/>
                  </a:cubicBezTo>
                  <a:close/>
                  <a:moveTo>
                    <a:pt x="39336" y="86540"/>
                  </a:moveTo>
                  <a:cubicBezTo>
                    <a:pt x="47204" y="73428"/>
                    <a:pt x="54197" y="66435"/>
                    <a:pt x="55071" y="58568"/>
                  </a:cubicBezTo>
                  <a:cubicBezTo>
                    <a:pt x="55945" y="54197"/>
                    <a:pt x="47204" y="48952"/>
                    <a:pt x="42833" y="43707"/>
                  </a:cubicBezTo>
                  <a:cubicBezTo>
                    <a:pt x="35840" y="49826"/>
                    <a:pt x="27098" y="55071"/>
                    <a:pt x="23602" y="62064"/>
                  </a:cubicBezTo>
                  <a:cubicBezTo>
                    <a:pt x="21854" y="65561"/>
                    <a:pt x="30595" y="74302"/>
                    <a:pt x="39336" y="86540"/>
                  </a:cubicBezTo>
                  <a:close/>
                </a:path>
              </a:pathLst>
            </a:custGeom>
            <a:solidFill>
              <a:srgbClr val="BA3325"/>
            </a:solidFill>
            <a:ln w="8731" cap="flat">
              <a:noFill/>
              <a:prstDash val="solid"/>
              <a:miter/>
            </a:ln>
          </p:spPr>
          <p:txBody>
            <a:bodyPr rtlCol="0" anchor="ctr"/>
            <a:lstStyle/>
            <a:p>
              <a:endParaRPr lang="en-GB"/>
            </a:p>
          </p:txBody>
        </p:sp>
        <p:sp>
          <p:nvSpPr>
            <p:cNvPr id="112" name="Freeform: Shape 111">
              <a:extLst>
                <a:ext uri="{FF2B5EF4-FFF2-40B4-BE49-F238E27FC236}">
                  <a16:creationId xmlns:a16="http://schemas.microsoft.com/office/drawing/2014/main" id="{E36C9901-C711-C2D2-A973-D2BFE7AB5567}"/>
                </a:ext>
              </a:extLst>
            </p:cNvPr>
            <p:cNvSpPr/>
            <p:nvPr/>
          </p:nvSpPr>
          <p:spPr>
            <a:xfrm>
              <a:off x="10861554" y="1348025"/>
              <a:ext cx="172206" cy="123198"/>
            </a:xfrm>
            <a:custGeom>
              <a:avLst/>
              <a:gdLst>
                <a:gd name="connsiteX0" fmla="*/ 172206 w 172206"/>
                <a:gd name="connsiteY0" fmla="*/ 37532 h 123198"/>
                <a:gd name="connsiteX1" fmla="*/ 142485 w 172206"/>
                <a:gd name="connsiteY1" fmla="*/ 99597 h 123198"/>
                <a:gd name="connsiteX2" fmla="*/ 131996 w 172206"/>
                <a:gd name="connsiteY2" fmla="*/ 110086 h 123198"/>
                <a:gd name="connsiteX3" fmla="*/ 133744 w 172206"/>
                <a:gd name="connsiteY3" fmla="*/ 108338 h 123198"/>
                <a:gd name="connsiteX4" fmla="*/ 92659 w 172206"/>
                <a:gd name="connsiteY4" fmla="*/ 123198 h 123198"/>
                <a:gd name="connsiteX5" fmla="*/ 90911 w 172206"/>
                <a:gd name="connsiteY5" fmla="*/ 122324 h 123198"/>
                <a:gd name="connsiteX6" fmla="*/ 98778 w 172206"/>
                <a:gd name="connsiteY6" fmla="*/ 97848 h 123198"/>
                <a:gd name="connsiteX7" fmla="*/ 73428 w 172206"/>
                <a:gd name="connsiteY7" fmla="*/ 102219 h 123198"/>
                <a:gd name="connsiteX8" fmla="*/ 0 w 172206"/>
                <a:gd name="connsiteY8" fmla="*/ 49770 h 123198"/>
                <a:gd name="connsiteX9" fmla="*/ 3497 w 172206"/>
                <a:gd name="connsiteY9" fmla="*/ 33162 h 123198"/>
                <a:gd name="connsiteX10" fmla="*/ 1748 w 172206"/>
                <a:gd name="connsiteY10" fmla="*/ 31413 h 123198"/>
                <a:gd name="connsiteX11" fmla="*/ 16609 w 172206"/>
                <a:gd name="connsiteY11" fmla="*/ 37532 h 123198"/>
                <a:gd name="connsiteX12" fmla="*/ 19231 w 172206"/>
                <a:gd name="connsiteY12" fmla="*/ 40155 h 123198"/>
                <a:gd name="connsiteX13" fmla="*/ 16609 w 172206"/>
                <a:gd name="connsiteY13" fmla="*/ 37532 h 123198"/>
                <a:gd name="connsiteX14" fmla="*/ 172206 w 172206"/>
                <a:gd name="connsiteY14" fmla="*/ 37532 h 123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2206" h="123198">
                  <a:moveTo>
                    <a:pt x="172206" y="37532"/>
                  </a:moveTo>
                  <a:cubicBezTo>
                    <a:pt x="162591" y="58512"/>
                    <a:pt x="152101" y="78617"/>
                    <a:pt x="142485" y="99597"/>
                  </a:cubicBezTo>
                  <a:cubicBezTo>
                    <a:pt x="138989" y="103093"/>
                    <a:pt x="135492" y="106590"/>
                    <a:pt x="131996" y="110086"/>
                  </a:cubicBezTo>
                  <a:cubicBezTo>
                    <a:pt x="131996" y="110086"/>
                    <a:pt x="133744" y="108338"/>
                    <a:pt x="133744" y="108338"/>
                  </a:cubicBezTo>
                  <a:cubicBezTo>
                    <a:pt x="119758" y="113583"/>
                    <a:pt x="106645" y="117953"/>
                    <a:pt x="92659" y="123198"/>
                  </a:cubicBezTo>
                  <a:cubicBezTo>
                    <a:pt x="92659" y="123198"/>
                    <a:pt x="90911" y="122324"/>
                    <a:pt x="90911" y="122324"/>
                  </a:cubicBezTo>
                  <a:cubicBezTo>
                    <a:pt x="93533" y="114457"/>
                    <a:pt x="96156" y="106590"/>
                    <a:pt x="98778" y="97848"/>
                  </a:cubicBezTo>
                  <a:cubicBezTo>
                    <a:pt x="90037" y="99597"/>
                    <a:pt x="82170" y="100471"/>
                    <a:pt x="73428" y="102219"/>
                  </a:cubicBezTo>
                  <a:cubicBezTo>
                    <a:pt x="48952" y="84736"/>
                    <a:pt x="24476" y="67253"/>
                    <a:pt x="0" y="49770"/>
                  </a:cubicBezTo>
                  <a:cubicBezTo>
                    <a:pt x="874" y="44526"/>
                    <a:pt x="2623" y="38407"/>
                    <a:pt x="3497" y="33162"/>
                  </a:cubicBezTo>
                  <a:cubicBezTo>
                    <a:pt x="3497" y="33162"/>
                    <a:pt x="1748" y="31413"/>
                    <a:pt x="1748" y="31413"/>
                  </a:cubicBezTo>
                  <a:cubicBezTo>
                    <a:pt x="6993" y="33162"/>
                    <a:pt x="11364" y="35784"/>
                    <a:pt x="16609" y="37532"/>
                  </a:cubicBezTo>
                  <a:cubicBezTo>
                    <a:pt x="16609" y="37532"/>
                    <a:pt x="19231" y="40155"/>
                    <a:pt x="19231" y="40155"/>
                  </a:cubicBezTo>
                  <a:lnTo>
                    <a:pt x="16609" y="37532"/>
                  </a:lnTo>
                  <a:cubicBezTo>
                    <a:pt x="69057" y="14805"/>
                    <a:pt x="121506" y="-34147"/>
                    <a:pt x="172206" y="37532"/>
                  </a:cubicBezTo>
                  <a:close/>
                </a:path>
              </a:pathLst>
            </a:custGeom>
            <a:solidFill>
              <a:srgbClr val="E56A2D"/>
            </a:solidFill>
            <a:ln w="8731" cap="flat">
              <a:noFill/>
              <a:prstDash val="solid"/>
              <a:miter/>
            </a:ln>
          </p:spPr>
          <p:txBody>
            <a:bodyPr rtlCol="0" anchor="ctr"/>
            <a:lstStyle/>
            <a:p>
              <a:endParaRPr lang="en-GB"/>
            </a:p>
          </p:txBody>
        </p:sp>
        <p:sp>
          <p:nvSpPr>
            <p:cNvPr id="113" name="Freeform: Shape 112">
              <a:extLst>
                <a:ext uri="{FF2B5EF4-FFF2-40B4-BE49-F238E27FC236}">
                  <a16:creationId xmlns:a16="http://schemas.microsoft.com/office/drawing/2014/main" id="{8EC5002A-FDF9-50E1-B33E-78E48F8BA228}"/>
                </a:ext>
              </a:extLst>
            </p:cNvPr>
            <p:cNvSpPr/>
            <p:nvPr/>
          </p:nvSpPr>
          <p:spPr>
            <a:xfrm>
              <a:off x="10338817" y="2880341"/>
              <a:ext cx="183569" cy="137240"/>
            </a:xfrm>
            <a:custGeom>
              <a:avLst/>
              <a:gdLst>
                <a:gd name="connsiteX0" fmla="*/ 0 w 183569"/>
                <a:gd name="connsiteY0" fmla="*/ 18357 h 137240"/>
                <a:gd name="connsiteX1" fmla="*/ 6993 w 183569"/>
                <a:gd name="connsiteY1" fmla="*/ 0 h 137240"/>
                <a:gd name="connsiteX2" fmla="*/ 183570 w 183569"/>
                <a:gd name="connsiteY2" fmla="*/ 87414 h 137240"/>
                <a:gd name="connsiteX3" fmla="*/ 102275 w 183569"/>
                <a:gd name="connsiteY3" fmla="*/ 88288 h 137240"/>
                <a:gd name="connsiteX4" fmla="*/ 120632 w 183569"/>
                <a:gd name="connsiteY4" fmla="*/ 113639 h 137240"/>
                <a:gd name="connsiteX5" fmla="*/ 83918 w 183569"/>
                <a:gd name="connsiteY5" fmla="*/ 130247 h 137240"/>
                <a:gd name="connsiteX6" fmla="*/ 84792 w 183569"/>
                <a:gd name="connsiteY6" fmla="*/ 130247 h 137240"/>
                <a:gd name="connsiteX7" fmla="*/ 73428 w 183569"/>
                <a:gd name="connsiteY7" fmla="*/ 137240 h 137240"/>
                <a:gd name="connsiteX8" fmla="*/ 15734 w 183569"/>
                <a:gd name="connsiteY8" fmla="*/ 113639 h 137240"/>
                <a:gd name="connsiteX9" fmla="*/ 13986 w 183569"/>
                <a:gd name="connsiteY9" fmla="*/ 69057 h 137240"/>
                <a:gd name="connsiteX10" fmla="*/ 0 w 183569"/>
                <a:gd name="connsiteY10" fmla="*/ 18357 h 137240"/>
                <a:gd name="connsiteX11" fmla="*/ 32343 w 183569"/>
                <a:gd name="connsiteY11" fmla="*/ 25350 h 137240"/>
                <a:gd name="connsiteX12" fmla="*/ 28847 w 183569"/>
                <a:gd name="connsiteY12" fmla="*/ 19231 h 137240"/>
                <a:gd name="connsiteX13" fmla="*/ 25350 w 183569"/>
                <a:gd name="connsiteY13" fmla="*/ 21854 h 137240"/>
                <a:gd name="connsiteX14" fmla="*/ 27098 w 183569"/>
                <a:gd name="connsiteY14" fmla="*/ 28847 h 137240"/>
                <a:gd name="connsiteX15" fmla="*/ 32343 w 183569"/>
                <a:gd name="connsiteY15" fmla="*/ 25350 h 137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3569" h="137240">
                  <a:moveTo>
                    <a:pt x="0" y="18357"/>
                  </a:moveTo>
                  <a:cubicBezTo>
                    <a:pt x="2622" y="12238"/>
                    <a:pt x="4371" y="6119"/>
                    <a:pt x="6993" y="0"/>
                  </a:cubicBezTo>
                  <a:cubicBezTo>
                    <a:pt x="77799" y="5245"/>
                    <a:pt x="139863" y="27972"/>
                    <a:pt x="183570" y="87414"/>
                  </a:cubicBezTo>
                  <a:cubicBezTo>
                    <a:pt x="156471" y="87414"/>
                    <a:pt x="129373" y="88288"/>
                    <a:pt x="102275" y="88288"/>
                  </a:cubicBezTo>
                  <a:cubicBezTo>
                    <a:pt x="108394" y="97030"/>
                    <a:pt x="114513" y="104897"/>
                    <a:pt x="120632" y="113639"/>
                  </a:cubicBezTo>
                  <a:cubicBezTo>
                    <a:pt x="108394" y="118883"/>
                    <a:pt x="96156" y="125002"/>
                    <a:pt x="83918" y="130247"/>
                  </a:cubicBezTo>
                  <a:lnTo>
                    <a:pt x="84792" y="130247"/>
                  </a:lnTo>
                  <a:cubicBezTo>
                    <a:pt x="81295" y="132869"/>
                    <a:pt x="76924" y="134618"/>
                    <a:pt x="73428" y="137240"/>
                  </a:cubicBezTo>
                  <a:cubicBezTo>
                    <a:pt x="54197" y="129373"/>
                    <a:pt x="34966" y="121506"/>
                    <a:pt x="15734" y="113639"/>
                  </a:cubicBezTo>
                  <a:cubicBezTo>
                    <a:pt x="14861" y="98778"/>
                    <a:pt x="14861" y="83917"/>
                    <a:pt x="13986" y="69057"/>
                  </a:cubicBezTo>
                  <a:cubicBezTo>
                    <a:pt x="9616" y="51574"/>
                    <a:pt x="4371" y="34966"/>
                    <a:pt x="0" y="18357"/>
                  </a:cubicBezTo>
                  <a:close/>
                  <a:moveTo>
                    <a:pt x="32343" y="25350"/>
                  </a:moveTo>
                  <a:cubicBezTo>
                    <a:pt x="31469" y="23602"/>
                    <a:pt x="29721" y="20979"/>
                    <a:pt x="28847" y="19231"/>
                  </a:cubicBezTo>
                  <a:cubicBezTo>
                    <a:pt x="27973" y="20105"/>
                    <a:pt x="25350" y="20979"/>
                    <a:pt x="25350" y="21854"/>
                  </a:cubicBezTo>
                  <a:cubicBezTo>
                    <a:pt x="25350" y="24476"/>
                    <a:pt x="26224" y="26224"/>
                    <a:pt x="27098" y="28847"/>
                  </a:cubicBezTo>
                  <a:cubicBezTo>
                    <a:pt x="28847" y="27972"/>
                    <a:pt x="30595" y="26224"/>
                    <a:pt x="32343" y="25350"/>
                  </a:cubicBezTo>
                  <a:close/>
                </a:path>
              </a:pathLst>
            </a:custGeom>
            <a:solidFill>
              <a:srgbClr val="E7BB54"/>
            </a:solidFill>
            <a:ln w="8731" cap="flat">
              <a:noFill/>
              <a:prstDash val="solid"/>
              <a:miter/>
            </a:ln>
          </p:spPr>
          <p:txBody>
            <a:bodyPr rtlCol="0" anchor="ctr"/>
            <a:lstStyle/>
            <a:p>
              <a:endParaRPr lang="en-GB"/>
            </a:p>
          </p:txBody>
        </p:sp>
        <p:sp>
          <p:nvSpPr>
            <p:cNvPr id="114" name="Freeform: Shape 113">
              <a:extLst>
                <a:ext uri="{FF2B5EF4-FFF2-40B4-BE49-F238E27FC236}">
                  <a16:creationId xmlns:a16="http://schemas.microsoft.com/office/drawing/2014/main" id="{EBFE861F-5E5A-FFFB-A244-0D7C079F8BA5}"/>
                </a:ext>
              </a:extLst>
            </p:cNvPr>
            <p:cNvSpPr/>
            <p:nvPr/>
          </p:nvSpPr>
          <p:spPr>
            <a:xfrm>
              <a:off x="9635133" y="1979100"/>
              <a:ext cx="258746" cy="101400"/>
            </a:xfrm>
            <a:custGeom>
              <a:avLst/>
              <a:gdLst>
                <a:gd name="connsiteX0" fmla="*/ 0 w 258746"/>
                <a:gd name="connsiteY0" fmla="*/ 0 h 101400"/>
                <a:gd name="connsiteX1" fmla="*/ 258746 w 258746"/>
                <a:gd name="connsiteY1" fmla="*/ 86540 h 101400"/>
                <a:gd name="connsiteX2" fmla="*/ 240389 w 258746"/>
                <a:gd name="connsiteY2" fmla="*/ 101400 h 101400"/>
                <a:gd name="connsiteX3" fmla="*/ 27098 w 258746"/>
                <a:gd name="connsiteY3" fmla="*/ 47204 h 101400"/>
                <a:gd name="connsiteX4" fmla="*/ 7867 w 258746"/>
                <a:gd name="connsiteY4" fmla="*/ 17483 h 101400"/>
                <a:gd name="connsiteX5" fmla="*/ 0 w 258746"/>
                <a:gd name="connsiteY5" fmla="*/ 0 h 101400"/>
                <a:gd name="connsiteX6" fmla="*/ 191437 w 258746"/>
                <a:gd name="connsiteY6" fmla="*/ 54197 h 101400"/>
                <a:gd name="connsiteX7" fmla="*/ 168710 w 258746"/>
                <a:gd name="connsiteY7" fmla="*/ 47204 h 101400"/>
                <a:gd name="connsiteX8" fmla="*/ 157346 w 258746"/>
                <a:gd name="connsiteY8" fmla="*/ 55945 h 101400"/>
                <a:gd name="connsiteX9" fmla="*/ 166087 w 258746"/>
                <a:gd name="connsiteY9" fmla="*/ 67309 h 101400"/>
                <a:gd name="connsiteX10" fmla="*/ 191437 w 258746"/>
                <a:gd name="connsiteY10" fmla="*/ 54197 h 10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746" h="101400">
                  <a:moveTo>
                    <a:pt x="0" y="0"/>
                  </a:moveTo>
                  <a:cubicBezTo>
                    <a:pt x="90911" y="15734"/>
                    <a:pt x="187066" y="13112"/>
                    <a:pt x="258746" y="86540"/>
                  </a:cubicBezTo>
                  <a:cubicBezTo>
                    <a:pt x="252627" y="91785"/>
                    <a:pt x="246508" y="96156"/>
                    <a:pt x="240389" y="101400"/>
                  </a:cubicBezTo>
                  <a:cubicBezTo>
                    <a:pt x="169584" y="83044"/>
                    <a:pt x="97904" y="65561"/>
                    <a:pt x="27098" y="47204"/>
                  </a:cubicBezTo>
                  <a:cubicBezTo>
                    <a:pt x="20979" y="37588"/>
                    <a:pt x="13986" y="27973"/>
                    <a:pt x="7867" y="17483"/>
                  </a:cubicBezTo>
                  <a:cubicBezTo>
                    <a:pt x="4371" y="12238"/>
                    <a:pt x="2622" y="6119"/>
                    <a:pt x="0" y="0"/>
                  </a:cubicBezTo>
                  <a:close/>
                  <a:moveTo>
                    <a:pt x="191437" y="54197"/>
                  </a:moveTo>
                  <a:cubicBezTo>
                    <a:pt x="179199" y="50700"/>
                    <a:pt x="173954" y="47204"/>
                    <a:pt x="168710" y="47204"/>
                  </a:cubicBezTo>
                  <a:cubicBezTo>
                    <a:pt x="164339" y="48078"/>
                    <a:pt x="158220" y="52449"/>
                    <a:pt x="157346" y="55945"/>
                  </a:cubicBezTo>
                  <a:cubicBezTo>
                    <a:pt x="156471" y="59442"/>
                    <a:pt x="161716" y="65561"/>
                    <a:pt x="166087" y="67309"/>
                  </a:cubicBezTo>
                  <a:cubicBezTo>
                    <a:pt x="169584" y="69057"/>
                    <a:pt x="173954" y="63812"/>
                    <a:pt x="191437" y="54197"/>
                  </a:cubicBezTo>
                  <a:close/>
                </a:path>
              </a:pathLst>
            </a:custGeom>
            <a:solidFill>
              <a:srgbClr val="EA9024"/>
            </a:solidFill>
            <a:ln w="8731" cap="flat">
              <a:noFill/>
              <a:prstDash val="solid"/>
              <a:miter/>
            </a:ln>
          </p:spPr>
          <p:txBody>
            <a:bodyPr rtlCol="0" anchor="ctr"/>
            <a:lstStyle/>
            <a:p>
              <a:endParaRPr lang="en-GB"/>
            </a:p>
          </p:txBody>
        </p:sp>
        <p:sp>
          <p:nvSpPr>
            <p:cNvPr id="115" name="Freeform: Shape 114">
              <a:extLst>
                <a:ext uri="{FF2B5EF4-FFF2-40B4-BE49-F238E27FC236}">
                  <a16:creationId xmlns:a16="http://schemas.microsoft.com/office/drawing/2014/main" id="{0675AEA9-3C04-B33F-9919-87C4A4C0FDCD}"/>
                </a:ext>
              </a:extLst>
            </p:cNvPr>
            <p:cNvSpPr/>
            <p:nvPr/>
          </p:nvSpPr>
          <p:spPr>
            <a:xfrm>
              <a:off x="9743526" y="2111096"/>
              <a:ext cx="338293" cy="192311"/>
            </a:xfrm>
            <a:custGeom>
              <a:avLst/>
              <a:gdLst>
                <a:gd name="connsiteX0" fmla="*/ 97904 w 338293"/>
                <a:gd name="connsiteY0" fmla="*/ 37588 h 192311"/>
                <a:gd name="connsiteX1" fmla="*/ 0 w 338293"/>
                <a:gd name="connsiteY1" fmla="*/ 25350 h 192311"/>
                <a:gd name="connsiteX2" fmla="*/ 14861 w 338293"/>
                <a:gd name="connsiteY2" fmla="*/ 0 h 192311"/>
                <a:gd name="connsiteX3" fmla="*/ 338293 w 338293"/>
                <a:gd name="connsiteY3" fmla="*/ 184444 h 192311"/>
                <a:gd name="connsiteX4" fmla="*/ 315566 w 338293"/>
                <a:gd name="connsiteY4" fmla="*/ 192311 h 192311"/>
                <a:gd name="connsiteX5" fmla="*/ 302453 w 338293"/>
                <a:gd name="connsiteY5" fmla="*/ 186192 h 192311"/>
                <a:gd name="connsiteX6" fmla="*/ 235144 w 338293"/>
                <a:gd name="connsiteY6" fmla="*/ 112764 h 192311"/>
                <a:gd name="connsiteX7" fmla="*/ 236018 w 338293"/>
                <a:gd name="connsiteY7" fmla="*/ 113639 h 192311"/>
                <a:gd name="connsiteX8" fmla="*/ 164339 w 338293"/>
                <a:gd name="connsiteY8" fmla="*/ 51574 h 192311"/>
                <a:gd name="connsiteX9" fmla="*/ 97904 w 338293"/>
                <a:gd name="connsiteY9" fmla="*/ 37588 h 19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8293" h="192311">
                  <a:moveTo>
                    <a:pt x="97904" y="37588"/>
                  </a:moveTo>
                  <a:cubicBezTo>
                    <a:pt x="65561" y="33217"/>
                    <a:pt x="32343" y="29721"/>
                    <a:pt x="0" y="25350"/>
                  </a:cubicBezTo>
                  <a:cubicBezTo>
                    <a:pt x="5245" y="16609"/>
                    <a:pt x="9616" y="7867"/>
                    <a:pt x="14861" y="0"/>
                  </a:cubicBezTo>
                  <a:cubicBezTo>
                    <a:pt x="152101" y="9616"/>
                    <a:pt x="288467" y="21854"/>
                    <a:pt x="338293" y="184444"/>
                  </a:cubicBezTo>
                  <a:cubicBezTo>
                    <a:pt x="330426" y="187067"/>
                    <a:pt x="322559" y="189689"/>
                    <a:pt x="315566" y="192311"/>
                  </a:cubicBezTo>
                  <a:cubicBezTo>
                    <a:pt x="311195" y="190563"/>
                    <a:pt x="306824" y="188815"/>
                    <a:pt x="302453" y="186192"/>
                  </a:cubicBezTo>
                  <a:cubicBezTo>
                    <a:pt x="279726" y="161716"/>
                    <a:pt x="257872" y="137240"/>
                    <a:pt x="235144" y="112764"/>
                  </a:cubicBezTo>
                  <a:lnTo>
                    <a:pt x="236018" y="113639"/>
                  </a:lnTo>
                  <a:cubicBezTo>
                    <a:pt x="212417" y="92659"/>
                    <a:pt x="187941" y="72554"/>
                    <a:pt x="164339" y="51574"/>
                  </a:cubicBezTo>
                  <a:cubicBezTo>
                    <a:pt x="149478" y="9616"/>
                    <a:pt x="122380" y="33217"/>
                    <a:pt x="97904" y="37588"/>
                  </a:cubicBezTo>
                  <a:close/>
                </a:path>
              </a:pathLst>
            </a:custGeom>
            <a:solidFill>
              <a:srgbClr val="EA9024"/>
            </a:solidFill>
            <a:ln w="8731" cap="flat">
              <a:noFill/>
              <a:prstDash val="solid"/>
              <a:miter/>
            </a:ln>
          </p:spPr>
          <p:txBody>
            <a:bodyPr rtlCol="0" anchor="ctr"/>
            <a:lstStyle/>
            <a:p>
              <a:endParaRPr lang="en-GB"/>
            </a:p>
          </p:txBody>
        </p:sp>
        <p:sp>
          <p:nvSpPr>
            <p:cNvPr id="116" name="Freeform: Shape 115">
              <a:extLst>
                <a:ext uri="{FF2B5EF4-FFF2-40B4-BE49-F238E27FC236}">
                  <a16:creationId xmlns:a16="http://schemas.microsoft.com/office/drawing/2014/main" id="{FCA61F1D-42D4-FC0C-5582-C68BC00C724D}"/>
                </a:ext>
              </a:extLst>
            </p:cNvPr>
            <p:cNvSpPr/>
            <p:nvPr/>
          </p:nvSpPr>
          <p:spPr>
            <a:xfrm>
              <a:off x="9740904" y="1514930"/>
              <a:ext cx="141611" cy="168709"/>
            </a:xfrm>
            <a:custGeom>
              <a:avLst/>
              <a:gdLst>
                <a:gd name="connsiteX0" fmla="*/ 0 w 141611"/>
                <a:gd name="connsiteY0" fmla="*/ 79547 h 168709"/>
                <a:gd name="connsiteX1" fmla="*/ 27973 w 141611"/>
                <a:gd name="connsiteY1" fmla="*/ 0 h 168709"/>
                <a:gd name="connsiteX2" fmla="*/ 90037 w 141611"/>
                <a:gd name="connsiteY2" fmla="*/ 18357 h 168709"/>
                <a:gd name="connsiteX3" fmla="*/ 106645 w 141611"/>
                <a:gd name="connsiteY3" fmla="*/ 38462 h 168709"/>
                <a:gd name="connsiteX4" fmla="*/ 92659 w 141611"/>
                <a:gd name="connsiteY4" fmla="*/ 65561 h 168709"/>
                <a:gd name="connsiteX5" fmla="*/ 141611 w 141611"/>
                <a:gd name="connsiteY5" fmla="*/ 80421 h 168709"/>
                <a:gd name="connsiteX6" fmla="*/ 70805 w 141611"/>
                <a:gd name="connsiteY6" fmla="*/ 168710 h 168709"/>
                <a:gd name="connsiteX7" fmla="*/ 41959 w 141611"/>
                <a:gd name="connsiteY7" fmla="*/ 138989 h 168709"/>
                <a:gd name="connsiteX8" fmla="*/ 35840 w 141611"/>
                <a:gd name="connsiteY8" fmla="*/ 133744 h 168709"/>
                <a:gd name="connsiteX9" fmla="*/ 25350 w 141611"/>
                <a:gd name="connsiteY9" fmla="*/ 132870 h 168709"/>
                <a:gd name="connsiteX10" fmla="*/ 0 w 141611"/>
                <a:gd name="connsiteY10" fmla="*/ 114513 h 168709"/>
                <a:gd name="connsiteX11" fmla="*/ 0 w 141611"/>
                <a:gd name="connsiteY11" fmla="*/ 79547 h 168709"/>
                <a:gd name="connsiteX12" fmla="*/ 44581 w 141611"/>
                <a:gd name="connsiteY12" fmla="*/ 46330 h 168709"/>
                <a:gd name="connsiteX13" fmla="*/ 59442 w 141611"/>
                <a:gd name="connsiteY13" fmla="*/ 63812 h 168709"/>
                <a:gd name="connsiteX14" fmla="*/ 72554 w 141611"/>
                <a:gd name="connsiteY14" fmla="*/ 42833 h 168709"/>
                <a:gd name="connsiteX15" fmla="*/ 67309 w 141611"/>
                <a:gd name="connsiteY15" fmla="*/ 32343 h 168709"/>
                <a:gd name="connsiteX16" fmla="*/ 44581 w 141611"/>
                <a:gd name="connsiteY16" fmla="*/ 46330 h 168709"/>
                <a:gd name="connsiteX17" fmla="*/ 57693 w 141611"/>
                <a:gd name="connsiteY17" fmla="*/ 109268 h 168709"/>
                <a:gd name="connsiteX18" fmla="*/ 41959 w 141611"/>
                <a:gd name="connsiteY18" fmla="*/ 102275 h 168709"/>
                <a:gd name="connsiteX19" fmla="*/ 37588 w 141611"/>
                <a:gd name="connsiteY19" fmla="*/ 108394 h 168709"/>
                <a:gd name="connsiteX20" fmla="*/ 42833 w 141611"/>
                <a:gd name="connsiteY20" fmla="*/ 116261 h 168709"/>
                <a:gd name="connsiteX21" fmla="*/ 57693 w 141611"/>
                <a:gd name="connsiteY21" fmla="*/ 109268 h 168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1611" h="168709">
                  <a:moveTo>
                    <a:pt x="0" y="79547"/>
                  </a:moveTo>
                  <a:cubicBezTo>
                    <a:pt x="9615" y="53323"/>
                    <a:pt x="18357" y="26224"/>
                    <a:pt x="27973" y="0"/>
                  </a:cubicBezTo>
                  <a:cubicBezTo>
                    <a:pt x="48952" y="6119"/>
                    <a:pt x="69931" y="12238"/>
                    <a:pt x="90037" y="18357"/>
                  </a:cubicBezTo>
                  <a:cubicBezTo>
                    <a:pt x="95281" y="25350"/>
                    <a:pt x="101400" y="31469"/>
                    <a:pt x="106645" y="38462"/>
                  </a:cubicBezTo>
                  <a:cubicBezTo>
                    <a:pt x="102275" y="47204"/>
                    <a:pt x="97904" y="56819"/>
                    <a:pt x="92659" y="65561"/>
                  </a:cubicBezTo>
                  <a:cubicBezTo>
                    <a:pt x="109268" y="70806"/>
                    <a:pt x="125002" y="76050"/>
                    <a:pt x="141611" y="80421"/>
                  </a:cubicBezTo>
                  <a:cubicBezTo>
                    <a:pt x="118009" y="110142"/>
                    <a:pt x="94407" y="138989"/>
                    <a:pt x="70805" y="168710"/>
                  </a:cubicBezTo>
                  <a:cubicBezTo>
                    <a:pt x="61190" y="159094"/>
                    <a:pt x="51574" y="148604"/>
                    <a:pt x="41959" y="138989"/>
                  </a:cubicBezTo>
                  <a:cubicBezTo>
                    <a:pt x="41085" y="136366"/>
                    <a:pt x="38462" y="134618"/>
                    <a:pt x="35840" y="133744"/>
                  </a:cubicBezTo>
                  <a:cubicBezTo>
                    <a:pt x="32343" y="133744"/>
                    <a:pt x="28847" y="132870"/>
                    <a:pt x="25350" y="132870"/>
                  </a:cubicBezTo>
                  <a:cubicBezTo>
                    <a:pt x="16609" y="126751"/>
                    <a:pt x="8741" y="120632"/>
                    <a:pt x="0" y="114513"/>
                  </a:cubicBezTo>
                  <a:cubicBezTo>
                    <a:pt x="1748" y="103149"/>
                    <a:pt x="874" y="90911"/>
                    <a:pt x="0" y="79547"/>
                  </a:cubicBezTo>
                  <a:close/>
                  <a:moveTo>
                    <a:pt x="44581" y="46330"/>
                  </a:moveTo>
                  <a:cubicBezTo>
                    <a:pt x="52449" y="55945"/>
                    <a:pt x="55945" y="59442"/>
                    <a:pt x="59442" y="63812"/>
                  </a:cubicBezTo>
                  <a:cubicBezTo>
                    <a:pt x="63812" y="56819"/>
                    <a:pt x="69057" y="49826"/>
                    <a:pt x="72554" y="42833"/>
                  </a:cubicBezTo>
                  <a:cubicBezTo>
                    <a:pt x="73428" y="40211"/>
                    <a:pt x="69057" y="35840"/>
                    <a:pt x="67309" y="32343"/>
                  </a:cubicBezTo>
                  <a:cubicBezTo>
                    <a:pt x="60316" y="36714"/>
                    <a:pt x="53323" y="41085"/>
                    <a:pt x="44581" y="46330"/>
                  </a:cubicBezTo>
                  <a:close/>
                  <a:moveTo>
                    <a:pt x="57693" y="109268"/>
                  </a:moveTo>
                  <a:cubicBezTo>
                    <a:pt x="48078" y="104897"/>
                    <a:pt x="45455" y="102275"/>
                    <a:pt x="41959" y="102275"/>
                  </a:cubicBezTo>
                  <a:cubicBezTo>
                    <a:pt x="41085" y="102275"/>
                    <a:pt x="37588" y="106645"/>
                    <a:pt x="37588" y="108394"/>
                  </a:cubicBezTo>
                  <a:cubicBezTo>
                    <a:pt x="38462" y="111016"/>
                    <a:pt x="41085" y="116261"/>
                    <a:pt x="42833" y="116261"/>
                  </a:cubicBezTo>
                  <a:cubicBezTo>
                    <a:pt x="47204" y="116261"/>
                    <a:pt x="50700" y="112764"/>
                    <a:pt x="57693" y="109268"/>
                  </a:cubicBezTo>
                  <a:close/>
                </a:path>
              </a:pathLst>
            </a:custGeom>
            <a:solidFill>
              <a:srgbClr val="7E4E29"/>
            </a:solidFill>
            <a:ln w="8731" cap="flat">
              <a:noFill/>
              <a:prstDash val="solid"/>
              <a:miter/>
            </a:ln>
          </p:spPr>
          <p:txBody>
            <a:bodyPr rtlCol="0" anchor="ctr"/>
            <a:lstStyle/>
            <a:p>
              <a:endParaRPr lang="en-GB"/>
            </a:p>
          </p:txBody>
        </p:sp>
        <p:sp>
          <p:nvSpPr>
            <p:cNvPr id="117" name="Freeform: Shape 116">
              <a:extLst>
                <a:ext uri="{FF2B5EF4-FFF2-40B4-BE49-F238E27FC236}">
                  <a16:creationId xmlns:a16="http://schemas.microsoft.com/office/drawing/2014/main" id="{2682B4A0-A214-C1AE-9070-075138EC6495}"/>
                </a:ext>
              </a:extLst>
            </p:cNvPr>
            <p:cNvSpPr/>
            <p:nvPr/>
          </p:nvSpPr>
          <p:spPr>
            <a:xfrm>
              <a:off x="9296839" y="1456363"/>
              <a:ext cx="160842" cy="208045"/>
            </a:xfrm>
            <a:custGeom>
              <a:avLst/>
              <a:gdLst>
                <a:gd name="connsiteX0" fmla="*/ 160842 w 160842"/>
                <a:gd name="connsiteY0" fmla="*/ 118883 h 208045"/>
                <a:gd name="connsiteX1" fmla="*/ 55945 w 160842"/>
                <a:gd name="connsiteY1" fmla="*/ 200179 h 208045"/>
                <a:gd name="connsiteX2" fmla="*/ 39336 w 160842"/>
                <a:gd name="connsiteY2" fmla="*/ 208046 h 208045"/>
                <a:gd name="connsiteX3" fmla="*/ 41959 w 160842"/>
                <a:gd name="connsiteY3" fmla="*/ 200179 h 208045"/>
                <a:gd name="connsiteX4" fmla="*/ 33217 w 160842"/>
                <a:gd name="connsiteY4" fmla="*/ 73428 h 208045"/>
                <a:gd name="connsiteX5" fmla="*/ 0 w 160842"/>
                <a:gd name="connsiteY5" fmla="*/ 874 h 208045"/>
                <a:gd name="connsiteX6" fmla="*/ 34092 w 160842"/>
                <a:gd name="connsiteY6" fmla="*/ 0 h 208045"/>
                <a:gd name="connsiteX7" fmla="*/ 80421 w 160842"/>
                <a:gd name="connsiteY7" fmla="*/ 10490 h 208045"/>
                <a:gd name="connsiteX8" fmla="*/ 160842 w 160842"/>
                <a:gd name="connsiteY8" fmla="*/ 118883 h 208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842" h="208045">
                  <a:moveTo>
                    <a:pt x="160842" y="118883"/>
                  </a:moveTo>
                  <a:cubicBezTo>
                    <a:pt x="108394" y="123254"/>
                    <a:pt x="68183" y="144234"/>
                    <a:pt x="55945" y="200179"/>
                  </a:cubicBezTo>
                  <a:cubicBezTo>
                    <a:pt x="50700" y="202801"/>
                    <a:pt x="44581" y="205423"/>
                    <a:pt x="39336" y="208046"/>
                  </a:cubicBezTo>
                  <a:cubicBezTo>
                    <a:pt x="40210" y="205423"/>
                    <a:pt x="41085" y="202801"/>
                    <a:pt x="41959" y="200179"/>
                  </a:cubicBezTo>
                  <a:cubicBezTo>
                    <a:pt x="39336" y="158220"/>
                    <a:pt x="35840" y="115387"/>
                    <a:pt x="33217" y="73428"/>
                  </a:cubicBezTo>
                  <a:cubicBezTo>
                    <a:pt x="21854" y="48952"/>
                    <a:pt x="10490" y="25350"/>
                    <a:pt x="0" y="874"/>
                  </a:cubicBezTo>
                  <a:cubicBezTo>
                    <a:pt x="11364" y="874"/>
                    <a:pt x="22728" y="874"/>
                    <a:pt x="34092" y="0"/>
                  </a:cubicBezTo>
                  <a:cubicBezTo>
                    <a:pt x="49826" y="3497"/>
                    <a:pt x="65561" y="6993"/>
                    <a:pt x="80421" y="10490"/>
                  </a:cubicBezTo>
                  <a:cubicBezTo>
                    <a:pt x="106645" y="47204"/>
                    <a:pt x="133744" y="83044"/>
                    <a:pt x="160842" y="118883"/>
                  </a:cubicBezTo>
                  <a:close/>
                </a:path>
              </a:pathLst>
            </a:custGeom>
            <a:solidFill>
              <a:srgbClr val="7B2B29"/>
            </a:solidFill>
            <a:ln w="8731" cap="flat">
              <a:noFill/>
              <a:prstDash val="solid"/>
              <a:miter/>
            </a:ln>
          </p:spPr>
          <p:txBody>
            <a:bodyPr rtlCol="0" anchor="ctr"/>
            <a:lstStyle/>
            <a:p>
              <a:endParaRPr lang="en-GB"/>
            </a:p>
          </p:txBody>
        </p:sp>
        <p:sp>
          <p:nvSpPr>
            <p:cNvPr id="118" name="Freeform: Shape 117">
              <a:extLst>
                <a:ext uri="{FF2B5EF4-FFF2-40B4-BE49-F238E27FC236}">
                  <a16:creationId xmlns:a16="http://schemas.microsoft.com/office/drawing/2014/main" id="{D960FC98-8A65-F2FA-5531-051315F157EA}"/>
                </a:ext>
              </a:extLst>
            </p:cNvPr>
            <p:cNvSpPr/>
            <p:nvPr/>
          </p:nvSpPr>
          <p:spPr>
            <a:xfrm>
              <a:off x="11553875" y="594458"/>
              <a:ext cx="155501" cy="126803"/>
            </a:xfrm>
            <a:custGeom>
              <a:avLst/>
              <a:gdLst>
                <a:gd name="connsiteX0" fmla="*/ 0 w 155501"/>
                <a:gd name="connsiteY0" fmla="*/ 83044 h 126803"/>
                <a:gd name="connsiteX1" fmla="*/ 119758 w 155501"/>
                <a:gd name="connsiteY1" fmla="*/ 0 h 126803"/>
                <a:gd name="connsiteX2" fmla="*/ 119758 w 155501"/>
                <a:gd name="connsiteY2" fmla="*/ 0 h 126803"/>
                <a:gd name="connsiteX3" fmla="*/ 133744 w 155501"/>
                <a:gd name="connsiteY3" fmla="*/ 13112 h 126803"/>
                <a:gd name="connsiteX4" fmla="*/ 138114 w 155501"/>
                <a:gd name="connsiteY4" fmla="*/ 19231 h 126803"/>
                <a:gd name="connsiteX5" fmla="*/ 136366 w 155501"/>
                <a:gd name="connsiteY5" fmla="*/ 22728 h 126803"/>
                <a:gd name="connsiteX6" fmla="*/ 138989 w 155501"/>
                <a:gd name="connsiteY6" fmla="*/ 20105 h 126803"/>
                <a:gd name="connsiteX7" fmla="*/ 118009 w 155501"/>
                <a:gd name="connsiteY7" fmla="*/ 93533 h 126803"/>
                <a:gd name="connsiteX8" fmla="*/ 0 w 155501"/>
                <a:gd name="connsiteY8" fmla="*/ 83044 h 126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01" h="126803">
                  <a:moveTo>
                    <a:pt x="0" y="83044"/>
                  </a:moveTo>
                  <a:cubicBezTo>
                    <a:pt x="20105" y="26224"/>
                    <a:pt x="68183" y="10490"/>
                    <a:pt x="119758" y="0"/>
                  </a:cubicBezTo>
                  <a:cubicBezTo>
                    <a:pt x="119758" y="0"/>
                    <a:pt x="119758" y="0"/>
                    <a:pt x="119758" y="0"/>
                  </a:cubicBezTo>
                  <a:cubicBezTo>
                    <a:pt x="124128" y="4371"/>
                    <a:pt x="128499" y="8741"/>
                    <a:pt x="133744" y="13112"/>
                  </a:cubicBezTo>
                  <a:cubicBezTo>
                    <a:pt x="137240" y="13986"/>
                    <a:pt x="138989" y="15735"/>
                    <a:pt x="138114" y="19231"/>
                  </a:cubicBezTo>
                  <a:cubicBezTo>
                    <a:pt x="137240" y="20105"/>
                    <a:pt x="137240" y="20979"/>
                    <a:pt x="136366" y="22728"/>
                  </a:cubicBezTo>
                  <a:cubicBezTo>
                    <a:pt x="137240" y="21854"/>
                    <a:pt x="138114" y="20979"/>
                    <a:pt x="138989" y="20105"/>
                  </a:cubicBezTo>
                  <a:cubicBezTo>
                    <a:pt x="173954" y="56819"/>
                    <a:pt x="146856" y="84792"/>
                    <a:pt x="118009" y="93533"/>
                  </a:cubicBezTo>
                  <a:cubicBezTo>
                    <a:pt x="80421" y="104023"/>
                    <a:pt x="30595" y="168710"/>
                    <a:pt x="0" y="83044"/>
                  </a:cubicBezTo>
                  <a:close/>
                </a:path>
              </a:pathLst>
            </a:custGeom>
            <a:solidFill>
              <a:srgbClr val="54683D"/>
            </a:solidFill>
            <a:ln w="8731" cap="flat">
              <a:noFill/>
              <a:prstDash val="solid"/>
              <a:miter/>
            </a:ln>
          </p:spPr>
          <p:txBody>
            <a:bodyPr rtlCol="0" anchor="ctr"/>
            <a:lstStyle/>
            <a:p>
              <a:endParaRPr lang="en-GB"/>
            </a:p>
          </p:txBody>
        </p:sp>
        <p:sp>
          <p:nvSpPr>
            <p:cNvPr id="119" name="Freeform: Shape 118">
              <a:extLst>
                <a:ext uri="{FF2B5EF4-FFF2-40B4-BE49-F238E27FC236}">
                  <a16:creationId xmlns:a16="http://schemas.microsoft.com/office/drawing/2014/main" id="{2E7F3E2D-DA63-134D-7E5E-06FCA4871280}"/>
                </a:ext>
              </a:extLst>
            </p:cNvPr>
            <p:cNvSpPr/>
            <p:nvPr/>
          </p:nvSpPr>
          <p:spPr>
            <a:xfrm>
              <a:off x="11151770" y="1096216"/>
              <a:ext cx="104022" cy="228151"/>
            </a:xfrm>
            <a:custGeom>
              <a:avLst/>
              <a:gdLst>
                <a:gd name="connsiteX0" fmla="*/ 73428 w 104022"/>
                <a:gd name="connsiteY0" fmla="*/ 228151 h 228151"/>
                <a:gd name="connsiteX1" fmla="*/ 51574 w 104022"/>
                <a:gd name="connsiteY1" fmla="*/ 191437 h 228151"/>
                <a:gd name="connsiteX2" fmla="*/ 14861 w 104022"/>
                <a:gd name="connsiteY2" fmla="*/ 164339 h 228151"/>
                <a:gd name="connsiteX3" fmla="*/ 874 w 104022"/>
                <a:gd name="connsiteY3" fmla="*/ 125002 h 228151"/>
                <a:gd name="connsiteX4" fmla="*/ 0 w 104022"/>
                <a:gd name="connsiteY4" fmla="*/ 0 h 228151"/>
                <a:gd name="connsiteX5" fmla="*/ 82169 w 104022"/>
                <a:gd name="connsiteY5" fmla="*/ 79547 h 228151"/>
                <a:gd name="connsiteX6" fmla="*/ 104023 w 104022"/>
                <a:gd name="connsiteY6" fmla="*/ 218536 h 228151"/>
                <a:gd name="connsiteX7" fmla="*/ 103149 w 104022"/>
                <a:gd name="connsiteY7" fmla="*/ 219410 h 228151"/>
                <a:gd name="connsiteX8" fmla="*/ 94407 w 104022"/>
                <a:gd name="connsiteY8" fmla="*/ 228151 h 228151"/>
                <a:gd name="connsiteX9" fmla="*/ 95281 w 104022"/>
                <a:gd name="connsiteY9" fmla="*/ 227277 h 228151"/>
                <a:gd name="connsiteX10" fmla="*/ 73428 w 104022"/>
                <a:gd name="connsiteY10" fmla="*/ 228151 h 2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022" h="228151">
                  <a:moveTo>
                    <a:pt x="73428" y="228151"/>
                  </a:moveTo>
                  <a:cubicBezTo>
                    <a:pt x="66435" y="215913"/>
                    <a:pt x="58568" y="203675"/>
                    <a:pt x="51574" y="191437"/>
                  </a:cubicBezTo>
                  <a:cubicBezTo>
                    <a:pt x="48078" y="169584"/>
                    <a:pt x="47204" y="145108"/>
                    <a:pt x="14861" y="164339"/>
                  </a:cubicBezTo>
                  <a:cubicBezTo>
                    <a:pt x="10490" y="151227"/>
                    <a:pt x="5245" y="138114"/>
                    <a:pt x="874" y="125002"/>
                  </a:cubicBezTo>
                  <a:cubicBezTo>
                    <a:pt x="874" y="83044"/>
                    <a:pt x="0" y="41085"/>
                    <a:pt x="0" y="0"/>
                  </a:cubicBezTo>
                  <a:cubicBezTo>
                    <a:pt x="28847" y="27098"/>
                    <a:pt x="84792" y="76050"/>
                    <a:pt x="82169" y="79547"/>
                  </a:cubicBezTo>
                  <a:cubicBezTo>
                    <a:pt x="38462" y="136366"/>
                    <a:pt x="91785" y="173954"/>
                    <a:pt x="104023" y="218536"/>
                  </a:cubicBezTo>
                  <a:cubicBezTo>
                    <a:pt x="104023" y="218536"/>
                    <a:pt x="103149" y="219410"/>
                    <a:pt x="103149" y="219410"/>
                  </a:cubicBezTo>
                  <a:cubicBezTo>
                    <a:pt x="100526" y="222032"/>
                    <a:pt x="97030" y="225529"/>
                    <a:pt x="94407" y="228151"/>
                  </a:cubicBezTo>
                  <a:cubicBezTo>
                    <a:pt x="94407" y="228151"/>
                    <a:pt x="95281" y="227277"/>
                    <a:pt x="95281" y="227277"/>
                  </a:cubicBezTo>
                  <a:cubicBezTo>
                    <a:pt x="88288" y="228151"/>
                    <a:pt x="81295" y="228151"/>
                    <a:pt x="73428" y="228151"/>
                  </a:cubicBezTo>
                  <a:close/>
                </a:path>
              </a:pathLst>
            </a:custGeom>
            <a:solidFill>
              <a:srgbClr val="7B2B29"/>
            </a:solidFill>
            <a:ln w="8731" cap="flat">
              <a:noFill/>
              <a:prstDash val="solid"/>
              <a:miter/>
            </a:ln>
          </p:spPr>
          <p:txBody>
            <a:bodyPr rtlCol="0" anchor="ctr"/>
            <a:lstStyle/>
            <a:p>
              <a:endParaRPr lang="en-GB"/>
            </a:p>
          </p:txBody>
        </p:sp>
        <p:sp>
          <p:nvSpPr>
            <p:cNvPr id="120" name="Freeform: Shape 119">
              <a:extLst>
                <a:ext uri="{FF2B5EF4-FFF2-40B4-BE49-F238E27FC236}">
                  <a16:creationId xmlns:a16="http://schemas.microsoft.com/office/drawing/2014/main" id="{8229035A-62EF-5767-BCAF-B256FC3D50A2}"/>
                </a:ext>
              </a:extLst>
            </p:cNvPr>
            <p:cNvSpPr/>
            <p:nvPr/>
          </p:nvSpPr>
          <p:spPr>
            <a:xfrm>
              <a:off x="9607800" y="4714292"/>
              <a:ext cx="335031" cy="133743"/>
            </a:xfrm>
            <a:custGeom>
              <a:avLst/>
              <a:gdLst>
                <a:gd name="connsiteX0" fmla="*/ 335031 w 335031"/>
                <a:gd name="connsiteY0" fmla="*/ 82170 h 133743"/>
                <a:gd name="connsiteX1" fmla="*/ 228386 w 335031"/>
                <a:gd name="connsiteY1" fmla="*/ 133744 h 133743"/>
                <a:gd name="connsiteX2" fmla="*/ 80656 w 335031"/>
                <a:gd name="connsiteY2" fmla="*/ 111016 h 133743"/>
                <a:gd name="connsiteX3" fmla="*/ 175937 w 335031"/>
                <a:gd name="connsiteY3" fmla="*/ 69931 h 133743"/>
                <a:gd name="connsiteX4" fmla="*/ 73663 w 335031"/>
                <a:gd name="connsiteY4" fmla="*/ 55071 h 133743"/>
                <a:gd name="connsiteX5" fmla="*/ 2857 w 335031"/>
                <a:gd name="connsiteY5" fmla="*/ 0 h 133743"/>
                <a:gd name="connsiteX6" fmla="*/ 29955 w 335031"/>
                <a:gd name="connsiteY6" fmla="*/ 5245 h 133743"/>
                <a:gd name="connsiteX7" fmla="*/ 12473 w 335031"/>
                <a:gd name="connsiteY7" fmla="*/ 20980 h 133743"/>
                <a:gd name="connsiteX8" fmla="*/ 26459 w 335031"/>
                <a:gd name="connsiteY8" fmla="*/ 27973 h 133743"/>
                <a:gd name="connsiteX9" fmla="*/ 32578 w 335031"/>
                <a:gd name="connsiteY9" fmla="*/ 7867 h 133743"/>
                <a:gd name="connsiteX10" fmla="*/ 335031 w 335031"/>
                <a:gd name="connsiteY10" fmla="*/ 82170 h 133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5031" h="133743">
                  <a:moveTo>
                    <a:pt x="335031" y="82170"/>
                  </a:moveTo>
                  <a:cubicBezTo>
                    <a:pt x="319297" y="139863"/>
                    <a:pt x="203036" y="-9615"/>
                    <a:pt x="228386" y="133744"/>
                  </a:cubicBezTo>
                  <a:cubicBezTo>
                    <a:pt x="179434" y="125877"/>
                    <a:pt x="129608" y="118009"/>
                    <a:pt x="80656" y="111016"/>
                  </a:cubicBezTo>
                  <a:cubicBezTo>
                    <a:pt x="112125" y="97030"/>
                    <a:pt x="144468" y="83917"/>
                    <a:pt x="175937" y="69931"/>
                  </a:cubicBezTo>
                  <a:cubicBezTo>
                    <a:pt x="141846" y="64687"/>
                    <a:pt x="107754" y="60316"/>
                    <a:pt x="73663" y="55071"/>
                  </a:cubicBezTo>
                  <a:cubicBezTo>
                    <a:pt x="75411" y="4371"/>
                    <a:pt x="-17248" y="75176"/>
                    <a:pt x="2857" y="0"/>
                  </a:cubicBezTo>
                  <a:cubicBezTo>
                    <a:pt x="11598" y="1748"/>
                    <a:pt x="21214" y="3497"/>
                    <a:pt x="29955" y="5245"/>
                  </a:cubicBezTo>
                  <a:cubicBezTo>
                    <a:pt x="23836" y="10490"/>
                    <a:pt x="18592" y="15734"/>
                    <a:pt x="12473" y="20980"/>
                  </a:cubicBezTo>
                  <a:cubicBezTo>
                    <a:pt x="16843" y="23602"/>
                    <a:pt x="22088" y="25350"/>
                    <a:pt x="26459" y="27973"/>
                  </a:cubicBezTo>
                  <a:cubicBezTo>
                    <a:pt x="28207" y="20980"/>
                    <a:pt x="29955" y="13986"/>
                    <a:pt x="32578" y="7867"/>
                  </a:cubicBezTo>
                  <a:cubicBezTo>
                    <a:pt x="133104" y="33217"/>
                    <a:pt x="234505" y="57693"/>
                    <a:pt x="335031" y="82170"/>
                  </a:cubicBezTo>
                  <a:close/>
                </a:path>
              </a:pathLst>
            </a:custGeom>
            <a:solidFill>
              <a:srgbClr val="3D2226"/>
            </a:solidFill>
            <a:ln w="8731" cap="flat">
              <a:noFill/>
              <a:prstDash val="solid"/>
              <a:miter/>
            </a:ln>
          </p:spPr>
          <p:txBody>
            <a:bodyPr rtlCol="0" anchor="ctr"/>
            <a:lstStyle/>
            <a:p>
              <a:endParaRPr lang="en-GB"/>
            </a:p>
          </p:txBody>
        </p:sp>
        <p:sp>
          <p:nvSpPr>
            <p:cNvPr id="121" name="Freeform: Shape 120">
              <a:extLst>
                <a:ext uri="{FF2B5EF4-FFF2-40B4-BE49-F238E27FC236}">
                  <a16:creationId xmlns:a16="http://schemas.microsoft.com/office/drawing/2014/main" id="{E0EB962F-A92A-6F69-B2F0-33B7DFC87220}"/>
                </a:ext>
              </a:extLst>
            </p:cNvPr>
            <p:cNvSpPr/>
            <p:nvPr/>
          </p:nvSpPr>
          <p:spPr>
            <a:xfrm>
              <a:off x="9724295" y="392241"/>
              <a:ext cx="179583" cy="153265"/>
            </a:xfrm>
            <a:custGeom>
              <a:avLst/>
              <a:gdLst>
                <a:gd name="connsiteX0" fmla="*/ 36714 w 179583"/>
                <a:gd name="connsiteY0" fmla="*/ 152391 h 153265"/>
                <a:gd name="connsiteX1" fmla="*/ 9616 w 179583"/>
                <a:gd name="connsiteY1" fmla="*/ 153265 h 153265"/>
                <a:gd name="connsiteX2" fmla="*/ 0 w 179583"/>
                <a:gd name="connsiteY2" fmla="*/ 132286 h 153265"/>
                <a:gd name="connsiteX3" fmla="*/ 157346 w 179583"/>
                <a:gd name="connsiteY3" fmla="*/ 13403 h 153265"/>
                <a:gd name="connsiteX4" fmla="*/ 166087 w 179583"/>
                <a:gd name="connsiteY4" fmla="*/ 48368 h 153265"/>
                <a:gd name="connsiteX5" fmla="*/ 158220 w 179583"/>
                <a:gd name="connsiteY5" fmla="*/ 57984 h 153265"/>
                <a:gd name="connsiteX6" fmla="*/ 158220 w 179583"/>
                <a:gd name="connsiteY6" fmla="*/ 57110 h 153265"/>
                <a:gd name="connsiteX7" fmla="*/ 150352 w 179583"/>
                <a:gd name="connsiteY7" fmla="*/ 68474 h 153265"/>
                <a:gd name="connsiteX8" fmla="*/ 152101 w 179583"/>
                <a:gd name="connsiteY8" fmla="*/ 67599 h 153265"/>
                <a:gd name="connsiteX9" fmla="*/ 145982 w 179583"/>
                <a:gd name="connsiteY9" fmla="*/ 78963 h 153265"/>
                <a:gd name="connsiteX10" fmla="*/ 144234 w 179583"/>
                <a:gd name="connsiteY10" fmla="*/ 81586 h 153265"/>
                <a:gd name="connsiteX11" fmla="*/ 36714 w 179583"/>
                <a:gd name="connsiteY11" fmla="*/ 152391 h 153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583" h="153265">
                  <a:moveTo>
                    <a:pt x="36714" y="152391"/>
                  </a:moveTo>
                  <a:cubicBezTo>
                    <a:pt x="27973" y="152391"/>
                    <a:pt x="19231" y="153265"/>
                    <a:pt x="9616" y="153265"/>
                  </a:cubicBezTo>
                  <a:cubicBezTo>
                    <a:pt x="6119" y="146272"/>
                    <a:pt x="3497" y="139279"/>
                    <a:pt x="0" y="132286"/>
                  </a:cubicBezTo>
                  <a:cubicBezTo>
                    <a:pt x="34092" y="67599"/>
                    <a:pt x="37588" y="-37298"/>
                    <a:pt x="157346" y="13403"/>
                  </a:cubicBezTo>
                  <a:cubicBezTo>
                    <a:pt x="172206" y="19522"/>
                    <a:pt x="194060" y="29137"/>
                    <a:pt x="166087" y="48368"/>
                  </a:cubicBezTo>
                  <a:cubicBezTo>
                    <a:pt x="163465" y="51865"/>
                    <a:pt x="160842" y="54487"/>
                    <a:pt x="158220" y="57984"/>
                  </a:cubicBezTo>
                  <a:cubicBezTo>
                    <a:pt x="158220" y="57984"/>
                    <a:pt x="158220" y="57110"/>
                    <a:pt x="158220" y="57110"/>
                  </a:cubicBezTo>
                  <a:cubicBezTo>
                    <a:pt x="155597" y="60606"/>
                    <a:pt x="152975" y="64977"/>
                    <a:pt x="150352" y="68474"/>
                  </a:cubicBezTo>
                  <a:cubicBezTo>
                    <a:pt x="150352" y="68474"/>
                    <a:pt x="152101" y="66725"/>
                    <a:pt x="152101" y="67599"/>
                  </a:cubicBezTo>
                  <a:cubicBezTo>
                    <a:pt x="150352" y="71096"/>
                    <a:pt x="147730" y="75467"/>
                    <a:pt x="145982" y="78963"/>
                  </a:cubicBezTo>
                  <a:cubicBezTo>
                    <a:pt x="145982" y="78963"/>
                    <a:pt x="144234" y="81586"/>
                    <a:pt x="144234" y="81586"/>
                  </a:cubicBezTo>
                  <a:cubicBezTo>
                    <a:pt x="69057" y="45746"/>
                    <a:pt x="60316" y="110432"/>
                    <a:pt x="36714" y="152391"/>
                  </a:cubicBezTo>
                  <a:close/>
                </a:path>
              </a:pathLst>
            </a:custGeom>
            <a:solidFill>
              <a:srgbClr val="7B2B29"/>
            </a:solidFill>
            <a:ln w="8731" cap="flat">
              <a:noFill/>
              <a:prstDash val="solid"/>
              <a:miter/>
            </a:ln>
          </p:spPr>
          <p:txBody>
            <a:bodyPr rtlCol="0" anchor="ctr"/>
            <a:lstStyle/>
            <a:p>
              <a:endParaRPr lang="en-GB"/>
            </a:p>
          </p:txBody>
        </p:sp>
        <p:sp>
          <p:nvSpPr>
            <p:cNvPr id="122" name="Freeform: Shape 121">
              <a:extLst>
                <a:ext uri="{FF2B5EF4-FFF2-40B4-BE49-F238E27FC236}">
                  <a16:creationId xmlns:a16="http://schemas.microsoft.com/office/drawing/2014/main" id="{DDEF0E2D-8173-2E99-533A-594550944856}"/>
                </a:ext>
              </a:extLst>
            </p:cNvPr>
            <p:cNvSpPr/>
            <p:nvPr/>
          </p:nvSpPr>
          <p:spPr>
            <a:xfrm>
              <a:off x="9122011" y="2426661"/>
              <a:ext cx="298082" cy="50173"/>
            </a:xfrm>
            <a:custGeom>
              <a:avLst/>
              <a:gdLst>
                <a:gd name="connsiteX0" fmla="*/ 67309 w 298082"/>
                <a:gd name="connsiteY0" fmla="*/ 7867 h 50173"/>
                <a:gd name="connsiteX1" fmla="*/ 298083 w 298082"/>
                <a:gd name="connsiteY1" fmla="*/ 0 h 50173"/>
                <a:gd name="connsiteX2" fmla="*/ 294586 w 298082"/>
                <a:gd name="connsiteY2" fmla="*/ 42833 h 50173"/>
                <a:gd name="connsiteX3" fmla="*/ 51574 w 298082"/>
                <a:gd name="connsiteY3" fmla="*/ 49826 h 50173"/>
                <a:gd name="connsiteX4" fmla="*/ 0 w 298082"/>
                <a:gd name="connsiteY4" fmla="*/ 6993 h 50173"/>
                <a:gd name="connsiteX5" fmla="*/ 46330 w 298082"/>
                <a:gd name="connsiteY5" fmla="*/ 6993 h 50173"/>
                <a:gd name="connsiteX6" fmla="*/ 52449 w 298082"/>
                <a:gd name="connsiteY6" fmla="*/ 39336 h 50173"/>
                <a:gd name="connsiteX7" fmla="*/ 67309 w 298082"/>
                <a:gd name="connsiteY7" fmla="*/ 7867 h 50173"/>
                <a:gd name="connsiteX8" fmla="*/ 107520 w 298082"/>
                <a:gd name="connsiteY8" fmla="*/ 32343 h 50173"/>
                <a:gd name="connsiteX9" fmla="*/ 115387 w 298082"/>
                <a:gd name="connsiteY9" fmla="*/ 20980 h 50173"/>
                <a:gd name="connsiteX10" fmla="*/ 109268 w 298082"/>
                <a:gd name="connsiteY10" fmla="*/ 17483 h 50173"/>
                <a:gd name="connsiteX11" fmla="*/ 100526 w 298082"/>
                <a:gd name="connsiteY11" fmla="*/ 23602 h 50173"/>
                <a:gd name="connsiteX12" fmla="*/ 107520 w 298082"/>
                <a:gd name="connsiteY12" fmla="*/ 32343 h 5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8082" h="50173">
                  <a:moveTo>
                    <a:pt x="67309" y="7867"/>
                  </a:moveTo>
                  <a:cubicBezTo>
                    <a:pt x="144234" y="5245"/>
                    <a:pt x="221158" y="2623"/>
                    <a:pt x="298083" y="0"/>
                  </a:cubicBezTo>
                  <a:cubicBezTo>
                    <a:pt x="297208" y="13986"/>
                    <a:pt x="295460" y="28847"/>
                    <a:pt x="294586" y="42833"/>
                  </a:cubicBezTo>
                  <a:cubicBezTo>
                    <a:pt x="213291" y="46330"/>
                    <a:pt x="131995" y="51575"/>
                    <a:pt x="51574" y="49826"/>
                  </a:cubicBezTo>
                  <a:cubicBezTo>
                    <a:pt x="34092" y="49826"/>
                    <a:pt x="17483" y="21854"/>
                    <a:pt x="0" y="6993"/>
                  </a:cubicBezTo>
                  <a:cubicBezTo>
                    <a:pt x="15735" y="6993"/>
                    <a:pt x="30595" y="6993"/>
                    <a:pt x="46330" y="6993"/>
                  </a:cubicBezTo>
                  <a:cubicBezTo>
                    <a:pt x="48078" y="17483"/>
                    <a:pt x="50700" y="28847"/>
                    <a:pt x="52449" y="39336"/>
                  </a:cubicBezTo>
                  <a:cubicBezTo>
                    <a:pt x="56819" y="28847"/>
                    <a:pt x="62064" y="18357"/>
                    <a:pt x="67309" y="7867"/>
                  </a:cubicBezTo>
                  <a:close/>
                  <a:moveTo>
                    <a:pt x="107520" y="32343"/>
                  </a:moveTo>
                  <a:cubicBezTo>
                    <a:pt x="111016" y="27098"/>
                    <a:pt x="112764" y="24476"/>
                    <a:pt x="115387" y="20980"/>
                  </a:cubicBezTo>
                  <a:cubicBezTo>
                    <a:pt x="112764" y="19231"/>
                    <a:pt x="110142" y="16609"/>
                    <a:pt x="109268" y="17483"/>
                  </a:cubicBezTo>
                  <a:cubicBezTo>
                    <a:pt x="105771" y="18357"/>
                    <a:pt x="103149" y="20980"/>
                    <a:pt x="100526" y="23602"/>
                  </a:cubicBezTo>
                  <a:cubicBezTo>
                    <a:pt x="102275" y="26224"/>
                    <a:pt x="104023" y="28847"/>
                    <a:pt x="107520" y="32343"/>
                  </a:cubicBezTo>
                  <a:close/>
                </a:path>
              </a:pathLst>
            </a:custGeom>
            <a:solidFill>
              <a:srgbClr val="EA9024"/>
            </a:solidFill>
            <a:ln w="8731" cap="flat">
              <a:noFill/>
              <a:prstDash val="solid"/>
              <a:miter/>
            </a:ln>
          </p:spPr>
          <p:txBody>
            <a:bodyPr rtlCol="0" anchor="ctr"/>
            <a:lstStyle/>
            <a:p>
              <a:endParaRPr lang="en-GB"/>
            </a:p>
          </p:txBody>
        </p:sp>
        <p:sp>
          <p:nvSpPr>
            <p:cNvPr id="123" name="Freeform: Shape 122">
              <a:extLst>
                <a:ext uri="{FF2B5EF4-FFF2-40B4-BE49-F238E27FC236}">
                  <a16:creationId xmlns:a16="http://schemas.microsoft.com/office/drawing/2014/main" id="{4CEBA282-F90B-1C57-D518-FBC57800E4D7}"/>
                </a:ext>
              </a:extLst>
            </p:cNvPr>
            <p:cNvSpPr/>
            <p:nvPr/>
          </p:nvSpPr>
          <p:spPr>
            <a:xfrm>
              <a:off x="10864177" y="1229960"/>
              <a:ext cx="169583" cy="155597"/>
            </a:xfrm>
            <a:custGeom>
              <a:avLst/>
              <a:gdLst>
                <a:gd name="connsiteX0" fmla="*/ 169584 w 169583"/>
                <a:gd name="connsiteY0" fmla="*/ 155597 h 155597"/>
                <a:gd name="connsiteX1" fmla="*/ 14860 w 169583"/>
                <a:gd name="connsiteY1" fmla="*/ 154723 h 155597"/>
                <a:gd name="connsiteX2" fmla="*/ 14860 w 169583"/>
                <a:gd name="connsiteY2" fmla="*/ 154723 h 155597"/>
                <a:gd name="connsiteX3" fmla="*/ 0 w 169583"/>
                <a:gd name="connsiteY3" fmla="*/ 148604 h 155597"/>
                <a:gd name="connsiteX4" fmla="*/ 32343 w 169583"/>
                <a:gd name="connsiteY4" fmla="*/ 56819 h 155597"/>
                <a:gd name="connsiteX5" fmla="*/ 40211 w 169583"/>
                <a:gd name="connsiteY5" fmla="*/ 56819 h 155597"/>
                <a:gd name="connsiteX6" fmla="*/ 74302 w 169583"/>
                <a:gd name="connsiteY6" fmla="*/ 90911 h 155597"/>
                <a:gd name="connsiteX7" fmla="*/ 99652 w 169583"/>
                <a:gd name="connsiteY7" fmla="*/ 59442 h 155597"/>
                <a:gd name="connsiteX8" fmla="*/ 58567 w 169583"/>
                <a:gd name="connsiteY8" fmla="*/ 31469 h 155597"/>
                <a:gd name="connsiteX9" fmla="*/ 110142 w 169583"/>
                <a:gd name="connsiteY9" fmla="*/ 5245 h 155597"/>
                <a:gd name="connsiteX10" fmla="*/ 124128 w 169583"/>
                <a:gd name="connsiteY10" fmla="*/ 0 h 155597"/>
                <a:gd name="connsiteX11" fmla="*/ 124128 w 169583"/>
                <a:gd name="connsiteY11" fmla="*/ 2622 h 155597"/>
                <a:gd name="connsiteX12" fmla="*/ 121506 w 169583"/>
                <a:gd name="connsiteY12" fmla="*/ 3497 h 155597"/>
                <a:gd name="connsiteX13" fmla="*/ 129373 w 169583"/>
                <a:gd name="connsiteY13" fmla="*/ 13986 h 155597"/>
                <a:gd name="connsiteX14" fmla="*/ 169584 w 169583"/>
                <a:gd name="connsiteY14" fmla="*/ 155597 h 155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9583" h="155597">
                  <a:moveTo>
                    <a:pt x="169584" y="155597"/>
                  </a:moveTo>
                  <a:cubicBezTo>
                    <a:pt x="118009" y="83918"/>
                    <a:pt x="66435" y="132870"/>
                    <a:pt x="14860" y="154723"/>
                  </a:cubicBezTo>
                  <a:lnTo>
                    <a:pt x="14860" y="154723"/>
                  </a:lnTo>
                  <a:cubicBezTo>
                    <a:pt x="9616" y="152975"/>
                    <a:pt x="5245" y="151227"/>
                    <a:pt x="0" y="148604"/>
                  </a:cubicBezTo>
                  <a:cubicBezTo>
                    <a:pt x="10490" y="118009"/>
                    <a:pt x="20979" y="87414"/>
                    <a:pt x="32343" y="56819"/>
                  </a:cubicBezTo>
                  <a:cubicBezTo>
                    <a:pt x="34966" y="57693"/>
                    <a:pt x="37588" y="57693"/>
                    <a:pt x="40211" y="56819"/>
                  </a:cubicBezTo>
                  <a:cubicBezTo>
                    <a:pt x="51574" y="68183"/>
                    <a:pt x="62938" y="79547"/>
                    <a:pt x="74302" y="90911"/>
                  </a:cubicBezTo>
                  <a:cubicBezTo>
                    <a:pt x="83044" y="80421"/>
                    <a:pt x="90911" y="69931"/>
                    <a:pt x="99652" y="59442"/>
                  </a:cubicBezTo>
                  <a:cubicBezTo>
                    <a:pt x="85666" y="49826"/>
                    <a:pt x="72554" y="41085"/>
                    <a:pt x="58567" y="31469"/>
                  </a:cubicBezTo>
                  <a:cubicBezTo>
                    <a:pt x="59442" y="-8741"/>
                    <a:pt x="88288" y="6119"/>
                    <a:pt x="110142" y="5245"/>
                  </a:cubicBezTo>
                  <a:cubicBezTo>
                    <a:pt x="114513" y="3497"/>
                    <a:pt x="119757" y="1748"/>
                    <a:pt x="124128" y="0"/>
                  </a:cubicBezTo>
                  <a:lnTo>
                    <a:pt x="124128" y="2622"/>
                  </a:lnTo>
                  <a:cubicBezTo>
                    <a:pt x="124128" y="2622"/>
                    <a:pt x="121506" y="3497"/>
                    <a:pt x="121506" y="3497"/>
                  </a:cubicBezTo>
                  <a:cubicBezTo>
                    <a:pt x="124128" y="6993"/>
                    <a:pt x="126751" y="10490"/>
                    <a:pt x="129373" y="13986"/>
                  </a:cubicBezTo>
                  <a:cubicBezTo>
                    <a:pt x="142485" y="62064"/>
                    <a:pt x="156471" y="109268"/>
                    <a:pt x="169584" y="155597"/>
                  </a:cubicBezTo>
                  <a:close/>
                </a:path>
              </a:pathLst>
            </a:custGeom>
            <a:solidFill>
              <a:srgbClr val="BA3325"/>
            </a:solidFill>
            <a:ln w="8731" cap="flat">
              <a:noFill/>
              <a:prstDash val="solid"/>
              <a:miter/>
            </a:ln>
          </p:spPr>
          <p:txBody>
            <a:bodyPr rtlCol="0" anchor="ctr"/>
            <a:lstStyle/>
            <a:p>
              <a:endParaRPr lang="en-GB"/>
            </a:p>
          </p:txBody>
        </p:sp>
        <p:sp>
          <p:nvSpPr>
            <p:cNvPr id="124" name="Freeform: Shape 123">
              <a:extLst>
                <a:ext uri="{FF2B5EF4-FFF2-40B4-BE49-F238E27FC236}">
                  <a16:creationId xmlns:a16="http://schemas.microsoft.com/office/drawing/2014/main" id="{6D6A0E18-3727-B452-0249-735578C0C6C4}"/>
                </a:ext>
              </a:extLst>
            </p:cNvPr>
            <p:cNvSpPr/>
            <p:nvPr/>
          </p:nvSpPr>
          <p:spPr>
            <a:xfrm>
              <a:off x="11667888" y="1273667"/>
              <a:ext cx="132495" cy="186192"/>
            </a:xfrm>
            <a:custGeom>
              <a:avLst/>
              <a:gdLst>
                <a:gd name="connsiteX0" fmla="*/ 132496 w 132495"/>
                <a:gd name="connsiteY0" fmla="*/ 180073 h 186192"/>
                <a:gd name="connsiteX1" fmla="*/ 38088 w 132495"/>
                <a:gd name="connsiteY1" fmla="*/ 186192 h 186192"/>
                <a:gd name="connsiteX2" fmla="*/ 5745 w 132495"/>
                <a:gd name="connsiteY2" fmla="*/ 121506 h 186192"/>
                <a:gd name="connsiteX3" fmla="*/ 24102 w 132495"/>
                <a:gd name="connsiteY3" fmla="*/ 74302 h 186192"/>
                <a:gd name="connsiteX4" fmla="*/ 24976 w 132495"/>
                <a:gd name="connsiteY4" fmla="*/ 68183 h 186192"/>
                <a:gd name="connsiteX5" fmla="*/ 24976 w 132495"/>
                <a:gd name="connsiteY5" fmla="*/ 22728 h 186192"/>
                <a:gd name="connsiteX6" fmla="*/ 17983 w 132495"/>
                <a:gd name="connsiteY6" fmla="*/ 1748 h 186192"/>
                <a:gd name="connsiteX7" fmla="*/ 21479 w 132495"/>
                <a:gd name="connsiteY7" fmla="*/ 0 h 186192"/>
                <a:gd name="connsiteX8" fmla="*/ 69557 w 132495"/>
                <a:gd name="connsiteY8" fmla="*/ 33217 h 186192"/>
                <a:gd name="connsiteX9" fmla="*/ 86166 w 132495"/>
                <a:gd name="connsiteY9" fmla="*/ 93533 h 186192"/>
                <a:gd name="connsiteX10" fmla="*/ 132496 w 132495"/>
                <a:gd name="connsiteY10" fmla="*/ 180073 h 18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5" h="186192">
                  <a:moveTo>
                    <a:pt x="132496" y="180073"/>
                  </a:moveTo>
                  <a:cubicBezTo>
                    <a:pt x="101026" y="181822"/>
                    <a:pt x="69557" y="184444"/>
                    <a:pt x="38088" y="186192"/>
                  </a:cubicBezTo>
                  <a:cubicBezTo>
                    <a:pt x="1374" y="177451"/>
                    <a:pt x="-7367" y="155597"/>
                    <a:pt x="5745" y="121506"/>
                  </a:cubicBezTo>
                  <a:cubicBezTo>
                    <a:pt x="11864" y="105771"/>
                    <a:pt x="17983" y="90037"/>
                    <a:pt x="24102" y="74302"/>
                  </a:cubicBezTo>
                  <a:cubicBezTo>
                    <a:pt x="24102" y="72554"/>
                    <a:pt x="24102" y="69931"/>
                    <a:pt x="24976" y="68183"/>
                  </a:cubicBezTo>
                  <a:cubicBezTo>
                    <a:pt x="24976" y="53323"/>
                    <a:pt x="24976" y="37588"/>
                    <a:pt x="24976" y="22728"/>
                  </a:cubicBezTo>
                  <a:cubicBezTo>
                    <a:pt x="22354" y="15735"/>
                    <a:pt x="20605" y="8741"/>
                    <a:pt x="17983" y="1748"/>
                  </a:cubicBezTo>
                  <a:lnTo>
                    <a:pt x="21479" y="0"/>
                  </a:lnTo>
                  <a:cubicBezTo>
                    <a:pt x="37214" y="11364"/>
                    <a:pt x="53823" y="21854"/>
                    <a:pt x="69557" y="33217"/>
                  </a:cubicBezTo>
                  <a:cubicBezTo>
                    <a:pt x="74802" y="53323"/>
                    <a:pt x="80921" y="73428"/>
                    <a:pt x="86166" y="93533"/>
                  </a:cubicBezTo>
                  <a:cubicBezTo>
                    <a:pt x="101901" y="122380"/>
                    <a:pt x="116761" y="151227"/>
                    <a:pt x="132496" y="180073"/>
                  </a:cubicBezTo>
                  <a:close/>
                </a:path>
              </a:pathLst>
            </a:custGeom>
            <a:solidFill>
              <a:srgbClr val="7E4E29"/>
            </a:solidFill>
            <a:ln w="8731" cap="flat">
              <a:noFill/>
              <a:prstDash val="solid"/>
              <a:miter/>
            </a:ln>
          </p:spPr>
          <p:txBody>
            <a:bodyPr rtlCol="0" anchor="ctr"/>
            <a:lstStyle/>
            <a:p>
              <a:endParaRPr lang="en-GB"/>
            </a:p>
          </p:txBody>
        </p:sp>
        <p:sp>
          <p:nvSpPr>
            <p:cNvPr id="125" name="Freeform: Shape 124">
              <a:extLst>
                <a:ext uri="{FF2B5EF4-FFF2-40B4-BE49-F238E27FC236}">
                  <a16:creationId xmlns:a16="http://schemas.microsoft.com/office/drawing/2014/main" id="{D04CAEF0-4EAB-89F3-48D7-310B50A42643}"/>
                </a:ext>
              </a:extLst>
            </p:cNvPr>
            <p:cNvSpPr/>
            <p:nvPr/>
          </p:nvSpPr>
          <p:spPr>
            <a:xfrm>
              <a:off x="9917481" y="1548767"/>
              <a:ext cx="182695" cy="116569"/>
            </a:xfrm>
            <a:custGeom>
              <a:avLst/>
              <a:gdLst>
                <a:gd name="connsiteX0" fmla="*/ 182696 w 182695"/>
                <a:gd name="connsiteY0" fmla="*/ 71935 h 116569"/>
                <a:gd name="connsiteX1" fmla="*/ 132870 w 182695"/>
                <a:gd name="connsiteY1" fmla="*/ 63193 h 116569"/>
                <a:gd name="connsiteX2" fmla="*/ 77799 w 182695"/>
                <a:gd name="connsiteY2" fmla="*/ 91166 h 116569"/>
                <a:gd name="connsiteX3" fmla="*/ 874 w 182695"/>
                <a:gd name="connsiteY3" fmla="*/ 105152 h 116569"/>
                <a:gd name="connsiteX4" fmla="*/ 0 w 182695"/>
                <a:gd name="connsiteY4" fmla="*/ 100781 h 116569"/>
                <a:gd name="connsiteX5" fmla="*/ 162590 w 182695"/>
                <a:gd name="connsiteY5" fmla="*/ 2003 h 116569"/>
                <a:gd name="connsiteX6" fmla="*/ 182696 w 182695"/>
                <a:gd name="connsiteY6" fmla="*/ 71935 h 116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695" h="116569">
                  <a:moveTo>
                    <a:pt x="182696" y="71935"/>
                  </a:moveTo>
                  <a:cubicBezTo>
                    <a:pt x="153849" y="140992"/>
                    <a:pt x="152975" y="49207"/>
                    <a:pt x="132870" y="63193"/>
                  </a:cubicBezTo>
                  <a:cubicBezTo>
                    <a:pt x="98778" y="41340"/>
                    <a:pt x="84792" y="59696"/>
                    <a:pt x="77799" y="91166"/>
                  </a:cubicBezTo>
                  <a:cubicBezTo>
                    <a:pt x="57693" y="127005"/>
                    <a:pt x="29721" y="118264"/>
                    <a:pt x="874" y="105152"/>
                  </a:cubicBezTo>
                  <a:cubicBezTo>
                    <a:pt x="874" y="103404"/>
                    <a:pt x="0" y="101655"/>
                    <a:pt x="0" y="100781"/>
                  </a:cubicBezTo>
                  <a:cubicBezTo>
                    <a:pt x="43707" y="50081"/>
                    <a:pt x="83044" y="-11983"/>
                    <a:pt x="162590" y="2003"/>
                  </a:cubicBezTo>
                  <a:cubicBezTo>
                    <a:pt x="173080" y="2877"/>
                    <a:pt x="175703" y="46584"/>
                    <a:pt x="182696" y="71935"/>
                  </a:cubicBezTo>
                  <a:close/>
                </a:path>
              </a:pathLst>
            </a:custGeom>
            <a:solidFill>
              <a:srgbClr val="BA3325"/>
            </a:solidFill>
            <a:ln w="8731" cap="flat">
              <a:noFill/>
              <a:prstDash val="solid"/>
              <a:miter/>
            </a:ln>
          </p:spPr>
          <p:txBody>
            <a:bodyPr rtlCol="0" anchor="ctr"/>
            <a:lstStyle/>
            <a:p>
              <a:endParaRPr lang="en-GB"/>
            </a:p>
          </p:txBody>
        </p:sp>
        <p:sp>
          <p:nvSpPr>
            <p:cNvPr id="126" name="Freeform: Shape 125">
              <a:extLst>
                <a:ext uri="{FF2B5EF4-FFF2-40B4-BE49-F238E27FC236}">
                  <a16:creationId xmlns:a16="http://schemas.microsoft.com/office/drawing/2014/main" id="{6A2F0762-E476-6066-50A9-126A6A5330B8}"/>
                </a:ext>
              </a:extLst>
            </p:cNvPr>
            <p:cNvSpPr/>
            <p:nvPr/>
          </p:nvSpPr>
          <p:spPr>
            <a:xfrm>
              <a:off x="9458556" y="822836"/>
              <a:ext cx="109267" cy="143132"/>
            </a:xfrm>
            <a:custGeom>
              <a:avLst/>
              <a:gdLst>
                <a:gd name="connsiteX0" fmla="*/ 75176 w 109267"/>
                <a:gd name="connsiteY0" fmla="*/ 143133 h 143132"/>
                <a:gd name="connsiteX1" fmla="*/ 3497 w 109267"/>
                <a:gd name="connsiteY1" fmla="*/ 127398 h 143132"/>
                <a:gd name="connsiteX2" fmla="*/ 0 w 109267"/>
                <a:gd name="connsiteY2" fmla="*/ 118657 h 143132"/>
                <a:gd name="connsiteX3" fmla="*/ 92659 w 109267"/>
                <a:gd name="connsiteY3" fmla="*/ 12012 h 143132"/>
                <a:gd name="connsiteX4" fmla="*/ 91785 w 109267"/>
                <a:gd name="connsiteY4" fmla="*/ 11137 h 143132"/>
                <a:gd name="connsiteX5" fmla="*/ 101400 w 109267"/>
                <a:gd name="connsiteY5" fmla="*/ 20753 h 143132"/>
                <a:gd name="connsiteX6" fmla="*/ 101400 w 109267"/>
                <a:gd name="connsiteY6" fmla="*/ 19005 h 143132"/>
                <a:gd name="connsiteX7" fmla="*/ 109268 w 109267"/>
                <a:gd name="connsiteY7" fmla="*/ 46977 h 143132"/>
                <a:gd name="connsiteX8" fmla="*/ 109268 w 109267"/>
                <a:gd name="connsiteY8" fmla="*/ 46977 h 143132"/>
                <a:gd name="connsiteX9" fmla="*/ 102275 w 109267"/>
                <a:gd name="connsiteY9" fmla="*/ 55719 h 143132"/>
                <a:gd name="connsiteX10" fmla="*/ 75176 w 109267"/>
                <a:gd name="connsiteY10" fmla="*/ 143133 h 14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9267" h="143132">
                  <a:moveTo>
                    <a:pt x="75176" y="143133"/>
                  </a:moveTo>
                  <a:cubicBezTo>
                    <a:pt x="51574" y="137888"/>
                    <a:pt x="27098" y="132643"/>
                    <a:pt x="3497" y="127398"/>
                  </a:cubicBezTo>
                  <a:cubicBezTo>
                    <a:pt x="2622" y="124776"/>
                    <a:pt x="874" y="121279"/>
                    <a:pt x="0" y="118657"/>
                  </a:cubicBezTo>
                  <a:cubicBezTo>
                    <a:pt x="66435" y="113412"/>
                    <a:pt x="-44581" y="-43934"/>
                    <a:pt x="92659" y="12012"/>
                  </a:cubicBezTo>
                  <a:cubicBezTo>
                    <a:pt x="92659" y="12012"/>
                    <a:pt x="91785" y="11137"/>
                    <a:pt x="91785" y="11137"/>
                  </a:cubicBezTo>
                  <a:cubicBezTo>
                    <a:pt x="95281" y="14634"/>
                    <a:pt x="97904" y="17256"/>
                    <a:pt x="101400" y="20753"/>
                  </a:cubicBezTo>
                  <a:cubicBezTo>
                    <a:pt x="101400" y="20753"/>
                    <a:pt x="101400" y="19005"/>
                    <a:pt x="101400" y="19005"/>
                  </a:cubicBezTo>
                  <a:cubicBezTo>
                    <a:pt x="104023" y="28620"/>
                    <a:pt x="106645" y="38236"/>
                    <a:pt x="109268" y="46977"/>
                  </a:cubicBezTo>
                  <a:lnTo>
                    <a:pt x="109268" y="46977"/>
                  </a:lnTo>
                  <a:cubicBezTo>
                    <a:pt x="106645" y="49600"/>
                    <a:pt x="104897" y="53096"/>
                    <a:pt x="102275" y="55719"/>
                  </a:cubicBezTo>
                  <a:cubicBezTo>
                    <a:pt x="93533" y="84565"/>
                    <a:pt x="84792" y="113412"/>
                    <a:pt x="75176" y="143133"/>
                  </a:cubicBezTo>
                  <a:close/>
                </a:path>
              </a:pathLst>
            </a:custGeom>
            <a:solidFill>
              <a:srgbClr val="D6273B"/>
            </a:solidFill>
            <a:ln w="8731" cap="flat">
              <a:noFill/>
              <a:prstDash val="solid"/>
              <a:miter/>
            </a:ln>
          </p:spPr>
          <p:txBody>
            <a:bodyPr rtlCol="0" anchor="ctr"/>
            <a:lstStyle/>
            <a:p>
              <a:endParaRPr lang="en-GB"/>
            </a:p>
          </p:txBody>
        </p:sp>
        <p:sp>
          <p:nvSpPr>
            <p:cNvPr id="127" name="Freeform: Shape 126">
              <a:extLst>
                <a:ext uri="{FF2B5EF4-FFF2-40B4-BE49-F238E27FC236}">
                  <a16:creationId xmlns:a16="http://schemas.microsoft.com/office/drawing/2014/main" id="{D06066A4-131A-835C-187D-FC27A4DA9249}"/>
                </a:ext>
              </a:extLst>
            </p:cNvPr>
            <p:cNvSpPr/>
            <p:nvPr/>
          </p:nvSpPr>
          <p:spPr>
            <a:xfrm>
              <a:off x="11286320" y="580472"/>
              <a:ext cx="125070" cy="115386"/>
            </a:xfrm>
            <a:custGeom>
              <a:avLst/>
              <a:gdLst>
                <a:gd name="connsiteX0" fmla="*/ 125071 w 125070"/>
                <a:gd name="connsiteY0" fmla="*/ 41959 h 115386"/>
                <a:gd name="connsiteX1" fmla="*/ 46398 w 125070"/>
                <a:gd name="connsiteY1" fmla="*/ 115387 h 115386"/>
                <a:gd name="connsiteX2" fmla="*/ 68 w 125070"/>
                <a:gd name="connsiteY2" fmla="*/ 50700 h 115386"/>
                <a:gd name="connsiteX3" fmla="*/ 48146 w 125070"/>
                <a:gd name="connsiteY3" fmla="*/ 0 h 115386"/>
                <a:gd name="connsiteX4" fmla="*/ 47272 w 125070"/>
                <a:gd name="connsiteY4" fmla="*/ 0 h 115386"/>
                <a:gd name="connsiteX5" fmla="*/ 69999 w 125070"/>
                <a:gd name="connsiteY5" fmla="*/ 8741 h 115386"/>
                <a:gd name="connsiteX6" fmla="*/ 125071 w 125070"/>
                <a:gd name="connsiteY6" fmla="*/ 41959 h 115386"/>
                <a:gd name="connsiteX7" fmla="*/ 33286 w 125070"/>
                <a:gd name="connsiteY7" fmla="*/ 44581 h 115386"/>
                <a:gd name="connsiteX8" fmla="*/ 17551 w 125070"/>
                <a:gd name="connsiteY8" fmla="*/ 39336 h 115386"/>
                <a:gd name="connsiteX9" fmla="*/ 12306 w 125070"/>
                <a:gd name="connsiteY9" fmla="*/ 48952 h 115386"/>
                <a:gd name="connsiteX10" fmla="*/ 24544 w 125070"/>
                <a:gd name="connsiteY10" fmla="*/ 56819 h 115386"/>
                <a:gd name="connsiteX11" fmla="*/ 33286 w 125070"/>
                <a:gd name="connsiteY11" fmla="*/ 44581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070" h="115386">
                  <a:moveTo>
                    <a:pt x="125071" y="41959"/>
                  </a:moveTo>
                  <a:cubicBezTo>
                    <a:pt x="122448" y="91785"/>
                    <a:pt x="94476" y="114513"/>
                    <a:pt x="46398" y="115387"/>
                  </a:cubicBezTo>
                  <a:cubicBezTo>
                    <a:pt x="29789" y="93533"/>
                    <a:pt x="3565" y="73428"/>
                    <a:pt x="68" y="50700"/>
                  </a:cubicBezTo>
                  <a:cubicBezTo>
                    <a:pt x="-1680" y="36714"/>
                    <a:pt x="30663" y="16609"/>
                    <a:pt x="48146" y="0"/>
                  </a:cubicBezTo>
                  <a:cubicBezTo>
                    <a:pt x="48146" y="0"/>
                    <a:pt x="47272" y="0"/>
                    <a:pt x="47272" y="0"/>
                  </a:cubicBezTo>
                  <a:cubicBezTo>
                    <a:pt x="55139" y="2622"/>
                    <a:pt x="62132" y="6119"/>
                    <a:pt x="69999" y="8741"/>
                  </a:cubicBezTo>
                  <a:cubicBezTo>
                    <a:pt x="88357" y="20105"/>
                    <a:pt x="106714" y="31469"/>
                    <a:pt x="125071" y="41959"/>
                  </a:cubicBezTo>
                  <a:close/>
                  <a:moveTo>
                    <a:pt x="33286" y="44581"/>
                  </a:moveTo>
                  <a:cubicBezTo>
                    <a:pt x="27167" y="41959"/>
                    <a:pt x="21922" y="39336"/>
                    <a:pt x="17551" y="39336"/>
                  </a:cubicBezTo>
                  <a:cubicBezTo>
                    <a:pt x="15803" y="39336"/>
                    <a:pt x="11432" y="48078"/>
                    <a:pt x="12306" y="48952"/>
                  </a:cubicBezTo>
                  <a:cubicBezTo>
                    <a:pt x="14929" y="52449"/>
                    <a:pt x="20174" y="55071"/>
                    <a:pt x="24544" y="56819"/>
                  </a:cubicBezTo>
                  <a:cubicBezTo>
                    <a:pt x="26292" y="56819"/>
                    <a:pt x="28915" y="50700"/>
                    <a:pt x="33286" y="44581"/>
                  </a:cubicBezTo>
                  <a:close/>
                </a:path>
              </a:pathLst>
            </a:custGeom>
            <a:solidFill>
              <a:srgbClr val="EA9024"/>
            </a:solidFill>
            <a:ln w="8731" cap="flat">
              <a:noFill/>
              <a:prstDash val="solid"/>
              <a:miter/>
            </a:ln>
          </p:spPr>
          <p:txBody>
            <a:bodyPr rtlCol="0" anchor="ctr"/>
            <a:lstStyle/>
            <a:p>
              <a:endParaRPr lang="en-GB"/>
            </a:p>
          </p:txBody>
        </p:sp>
        <p:sp>
          <p:nvSpPr>
            <p:cNvPr id="128" name="Freeform: Shape 127">
              <a:extLst>
                <a:ext uri="{FF2B5EF4-FFF2-40B4-BE49-F238E27FC236}">
                  <a16:creationId xmlns:a16="http://schemas.microsoft.com/office/drawing/2014/main" id="{1DD3F50B-D53C-6806-0236-5B66C8BF61E0}"/>
                </a:ext>
              </a:extLst>
            </p:cNvPr>
            <p:cNvSpPr/>
            <p:nvPr/>
          </p:nvSpPr>
          <p:spPr>
            <a:xfrm>
              <a:off x="9986056" y="464211"/>
              <a:ext cx="191919" cy="145981"/>
            </a:xfrm>
            <a:custGeom>
              <a:avLst/>
              <a:gdLst>
                <a:gd name="connsiteX0" fmla="*/ 2230 w 191919"/>
                <a:gd name="connsiteY0" fmla="*/ 65561 h 145981"/>
                <a:gd name="connsiteX1" fmla="*/ 50308 w 191919"/>
                <a:gd name="connsiteY1" fmla="*/ 0 h 145981"/>
                <a:gd name="connsiteX2" fmla="*/ 49434 w 191919"/>
                <a:gd name="connsiteY2" fmla="*/ 0 h 145981"/>
                <a:gd name="connsiteX3" fmla="*/ 80029 w 191919"/>
                <a:gd name="connsiteY3" fmla="*/ 12238 h 145981"/>
                <a:gd name="connsiteX4" fmla="*/ 80029 w 191919"/>
                <a:gd name="connsiteY4" fmla="*/ 12238 h 145981"/>
                <a:gd name="connsiteX5" fmla="*/ 89644 w 191919"/>
                <a:gd name="connsiteY5" fmla="*/ 20979 h 145981"/>
                <a:gd name="connsiteX6" fmla="*/ 89644 w 191919"/>
                <a:gd name="connsiteY6" fmla="*/ 20979 h 145981"/>
                <a:gd name="connsiteX7" fmla="*/ 99260 w 191919"/>
                <a:gd name="connsiteY7" fmla="*/ 29721 h 145981"/>
                <a:gd name="connsiteX8" fmla="*/ 98386 w 191919"/>
                <a:gd name="connsiteY8" fmla="*/ 29721 h 145981"/>
                <a:gd name="connsiteX9" fmla="*/ 111498 w 191919"/>
                <a:gd name="connsiteY9" fmla="*/ 39336 h 145981"/>
                <a:gd name="connsiteX10" fmla="*/ 191919 w 191919"/>
                <a:gd name="connsiteY10" fmla="*/ 143359 h 145981"/>
                <a:gd name="connsiteX11" fmla="*/ 186674 w 191919"/>
                <a:gd name="connsiteY11" fmla="*/ 145982 h 145981"/>
                <a:gd name="connsiteX12" fmla="*/ 64294 w 191919"/>
                <a:gd name="connsiteY12" fmla="*/ 132870 h 145981"/>
                <a:gd name="connsiteX13" fmla="*/ 63420 w 191919"/>
                <a:gd name="connsiteY13" fmla="*/ 102275 h 145981"/>
                <a:gd name="connsiteX14" fmla="*/ 83525 w 191919"/>
                <a:gd name="connsiteY14" fmla="*/ 76925 h 145981"/>
                <a:gd name="connsiteX15" fmla="*/ 53805 w 191919"/>
                <a:gd name="connsiteY15" fmla="*/ 62064 h 145981"/>
                <a:gd name="connsiteX16" fmla="*/ 35448 w 191919"/>
                <a:gd name="connsiteY16" fmla="*/ 73428 h 145981"/>
                <a:gd name="connsiteX17" fmla="*/ 2230 w 191919"/>
                <a:gd name="connsiteY17" fmla="*/ 65561 h 1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1919" h="145981">
                  <a:moveTo>
                    <a:pt x="2230" y="65561"/>
                  </a:moveTo>
                  <a:cubicBezTo>
                    <a:pt x="-5637" y="26224"/>
                    <a:pt x="6601" y="874"/>
                    <a:pt x="50308" y="0"/>
                  </a:cubicBezTo>
                  <a:cubicBezTo>
                    <a:pt x="50308" y="0"/>
                    <a:pt x="49434" y="0"/>
                    <a:pt x="49434" y="0"/>
                  </a:cubicBezTo>
                  <a:cubicBezTo>
                    <a:pt x="59924" y="4371"/>
                    <a:pt x="69539" y="8741"/>
                    <a:pt x="80029" y="12238"/>
                  </a:cubicBezTo>
                  <a:cubicBezTo>
                    <a:pt x="80029" y="12238"/>
                    <a:pt x="80029" y="12238"/>
                    <a:pt x="80029" y="12238"/>
                  </a:cubicBezTo>
                  <a:cubicBezTo>
                    <a:pt x="83525" y="14860"/>
                    <a:pt x="86148" y="17483"/>
                    <a:pt x="89644" y="20979"/>
                  </a:cubicBezTo>
                  <a:cubicBezTo>
                    <a:pt x="89644" y="20979"/>
                    <a:pt x="89644" y="20979"/>
                    <a:pt x="89644" y="20979"/>
                  </a:cubicBezTo>
                  <a:cubicBezTo>
                    <a:pt x="93141" y="23602"/>
                    <a:pt x="95763" y="27098"/>
                    <a:pt x="99260" y="29721"/>
                  </a:cubicBezTo>
                  <a:cubicBezTo>
                    <a:pt x="99260" y="29721"/>
                    <a:pt x="98386" y="29721"/>
                    <a:pt x="98386" y="29721"/>
                  </a:cubicBezTo>
                  <a:cubicBezTo>
                    <a:pt x="102757" y="33217"/>
                    <a:pt x="107127" y="35840"/>
                    <a:pt x="111498" y="39336"/>
                  </a:cubicBezTo>
                  <a:cubicBezTo>
                    <a:pt x="138596" y="74302"/>
                    <a:pt x="165695" y="108394"/>
                    <a:pt x="191919" y="143359"/>
                  </a:cubicBezTo>
                  <a:cubicBezTo>
                    <a:pt x="190171" y="144234"/>
                    <a:pt x="188423" y="145108"/>
                    <a:pt x="186674" y="145982"/>
                  </a:cubicBezTo>
                  <a:cubicBezTo>
                    <a:pt x="149086" y="110142"/>
                    <a:pt x="107127" y="119758"/>
                    <a:pt x="64294" y="132870"/>
                  </a:cubicBezTo>
                  <a:cubicBezTo>
                    <a:pt x="64294" y="122380"/>
                    <a:pt x="63420" y="112764"/>
                    <a:pt x="63420" y="102275"/>
                  </a:cubicBezTo>
                  <a:cubicBezTo>
                    <a:pt x="70413" y="93533"/>
                    <a:pt x="76532" y="84792"/>
                    <a:pt x="83525" y="76925"/>
                  </a:cubicBezTo>
                  <a:cubicBezTo>
                    <a:pt x="73910" y="71680"/>
                    <a:pt x="64294" y="67309"/>
                    <a:pt x="53805" y="62064"/>
                  </a:cubicBezTo>
                  <a:cubicBezTo>
                    <a:pt x="47686" y="65561"/>
                    <a:pt x="41567" y="69931"/>
                    <a:pt x="35448" y="73428"/>
                  </a:cubicBezTo>
                  <a:cubicBezTo>
                    <a:pt x="24084" y="69931"/>
                    <a:pt x="12720" y="67309"/>
                    <a:pt x="2230" y="65561"/>
                  </a:cubicBezTo>
                  <a:close/>
                </a:path>
              </a:pathLst>
            </a:custGeom>
            <a:solidFill>
              <a:srgbClr val="BA3325"/>
            </a:solidFill>
            <a:ln w="8731" cap="flat">
              <a:noFill/>
              <a:prstDash val="solid"/>
              <a:miter/>
            </a:ln>
          </p:spPr>
          <p:txBody>
            <a:bodyPr rtlCol="0" anchor="ctr"/>
            <a:lstStyle/>
            <a:p>
              <a:endParaRPr lang="en-GB"/>
            </a:p>
          </p:txBody>
        </p:sp>
        <p:sp>
          <p:nvSpPr>
            <p:cNvPr id="129" name="Freeform: Shape 128">
              <a:extLst>
                <a:ext uri="{FF2B5EF4-FFF2-40B4-BE49-F238E27FC236}">
                  <a16:creationId xmlns:a16="http://schemas.microsoft.com/office/drawing/2014/main" id="{894BB7B6-88ED-9C61-09E9-DBC465D87CF6}"/>
                </a:ext>
              </a:extLst>
            </p:cNvPr>
            <p:cNvSpPr/>
            <p:nvPr/>
          </p:nvSpPr>
          <p:spPr>
            <a:xfrm>
              <a:off x="9510130" y="4653976"/>
              <a:ext cx="171485" cy="154723"/>
            </a:xfrm>
            <a:custGeom>
              <a:avLst/>
              <a:gdLst>
                <a:gd name="connsiteX0" fmla="*/ 100526 w 171485"/>
                <a:gd name="connsiteY0" fmla="*/ 61190 h 154723"/>
                <a:gd name="connsiteX1" fmla="*/ 171332 w 171485"/>
                <a:gd name="connsiteY1" fmla="*/ 116261 h 154723"/>
                <a:gd name="connsiteX2" fmla="*/ 119757 w 171485"/>
                <a:gd name="connsiteY2" fmla="*/ 154723 h 154723"/>
                <a:gd name="connsiteX3" fmla="*/ 55945 w 171485"/>
                <a:gd name="connsiteY3" fmla="*/ 125003 h 154723"/>
                <a:gd name="connsiteX4" fmla="*/ 51574 w 171485"/>
                <a:gd name="connsiteY4" fmla="*/ 83044 h 154723"/>
                <a:gd name="connsiteX5" fmla="*/ 21854 w 171485"/>
                <a:gd name="connsiteY5" fmla="*/ 99652 h 154723"/>
                <a:gd name="connsiteX6" fmla="*/ 12238 w 171485"/>
                <a:gd name="connsiteY6" fmla="*/ 90911 h 154723"/>
                <a:gd name="connsiteX7" fmla="*/ 24476 w 171485"/>
                <a:gd name="connsiteY7" fmla="*/ 0 h 154723"/>
                <a:gd name="connsiteX8" fmla="*/ 102275 w 171485"/>
                <a:gd name="connsiteY8" fmla="*/ 56819 h 154723"/>
                <a:gd name="connsiteX9" fmla="*/ 100526 w 171485"/>
                <a:gd name="connsiteY9" fmla="*/ 62938 h 154723"/>
                <a:gd name="connsiteX10" fmla="*/ 100526 w 171485"/>
                <a:gd name="connsiteY10" fmla="*/ 61190 h 154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485" h="154723">
                  <a:moveTo>
                    <a:pt x="100526" y="61190"/>
                  </a:moveTo>
                  <a:cubicBezTo>
                    <a:pt x="80421" y="136367"/>
                    <a:pt x="173080" y="64687"/>
                    <a:pt x="171332" y="116261"/>
                  </a:cubicBezTo>
                  <a:cubicBezTo>
                    <a:pt x="173954" y="156472"/>
                    <a:pt x="142485" y="149479"/>
                    <a:pt x="119757" y="154723"/>
                  </a:cubicBezTo>
                  <a:cubicBezTo>
                    <a:pt x="98778" y="145108"/>
                    <a:pt x="77799" y="134618"/>
                    <a:pt x="55945" y="125003"/>
                  </a:cubicBezTo>
                  <a:cubicBezTo>
                    <a:pt x="54197" y="111016"/>
                    <a:pt x="53323" y="97030"/>
                    <a:pt x="51574" y="83044"/>
                  </a:cubicBezTo>
                  <a:cubicBezTo>
                    <a:pt x="41959" y="88289"/>
                    <a:pt x="31469" y="94408"/>
                    <a:pt x="21854" y="99652"/>
                  </a:cubicBezTo>
                  <a:cubicBezTo>
                    <a:pt x="18357" y="97030"/>
                    <a:pt x="15735" y="93533"/>
                    <a:pt x="12238" y="90911"/>
                  </a:cubicBezTo>
                  <a:cubicBezTo>
                    <a:pt x="0" y="58568"/>
                    <a:pt x="-12238" y="26224"/>
                    <a:pt x="24476" y="0"/>
                  </a:cubicBezTo>
                  <a:cubicBezTo>
                    <a:pt x="50700" y="19231"/>
                    <a:pt x="76050" y="37589"/>
                    <a:pt x="102275" y="56819"/>
                  </a:cubicBezTo>
                  <a:cubicBezTo>
                    <a:pt x="101401" y="59442"/>
                    <a:pt x="100526" y="61190"/>
                    <a:pt x="100526" y="62938"/>
                  </a:cubicBezTo>
                  <a:lnTo>
                    <a:pt x="100526" y="61190"/>
                  </a:lnTo>
                  <a:close/>
                </a:path>
              </a:pathLst>
            </a:custGeom>
            <a:solidFill>
              <a:srgbClr val="4AB2B0"/>
            </a:solidFill>
            <a:ln w="8731" cap="flat">
              <a:noFill/>
              <a:prstDash val="solid"/>
              <a:miter/>
            </a:ln>
          </p:spPr>
          <p:txBody>
            <a:bodyPr rtlCol="0" anchor="ctr"/>
            <a:lstStyle/>
            <a:p>
              <a:endParaRPr lang="en-GB"/>
            </a:p>
          </p:txBody>
        </p:sp>
        <p:sp>
          <p:nvSpPr>
            <p:cNvPr id="130" name="Freeform: Shape 129">
              <a:extLst>
                <a:ext uri="{FF2B5EF4-FFF2-40B4-BE49-F238E27FC236}">
                  <a16:creationId xmlns:a16="http://schemas.microsoft.com/office/drawing/2014/main" id="{C8D2E12D-FBF8-ABA1-1353-91BEFC6822A7}"/>
                </a:ext>
              </a:extLst>
            </p:cNvPr>
            <p:cNvSpPr/>
            <p:nvPr/>
          </p:nvSpPr>
          <p:spPr>
            <a:xfrm>
              <a:off x="8972533" y="616312"/>
              <a:ext cx="186192" cy="178219"/>
            </a:xfrm>
            <a:custGeom>
              <a:avLst/>
              <a:gdLst>
                <a:gd name="connsiteX0" fmla="*/ 0 w 186192"/>
                <a:gd name="connsiteY0" fmla="*/ 164339 h 178219"/>
                <a:gd name="connsiteX1" fmla="*/ 186192 w 186192"/>
                <a:gd name="connsiteY1" fmla="*/ 0 h 178219"/>
                <a:gd name="connsiteX2" fmla="*/ 185318 w 186192"/>
                <a:gd name="connsiteY2" fmla="*/ 30595 h 178219"/>
                <a:gd name="connsiteX3" fmla="*/ 4371 w 186192"/>
                <a:gd name="connsiteY3" fmla="*/ 173080 h 178219"/>
                <a:gd name="connsiteX4" fmla="*/ 0 w 186192"/>
                <a:gd name="connsiteY4" fmla="*/ 164339 h 178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192" h="178219">
                  <a:moveTo>
                    <a:pt x="0" y="164339"/>
                  </a:moveTo>
                  <a:cubicBezTo>
                    <a:pt x="41085" y="85666"/>
                    <a:pt x="98778" y="26224"/>
                    <a:pt x="186192" y="0"/>
                  </a:cubicBezTo>
                  <a:cubicBezTo>
                    <a:pt x="186192" y="10490"/>
                    <a:pt x="185318" y="20105"/>
                    <a:pt x="185318" y="30595"/>
                  </a:cubicBezTo>
                  <a:cubicBezTo>
                    <a:pt x="86540" y="29721"/>
                    <a:pt x="131996" y="210668"/>
                    <a:pt x="4371" y="173080"/>
                  </a:cubicBezTo>
                  <a:cubicBezTo>
                    <a:pt x="2622" y="170458"/>
                    <a:pt x="874" y="167835"/>
                    <a:pt x="0" y="164339"/>
                  </a:cubicBezTo>
                  <a:close/>
                </a:path>
              </a:pathLst>
            </a:custGeom>
            <a:solidFill>
              <a:srgbClr val="3D2226"/>
            </a:solidFill>
            <a:ln w="8731" cap="flat">
              <a:noFill/>
              <a:prstDash val="solid"/>
              <a:miter/>
            </a:ln>
          </p:spPr>
          <p:txBody>
            <a:bodyPr rtlCol="0" anchor="ctr"/>
            <a:lstStyle/>
            <a:p>
              <a:endParaRPr lang="en-GB"/>
            </a:p>
          </p:txBody>
        </p:sp>
        <p:sp>
          <p:nvSpPr>
            <p:cNvPr id="131" name="Freeform: Shape 130">
              <a:extLst>
                <a:ext uri="{FF2B5EF4-FFF2-40B4-BE49-F238E27FC236}">
                  <a16:creationId xmlns:a16="http://schemas.microsoft.com/office/drawing/2014/main" id="{33D0EA67-0779-F6A4-DE8D-4229995A75AF}"/>
                </a:ext>
              </a:extLst>
            </p:cNvPr>
            <p:cNvSpPr/>
            <p:nvPr/>
          </p:nvSpPr>
          <p:spPr>
            <a:xfrm>
              <a:off x="10809106" y="781525"/>
              <a:ext cx="171331" cy="432700"/>
            </a:xfrm>
            <a:custGeom>
              <a:avLst/>
              <a:gdLst>
                <a:gd name="connsiteX0" fmla="*/ 171332 w 171331"/>
                <a:gd name="connsiteY0" fmla="*/ 432701 h 432700"/>
                <a:gd name="connsiteX1" fmla="*/ 97904 w 171331"/>
                <a:gd name="connsiteY1" fmla="*/ 114513 h 432700"/>
                <a:gd name="connsiteX2" fmla="*/ 0 w 171331"/>
                <a:gd name="connsiteY2" fmla="*/ 25350 h 432700"/>
                <a:gd name="connsiteX3" fmla="*/ 90037 w 171331"/>
                <a:gd name="connsiteY3" fmla="*/ 0 h 432700"/>
                <a:gd name="connsiteX4" fmla="*/ 141611 w 171331"/>
                <a:gd name="connsiteY4" fmla="*/ 208046 h 432700"/>
                <a:gd name="connsiteX5" fmla="*/ 171332 w 171331"/>
                <a:gd name="connsiteY5" fmla="*/ 432701 h 43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331" h="432700">
                  <a:moveTo>
                    <a:pt x="171332" y="432701"/>
                  </a:moveTo>
                  <a:cubicBezTo>
                    <a:pt x="144234" y="326055"/>
                    <a:pt x="82170" y="214165"/>
                    <a:pt x="97904" y="114513"/>
                  </a:cubicBezTo>
                  <a:cubicBezTo>
                    <a:pt x="117135" y="-7867"/>
                    <a:pt x="24476" y="59442"/>
                    <a:pt x="0" y="25350"/>
                  </a:cubicBezTo>
                  <a:cubicBezTo>
                    <a:pt x="27973" y="8741"/>
                    <a:pt x="72554" y="52449"/>
                    <a:pt x="90037" y="0"/>
                  </a:cubicBezTo>
                  <a:cubicBezTo>
                    <a:pt x="173080" y="53323"/>
                    <a:pt x="131121" y="137240"/>
                    <a:pt x="141611" y="208046"/>
                  </a:cubicBezTo>
                  <a:cubicBezTo>
                    <a:pt x="152101" y="283222"/>
                    <a:pt x="161716" y="358398"/>
                    <a:pt x="171332" y="432701"/>
                  </a:cubicBezTo>
                  <a:close/>
                </a:path>
              </a:pathLst>
            </a:custGeom>
            <a:solidFill>
              <a:srgbClr val="3D2226"/>
            </a:solidFill>
            <a:ln w="8731" cap="flat">
              <a:noFill/>
              <a:prstDash val="solid"/>
              <a:miter/>
            </a:ln>
          </p:spPr>
          <p:txBody>
            <a:bodyPr rtlCol="0" anchor="ctr"/>
            <a:lstStyle/>
            <a:p>
              <a:endParaRPr lang="en-GB"/>
            </a:p>
          </p:txBody>
        </p:sp>
        <p:sp>
          <p:nvSpPr>
            <p:cNvPr id="132" name="Freeform: Shape 131">
              <a:extLst>
                <a:ext uri="{FF2B5EF4-FFF2-40B4-BE49-F238E27FC236}">
                  <a16:creationId xmlns:a16="http://schemas.microsoft.com/office/drawing/2014/main" id="{713A3D07-867B-8E6D-AEE5-0FD57BAE513A}"/>
                </a:ext>
              </a:extLst>
            </p:cNvPr>
            <p:cNvSpPr/>
            <p:nvPr/>
          </p:nvSpPr>
          <p:spPr>
            <a:xfrm>
              <a:off x="10886905" y="5334933"/>
              <a:ext cx="123253" cy="170781"/>
            </a:xfrm>
            <a:custGeom>
              <a:avLst/>
              <a:gdLst>
                <a:gd name="connsiteX0" fmla="*/ 1748 w 123253"/>
                <a:gd name="connsiteY0" fmla="*/ 124128 h 170781"/>
                <a:gd name="connsiteX1" fmla="*/ 0 w 123253"/>
                <a:gd name="connsiteY1" fmla="*/ 119758 h 170781"/>
                <a:gd name="connsiteX2" fmla="*/ 17483 w 123253"/>
                <a:gd name="connsiteY2" fmla="*/ 80421 h 170781"/>
                <a:gd name="connsiteX3" fmla="*/ 46329 w 123253"/>
                <a:gd name="connsiteY3" fmla="*/ 0 h 170781"/>
                <a:gd name="connsiteX4" fmla="*/ 123254 w 123253"/>
                <a:gd name="connsiteY4" fmla="*/ 131995 h 170781"/>
                <a:gd name="connsiteX5" fmla="*/ 1748 w 123253"/>
                <a:gd name="connsiteY5" fmla="*/ 140737 h 170781"/>
                <a:gd name="connsiteX6" fmla="*/ 2622 w 123253"/>
                <a:gd name="connsiteY6" fmla="*/ 141611 h 170781"/>
                <a:gd name="connsiteX7" fmla="*/ 14860 w 123253"/>
                <a:gd name="connsiteY7" fmla="*/ 132870 h 170781"/>
                <a:gd name="connsiteX8" fmla="*/ 2622 w 123253"/>
                <a:gd name="connsiteY8" fmla="*/ 124128 h 170781"/>
                <a:gd name="connsiteX9" fmla="*/ 1748 w 123253"/>
                <a:gd name="connsiteY9" fmla="*/ 124128 h 17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253" h="170781">
                  <a:moveTo>
                    <a:pt x="1748" y="124128"/>
                  </a:moveTo>
                  <a:cubicBezTo>
                    <a:pt x="874" y="122380"/>
                    <a:pt x="874" y="120632"/>
                    <a:pt x="0" y="119758"/>
                  </a:cubicBezTo>
                  <a:cubicBezTo>
                    <a:pt x="6119" y="106645"/>
                    <a:pt x="11364" y="93533"/>
                    <a:pt x="17483" y="80421"/>
                  </a:cubicBezTo>
                  <a:cubicBezTo>
                    <a:pt x="66435" y="68183"/>
                    <a:pt x="48078" y="31469"/>
                    <a:pt x="46329" y="0"/>
                  </a:cubicBezTo>
                  <a:cubicBezTo>
                    <a:pt x="71680" y="43707"/>
                    <a:pt x="97904" y="88288"/>
                    <a:pt x="123254" y="131995"/>
                  </a:cubicBezTo>
                  <a:cubicBezTo>
                    <a:pt x="89162" y="220284"/>
                    <a:pt x="41085" y="128499"/>
                    <a:pt x="1748" y="140737"/>
                  </a:cubicBezTo>
                  <a:cubicBezTo>
                    <a:pt x="1748" y="140737"/>
                    <a:pt x="2622" y="141611"/>
                    <a:pt x="2622" y="141611"/>
                  </a:cubicBezTo>
                  <a:cubicBezTo>
                    <a:pt x="6993" y="138989"/>
                    <a:pt x="10490" y="135492"/>
                    <a:pt x="14860" y="132870"/>
                  </a:cubicBezTo>
                  <a:cubicBezTo>
                    <a:pt x="10490" y="130247"/>
                    <a:pt x="6993" y="126751"/>
                    <a:pt x="2622" y="124128"/>
                  </a:cubicBezTo>
                  <a:lnTo>
                    <a:pt x="1748" y="124128"/>
                  </a:lnTo>
                  <a:close/>
                </a:path>
              </a:pathLst>
            </a:custGeom>
            <a:solidFill>
              <a:srgbClr val="BA3325"/>
            </a:solidFill>
            <a:ln w="8731" cap="flat">
              <a:noFill/>
              <a:prstDash val="solid"/>
              <a:miter/>
            </a:ln>
          </p:spPr>
          <p:txBody>
            <a:bodyPr rtlCol="0" anchor="ctr"/>
            <a:lstStyle/>
            <a:p>
              <a:endParaRPr lang="en-GB"/>
            </a:p>
          </p:txBody>
        </p:sp>
        <p:sp>
          <p:nvSpPr>
            <p:cNvPr id="133" name="Freeform: Shape 132">
              <a:extLst>
                <a:ext uri="{FF2B5EF4-FFF2-40B4-BE49-F238E27FC236}">
                  <a16:creationId xmlns:a16="http://schemas.microsoft.com/office/drawing/2014/main" id="{CFC5C4C4-EF1E-7AE6-47A3-25687F35A4F1}"/>
                </a:ext>
              </a:extLst>
            </p:cNvPr>
            <p:cNvSpPr/>
            <p:nvPr/>
          </p:nvSpPr>
          <p:spPr>
            <a:xfrm>
              <a:off x="10801239" y="5599798"/>
              <a:ext cx="172206" cy="200178"/>
            </a:xfrm>
            <a:custGeom>
              <a:avLst/>
              <a:gdLst>
                <a:gd name="connsiteX0" fmla="*/ 69057 w 172206"/>
                <a:gd name="connsiteY0" fmla="*/ 1748 h 200178"/>
                <a:gd name="connsiteX1" fmla="*/ 105771 w 172206"/>
                <a:gd name="connsiteY1" fmla="*/ 0 h 200178"/>
                <a:gd name="connsiteX2" fmla="*/ 122380 w 172206"/>
                <a:gd name="connsiteY2" fmla="*/ 97904 h 200178"/>
                <a:gd name="connsiteX3" fmla="*/ 94408 w 172206"/>
                <a:gd name="connsiteY3" fmla="*/ 112765 h 200178"/>
                <a:gd name="connsiteX4" fmla="*/ 108394 w 172206"/>
                <a:gd name="connsiteY4" fmla="*/ 136367 h 200178"/>
                <a:gd name="connsiteX5" fmla="*/ 138989 w 172206"/>
                <a:gd name="connsiteY5" fmla="*/ 114513 h 200178"/>
                <a:gd name="connsiteX6" fmla="*/ 163465 w 172206"/>
                <a:gd name="connsiteY6" fmla="*/ 123254 h 200178"/>
                <a:gd name="connsiteX7" fmla="*/ 172206 w 172206"/>
                <a:gd name="connsiteY7" fmla="*/ 147730 h 200178"/>
                <a:gd name="connsiteX8" fmla="*/ 164339 w 172206"/>
                <a:gd name="connsiteY8" fmla="*/ 183570 h 200178"/>
                <a:gd name="connsiteX9" fmla="*/ 138115 w 172206"/>
                <a:gd name="connsiteY9" fmla="*/ 200179 h 200178"/>
                <a:gd name="connsiteX10" fmla="*/ 131121 w 172206"/>
                <a:gd name="connsiteY10" fmla="*/ 199304 h 200178"/>
                <a:gd name="connsiteX11" fmla="*/ 97904 w 172206"/>
                <a:gd name="connsiteY11" fmla="*/ 189689 h 200178"/>
                <a:gd name="connsiteX12" fmla="*/ 42833 w 172206"/>
                <a:gd name="connsiteY12" fmla="*/ 67309 h 200178"/>
                <a:gd name="connsiteX13" fmla="*/ 75176 w 172206"/>
                <a:gd name="connsiteY13" fmla="*/ 37588 h 200178"/>
                <a:gd name="connsiteX14" fmla="*/ 58568 w 172206"/>
                <a:gd name="connsiteY14" fmla="*/ 21854 h 200178"/>
                <a:gd name="connsiteX15" fmla="*/ 41959 w 172206"/>
                <a:gd name="connsiteY15" fmla="*/ 65561 h 200178"/>
                <a:gd name="connsiteX16" fmla="*/ 0 w 172206"/>
                <a:gd name="connsiteY16" fmla="*/ 12238 h 200178"/>
                <a:gd name="connsiteX17" fmla="*/ 46330 w 172206"/>
                <a:gd name="connsiteY17" fmla="*/ 6119 h 200178"/>
                <a:gd name="connsiteX18" fmla="*/ 69057 w 172206"/>
                <a:gd name="connsiteY18" fmla="*/ 1748 h 200178"/>
                <a:gd name="connsiteX19" fmla="*/ 130247 w 172206"/>
                <a:gd name="connsiteY19" fmla="*/ 172206 h 200178"/>
                <a:gd name="connsiteX20" fmla="*/ 126751 w 172206"/>
                <a:gd name="connsiteY20" fmla="*/ 160842 h 200178"/>
                <a:gd name="connsiteX21" fmla="*/ 122380 w 172206"/>
                <a:gd name="connsiteY21" fmla="*/ 166087 h 200178"/>
                <a:gd name="connsiteX22" fmla="*/ 124128 w 172206"/>
                <a:gd name="connsiteY22" fmla="*/ 173955 h 200178"/>
                <a:gd name="connsiteX23" fmla="*/ 130247 w 172206"/>
                <a:gd name="connsiteY23" fmla="*/ 172206 h 20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2206" h="200178">
                  <a:moveTo>
                    <a:pt x="69057" y="1748"/>
                  </a:moveTo>
                  <a:cubicBezTo>
                    <a:pt x="81295" y="874"/>
                    <a:pt x="93533" y="874"/>
                    <a:pt x="105771" y="0"/>
                  </a:cubicBezTo>
                  <a:cubicBezTo>
                    <a:pt x="111016" y="32343"/>
                    <a:pt x="117135" y="65561"/>
                    <a:pt x="122380" y="97904"/>
                  </a:cubicBezTo>
                  <a:cubicBezTo>
                    <a:pt x="112764" y="103149"/>
                    <a:pt x="104023" y="107519"/>
                    <a:pt x="94408" y="112765"/>
                  </a:cubicBezTo>
                  <a:cubicBezTo>
                    <a:pt x="98778" y="120632"/>
                    <a:pt x="104023" y="128499"/>
                    <a:pt x="108394" y="136367"/>
                  </a:cubicBezTo>
                  <a:cubicBezTo>
                    <a:pt x="118883" y="129373"/>
                    <a:pt x="128499" y="121506"/>
                    <a:pt x="138989" y="114513"/>
                  </a:cubicBezTo>
                  <a:cubicBezTo>
                    <a:pt x="146856" y="117135"/>
                    <a:pt x="155598" y="120632"/>
                    <a:pt x="163465" y="123254"/>
                  </a:cubicBezTo>
                  <a:cubicBezTo>
                    <a:pt x="166087" y="131121"/>
                    <a:pt x="169584" y="138989"/>
                    <a:pt x="172206" y="147730"/>
                  </a:cubicBezTo>
                  <a:cubicBezTo>
                    <a:pt x="169584" y="159968"/>
                    <a:pt x="166961" y="171332"/>
                    <a:pt x="164339" y="183570"/>
                  </a:cubicBezTo>
                  <a:cubicBezTo>
                    <a:pt x="155598" y="188815"/>
                    <a:pt x="146856" y="194934"/>
                    <a:pt x="138115" y="200179"/>
                  </a:cubicBezTo>
                  <a:cubicBezTo>
                    <a:pt x="136366" y="199304"/>
                    <a:pt x="133744" y="199304"/>
                    <a:pt x="131121" y="199304"/>
                  </a:cubicBezTo>
                  <a:cubicBezTo>
                    <a:pt x="119758" y="195808"/>
                    <a:pt x="108394" y="192311"/>
                    <a:pt x="97904" y="189689"/>
                  </a:cubicBezTo>
                  <a:cubicBezTo>
                    <a:pt x="79547" y="148604"/>
                    <a:pt x="61190" y="108394"/>
                    <a:pt x="42833" y="67309"/>
                  </a:cubicBezTo>
                  <a:cubicBezTo>
                    <a:pt x="53323" y="57694"/>
                    <a:pt x="63813" y="47204"/>
                    <a:pt x="75176" y="37588"/>
                  </a:cubicBezTo>
                  <a:cubicBezTo>
                    <a:pt x="69931" y="32343"/>
                    <a:pt x="63813" y="27099"/>
                    <a:pt x="58568" y="21854"/>
                  </a:cubicBezTo>
                  <a:cubicBezTo>
                    <a:pt x="53323" y="36714"/>
                    <a:pt x="48078" y="50700"/>
                    <a:pt x="41959" y="65561"/>
                  </a:cubicBezTo>
                  <a:cubicBezTo>
                    <a:pt x="27973" y="48078"/>
                    <a:pt x="13986" y="29721"/>
                    <a:pt x="0" y="12238"/>
                  </a:cubicBezTo>
                  <a:cubicBezTo>
                    <a:pt x="15735" y="10490"/>
                    <a:pt x="30595" y="7867"/>
                    <a:pt x="46330" y="6119"/>
                  </a:cubicBezTo>
                  <a:cubicBezTo>
                    <a:pt x="54197" y="3497"/>
                    <a:pt x="62064" y="2622"/>
                    <a:pt x="69057" y="1748"/>
                  </a:cubicBezTo>
                  <a:close/>
                  <a:moveTo>
                    <a:pt x="130247" y="172206"/>
                  </a:moveTo>
                  <a:cubicBezTo>
                    <a:pt x="128499" y="168709"/>
                    <a:pt x="127625" y="164339"/>
                    <a:pt x="126751" y="160842"/>
                  </a:cubicBezTo>
                  <a:cubicBezTo>
                    <a:pt x="125003" y="162591"/>
                    <a:pt x="123254" y="164339"/>
                    <a:pt x="122380" y="166087"/>
                  </a:cubicBezTo>
                  <a:cubicBezTo>
                    <a:pt x="122380" y="168709"/>
                    <a:pt x="123254" y="171332"/>
                    <a:pt x="124128" y="173955"/>
                  </a:cubicBezTo>
                  <a:cubicBezTo>
                    <a:pt x="125003" y="173080"/>
                    <a:pt x="126751" y="173080"/>
                    <a:pt x="130247" y="172206"/>
                  </a:cubicBezTo>
                  <a:close/>
                </a:path>
              </a:pathLst>
            </a:custGeom>
            <a:solidFill>
              <a:srgbClr val="7B2B29"/>
            </a:solidFill>
            <a:ln w="8731" cap="flat">
              <a:noFill/>
              <a:prstDash val="solid"/>
              <a:miter/>
            </a:ln>
          </p:spPr>
          <p:txBody>
            <a:bodyPr rtlCol="0" anchor="ctr"/>
            <a:lstStyle/>
            <a:p>
              <a:endParaRPr lang="en-GB"/>
            </a:p>
          </p:txBody>
        </p:sp>
        <p:sp>
          <p:nvSpPr>
            <p:cNvPr id="134" name="Freeform: Shape 133">
              <a:extLst>
                <a:ext uri="{FF2B5EF4-FFF2-40B4-BE49-F238E27FC236}">
                  <a16:creationId xmlns:a16="http://schemas.microsoft.com/office/drawing/2014/main" id="{E66192C1-19D3-D912-61B1-7A06533ABA07}"/>
                </a:ext>
              </a:extLst>
            </p:cNvPr>
            <p:cNvSpPr/>
            <p:nvPr/>
          </p:nvSpPr>
          <p:spPr>
            <a:xfrm>
              <a:off x="11559120" y="1058628"/>
              <a:ext cx="131995" cy="128498"/>
            </a:xfrm>
            <a:custGeom>
              <a:avLst/>
              <a:gdLst>
                <a:gd name="connsiteX0" fmla="*/ 12238 w 131995"/>
                <a:gd name="connsiteY0" fmla="*/ 34092 h 128498"/>
                <a:gd name="connsiteX1" fmla="*/ 14860 w 131995"/>
                <a:gd name="connsiteY1" fmla="*/ 22728 h 128498"/>
                <a:gd name="connsiteX2" fmla="*/ 104897 w 131995"/>
                <a:gd name="connsiteY2" fmla="*/ 0 h 128498"/>
                <a:gd name="connsiteX3" fmla="*/ 131996 w 131995"/>
                <a:gd name="connsiteY3" fmla="*/ 57693 h 128498"/>
                <a:gd name="connsiteX4" fmla="*/ 99652 w 131995"/>
                <a:gd name="connsiteY4" fmla="*/ 117135 h 128498"/>
                <a:gd name="connsiteX5" fmla="*/ 65561 w 131995"/>
                <a:gd name="connsiteY5" fmla="*/ 128499 h 128498"/>
                <a:gd name="connsiteX6" fmla="*/ 28847 w 131995"/>
                <a:gd name="connsiteY6" fmla="*/ 100526 h 128498"/>
                <a:gd name="connsiteX7" fmla="*/ 2622 w 131995"/>
                <a:gd name="connsiteY7" fmla="*/ 100526 h 128498"/>
                <a:gd name="connsiteX8" fmla="*/ 0 w 131995"/>
                <a:gd name="connsiteY8" fmla="*/ 56819 h 128498"/>
                <a:gd name="connsiteX9" fmla="*/ 874 w 131995"/>
                <a:gd name="connsiteY9" fmla="*/ 54197 h 128498"/>
                <a:gd name="connsiteX10" fmla="*/ 12238 w 131995"/>
                <a:gd name="connsiteY10" fmla="*/ 34092 h 128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995" h="128498">
                  <a:moveTo>
                    <a:pt x="12238" y="34092"/>
                  </a:moveTo>
                  <a:cubicBezTo>
                    <a:pt x="13112" y="30595"/>
                    <a:pt x="13986" y="26224"/>
                    <a:pt x="14860" y="22728"/>
                  </a:cubicBezTo>
                  <a:cubicBezTo>
                    <a:pt x="44581" y="14860"/>
                    <a:pt x="75176" y="7867"/>
                    <a:pt x="104897" y="0"/>
                  </a:cubicBezTo>
                  <a:cubicBezTo>
                    <a:pt x="113639" y="19231"/>
                    <a:pt x="122380" y="38462"/>
                    <a:pt x="131996" y="57693"/>
                  </a:cubicBezTo>
                  <a:cubicBezTo>
                    <a:pt x="121506" y="77799"/>
                    <a:pt x="110142" y="97030"/>
                    <a:pt x="99652" y="117135"/>
                  </a:cubicBezTo>
                  <a:cubicBezTo>
                    <a:pt x="88288" y="120632"/>
                    <a:pt x="76924" y="125002"/>
                    <a:pt x="65561" y="128499"/>
                  </a:cubicBezTo>
                  <a:cubicBezTo>
                    <a:pt x="49826" y="123254"/>
                    <a:pt x="74302" y="65561"/>
                    <a:pt x="28847" y="100526"/>
                  </a:cubicBezTo>
                  <a:cubicBezTo>
                    <a:pt x="20105" y="100526"/>
                    <a:pt x="11364" y="100526"/>
                    <a:pt x="2622" y="100526"/>
                  </a:cubicBezTo>
                  <a:cubicBezTo>
                    <a:pt x="1748" y="85666"/>
                    <a:pt x="874" y="71680"/>
                    <a:pt x="0" y="56819"/>
                  </a:cubicBezTo>
                  <a:cubicBezTo>
                    <a:pt x="0" y="56819"/>
                    <a:pt x="874" y="54197"/>
                    <a:pt x="874" y="54197"/>
                  </a:cubicBezTo>
                  <a:cubicBezTo>
                    <a:pt x="4371" y="46330"/>
                    <a:pt x="7867" y="40210"/>
                    <a:pt x="12238" y="34092"/>
                  </a:cubicBezTo>
                  <a:close/>
                </a:path>
              </a:pathLst>
            </a:custGeom>
            <a:solidFill>
              <a:srgbClr val="BA3325"/>
            </a:solidFill>
            <a:ln w="8731" cap="flat">
              <a:noFill/>
              <a:prstDash val="solid"/>
              <a:miter/>
            </a:ln>
          </p:spPr>
          <p:txBody>
            <a:bodyPr rtlCol="0" anchor="ctr"/>
            <a:lstStyle/>
            <a:p>
              <a:endParaRPr lang="en-GB"/>
            </a:p>
          </p:txBody>
        </p:sp>
        <p:sp>
          <p:nvSpPr>
            <p:cNvPr id="135" name="Freeform: Shape 134">
              <a:extLst>
                <a:ext uri="{FF2B5EF4-FFF2-40B4-BE49-F238E27FC236}">
                  <a16:creationId xmlns:a16="http://schemas.microsoft.com/office/drawing/2014/main" id="{11871ABA-D3F8-94C2-41BF-2FE381651954}"/>
                </a:ext>
              </a:extLst>
            </p:cNvPr>
            <p:cNvSpPr/>
            <p:nvPr/>
          </p:nvSpPr>
          <p:spPr>
            <a:xfrm>
              <a:off x="9719615" y="243053"/>
              <a:ext cx="164291" cy="108279"/>
            </a:xfrm>
            <a:custGeom>
              <a:avLst/>
              <a:gdLst>
                <a:gd name="connsiteX0" fmla="*/ 102584 w 164291"/>
                <a:gd name="connsiteY0" fmla="*/ 0 h 108279"/>
                <a:gd name="connsiteX1" fmla="*/ 102584 w 164291"/>
                <a:gd name="connsiteY1" fmla="*/ 13112 h 108279"/>
                <a:gd name="connsiteX2" fmla="*/ 87723 w 164291"/>
                <a:gd name="connsiteY2" fmla="*/ 23602 h 108279"/>
                <a:gd name="connsiteX3" fmla="*/ 92968 w 164291"/>
                <a:gd name="connsiteY3" fmla="*/ 28847 h 108279"/>
                <a:gd name="connsiteX4" fmla="*/ 103458 w 164291"/>
                <a:gd name="connsiteY4" fmla="*/ 13986 h 108279"/>
                <a:gd name="connsiteX5" fmla="*/ 128808 w 164291"/>
                <a:gd name="connsiteY5" fmla="*/ 10490 h 108279"/>
                <a:gd name="connsiteX6" fmla="*/ 154158 w 164291"/>
                <a:gd name="connsiteY6" fmla="*/ 93533 h 108279"/>
                <a:gd name="connsiteX7" fmla="*/ 144543 w 164291"/>
                <a:gd name="connsiteY7" fmla="*/ 91785 h 108279"/>
                <a:gd name="connsiteX8" fmla="*/ 32652 w 164291"/>
                <a:gd name="connsiteY8" fmla="*/ 99652 h 108279"/>
                <a:gd name="connsiteX9" fmla="*/ 309 w 164291"/>
                <a:gd name="connsiteY9" fmla="*/ 67309 h 108279"/>
                <a:gd name="connsiteX10" fmla="*/ 7302 w 164291"/>
                <a:gd name="connsiteY10" fmla="*/ 25350 h 108279"/>
                <a:gd name="connsiteX11" fmla="*/ 7302 w 164291"/>
                <a:gd name="connsiteY11" fmla="*/ 23602 h 108279"/>
                <a:gd name="connsiteX12" fmla="*/ 15170 w 164291"/>
                <a:gd name="connsiteY12" fmla="*/ 15735 h 108279"/>
                <a:gd name="connsiteX13" fmla="*/ 102584 w 164291"/>
                <a:gd name="connsiteY13" fmla="*/ 0 h 108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4291" h="108279">
                  <a:moveTo>
                    <a:pt x="102584" y="0"/>
                  </a:moveTo>
                  <a:cubicBezTo>
                    <a:pt x="102584" y="4371"/>
                    <a:pt x="102584" y="8741"/>
                    <a:pt x="102584" y="13112"/>
                  </a:cubicBezTo>
                  <a:cubicBezTo>
                    <a:pt x="97339" y="16609"/>
                    <a:pt x="92968" y="20105"/>
                    <a:pt x="87723" y="23602"/>
                  </a:cubicBezTo>
                  <a:cubicBezTo>
                    <a:pt x="89472" y="25350"/>
                    <a:pt x="91220" y="27098"/>
                    <a:pt x="92968" y="28847"/>
                  </a:cubicBezTo>
                  <a:cubicBezTo>
                    <a:pt x="96465" y="23602"/>
                    <a:pt x="99962" y="19231"/>
                    <a:pt x="103458" y="13986"/>
                  </a:cubicBezTo>
                  <a:cubicBezTo>
                    <a:pt x="112199" y="13112"/>
                    <a:pt x="120067" y="11364"/>
                    <a:pt x="128808" y="10490"/>
                  </a:cubicBezTo>
                  <a:cubicBezTo>
                    <a:pt x="121815" y="42833"/>
                    <a:pt x="189124" y="52449"/>
                    <a:pt x="154158" y="93533"/>
                  </a:cubicBezTo>
                  <a:cubicBezTo>
                    <a:pt x="150662" y="92659"/>
                    <a:pt x="148039" y="91785"/>
                    <a:pt x="144543" y="91785"/>
                  </a:cubicBezTo>
                  <a:cubicBezTo>
                    <a:pt x="105206" y="64687"/>
                    <a:pt x="73737" y="48078"/>
                    <a:pt x="32652" y="99652"/>
                  </a:cubicBezTo>
                  <a:cubicBezTo>
                    <a:pt x="12547" y="125877"/>
                    <a:pt x="2932" y="85666"/>
                    <a:pt x="309" y="67309"/>
                  </a:cubicBezTo>
                  <a:cubicBezTo>
                    <a:pt x="-1439" y="54197"/>
                    <a:pt x="4680" y="39336"/>
                    <a:pt x="7302" y="25350"/>
                  </a:cubicBezTo>
                  <a:cubicBezTo>
                    <a:pt x="7302" y="25350"/>
                    <a:pt x="7302" y="23602"/>
                    <a:pt x="7302" y="23602"/>
                  </a:cubicBezTo>
                  <a:cubicBezTo>
                    <a:pt x="9925" y="20979"/>
                    <a:pt x="12547" y="18357"/>
                    <a:pt x="15170" y="15735"/>
                  </a:cubicBezTo>
                  <a:cubicBezTo>
                    <a:pt x="44016" y="10490"/>
                    <a:pt x="72863" y="5245"/>
                    <a:pt x="102584" y="0"/>
                  </a:cubicBezTo>
                  <a:close/>
                </a:path>
              </a:pathLst>
            </a:custGeom>
            <a:solidFill>
              <a:srgbClr val="BA3325"/>
            </a:solidFill>
            <a:ln w="8731" cap="flat">
              <a:noFill/>
              <a:prstDash val="solid"/>
              <a:miter/>
            </a:ln>
          </p:spPr>
          <p:txBody>
            <a:bodyPr rtlCol="0" anchor="ctr"/>
            <a:lstStyle/>
            <a:p>
              <a:endParaRPr lang="en-GB"/>
            </a:p>
          </p:txBody>
        </p:sp>
        <p:sp>
          <p:nvSpPr>
            <p:cNvPr id="136" name="Freeform: Shape 135">
              <a:extLst>
                <a:ext uri="{FF2B5EF4-FFF2-40B4-BE49-F238E27FC236}">
                  <a16:creationId xmlns:a16="http://schemas.microsoft.com/office/drawing/2014/main" id="{426B8E2A-2F47-2D0D-2DCB-C81DA4D67B34}"/>
                </a:ext>
              </a:extLst>
            </p:cNvPr>
            <p:cNvSpPr/>
            <p:nvPr/>
          </p:nvSpPr>
          <p:spPr>
            <a:xfrm>
              <a:off x="11483470" y="867700"/>
              <a:ext cx="193659" cy="116626"/>
            </a:xfrm>
            <a:custGeom>
              <a:avLst/>
              <a:gdLst>
                <a:gd name="connsiteX0" fmla="*/ 24949 w 193659"/>
                <a:gd name="connsiteY0" fmla="*/ 116626 h 116626"/>
                <a:gd name="connsiteX1" fmla="*/ 26698 w 193659"/>
                <a:gd name="connsiteY1" fmla="*/ 24842 h 116626"/>
                <a:gd name="connsiteX2" fmla="*/ 193659 w 193659"/>
                <a:gd name="connsiteY2" fmla="*/ 33583 h 116626"/>
                <a:gd name="connsiteX3" fmla="*/ 132469 w 193659"/>
                <a:gd name="connsiteY3" fmla="*/ 96521 h 116626"/>
                <a:gd name="connsiteX4" fmla="*/ 121105 w 193659"/>
                <a:gd name="connsiteY4" fmla="*/ 98269 h 116626"/>
                <a:gd name="connsiteX5" fmla="*/ 24949 w 193659"/>
                <a:gd name="connsiteY5" fmla="*/ 116626 h 116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659" h="116626">
                  <a:moveTo>
                    <a:pt x="24949" y="116626"/>
                  </a:moveTo>
                  <a:cubicBezTo>
                    <a:pt x="-19632" y="85157"/>
                    <a:pt x="4844" y="48443"/>
                    <a:pt x="26698" y="24842"/>
                  </a:cubicBezTo>
                  <a:cubicBezTo>
                    <a:pt x="82643" y="-34600"/>
                    <a:pt x="137714" y="30961"/>
                    <a:pt x="193659" y="33583"/>
                  </a:cubicBezTo>
                  <a:cubicBezTo>
                    <a:pt x="158693" y="40576"/>
                    <a:pt x="109741" y="32709"/>
                    <a:pt x="132469" y="96521"/>
                  </a:cubicBezTo>
                  <a:cubicBezTo>
                    <a:pt x="128973" y="97395"/>
                    <a:pt x="125476" y="97395"/>
                    <a:pt x="121105" y="98269"/>
                  </a:cubicBezTo>
                  <a:cubicBezTo>
                    <a:pt x="80021" y="57185"/>
                    <a:pt x="50300" y="74668"/>
                    <a:pt x="24949" y="116626"/>
                  </a:cubicBezTo>
                  <a:close/>
                </a:path>
              </a:pathLst>
            </a:custGeom>
            <a:solidFill>
              <a:srgbClr val="654A38"/>
            </a:solidFill>
            <a:ln w="8731" cap="flat">
              <a:noFill/>
              <a:prstDash val="solid"/>
              <a:miter/>
            </a:ln>
          </p:spPr>
          <p:txBody>
            <a:bodyPr rtlCol="0" anchor="ctr"/>
            <a:lstStyle/>
            <a:p>
              <a:endParaRPr lang="en-GB"/>
            </a:p>
          </p:txBody>
        </p:sp>
        <p:sp>
          <p:nvSpPr>
            <p:cNvPr id="137" name="Freeform: Shape 136">
              <a:extLst>
                <a:ext uri="{FF2B5EF4-FFF2-40B4-BE49-F238E27FC236}">
                  <a16:creationId xmlns:a16="http://schemas.microsoft.com/office/drawing/2014/main" id="{878A396B-1066-2D50-57FD-B1187B73B31D}"/>
                </a:ext>
              </a:extLst>
            </p:cNvPr>
            <p:cNvSpPr/>
            <p:nvPr/>
          </p:nvSpPr>
          <p:spPr>
            <a:xfrm>
              <a:off x="10693719" y="898660"/>
              <a:ext cx="104897" cy="172206"/>
            </a:xfrm>
            <a:custGeom>
              <a:avLst/>
              <a:gdLst>
                <a:gd name="connsiteX0" fmla="*/ 0 w 104897"/>
                <a:gd name="connsiteY0" fmla="*/ 0 h 172206"/>
                <a:gd name="connsiteX1" fmla="*/ 104897 w 104897"/>
                <a:gd name="connsiteY1" fmla="*/ 5245 h 172206"/>
                <a:gd name="connsiteX2" fmla="*/ 69931 w 104897"/>
                <a:gd name="connsiteY2" fmla="*/ 172206 h 172206"/>
                <a:gd name="connsiteX3" fmla="*/ 70806 w 104897"/>
                <a:gd name="connsiteY3" fmla="*/ 172206 h 172206"/>
                <a:gd name="connsiteX4" fmla="*/ 62064 w 104897"/>
                <a:gd name="connsiteY4" fmla="*/ 163465 h 172206"/>
                <a:gd name="connsiteX5" fmla="*/ 62064 w 104897"/>
                <a:gd name="connsiteY5" fmla="*/ 164339 h 172206"/>
                <a:gd name="connsiteX6" fmla="*/ 10490 w 104897"/>
                <a:gd name="connsiteY6" fmla="*/ 127625 h 172206"/>
                <a:gd name="connsiteX7" fmla="*/ 0 w 104897"/>
                <a:gd name="connsiteY7" fmla="*/ 0 h 17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897" h="172206">
                  <a:moveTo>
                    <a:pt x="0" y="0"/>
                  </a:moveTo>
                  <a:cubicBezTo>
                    <a:pt x="25350" y="189689"/>
                    <a:pt x="70806" y="-15735"/>
                    <a:pt x="104897" y="5245"/>
                  </a:cubicBezTo>
                  <a:cubicBezTo>
                    <a:pt x="93533" y="61190"/>
                    <a:pt x="81295" y="116261"/>
                    <a:pt x="69931" y="172206"/>
                  </a:cubicBezTo>
                  <a:cubicBezTo>
                    <a:pt x="69931" y="172206"/>
                    <a:pt x="70806" y="172206"/>
                    <a:pt x="70806" y="172206"/>
                  </a:cubicBezTo>
                  <a:cubicBezTo>
                    <a:pt x="68183" y="169584"/>
                    <a:pt x="64686" y="166087"/>
                    <a:pt x="62064" y="163465"/>
                  </a:cubicBezTo>
                  <a:cubicBezTo>
                    <a:pt x="62064" y="163465"/>
                    <a:pt x="62064" y="164339"/>
                    <a:pt x="62064" y="164339"/>
                  </a:cubicBezTo>
                  <a:cubicBezTo>
                    <a:pt x="44581" y="152101"/>
                    <a:pt x="27098" y="139863"/>
                    <a:pt x="10490" y="127625"/>
                  </a:cubicBezTo>
                  <a:cubicBezTo>
                    <a:pt x="6993" y="84792"/>
                    <a:pt x="3497" y="42833"/>
                    <a:pt x="0" y="0"/>
                  </a:cubicBezTo>
                  <a:close/>
                </a:path>
              </a:pathLst>
            </a:custGeom>
            <a:solidFill>
              <a:srgbClr val="BA3325"/>
            </a:solidFill>
            <a:ln w="8731" cap="flat">
              <a:noFill/>
              <a:prstDash val="solid"/>
              <a:miter/>
            </a:ln>
          </p:spPr>
          <p:txBody>
            <a:bodyPr rtlCol="0" anchor="ctr"/>
            <a:lstStyle/>
            <a:p>
              <a:endParaRPr lang="en-GB"/>
            </a:p>
          </p:txBody>
        </p:sp>
        <p:sp>
          <p:nvSpPr>
            <p:cNvPr id="138" name="Freeform: Shape 137">
              <a:extLst>
                <a:ext uri="{FF2B5EF4-FFF2-40B4-BE49-F238E27FC236}">
                  <a16:creationId xmlns:a16="http://schemas.microsoft.com/office/drawing/2014/main" id="{619685F7-A118-D9E9-1246-8119C8D260E8}"/>
                </a:ext>
              </a:extLst>
            </p:cNvPr>
            <p:cNvSpPr/>
            <p:nvPr/>
          </p:nvSpPr>
          <p:spPr>
            <a:xfrm>
              <a:off x="8686688" y="1315626"/>
              <a:ext cx="149478" cy="86540"/>
            </a:xfrm>
            <a:custGeom>
              <a:avLst/>
              <a:gdLst>
                <a:gd name="connsiteX0" fmla="*/ 121506 w 149478"/>
                <a:gd name="connsiteY0" fmla="*/ 0 h 86540"/>
                <a:gd name="connsiteX1" fmla="*/ 149478 w 149478"/>
                <a:gd name="connsiteY1" fmla="*/ 86540 h 86540"/>
                <a:gd name="connsiteX2" fmla="*/ 20979 w 149478"/>
                <a:gd name="connsiteY2" fmla="*/ 79547 h 86540"/>
                <a:gd name="connsiteX3" fmla="*/ 0 w 149478"/>
                <a:gd name="connsiteY3" fmla="*/ 17483 h 86540"/>
                <a:gd name="connsiteX4" fmla="*/ 121506 w 149478"/>
                <a:gd name="connsiteY4" fmla="*/ 0 h 8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478" h="86540">
                  <a:moveTo>
                    <a:pt x="121506" y="0"/>
                  </a:moveTo>
                  <a:cubicBezTo>
                    <a:pt x="131121" y="28847"/>
                    <a:pt x="139863" y="57693"/>
                    <a:pt x="149478" y="86540"/>
                  </a:cubicBezTo>
                  <a:cubicBezTo>
                    <a:pt x="106645" y="84792"/>
                    <a:pt x="62938" y="88288"/>
                    <a:pt x="20979" y="79547"/>
                  </a:cubicBezTo>
                  <a:cubicBezTo>
                    <a:pt x="10490" y="76925"/>
                    <a:pt x="6993" y="39336"/>
                    <a:pt x="0" y="17483"/>
                  </a:cubicBezTo>
                  <a:cubicBezTo>
                    <a:pt x="40211" y="11364"/>
                    <a:pt x="81295" y="5245"/>
                    <a:pt x="121506" y="0"/>
                  </a:cubicBezTo>
                  <a:close/>
                </a:path>
              </a:pathLst>
            </a:custGeom>
            <a:solidFill>
              <a:srgbClr val="3D2226"/>
            </a:solidFill>
            <a:ln w="8731" cap="flat">
              <a:noFill/>
              <a:prstDash val="solid"/>
              <a:miter/>
            </a:ln>
          </p:spPr>
          <p:txBody>
            <a:bodyPr rtlCol="0" anchor="ctr"/>
            <a:lstStyle/>
            <a:p>
              <a:endParaRPr lang="en-GB"/>
            </a:p>
          </p:txBody>
        </p:sp>
        <p:sp>
          <p:nvSpPr>
            <p:cNvPr id="139" name="Freeform: Shape 138">
              <a:extLst>
                <a:ext uri="{FF2B5EF4-FFF2-40B4-BE49-F238E27FC236}">
                  <a16:creationId xmlns:a16="http://schemas.microsoft.com/office/drawing/2014/main" id="{F52E17C4-63CA-9A0D-46C4-7C4C0640D12E}"/>
                </a:ext>
              </a:extLst>
            </p:cNvPr>
            <p:cNvSpPr/>
            <p:nvPr/>
          </p:nvSpPr>
          <p:spPr>
            <a:xfrm>
              <a:off x="9327434" y="459841"/>
              <a:ext cx="175933" cy="104022"/>
            </a:xfrm>
            <a:custGeom>
              <a:avLst/>
              <a:gdLst>
                <a:gd name="connsiteX0" fmla="*/ 159968 w 175933"/>
                <a:gd name="connsiteY0" fmla="*/ 0 h 104022"/>
                <a:gd name="connsiteX1" fmla="*/ 118883 w 175933"/>
                <a:gd name="connsiteY1" fmla="*/ 104023 h 104022"/>
                <a:gd name="connsiteX2" fmla="*/ 0 w 175933"/>
                <a:gd name="connsiteY2" fmla="*/ 68183 h 104022"/>
                <a:gd name="connsiteX3" fmla="*/ 159968 w 175933"/>
                <a:gd name="connsiteY3" fmla="*/ 0 h 104022"/>
              </a:gdLst>
              <a:ahLst/>
              <a:cxnLst>
                <a:cxn ang="0">
                  <a:pos x="connsiteX0" y="connsiteY0"/>
                </a:cxn>
                <a:cxn ang="0">
                  <a:pos x="connsiteX1" y="connsiteY1"/>
                </a:cxn>
                <a:cxn ang="0">
                  <a:pos x="connsiteX2" y="connsiteY2"/>
                </a:cxn>
                <a:cxn ang="0">
                  <a:pos x="connsiteX3" y="connsiteY3"/>
                </a:cxn>
              </a:cxnLst>
              <a:rect l="l" t="t" r="r" b="b"/>
              <a:pathLst>
                <a:path w="175933" h="104022">
                  <a:moveTo>
                    <a:pt x="159968" y="0"/>
                  </a:moveTo>
                  <a:cubicBezTo>
                    <a:pt x="193185" y="53323"/>
                    <a:pt x="172206" y="84792"/>
                    <a:pt x="118883" y="104023"/>
                  </a:cubicBezTo>
                  <a:cubicBezTo>
                    <a:pt x="90911" y="55071"/>
                    <a:pt x="42833" y="70806"/>
                    <a:pt x="0" y="68183"/>
                  </a:cubicBezTo>
                  <a:cubicBezTo>
                    <a:pt x="43707" y="21854"/>
                    <a:pt x="98778" y="3497"/>
                    <a:pt x="159968" y="0"/>
                  </a:cubicBezTo>
                  <a:close/>
                </a:path>
              </a:pathLst>
            </a:custGeom>
            <a:solidFill>
              <a:srgbClr val="3D2226"/>
            </a:solidFill>
            <a:ln w="8731" cap="flat">
              <a:noFill/>
              <a:prstDash val="solid"/>
              <a:miter/>
            </a:ln>
          </p:spPr>
          <p:txBody>
            <a:bodyPr rtlCol="0" anchor="ctr"/>
            <a:lstStyle/>
            <a:p>
              <a:endParaRPr lang="en-GB"/>
            </a:p>
          </p:txBody>
        </p:sp>
        <p:sp>
          <p:nvSpPr>
            <p:cNvPr id="140" name="Freeform: Shape 139">
              <a:extLst>
                <a:ext uri="{FF2B5EF4-FFF2-40B4-BE49-F238E27FC236}">
                  <a16:creationId xmlns:a16="http://schemas.microsoft.com/office/drawing/2014/main" id="{E728DBB7-8902-1562-785D-8633964D2A45}"/>
                </a:ext>
              </a:extLst>
            </p:cNvPr>
            <p:cNvSpPr/>
            <p:nvPr/>
          </p:nvSpPr>
          <p:spPr>
            <a:xfrm>
              <a:off x="9725169" y="1010950"/>
              <a:ext cx="190563" cy="101001"/>
            </a:xfrm>
            <a:custGeom>
              <a:avLst/>
              <a:gdLst>
                <a:gd name="connsiteX0" fmla="*/ 0 w 190563"/>
                <a:gd name="connsiteY0" fmla="*/ 50301 h 101001"/>
                <a:gd name="connsiteX1" fmla="*/ 85666 w 190563"/>
                <a:gd name="connsiteY1" fmla="*/ 475 h 101001"/>
                <a:gd name="connsiteX2" fmla="*/ 187941 w 190563"/>
                <a:gd name="connsiteY2" fmla="*/ 75651 h 101001"/>
                <a:gd name="connsiteX3" fmla="*/ 190563 w 190563"/>
                <a:gd name="connsiteY3" fmla="*/ 90511 h 101001"/>
                <a:gd name="connsiteX4" fmla="*/ 80421 w 190563"/>
                <a:gd name="connsiteY4" fmla="*/ 101001 h 101001"/>
                <a:gd name="connsiteX5" fmla="*/ 0 w 190563"/>
                <a:gd name="connsiteY5" fmla="*/ 50301 h 101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63" h="101001">
                  <a:moveTo>
                    <a:pt x="0" y="50301"/>
                  </a:moveTo>
                  <a:cubicBezTo>
                    <a:pt x="16609" y="12713"/>
                    <a:pt x="44581" y="-3022"/>
                    <a:pt x="85666" y="475"/>
                  </a:cubicBezTo>
                  <a:cubicBezTo>
                    <a:pt x="119758" y="25825"/>
                    <a:pt x="153849" y="51175"/>
                    <a:pt x="187941" y="75651"/>
                  </a:cubicBezTo>
                  <a:cubicBezTo>
                    <a:pt x="188815" y="80896"/>
                    <a:pt x="189689" y="85267"/>
                    <a:pt x="190563" y="90511"/>
                  </a:cubicBezTo>
                  <a:cubicBezTo>
                    <a:pt x="153849" y="94008"/>
                    <a:pt x="117135" y="97505"/>
                    <a:pt x="80421" y="101001"/>
                  </a:cubicBezTo>
                  <a:cubicBezTo>
                    <a:pt x="76050" y="47679"/>
                    <a:pt x="33217" y="56420"/>
                    <a:pt x="0" y="50301"/>
                  </a:cubicBezTo>
                  <a:close/>
                </a:path>
              </a:pathLst>
            </a:custGeom>
            <a:solidFill>
              <a:srgbClr val="BA3325"/>
            </a:solidFill>
            <a:ln w="8731" cap="flat">
              <a:noFill/>
              <a:prstDash val="solid"/>
              <a:miter/>
            </a:ln>
          </p:spPr>
          <p:txBody>
            <a:bodyPr rtlCol="0" anchor="ctr"/>
            <a:lstStyle/>
            <a:p>
              <a:endParaRPr lang="en-GB"/>
            </a:p>
          </p:txBody>
        </p:sp>
        <p:sp>
          <p:nvSpPr>
            <p:cNvPr id="141" name="Freeform: Shape 140">
              <a:extLst>
                <a:ext uri="{FF2B5EF4-FFF2-40B4-BE49-F238E27FC236}">
                  <a16:creationId xmlns:a16="http://schemas.microsoft.com/office/drawing/2014/main" id="{F548F4BE-793C-CE13-BE6B-FBEAD640DCC8}"/>
                </a:ext>
              </a:extLst>
            </p:cNvPr>
            <p:cNvSpPr/>
            <p:nvPr/>
          </p:nvSpPr>
          <p:spPr>
            <a:xfrm>
              <a:off x="9095787" y="3655705"/>
              <a:ext cx="113638" cy="131995"/>
            </a:xfrm>
            <a:custGeom>
              <a:avLst/>
              <a:gdLst>
                <a:gd name="connsiteX0" fmla="*/ 85666 w 113638"/>
                <a:gd name="connsiteY0" fmla="*/ 129373 h 131995"/>
                <a:gd name="connsiteX1" fmla="*/ 38462 w 113638"/>
                <a:gd name="connsiteY1" fmla="*/ 131996 h 131995"/>
                <a:gd name="connsiteX2" fmla="*/ 27098 w 113638"/>
                <a:gd name="connsiteY2" fmla="*/ 115387 h 131995"/>
                <a:gd name="connsiteX3" fmla="*/ 10490 w 113638"/>
                <a:gd name="connsiteY3" fmla="*/ 88288 h 131995"/>
                <a:gd name="connsiteX4" fmla="*/ 9616 w 113638"/>
                <a:gd name="connsiteY4" fmla="*/ 89163 h 131995"/>
                <a:gd name="connsiteX5" fmla="*/ 874 w 113638"/>
                <a:gd name="connsiteY5" fmla="*/ 73428 h 131995"/>
                <a:gd name="connsiteX6" fmla="*/ 0 w 113638"/>
                <a:gd name="connsiteY6" fmla="*/ 71680 h 131995"/>
                <a:gd name="connsiteX7" fmla="*/ 22728 w 113638"/>
                <a:gd name="connsiteY7" fmla="*/ 14861 h 131995"/>
                <a:gd name="connsiteX8" fmla="*/ 26224 w 113638"/>
                <a:gd name="connsiteY8" fmla="*/ 27973 h 131995"/>
                <a:gd name="connsiteX9" fmla="*/ 41085 w 113638"/>
                <a:gd name="connsiteY9" fmla="*/ 55945 h 131995"/>
                <a:gd name="connsiteX10" fmla="*/ 59442 w 113638"/>
                <a:gd name="connsiteY10" fmla="*/ 22728 h 131995"/>
                <a:gd name="connsiteX11" fmla="*/ 48078 w 113638"/>
                <a:gd name="connsiteY11" fmla="*/ 12238 h 131995"/>
                <a:gd name="connsiteX12" fmla="*/ 46330 w 113638"/>
                <a:gd name="connsiteY12" fmla="*/ 0 h 131995"/>
                <a:gd name="connsiteX13" fmla="*/ 113639 w 113638"/>
                <a:gd name="connsiteY13" fmla="*/ 16609 h 131995"/>
                <a:gd name="connsiteX14" fmla="*/ 85666 w 113638"/>
                <a:gd name="connsiteY14" fmla="*/ 129373 h 13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3638" h="131995">
                  <a:moveTo>
                    <a:pt x="85666" y="129373"/>
                  </a:moveTo>
                  <a:cubicBezTo>
                    <a:pt x="69931" y="130247"/>
                    <a:pt x="54197" y="131121"/>
                    <a:pt x="38462" y="131996"/>
                  </a:cubicBezTo>
                  <a:cubicBezTo>
                    <a:pt x="34966" y="126751"/>
                    <a:pt x="30595" y="120632"/>
                    <a:pt x="27098" y="115387"/>
                  </a:cubicBezTo>
                  <a:cubicBezTo>
                    <a:pt x="21854" y="106645"/>
                    <a:pt x="15735" y="97030"/>
                    <a:pt x="10490" y="88288"/>
                  </a:cubicBezTo>
                  <a:cubicBezTo>
                    <a:pt x="10490" y="88288"/>
                    <a:pt x="9616" y="89163"/>
                    <a:pt x="9616" y="89163"/>
                  </a:cubicBezTo>
                  <a:cubicBezTo>
                    <a:pt x="6993" y="83918"/>
                    <a:pt x="4371" y="78673"/>
                    <a:pt x="874" y="73428"/>
                  </a:cubicBezTo>
                  <a:cubicBezTo>
                    <a:pt x="874" y="73428"/>
                    <a:pt x="0" y="71680"/>
                    <a:pt x="0" y="71680"/>
                  </a:cubicBezTo>
                  <a:cubicBezTo>
                    <a:pt x="7867" y="52449"/>
                    <a:pt x="14860" y="33218"/>
                    <a:pt x="22728" y="14861"/>
                  </a:cubicBezTo>
                  <a:cubicBezTo>
                    <a:pt x="23602" y="19231"/>
                    <a:pt x="25350" y="23602"/>
                    <a:pt x="26224" y="27973"/>
                  </a:cubicBezTo>
                  <a:cubicBezTo>
                    <a:pt x="31469" y="37588"/>
                    <a:pt x="35840" y="46330"/>
                    <a:pt x="41085" y="55945"/>
                  </a:cubicBezTo>
                  <a:cubicBezTo>
                    <a:pt x="47204" y="44581"/>
                    <a:pt x="53323" y="33218"/>
                    <a:pt x="59442" y="22728"/>
                  </a:cubicBezTo>
                  <a:cubicBezTo>
                    <a:pt x="55945" y="19231"/>
                    <a:pt x="51574" y="15735"/>
                    <a:pt x="48078" y="12238"/>
                  </a:cubicBezTo>
                  <a:cubicBezTo>
                    <a:pt x="47204" y="7867"/>
                    <a:pt x="47204" y="3497"/>
                    <a:pt x="46330" y="0"/>
                  </a:cubicBezTo>
                  <a:cubicBezTo>
                    <a:pt x="69057" y="5245"/>
                    <a:pt x="91785" y="11364"/>
                    <a:pt x="113639" y="16609"/>
                  </a:cubicBezTo>
                  <a:cubicBezTo>
                    <a:pt x="104023" y="53323"/>
                    <a:pt x="95281" y="90911"/>
                    <a:pt x="85666" y="129373"/>
                  </a:cubicBezTo>
                  <a:close/>
                </a:path>
              </a:pathLst>
            </a:custGeom>
            <a:solidFill>
              <a:srgbClr val="EA9024"/>
            </a:solidFill>
            <a:ln w="8731" cap="flat">
              <a:noFill/>
              <a:prstDash val="solid"/>
              <a:miter/>
            </a:ln>
          </p:spPr>
          <p:txBody>
            <a:bodyPr rtlCol="0" anchor="ctr"/>
            <a:lstStyle/>
            <a:p>
              <a:endParaRPr lang="en-GB"/>
            </a:p>
          </p:txBody>
        </p:sp>
        <p:sp>
          <p:nvSpPr>
            <p:cNvPr id="142" name="Freeform: Shape 141">
              <a:extLst>
                <a:ext uri="{FF2B5EF4-FFF2-40B4-BE49-F238E27FC236}">
                  <a16:creationId xmlns:a16="http://schemas.microsoft.com/office/drawing/2014/main" id="{6DD8021A-576A-909F-8953-FCADA2BBAA9B}"/>
                </a:ext>
              </a:extLst>
            </p:cNvPr>
            <p:cNvSpPr/>
            <p:nvPr/>
          </p:nvSpPr>
          <p:spPr>
            <a:xfrm>
              <a:off x="10488296" y="271075"/>
              <a:ext cx="172205" cy="106596"/>
            </a:xfrm>
            <a:custGeom>
              <a:avLst/>
              <a:gdLst>
                <a:gd name="connsiteX0" fmla="*/ 0 w 172205"/>
                <a:gd name="connsiteY0" fmla="*/ 35791 h 106596"/>
                <a:gd name="connsiteX1" fmla="*/ 172206 w 172205"/>
                <a:gd name="connsiteY1" fmla="*/ 35791 h 106596"/>
                <a:gd name="connsiteX2" fmla="*/ 163464 w 172205"/>
                <a:gd name="connsiteY2" fmla="*/ 65511 h 106596"/>
                <a:gd name="connsiteX3" fmla="*/ 86540 w 172205"/>
                <a:gd name="connsiteY3" fmla="*/ 71630 h 106596"/>
                <a:gd name="connsiteX4" fmla="*/ 66435 w 172205"/>
                <a:gd name="connsiteY4" fmla="*/ 84743 h 106596"/>
                <a:gd name="connsiteX5" fmla="*/ 49826 w 172205"/>
                <a:gd name="connsiteY5" fmla="*/ 106596 h 106596"/>
                <a:gd name="connsiteX6" fmla="*/ 6119 w 172205"/>
                <a:gd name="connsiteY6" fmla="*/ 60267 h 106596"/>
                <a:gd name="connsiteX7" fmla="*/ 0 w 172205"/>
                <a:gd name="connsiteY7" fmla="*/ 35791 h 10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205" h="106596">
                  <a:moveTo>
                    <a:pt x="0" y="35791"/>
                  </a:moveTo>
                  <a:cubicBezTo>
                    <a:pt x="56819" y="-48127"/>
                    <a:pt x="114513" y="42784"/>
                    <a:pt x="172206" y="35791"/>
                  </a:cubicBezTo>
                  <a:cubicBezTo>
                    <a:pt x="169584" y="45406"/>
                    <a:pt x="166087" y="55896"/>
                    <a:pt x="163464" y="65511"/>
                  </a:cubicBezTo>
                  <a:cubicBezTo>
                    <a:pt x="138114" y="67260"/>
                    <a:pt x="111890" y="69882"/>
                    <a:pt x="86540" y="71630"/>
                  </a:cubicBezTo>
                  <a:cubicBezTo>
                    <a:pt x="79547" y="76001"/>
                    <a:pt x="72554" y="80372"/>
                    <a:pt x="66435" y="84743"/>
                  </a:cubicBezTo>
                  <a:cubicBezTo>
                    <a:pt x="61190" y="91736"/>
                    <a:pt x="55071" y="99603"/>
                    <a:pt x="49826" y="106596"/>
                  </a:cubicBezTo>
                  <a:cubicBezTo>
                    <a:pt x="34966" y="90862"/>
                    <a:pt x="20979" y="76001"/>
                    <a:pt x="6119" y="60267"/>
                  </a:cubicBezTo>
                  <a:cubicBezTo>
                    <a:pt x="3497" y="52399"/>
                    <a:pt x="1748" y="43658"/>
                    <a:pt x="0" y="35791"/>
                  </a:cubicBezTo>
                  <a:close/>
                </a:path>
              </a:pathLst>
            </a:custGeom>
            <a:solidFill>
              <a:srgbClr val="D6273B"/>
            </a:solidFill>
            <a:ln w="8731" cap="flat">
              <a:noFill/>
              <a:prstDash val="solid"/>
              <a:miter/>
            </a:ln>
          </p:spPr>
          <p:txBody>
            <a:bodyPr rtlCol="0" anchor="ctr"/>
            <a:lstStyle/>
            <a:p>
              <a:endParaRPr lang="en-GB"/>
            </a:p>
          </p:txBody>
        </p:sp>
        <p:sp>
          <p:nvSpPr>
            <p:cNvPr id="143" name="Freeform: Shape 142">
              <a:extLst>
                <a:ext uri="{FF2B5EF4-FFF2-40B4-BE49-F238E27FC236}">
                  <a16:creationId xmlns:a16="http://schemas.microsoft.com/office/drawing/2014/main" id="{79385773-1A9C-A7D9-C8AD-F408F84D0E49}"/>
                </a:ext>
              </a:extLst>
            </p:cNvPr>
            <p:cNvSpPr/>
            <p:nvPr/>
          </p:nvSpPr>
          <p:spPr>
            <a:xfrm>
              <a:off x="9992463" y="4816126"/>
              <a:ext cx="160161" cy="92225"/>
            </a:xfrm>
            <a:custGeom>
              <a:avLst/>
              <a:gdLst>
                <a:gd name="connsiteX0" fmla="*/ 72747 w 160161"/>
                <a:gd name="connsiteY0" fmla="*/ 73868 h 92225"/>
                <a:gd name="connsiteX1" fmla="*/ 18550 w 160161"/>
                <a:gd name="connsiteY1" fmla="*/ 10056 h 92225"/>
                <a:gd name="connsiteX2" fmla="*/ 142679 w 160161"/>
                <a:gd name="connsiteY2" fmla="*/ 7434 h 92225"/>
                <a:gd name="connsiteX3" fmla="*/ 160162 w 160161"/>
                <a:gd name="connsiteY3" fmla="*/ 12678 h 92225"/>
                <a:gd name="connsiteX4" fmla="*/ 123448 w 160161"/>
                <a:gd name="connsiteY4" fmla="*/ 92226 h 92225"/>
                <a:gd name="connsiteX5" fmla="*/ 72747 w 160161"/>
                <a:gd name="connsiteY5" fmla="*/ 73868 h 92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161" h="92225">
                  <a:moveTo>
                    <a:pt x="72747" y="73868"/>
                  </a:moveTo>
                  <a:cubicBezTo>
                    <a:pt x="66628" y="39777"/>
                    <a:pt x="-42640" y="85233"/>
                    <a:pt x="18550" y="10056"/>
                  </a:cubicBezTo>
                  <a:cubicBezTo>
                    <a:pt x="36033" y="-10923"/>
                    <a:pt x="99846" y="7434"/>
                    <a:pt x="142679" y="7434"/>
                  </a:cubicBezTo>
                  <a:cubicBezTo>
                    <a:pt x="148798" y="9182"/>
                    <a:pt x="154043" y="10931"/>
                    <a:pt x="160162" y="12678"/>
                  </a:cubicBezTo>
                  <a:cubicBezTo>
                    <a:pt x="147924" y="38903"/>
                    <a:pt x="135686" y="65127"/>
                    <a:pt x="123448" y="92226"/>
                  </a:cubicBezTo>
                  <a:cubicBezTo>
                    <a:pt x="106839" y="85233"/>
                    <a:pt x="90230" y="79987"/>
                    <a:pt x="72747" y="73868"/>
                  </a:cubicBezTo>
                  <a:close/>
                </a:path>
              </a:pathLst>
            </a:custGeom>
            <a:solidFill>
              <a:srgbClr val="BA3325"/>
            </a:solidFill>
            <a:ln w="8731" cap="flat">
              <a:noFill/>
              <a:prstDash val="solid"/>
              <a:miter/>
            </a:ln>
          </p:spPr>
          <p:txBody>
            <a:bodyPr rtlCol="0" anchor="ctr"/>
            <a:lstStyle/>
            <a:p>
              <a:endParaRPr lang="en-GB"/>
            </a:p>
          </p:txBody>
        </p:sp>
        <p:sp>
          <p:nvSpPr>
            <p:cNvPr id="144" name="Freeform: Shape 143">
              <a:extLst>
                <a:ext uri="{FF2B5EF4-FFF2-40B4-BE49-F238E27FC236}">
                  <a16:creationId xmlns:a16="http://schemas.microsoft.com/office/drawing/2014/main" id="{F3F0F911-D6F7-0F69-C3B7-E01933A28A99}"/>
                </a:ext>
              </a:extLst>
            </p:cNvPr>
            <p:cNvSpPr/>
            <p:nvPr/>
          </p:nvSpPr>
          <p:spPr>
            <a:xfrm>
              <a:off x="10301229" y="2139068"/>
              <a:ext cx="122380" cy="148604"/>
            </a:xfrm>
            <a:custGeom>
              <a:avLst/>
              <a:gdLst>
                <a:gd name="connsiteX0" fmla="*/ 16609 w 122380"/>
                <a:gd name="connsiteY0" fmla="*/ 0 h 148604"/>
                <a:gd name="connsiteX1" fmla="*/ 122380 w 122380"/>
                <a:gd name="connsiteY1" fmla="*/ 67309 h 148604"/>
                <a:gd name="connsiteX2" fmla="*/ 49826 w 122380"/>
                <a:gd name="connsiteY2" fmla="*/ 148604 h 148604"/>
                <a:gd name="connsiteX3" fmla="*/ 39337 w 122380"/>
                <a:gd name="connsiteY3" fmla="*/ 144234 h 148604"/>
                <a:gd name="connsiteX4" fmla="*/ 874 w 122380"/>
                <a:gd name="connsiteY4" fmla="*/ 118009 h 148604"/>
                <a:gd name="connsiteX5" fmla="*/ 0 w 122380"/>
                <a:gd name="connsiteY5" fmla="*/ 114513 h 148604"/>
                <a:gd name="connsiteX6" fmla="*/ 6993 w 122380"/>
                <a:gd name="connsiteY6" fmla="*/ 85666 h 148604"/>
                <a:gd name="connsiteX7" fmla="*/ 16609 w 122380"/>
                <a:gd name="connsiteY7" fmla="*/ 77799 h 148604"/>
                <a:gd name="connsiteX8" fmla="*/ 28847 w 122380"/>
                <a:gd name="connsiteY8" fmla="*/ 72554 h 148604"/>
                <a:gd name="connsiteX9" fmla="*/ 41085 w 122380"/>
                <a:gd name="connsiteY9" fmla="*/ 34966 h 148604"/>
                <a:gd name="connsiteX10" fmla="*/ 5245 w 122380"/>
                <a:gd name="connsiteY10" fmla="*/ 33217 h 148604"/>
                <a:gd name="connsiteX11" fmla="*/ 16609 w 122380"/>
                <a:gd name="connsiteY11" fmla="*/ 0 h 148604"/>
                <a:gd name="connsiteX12" fmla="*/ 86540 w 122380"/>
                <a:gd name="connsiteY12" fmla="*/ 60316 h 148604"/>
                <a:gd name="connsiteX13" fmla="*/ 81295 w 122380"/>
                <a:gd name="connsiteY13" fmla="*/ 54197 h 148604"/>
                <a:gd name="connsiteX14" fmla="*/ 74302 w 122380"/>
                <a:gd name="connsiteY14" fmla="*/ 56819 h 148604"/>
                <a:gd name="connsiteX15" fmla="*/ 80421 w 122380"/>
                <a:gd name="connsiteY15" fmla="*/ 64686 h 148604"/>
                <a:gd name="connsiteX16" fmla="*/ 86540 w 122380"/>
                <a:gd name="connsiteY16" fmla="*/ 60316 h 14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2380" h="148604">
                  <a:moveTo>
                    <a:pt x="16609" y="0"/>
                  </a:moveTo>
                  <a:cubicBezTo>
                    <a:pt x="51574" y="22728"/>
                    <a:pt x="87414" y="44581"/>
                    <a:pt x="122380" y="67309"/>
                  </a:cubicBezTo>
                  <a:cubicBezTo>
                    <a:pt x="97904" y="94408"/>
                    <a:pt x="73428" y="121506"/>
                    <a:pt x="49826" y="148604"/>
                  </a:cubicBezTo>
                  <a:cubicBezTo>
                    <a:pt x="46330" y="146856"/>
                    <a:pt x="42833" y="145982"/>
                    <a:pt x="39337" y="144234"/>
                  </a:cubicBezTo>
                  <a:cubicBezTo>
                    <a:pt x="26224" y="135492"/>
                    <a:pt x="13986" y="126751"/>
                    <a:pt x="874" y="118009"/>
                  </a:cubicBezTo>
                  <a:cubicBezTo>
                    <a:pt x="874" y="118009"/>
                    <a:pt x="0" y="114513"/>
                    <a:pt x="0" y="114513"/>
                  </a:cubicBezTo>
                  <a:cubicBezTo>
                    <a:pt x="2622" y="104897"/>
                    <a:pt x="4371" y="95281"/>
                    <a:pt x="6993" y="85666"/>
                  </a:cubicBezTo>
                  <a:cubicBezTo>
                    <a:pt x="10490" y="83044"/>
                    <a:pt x="13112" y="80421"/>
                    <a:pt x="16609" y="77799"/>
                  </a:cubicBezTo>
                  <a:cubicBezTo>
                    <a:pt x="20980" y="76051"/>
                    <a:pt x="25350" y="74302"/>
                    <a:pt x="28847" y="72554"/>
                  </a:cubicBezTo>
                  <a:cubicBezTo>
                    <a:pt x="33217" y="60316"/>
                    <a:pt x="36714" y="47204"/>
                    <a:pt x="41085" y="34966"/>
                  </a:cubicBezTo>
                  <a:cubicBezTo>
                    <a:pt x="28847" y="34092"/>
                    <a:pt x="17483" y="34092"/>
                    <a:pt x="5245" y="33217"/>
                  </a:cubicBezTo>
                  <a:cubicBezTo>
                    <a:pt x="8741" y="20979"/>
                    <a:pt x="13112" y="10490"/>
                    <a:pt x="16609" y="0"/>
                  </a:cubicBezTo>
                  <a:close/>
                  <a:moveTo>
                    <a:pt x="86540" y="60316"/>
                  </a:moveTo>
                  <a:cubicBezTo>
                    <a:pt x="84792" y="57693"/>
                    <a:pt x="83044" y="54197"/>
                    <a:pt x="81295" y="54197"/>
                  </a:cubicBezTo>
                  <a:cubicBezTo>
                    <a:pt x="79547" y="54197"/>
                    <a:pt x="76925" y="55945"/>
                    <a:pt x="74302" y="56819"/>
                  </a:cubicBezTo>
                  <a:cubicBezTo>
                    <a:pt x="76050" y="59442"/>
                    <a:pt x="78673" y="62064"/>
                    <a:pt x="80421" y="64686"/>
                  </a:cubicBezTo>
                  <a:cubicBezTo>
                    <a:pt x="82169" y="63813"/>
                    <a:pt x="83918" y="62064"/>
                    <a:pt x="86540" y="60316"/>
                  </a:cubicBezTo>
                  <a:close/>
                </a:path>
              </a:pathLst>
            </a:custGeom>
            <a:solidFill>
              <a:srgbClr val="EA9024"/>
            </a:solidFill>
            <a:ln w="8731" cap="flat">
              <a:noFill/>
              <a:prstDash val="solid"/>
              <a:miter/>
            </a:ln>
          </p:spPr>
          <p:txBody>
            <a:bodyPr rtlCol="0" anchor="ctr"/>
            <a:lstStyle/>
            <a:p>
              <a:endParaRPr lang="en-GB"/>
            </a:p>
          </p:txBody>
        </p:sp>
        <p:sp>
          <p:nvSpPr>
            <p:cNvPr id="145" name="Freeform: Shape 144">
              <a:extLst>
                <a:ext uri="{FF2B5EF4-FFF2-40B4-BE49-F238E27FC236}">
                  <a16:creationId xmlns:a16="http://schemas.microsoft.com/office/drawing/2014/main" id="{0FF963AD-6C61-B335-1CA1-54CDA5BDF46B}"/>
                </a:ext>
              </a:extLst>
            </p:cNvPr>
            <p:cNvSpPr/>
            <p:nvPr/>
          </p:nvSpPr>
          <p:spPr>
            <a:xfrm>
              <a:off x="9560831" y="576976"/>
              <a:ext cx="167835" cy="166087"/>
            </a:xfrm>
            <a:custGeom>
              <a:avLst/>
              <a:gdLst>
                <a:gd name="connsiteX0" fmla="*/ 167835 w 167835"/>
                <a:gd name="connsiteY0" fmla="*/ 166087 h 166087"/>
                <a:gd name="connsiteX1" fmla="*/ 0 w 167835"/>
                <a:gd name="connsiteY1" fmla="*/ 150353 h 166087"/>
                <a:gd name="connsiteX2" fmla="*/ 51574 w 167835"/>
                <a:gd name="connsiteY2" fmla="*/ 83918 h 166087"/>
                <a:gd name="connsiteX3" fmla="*/ 65561 w 167835"/>
                <a:gd name="connsiteY3" fmla="*/ 91785 h 166087"/>
                <a:gd name="connsiteX4" fmla="*/ 104023 w 167835"/>
                <a:gd name="connsiteY4" fmla="*/ 113639 h 166087"/>
                <a:gd name="connsiteX5" fmla="*/ 115387 w 167835"/>
                <a:gd name="connsiteY5" fmla="*/ 93533 h 166087"/>
                <a:gd name="connsiteX6" fmla="*/ 86540 w 167835"/>
                <a:gd name="connsiteY6" fmla="*/ 20105 h 166087"/>
                <a:gd name="connsiteX7" fmla="*/ 119758 w 167835"/>
                <a:gd name="connsiteY7" fmla="*/ 0 h 166087"/>
                <a:gd name="connsiteX8" fmla="*/ 127625 w 167835"/>
                <a:gd name="connsiteY8" fmla="*/ 11364 h 166087"/>
                <a:gd name="connsiteX9" fmla="*/ 122380 w 167835"/>
                <a:gd name="connsiteY9" fmla="*/ 32343 h 166087"/>
                <a:gd name="connsiteX10" fmla="*/ 124128 w 167835"/>
                <a:gd name="connsiteY10" fmla="*/ 44581 h 166087"/>
                <a:gd name="connsiteX11" fmla="*/ 167835 w 167835"/>
                <a:gd name="connsiteY11" fmla="*/ 166087 h 16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7835" h="166087">
                  <a:moveTo>
                    <a:pt x="167835" y="166087"/>
                  </a:moveTo>
                  <a:cubicBezTo>
                    <a:pt x="111890" y="160842"/>
                    <a:pt x="55945" y="155597"/>
                    <a:pt x="0" y="150353"/>
                  </a:cubicBezTo>
                  <a:cubicBezTo>
                    <a:pt x="17483" y="128499"/>
                    <a:pt x="34092" y="105771"/>
                    <a:pt x="51574" y="83918"/>
                  </a:cubicBezTo>
                  <a:cubicBezTo>
                    <a:pt x="55945" y="86540"/>
                    <a:pt x="61190" y="89163"/>
                    <a:pt x="65561" y="91785"/>
                  </a:cubicBezTo>
                  <a:cubicBezTo>
                    <a:pt x="77799" y="99652"/>
                    <a:pt x="90911" y="107520"/>
                    <a:pt x="104023" y="113639"/>
                  </a:cubicBezTo>
                  <a:cubicBezTo>
                    <a:pt x="104897" y="113639"/>
                    <a:pt x="117135" y="98778"/>
                    <a:pt x="115387" y="93533"/>
                  </a:cubicBezTo>
                  <a:cubicBezTo>
                    <a:pt x="107520" y="68183"/>
                    <a:pt x="96156" y="44581"/>
                    <a:pt x="86540" y="20105"/>
                  </a:cubicBezTo>
                  <a:cubicBezTo>
                    <a:pt x="97904" y="13112"/>
                    <a:pt x="108394" y="6119"/>
                    <a:pt x="119758" y="0"/>
                  </a:cubicBezTo>
                  <a:cubicBezTo>
                    <a:pt x="122380" y="3497"/>
                    <a:pt x="125002" y="7867"/>
                    <a:pt x="127625" y="11364"/>
                  </a:cubicBezTo>
                  <a:cubicBezTo>
                    <a:pt x="125876" y="18357"/>
                    <a:pt x="124128" y="25350"/>
                    <a:pt x="122380" y="32343"/>
                  </a:cubicBezTo>
                  <a:cubicBezTo>
                    <a:pt x="123254" y="36714"/>
                    <a:pt x="123254" y="40211"/>
                    <a:pt x="124128" y="44581"/>
                  </a:cubicBezTo>
                  <a:cubicBezTo>
                    <a:pt x="138989" y="84792"/>
                    <a:pt x="153849" y="125877"/>
                    <a:pt x="167835" y="166087"/>
                  </a:cubicBezTo>
                  <a:close/>
                </a:path>
              </a:pathLst>
            </a:custGeom>
            <a:solidFill>
              <a:srgbClr val="4F513D"/>
            </a:solidFill>
            <a:ln w="8731" cap="flat">
              <a:noFill/>
              <a:prstDash val="solid"/>
              <a:miter/>
            </a:ln>
          </p:spPr>
          <p:txBody>
            <a:bodyPr rtlCol="0" anchor="ctr"/>
            <a:lstStyle/>
            <a:p>
              <a:endParaRPr lang="en-GB"/>
            </a:p>
          </p:txBody>
        </p:sp>
        <p:sp>
          <p:nvSpPr>
            <p:cNvPr id="146" name="Freeform: Shape 145">
              <a:extLst>
                <a:ext uri="{FF2B5EF4-FFF2-40B4-BE49-F238E27FC236}">
                  <a16:creationId xmlns:a16="http://schemas.microsoft.com/office/drawing/2014/main" id="{91EAD854-7017-8B8A-B525-4B372F2528E7}"/>
                </a:ext>
              </a:extLst>
            </p:cNvPr>
            <p:cNvSpPr/>
            <p:nvPr/>
          </p:nvSpPr>
          <p:spPr>
            <a:xfrm>
              <a:off x="10621165" y="5334059"/>
              <a:ext cx="146856" cy="159967"/>
            </a:xfrm>
            <a:custGeom>
              <a:avLst/>
              <a:gdLst>
                <a:gd name="connsiteX0" fmla="*/ 110142 w 146856"/>
                <a:gd name="connsiteY0" fmla="*/ 25350 h 159967"/>
                <a:gd name="connsiteX1" fmla="*/ 131121 w 146856"/>
                <a:gd name="connsiteY1" fmla="*/ 78673 h 159967"/>
                <a:gd name="connsiteX2" fmla="*/ 146856 w 146856"/>
                <a:gd name="connsiteY2" fmla="*/ 88288 h 159967"/>
                <a:gd name="connsiteX3" fmla="*/ 137240 w 146856"/>
                <a:gd name="connsiteY3" fmla="*/ 150352 h 159967"/>
                <a:gd name="connsiteX4" fmla="*/ 111890 w 146856"/>
                <a:gd name="connsiteY4" fmla="*/ 158220 h 159967"/>
                <a:gd name="connsiteX5" fmla="*/ 94408 w 146856"/>
                <a:gd name="connsiteY5" fmla="*/ 159968 h 159967"/>
                <a:gd name="connsiteX6" fmla="*/ 83044 w 146856"/>
                <a:gd name="connsiteY6" fmla="*/ 143359 h 159967"/>
                <a:gd name="connsiteX7" fmla="*/ 65561 w 146856"/>
                <a:gd name="connsiteY7" fmla="*/ 90037 h 159967"/>
                <a:gd name="connsiteX8" fmla="*/ 0 w 146856"/>
                <a:gd name="connsiteY8" fmla="*/ 64686 h 159967"/>
                <a:gd name="connsiteX9" fmla="*/ 72554 w 146856"/>
                <a:gd name="connsiteY9" fmla="*/ 0 h 159967"/>
                <a:gd name="connsiteX10" fmla="*/ 110142 w 146856"/>
                <a:gd name="connsiteY10" fmla="*/ 25350 h 159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6" h="159967">
                  <a:moveTo>
                    <a:pt x="110142" y="25350"/>
                  </a:moveTo>
                  <a:cubicBezTo>
                    <a:pt x="117135" y="42833"/>
                    <a:pt x="124128" y="61190"/>
                    <a:pt x="131121" y="78673"/>
                  </a:cubicBezTo>
                  <a:cubicBezTo>
                    <a:pt x="136366" y="82169"/>
                    <a:pt x="141611" y="84791"/>
                    <a:pt x="146856" y="88288"/>
                  </a:cubicBezTo>
                  <a:cubicBezTo>
                    <a:pt x="143360" y="109268"/>
                    <a:pt x="140737" y="129373"/>
                    <a:pt x="137240" y="150352"/>
                  </a:cubicBezTo>
                  <a:cubicBezTo>
                    <a:pt x="128499" y="152975"/>
                    <a:pt x="120632" y="155597"/>
                    <a:pt x="111890" y="158220"/>
                  </a:cubicBezTo>
                  <a:cubicBezTo>
                    <a:pt x="105771" y="159094"/>
                    <a:pt x="99652" y="159968"/>
                    <a:pt x="94408" y="159968"/>
                  </a:cubicBezTo>
                  <a:cubicBezTo>
                    <a:pt x="90911" y="154723"/>
                    <a:pt x="87414" y="148604"/>
                    <a:pt x="83044" y="143359"/>
                  </a:cubicBezTo>
                  <a:cubicBezTo>
                    <a:pt x="114513" y="113639"/>
                    <a:pt x="103149" y="97030"/>
                    <a:pt x="65561" y="90037"/>
                  </a:cubicBezTo>
                  <a:cubicBezTo>
                    <a:pt x="62938" y="32343"/>
                    <a:pt x="13112" y="95281"/>
                    <a:pt x="0" y="64686"/>
                  </a:cubicBezTo>
                  <a:cubicBezTo>
                    <a:pt x="24476" y="42833"/>
                    <a:pt x="48078" y="20979"/>
                    <a:pt x="72554" y="0"/>
                  </a:cubicBezTo>
                  <a:cubicBezTo>
                    <a:pt x="85666" y="7867"/>
                    <a:pt x="97904" y="16608"/>
                    <a:pt x="110142" y="25350"/>
                  </a:cubicBezTo>
                  <a:close/>
                </a:path>
              </a:pathLst>
            </a:custGeom>
            <a:solidFill>
              <a:srgbClr val="7B2B29"/>
            </a:solidFill>
            <a:ln w="8731" cap="flat">
              <a:noFill/>
              <a:prstDash val="solid"/>
              <a:miter/>
            </a:ln>
          </p:spPr>
          <p:txBody>
            <a:bodyPr rtlCol="0" anchor="ctr"/>
            <a:lstStyle/>
            <a:p>
              <a:endParaRPr lang="en-GB"/>
            </a:p>
          </p:txBody>
        </p:sp>
        <p:sp>
          <p:nvSpPr>
            <p:cNvPr id="147" name="Freeform: Shape 146">
              <a:extLst>
                <a:ext uri="{FF2B5EF4-FFF2-40B4-BE49-F238E27FC236}">
                  <a16:creationId xmlns:a16="http://schemas.microsoft.com/office/drawing/2014/main" id="{60A70ED1-543A-23B0-B38D-456EB84AFDE1}"/>
                </a:ext>
              </a:extLst>
            </p:cNvPr>
            <p:cNvSpPr/>
            <p:nvPr/>
          </p:nvSpPr>
          <p:spPr>
            <a:xfrm>
              <a:off x="11080090" y="421378"/>
              <a:ext cx="150352" cy="104897"/>
            </a:xfrm>
            <a:custGeom>
              <a:avLst/>
              <a:gdLst>
                <a:gd name="connsiteX0" fmla="*/ 36714 w 150352"/>
                <a:gd name="connsiteY0" fmla="*/ 104897 h 104897"/>
                <a:gd name="connsiteX1" fmla="*/ 9616 w 150352"/>
                <a:gd name="connsiteY1" fmla="*/ 103149 h 104897"/>
                <a:gd name="connsiteX2" fmla="*/ 0 w 150352"/>
                <a:gd name="connsiteY2" fmla="*/ 0 h 104897"/>
                <a:gd name="connsiteX3" fmla="*/ 94408 w 150352"/>
                <a:gd name="connsiteY3" fmla="*/ 7867 h 104897"/>
                <a:gd name="connsiteX4" fmla="*/ 150353 w 150352"/>
                <a:gd name="connsiteY4" fmla="*/ 39336 h 104897"/>
                <a:gd name="connsiteX5" fmla="*/ 148604 w 150352"/>
                <a:gd name="connsiteY5" fmla="*/ 70806 h 104897"/>
                <a:gd name="connsiteX6" fmla="*/ 69057 w 150352"/>
                <a:gd name="connsiteY6" fmla="*/ 87414 h 104897"/>
                <a:gd name="connsiteX7" fmla="*/ 48952 w 150352"/>
                <a:gd name="connsiteY7" fmla="*/ 49826 h 104897"/>
                <a:gd name="connsiteX8" fmla="*/ 21854 w 150352"/>
                <a:gd name="connsiteY8" fmla="*/ 52449 h 104897"/>
                <a:gd name="connsiteX9" fmla="*/ 36714 w 150352"/>
                <a:gd name="connsiteY9" fmla="*/ 104897 h 104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352" h="104897">
                  <a:moveTo>
                    <a:pt x="36714" y="104897"/>
                  </a:moveTo>
                  <a:cubicBezTo>
                    <a:pt x="27098" y="104023"/>
                    <a:pt x="10490" y="104897"/>
                    <a:pt x="9616" y="103149"/>
                  </a:cubicBezTo>
                  <a:cubicBezTo>
                    <a:pt x="5245" y="69057"/>
                    <a:pt x="2623" y="34966"/>
                    <a:pt x="0" y="0"/>
                  </a:cubicBezTo>
                  <a:cubicBezTo>
                    <a:pt x="31469" y="2622"/>
                    <a:pt x="63813" y="874"/>
                    <a:pt x="94408" y="7867"/>
                  </a:cubicBezTo>
                  <a:cubicBezTo>
                    <a:pt x="114513" y="12238"/>
                    <a:pt x="131996" y="27973"/>
                    <a:pt x="150353" y="39336"/>
                  </a:cubicBezTo>
                  <a:cubicBezTo>
                    <a:pt x="149478" y="49826"/>
                    <a:pt x="149478" y="60316"/>
                    <a:pt x="148604" y="70806"/>
                  </a:cubicBezTo>
                  <a:cubicBezTo>
                    <a:pt x="122380" y="76050"/>
                    <a:pt x="96156" y="82169"/>
                    <a:pt x="69057" y="87414"/>
                  </a:cubicBezTo>
                  <a:cubicBezTo>
                    <a:pt x="62938" y="74302"/>
                    <a:pt x="58568" y="60316"/>
                    <a:pt x="48952" y="49826"/>
                  </a:cubicBezTo>
                  <a:cubicBezTo>
                    <a:pt x="45456" y="45455"/>
                    <a:pt x="31469" y="51574"/>
                    <a:pt x="21854" y="52449"/>
                  </a:cubicBezTo>
                  <a:cubicBezTo>
                    <a:pt x="27098" y="69931"/>
                    <a:pt x="31469" y="87414"/>
                    <a:pt x="36714" y="104897"/>
                  </a:cubicBezTo>
                  <a:close/>
                </a:path>
              </a:pathLst>
            </a:custGeom>
            <a:solidFill>
              <a:srgbClr val="7B2B29"/>
            </a:solidFill>
            <a:ln w="8731" cap="flat">
              <a:noFill/>
              <a:prstDash val="solid"/>
              <a:miter/>
            </a:ln>
          </p:spPr>
          <p:txBody>
            <a:bodyPr rtlCol="0" anchor="ctr"/>
            <a:lstStyle/>
            <a:p>
              <a:endParaRPr lang="en-GB"/>
            </a:p>
          </p:txBody>
        </p:sp>
        <p:sp>
          <p:nvSpPr>
            <p:cNvPr id="148" name="Freeform: Shape 147">
              <a:extLst>
                <a:ext uri="{FF2B5EF4-FFF2-40B4-BE49-F238E27FC236}">
                  <a16:creationId xmlns:a16="http://schemas.microsoft.com/office/drawing/2014/main" id="{6CEFC217-6AF9-4543-47CF-554294E5708C}"/>
                </a:ext>
              </a:extLst>
            </p:cNvPr>
            <p:cNvSpPr/>
            <p:nvPr/>
          </p:nvSpPr>
          <p:spPr>
            <a:xfrm>
              <a:off x="8851901" y="1691507"/>
              <a:ext cx="138988" cy="164338"/>
            </a:xfrm>
            <a:custGeom>
              <a:avLst/>
              <a:gdLst>
                <a:gd name="connsiteX0" fmla="*/ 95282 w 138988"/>
                <a:gd name="connsiteY0" fmla="*/ 15735 h 164338"/>
                <a:gd name="connsiteX1" fmla="*/ 138989 w 138988"/>
                <a:gd name="connsiteY1" fmla="*/ 156472 h 164338"/>
                <a:gd name="connsiteX2" fmla="*/ 118883 w 138988"/>
                <a:gd name="connsiteY2" fmla="*/ 156472 h 164338"/>
                <a:gd name="connsiteX3" fmla="*/ 89163 w 138988"/>
                <a:gd name="connsiteY3" fmla="*/ 159968 h 164338"/>
                <a:gd name="connsiteX4" fmla="*/ 69057 w 138988"/>
                <a:gd name="connsiteY4" fmla="*/ 164339 h 164338"/>
                <a:gd name="connsiteX5" fmla="*/ 33217 w 138988"/>
                <a:gd name="connsiteY5" fmla="*/ 157346 h 164338"/>
                <a:gd name="connsiteX6" fmla="*/ 0 w 138988"/>
                <a:gd name="connsiteY6" fmla="*/ 131996 h 164338"/>
                <a:gd name="connsiteX7" fmla="*/ 69057 w 138988"/>
                <a:gd name="connsiteY7" fmla="*/ 78673 h 164338"/>
                <a:gd name="connsiteX8" fmla="*/ 90037 w 138988"/>
                <a:gd name="connsiteY8" fmla="*/ 60316 h 164338"/>
                <a:gd name="connsiteX9" fmla="*/ 41959 w 138988"/>
                <a:gd name="connsiteY9" fmla="*/ 34092 h 164338"/>
                <a:gd name="connsiteX10" fmla="*/ 80421 w 138988"/>
                <a:gd name="connsiteY10" fmla="*/ 0 h 164338"/>
                <a:gd name="connsiteX11" fmla="*/ 87414 w 138988"/>
                <a:gd name="connsiteY11" fmla="*/ 8741 h 164338"/>
                <a:gd name="connsiteX12" fmla="*/ 95282 w 138988"/>
                <a:gd name="connsiteY12" fmla="*/ 16609 h 164338"/>
                <a:gd name="connsiteX13" fmla="*/ 95282 w 138988"/>
                <a:gd name="connsiteY13" fmla="*/ 15735 h 16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988" h="164338">
                  <a:moveTo>
                    <a:pt x="95282" y="15735"/>
                  </a:moveTo>
                  <a:cubicBezTo>
                    <a:pt x="110142" y="62938"/>
                    <a:pt x="124128" y="109268"/>
                    <a:pt x="138989" y="156472"/>
                  </a:cubicBezTo>
                  <a:cubicBezTo>
                    <a:pt x="131996" y="156472"/>
                    <a:pt x="125877" y="156472"/>
                    <a:pt x="118883" y="156472"/>
                  </a:cubicBezTo>
                  <a:cubicBezTo>
                    <a:pt x="109268" y="157346"/>
                    <a:pt x="98778" y="158220"/>
                    <a:pt x="89163" y="159968"/>
                  </a:cubicBezTo>
                  <a:cubicBezTo>
                    <a:pt x="82169" y="161716"/>
                    <a:pt x="76050" y="162591"/>
                    <a:pt x="69057" y="164339"/>
                  </a:cubicBezTo>
                  <a:cubicBezTo>
                    <a:pt x="61190" y="139863"/>
                    <a:pt x="50700" y="131121"/>
                    <a:pt x="33217" y="157346"/>
                  </a:cubicBezTo>
                  <a:cubicBezTo>
                    <a:pt x="21854" y="148604"/>
                    <a:pt x="10490" y="140737"/>
                    <a:pt x="0" y="131996"/>
                  </a:cubicBezTo>
                  <a:cubicBezTo>
                    <a:pt x="22728" y="114513"/>
                    <a:pt x="46330" y="96156"/>
                    <a:pt x="69057" y="78673"/>
                  </a:cubicBezTo>
                  <a:cubicBezTo>
                    <a:pt x="76050" y="72554"/>
                    <a:pt x="83044" y="66435"/>
                    <a:pt x="90037" y="60316"/>
                  </a:cubicBezTo>
                  <a:cubicBezTo>
                    <a:pt x="74302" y="51574"/>
                    <a:pt x="58568" y="42833"/>
                    <a:pt x="41959" y="34092"/>
                  </a:cubicBezTo>
                  <a:cubicBezTo>
                    <a:pt x="55071" y="22728"/>
                    <a:pt x="67309" y="11364"/>
                    <a:pt x="80421" y="0"/>
                  </a:cubicBezTo>
                  <a:cubicBezTo>
                    <a:pt x="83044" y="2622"/>
                    <a:pt x="84792" y="6119"/>
                    <a:pt x="87414" y="8741"/>
                  </a:cubicBezTo>
                  <a:cubicBezTo>
                    <a:pt x="90037" y="11364"/>
                    <a:pt x="92659" y="13986"/>
                    <a:pt x="95282" y="16609"/>
                  </a:cubicBezTo>
                  <a:lnTo>
                    <a:pt x="95282" y="15735"/>
                  </a:lnTo>
                  <a:close/>
                </a:path>
              </a:pathLst>
            </a:custGeom>
            <a:solidFill>
              <a:srgbClr val="7B2B29"/>
            </a:solidFill>
            <a:ln w="8731" cap="flat">
              <a:noFill/>
              <a:prstDash val="solid"/>
              <a:miter/>
            </a:ln>
          </p:spPr>
          <p:txBody>
            <a:bodyPr rtlCol="0" anchor="ctr"/>
            <a:lstStyle/>
            <a:p>
              <a:endParaRPr lang="en-GB"/>
            </a:p>
          </p:txBody>
        </p:sp>
        <p:sp>
          <p:nvSpPr>
            <p:cNvPr id="149" name="Freeform: Shape 148">
              <a:extLst>
                <a:ext uri="{FF2B5EF4-FFF2-40B4-BE49-F238E27FC236}">
                  <a16:creationId xmlns:a16="http://schemas.microsoft.com/office/drawing/2014/main" id="{0143A393-3463-1288-1882-1C8884439FCF}"/>
                </a:ext>
              </a:extLst>
            </p:cNvPr>
            <p:cNvSpPr/>
            <p:nvPr/>
          </p:nvSpPr>
          <p:spPr>
            <a:xfrm>
              <a:off x="9837934" y="5457313"/>
              <a:ext cx="165213" cy="120631"/>
            </a:xfrm>
            <a:custGeom>
              <a:avLst/>
              <a:gdLst>
                <a:gd name="connsiteX0" fmla="*/ 106645 w 165213"/>
                <a:gd name="connsiteY0" fmla="*/ 87414 h 120631"/>
                <a:gd name="connsiteX1" fmla="*/ 54197 w 165213"/>
                <a:gd name="connsiteY1" fmla="*/ 99652 h 120631"/>
                <a:gd name="connsiteX2" fmla="*/ 26224 w 165213"/>
                <a:gd name="connsiteY2" fmla="*/ 101400 h 120631"/>
                <a:gd name="connsiteX3" fmla="*/ 6993 w 165213"/>
                <a:gd name="connsiteY3" fmla="*/ 120632 h 120631"/>
                <a:gd name="connsiteX4" fmla="*/ 0 w 165213"/>
                <a:gd name="connsiteY4" fmla="*/ 97904 h 120631"/>
                <a:gd name="connsiteX5" fmla="*/ 0 w 165213"/>
                <a:gd name="connsiteY5" fmla="*/ 98778 h 120631"/>
                <a:gd name="connsiteX6" fmla="*/ 8741 w 165213"/>
                <a:gd name="connsiteY6" fmla="*/ 88288 h 120631"/>
                <a:gd name="connsiteX7" fmla="*/ 7867 w 165213"/>
                <a:gd name="connsiteY7" fmla="*/ 89163 h 120631"/>
                <a:gd name="connsiteX8" fmla="*/ 24476 w 165213"/>
                <a:gd name="connsiteY8" fmla="*/ 72554 h 120631"/>
                <a:gd name="connsiteX9" fmla="*/ 101401 w 165213"/>
                <a:gd name="connsiteY9" fmla="*/ 11364 h 120631"/>
                <a:gd name="connsiteX10" fmla="*/ 113639 w 165213"/>
                <a:gd name="connsiteY10" fmla="*/ 2622 h 120631"/>
                <a:gd name="connsiteX11" fmla="*/ 113639 w 165213"/>
                <a:gd name="connsiteY11" fmla="*/ 2622 h 120631"/>
                <a:gd name="connsiteX12" fmla="*/ 158220 w 165213"/>
                <a:gd name="connsiteY12" fmla="*/ 0 h 120631"/>
                <a:gd name="connsiteX13" fmla="*/ 165213 w 165213"/>
                <a:gd name="connsiteY13" fmla="*/ 55071 h 120631"/>
                <a:gd name="connsiteX14" fmla="*/ 137240 w 165213"/>
                <a:gd name="connsiteY14" fmla="*/ 63812 h 120631"/>
                <a:gd name="connsiteX15" fmla="*/ 106645 w 165213"/>
                <a:gd name="connsiteY15" fmla="*/ 87414 h 12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5213" h="120631">
                  <a:moveTo>
                    <a:pt x="106645" y="87414"/>
                  </a:moveTo>
                  <a:cubicBezTo>
                    <a:pt x="89163" y="91785"/>
                    <a:pt x="71680" y="95282"/>
                    <a:pt x="54197" y="99652"/>
                  </a:cubicBezTo>
                  <a:cubicBezTo>
                    <a:pt x="44581" y="100526"/>
                    <a:pt x="35840" y="101400"/>
                    <a:pt x="26224" y="101400"/>
                  </a:cubicBezTo>
                  <a:cubicBezTo>
                    <a:pt x="20105" y="107519"/>
                    <a:pt x="13986" y="113639"/>
                    <a:pt x="6993" y="120632"/>
                  </a:cubicBezTo>
                  <a:cubicBezTo>
                    <a:pt x="4371" y="112765"/>
                    <a:pt x="2622" y="104897"/>
                    <a:pt x="0" y="97904"/>
                  </a:cubicBezTo>
                  <a:cubicBezTo>
                    <a:pt x="0" y="97904"/>
                    <a:pt x="0" y="98778"/>
                    <a:pt x="0" y="98778"/>
                  </a:cubicBezTo>
                  <a:cubicBezTo>
                    <a:pt x="2622" y="95282"/>
                    <a:pt x="5245" y="91785"/>
                    <a:pt x="8741" y="88288"/>
                  </a:cubicBezTo>
                  <a:cubicBezTo>
                    <a:pt x="8741" y="88288"/>
                    <a:pt x="7867" y="89163"/>
                    <a:pt x="7867" y="89163"/>
                  </a:cubicBezTo>
                  <a:cubicBezTo>
                    <a:pt x="13112" y="83917"/>
                    <a:pt x="19231" y="77799"/>
                    <a:pt x="24476" y="72554"/>
                  </a:cubicBezTo>
                  <a:cubicBezTo>
                    <a:pt x="49826" y="52449"/>
                    <a:pt x="76050" y="31469"/>
                    <a:pt x="101401" y="11364"/>
                  </a:cubicBezTo>
                  <a:cubicBezTo>
                    <a:pt x="105771" y="8741"/>
                    <a:pt x="109268" y="5245"/>
                    <a:pt x="113639" y="2622"/>
                  </a:cubicBezTo>
                  <a:cubicBezTo>
                    <a:pt x="113639" y="2622"/>
                    <a:pt x="113639" y="2622"/>
                    <a:pt x="113639" y="2622"/>
                  </a:cubicBezTo>
                  <a:cubicBezTo>
                    <a:pt x="128499" y="1748"/>
                    <a:pt x="143359" y="874"/>
                    <a:pt x="158220" y="0"/>
                  </a:cubicBezTo>
                  <a:cubicBezTo>
                    <a:pt x="160842" y="18357"/>
                    <a:pt x="163465" y="36714"/>
                    <a:pt x="165213" y="55071"/>
                  </a:cubicBezTo>
                  <a:cubicBezTo>
                    <a:pt x="155597" y="57693"/>
                    <a:pt x="146856" y="61190"/>
                    <a:pt x="137240" y="63812"/>
                  </a:cubicBezTo>
                  <a:cubicBezTo>
                    <a:pt x="127625" y="70805"/>
                    <a:pt x="117135" y="78673"/>
                    <a:pt x="106645" y="87414"/>
                  </a:cubicBezTo>
                  <a:close/>
                </a:path>
              </a:pathLst>
            </a:custGeom>
            <a:solidFill>
              <a:srgbClr val="D6273B"/>
            </a:solidFill>
            <a:ln w="8731" cap="flat">
              <a:noFill/>
              <a:prstDash val="solid"/>
              <a:miter/>
            </a:ln>
          </p:spPr>
          <p:txBody>
            <a:bodyPr rtlCol="0" anchor="ctr"/>
            <a:lstStyle/>
            <a:p>
              <a:endParaRPr lang="en-GB"/>
            </a:p>
          </p:txBody>
        </p:sp>
        <p:sp>
          <p:nvSpPr>
            <p:cNvPr id="150" name="Freeform: Shape 149">
              <a:extLst>
                <a:ext uri="{FF2B5EF4-FFF2-40B4-BE49-F238E27FC236}">
                  <a16:creationId xmlns:a16="http://schemas.microsoft.com/office/drawing/2014/main" id="{4EE83FDF-B391-5DBA-41A6-ACE04D814DC9}"/>
                </a:ext>
              </a:extLst>
            </p:cNvPr>
            <p:cNvSpPr/>
            <p:nvPr/>
          </p:nvSpPr>
          <p:spPr>
            <a:xfrm>
              <a:off x="10728685" y="3948323"/>
              <a:ext cx="283222" cy="155817"/>
            </a:xfrm>
            <a:custGeom>
              <a:avLst/>
              <a:gdLst>
                <a:gd name="connsiteX0" fmla="*/ 105771 w 283222"/>
                <a:gd name="connsiteY0" fmla="*/ 89383 h 155817"/>
                <a:gd name="connsiteX1" fmla="*/ 283222 w 283222"/>
                <a:gd name="connsiteY1" fmla="*/ 16829 h 155817"/>
                <a:gd name="connsiteX2" fmla="*/ 270110 w 283222"/>
                <a:gd name="connsiteY2" fmla="*/ 33438 h 155817"/>
                <a:gd name="connsiteX3" fmla="*/ 88288 w 283222"/>
                <a:gd name="connsiteY3" fmla="*/ 144454 h 155817"/>
                <a:gd name="connsiteX4" fmla="*/ 26224 w 283222"/>
                <a:gd name="connsiteY4" fmla="*/ 155818 h 155817"/>
                <a:gd name="connsiteX5" fmla="*/ 0 w 283222"/>
                <a:gd name="connsiteY5" fmla="*/ 139209 h 155817"/>
                <a:gd name="connsiteX6" fmla="*/ 0 w 283222"/>
                <a:gd name="connsiteY6" fmla="*/ 139209 h 155817"/>
                <a:gd name="connsiteX7" fmla="*/ 874 w 283222"/>
                <a:gd name="connsiteY7" fmla="*/ 122600 h 155817"/>
                <a:gd name="connsiteX8" fmla="*/ 29721 w 283222"/>
                <a:gd name="connsiteY8" fmla="*/ 95502 h 155817"/>
                <a:gd name="connsiteX9" fmla="*/ 105771 w 283222"/>
                <a:gd name="connsiteY9" fmla="*/ 89383 h 155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222" h="155817">
                  <a:moveTo>
                    <a:pt x="105771" y="89383"/>
                  </a:moveTo>
                  <a:cubicBezTo>
                    <a:pt x="148604" y="25570"/>
                    <a:pt x="195808" y="-28626"/>
                    <a:pt x="283222" y="16829"/>
                  </a:cubicBezTo>
                  <a:cubicBezTo>
                    <a:pt x="278851" y="22074"/>
                    <a:pt x="274481" y="28193"/>
                    <a:pt x="270110" y="33438"/>
                  </a:cubicBezTo>
                  <a:cubicBezTo>
                    <a:pt x="169584" y="4591"/>
                    <a:pt x="144234" y="98124"/>
                    <a:pt x="88288" y="144454"/>
                  </a:cubicBezTo>
                  <a:cubicBezTo>
                    <a:pt x="67309" y="147950"/>
                    <a:pt x="47204" y="151447"/>
                    <a:pt x="26224" y="155818"/>
                  </a:cubicBezTo>
                  <a:cubicBezTo>
                    <a:pt x="17483" y="150573"/>
                    <a:pt x="8741" y="145328"/>
                    <a:pt x="0" y="139209"/>
                  </a:cubicBezTo>
                  <a:cubicBezTo>
                    <a:pt x="0" y="139209"/>
                    <a:pt x="0" y="139209"/>
                    <a:pt x="0" y="139209"/>
                  </a:cubicBezTo>
                  <a:cubicBezTo>
                    <a:pt x="0" y="133964"/>
                    <a:pt x="874" y="127845"/>
                    <a:pt x="874" y="122600"/>
                  </a:cubicBezTo>
                  <a:cubicBezTo>
                    <a:pt x="10490" y="113859"/>
                    <a:pt x="20105" y="105117"/>
                    <a:pt x="29721" y="95502"/>
                  </a:cubicBezTo>
                  <a:cubicBezTo>
                    <a:pt x="58567" y="128719"/>
                    <a:pt x="82169" y="108614"/>
                    <a:pt x="105771" y="89383"/>
                  </a:cubicBezTo>
                  <a:close/>
                </a:path>
              </a:pathLst>
            </a:custGeom>
            <a:solidFill>
              <a:srgbClr val="3D2226"/>
            </a:solidFill>
            <a:ln w="8731" cap="flat">
              <a:noFill/>
              <a:prstDash val="solid"/>
              <a:miter/>
            </a:ln>
          </p:spPr>
          <p:txBody>
            <a:bodyPr rtlCol="0" anchor="ctr"/>
            <a:lstStyle/>
            <a:p>
              <a:endParaRPr lang="en-GB"/>
            </a:p>
          </p:txBody>
        </p:sp>
        <p:sp>
          <p:nvSpPr>
            <p:cNvPr id="151" name="Freeform: Shape 150">
              <a:extLst>
                <a:ext uri="{FF2B5EF4-FFF2-40B4-BE49-F238E27FC236}">
                  <a16:creationId xmlns:a16="http://schemas.microsoft.com/office/drawing/2014/main" id="{688465C3-E75C-C929-BC86-B6069757F3DC}"/>
                </a:ext>
              </a:extLst>
            </p:cNvPr>
            <p:cNvSpPr/>
            <p:nvPr/>
          </p:nvSpPr>
          <p:spPr>
            <a:xfrm>
              <a:off x="11546008" y="709845"/>
              <a:ext cx="237766" cy="103592"/>
            </a:xfrm>
            <a:custGeom>
              <a:avLst/>
              <a:gdLst>
                <a:gd name="connsiteX0" fmla="*/ 214165 w 237766"/>
                <a:gd name="connsiteY0" fmla="*/ 69931 h 103592"/>
                <a:gd name="connsiteX1" fmla="*/ 27098 w 237766"/>
                <a:gd name="connsiteY1" fmla="*/ 102275 h 103592"/>
                <a:gd name="connsiteX2" fmla="*/ 3497 w 237766"/>
                <a:gd name="connsiteY2" fmla="*/ 99652 h 103592"/>
                <a:gd name="connsiteX3" fmla="*/ 0 w 237766"/>
                <a:gd name="connsiteY3" fmla="*/ 90037 h 103592"/>
                <a:gd name="connsiteX4" fmla="*/ 237767 w 237766"/>
                <a:gd name="connsiteY4" fmla="*/ 0 h 103592"/>
                <a:gd name="connsiteX5" fmla="*/ 214165 w 237766"/>
                <a:gd name="connsiteY5" fmla="*/ 69931 h 103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766" h="103592">
                  <a:moveTo>
                    <a:pt x="214165" y="69931"/>
                  </a:moveTo>
                  <a:cubicBezTo>
                    <a:pt x="151227" y="78673"/>
                    <a:pt x="83044" y="51574"/>
                    <a:pt x="27098" y="102275"/>
                  </a:cubicBezTo>
                  <a:cubicBezTo>
                    <a:pt x="23602" y="105771"/>
                    <a:pt x="11364" y="101401"/>
                    <a:pt x="3497" y="99652"/>
                  </a:cubicBezTo>
                  <a:cubicBezTo>
                    <a:pt x="1748" y="98778"/>
                    <a:pt x="0" y="90037"/>
                    <a:pt x="0" y="90037"/>
                  </a:cubicBezTo>
                  <a:cubicBezTo>
                    <a:pt x="79547" y="59442"/>
                    <a:pt x="158220" y="29721"/>
                    <a:pt x="237767" y="0"/>
                  </a:cubicBezTo>
                  <a:cubicBezTo>
                    <a:pt x="205424" y="13986"/>
                    <a:pt x="206298" y="41085"/>
                    <a:pt x="214165" y="69931"/>
                  </a:cubicBezTo>
                  <a:close/>
                </a:path>
              </a:pathLst>
            </a:custGeom>
            <a:solidFill>
              <a:srgbClr val="7E6426"/>
            </a:solidFill>
            <a:ln w="8731" cap="flat">
              <a:noFill/>
              <a:prstDash val="solid"/>
              <a:miter/>
            </a:ln>
          </p:spPr>
          <p:txBody>
            <a:bodyPr rtlCol="0" anchor="ctr"/>
            <a:lstStyle/>
            <a:p>
              <a:endParaRPr lang="en-GB"/>
            </a:p>
          </p:txBody>
        </p:sp>
        <p:sp>
          <p:nvSpPr>
            <p:cNvPr id="152" name="Freeform: Shape 151">
              <a:extLst>
                <a:ext uri="{FF2B5EF4-FFF2-40B4-BE49-F238E27FC236}">
                  <a16:creationId xmlns:a16="http://schemas.microsoft.com/office/drawing/2014/main" id="{6ED7CB12-B8AC-6AE5-E619-F34D140426DC}"/>
                </a:ext>
              </a:extLst>
            </p:cNvPr>
            <p:cNvSpPr/>
            <p:nvPr/>
          </p:nvSpPr>
          <p:spPr>
            <a:xfrm>
              <a:off x="8686688" y="1201987"/>
              <a:ext cx="121505" cy="131121"/>
            </a:xfrm>
            <a:custGeom>
              <a:avLst/>
              <a:gdLst>
                <a:gd name="connsiteX0" fmla="*/ 121506 w 121505"/>
                <a:gd name="connsiteY0" fmla="*/ 113639 h 131121"/>
                <a:gd name="connsiteX1" fmla="*/ 0 w 121505"/>
                <a:gd name="connsiteY1" fmla="*/ 131121 h 131121"/>
                <a:gd name="connsiteX2" fmla="*/ 50700 w 121505"/>
                <a:gd name="connsiteY2" fmla="*/ 0 h 131121"/>
                <a:gd name="connsiteX3" fmla="*/ 99652 w 121505"/>
                <a:gd name="connsiteY3" fmla="*/ 42833 h 131121"/>
                <a:gd name="connsiteX4" fmla="*/ 68183 w 121505"/>
                <a:gd name="connsiteY4" fmla="*/ 52449 h 131121"/>
                <a:gd name="connsiteX5" fmla="*/ 62938 w 121505"/>
                <a:gd name="connsiteY5" fmla="*/ 47204 h 131121"/>
                <a:gd name="connsiteX6" fmla="*/ 61190 w 121505"/>
                <a:gd name="connsiteY6" fmla="*/ 49826 h 131121"/>
                <a:gd name="connsiteX7" fmla="*/ 68183 w 121505"/>
                <a:gd name="connsiteY7" fmla="*/ 52449 h 131121"/>
                <a:gd name="connsiteX8" fmla="*/ 120632 w 121505"/>
                <a:gd name="connsiteY8" fmla="*/ 95282 h 131121"/>
                <a:gd name="connsiteX9" fmla="*/ 121506 w 121505"/>
                <a:gd name="connsiteY9" fmla="*/ 113639 h 131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505" h="131121">
                  <a:moveTo>
                    <a:pt x="121506" y="113639"/>
                  </a:moveTo>
                  <a:cubicBezTo>
                    <a:pt x="81295" y="119757"/>
                    <a:pt x="40211" y="125002"/>
                    <a:pt x="0" y="131121"/>
                  </a:cubicBezTo>
                  <a:cubicBezTo>
                    <a:pt x="16609" y="87414"/>
                    <a:pt x="34092" y="43707"/>
                    <a:pt x="50700" y="0"/>
                  </a:cubicBezTo>
                  <a:cubicBezTo>
                    <a:pt x="67309" y="13986"/>
                    <a:pt x="83044" y="28847"/>
                    <a:pt x="99652" y="42833"/>
                  </a:cubicBezTo>
                  <a:cubicBezTo>
                    <a:pt x="89163" y="46330"/>
                    <a:pt x="78673" y="48952"/>
                    <a:pt x="68183" y="52449"/>
                  </a:cubicBezTo>
                  <a:cubicBezTo>
                    <a:pt x="66435" y="50700"/>
                    <a:pt x="64687" y="48952"/>
                    <a:pt x="62938" y="47204"/>
                  </a:cubicBezTo>
                  <a:cubicBezTo>
                    <a:pt x="62064" y="48078"/>
                    <a:pt x="61190" y="48952"/>
                    <a:pt x="61190" y="49826"/>
                  </a:cubicBezTo>
                  <a:cubicBezTo>
                    <a:pt x="63812" y="50700"/>
                    <a:pt x="65561" y="51574"/>
                    <a:pt x="68183" y="52449"/>
                  </a:cubicBezTo>
                  <a:cubicBezTo>
                    <a:pt x="85666" y="66435"/>
                    <a:pt x="103149" y="80421"/>
                    <a:pt x="120632" y="95282"/>
                  </a:cubicBezTo>
                  <a:cubicBezTo>
                    <a:pt x="120632" y="101401"/>
                    <a:pt x="121506" y="107520"/>
                    <a:pt x="121506" y="113639"/>
                  </a:cubicBezTo>
                  <a:close/>
                </a:path>
              </a:pathLst>
            </a:custGeom>
            <a:solidFill>
              <a:srgbClr val="40293D"/>
            </a:solidFill>
            <a:ln w="8731" cap="flat">
              <a:noFill/>
              <a:prstDash val="solid"/>
              <a:miter/>
            </a:ln>
          </p:spPr>
          <p:txBody>
            <a:bodyPr rtlCol="0" anchor="ctr"/>
            <a:lstStyle/>
            <a:p>
              <a:endParaRPr lang="en-GB"/>
            </a:p>
          </p:txBody>
        </p:sp>
        <p:sp>
          <p:nvSpPr>
            <p:cNvPr id="153" name="Freeform: Shape 152">
              <a:extLst>
                <a:ext uri="{FF2B5EF4-FFF2-40B4-BE49-F238E27FC236}">
                  <a16:creationId xmlns:a16="http://schemas.microsoft.com/office/drawing/2014/main" id="{B95C212D-96C3-4F1F-BFF4-698B1509FE9A}"/>
                </a:ext>
              </a:extLst>
            </p:cNvPr>
            <p:cNvSpPr/>
            <p:nvPr/>
          </p:nvSpPr>
          <p:spPr>
            <a:xfrm>
              <a:off x="8867635" y="1104958"/>
              <a:ext cx="131995" cy="157345"/>
            </a:xfrm>
            <a:custGeom>
              <a:avLst/>
              <a:gdLst>
                <a:gd name="connsiteX0" fmla="*/ 131996 w 131995"/>
                <a:gd name="connsiteY0" fmla="*/ 104897 h 157345"/>
                <a:gd name="connsiteX1" fmla="*/ 0 w 131995"/>
                <a:gd name="connsiteY1" fmla="*/ 157346 h 157345"/>
                <a:gd name="connsiteX2" fmla="*/ 41959 w 131995"/>
                <a:gd name="connsiteY2" fmla="*/ 0 h 157345"/>
                <a:gd name="connsiteX3" fmla="*/ 71680 w 131995"/>
                <a:gd name="connsiteY3" fmla="*/ 45455 h 157345"/>
                <a:gd name="connsiteX4" fmla="*/ 73428 w 131995"/>
                <a:gd name="connsiteY4" fmla="*/ 50700 h 157345"/>
                <a:gd name="connsiteX5" fmla="*/ 69931 w 131995"/>
                <a:gd name="connsiteY5" fmla="*/ 61190 h 157345"/>
                <a:gd name="connsiteX6" fmla="*/ 71680 w 131995"/>
                <a:gd name="connsiteY6" fmla="*/ 71680 h 157345"/>
                <a:gd name="connsiteX7" fmla="*/ 111016 w 131995"/>
                <a:gd name="connsiteY7" fmla="*/ 94407 h 157345"/>
                <a:gd name="connsiteX8" fmla="*/ 131996 w 131995"/>
                <a:gd name="connsiteY8" fmla="*/ 104897 h 157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995" h="157345">
                  <a:moveTo>
                    <a:pt x="131996" y="104897"/>
                  </a:moveTo>
                  <a:cubicBezTo>
                    <a:pt x="88288" y="122380"/>
                    <a:pt x="44581" y="139863"/>
                    <a:pt x="0" y="157346"/>
                  </a:cubicBezTo>
                  <a:cubicBezTo>
                    <a:pt x="13986" y="104897"/>
                    <a:pt x="27973" y="52449"/>
                    <a:pt x="41959" y="0"/>
                  </a:cubicBezTo>
                  <a:cubicBezTo>
                    <a:pt x="51574" y="14860"/>
                    <a:pt x="62064" y="30595"/>
                    <a:pt x="71680" y="45455"/>
                  </a:cubicBezTo>
                  <a:cubicBezTo>
                    <a:pt x="72554" y="47204"/>
                    <a:pt x="72554" y="48952"/>
                    <a:pt x="73428" y="50700"/>
                  </a:cubicBezTo>
                  <a:cubicBezTo>
                    <a:pt x="72554" y="54197"/>
                    <a:pt x="70806" y="57693"/>
                    <a:pt x="69931" y="61190"/>
                  </a:cubicBezTo>
                  <a:cubicBezTo>
                    <a:pt x="70806" y="64686"/>
                    <a:pt x="70806" y="68183"/>
                    <a:pt x="71680" y="71680"/>
                  </a:cubicBezTo>
                  <a:cubicBezTo>
                    <a:pt x="84792" y="79547"/>
                    <a:pt x="97904" y="87414"/>
                    <a:pt x="111016" y="94407"/>
                  </a:cubicBezTo>
                  <a:cubicBezTo>
                    <a:pt x="118009" y="97904"/>
                    <a:pt x="125002" y="101400"/>
                    <a:pt x="131996" y="104897"/>
                  </a:cubicBezTo>
                  <a:close/>
                </a:path>
              </a:pathLst>
            </a:custGeom>
            <a:solidFill>
              <a:srgbClr val="7B2B29"/>
            </a:solidFill>
            <a:ln w="8731" cap="flat">
              <a:noFill/>
              <a:prstDash val="solid"/>
              <a:miter/>
            </a:ln>
          </p:spPr>
          <p:txBody>
            <a:bodyPr rtlCol="0" anchor="ctr"/>
            <a:lstStyle/>
            <a:p>
              <a:endParaRPr lang="en-GB"/>
            </a:p>
          </p:txBody>
        </p:sp>
        <p:sp>
          <p:nvSpPr>
            <p:cNvPr id="154" name="Freeform: Shape 153">
              <a:extLst>
                <a:ext uri="{FF2B5EF4-FFF2-40B4-BE49-F238E27FC236}">
                  <a16:creationId xmlns:a16="http://schemas.microsoft.com/office/drawing/2014/main" id="{5A6DE623-CE3C-B5D4-A7A0-09B787CDF575}"/>
                </a:ext>
              </a:extLst>
            </p:cNvPr>
            <p:cNvSpPr/>
            <p:nvPr/>
          </p:nvSpPr>
          <p:spPr>
            <a:xfrm>
              <a:off x="9620272" y="1581365"/>
              <a:ext cx="193185" cy="107519"/>
            </a:xfrm>
            <a:custGeom>
              <a:avLst/>
              <a:gdLst>
                <a:gd name="connsiteX0" fmla="*/ 147730 w 193185"/>
                <a:gd name="connsiteY0" fmla="*/ 66435 h 107519"/>
                <a:gd name="connsiteX1" fmla="*/ 158220 w 193185"/>
                <a:gd name="connsiteY1" fmla="*/ 67309 h 107519"/>
                <a:gd name="connsiteX2" fmla="*/ 164339 w 193185"/>
                <a:gd name="connsiteY2" fmla="*/ 72554 h 107519"/>
                <a:gd name="connsiteX3" fmla="*/ 193185 w 193185"/>
                <a:gd name="connsiteY3" fmla="*/ 102275 h 107519"/>
                <a:gd name="connsiteX4" fmla="*/ 193185 w 193185"/>
                <a:gd name="connsiteY4" fmla="*/ 101400 h 107519"/>
                <a:gd name="connsiteX5" fmla="*/ 76925 w 193185"/>
                <a:gd name="connsiteY5" fmla="*/ 107519 h 107519"/>
                <a:gd name="connsiteX6" fmla="*/ 0 w 193185"/>
                <a:gd name="connsiteY6" fmla="*/ 85666 h 107519"/>
                <a:gd name="connsiteX7" fmla="*/ 62064 w 193185"/>
                <a:gd name="connsiteY7" fmla="*/ 49826 h 107519"/>
                <a:gd name="connsiteX8" fmla="*/ 98778 w 193185"/>
                <a:gd name="connsiteY8" fmla="*/ 44581 h 107519"/>
                <a:gd name="connsiteX9" fmla="*/ 99652 w 193185"/>
                <a:gd name="connsiteY9" fmla="*/ 26224 h 107519"/>
                <a:gd name="connsiteX10" fmla="*/ 63812 w 193185"/>
                <a:gd name="connsiteY10" fmla="*/ 14860 h 107519"/>
                <a:gd name="connsiteX11" fmla="*/ 66435 w 193185"/>
                <a:gd name="connsiteY11" fmla="*/ 0 h 107519"/>
                <a:gd name="connsiteX12" fmla="*/ 120632 w 193185"/>
                <a:gd name="connsiteY12" fmla="*/ 13112 h 107519"/>
                <a:gd name="connsiteX13" fmla="*/ 122380 w 193185"/>
                <a:gd name="connsiteY13" fmla="*/ 48078 h 107519"/>
                <a:gd name="connsiteX14" fmla="*/ 147730 w 193185"/>
                <a:gd name="connsiteY14" fmla="*/ 66435 h 10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185" h="107519">
                  <a:moveTo>
                    <a:pt x="147730" y="66435"/>
                  </a:moveTo>
                  <a:cubicBezTo>
                    <a:pt x="151227" y="66435"/>
                    <a:pt x="154723" y="67309"/>
                    <a:pt x="158220" y="67309"/>
                  </a:cubicBezTo>
                  <a:cubicBezTo>
                    <a:pt x="159094" y="70805"/>
                    <a:pt x="160842" y="71680"/>
                    <a:pt x="164339" y="72554"/>
                  </a:cubicBezTo>
                  <a:cubicBezTo>
                    <a:pt x="173954" y="82169"/>
                    <a:pt x="183570" y="92659"/>
                    <a:pt x="193185" y="102275"/>
                  </a:cubicBezTo>
                  <a:cubicBezTo>
                    <a:pt x="193185" y="102275"/>
                    <a:pt x="193185" y="101400"/>
                    <a:pt x="193185" y="101400"/>
                  </a:cubicBezTo>
                  <a:cubicBezTo>
                    <a:pt x="154723" y="103149"/>
                    <a:pt x="115387" y="105771"/>
                    <a:pt x="76925" y="107519"/>
                  </a:cubicBezTo>
                  <a:cubicBezTo>
                    <a:pt x="51574" y="100526"/>
                    <a:pt x="26224" y="92659"/>
                    <a:pt x="0" y="85666"/>
                  </a:cubicBezTo>
                  <a:cubicBezTo>
                    <a:pt x="20979" y="73428"/>
                    <a:pt x="41959" y="62064"/>
                    <a:pt x="62064" y="49826"/>
                  </a:cubicBezTo>
                  <a:cubicBezTo>
                    <a:pt x="74302" y="48078"/>
                    <a:pt x="87414" y="47204"/>
                    <a:pt x="98778" y="44581"/>
                  </a:cubicBezTo>
                  <a:cubicBezTo>
                    <a:pt x="100526" y="43707"/>
                    <a:pt x="101400" y="27098"/>
                    <a:pt x="99652" y="26224"/>
                  </a:cubicBezTo>
                  <a:cubicBezTo>
                    <a:pt x="88288" y="20979"/>
                    <a:pt x="76050" y="18357"/>
                    <a:pt x="63812" y="14860"/>
                  </a:cubicBezTo>
                  <a:cubicBezTo>
                    <a:pt x="64686" y="9615"/>
                    <a:pt x="65561" y="5245"/>
                    <a:pt x="66435" y="0"/>
                  </a:cubicBezTo>
                  <a:cubicBezTo>
                    <a:pt x="84792" y="4371"/>
                    <a:pt x="102275" y="8741"/>
                    <a:pt x="120632" y="13112"/>
                  </a:cubicBezTo>
                  <a:cubicBezTo>
                    <a:pt x="121506" y="24476"/>
                    <a:pt x="121506" y="35840"/>
                    <a:pt x="122380" y="48078"/>
                  </a:cubicBezTo>
                  <a:cubicBezTo>
                    <a:pt x="131121" y="54197"/>
                    <a:pt x="139863" y="60316"/>
                    <a:pt x="147730" y="66435"/>
                  </a:cubicBezTo>
                  <a:close/>
                </a:path>
              </a:pathLst>
            </a:custGeom>
            <a:solidFill>
              <a:srgbClr val="BA3325"/>
            </a:solidFill>
            <a:ln w="8731" cap="flat">
              <a:noFill/>
              <a:prstDash val="solid"/>
              <a:miter/>
            </a:ln>
          </p:spPr>
          <p:txBody>
            <a:bodyPr rtlCol="0" anchor="ctr"/>
            <a:lstStyle/>
            <a:p>
              <a:endParaRPr lang="en-GB"/>
            </a:p>
          </p:txBody>
        </p:sp>
        <p:sp>
          <p:nvSpPr>
            <p:cNvPr id="155" name="Freeform: Shape 154">
              <a:extLst>
                <a:ext uri="{FF2B5EF4-FFF2-40B4-BE49-F238E27FC236}">
                  <a16:creationId xmlns:a16="http://schemas.microsoft.com/office/drawing/2014/main" id="{0DF655D3-7865-31D2-8FC5-1AA871D5B318}"/>
                </a:ext>
              </a:extLst>
            </p:cNvPr>
            <p:cNvSpPr/>
            <p:nvPr/>
          </p:nvSpPr>
          <p:spPr>
            <a:xfrm>
              <a:off x="9300892" y="527979"/>
              <a:ext cx="146299" cy="105816"/>
            </a:xfrm>
            <a:custGeom>
              <a:avLst/>
              <a:gdLst>
                <a:gd name="connsiteX0" fmla="*/ 27416 w 146299"/>
                <a:gd name="connsiteY0" fmla="*/ 45 h 105816"/>
                <a:gd name="connsiteX1" fmla="*/ 146300 w 146299"/>
                <a:gd name="connsiteY1" fmla="*/ 35885 h 105816"/>
                <a:gd name="connsiteX2" fmla="*/ 66753 w 146299"/>
                <a:gd name="connsiteY2" fmla="*/ 61235 h 105816"/>
                <a:gd name="connsiteX3" fmla="*/ 67627 w 146299"/>
                <a:gd name="connsiteY3" fmla="*/ 83963 h 105816"/>
                <a:gd name="connsiteX4" fmla="*/ 39654 w 146299"/>
                <a:gd name="connsiteY4" fmla="*/ 105816 h 105816"/>
                <a:gd name="connsiteX5" fmla="*/ 27416 w 146299"/>
                <a:gd name="connsiteY5" fmla="*/ 45 h 10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299" h="105816">
                  <a:moveTo>
                    <a:pt x="27416" y="45"/>
                  </a:moveTo>
                  <a:cubicBezTo>
                    <a:pt x="69375" y="3541"/>
                    <a:pt x="117453" y="-13067"/>
                    <a:pt x="146300" y="35885"/>
                  </a:cubicBezTo>
                  <a:cubicBezTo>
                    <a:pt x="120075" y="44626"/>
                    <a:pt x="92977" y="52493"/>
                    <a:pt x="66753" y="61235"/>
                  </a:cubicBezTo>
                  <a:cubicBezTo>
                    <a:pt x="66753" y="69102"/>
                    <a:pt x="67627" y="76969"/>
                    <a:pt x="67627" y="83963"/>
                  </a:cubicBezTo>
                  <a:cubicBezTo>
                    <a:pt x="58011" y="90956"/>
                    <a:pt x="49270" y="98823"/>
                    <a:pt x="39654" y="105816"/>
                  </a:cubicBezTo>
                  <a:cubicBezTo>
                    <a:pt x="-6675" y="76095"/>
                    <a:pt x="-14542" y="40255"/>
                    <a:pt x="27416" y="45"/>
                  </a:cubicBezTo>
                  <a:close/>
                </a:path>
              </a:pathLst>
            </a:custGeom>
            <a:solidFill>
              <a:srgbClr val="654A38"/>
            </a:solidFill>
            <a:ln w="8731" cap="flat">
              <a:noFill/>
              <a:prstDash val="solid"/>
              <a:miter/>
            </a:ln>
          </p:spPr>
          <p:txBody>
            <a:bodyPr rtlCol="0" anchor="ctr"/>
            <a:lstStyle/>
            <a:p>
              <a:endParaRPr lang="en-GB"/>
            </a:p>
          </p:txBody>
        </p:sp>
        <p:sp>
          <p:nvSpPr>
            <p:cNvPr id="156" name="Freeform: Shape 155">
              <a:extLst>
                <a:ext uri="{FF2B5EF4-FFF2-40B4-BE49-F238E27FC236}">
                  <a16:creationId xmlns:a16="http://schemas.microsoft.com/office/drawing/2014/main" id="{CFC80481-8818-C012-6C18-A66661A3FB32}"/>
                </a:ext>
              </a:extLst>
            </p:cNvPr>
            <p:cNvSpPr/>
            <p:nvPr/>
          </p:nvSpPr>
          <p:spPr>
            <a:xfrm>
              <a:off x="10588775" y="6294741"/>
              <a:ext cx="159140" cy="119757"/>
            </a:xfrm>
            <a:custGeom>
              <a:avLst/>
              <a:gdLst>
                <a:gd name="connsiteX0" fmla="*/ 54244 w 159140"/>
                <a:gd name="connsiteY0" fmla="*/ 119758 h 119757"/>
                <a:gd name="connsiteX1" fmla="*/ 47 w 159140"/>
                <a:gd name="connsiteY1" fmla="*/ 55945 h 119757"/>
                <a:gd name="connsiteX2" fmla="*/ 7914 w 159140"/>
                <a:gd name="connsiteY2" fmla="*/ 28847 h 119757"/>
                <a:gd name="connsiteX3" fmla="*/ 151273 w 159140"/>
                <a:gd name="connsiteY3" fmla="*/ 0 h 119757"/>
                <a:gd name="connsiteX4" fmla="*/ 159141 w 159140"/>
                <a:gd name="connsiteY4" fmla="*/ 20105 h 119757"/>
                <a:gd name="connsiteX5" fmla="*/ 146903 w 159140"/>
                <a:gd name="connsiteY5" fmla="*/ 34092 h 119757"/>
                <a:gd name="connsiteX6" fmla="*/ 116308 w 159140"/>
                <a:gd name="connsiteY6" fmla="*/ 64687 h 119757"/>
                <a:gd name="connsiteX7" fmla="*/ 90083 w 159140"/>
                <a:gd name="connsiteY7" fmla="*/ 90911 h 119757"/>
                <a:gd name="connsiteX8" fmla="*/ 71726 w 159140"/>
                <a:gd name="connsiteY8" fmla="*/ 108394 h 119757"/>
                <a:gd name="connsiteX9" fmla="*/ 54244 w 159140"/>
                <a:gd name="connsiteY9" fmla="*/ 119758 h 119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140" h="119757">
                  <a:moveTo>
                    <a:pt x="54244" y="119758"/>
                  </a:moveTo>
                  <a:cubicBezTo>
                    <a:pt x="105818" y="39336"/>
                    <a:pt x="-2576" y="95282"/>
                    <a:pt x="47" y="55945"/>
                  </a:cubicBezTo>
                  <a:cubicBezTo>
                    <a:pt x="2669" y="47204"/>
                    <a:pt x="5292" y="38462"/>
                    <a:pt x="7914" y="28847"/>
                  </a:cubicBezTo>
                  <a:cubicBezTo>
                    <a:pt x="55992" y="19231"/>
                    <a:pt x="103196" y="9616"/>
                    <a:pt x="151273" y="0"/>
                  </a:cubicBezTo>
                  <a:cubicBezTo>
                    <a:pt x="153896" y="6993"/>
                    <a:pt x="156518" y="13112"/>
                    <a:pt x="159141" y="20105"/>
                  </a:cubicBezTo>
                  <a:cubicBezTo>
                    <a:pt x="154770" y="24476"/>
                    <a:pt x="151273" y="29721"/>
                    <a:pt x="146903" y="34092"/>
                  </a:cubicBezTo>
                  <a:cubicBezTo>
                    <a:pt x="107566" y="13987"/>
                    <a:pt x="125049" y="52449"/>
                    <a:pt x="116308" y="64687"/>
                  </a:cubicBezTo>
                  <a:cubicBezTo>
                    <a:pt x="107566" y="73428"/>
                    <a:pt x="98825" y="82170"/>
                    <a:pt x="90083" y="90911"/>
                  </a:cubicBezTo>
                  <a:cubicBezTo>
                    <a:pt x="83965" y="97030"/>
                    <a:pt x="77846" y="102275"/>
                    <a:pt x="71726" y="108394"/>
                  </a:cubicBezTo>
                  <a:cubicBezTo>
                    <a:pt x="65608" y="111890"/>
                    <a:pt x="59489" y="115387"/>
                    <a:pt x="54244" y="119758"/>
                  </a:cubicBezTo>
                  <a:close/>
                </a:path>
              </a:pathLst>
            </a:custGeom>
            <a:solidFill>
              <a:srgbClr val="DB7F59"/>
            </a:solidFill>
            <a:ln w="8731" cap="flat">
              <a:noFill/>
              <a:prstDash val="solid"/>
              <a:miter/>
            </a:ln>
          </p:spPr>
          <p:txBody>
            <a:bodyPr rtlCol="0" anchor="ctr"/>
            <a:lstStyle/>
            <a:p>
              <a:endParaRPr lang="en-GB"/>
            </a:p>
          </p:txBody>
        </p:sp>
        <p:sp>
          <p:nvSpPr>
            <p:cNvPr id="157" name="Freeform: Shape 156">
              <a:extLst>
                <a:ext uri="{FF2B5EF4-FFF2-40B4-BE49-F238E27FC236}">
                  <a16:creationId xmlns:a16="http://schemas.microsoft.com/office/drawing/2014/main" id="{85244A8C-B4D4-1A55-0BB8-9969E3CAD717}"/>
                </a:ext>
              </a:extLst>
            </p:cNvPr>
            <p:cNvSpPr/>
            <p:nvPr/>
          </p:nvSpPr>
          <p:spPr>
            <a:xfrm>
              <a:off x="8898404" y="896038"/>
              <a:ext cx="84617" cy="173954"/>
            </a:xfrm>
            <a:custGeom>
              <a:avLst/>
              <a:gdLst>
                <a:gd name="connsiteX0" fmla="*/ 21680 w 84617"/>
                <a:gd name="connsiteY0" fmla="*/ 173954 h 173954"/>
                <a:gd name="connsiteX1" fmla="*/ 21680 w 84617"/>
                <a:gd name="connsiteY1" fmla="*/ 0 h 173954"/>
                <a:gd name="connsiteX2" fmla="*/ 43533 w 84617"/>
                <a:gd name="connsiteY2" fmla="*/ 16609 h 173954"/>
                <a:gd name="connsiteX3" fmla="*/ 84618 w 84617"/>
                <a:gd name="connsiteY3" fmla="*/ 173954 h 173954"/>
                <a:gd name="connsiteX4" fmla="*/ 21680 w 84617"/>
                <a:gd name="connsiteY4" fmla="*/ 173954 h 173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17" h="173954">
                  <a:moveTo>
                    <a:pt x="21680" y="173954"/>
                  </a:moveTo>
                  <a:cubicBezTo>
                    <a:pt x="-4545" y="115387"/>
                    <a:pt x="-9790" y="57693"/>
                    <a:pt x="21680" y="0"/>
                  </a:cubicBezTo>
                  <a:cubicBezTo>
                    <a:pt x="28673" y="5245"/>
                    <a:pt x="36540" y="11364"/>
                    <a:pt x="43533" y="16609"/>
                  </a:cubicBezTo>
                  <a:cubicBezTo>
                    <a:pt x="57519" y="69057"/>
                    <a:pt x="70632" y="121506"/>
                    <a:pt x="84618" y="173954"/>
                  </a:cubicBezTo>
                  <a:cubicBezTo>
                    <a:pt x="64513" y="173954"/>
                    <a:pt x="43533" y="173954"/>
                    <a:pt x="21680" y="173954"/>
                  </a:cubicBezTo>
                  <a:close/>
                </a:path>
              </a:pathLst>
            </a:custGeom>
            <a:solidFill>
              <a:srgbClr val="654A38"/>
            </a:solidFill>
            <a:ln w="8731" cap="flat">
              <a:noFill/>
              <a:prstDash val="solid"/>
              <a:miter/>
            </a:ln>
          </p:spPr>
          <p:txBody>
            <a:bodyPr rtlCol="0" anchor="ctr"/>
            <a:lstStyle/>
            <a:p>
              <a:endParaRPr lang="en-GB"/>
            </a:p>
          </p:txBody>
        </p:sp>
        <p:sp>
          <p:nvSpPr>
            <p:cNvPr id="158" name="Freeform: Shape 157">
              <a:extLst>
                <a:ext uri="{FF2B5EF4-FFF2-40B4-BE49-F238E27FC236}">
                  <a16:creationId xmlns:a16="http://schemas.microsoft.com/office/drawing/2014/main" id="{48F0DC3A-C513-D9C1-90FF-C664F73ED57B}"/>
                </a:ext>
              </a:extLst>
            </p:cNvPr>
            <p:cNvSpPr/>
            <p:nvPr/>
          </p:nvSpPr>
          <p:spPr>
            <a:xfrm>
              <a:off x="8781970" y="1603219"/>
              <a:ext cx="107519" cy="173080"/>
            </a:xfrm>
            <a:custGeom>
              <a:avLst/>
              <a:gdLst>
                <a:gd name="connsiteX0" fmla="*/ 67309 w 107519"/>
                <a:gd name="connsiteY0" fmla="*/ 0 h 173080"/>
                <a:gd name="connsiteX1" fmla="*/ 86540 w 107519"/>
                <a:gd name="connsiteY1" fmla="*/ 36714 h 173080"/>
                <a:gd name="connsiteX2" fmla="*/ 107519 w 107519"/>
                <a:gd name="connsiteY2" fmla="*/ 125002 h 173080"/>
                <a:gd name="connsiteX3" fmla="*/ 104023 w 107519"/>
                <a:gd name="connsiteY3" fmla="*/ 142485 h 173080"/>
                <a:gd name="connsiteX4" fmla="*/ 93533 w 107519"/>
                <a:gd name="connsiteY4" fmla="*/ 141611 h 173080"/>
                <a:gd name="connsiteX5" fmla="*/ 34966 w 107519"/>
                <a:gd name="connsiteY5" fmla="*/ 173080 h 173080"/>
                <a:gd name="connsiteX6" fmla="*/ 0 w 107519"/>
                <a:gd name="connsiteY6" fmla="*/ 37588 h 173080"/>
                <a:gd name="connsiteX7" fmla="*/ 30595 w 107519"/>
                <a:gd name="connsiteY7" fmla="*/ 69931 h 173080"/>
                <a:gd name="connsiteX8" fmla="*/ 63812 w 107519"/>
                <a:gd name="connsiteY8" fmla="*/ 0 h 173080"/>
                <a:gd name="connsiteX9" fmla="*/ 67309 w 107519"/>
                <a:gd name="connsiteY9" fmla="*/ 0 h 17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519" h="173080">
                  <a:moveTo>
                    <a:pt x="67309" y="0"/>
                  </a:moveTo>
                  <a:cubicBezTo>
                    <a:pt x="73428" y="12238"/>
                    <a:pt x="80421" y="24476"/>
                    <a:pt x="86540" y="36714"/>
                  </a:cubicBezTo>
                  <a:cubicBezTo>
                    <a:pt x="85666" y="68183"/>
                    <a:pt x="53323" y="106645"/>
                    <a:pt x="107519" y="125002"/>
                  </a:cubicBezTo>
                  <a:cubicBezTo>
                    <a:pt x="106645" y="131121"/>
                    <a:pt x="104897" y="136366"/>
                    <a:pt x="104023" y="142485"/>
                  </a:cubicBezTo>
                  <a:cubicBezTo>
                    <a:pt x="100526" y="142485"/>
                    <a:pt x="97030" y="142485"/>
                    <a:pt x="93533" y="141611"/>
                  </a:cubicBezTo>
                  <a:cubicBezTo>
                    <a:pt x="74302" y="152101"/>
                    <a:pt x="54197" y="162590"/>
                    <a:pt x="34966" y="173080"/>
                  </a:cubicBezTo>
                  <a:cubicBezTo>
                    <a:pt x="23602" y="127625"/>
                    <a:pt x="11364" y="83044"/>
                    <a:pt x="0" y="37588"/>
                  </a:cubicBezTo>
                  <a:cubicBezTo>
                    <a:pt x="10490" y="48078"/>
                    <a:pt x="20105" y="59442"/>
                    <a:pt x="30595" y="69931"/>
                  </a:cubicBezTo>
                  <a:cubicBezTo>
                    <a:pt x="41959" y="46329"/>
                    <a:pt x="52449" y="23602"/>
                    <a:pt x="63812" y="0"/>
                  </a:cubicBezTo>
                  <a:cubicBezTo>
                    <a:pt x="62938" y="0"/>
                    <a:pt x="67309" y="0"/>
                    <a:pt x="67309" y="0"/>
                  </a:cubicBezTo>
                  <a:close/>
                </a:path>
              </a:pathLst>
            </a:custGeom>
            <a:solidFill>
              <a:srgbClr val="40293D"/>
            </a:solidFill>
            <a:ln w="8731" cap="flat">
              <a:noFill/>
              <a:prstDash val="solid"/>
              <a:miter/>
            </a:ln>
          </p:spPr>
          <p:txBody>
            <a:bodyPr rtlCol="0" anchor="ctr"/>
            <a:lstStyle/>
            <a:p>
              <a:endParaRPr lang="en-GB"/>
            </a:p>
          </p:txBody>
        </p:sp>
        <p:sp>
          <p:nvSpPr>
            <p:cNvPr id="159" name="Freeform: Shape 158">
              <a:extLst>
                <a:ext uri="{FF2B5EF4-FFF2-40B4-BE49-F238E27FC236}">
                  <a16:creationId xmlns:a16="http://schemas.microsoft.com/office/drawing/2014/main" id="{4C6DAC87-72A2-4E0A-3015-69FDA8FBE647}"/>
                </a:ext>
              </a:extLst>
            </p:cNvPr>
            <p:cNvSpPr/>
            <p:nvPr/>
          </p:nvSpPr>
          <p:spPr>
            <a:xfrm>
              <a:off x="9381631" y="1701123"/>
              <a:ext cx="97903" cy="124944"/>
            </a:xfrm>
            <a:custGeom>
              <a:avLst/>
              <a:gdLst>
                <a:gd name="connsiteX0" fmla="*/ 71680 w 97903"/>
                <a:gd name="connsiteY0" fmla="*/ 0 h 124944"/>
                <a:gd name="connsiteX1" fmla="*/ 82169 w 97903"/>
                <a:gd name="connsiteY1" fmla="*/ 22728 h 124944"/>
                <a:gd name="connsiteX2" fmla="*/ 97904 w 97903"/>
                <a:gd name="connsiteY2" fmla="*/ 58568 h 124944"/>
                <a:gd name="connsiteX3" fmla="*/ 79547 w 97903"/>
                <a:gd name="connsiteY3" fmla="*/ 95281 h 124944"/>
                <a:gd name="connsiteX4" fmla="*/ 25350 w 97903"/>
                <a:gd name="connsiteY4" fmla="*/ 113639 h 124944"/>
                <a:gd name="connsiteX5" fmla="*/ 0 w 97903"/>
                <a:gd name="connsiteY5" fmla="*/ 61190 h 124944"/>
                <a:gd name="connsiteX6" fmla="*/ 15735 w 97903"/>
                <a:gd name="connsiteY6" fmla="*/ 15735 h 124944"/>
                <a:gd name="connsiteX7" fmla="*/ 71680 w 97903"/>
                <a:gd name="connsiteY7" fmla="*/ 0 h 124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903" h="124944">
                  <a:moveTo>
                    <a:pt x="71680" y="0"/>
                  </a:moveTo>
                  <a:cubicBezTo>
                    <a:pt x="75176" y="7867"/>
                    <a:pt x="78673" y="14860"/>
                    <a:pt x="82169" y="22728"/>
                  </a:cubicBezTo>
                  <a:cubicBezTo>
                    <a:pt x="87414" y="34966"/>
                    <a:pt x="92659" y="46330"/>
                    <a:pt x="97904" y="58568"/>
                  </a:cubicBezTo>
                  <a:cubicBezTo>
                    <a:pt x="76050" y="62938"/>
                    <a:pt x="48952" y="64686"/>
                    <a:pt x="79547" y="95281"/>
                  </a:cubicBezTo>
                  <a:cubicBezTo>
                    <a:pt x="81295" y="160842"/>
                    <a:pt x="39336" y="94407"/>
                    <a:pt x="25350" y="113639"/>
                  </a:cubicBezTo>
                  <a:cubicBezTo>
                    <a:pt x="16609" y="96156"/>
                    <a:pt x="8741" y="78673"/>
                    <a:pt x="0" y="61190"/>
                  </a:cubicBezTo>
                  <a:cubicBezTo>
                    <a:pt x="5245" y="46330"/>
                    <a:pt x="10490" y="30595"/>
                    <a:pt x="15735" y="15735"/>
                  </a:cubicBezTo>
                  <a:cubicBezTo>
                    <a:pt x="34966" y="10490"/>
                    <a:pt x="53323" y="5245"/>
                    <a:pt x="71680" y="0"/>
                  </a:cubicBezTo>
                  <a:close/>
                </a:path>
              </a:pathLst>
            </a:custGeom>
            <a:solidFill>
              <a:srgbClr val="D6273B"/>
            </a:solidFill>
            <a:ln w="8731" cap="flat">
              <a:noFill/>
              <a:prstDash val="solid"/>
              <a:miter/>
            </a:ln>
          </p:spPr>
          <p:txBody>
            <a:bodyPr rtlCol="0" anchor="ctr"/>
            <a:lstStyle/>
            <a:p>
              <a:endParaRPr lang="en-GB"/>
            </a:p>
          </p:txBody>
        </p:sp>
        <p:sp>
          <p:nvSpPr>
            <p:cNvPr id="160" name="Freeform: Shape 159">
              <a:extLst>
                <a:ext uri="{FF2B5EF4-FFF2-40B4-BE49-F238E27FC236}">
                  <a16:creationId xmlns:a16="http://schemas.microsoft.com/office/drawing/2014/main" id="{2FE85F60-3182-3E35-002C-4DFDBAEFB1AF}"/>
                </a:ext>
              </a:extLst>
            </p:cNvPr>
            <p:cNvSpPr/>
            <p:nvPr/>
          </p:nvSpPr>
          <p:spPr>
            <a:xfrm>
              <a:off x="9146487" y="674880"/>
              <a:ext cx="100944" cy="143359"/>
            </a:xfrm>
            <a:custGeom>
              <a:avLst/>
              <a:gdLst>
                <a:gd name="connsiteX0" fmla="*/ 34966 w 100944"/>
                <a:gd name="connsiteY0" fmla="*/ 0 h 143359"/>
                <a:gd name="connsiteX1" fmla="*/ 92659 w 100944"/>
                <a:gd name="connsiteY1" fmla="*/ 54197 h 143359"/>
                <a:gd name="connsiteX2" fmla="*/ 27098 w 100944"/>
                <a:gd name="connsiteY2" fmla="*/ 143359 h 143359"/>
                <a:gd name="connsiteX3" fmla="*/ 27098 w 100944"/>
                <a:gd name="connsiteY3" fmla="*/ 143359 h 143359"/>
                <a:gd name="connsiteX4" fmla="*/ 17483 w 100944"/>
                <a:gd name="connsiteY4" fmla="*/ 135492 h 143359"/>
                <a:gd name="connsiteX5" fmla="*/ 0 w 100944"/>
                <a:gd name="connsiteY5" fmla="*/ 117135 h 143359"/>
                <a:gd name="connsiteX6" fmla="*/ 1748 w 100944"/>
                <a:gd name="connsiteY6" fmla="*/ 115387 h 143359"/>
                <a:gd name="connsiteX7" fmla="*/ 34966 w 100944"/>
                <a:gd name="connsiteY7" fmla="*/ 97030 h 143359"/>
                <a:gd name="connsiteX8" fmla="*/ 1748 w 100944"/>
                <a:gd name="connsiteY8" fmla="*/ 73428 h 143359"/>
                <a:gd name="connsiteX9" fmla="*/ 874 w 100944"/>
                <a:gd name="connsiteY9" fmla="*/ 15735 h 143359"/>
                <a:gd name="connsiteX10" fmla="*/ 7867 w 100944"/>
                <a:gd name="connsiteY10" fmla="*/ 11364 h 143359"/>
                <a:gd name="connsiteX11" fmla="*/ 34966 w 100944"/>
                <a:gd name="connsiteY11" fmla="*/ 0 h 143359"/>
                <a:gd name="connsiteX12" fmla="*/ 34966 w 100944"/>
                <a:gd name="connsiteY12" fmla="*/ 0 h 143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944" h="143359">
                  <a:moveTo>
                    <a:pt x="34966" y="0"/>
                  </a:moveTo>
                  <a:cubicBezTo>
                    <a:pt x="61190" y="11364"/>
                    <a:pt x="123254" y="-11364"/>
                    <a:pt x="92659" y="54197"/>
                  </a:cubicBezTo>
                  <a:cubicBezTo>
                    <a:pt x="77799" y="86540"/>
                    <a:pt x="49826" y="113639"/>
                    <a:pt x="27098" y="143359"/>
                  </a:cubicBezTo>
                  <a:cubicBezTo>
                    <a:pt x="27098" y="143359"/>
                    <a:pt x="27098" y="143359"/>
                    <a:pt x="27098" y="143359"/>
                  </a:cubicBezTo>
                  <a:cubicBezTo>
                    <a:pt x="23602" y="140737"/>
                    <a:pt x="20979" y="138114"/>
                    <a:pt x="17483" y="135492"/>
                  </a:cubicBezTo>
                  <a:cubicBezTo>
                    <a:pt x="11364" y="129373"/>
                    <a:pt x="6119" y="123254"/>
                    <a:pt x="0" y="117135"/>
                  </a:cubicBezTo>
                  <a:cubicBezTo>
                    <a:pt x="0" y="117135"/>
                    <a:pt x="1748" y="115387"/>
                    <a:pt x="1748" y="115387"/>
                  </a:cubicBezTo>
                  <a:cubicBezTo>
                    <a:pt x="13112" y="109268"/>
                    <a:pt x="23602" y="103149"/>
                    <a:pt x="34966" y="97030"/>
                  </a:cubicBezTo>
                  <a:cubicBezTo>
                    <a:pt x="23602" y="89163"/>
                    <a:pt x="13112" y="81295"/>
                    <a:pt x="1748" y="73428"/>
                  </a:cubicBezTo>
                  <a:cubicBezTo>
                    <a:pt x="1748" y="54197"/>
                    <a:pt x="874" y="34966"/>
                    <a:pt x="874" y="15735"/>
                  </a:cubicBezTo>
                  <a:cubicBezTo>
                    <a:pt x="3497" y="13986"/>
                    <a:pt x="6119" y="13112"/>
                    <a:pt x="7867" y="11364"/>
                  </a:cubicBezTo>
                  <a:cubicBezTo>
                    <a:pt x="16609" y="7867"/>
                    <a:pt x="26224" y="3497"/>
                    <a:pt x="34966" y="0"/>
                  </a:cubicBezTo>
                  <a:lnTo>
                    <a:pt x="34966" y="0"/>
                  </a:lnTo>
                  <a:close/>
                </a:path>
              </a:pathLst>
            </a:custGeom>
            <a:solidFill>
              <a:srgbClr val="7B2B29"/>
            </a:solidFill>
            <a:ln w="8731" cap="flat">
              <a:noFill/>
              <a:prstDash val="solid"/>
              <a:miter/>
            </a:ln>
          </p:spPr>
          <p:txBody>
            <a:bodyPr rtlCol="0" anchor="ctr"/>
            <a:lstStyle/>
            <a:p>
              <a:endParaRPr lang="en-GB"/>
            </a:p>
          </p:txBody>
        </p:sp>
        <p:sp>
          <p:nvSpPr>
            <p:cNvPr id="161" name="Freeform: Shape 160">
              <a:extLst>
                <a:ext uri="{FF2B5EF4-FFF2-40B4-BE49-F238E27FC236}">
                  <a16:creationId xmlns:a16="http://schemas.microsoft.com/office/drawing/2014/main" id="{5E9E2C09-613C-6E0F-6A9E-14BFFC34D020}"/>
                </a:ext>
              </a:extLst>
            </p:cNvPr>
            <p:cNvSpPr/>
            <p:nvPr/>
          </p:nvSpPr>
          <p:spPr>
            <a:xfrm>
              <a:off x="10057343" y="3087513"/>
              <a:ext cx="152100" cy="115386"/>
            </a:xfrm>
            <a:custGeom>
              <a:avLst/>
              <a:gdLst>
                <a:gd name="connsiteX0" fmla="*/ 10490 w 152100"/>
                <a:gd name="connsiteY0" fmla="*/ 11364 h 115386"/>
                <a:gd name="connsiteX1" fmla="*/ 0 w 152100"/>
                <a:gd name="connsiteY1" fmla="*/ 2623 h 115386"/>
                <a:gd name="connsiteX2" fmla="*/ 79547 w 152100"/>
                <a:gd name="connsiteY2" fmla="*/ 1748 h 115386"/>
                <a:gd name="connsiteX3" fmla="*/ 92659 w 152100"/>
                <a:gd name="connsiteY3" fmla="*/ 46330 h 115386"/>
                <a:gd name="connsiteX4" fmla="*/ 115387 w 152100"/>
                <a:gd name="connsiteY4" fmla="*/ 13986 h 115386"/>
                <a:gd name="connsiteX5" fmla="*/ 130247 w 152100"/>
                <a:gd name="connsiteY5" fmla="*/ 0 h 115386"/>
                <a:gd name="connsiteX6" fmla="*/ 152101 w 152100"/>
                <a:gd name="connsiteY6" fmla="*/ 112764 h 115386"/>
                <a:gd name="connsiteX7" fmla="*/ 44581 w 152100"/>
                <a:gd name="connsiteY7" fmla="*/ 115387 h 115386"/>
                <a:gd name="connsiteX8" fmla="*/ 37588 w 152100"/>
                <a:gd name="connsiteY8" fmla="*/ 65561 h 115386"/>
                <a:gd name="connsiteX9" fmla="*/ 10490 w 152100"/>
                <a:gd name="connsiteY9" fmla="*/ 11364 h 115386"/>
                <a:gd name="connsiteX10" fmla="*/ 84792 w 152100"/>
                <a:gd name="connsiteY10" fmla="*/ 90037 h 115386"/>
                <a:gd name="connsiteX11" fmla="*/ 74302 w 152100"/>
                <a:gd name="connsiteY11" fmla="*/ 81295 h 115386"/>
                <a:gd name="connsiteX12" fmla="*/ 62938 w 152100"/>
                <a:gd name="connsiteY12" fmla="*/ 89163 h 115386"/>
                <a:gd name="connsiteX13" fmla="*/ 69057 w 152100"/>
                <a:gd name="connsiteY13" fmla="*/ 97030 h 115386"/>
                <a:gd name="connsiteX14" fmla="*/ 84792 w 152100"/>
                <a:gd name="connsiteY14" fmla="*/ 90037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100" h="115386">
                  <a:moveTo>
                    <a:pt x="10490" y="11364"/>
                  </a:moveTo>
                  <a:cubicBezTo>
                    <a:pt x="6993" y="8741"/>
                    <a:pt x="3497" y="5245"/>
                    <a:pt x="0" y="2623"/>
                  </a:cubicBezTo>
                  <a:cubicBezTo>
                    <a:pt x="26224" y="2623"/>
                    <a:pt x="52449" y="1748"/>
                    <a:pt x="79547" y="1748"/>
                  </a:cubicBezTo>
                  <a:cubicBezTo>
                    <a:pt x="83918" y="16609"/>
                    <a:pt x="88288" y="31469"/>
                    <a:pt x="92659" y="46330"/>
                  </a:cubicBezTo>
                  <a:cubicBezTo>
                    <a:pt x="100526" y="35840"/>
                    <a:pt x="107520" y="24476"/>
                    <a:pt x="115387" y="13986"/>
                  </a:cubicBezTo>
                  <a:cubicBezTo>
                    <a:pt x="120632" y="9616"/>
                    <a:pt x="125002" y="4371"/>
                    <a:pt x="130247" y="0"/>
                  </a:cubicBezTo>
                  <a:cubicBezTo>
                    <a:pt x="157346" y="33218"/>
                    <a:pt x="43707" y="94408"/>
                    <a:pt x="152101" y="112764"/>
                  </a:cubicBezTo>
                  <a:cubicBezTo>
                    <a:pt x="116261" y="113639"/>
                    <a:pt x="80421" y="114513"/>
                    <a:pt x="44581" y="115387"/>
                  </a:cubicBezTo>
                  <a:cubicBezTo>
                    <a:pt x="41959" y="98778"/>
                    <a:pt x="40210" y="82169"/>
                    <a:pt x="37588" y="65561"/>
                  </a:cubicBezTo>
                  <a:cubicBezTo>
                    <a:pt x="61190" y="29721"/>
                    <a:pt x="50700" y="13112"/>
                    <a:pt x="10490" y="11364"/>
                  </a:cubicBezTo>
                  <a:close/>
                  <a:moveTo>
                    <a:pt x="84792" y="90037"/>
                  </a:moveTo>
                  <a:cubicBezTo>
                    <a:pt x="79547" y="85666"/>
                    <a:pt x="76050" y="80421"/>
                    <a:pt x="74302" y="81295"/>
                  </a:cubicBezTo>
                  <a:cubicBezTo>
                    <a:pt x="69931" y="83044"/>
                    <a:pt x="66435" y="86540"/>
                    <a:pt x="62938" y="89163"/>
                  </a:cubicBezTo>
                  <a:cubicBezTo>
                    <a:pt x="65561" y="91785"/>
                    <a:pt x="67309" y="97904"/>
                    <a:pt x="69057" y="97030"/>
                  </a:cubicBezTo>
                  <a:cubicBezTo>
                    <a:pt x="74302" y="96156"/>
                    <a:pt x="77799" y="92659"/>
                    <a:pt x="84792" y="90037"/>
                  </a:cubicBezTo>
                  <a:close/>
                </a:path>
              </a:pathLst>
            </a:custGeom>
            <a:solidFill>
              <a:srgbClr val="E7BB54"/>
            </a:solidFill>
            <a:ln w="8731" cap="flat">
              <a:noFill/>
              <a:prstDash val="solid"/>
              <a:miter/>
            </a:ln>
          </p:spPr>
          <p:txBody>
            <a:bodyPr rtlCol="0" anchor="ctr"/>
            <a:lstStyle/>
            <a:p>
              <a:endParaRPr lang="en-GB"/>
            </a:p>
          </p:txBody>
        </p:sp>
        <p:sp>
          <p:nvSpPr>
            <p:cNvPr id="162" name="Freeform: Shape 161">
              <a:extLst>
                <a:ext uri="{FF2B5EF4-FFF2-40B4-BE49-F238E27FC236}">
                  <a16:creationId xmlns:a16="http://schemas.microsoft.com/office/drawing/2014/main" id="{EF973D05-C578-7B47-3538-F67584407437}"/>
                </a:ext>
              </a:extLst>
            </p:cNvPr>
            <p:cNvSpPr/>
            <p:nvPr/>
          </p:nvSpPr>
          <p:spPr>
            <a:xfrm>
              <a:off x="10207696" y="3642593"/>
              <a:ext cx="118883" cy="94407"/>
            </a:xfrm>
            <a:custGeom>
              <a:avLst/>
              <a:gdLst>
                <a:gd name="connsiteX0" fmla="*/ 1748 w 118883"/>
                <a:gd name="connsiteY0" fmla="*/ 0 h 94407"/>
                <a:gd name="connsiteX1" fmla="*/ 117135 w 118883"/>
                <a:gd name="connsiteY1" fmla="*/ 4371 h 94407"/>
                <a:gd name="connsiteX2" fmla="*/ 118883 w 118883"/>
                <a:gd name="connsiteY2" fmla="*/ 32343 h 94407"/>
                <a:gd name="connsiteX3" fmla="*/ 76925 w 118883"/>
                <a:gd name="connsiteY3" fmla="*/ 94408 h 94407"/>
                <a:gd name="connsiteX4" fmla="*/ 24476 w 118883"/>
                <a:gd name="connsiteY4" fmla="*/ 85666 h 94407"/>
                <a:gd name="connsiteX5" fmla="*/ 14860 w 118883"/>
                <a:gd name="connsiteY5" fmla="*/ 76925 h 94407"/>
                <a:gd name="connsiteX6" fmla="*/ 44581 w 118883"/>
                <a:gd name="connsiteY6" fmla="*/ 22728 h 94407"/>
                <a:gd name="connsiteX7" fmla="*/ 0 w 118883"/>
                <a:gd name="connsiteY7" fmla="*/ 21854 h 94407"/>
                <a:gd name="connsiteX8" fmla="*/ 1748 w 118883"/>
                <a:gd name="connsiteY8" fmla="*/ 0 h 9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8883" h="94407">
                  <a:moveTo>
                    <a:pt x="1748" y="0"/>
                  </a:moveTo>
                  <a:cubicBezTo>
                    <a:pt x="40211" y="1748"/>
                    <a:pt x="78673" y="2623"/>
                    <a:pt x="117135" y="4371"/>
                  </a:cubicBezTo>
                  <a:cubicBezTo>
                    <a:pt x="118009" y="13986"/>
                    <a:pt x="118883" y="22728"/>
                    <a:pt x="118883" y="32343"/>
                  </a:cubicBezTo>
                  <a:cubicBezTo>
                    <a:pt x="104897" y="53323"/>
                    <a:pt x="90911" y="73428"/>
                    <a:pt x="76925" y="94408"/>
                  </a:cubicBezTo>
                  <a:cubicBezTo>
                    <a:pt x="59442" y="91785"/>
                    <a:pt x="41959" y="88288"/>
                    <a:pt x="24476" y="85666"/>
                  </a:cubicBezTo>
                  <a:cubicBezTo>
                    <a:pt x="20979" y="83044"/>
                    <a:pt x="18357" y="79547"/>
                    <a:pt x="14860" y="76925"/>
                  </a:cubicBezTo>
                  <a:cubicBezTo>
                    <a:pt x="24476" y="58568"/>
                    <a:pt x="34966" y="41085"/>
                    <a:pt x="44581" y="22728"/>
                  </a:cubicBezTo>
                  <a:cubicBezTo>
                    <a:pt x="29721" y="22728"/>
                    <a:pt x="14860" y="21854"/>
                    <a:pt x="0" y="21854"/>
                  </a:cubicBezTo>
                  <a:cubicBezTo>
                    <a:pt x="1748" y="14861"/>
                    <a:pt x="1748" y="7867"/>
                    <a:pt x="1748" y="0"/>
                  </a:cubicBezTo>
                  <a:close/>
                </a:path>
              </a:pathLst>
            </a:custGeom>
            <a:solidFill>
              <a:srgbClr val="654A38"/>
            </a:solidFill>
            <a:ln w="8731" cap="flat">
              <a:noFill/>
              <a:prstDash val="solid"/>
              <a:miter/>
            </a:ln>
          </p:spPr>
          <p:txBody>
            <a:bodyPr rtlCol="0" anchor="ctr"/>
            <a:lstStyle/>
            <a:p>
              <a:endParaRPr lang="en-GB"/>
            </a:p>
          </p:txBody>
        </p:sp>
        <p:sp>
          <p:nvSpPr>
            <p:cNvPr id="163" name="Freeform: Shape 162">
              <a:extLst>
                <a:ext uri="{FF2B5EF4-FFF2-40B4-BE49-F238E27FC236}">
                  <a16:creationId xmlns:a16="http://schemas.microsoft.com/office/drawing/2014/main" id="{7B5BB5CF-55BA-6ED9-2617-B967DA121A5D}"/>
                </a:ext>
              </a:extLst>
            </p:cNvPr>
            <p:cNvSpPr/>
            <p:nvPr/>
          </p:nvSpPr>
          <p:spPr>
            <a:xfrm>
              <a:off x="10817847" y="3976635"/>
              <a:ext cx="181821" cy="116141"/>
            </a:xfrm>
            <a:custGeom>
              <a:avLst/>
              <a:gdLst>
                <a:gd name="connsiteX0" fmla="*/ 0 w 181821"/>
                <a:gd name="connsiteY0" fmla="*/ 116142 h 116141"/>
                <a:gd name="connsiteX1" fmla="*/ 181822 w 181821"/>
                <a:gd name="connsiteY1" fmla="*/ 5126 h 116141"/>
                <a:gd name="connsiteX2" fmla="*/ 0 w 181821"/>
                <a:gd name="connsiteY2" fmla="*/ 116142 h 116141"/>
              </a:gdLst>
              <a:ahLst/>
              <a:cxnLst>
                <a:cxn ang="0">
                  <a:pos x="connsiteX0" y="connsiteY0"/>
                </a:cxn>
                <a:cxn ang="0">
                  <a:pos x="connsiteX1" y="connsiteY1"/>
                </a:cxn>
                <a:cxn ang="0">
                  <a:pos x="connsiteX2" y="connsiteY2"/>
                </a:cxn>
              </a:cxnLst>
              <a:rect l="l" t="t" r="r" b="b"/>
              <a:pathLst>
                <a:path w="181821" h="116141">
                  <a:moveTo>
                    <a:pt x="0" y="116142"/>
                  </a:moveTo>
                  <a:cubicBezTo>
                    <a:pt x="55071" y="70687"/>
                    <a:pt x="81295" y="-22847"/>
                    <a:pt x="181822" y="5126"/>
                  </a:cubicBezTo>
                  <a:cubicBezTo>
                    <a:pt x="120632" y="41840"/>
                    <a:pt x="60316" y="78554"/>
                    <a:pt x="0" y="116142"/>
                  </a:cubicBezTo>
                  <a:close/>
                </a:path>
              </a:pathLst>
            </a:custGeom>
            <a:solidFill>
              <a:srgbClr val="7B2B29"/>
            </a:solidFill>
            <a:ln w="8731" cap="flat">
              <a:noFill/>
              <a:prstDash val="solid"/>
              <a:miter/>
            </a:ln>
          </p:spPr>
          <p:txBody>
            <a:bodyPr rtlCol="0" anchor="ctr"/>
            <a:lstStyle/>
            <a:p>
              <a:endParaRPr lang="en-GB"/>
            </a:p>
          </p:txBody>
        </p:sp>
        <p:sp>
          <p:nvSpPr>
            <p:cNvPr id="164" name="Freeform: Shape 163">
              <a:extLst>
                <a:ext uri="{FF2B5EF4-FFF2-40B4-BE49-F238E27FC236}">
                  <a16:creationId xmlns:a16="http://schemas.microsoft.com/office/drawing/2014/main" id="{18C45616-5795-8CEB-EA96-975067669CCB}"/>
                </a:ext>
              </a:extLst>
            </p:cNvPr>
            <p:cNvSpPr/>
            <p:nvPr/>
          </p:nvSpPr>
          <p:spPr>
            <a:xfrm>
              <a:off x="9315196" y="364530"/>
              <a:ext cx="182601" cy="69086"/>
            </a:xfrm>
            <a:custGeom>
              <a:avLst/>
              <a:gdLst>
                <a:gd name="connsiteX0" fmla="*/ 0 w 182601"/>
                <a:gd name="connsiteY0" fmla="*/ 51603 h 69086"/>
                <a:gd name="connsiteX1" fmla="*/ 32343 w 182601"/>
                <a:gd name="connsiteY1" fmla="*/ 30624 h 69086"/>
                <a:gd name="connsiteX2" fmla="*/ 165213 w 182601"/>
                <a:gd name="connsiteY2" fmla="*/ 29 h 69086"/>
                <a:gd name="connsiteX3" fmla="*/ 156472 w 182601"/>
                <a:gd name="connsiteY3" fmla="*/ 38491 h 69086"/>
                <a:gd name="connsiteX4" fmla="*/ 44581 w 182601"/>
                <a:gd name="connsiteY4" fmla="*/ 69086 h 69086"/>
                <a:gd name="connsiteX5" fmla="*/ 0 w 182601"/>
                <a:gd name="connsiteY5" fmla="*/ 51603 h 6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601" h="69086">
                  <a:moveTo>
                    <a:pt x="0" y="51603"/>
                  </a:moveTo>
                  <a:cubicBezTo>
                    <a:pt x="10490" y="44610"/>
                    <a:pt x="20105" y="34120"/>
                    <a:pt x="32343" y="30624"/>
                  </a:cubicBezTo>
                  <a:cubicBezTo>
                    <a:pt x="76051" y="18386"/>
                    <a:pt x="121506" y="-845"/>
                    <a:pt x="165213" y="29"/>
                  </a:cubicBezTo>
                  <a:cubicBezTo>
                    <a:pt x="189689" y="29"/>
                    <a:pt x="189689" y="30624"/>
                    <a:pt x="156472" y="38491"/>
                  </a:cubicBezTo>
                  <a:cubicBezTo>
                    <a:pt x="118883" y="48107"/>
                    <a:pt x="81295" y="58596"/>
                    <a:pt x="44581" y="69086"/>
                  </a:cubicBezTo>
                  <a:cubicBezTo>
                    <a:pt x="29721" y="62967"/>
                    <a:pt x="14861" y="57722"/>
                    <a:pt x="0" y="51603"/>
                  </a:cubicBezTo>
                  <a:close/>
                </a:path>
              </a:pathLst>
            </a:custGeom>
            <a:solidFill>
              <a:srgbClr val="3D2226"/>
            </a:solidFill>
            <a:ln w="8731" cap="flat">
              <a:noFill/>
              <a:prstDash val="solid"/>
              <a:miter/>
            </a:ln>
          </p:spPr>
          <p:txBody>
            <a:bodyPr rtlCol="0" anchor="ctr"/>
            <a:lstStyle/>
            <a:p>
              <a:endParaRPr lang="en-GB"/>
            </a:p>
          </p:txBody>
        </p:sp>
        <p:sp>
          <p:nvSpPr>
            <p:cNvPr id="165" name="Freeform: Shape 164">
              <a:extLst>
                <a:ext uri="{FF2B5EF4-FFF2-40B4-BE49-F238E27FC236}">
                  <a16:creationId xmlns:a16="http://schemas.microsoft.com/office/drawing/2014/main" id="{15EC8B29-333E-6507-C252-D80014BE47BD}"/>
                </a:ext>
              </a:extLst>
            </p:cNvPr>
            <p:cNvSpPr/>
            <p:nvPr/>
          </p:nvSpPr>
          <p:spPr>
            <a:xfrm>
              <a:off x="10608053" y="4636493"/>
              <a:ext cx="109267" cy="132869"/>
            </a:xfrm>
            <a:custGeom>
              <a:avLst/>
              <a:gdLst>
                <a:gd name="connsiteX0" fmla="*/ 70806 w 109267"/>
                <a:gd name="connsiteY0" fmla="*/ 132870 h 132869"/>
                <a:gd name="connsiteX1" fmla="*/ 0 w 109267"/>
                <a:gd name="connsiteY1" fmla="*/ 125003 h 132869"/>
                <a:gd name="connsiteX2" fmla="*/ 21854 w 109267"/>
                <a:gd name="connsiteY2" fmla="*/ 93533 h 132869"/>
                <a:gd name="connsiteX3" fmla="*/ 53323 w 109267"/>
                <a:gd name="connsiteY3" fmla="*/ 52449 h 132869"/>
                <a:gd name="connsiteX4" fmla="*/ 6993 w 109267"/>
                <a:gd name="connsiteY4" fmla="*/ 69057 h 132869"/>
                <a:gd name="connsiteX5" fmla="*/ 53323 w 109267"/>
                <a:gd name="connsiteY5" fmla="*/ 0 h 132869"/>
                <a:gd name="connsiteX6" fmla="*/ 105771 w 109267"/>
                <a:gd name="connsiteY6" fmla="*/ 31469 h 132869"/>
                <a:gd name="connsiteX7" fmla="*/ 109268 w 109267"/>
                <a:gd name="connsiteY7" fmla="*/ 37589 h 132869"/>
                <a:gd name="connsiteX8" fmla="*/ 107520 w 109267"/>
                <a:gd name="connsiteY8" fmla="*/ 41085 h 132869"/>
                <a:gd name="connsiteX9" fmla="*/ 86540 w 109267"/>
                <a:gd name="connsiteY9" fmla="*/ 42833 h 132869"/>
                <a:gd name="connsiteX10" fmla="*/ 72554 w 109267"/>
                <a:gd name="connsiteY10" fmla="*/ 20980 h 132869"/>
                <a:gd name="connsiteX11" fmla="*/ 60316 w 109267"/>
                <a:gd name="connsiteY11" fmla="*/ 35840 h 132869"/>
                <a:gd name="connsiteX12" fmla="*/ 85666 w 109267"/>
                <a:gd name="connsiteY12" fmla="*/ 42833 h 132869"/>
                <a:gd name="connsiteX13" fmla="*/ 104023 w 109267"/>
                <a:gd name="connsiteY13" fmla="*/ 69931 h 132869"/>
                <a:gd name="connsiteX14" fmla="*/ 77799 w 109267"/>
                <a:gd name="connsiteY14" fmla="*/ 122380 h 132869"/>
                <a:gd name="connsiteX15" fmla="*/ 70806 w 109267"/>
                <a:gd name="connsiteY15" fmla="*/ 132870 h 132869"/>
                <a:gd name="connsiteX16" fmla="*/ 70806 w 109267"/>
                <a:gd name="connsiteY16" fmla="*/ 132870 h 13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267" h="132869">
                  <a:moveTo>
                    <a:pt x="70806" y="132870"/>
                  </a:moveTo>
                  <a:cubicBezTo>
                    <a:pt x="47204" y="130247"/>
                    <a:pt x="23602" y="127625"/>
                    <a:pt x="0" y="125003"/>
                  </a:cubicBezTo>
                  <a:cubicBezTo>
                    <a:pt x="6993" y="114513"/>
                    <a:pt x="14861" y="104023"/>
                    <a:pt x="21854" y="93533"/>
                  </a:cubicBezTo>
                  <a:cubicBezTo>
                    <a:pt x="32343" y="79547"/>
                    <a:pt x="42833" y="66435"/>
                    <a:pt x="53323" y="52449"/>
                  </a:cubicBezTo>
                  <a:cubicBezTo>
                    <a:pt x="37588" y="57694"/>
                    <a:pt x="22728" y="63813"/>
                    <a:pt x="6993" y="69057"/>
                  </a:cubicBezTo>
                  <a:cubicBezTo>
                    <a:pt x="22728" y="46330"/>
                    <a:pt x="37588" y="22728"/>
                    <a:pt x="53323" y="0"/>
                  </a:cubicBezTo>
                  <a:cubicBezTo>
                    <a:pt x="70806" y="10490"/>
                    <a:pt x="88288" y="20980"/>
                    <a:pt x="105771" y="31469"/>
                  </a:cubicBezTo>
                  <a:cubicBezTo>
                    <a:pt x="106645" y="33218"/>
                    <a:pt x="108394" y="35840"/>
                    <a:pt x="109268" y="37589"/>
                  </a:cubicBezTo>
                  <a:cubicBezTo>
                    <a:pt x="109268" y="38462"/>
                    <a:pt x="108394" y="39336"/>
                    <a:pt x="107520" y="41085"/>
                  </a:cubicBezTo>
                  <a:cubicBezTo>
                    <a:pt x="100526" y="41959"/>
                    <a:pt x="93533" y="41959"/>
                    <a:pt x="86540" y="42833"/>
                  </a:cubicBezTo>
                  <a:cubicBezTo>
                    <a:pt x="82170" y="35840"/>
                    <a:pt x="77799" y="27973"/>
                    <a:pt x="72554" y="20980"/>
                  </a:cubicBezTo>
                  <a:cubicBezTo>
                    <a:pt x="68183" y="26224"/>
                    <a:pt x="64687" y="31469"/>
                    <a:pt x="60316" y="35840"/>
                  </a:cubicBezTo>
                  <a:cubicBezTo>
                    <a:pt x="69057" y="38462"/>
                    <a:pt x="76925" y="40211"/>
                    <a:pt x="85666" y="42833"/>
                  </a:cubicBezTo>
                  <a:cubicBezTo>
                    <a:pt x="91785" y="51575"/>
                    <a:pt x="97904" y="61190"/>
                    <a:pt x="104023" y="69931"/>
                  </a:cubicBezTo>
                  <a:cubicBezTo>
                    <a:pt x="95282" y="87414"/>
                    <a:pt x="86540" y="104897"/>
                    <a:pt x="77799" y="122380"/>
                  </a:cubicBezTo>
                  <a:cubicBezTo>
                    <a:pt x="76051" y="126751"/>
                    <a:pt x="73428" y="129374"/>
                    <a:pt x="70806" y="132870"/>
                  </a:cubicBezTo>
                  <a:cubicBezTo>
                    <a:pt x="70806" y="132870"/>
                    <a:pt x="70806" y="132870"/>
                    <a:pt x="70806" y="132870"/>
                  </a:cubicBezTo>
                  <a:close/>
                </a:path>
              </a:pathLst>
            </a:custGeom>
            <a:solidFill>
              <a:srgbClr val="654A38"/>
            </a:solidFill>
            <a:ln w="8731" cap="flat">
              <a:noFill/>
              <a:prstDash val="solid"/>
              <a:miter/>
            </a:ln>
          </p:spPr>
          <p:txBody>
            <a:bodyPr rtlCol="0" anchor="ctr"/>
            <a:lstStyle/>
            <a:p>
              <a:endParaRPr lang="en-GB"/>
            </a:p>
          </p:txBody>
        </p:sp>
        <p:sp>
          <p:nvSpPr>
            <p:cNvPr id="166" name="Freeform: Shape 165">
              <a:extLst>
                <a:ext uri="{FF2B5EF4-FFF2-40B4-BE49-F238E27FC236}">
                  <a16:creationId xmlns:a16="http://schemas.microsoft.com/office/drawing/2014/main" id="{C9696FF3-49D7-973A-BB1E-F09FB5F06AF9}"/>
                </a:ext>
              </a:extLst>
            </p:cNvPr>
            <p:cNvSpPr/>
            <p:nvPr/>
          </p:nvSpPr>
          <p:spPr>
            <a:xfrm>
              <a:off x="9637755" y="1057754"/>
              <a:ext cx="166961" cy="64686"/>
            </a:xfrm>
            <a:custGeom>
              <a:avLst/>
              <a:gdLst>
                <a:gd name="connsiteX0" fmla="*/ 87414 w 166961"/>
                <a:gd name="connsiteY0" fmla="*/ 3497 h 64686"/>
                <a:gd name="connsiteX1" fmla="*/ 166961 w 166961"/>
                <a:gd name="connsiteY1" fmla="*/ 54197 h 64686"/>
                <a:gd name="connsiteX2" fmla="*/ 0 w 166961"/>
                <a:gd name="connsiteY2" fmla="*/ 64687 h 64686"/>
                <a:gd name="connsiteX3" fmla="*/ 34966 w 166961"/>
                <a:gd name="connsiteY3" fmla="*/ 1748 h 64686"/>
                <a:gd name="connsiteX4" fmla="*/ 39336 w 166961"/>
                <a:gd name="connsiteY4" fmla="*/ 6993 h 64686"/>
                <a:gd name="connsiteX5" fmla="*/ 41959 w 166961"/>
                <a:gd name="connsiteY5" fmla="*/ 0 h 64686"/>
                <a:gd name="connsiteX6" fmla="*/ 87414 w 166961"/>
                <a:gd name="connsiteY6" fmla="*/ 3497 h 64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961" h="64686">
                  <a:moveTo>
                    <a:pt x="87414" y="3497"/>
                  </a:moveTo>
                  <a:cubicBezTo>
                    <a:pt x="120632" y="9616"/>
                    <a:pt x="163465" y="1748"/>
                    <a:pt x="166961" y="54197"/>
                  </a:cubicBezTo>
                  <a:cubicBezTo>
                    <a:pt x="111016" y="57693"/>
                    <a:pt x="55945" y="61190"/>
                    <a:pt x="0" y="64687"/>
                  </a:cubicBezTo>
                  <a:cubicBezTo>
                    <a:pt x="11364" y="43707"/>
                    <a:pt x="23602" y="22728"/>
                    <a:pt x="34966" y="1748"/>
                  </a:cubicBezTo>
                  <a:cubicBezTo>
                    <a:pt x="36714" y="3497"/>
                    <a:pt x="37588" y="5245"/>
                    <a:pt x="39336" y="6993"/>
                  </a:cubicBezTo>
                  <a:cubicBezTo>
                    <a:pt x="40210" y="4371"/>
                    <a:pt x="41085" y="2622"/>
                    <a:pt x="41959" y="0"/>
                  </a:cubicBezTo>
                  <a:cubicBezTo>
                    <a:pt x="57693" y="874"/>
                    <a:pt x="72554" y="2622"/>
                    <a:pt x="87414" y="3497"/>
                  </a:cubicBezTo>
                  <a:close/>
                </a:path>
              </a:pathLst>
            </a:custGeom>
            <a:solidFill>
              <a:srgbClr val="D6273B"/>
            </a:solidFill>
            <a:ln w="8731" cap="flat">
              <a:noFill/>
              <a:prstDash val="solid"/>
              <a:miter/>
            </a:ln>
          </p:spPr>
          <p:txBody>
            <a:bodyPr rtlCol="0" anchor="ctr"/>
            <a:lstStyle/>
            <a:p>
              <a:endParaRPr lang="en-GB"/>
            </a:p>
          </p:txBody>
        </p:sp>
        <p:sp>
          <p:nvSpPr>
            <p:cNvPr id="167" name="Freeform: Shape 166">
              <a:extLst>
                <a:ext uri="{FF2B5EF4-FFF2-40B4-BE49-F238E27FC236}">
                  <a16:creationId xmlns:a16="http://schemas.microsoft.com/office/drawing/2014/main" id="{6BF3D6F2-206D-2E55-633F-56C9630C9536}"/>
                </a:ext>
              </a:extLst>
            </p:cNvPr>
            <p:cNvSpPr/>
            <p:nvPr/>
          </p:nvSpPr>
          <p:spPr>
            <a:xfrm>
              <a:off x="10115037" y="1022512"/>
              <a:ext cx="151493" cy="112166"/>
            </a:xfrm>
            <a:custGeom>
              <a:avLst/>
              <a:gdLst>
                <a:gd name="connsiteX0" fmla="*/ 0 w 151493"/>
                <a:gd name="connsiteY0" fmla="*/ 43109 h 112166"/>
                <a:gd name="connsiteX1" fmla="*/ 18357 w 151493"/>
                <a:gd name="connsiteY1" fmla="*/ 276 h 112166"/>
                <a:gd name="connsiteX2" fmla="*/ 103149 w 151493"/>
                <a:gd name="connsiteY2" fmla="*/ 9017 h 112166"/>
                <a:gd name="connsiteX3" fmla="*/ 90037 w 151493"/>
                <a:gd name="connsiteY3" fmla="*/ 44857 h 112166"/>
                <a:gd name="connsiteX4" fmla="*/ 93533 w 151493"/>
                <a:gd name="connsiteY4" fmla="*/ 47480 h 112166"/>
                <a:gd name="connsiteX5" fmla="*/ 97904 w 151493"/>
                <a:gd name="connsiteY5" fmla="*/ 49228 h 112166"/>
                <a:gd name="connsiteX6" fmla="*/ 98778 w 151493"/>
                <a:gd name="connsiteY6" fmla="*/ 56221 h 112166"/>
                <a:gd name="connsiteX7" fmla="*/ 130247 w 151493"/>
                <a:gd name="connsiteY7" fmla="*/ 74578 h 112166"/>
                <a:gd name="connsiteX8" fmla="*/ 135492 w 151493"/>
                <a:gd name="connsiteY8" fmla="*/ 75452 h 112166"/>
                <a:gd name="connsiteX9" fmla="*/ 126751 w 151493"/>
                <a:gd name="connsiteY9" fmla="*/ 112166 h 112166"/>
                <a:gd name="connsiteX10" fmla="*/ 29721 w 151493"/>
                <a:gd name="connsiteY10" fmla="*/ 59718 h 112166"/>
                <a:gd name="connsiteX11" fmla="*/ 11364 w 151493"/>
                <a:gd name="connsiteY11" fmla="*/ 49228 h 112166"/>
                <a:gd name="connsiteX12" fmla="*/ 12238 w 151493"/>
                <a:gd name="connsiteY12" fmla="*/ 50102 h 112166"/>
                <a:gd name="connsiteX13" fmla="*/ 874 w 151493"/>
                <a:gd name="connsiteY13" fmla="*/ 43109 h 112166"/>
                <a:gd name="connsiteX14" fmla="*/ 0 w 151493"/>
                <a:gd name="connsiteY14" fmla="*/ 43109 h 112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1493" h="112166">
                  <a:moveTo>
                    <a:pt x="0" y="43109"/>
                  </a:moveTo>
                  <a:cubicBezTo>
                    <a:pt x="6119" y="28249"/>
                    <a:pt x="11364" y="276"/>
                    <a:pt x="18357" y="276"/>
                  </a:cubicBezTo>
                  <a:cubicBezTo>
                    <a:pt x="46330" y="-1472"/>
                    <a:pt x="75176" y="5521"/>
                    <a:pt x="103149" y="9017"/>
                  </a:cubicBezTo>
                  <a:cubicBezTo>
                    <a:pt x="98778" y="21255"/>
                    <a:pt x="94407" y="32619"/>
                    <a:pt x="90037" y="44857"/>
                  </a:cubicBezTo>
                  <a:cubicBezTo>
                    <a:pt x="90037" y="44857"/>
                    <a:pt x="91785" y="46606"/>
                    <a:pt x="93533" y="47480"/>
                  </a:cubicBezTo>
                  <a:cubicBezTo>
                    <a:pt x="94407" y="48354"/>
                    <a:pt x="96156" y="48354"/>
                    <a:pt x="97904" y="49228"/>
                  </a:cubicBezTo>
                  <a:cubicBezTo>
                    <a:pt x="97904" y="51850"/>
                    <a:pt x="98778" y="53599"/>
                    <a:pt x="98778" y="56221"/>
                  </a:cubicBezTo>
                  <a:cubicBezTo>
                    <a:pt x="109268" y="62340"/>
                    <a:pt x="119758" y="68459"/>
                    <a:pt x="130247" y="74578"/>
                  </a:cubicBezTo>
                  <a:cubicBezTo>
                    <a:pt x="131996" y="74578"/>
                    <a:pt x="133744" y="75452"/>
                    <a:pt x="135492" y="75452"/>
                  </a:cubicBezTo>
                  <a:cubicBezTo>
                    <a:pt x="156472" y="93809"/>
                    <a:pt x="159968" y="107796"/>
                    <a:pt x="126751" y="112166"/>
                  </a:cubicBezTo>
                  <a:cubicBezTo>
                    <a:pt x="94407" y="94683"/>
                    <a:pt x="62064" y="77201"/>
                    <a:pt x="29721" y="59718"/>
                  </a:cubicBezTo>
                  <a:cubicBezTo>
                    <a:pt x="23602" y="56221"/>
                    <a:pt x="17483" y="52725"/>
                    <a:pt x="11364" y="49228"/>
                  </a:cubicBezTo>
                  <a:cubicBezTo>
                    <a:pt x="11364" y="49228"/>
                    <a:pt x="12238" y="50102"/>
                    <a:pt x="12238" y="50102"/>
                  </a:cubicBezTo>
                  <a:cubicBezTo>
                    <a:pt x="8741" y="47480"/>
                    <a:pt x="4371" y="45731"/>
                    <a:pt x="874" y="43109"/>
                  </a:cubicBezTo>
                  <a:lnTo>
                    <a:pt x="0" y="43109"/>
                  </a:lnTo>
                  <a:close/>
                </a:path>
              </a:pathLst>
            </a:custGeom>
            <a:solidFill>
              <a:srgbClr val="BA3325"/>
            </a:solidFill>
            <a:ln w="8731" cap="flat">
              <a:noFill/>
              <a:prstDash val="solid"/>
              <a:miter/>
            </a:ln>
          </p:spPr>
          <p:txBody>
            <a:bodyPr rtlCol="0" anchor="ctr"/>
            <a:lstStyle/>
            <a:p>
              <a:endParaRPr lang="en-GB"/>
            </a:p>
          </p:txBody>
        </p:sp>
        <p:sp>
          <p:nvSpPr>
            <p:cNvPr id="168" name="Freeform: Shape 167">
              <a:extLst>
                <a:ext uri="{FF2B5EF4-FFF2-40B4-BE49-F238E27FC236}">
                  <a16:creationId xmlns:a16="http://schemas.microsoft.com/office/drawing/2014/main" id="{B3B0EF26-52B7-C508-715E-8F3CC564DDDE}"/>
                </a:ext>
              </a:extLst>
            </p:cNvPr>
            <p:cNvSpPr/>
            <p:nvPr/>
          </p:nvSpPr>
          <p:spPr>
            <a:xfrm>
              <a:off x="9747897" y="639914"/>
              <a:ext cx="136366" cy="159093"/>
            </a:xfrm>
            <a:custGeom>
              <a:avLst/>
              <a:gdLst>
                <a:gd name="connsiteX0" fmla="*/ 28847 w 136366"/>
                <a:gd name="connsiteY0" fmla="*/ 0 h 159093"/>
                <a:gd name="connsiteX1" fmla="*/ 122380 w 136366"/>
                <a:gd name="connsiteY1" fmla="*/ 89163 h 159093"/>
                <a:gd name="connsiteX2" fmla="*/ 136366 w 136366"/>
                <a:gd name="connsiteY2" fmla="*/ 96156 h 159093"/>
                <a:gd name="connsiteX3" fmla="*/ 117135 w 136366"/>
                <a:gd name="connsiteY3" fmla="*/ 116261 h 159093"/>
                <a:gd name="connsiteX4" fmla="*/ 108394 w 136366"/>
                <a:gd name="connsiteY4" fmla="*/ 116261 h 159093"/>
                <a:gd name="connsiteX5" fmla="*/ 90037 w 136366"/>
                <a:gd name="connsiteY5" fmla="*/ 131121 h 159093"/>
                <a:gd name="connsiteX6" fmla="*/ 101401 w 136366"/>
                <a:gd name="connsiteY6" fmla="*/ 159094 h 159093"/>
                <a:gd name="connsiteX7" fmla="*/ 0 w 136366"/>
                <a:gd name="connsiteY7" fmla="*/ 9616 h 159093"/>
                <a:gd name="connsiteX8" fmla="*/ 28847 w 136366"/>
                <a:gd name="connsiteY8" fmla="*/ 0 h 15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366" h="159093">
                  <a:moveTo>
                    <a:pt x="28847" y="0"/>
                  </a:moveTo>
                  <a:cubicBezTo>
                    <a:pt x="60316" y="29721"/>
                    <a:pt x="90911" y="60316"/>
                    <a:pt x="122380" y="89163"/>
                  </a:cubicBezTo>
                  <a:cubicBezTo>
                    <a:pt x="125877" y="92659"/>
                    <a:pt x="131996" y="93533"/>
                    <a:pt x="136366" y="96156"/>
                  </a:cubicBezTo>
                  <a:cubicBezTo>
                    <a:pt x="130247" y="103149"/>
                    <a:pt x="123254" y="109268"/>
                    <a:pt x="117135" y="116261"/>
                  </a:cubicBezTo>
                  <a:cubicBezTo>
                    <a:pt x="114513" y="116261"/>
                    <a:pt x="111016" y="116261"/>
                    <a:pt x="108394" y="116261"/>
                  </a:cubicBezTo>
                  <a:cubicBezTo>
                    <a:pt x="102275" y="121506"/>
                    <a:pt x="96156" y="125877"/>
                    <a:pt x="90037" y="131121"/>
                  </a:cubicBezTo>
                  <a:cubicBezTo>
                    <a:pt x="93533" y="140737"/>
                    <a:pt x="97904" y="149478"/>
                    <a:pt x="101401" y="159094"/>
                  </a:cubicBezTo>
                  <a:cubicBezTo>
                    <a:pt x="36714" y="130247"/>
                    <a:pt x="24476" y="65561"/>
                    <a:pt x="0" y="9616"/>
                  </a:cubicBezTo>
                  <a:cubicBezTo>
                    <a:pt x="9616" y="6993"/>
                    <a:pt x="19231" y="3497"/>
                    <a:pt x="28847" y="0"/>
                  </a:cubicBezTo>
                  <a:close/>
                </a:path>
              </a:pathLst>
            </a:custGeom>
            <a:solidFill>
              <a:srgbClr val="654A38"/>
            </a:solidFill>
            <a:ln w="8731" cap="flat">
              <a:noFill/>
              <a:prstDash val="solid"/>
              <a:miter/>
            </a:ln>
          </p:spPr>
          <p:txBody>
            <a:bodyPr rtlCol="0" anchor="ctr"/>
            <a:lstStyle/>
            <a:p>
              <a:endParaRPr lang="en-GB"/>
            </a:p>
          </p:txBody>
        </p:sp>
        <p:sp>
          <p:nvSpPr>
            <p:cNvPr id="169" name="Freeform: Shape 168">
              <a:extLst>
                <a:ext uri="{FF2B5EF4-FFF2-40B4-BE49-F238E27FC236}">
                  <a16:creationId xmlns:a16="http://schemas.microsoft.com/office/drawing/2014/main" id="{A5CB90C6-A7BF-4735-4F52-2E2E5078B12F}"/>
                </a:ext>
              </a:extLst>
            </p:cNvPr>
            <p:cNvSpPr/>
            <p:nvPr/>
          </p:nvSpPr>
          <p:spPr>
            <a:xfrm>
              <a:off x="8903475" y="2039416"/>
              <a:ext cx="126750" cy="76924"/>
            </a:xfrm>
            <a:custGeom>
              <a:avLst/>
              <a:gdLst>
                <a:gd name="connsiteX0" fmla="*/ 116261 w 126750"/>
                <a:gd name="connsiteY0" fmla="*/ 62064 h 76924"/>
                <a:gd name="connsiteX1" fmla="*/ 111890 w 126750"/>
                <a:gd name="connsiteY1" fmla="*/ 72554 h 76924"/>
                <a:gd name="connsiteX2" fmla="*/ 88288 w 126750"/>
                <a:gd name="connsiteY2" fmla="*/ 76925 h 76924"/>
                <a:gd name="connsiteX3" fmla="*/ 874 w 126750"/>
                <a:gd name="connsiteY3" fmla="*/ 44581 h 76924"/>
                <a:gd name="connsiteX4" fmla="*/ 0 w 126750"/>
                <a:gd name="connsiteY4" fmla="*/ 874 h 76924"/>
                <a:gd name="connsiteX5" fmla="*/ 4371 w 126750"/>
                <a:gd name="connsiteY5" fmla="*/ 874 h 76924"/>
                <a:gd name="connsiteX6" fmla="*/ 8741 w 126750"/>
                <a:gd name="connsiteY6" fmla="*/ 874 h 76924"/>
                <a:gd name="connsiteX7" fmla="*/ 100526 w 126750"/>
                <a:gd name="connsiteY7" fmla="*/ 874 h 76924"/>
                <a:gd name="connsiteX8" fmla="*/ 114513 w 126750"/>
                <a:gd name="connsiteY8" fmla="*/ 0 h 76924"/>
                <a:gd name="connsiteX9" fmla="*/ 126751 w 126750"/>
                <a:gd name="connsiteY9" fmla="*/ 6119 h 76924"/>
                <a:gd name="connsiteX10" fmla="*/ 124128 w 126750"/>
                <a:gd name="connsiteY10" fmla="*/ 34966 h 76924"/>
                <a:gd name="connsiteX11" fmla="*/ 116261 w 126750"/>
                <a:gd name="connsiteY11" fmla="*/ 62064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750" h="76924">
                  <a:moveTo>
                    <a:pt x="116261" y="62064"/>
                  </a:moveTo>
                  <a:cubicBezTo>
                    <a:pt x="114513" y="65561"/>
                    <a:pt x="112764" y="69057"/>
                    <a:pt x="111890" y="72554"/>
                  </a:cubicBezTo>
                  <a:cubicBezTo>
                    <a:pt x="104023" y="74302"/>
                    <a:pt x="96156" y="75176"/>
                    <a:pt x="88288" y="76925"/>
                  </a:cubicBezTo>
                  <a:cubicBezTo>
                    <a:pt x="59442" y="66435"/>
                    <a:pt x="29721" y="55071"/>
                    <a:pt x="874" y="44581"/>
                  </a:cubicBezTo>
                  <a:cubicBezTo>
                    <a:pt x="874" y="29721"/>
                    <a:pt x="0" y="15735"/>
                    <a:pt x="0" y="874"/>
                  </a:cubicBezTo>
                  <a:cubicBezTo>
                    <a:pt x="0" y="874"/>
                    <a:pt x="4371" y="874"/>
                    <a:pt x="4371" y="874"/>
                  </a:cubicBezTo>
                  <a:lnTo>
                    <a:pt x="8741" y="874"/>
                  </a:lnTo>
                  <a:cubicBezTo>
                    <a:pt x="39336" y="874"/>
                    <a:pt x="69931" y="874"/>
                    <a:pt x="100526" y="874"/>
                  </a:cubicBezTo>
                  <a:cubicBezTo>
                    <a:pt x="104897" y="874"/>
                    <a:pt x="109268" y="874"/>
                    <a:pt x="114513" y="0"/>
                  </a:cubicBezTo>
                  <a:cubicBezTo>
                    <a:pt x="118883" y="1748"/>
                    <a:pt x="123254" y="4371"/>
                    <a:pt x="126751" y="6119"/>
                  </a:cubicBezTo>
                  <a:cubicBezTo>
                    <a:pt x="125876" y="15735"/>
                    <a:pt x="125002" y="25350"/>
                    <a:pt x="124128" y="34966"/>
                  </a:cubicBezTo>
                  <a:cubicBezTo>
                    <a:pt x="121506" y="43707"/>
                    <a:pt x="118883" y="53323"/>
                    <a:pt x="116261" y="62064"/>
                  </a:cubicBezTo>
                  <a:close/>
                </a:path>
              </a:pathLst>
            </a:custGeom>
            <a:solidFill>
              <a:srgbClr val="D6273B"/>
            </a:solidFill>
            <a:ln w="8731" cap="flat">
              <a:noFill/>
              <a:prstDash val="solid"/>
              <a:miter/>
            </a:ln>
          </p:spPr>
          <p:txBody>
            <a:bodyPr rtlCol="0" anchor="ctr"/>
            <a:lstStyle/>
            <a:p>
              <a:endParaRPr lang="en-GB"/>
            </a:p>
          </p:txBody>
        </p:sp>
        <p:sp>
          <p:nvSpPr>
            <p:cNvPr id="170" name="Freeform: Shape 169">
              <a:extLst>
                <a:ext uri="{FF2B5EF4-FFF2-40B4-BE49-F238E27FC236}">
                  <a16:creationId xmlns:a16="http://schemas.microsoft.com/office/drawing/2014/main" id="{C6042614-2D5B-5B77-1F38-98CCB4DFAFC0}"/>
                </a:ext>
              </a:extLst>
            </p:cNvPr>
            <p:cNvSpPr/>
            <p:nvPr/>
          </p:nvSpPr>
          <p:spPr>
            <a:xfrm>
              <a:off x="10941101" y="5746654"/>
              <a:ext cx="89162" cy="147730"/>
            </a:xfrm>
            <a:custGeom>
              <a:avLst/>
              <a:gdLst>
                <a:gd name="connsiteX0" fmla="*/ 25350 w 89162"/>
                <a:gd name="connsiteY0" fmla="*/ 35840 h 147730"/>
                <a:gd name="connsiteX1" fmla="*/ 33218 w 89162"/>
                <a:gd name="connsiteY1" fmla="*/ 0 h 147730"/>
                <a:gd name="connsiteX2" fmla="*/ 69057 w 89162"/>
                <a:gd name="connsiteY2" fmla="*/ 28847 h 147730"/>
                <a:gd name="connsiteX3" fmla="*/ 83918 w 89162"/>
                <a:gd name="connsiteY3" fmla="*/ 41959 h 147730"/>
                <a:gd name="connsiteX4" fmla="*/ 89163 w 89162"/>
                <a:gd name="connsiteY4" fmla="*/ 55071 h 147730"/>
                <a:gd name="connsiteX5" fmla="*/ 56819 w 89162"/>
                <a:gd name="connsiteY5" fmla="*/ 139863 h 147730"/>
                <a:gd name="connsiteX6" fmla="*/ 34966 w 89162"/>
                <a:gd name="connsiteY6" fmla="*/ 147730 h 147730"/>
                <a:gd name="connsiteX7" fmla="*/ 0 w 89162"/>
                <a:gd name="connsiteY7" fmla="*/ 83044 h 147730"/>
                <a:gd name="connsiteX8" fmla="*/ 16609 w 89162"/>
                <a:gd name="connsiteY8" fmla="*/ 79547 h 147730"/>
                <a:gd name="connsiteX9" fmla="*/ 25350 w 89162"/>
                <a:gd name="connsiteY9" fmla="*/ 35840 h 147730"/>
                <a:gd name="connsiteX10" fmla="*/ 54197 w 89162"/>
                <a:gd name="connsiteY10" fmla="*/ 62938 h 147730"/>
                <a:gd name="connsiteX11" fmla="*/ 41085 w 89162"/>
                <a:gd name="connsiteY11" fmla="*/ 48952 h 147730"/>
                <a:gd name="connsiteX12" fmla="*/ 35840 w 89162"/>
                <a:gd name="connsiteY12" fmla="*/ 63813 h 147730"/>
                <a:gd name="connsiteX13" fmla="*/ 41085 w 89162"/>
                <a:gd name="connsiteY13" fmla="*/ 81296 h 147730"/>
                <a:gd name="connsiteX14" fmla="*/ 54197 w 89162"/>
                <a:gd name="connsiteY14" fmla="*/ 62938 h 14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9162" h="147730">
                  <a:moveTo>
                    <a:pt x="25350" y="35840"/>
                  </a:moveTo>
                  <a:cubicBezTo>
                    <a:pt x="27973" y="23602"/>
                    <a:pt x="30595" y="12238"/>
                    <a:pt x="33218" y="0"/>
                  </a:cubicBezTo>
                  <a:cubicBezTo>
                    <a:pt x="45456" y="9616"/>
                    <a:pt x="56819" y="19231"/>
                    <a:pt x="69057" y="28847"/>
                  </a:cubicBezTo>
                  <a:cubicBezTo>
                    <a:pt x="74302" y="33218"/>
                    <a:pt x="78673" y="37589"/>
                    <a:pt x="83918" y="41959"/>
                  </a:cubicBezTo>
                  <a:cubicBezTo>
                    <a:pt x="85666" y="46330"/>
                    <a:pt x="87414" y="50701"/>
                    <a:pt x="89163" y="55071"/>
                  </a:cubicBezTo>
                  <a:cubicBezTo>
                    <a:pt x="78673" y="83044"/>
                    <a:pt x="67309" y="111016"/>
                    <a:pt x="56819" y="139863"/>
                  </a:cubicBezTo>
                  <a:cubicBezTo>
                    <a:pt x="49826" y="142486"/>
                    <a:pt x="42833" y="145108"/>
                    <a:pt x="34966" y="147730"/>
                  </a:cubicBezTo>
                  <a:cubicBezTo>
                    <a:pt x="-13112" y="145982"/>
                    <a:pt x="4371" y="108394"/>
                    <a:pt x="0" y="83044"/>
                  </a:cubicBezTo>
                  <a:cubicBezTo>
                    <a:pt x="5245" y="82170"/>
                    <a:pt x="11364" y="80421"/>
                    <a:pt x="16609" y="79547"/>
                  </a:cubicBezTo>
                  <a:cubicBezTo>
                    <a:pt x="19231" y="65561"/>
                    <a:pt x="21854" y="50701"/>
                    <a:pt x="25350" y="35840"/>
                  </a:cubicBezTo>
                  <a:close/>
                  <a:moveTo>
                    <a:pt x="54197" y="62938"/>
                  </a:moveTo>
                  <a:cubicBezTo>
                    <a:pt x="48952" y="57694"/>
                    <a:pt x="44581" y="53323"/>
                    <a:pt x="41085" y="48952"/>
                  </a:cubicBezTo>
                  <a:cubicBezTo>
                    <a:pt x="39336" y="54197"/>
                    <a:pt x="34966" y="58568"/>
                    <a:pt x="35840" y="63813"/>
                  </a:cubicBezTo>
                  <a:cubicBezTo>
                    <a:pt x="35840" y="69931"/>
                    <a:pt x="39336" y="75177"/>
                    <a:pt x="41085" y="81296"/>
                  </a:cubicBezTo>
                  <a:cubicBezTo>
                    <a:pt x="44581" y="75177"/>
                    <a:pt x="48952" y="69931"/>
                    <a:pt x="54197" y="62938"/>
                  </a:cubicBezTo>
                  <a:close/>
                </a:path>
              </a:pathLst>
            </a:custGeom>
            <a:solidFill>
              <a:srgbClr val="BA3325"/>
            </a:solidFill>
            <a:ln w="8731" cap="flat">
              <a:noFill/>
              <a:prstDash val="solid"/>
              <a:miter/>
            </a:ln>
          </p:spPr>
          <p:txBody>
            <a:bodyPr rtlCol="0" anchor="ctr"/>
            <a:lstStyle/>
            <a:p>
              <a:endParaRPr lang="en-GB"/>
            </a:p>
          </p:txBody>
        </p:sp>
        <p:sp>
          <p:nvSpPr>
            <p:cNvPr id="171" name="Freeform: Shape 170">
              <a:extLst>
                <a:ext uri="{FF2B5EF4-FFF2-40B4-BE49-F238E27FC236}">
                  <a16:creationId xmlns:a16="http://schemas.microsoft.com/office/drawing/2014/main" id="{25C8F002-08BD-393A-3C3D-AE34D6823B55}"/>
                </a:ext>
              </a:extLst>
            </p:cNvPr>
            <p:cNvSpPr/>
            <p:nvPr/>
          </p:nvSpPr>
          <p:spPr>
            <a:xfrm>
              <a:off x="9651741" y="2334876"/>
              <a:ext cx="270328" cy="89162"/>
            </a:xfrm>
            <a:custGeom>
              <a:avLst/>
              <a:gdLst>
                <a:gd name="connsiteX0" fmla="*/ 0 w 270328"/>
                <a:gd name="connsiteY0" fmla="*/ 62938 h 89162"/>
                <a:gd name="connsiteX1" fmla="*/ 95282 w 270328"/>
                <a:gd name="connsiteY1" fmla="*/ 37588 h 89162"/>
                <a:gd name="connsiteX2" fmla="*/ 270110 w 270328"/>
                <a:gd name="connsiteY2" fmla="*/ 0 h 89162"/>
                <a:gd name="connsiteX3" fmla="*/ 269236 w 270328"/>
                <a:gd name="connsiteY3" fmla="*/ 13112 h 89162"/>
                <a:gd name="connsiteX4" fmla="*/ 10490 w 270328"/>
                <a:gd name="connsiteY4" fmla="*/ 89163 h 89162"/>
                <a:gd name="connsiteX5" fmla="*/ 0 w 270328"/>
                <a:gd name="connsiteY5" fmla="*/ 62938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328" h="89162">
                  <a:moveTo>
                    <a:pt x="0" y="62938"/>
                  </a:moveTo>
                  <a:cubicBezTo>
                    <a:pt x="31469" y="54197"/>
                    <a:pt x="62938" y="44581"/>
                    <a:pt x="95282" y="37588"/>
                  </a:cubicBezTo>
                  <a:cubicBezTo>
                    <a:pt x="153849" y="24476"/>
                    <a:pt x="211543" y="12238"/>
                    <a:pt x="270110" y="0"/>
                  </a:cubicBezTo>
                  <a:cubicBezTo>
                    <a:pt x="270110" y="4371"/>
                    <a:pt x="270984" y="13112"/>
                    <a:pt x="269236" y="13112"/>
                  </a:cubicBezTo>
                  <a:cubicBezTo>
                    <a:pt x="182696" y="38462"/>
                    <a:pt x="97030" y="63813"/>
                    <a:pt x="10490" y="89163"/>
                  </a:cubicBezTo>
                  <a:cubicBezTo>
                    <a:pt x="6119" y="80421"/>
                    <a:pt x="3497" y="71680"/>
                    <a:pt x="0" y="62938"/>
                  </a:cubicBezTo>
                  <a:close/>
                </a:path>
              </a:pathLst>
            </a:custGeom>
            <a:solidFill>
              <a:srgbClr val="EA9024"/>
            </a:solidFill>
            <a:ln w="8731" cap="flat">
              <a:noFill/>
              <a:prstDash val="solid"/>
              <a:miter/>
            </a:ln>
          </p:spPr>
          <p:txBody>
            <a:bodyPr rtlCol="0" anchor="ctr"/>
            <a:lstStyle/>
            <a:p>
              <a:endParaRPr lang="en-GB"/>
            </a:p>
          </p:txBody>
        </p:sp>
        <p:sp>
          <p:nvSpPr>
            <p:cNvPr id="172" name="Freeform: Shape 171">
              <a:extLst>
                <a:ext uri="{FF2B5EF4-FFF2-40B4-BE49-F238E27FC236}">
                  <a16:creationId xmlns:a16="http://schemas.microsoft.com/office/drawing/2014/main" id="{5D866C0F-6E7F-1FDF-9555-A25899D41CD0}"/>
                </a:ext>
              </a:extLst>
            </p:cNvPr>
            <p:cNvSpPr/>
            <p:nvPr/>
          </p:nvSpPr>
          <p:spPr>
            <a:xfrm>
              <a:off x="10721692" y="346202"/>
              <a:ext cx="201926" cy="93692"/>
            </a:xfrm>
            <a:custGeom>
              <a:avLst/>
              <a:gdLst>
                <a:gd name="connsiteX0" fmla="*/ 201927 w 201926"/>
                <a:gd name="connsiteY0" fmla="*/ 33217 h 93692"/>
                <a:gd name="connsiteX1" fmla="*/ 23602 w 201926"/>
                <a:gd name="connsiteY1" fmla="*/ 93533 h 93692"/>
                <a:gd name="connsiteX2" fmla="*/ 3497 w 201926"/>
                <a:gd name="connsiteY2" fmla="*/ 76050 h 93692"/>
                <a:gd name="connsiteX3" fmla="*/ 0 w 201926"/>
                <a:gd name="connsiteY3" fmla="*/ 52449 h 93692"/>
                <a:gd name="connsiteX4" fmla="*/ 42833 w 201926"/>
                <a:gd name="connsiteY4" fmla="*/ 25350 h 93692"/>
                <a:gd name="connsiteX5" fmla="*/ 47204 w 201926"/>
                <a:gd name="connsiteY5" fmla="*/ 34966 h 93692"/>
                <a:gd name="connsiteX6" fmla="*/ 73428 w 201926"/>
                <a:gd name="connsiteY6" fmla="*/ 39336 h 93692"/>
                <a:gd name="connsiteX7" fmla="*/ 76051 w 201926"/>
                <a:gd name="connsiteY7" fmla="*/ 38462 h 93692"/>
                <a:gd name="connsiteX8" fmla="*/ 78673 w 201926"/>
                <a:gd name="connsiteY8" fmla="*/ 38462 h 93692"/>
                <a:gd name="connsiteX9" fmla="*/ 106645 w 201926"/>
                <a:gd name="connsiteY9" fmla="*/ 0 h 93692"/>
                <a:gd name="connsiteX10" fmla="*/ 201927 w 201926"/>
                <a:gd name="connsiteY10" fmla="*/ 33217 h 9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926" h="93692">
                  <a:moveTo>
                    <a:pt x="201927" y="33217"/>
                  </a:moveTo>
                  <a:cubicBezTo>
                    <a:pt x="142485" y="53323"/>
                    <a:pt x="83044" y="74302"/>
                    <a:pt x="23602" y="93533"/>
                  </a:cubicBezTo>
                  <a:cubicBezTo>
                    <a:pt x="19231" y="95282"/>
                    <a:pt x="10490" y="82169"/>
                    <a:pt x="3497" y="76050"/>
                  </a:cubicBezTo>
                  <a:cubicBezTo>
                    <a:pt x="2623" y="68183"/>
                    <a:pt x="874" y="60316"/>
                    <a:pt x="0" y="52449"/>
                  </a:cubicBezTo>
                  <a:cubicBezTo>
                    <a:pt x="13986" y="43707"/>
                    <a:pt x="27973" y="34092"/>
                    <a:pt x="42833" y="25350"/>
                  </a:cubicBezTo>
                  <a:cubicBezTo>
                    <a:pt x="44581" y="28847"/>
                    <a:pt x="45456" y="31469"/>
                    <a:pt x="47204" y="34966"/>
                  </a:cubicBezTo>
                  <a:cubicBezTo>
                    <a:pt x="55945" y="36714"/>
                    <a:pt x="64687" y="37588"/>
                    <a:pt x="73428" y="39336"/>
                  </a:cubicBezTo>
                  <a:lnTo>
                    <a:pt x="76051" y="38462"/>
                  </a:lnTo>
                  <a:lnTo>
                    <a:pt x="78673" y="38462"/>
                  </a:lnTo>
                  <a:cubicBezTo>
                    <a:pt x="88288" y="25350"/>
                    <a:pt x="97030" y="13112"/>
                    <a:pt x="106645" y="0"/>
                  </a:cubicBezTo>
                  <a:cubicBezTo>
                    <a:pt x="137240" y="10490"/>
                    <a:pt x="169584" y="21854"/>
                    <a:pt x="201927" y="33217"/>
                  </a:cubicBezTo>
                  <a:close/>
                </a:path>
              </a:pathLst>
            </a:custGeom>
            <a:solidFill>
              <a:srgbClr val="7B2B29"/>
            </a:solidFill>
            <a:ln w="8731" cap="flat">
              <a:noFill/>
              <a:prstDash val="solid"/>
              <a:miter/>
            </a:ln>
          </p:spPr>
          <p:txBody>
            <a:bodyPr rtlCol="0" anchor="ctr"/>
            <a:lstStyle/>
            <a:p>
              <a:endParaRPr lang="en-GB"/>
            </a:p>
          </p:txBody>
        </p:sp>
        <p:sp>
          <p:nvSpPr>
            <p:cNvPr id="173" name="Freeform: Shape 172">
              <a:extLst>
                <a:ext uri="{FF2B5EF4-FFF2-40B4-BE49-F238E27FC236}">
                  <a16:creationId xmlns:a16="http://schemas.microsoft.com/office/drawing/2014/main" id="{93EE14E5-82BF-DC1D-3A52-DE33251FAAA8}"/>
                </a:ext>
              </a:extLst>
            </p:cNvPr>
            <p:cNvSpPr/>
            <p:nvPr/>
          </p:nvSpPr>
          <p:spPr>
            <a:xfrm>
              <a:off x="9062569" y="1925777"/>
              <a:ext cx="211542" cy="107519"/>
            </a:xfrm>
            <a:custGeom>
              <a:avLst/>
              <a:gdLst>
                <a:gd name="connsiteX0" fmla="*/ 180073 w 211542"/>
                <a:gd name="connsiteY0" fmla="*/ 48952 h 107519"/>
                <a:gd name="connsiteX1" fmla="*/ 211542 w 211542"/>
                <a:gd name="connsiteY1" fmla="*/ 69931 h 107519"/>
                <a:gd name="connsiteX2" fmla="*/ 189689 w 211542"/>
                <a:gd name="connsiteY2" fmla="*/ 107520 h 107519"/>
                <a:gd name="connsiteX3" fmla="*/ 163465 w 211542"/>
                <a:gd name="connsiteY3" fmla="*/ 98778 h 107519"/>
                <a:gd name="connsiteX4" fmla="*/ 163465 w 211542"/>
                <a:gd name="connsiteY4" fmla="*/ 98778 h 107519"/>
                <a:gd name="connsiteX5" fmla="*/ 146856 w 211542"/>
                <a:gd name="connsiteY5" fmla="*/ 90911 h 107519"/>
                <a:gd name="connsiteX6" fmla="*/ 0 w 211542"/>
                <a:gd name="connsiteY6" fmla="*/ 32343 h 107519"/>
                <a:gd name="connsiteX7" fmla="*/ 13112 w 211542"/>
                <a:gd name="connsiteY7" fmla="*/ 20105 h 107519"/>
                <a:gd name="connsiteX8" fmla="*/ 13112 w 211542"/>
                <a:gd name="connsiteY8" fmla="*/ 11364 h 107519"/>
                <a:gd name="connsiteX9" fmla="*/ 14860 w 211542"/>
                <a:gd name="connsiteY9" fmla="*/ 0 h 107519"/>
                <a:gd name="connsiteX10" fmla="*/ 76050 w 211542"/>
                <a:gd name="connsiteY10" fmla="*/ 6119 h 107519"/>
                <a:gd name="connsiteX11" fmla="*/ 104023 w 211542"/>
                <a:gd name="connsiteY11" fmla="*/ 17483 h 107519"/>
                <a:gd name="connsiteX12" fmla="*/ 102275 w 211542"/>
                <a:gd name="connsiteY12" fmla="*/ 16609 h 107519"/>
                <a:gd name="connsiteX13" fmla="*/ 129373 w 211542"/>
                <a:gd name="connsiteY13" fmla="*/ 27098 h 107519"/>
                <a:gd name="connsiteX14" fmla="*/ 129373 w 211542"/>
                <a:gd name="connsiteY14" fmla="*/ 26224 h 107519"/>
                <a:gd name="connsiteX15" fmla="*/ 147730 w 211542"/>
                <a:gd name="connsiteY15" fmla="*/ 35840 h 107519"/>
                <a:gd name="connsiteX16" fmla="*/ 146856 w 211542"/>
                <a:gd name="connsiteY16" fmla="*/ 34966 h 107519"/>
                <a:gd name="connsiteX17" fmla="*/ 167835 w 211542"/>
                <a:gd name="connsiteY17" fmla="*/ 68183 h 107519"/>
                <a:gd name="connsiteX18" fmla="*/ 180073 w 211542"/>
                <a:gd name="connsiteY18" fmla="*/ 48952 h 10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1542" h="107519">
                  <a:moveTo>
                    <a:pt x="180073" y="48952"/>
                  </a:moveTo>
                  <a:cubicBezTo>
                    <a:pt x="190563" y="55945"/>
                    <a:pt x="201053" y="62938"/>
                    <a:pt x="211542" y="69931"/>
                  </a:cubicBezTo>
                  <a:cubicBezTo>
                    <a:pt x="204549" y="82169"/>
                    <a:pt x="196682" y="95281"/>
                    <a:pt x="189689" y="107520"/>
                  </a:cubicBezTo>
                  <a:cubicBezTo>
                    <a:pt x="180947" y="104897"/>
                    <a:pt x="172206" y="101401"/>
                    <a:pt x="163465" y="98778"/>
                  </a:cubicBezTo>
                  <a:lnTo>
                    <a:pt x="163465" y="98778"/>
                  </a:lnTo>
                  <a:cubicBezTo>
                    <a:pt x="158220" y="96156"/>
                    <a:pt x="152101" y="93533"/>
                    <a:pt x="146856" y="90911"/>
                  </a:cubicBezTo>
                  <a:cubicBezTo>
                    <a:pt x="97904" y="71680"/>
                    <a:pt x="48952" y="51574"/>
                    <a:pt x="0" y="32343"/>
                  </a:cubicBezTo>
                  <a:cubicBezTo>
                    <a:pt x="4371" y="27973"/>
                    <a:pt x="8741" y="24476"/>
                    <a:pt x="13112" y="20105"/>
                  </a:cubicBezTo>
                  <a:cubicBezTo>
                    <a:pt x="13112" y="17483"/>
                    <a:pt x="13112" y="13986"/>
                    <a:pt x="13112" y="11364"/>
                  </a:cubicBezTo>
                  <a:cubicBezTo>
                    <a:pt x="13986" y="7867"/>
                    <a:pt x="13986" y="4371"/>
                    <a:pt x="14860" y="0"/>
                  </a:cubicBezTo>
                  <a:cubicBezTo>
                    <a:pt x="34966" y="1748"/>
                    <a:pt x="55945" y="4371"/>
                    <a:pt x="76050" y="6119"/>
                  </a:cubicBezTo>
                  <a:cubicBezTo>
                    <a:pt x="85666" y="9616"/>
                    <a:pt x="94407" y="13986"/>
                    <a:pt x="104023" y="17483"/>
                  </a:cubicBezTo>
                  <a:cubicBezTo>
                    <a:pt x="104023" y="17483"/>
                    <a:pt x="102275" y="16609"/>
                    <a:pt x="102275" y="16609"/>
                  </a:cubicBezTo>
                  <a:cubicBezTo>
                    <a:pt x="111016" y="20105"/>
                    <a:pt x="119758" y="23602"/>
                    <a:pt x="129373" y="27098"/>
                  </a:cubicBezTo>
                  <a:cubicBezTo>
                    <a:pt x="129373" y="27098"/>
                    <a:pt x="129373" y="26224"/>
                    <a:pt x="129373" y="26224"/>
                  </a:cubicBezTo>
                  <a:cubicBezTo>
                    <a:pt x="135492" y="29721"/>
                    <a:pt x="141611" y="32343"/>
                    <a:pt x="147730" y="35840"/>
                  </a:cubicBezTo>
                  <a:cubicBezTo>
                    <a:pt x="147730" y="35840"/>
                    <a:pt x="146856" y="34966"/>
                    <a:pt x="146856" y="34966"/>
                  </a:cubicBezTo>
                  <a:cubicBezTo>
                    <a:pt x="153849" y="46330"/>
                    <a:pt x="160842" y="57693"/>
                    <a:pt x="167835" y="68183"/>
                  </a:cubicBezTo>
                  <a:cubicBezTo>
                    <a:pt x="172206" y="61190"/>
                    <a:pt x="175703" y="55071"/>
                    <a:pt x="180073" y="48952"/>
                  </a:cubicBezTo>
                  <a:close/>
                </a:path>
              </a:pathLst>
            </a:custGeom>
            <a:solidFill>
              <a:srgbClr val="BE7625"/>
            </a:solidFill>
            <a:ln w="8731" cap="flat">
              <a:noFill/>
              <a:prstDash val="solid"/>
              <a:miter/>
            </a:ln>
          </p:spPr>
          <p:txBody>
            <a:bodyPr rtlCol="0" anchor="ctr"/>
            <a:lstStyle/>
            <a:p>
              <a:endParaRPr lang="en-GB"/>
            </a:p>
          </p:txBody>
        </p:sp>
        <p:sp>
          <p:nvSpPr>
            <p:cNvPr id="174" name="Freeform: Shape 173">
              <a:extLst>
                <a:ext uri="{FF2B5EF4-FFF2-40B4-BE49-F238E27FC236}">
                  <a16:creationId xmlns:a16="http://schemas.microsoft.com/office/drawing/2014/main" id="{CEB492A9-9373-76FE-F919-801B78A49FCF}"/>
                </a:ext>
              </a:extLst>
            </p:cNvPr>
            <p:cNvSpPr/>
            <p:nvPr/>
          </p:nvSpPr>
          <p:spPr>
            <a:xfrm>
              <a:off x="11742690" y="1129945"/>
              <a:ext cx="88701" cy="104386"/>
            </a:xfrm>
            <a:custGeom>
              <a:avLst/>
              <a:gdLst>
                <a:gd name="connsiteX0" fmla="*/ 20105 w 88701"/>
                <a:gd name="connsiteY0" fmla="*/ 3860 h 104386"/>
                <a:gd name="connsiteX1" fmla="*/ 86540 w 88701"/>
                <a:gd name="connsiteY1" fmla="*/ 28336 h 104386"/>
                <a:gd name="connsiteX2" fmla="*/ 0 w 88701"/>
                <a:gd name="connsiteY2" fmla="*/ 104386 h 104386"/>
                <a:gd name="connsiteX3" fmla="*/ 20105 w 88701"/>
                <a:gd name="connsiteY3" fmla="*/ 3860 h 104386"/>
              </a:gdLst>
              <a:ahLst/>
              <a:cxnLst>
                <a:cxn ang="0">
                  <a:pos x="connsiteX0" y="connsiteY0"/>
                </a:cxn>
                <a:cxn ang="0">
                  <a:pos x="connsiteX1" y="connsiteY1"/>
                </a:cxn>
                <a:cxn ang="0">
                  <a:pos x="connsiteX2" y="connsiteY2"/>
                </a:cxn>
                <a:cxn ang="0">
                  <a:pos x="connsiteX3" y="connsiteY3"/>
                </a:cxn>
              </a:cxnLst>
              <a:rect l="l" t="t" r="r" b="b"/>
              <a:pathLst>
                <a:path w="88701" h="104386">
                  <a:moveTo>
                    <a:pt x="20105" y="3860"/>
                  </a:moveTo>
                  <a:cubicBezTo>
                    <a:pt x="46329" y="1237"/>
                    <a:pt x="78673" y="-11001"/>
                    <a:pt x="86540" y="28336"/>
                  </a:cubicBezTo>
                  <a:cubicBezTo>
                    <a:pt x="100526" y="100015"/>
                    <a:pt x="43707" y="95645"/>
                    <a:pt x="0" y="104386"/>
                  </a:cubicBezTo>
                  <a:cubicBezTo>
                    <a:pt x="6993" y="70295"/>
                    <a:pt x="13986" y="37077"/>
                    <a:pt x="20105" y="3860"/>
                  </a:cubicBezTo>
                  <a:close/>
                </a:path>
              </a:pathLst>
            </a:custGeom>
            <a:solidFill>
              <a:srgbClr val="D6273B"/>
            </a:solidFill>
            <a:ln w="8731" cap="flat">
              <a:noFill/>
              <a:prstDash val="solid"/>
              <a:miter/>
            </a:ln>
          </p:spPr>
          <p:txBody>
            <a:bodyPr rtlCol="0" anchor="ctr"/>
            <a:lstStyle/>
            <a:p>
              <a:endParaRPr lang="en-GB"/>
            </a:p>
          </p:txBody>
        </p:sp>
        <p:sp>
          <p:nvSpPr>
            <p:cNvPr id="175" name="Freeform: Shape 174">
              <a:extLst>
                <a:ext uri="{FF2B5EF4-FFF2-40B4-BE49-F238E27FC236}">
                  <a16:creationId xmlns:a16="http://schemas.microsoft.com/office/drawing/2014/main" id="{68D74E5F-265E-BB65-F389-C2DE2594DF40}"/>
                </a:ext>
              </a:extLst>
            </p:cNvPr>
            <p:cNvSpPr/>
            <p:nvPr/>
          </p:nvSpPr>
          <p:spPr>
            <a:xfrm>
              <a:off x="10670117" y="206339"/>
              <a:ext cx="189689" cy="78672"/>
            </a:xfrm>
            <a:custGeom>
              <a:avLst/>
              <a:gdLst>
                <a:gd name="connsiteX0" fmla="*/ 0 w 189689"/>
                <a:gd name="connsiteY0" fmla="*/ 0 h 78672"/>
                <a:gd name="connsiteX1" fmla="*/ 25350 w 189689"/>
                <a:gd name="connsiteY1" fmla="*/ 4371 h 78672"/>
                <a:gd name="connsiteX2" fmla="*/ 189689 w 189689"/>
                <a:gd name="connsiteY2" fmla="*/ 78673 h 78672"/>
                <a:gd name="connsiteX3" fmla="*/ 32343 w 189689"/>
                <a:gd name="connsiteY3" fmla="*/ 50700 h 78672"/>
                <a:gd name="connsiteX4" fmla="*/ 0 w 189689"/>
                <a:gd name="connsiteY4" fmla="*/ 0 h 78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689" h="78672">
                  <a:moveTo>
                    <a:pt x="0" y="0"/>
                  </a:moveTo>
                  <a:cubicBezTo>
                    <a:pt x="8741" y="1748"/>
                    <a:pt x="17483" y="874"/>
                    <a:pt x="25350" y="4371"/>
                  </a:cubicBezTo>
                  <a:cubicBezTo>
                    <a:pt x="80421" y="28847"/>
                    <a:pt x="134618" y="54197"/>
                    <a:pt x="189689" y="78673"/>
                  </a:cubicBezTo>
                  <a:cubicBezTo>
                    <a:pt x="137240" y="69057"/>
                    <a:pt x="84792" y="59442"/>
                    <a:pt x="32343" y="50700"/>
                  </a:cubicBezTo>
                  <a:cubicBezTo>
                    <a:pt x="21854" y="33217"/>
                    <a:pt x="10490" y="16609"/>
                    <a:pt x="0" y="0"/>
                  </a:cubicBezTo>
                  <a:close/>
                </a:path>
              </a:pathLst>
            </a:custGeom>
            <a:solidFill>
              <a:srgbClr val="3D2226"/>
            </a:solidFill>
            <a:ln w="8731" cap="flat">
              <a:noFill/>
              <a:prstDash val="solid"/>
              <a:miter/>
            </a:ln>
          </p:spPr>
          <p:txBody>
            <a:bodyPr rtlCol="0" anchor="ctr"/>
            <a:lstStyle/>
            <a:p>
              <a:endParaRPr lang="en-GB"/>
            </a:p>
          </p:txBody>
        </p:sp>
        <p:sp>
          <p:nvSpPr>
            <p:cNvPr id="176" name="Freeform: Shape 175">
              <a:extLst>
                <a:ext uri="{FF2B5EF4-FFF2-40B4-BE49-F238E27FC236}">
                  <a16:creationId xmlns:a16="http://schemas.microsoft.com/office/drawing/2014/main" id="{ADCEFFC4-22A9-5148-72AD-5290954B167A}"/>
                </a:ext>
              </a:extLst>
            </p:cNvPr>
            <p:cNvSpPr/>
            <p:nvPr/>
          </p:nvSpPr>
          <p:spPr>
            <a:xfrm>
              <a:off x="9556880" y="1289402"/>
              <a:ext cx="107973" cy="209794"/>
            </a:xfrm>
            <a:custGeom>
              <a:avLst/>
              <a:gdLst>
                <a:gd name="connsiteX0" fmla="*/ 3951 w 107973"/>
                <a:gd name="connsiteY0" fmla="*/ 104897 h 209794"/>
                <a:gd name="connsiteX1" fmla="*/ 3077 w 107973"/>
                <a:gd name="connsiteY1" fmla="*/ 43707 h 209794"/>
                <a:gd name="connsiteX2" fmla="*/ 54651 w 107973"/>
                <a:gd name="connsiteY2" fmla="*/ 37588 h 209794"/>
                <a:gd name="connsiteX3" fmla="*/ 96610 w 107973"/>
                <a:gd name="connsiteY3" fmla="*/ 103149 h 209794"/>
                <a:gd name="connsiteX4" fmla="*/ 107974 w 107973"/>
                <a:gd name="connsiteY4" fmla="*/ 120632 h 209794"/>
                <a:gd name="connsiteX5" fmla="*/ 72134 w 107973"/>
                <a:gd name="connsiteY5" fmla="*/ 166961 h 209794"/>
                <a:gd name="connsiteX6" fmla="*/ 63393 w 107973"/>
                <a:gd name="connsiteY6" fmla="*/ 194060 h 209794"/>
                <a:gd name="connsiteX7" fmla="*/ 64267 w 107973"/>
                <a:gd name="connsiteY7" fmla="*/ 193186 h 209794"/>
                <a:gd name="connsiteX8" fmla="*/ 45910 w 107973"/>
                <a:gd name="connsiteY8" fmla="*/ 205423 h 209794"/>
                <a:gd name="connsiteX9" fmla="*/ 45035 w 107973"/>
                <a:gd name="connsiteY9" fmla="*/ 209794 h 209794"/>
                <a:gd name="connsiteX10" fmla="*/ 28427 w 107973"/>
                <a:gd name="connsiteY10" fmla="*/ 209794 h 209794"/>
                <a:gd name="connsiteX11" fmla="*/ 54651 w 107973"/>
                <a:gd name="connsiteY11" fmla="*/ 148604 h 209794"/>
                <a:gd name="connsiteX12" fmla="*/ 45035 w 107973"/>
                <a:gd name="connsiteY12" fmla="*/ 165213 h 209794"/>
                <a:gd name="connsiteX13" fmla="*/ 41539 w 107973"/>
                <a:gd name="connsiteY13" fmla="*/ 167835 h 209794"/>
                <a:gd name="connsiteX14" fmla="*/ 43287 w 107973"/>
                <a:gd name="connsiteY14" fmla="*/ 169584 h 209794"/>
                <a:gd name="connsiteX15" fmla="*/ 45910 w 107973"/>
                <a:gd name="connsiteY15" fmla="*/ 166961 h 209794"/>
                <a:gd name="connsiteX16" fmla="*/ 53777 w 107973"/>
                <a:gd name="connsiteY16" fmla="*/ 148604 h 209794"/>
                <a:gd name="connsiteX17" fmla="*/ 3951 w 107973"/>
                <a:gd name="connsiteY17" fmla="*/ 104897 h 209794"/>
                <a:gd name="connsiteX18" fmla="*/ 14440 w 107973"/>
                <a:gd name="connsiteY18" fmla="*/ 0 h 209794"/>
                <a:gd name="connsiteX19" fmla="*/ 14440 w 107973"/>
                <a:gd name="connsiteY19" fmla="*/ 69931 h 209794"/>
                <a:gd name="connsiteX20" fmla="*/ 25804 w 107973"/>
                <a:gd name="connsiteY20" fmla="*/ 86540 h 209794"/>
                <a:gd name="connsiteX21" fmla="*/ 41539 w 107973"/>
                <a:gd name="connsiteY21" fmla="*/ 69931 h 209794"/>
                <a:gd name="connsiteX22" fmla="*/ 14440 w 107973"/>
                <a:gd name="connsiteY22" fmla="*/ 0 h 209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7973" h="209794">
                  <a:moveTo>
                    <a:pt x="3951" y="104897"/>
                  </a:moveTo>
                  <a:cubicBezTo>
                    <a:pt x="3077" y="83918"/>
                    <a:pt x="-3916" y="61190"/>
                    <a:pt x="3077" y="43707"/>
                  </a:cubicBezTo>
                  <a:cubicBezTo>
                    <a:pt x="5699" y="35840"/>
                    <a:pt x="37168" y="39336"/>
                    <a:pt x="54651" y="37588"/>
                  </a:cubicBezTo>
                  <a:cubicBezTo>
                    <a:pt x="67763" y="60316"/>
                    <a:pt x="33672" y="113639"/>
                    <a:pt x="96610" y="103149"/>
                  </a:cubicBezTo>
                  <a:cubicBezTo>
                    <a:pt x="100106" y="109268"/>
                    <a:pt x="103603" y="114513"/>
                    <a:pt x="107974" y="120632"/>
                  </a:cubicBezTo>
                  <a:cubicBezTo>
                    <a:pt x="75630" y="119757"/>
                    <a:pt x="69511" y="139863"/>
                    <a:pt x="72134" y="166961"/>
                  </a:cubicBezTo>
                  <a:cubicBezTo>
                    <a:pt x="69511" y="175703"/>
                    <a:pt x="66015" y="184444"/>
                    <a:pt x="63393" y="194060"/>
                  </a:cubicBezTo>
                  <a:cubicBezTo>
                    <a:pt x="63393" y="194060"/>
                    <a:pt x="64267" y="193186"/>
                    <a:pt x="64267" y="193186"/>
                  </a:cubicBezTo>
                  <a:cubicBezTo>
                    <a:pt x="58148" y="197556"/>
                    <a:pt x="52029" y="201053"/>
                    <a:pt x="45910" y="205423"/>
                  </a:cubicBezTo>
                  <a:cubicBezTo>
                    <a:pt x="45910" y="207172"/>
                    <a:pt x="45910" y="208920"/>
                    <a:pt x="45035" y="209794"/>
                  </a:cubicBezTo>
                  <a:cubicBezTo>
                    <a:pt x="39791" y="209794"/>
                    <a:pt x="33672" y="209794"/>
                    <a:pt x="28427" y="209794"/>
                  </a:cubicBezTo>
                  <a:cubicBezTo>
                    <a:pt x="12692" y="179199"/>
                    <a:pt x="15315" y="155597"/>
                    <a:pt x="54651" y="148604"/>
                  </a:cubicBezTo>
                  <a:cubicBezTo>
                    <a:pt x="51154" y="153849"/>
                    <a:pt x="48532" y="159968"/>
                    <a:pt x="45035" y="165213"/>
                  </a:cubicBezTo>
                  <a:cubicBezTo>
                    <a:pt x="44161" y="166087"/>
                    <a:pt x="43287" y="166961"/>
                    <a:pt x="41539" y="167835"/>
                  </a:cubicBezTo>
                  <a:cubicBezTo>
                    <a:pt x="42413" y="168710"/>
                    <a:pt x="42413" y="168710"/>
                    <a:pt x="43287" y="169584"/>
                  </a:cubicBezTo>
                  <a:cubicBezTo>
                    <a:pt x="44161" y="168710"/>
                    <a:pt x="45035" y="167835"/>
                    <a:pt x="45910" y="166961"/>
                  </a:cubicBezTo>
                  <a:cubicBezTo>
                    <a:pt x="48532" y="160842"/>
                    <a:pt x="51154" y="154723"/>
                    <a:pt x="53777" y="148604"/>
                  </a:cubicBezTo>
                  <a:cubicBezTo>
                    <a:pt x="72134" y="92659"/>
                    <a:pt x="10944" y="131121"/>
                    <a:pt x="3951" y="104897"/>
                  </a:cubicBezTo>
                  <a:close/>
                  <a:moveTo>
                    <a:pt x="14440" y="0"/>
                  </a:moveTo>
                  <a:cubicBezTo>
                    <a:pt x="14440" y="58568"/>
                    <a:pt x="12692" y="64687"/>
                    <a:pt x="14440" y="69931"/>
                  </a:cubicBezTo>
                  <a:cubicBezTo>
                    <a:pt x="17063" y="76050"/>
                    <a:pt x="21434" y="80421"/>
                    <a:pt x="25804" y="86540"/>
                  </a:cubicBezTo>
                  <a:cubicBezTo>
                    <a:pt x="31049" y="81295"/>
                    <a:pt x="41539" y="76050"/>
                    <a:pt x="41539" y="69931"/>
                  </a:cubicBezTo>
                  <a:cubicBezTo>
                    <a:pt x="41539" y="60316"/>
                    <a:pt x="35420" y="51574"/>
                    <a:pt x="14440" y="0"/>
                  </a:cubicBezTo>
                  <a:close/>
                </a:path>
              </a:pathLst>
            </a:custGeom>
            <a:solidFill>
              <a:srgbClr val="BA3325"/>
            </a:solidFill>
            <a:ln w="8731" cap="flat">
              <a:noFill/>
              <a:prstDash val="solid"/>
              <a:miter/>
            </a:ln>
          </p:spPr>
          <p:txBody>
            <a:bodyPr rtlCol="0" anchor="ctr"/>
            <a:lstStyle/>
            <a:p>
              <a:endParaRPr lang="en-GB"/>
            </a:p>
          </p:txBody>
        </p:sp>
        <p:sp>
          <p:nvSpPr>
            <p:cNvPr id="177" name="Freeform: Shape 176">
              <a:extLst>
                <a:ext uri="{FF2B5EF4-FFF2-40B4-BE49-F238E27FC236}">
                  <a16:creationId xmlns:a16="http://schemas.microsoft.com/office/drawing/2014/main" id="{80444180-B60E-79FF-9CEA-3075EF5CFE22}"/>
                </a:ext>
              </a:extLst>
            </p:cNvPr>
            <p:cNvSpPr/>
            <p:nvPr/>
          </p:nvSpPr>
          <p:spPr>
            <a:xfrm>
              <a:off x="9294217" y="3373357"/>
              <a:ext cx="135492" cy="129372"/>
            </a:xfrm>
            <a:custGeom>
              <a:avLst/>
              <a:gdLst>
                <a:gd name="connsiteX0" fmla="*/ 38462 w 135492"/>
                <a:gd name="connsiteY0" fmla="*/ 129373 h 129372"/>
                <a:gd name="connsiteX1" fmla="*/ 0 w 135492"/>
                <a:gd name="connsiteY1" fmla="*/ 9616 h 129372"/>
                <a:gd name="connsiteX2" fmla="*/ 10490 w 135492"/>
                <a:gd name="connsiteY2" fmla="*/ 0 h 129372"/>
                <a:gd name="connsiteX3" fmla="*/ 83918 w 135492"/>
                <a:gd name="connsiteY3" fmla="*/ 16609 h 129372"/>
                <a:gd name="connsiteX4" fmla="*/ 135492 w 135492"/>
                <a:gd name="connsiteY4" fmla="*/ 50700 h 129372"/>
                <a:gd name="connsiteX5" fmla="*/ 38462 w 135492"/>
                <a:gd name="connsiteY5" fmla="*/ 129373 h 129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492" h="129372">
                  <a:moveTo>
                    <a:pt x="38462" y="129373"/>
                  </a:moveTo>
                  <a:cubicBezTo>
                    <a:pt x="25350" y="89162"/>
                    <a:pt x="13112" y="49826"/>
                    <a:pt x="0" y="9616"/>
                  </a:cubicBezTo>
                  <a:cubicBezTo>
                    <a:pt x="3497" y="6119"/>
                    <a:pt x="6993" y="3497"/>
                    <a:pt x="10490" y="0"/>
                  </a:cubicBezTo>
                  <a:cubicBezTo>
                    <a:pt x="34966" y="5245"/>
                    <a:pt x="59442" y="11364"/>
                    <a:pt x="83918" y="16609"/>
                  </a:cubicBezTo>
                  <a:cubicBezTo>
                    <a:pt x="101401" y="27972"/>
                    <a:pt x="118009" y="39336"/>
                    <a:pt x="135492" y="50700"/>
                  </a:cubicBezTo>
                  <a:cubicBezTo>
                    <a:pt x="103149" y="76924"/>
                    <a:pt x="70806" y="103149"/>
                    <a:pt x="38462" y="129373"/>
                  </a:cubicBezTo>
                  <a:close/>
                </a:path>
              </a:pathLst>
            </a:custGeom>
            <a:solidFill>
              <a:srgbClr val="4F513D"/>
            </a:solidFill>
            <a:ln w="8731" cap="flat">
              <a:noFill/>
              <a:prstDash val="solid"/>
              <a:miter/>
            </a:ln>
          </p:spPr>
          <p:txBody>
            <a:bodyPr rtlCol="0" anchor="ctr"/>
            <a:lstStyle/>
            <a:p>
              <a:endParaRPr lang="en-GB"/>
            </a:p>
          </p:txBody>
        </p:sp>
        <p:sp>
          <p:nvSpPr>
            <p:cNvPr id="178" name="Freeform: Shape 177">
              <a:extLst>
                <a:ext uri="{FF2B5EF4-FFF2-40B4-BE49-F238E27FC236}">
                  <a16:creationId xmlns:a16="http://schemas.microsoft.com/office/drawing/2014/main" id="{71B66B5B-7ED2-9C3D-7CB1-3FC15CA79F6F}"/>
                </a:ext>
              </a:extLst>
            </p:cNvPr>
            <p:cNvSpPr/>
            <p:nvPr/>
          </p:nvSpPr>
          <p:spPr>
            <a:xfrm>
              <a:off x="9724295" y="2400437"/>
              <a:ext cx="222032" cy="121506"/>
            </a:xfrm>
            <a:custGeom>
              <a:avLst/>
              <a:gdLst>
                <a:gd name="connsiteX0" fmla="*/ 222032 w 222032"/>
                <a:gd name="connsiteY0" fmla="*/ 9616 h 121506"/>
                <a:gd name="connsiteX1" fmla="*/ 52449 w 222032"/>
                <a:gd name="connsiteY1" fmla="*/ 112765 h 121506"/>
                <a:gd name="connsiteX2" fmla="*/ 53323 w 222032"/>
                <a:gd name="connsiteY2" fmla="*/ 111890 h 121506"/>
                <a:gd name="connsiteX3" fmla="*/ 874 w 222032"/>
                <a:gd name="connsiteY3" fmla="*/ 121506 h 121506"/>
                <a:gd name="connsiteX4" fmla="*/ 0 w 222032"/>
                <a:gd name="connsiteY4" fmla="*/ 77799 h 121506"/>
                <a:gd name="connsiteX5" fmla="*/ 216787 w 222032"/>
                <a:gd name="connsiteY5" fmla="*/ 0 h 121506"/>
                <a:gd name="connsiteX6" fmla="*/ 222032 w 222032"/>
                <a:gd name="connsiteY6" fmla="*/ 9616 h 121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032" h="121506">
                  <a:moveTo>
                    <a:pt x="222032" y="9616"/>
                  </a:moveTo>
                  <a:cubicBezTo>
                    <a:pt x="165213" y="43707"/>
                    <a:pt x="109268" y="78673"/>
                    <a:pt x="52449" y="112765"/>
                  </a:cubicBezTo>
                  <a:cubicBezTo>
                    <a:pt x="52449" y="112765"/>
                    <a:pt x="53323" y="111890"/>
                    <a:pt x="53323" y="111890"/>
                  </a:cubicBezTo>
                  <a:cubicBezTo>
                    <a:pt x="35840" y="115387"/>
                    <a:pt x="18357" y="118883"/>
                    <a:pt x="874" y="121506"/>
                  </a:cubicBezTo>
                  <a:cubicBezTo>
                    <a:pt x="874" y="106645"/>
                    <a:pt x="0" y="91785"/>
                    <a:pt x="0" y="77799"/>
                  </a:cubicBezTo>
                  <a:cubicBezTo>
                    <a:pt x="72554" y="51575"/>
                    <a:pt x="144234" y="26224"/>
                    <a:pt x="216787" y="0"/>
                  </a:cubicBezTo>
                  <a:cubicBezTo>
                    <a:pt x="218536" y="3497"/>
                    <a:pt x="220284" y="6993"/>
                    <a:pt x="222032" y="9616"/>
                  </a:cubicBezTo>
                  <a:close/>
                </a:path>
              </a:pathLst>
            </a:custGeom>
            <a:solidFill>
              <a:srgbClr val="EA9024"/>
            </a:solidFill>
            <a:ln w="8731" cap="flat">
              <a:noFill/>
              <a:prstDash val="solid"/>
              <a:miter/>
            </a:ln>
          </p:spPr>
          <p:txBody>
            <a:bodyPr rtlCol="0" anchor="ctr"/>
            <a:lstStyle/>
            <a:p>
              <a:endParaRPr lang="en-GB"/>
            </a:p>
          </p:txBody>
        </p:sp>
        <p:sp>
          <p:nvSpPr>
            <p:cNvPr id="179" name="Freeform: Shape 178">
              <a:extLst>
                <a:ext uri="{FF2B5EF4-FFF2-40B4-BE49-F238E27FC236}">
                  <a16:creationId xmlns:a16="http://schemas.microsoft.com/office/drawing/2014/main" id="{A49973CF-386A-E129-15A3-39324F64134B}"/>
                </a:ext>
              </a:extLst>
            </p:cNvPr>
            <p:cNvSpPr/>
            <p:nvPr/>
          </p:nvSpPr>
          <p:spPr>
            <a:xfrm>
              <a:off x="11515413" y="1113699"/>
              <a:ext cx="109267" cy="138988"/>
            </a:xfrm>
            <a:custGeom>
              <a:avLst/>
              <a:gdLst>
                <a:gd name="connsiteX0" fmla="*/ 42833 w 109267"/>
                <a:gd name="connsiteY0" fmla="*/ 0 h 138988"/>
                <a:gd name="connsiteX1" fmla="*/ 45455 w 109267"/>
                <a:gd name="connsiteY1" fmla="*/ 43707 h 138988"/>
                <a:gd name="connsiteX2" fmla="*/ 55945 w 109267"/>
                <a:gd name="connsiteY2" fmla="*/ 63812 h 138988"/>
                <a:gd name="connsiteX3" fmla="*/ 71680 w 109267"/>
                <a:gd name="connsiteY3" fmla="*/ 44581 h 138988"/>
                <a:gd name="connsiteX4" fmla="*/ 108394 w 109267"/>
                <a:gd name="connsiteY4" fmla="*/ 72554 h 138988"/>
                <a:gd name="connsiteX5" fmla="*/ 109268 w 109267"/>
                <a:gd name="connsiteY5" fmla="*/ 113639 h 138988"/>
                <a:gd name="connsiteX6" fmla="*/ 62938 w 109267"/>
                <a:gd name="connsiteY6" fmla="*/ 138989 h 138988"/>
                <a:gd name="connsiteX7" fmla="*/ 874 w 109267"/>
                <a:gd name="connsiteY7" fmla="*/ 105771 h 138988"/>
                <a:gd name="connsiteX8" fmla="*/ 0 w 109267"/>
                <a:gd name="connsiteY8" fmla="*/ 104897 h 138988"/>
                <a:gd name="connsiteX9" fmla="*/ 42833 w 109267"/>
                <a:gd name="connsiteY9" fmla="*/ 0 h 13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267" h="138988">
                  <a:moveTo>
                    <a:pt x="42833" y="0"/>
                  </a:moveTo>
                  <a:cubicBezTo>
                    <a:pt x="43707" y="14860"/>
                    <a:pt x="44581" y="28847"/>
                    <a:pt x="45455" y="43707"/>
                  </a:cubicBezTo>
                  <a:cubicBezTo>
                    <a:pt x="48952" y="50700"/>
                    <a:pt x="52449" y="56819"/>
                    <a:pt x="55945" y="63812"/>
                  </a:cubicBezTo>
                  <a:cubicBezTo>
                    <a:pt x="61190" y="57693"/>
                    <a:pt x="66435" y="50700"/>
                    <a:pt x="71680" y="44581"/>
                  </a:cubicBezTo>
                  <a:cubicBezTo>
                    <a:pt x="117135" y="9615"/>
                    <a:pt x="92659" y="67309"/>
                    <a:pt x="108394" y="72554"/>
                  </a:cubicBezTo>
                  <a:cubicBezTo>
                    <a:pt x="108394" y="86540"/>
                    <a:pt x="109268" y="99652"/>
                    <a:pt x="109268" y="113639"/>
                  </a:cubicBezTo>
                  <a:cubicBezTo>
                    <a:pt x="93533" y="122380"/>
                    <a:pt x="78673" y="130247"/>
                    <a:pt x="62938" y="138989"/>
                  </a:cubicBezTo>
                  <a:cubicBezTo>
                    <a:pt x="41959" y="127625"/>
                    <a:pt x="21854" y="117135"/>
                    <a:pt x="874" y="105771"/>
                  </a:cubicBezTo>
                  <a:lnTo>
                    <a:pt x="0" y="104897"/>
                  </a:lnTo>
                  <a:cubicBezTo>
                    <a:pt x="14860" y="69931"/>
                    <a:pt x="28847" y="34966"/>
                    <a:pt x="42833" y="0"/>
                  </a:cubicBezTo>
                  <a:close/>
                </a:path>
              </a:pathLst>
            </a:custGeom>
            <a:solidFill>
              <a:srgbClr val="7B2B29"/>
            </a:solidFill>
            <a:ln w="8731" cap="flat">
              <a:noFill/>
              <a:prstDash val="solid"/>
              <a:miter/>
            </a:ln>
          </p:spPr>
          <p:txBody>
            <a:bodyPr rtlCol="0" anchor="ctr"/>
            <a:lstStyle/>
            <a:p>
              <a:endParaRPr lang="en-GB"/>
            </a:p>
          </p:txBody>
        </p:sp>
        <p:sp>
          <p:nvSpPr>
            <p:cNvPr id="180" name="Freeform: Shape 179">
              <a:extLst>
                <a:ext uri="{FF2B5EF4-FFF2-40B4-BE49-F238E27FC236}">
                  <a16:creationId xmlns:a16="http://schemas.microsoft.com/office/drawing/2014/main" id="{72719902-9B9F-FE50-A9F6-240CB3CCE231}"/>
                </a:ext>
              </a:extLst>
            </p:cNvPr>
            <p:cNvSpPr/>
            <p:nvPr/>
          </p:nvSpPr>
          <p:spPr>
            <a:xfrm>
              <a:off x="11255793" y="1559512"/>
              <a:ext cx="212416" cy="121747"/>
            </a:xfrm>
            <a:custGeom>
              <a:avLst/>
              <a:gdLst>
                <a:gd name="connsiteX0" fmla="*/ 1748 w 212416"/>
                <a:gd name="connsiteY0" fmla="*/ 0 h 121747"/>
                <a:gd name="connsiteX1" fmla="*/ 150353 w 212416"/>
                <a:gd name="connsiteY1" fmla="*/ 8741 h 121747"/>
                <a:gd name="connsiteX2" fmla="*/ 151227 w 212416"/>
                <a:gd name="connsiteY2" fmla="*/ 41959 h 121747"/>
                <a:gd name="connsiteX3" fmla="*/ 212417 w 212416"/>
                <a:gd name="connsiteY3" fmla="*/ 104023 h 121747"/>
                <a:gd name="connsiteX4" fmla="*/ 207172 w 212416"/>
                <a:gd name="connsiteY4" fmla="*/ 116261 h 121747"/>
                <a:gd name="connsiteX5" fmla="*/ 0 w 212416"/>
                <a:gd name="connsiteY5" fmla="*/ 27098 h 121747"/>
                <a:gd name="connsiteX6" fmla="*/ 1748 w 212416"/>
                <a:gd name="connsiteY6" fmla="*/ 0 h 12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416" h="121747">
                  <a:moveTo>
                    <a:pt x="1748" y="0"/>
                  </a:moveTo>
                  <a:cubicBezTo>
                    <a:pt x="51574" y="2622"/>
                    <a:pt x="100526" y="5245"/>
                    <a:pt x="150353" y="8741"/>
                  </a:cubicBezTo>
                  <a:cubicBezTo>
                    <a:pt x="150353" y="20105"/>
                    <a:pt x="151227" y="30595"/>
                    <a:pt x="151227" y="41959"/>
                  </a:cubicBezTo>
                  <a:cubicBezTo>
                    <a:pt x="105771" y="127625"/>
                    <a:pt x="190563" y="84792"/>
                    <a:pt x="212417" y="104023"/>
                  </a:cubicBezTo>
                  <a:cubicBezTo>
                    <a:pt x="210668" y="108394"/>
                    <a:pt x="208920" y="111890"/>
                    <a:pt x="207172" y="116261"/>
                  </a:cubicBezTo>
                  <a:cubicBezTo>
                    <a:pt x="109268" y="152975"/>
                    <a:pt x="97030" y="-7867"/>
                    <a:pt x="0" y="27098"/>
                  </a:cubicBezTo>
                  <a:cubicBezTo>
                    <a:pt x="0" y="17483"/>
                    <a:pt x="874" y="8741"/>
                    <a:pt x="1748" y="0"/>
                  </a:cubicBezTo>
                  <a:close/>
                </a:path>
              </a:pathLst>
            </a:custGeom>
            <a:solidFill>
              <a:srgbClr val="7B2B29"/>
            </a:solidFill>
            <a:ln w="8731" cap="flat">
              <a:noFill/>
              <a:prstDash val="solid"/>
              <a:miter/>
            </a:ln>
          </p:spPr>
          <p:txBody>
            <a:bodyPr rtlCol="0" anchor="ctr"/>
            <a:lstStyle/>
            <a:p>
              <a:endParaRPr lang="en-GB"/>
            </a:p>
          </p:txBody>
        </p:sp>
        <p:sp>
          <p:nvSpPr>
            <p:cNvPr id="181" name="Freeform: Shape 180">
              <a:extLst>
                <a:ext uri="{FF2B5EF4-FFF2-40B4-BE49-F238E27FC236}">
                  <a16:creationId xmlns:a16="http://schemas.microsoft.com/office/drawing/2014/main" id="{6901B8F9-1020-C874-AE6F-F6A29EAAA17C}"/>
                </a:ext>
              </a:extLst>
            </p:cNvPr>
            <p:cNvSpPr/>
            <p:nvPr/>
          </p:nvSpPr>
          <p:spPr>
            <a:xfrm>
              <a:off x="9035297" y="1986093"/>
              <a:ext cx="171505" cy="106645"/>
            </a:xfrm>
            <a:custGeom>
              <a:avLst/>
              <a:gdLst>
                <a:gd name="connsiteX0" fmla="*/ 65734 w 171505"/>
                <a:gd name="connsiteY0" fmla="*/ 1748 h 106645"/>
                <a:gd name="connsiteX1" fmla="*/ 90210 w 171505"/>
                <a:gd name="connsiteY1" fmla="*/ 10490 h 106645"/>
                <a:gd name="connsiteX2" fmla="*/ 117309 w 171505"/>
                <a:gd name="connsiteY2" fmla="*/ 71680 h 106645"/>
                <a:gd name="connsiteX3" fmla="*/ 138288 w 171505"/>
                <a:gd name="connsiteY3" fmla="*/ 79547 h 106645"/>
                <a:gd name="connsiteX4" fmla="*/ 171506 w 171505"/>
                <a:gd name="connsiteY4" fmla="*/ 83044 h 106645"/>
                <a:gd name="connsiteX5" fmla="*/ 155771 w 171505"/>
                <a:gd name="connsiteY5" fmla="*/ 104897 h 106645"/>
                <a:gd name="connsiteX6" fmla="*/ 147030 w 171505"/>
                <a:gd name="connsiteY6" fmla="*/ 106645 h 106645"/>
                <a:gd name="connsiteX7" fmla="*/ 118183 w 171505"/>
                <a:gd name="connsiteY7" fmla="*/ 106645 h 106645"/>
                <a:gd name="connsiteX8" fmla="*/ 32517 w 171505"/>
                <a:gd name="connsiteY8" fmla="*/ 54197 h 106645"/>
                <a:gd name="connsiteX9" fmla="*/ 16782 w 171505"/>
                <a:gd name="connsiteY9" fmla="*/ 0 h 106645"/>
                <a:gd name="connsiteX10" fmla="*/ 65734 w 171505"/>
                <a:gd name="connsiteY10" fmla="*/ 1748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505" h="106645">
                  <a:moveTo>
                    <a:pt x="65734" y="1748"/>
                  </a:moveTo>
                  <a:cubicBezTo>
                    <a:pt x="74476" y="4371"/>
                    <a:pt x="82343" y="7867"/>
                    <a:pt x="90210" y="10490"/>
                  </a:cubicBezTo>
                  <a:cubicBezTo>
                    <a:pt x="81469" y="38462"/>
                    <a:pt x="83217" y="62938"/>
                    <a:pt x="117309" y="71680"/>
                  </a:cubicBezTo>
                  <a:cubicBezTo>
                    <a:pt x="124302" y="74302"/>
                    <a:pt x="131295" y="76925"/>
                    <a:pt x="138288" y="79547"/>
                  </a:cubicBezTo>
                  <a:cubicBezTo>
                    <a:pt x="149652" y="80421"/>
                    <a:pt x="160142" y="82169"/>
                    <a:pt x="171506" y="83044"/>
                  </a:cubicBezTo>
                  <a:cubicBezTo>
                    <a:pt x="166261" y="90037"/>
                    <a:pt x="161016" y="97904"/>
                    <a:pt x="155771" y="104897"/>
                  </a:cubicBezTo>
                  <a:cubicBezTo>
                    <a:pt x="153149" y="105771"/>
                    <a:pt x="149652" y="106645"/>
                    <a:pt x="147030" y="106645"/>
                  </a:cubicBezTo>
                  <a:cubicBezTo>
                    <a:pt x="137414" y="106645"/>
                    <a:pt x="127798" y="106645"/>
                    <a:pt x="118183" y="106645"/>
                  </a:cubicBezTo>
                  <a:cubicBezTo>
                    <a:pt x="89336" y="89163"/>
                    <a:pt x="61364" y="71680"/>
                    <a:pt x="32517" y="54197"/>
                  </a:cubicBezTo>
                  <a:cubicBezTo>
                    <a:pt x="53496" y="28847"/>
                    <a:pt x="-35666" y="34966"/>
                    <a:pt x="16782" y="0"/>
                  </a:cubicBezTo>
                  <a:cubicBezTo>
                    <a:pt x="32517" y="874"/>
                    <a:pt x="49126" y="1748"/>
                    <a:pt x="65734" y="1748"/>
                  </a:cubicBezTo>
                  <a:close/>
                </a:path>
              </a:pathLst>
            </a:custGeom>
            <a:solidFill>
              <a:srgbClr val="EA9024"/>
            </a:solidFill>
            <a:ln w="8731" cap="flat">
              <a:noFill/>
              <a:prstDash val="solid"/>
              <a:miter/>
            </a:ln>
          </p:spPr>
          <p:txBody>
            <a:bodyPr rtlCol="0" anchor="ctr"/>
            <a:lstStyle/>
            <a:p>
              <a:endParaRPr lang="en-GB"/>
            </a:p>
          </p:txBody>
        </p:sp>
        <p:sp>
          <p:nvSpPr>
            <p:cNvPr id="182" name="Freeform: Shape 181">
              <a:extLst>
                <a:ext uri="{FF2B5EF4-FFF2-40B4-BE49-F238E27FC236}">
                  <a16:creationId xmlns:a16="http://schemas.microsoft.com/office/drawing/2014/main" id="{FE22960B-E794-E144-078E-6FB5F638B9C7}"/>
                </a:ext>
              </a:extLst>
            </p:cNvPr>
            <p:cNvSpPr/>
            <p:nvPr/>
          </p:nvSpPr>
          <p:spPr>
            <a:xfrm>
              <a:off x="9542473" y="374175"/>
              <a:ext cx="96155" cy="101400"/>
            </a:xfrm>
            <a:custGeom>
              <a:avLst/>
              <a:gdLst>
                <a:gd name="connsiteX0" fmla="*/ 88288 w 96155"/>
                <a:gd name="connsiteY0" fmla="*/ 30595 h 101400"/>
                <a:gd name="connsiteX1" fmla="*/ 96156 w 96155"/>
                <a:gd name="connsiteY1" fmla="*/ 50700 h 101400"/>
                <a:gd name="connsiteX2" fmla="*/ 79547 w 96155"/>
                <a:gd name="connsiteY2" fmla="*/ 91785 h 101400"/>
                <a:gd name="connsiteX3" fmla="*/ 27973 w 96155"/>
                <a:gd name="connsiteY3" fmla="*/ 101401 h 101400"/>
                <a:gd name="connsiteX4" fmla="*/ 26224 w 96155"/>
                <a:gd name="connsiteY4" fmla="*/ 101401 h 101400"/>
                <a:gd name="connsiteX5" fmla="*/ 0 w 96155"/>
                <a:gd name="connsiteY5" fmla="*/ 59442 h 101400"/>
                <a:gd name="connsiteX6" fmla="*/ 17483 w 96155"/>
                <a:gd name="connsiteY6" fmla="*/ 0 h 101400"/>
                <a:gd name="connsiteX7" fmla="*/ 69931 w 96155"/>
                <a:gd name="connsiteY7" fmla="*/ 5245 h 101400"/>
                <a:gd name="connsiteX8" fmla="*/ 78673 w 96155"/>
                <a:gd name="connsiteY8" fmla="*/ 7867 h 101400"/>
                <a:gd name="connsiteX9" fmla="*/ 88288 w 96155"/>
                <a:gd name="connsiteY9" fmla="*/ 30595 h 10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6155" h="101400">
                  <a:moveTo>
                    <a:pt x="88288" y="30595"/>
                  </a:moveTo>
                  <a:cubicBezTo>
                    <a:pt x="90911" y="37588"/>
                    <a:pt x="93533" y="44581"/>
                    <a:pt x="96156" y="50700"/>
                  </a:cubicBezTo>
                  <a:cubicBezTo>
                    <a:pt x="90911" y="64687"/>
                    <a:pt x="84792" y="77799"/>
                    <a:pt x="79547" y="91785"/>
                  </a:cubicBezTo>
                  <a:cubicBezTo>
                    <a:pt x="62064" y="95282"/>
                    <a:pt x="45456" y="97904"/>
                    <a:pt x="27973" y="101401"/>
                  </a:cubicBezTo>
                  <a:cubicBezTo>
                    <a:pt x="27973" y="101401"/>
                    <a:pt x="26224" y="101401"/>
                    <a:pt x="26224" y="101401"/>
                  </a:cubicBezTo>
                  <a:cubicBezTo>
                    <a:pt x="17483" y="87414"/>
                    <a:pt x="8741" y="73428"/>
                    <a:pt x="0" y="59442"/>
                  </a:cubicBezTo>
                  <a:cubicBezTo>
                    <a:pt x="6119" y="39336"/>
                    <a:pt x="11364" y="20105"/>
                    <a:pt x="17483" y="0"/>
                  </a:cubicBezTo>
                  <a:cubicBezTo>
                    <a:pt x="34966" y="1748"/>
                    <a:pt x="52449" y="3497"/>
                    <a:pt x="69931" y="5245"/>
                  </a:cubicBezTo>
                  <a:cubicBezTo>
                    <a:pt x="72554" y="6119"/>
                    <a:pt x="75176" y="6993"/>
                    <a:pt x="78673" y="7867"/>
                  </a:cubicBezTo>
                  <a:cubicBezTo>
                    <a:pt x="81295" y="14860"/>
                    <a:pt x="84792" y="22728"/>
                    <a:pt x="88288" y="30595"/>
                  </a:cubicBezTo>
                  <a:close/>
                </a:path>
              </a:pathLst>
            </a:custGeom>
            <a:solidFill>
              <a:srgbClr val="7B2B29"/>
            </a:solidFill>
            <a:ln w="8731" cap="flat">
              <a:noFill/>
              <a:prstDash val="solid"/>
              <a:miter/>
            </a:ln>
          </p:spPr>
          <p:txBody>
            <a:bodyPr rtlCol="0" anchor="ctr"/>
            <a:lstStyle/>
            <a:p>
              <a:endParaRPr lang="en-GB"/>
            </a:p>
          </p:txBody>
        </p:sp>
        <p:sp>
          <p:nvSpPr>
            <p:cNvPr id="183" name="Freeform: Shape 182">
              <a:extLst>
                <a:ext uri="{FF2B5EF4-FFF2-40B4-BE49-F238E27FC236}">
                  <a16:creationId xmlns:a16="http://schemas.microsoft.com/office/drawing/2014/main" id="{8566E1C4-3BF9-D8C7-E383-9602089C148E}"/>
                </a:ext>
              </a:extLst>
            </p:cNvPr>
            <p:cNvSpPr/>
            <p:nvPr/>
          </p:nvSpPr>
          <p:spPr>
            <a:xfrm>
              <a:off x="9433486" y="781525"/>
              <a:ext cx="117728" cy="159093"/>
            </a:xfrm>
            <a:custGeom>
              <a:avLst/>
              <a:gdLst>
                <a:gd name="connsiteX0" fmla="*/ 117729 w 117728"/>
                <a:gd name="connsiteY0" fmla="*/ 52449 h 159093"/>
                <a:gd name="connsiteX1" fmla="*/ 25070 w 117728"/>
                <a:gd name="connsiteY1" fmla="*/ 159094 h 159093"/>
                <a:gd name="connsiteX2" fmla="*/ 9335 w 117728"/>
                <a:gd name="connsiteY2" fmla="*/ 109268 h 159093"/>
                <a:gd name="connsiteX3" fmla="*/ 4090 w 117728"/>
                <a:gd name="connsiteY3" fmla="*/ 79547 h 159093"/>
                <a:gd name="connsiteX4" fmla="*/ 1468 w 117728"/>
                <a:gd name="connsiteY4" fmla="*/ 70806 h 159093"/>
                <a:gd name="connsiteX5" fmla="*/ 69651 w 117728"/>
                <a:gd name="connsiteY5" fmla="*/ 0 h 159093"/>
                <a:gd name="connsiteX6" fmla="*/ 73147 w 117728"/>
                <a:gd name="connsiteY6" fmla="*/ 5245 h 159093"/>
                <a:gd name="connsiteX7" fmla="*/ 81889 w 117728"/>
                <a:gd name="connsiteY7" fmla="*/ 14860 h 159093"/>
                <a:gd name="connsiteX8" fmla="*/ 117729 w 117728"/>
                <a:gd name="connsiteY8" fmla="*/ 52449 h 15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728" h="159093">
                  <a:moveTo>
                    <a:pt x="117729" y="52449"/>
                  </a:moveTo>
                  <a:cubicBezTo>
                    <a:pt x="-19512" y="-3497"/>
                    <a:pt x="91504" y="154723"/>
                    <a:pt x="25070" y="159094"/>
                  </a:cubicBezTo>
                  <a:cubicBezTo>
                    <a:pt x="19825" y="142485"/>
                    <a:pt x="14580" y="125877"/>
                    <a:pt x="9335" y="109268"/>
                  </a:cubicBezTo>
                  <a:cubicBezTo>
                    <a:pt x="7587" y="99652"/>
                    <a:pt x="5838" y="89163"/>
                    <a:pt x="4090" y="79547"/>
                  </a:cubicBezTo>
                  <a:cubicBezTo>
                    <a:pt x="3216" y="76925"/>
                    <a:pt x="2342" y="73428"/>
                    <a:pt x="1468" y="70806"/>
                  </a:cubicBezTo>
                  <a:cubicBezTo>
                    <a:pt x="-8148" y="16609"/>
                    <a:pt x="31189" y="8741"/>
                    <a:pt x="69651" y="0"/>
                  </a:cubicBezTo>
                  <a:cubicBezTo>
                    <a:pt x="72273" y="874"/>
                    <a:pt x="73147" y="2622"/>
                    <a:pt x="73147" y="5245"/>
                  </a:cubicBezTo>
                  <a:cubicBezTo>
                    <a:pt x="75770" y="8741"/>
                    <a:pt x="79266" y="11364"/>
                    <a:pt x="81889" y="14860"/>
                  </a:cubicBezTo>
                  <a:cubicBezTo>
                    <a:pt x="93253" y="27973"/>
                    <a:pt x="105491" y="40211"/>
                    <a:pt x="117729" y="52449"/>
                  </a:cubicBezTo>
                  <a:close/>
                </a:path>
              </a:pathLst>
            </a:custGeom>
            <a:solidFill>
              <a:srgbClr val="7B2B29"/>
            </a:solidFill>
            <a:ln w="8731" cap="flat">
              <a:noFill/>
              <a:prstDash val="solid"/>
              <a:miter/>
            </a:ln>
          </p:spPr>
          <p:txBody>
            <a:bodyPr rtlCol="0" anchor="ctr"/>
            <a:lstStyle/>
            <a:p>
              <a:endParaRPr lang="en-GB"/>
            </a:p>
          </p:txBody>
        </p:sp>
        <p:sp>
          <p:nvSpPr>
            <p:cNvPr id="184" name="Freeform: Shape 183">
              <a:extLst>
                <a:ext uri="{FF2B5EF4-FFF2-40B4-BE49-F238E27FC236}">
                  <a16:creationId xmlns:a16="http://schemas.microsoft.com/office/drawing/2014/main" id="{2E5EC941-142B-29F0-7FE9-476964EF7801}"/>
                </a:ext>
              </a:extLst>
            </p:cNvPr>
            <p:cNvSpPr/>
            <p:nvPr/>
          </p:nvSpPr>
          <p:spPr>
            <a:xfrm>
              <a:off x="9181453" y="1478216"/>
              <a:ext cx="89162" cy="123480"/>
            </a:xfrm>
            <a:custGeom>
              <a:avLst/>
              <a:gdLst>
                <a:gd name="connsiteX0" fmla="*/ 89163 w 89162"/>
                <a:gd name="connsiteY0" fmla="*/ 99652 h 123480"/>
                <a:gd name="connsiteX1" fmla="*/ 8741 w 89162"/>
                <a:gd name="connsiteY1" fmla="*/ 108394 h 123480"/>
                <a:gd name="connsiteX2" fmla="*/ 2622 w 89162"/>
                <a:gd name="connsiteY2" fmla="*/ 90911 h 123480"/>
                <a:gd name="connsiteX3" fmla="*/ 0 w 89162"/>
                <a:gd name="connsiteY3" fmla="*/ 83044 h 123480"/>
                <a:gd name="connsiteX4" fmla="*/ 0 w 89162"/>
                <a:gd name="connsiteY4" fmla="*/ 83044 h 123480"/>
                <a:gd name="connsiteX5" fmla="*/ 3497 w 89162"/>
                <a:gd name="connsiteY5" fmla="*/ 46330 h 123480"/>
                <a:gd name="connsiteX6" fmla="*/ 15735 w 89162"/>
                <a:gd name="connsiteY6" fmla="*/ 46330 h 123480"/>
                <a:gd name="connsiteX7" fmla="*/ 56819 w 89162"/>
                <a:gd name="connsiteY7" fmla="*/ 0 h 123480"/>
                <a:gd name="connsiteX8" fmla="*/ 89163 w 89162"/>
                <a:gd name="connsiteY8" fmla="*/ 99652 h 123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62" h="123480">
                  <a:moveTo>
                    <a:pt x="89163" y="99652"/>
                  </a:moveTo>
                  <a:cubicBezTo>
                    <a:pt x="68183" y="153849"/>
                    <a:pt x="34966" y="97030"/>
                    <a:pt x="8741" y="108394"/>
                  </a:cubicBezTo>
                  <a:cubicBezTo>
                    <a:pt x="6993" y="102275"/>
                    <a:pt x="4371" y="97030"/>
                    <a:pt x="2622" y="90911"/>
                  </a:cubicBezTo>
                  <a:cubicBezTo>
                    <a:pt x="1748" y="88288"/>
                    <a:pt x="874" y="85666"/>
                    <a:pt x="0" y="83044"/>
                  </a:cubicBezTo>
                  <a:cubicBezTo>
                    <a:pt x="0" y="83044"/>
                    <a:pt x="0" y="83044"/>
                    <a:pt x="0" y="83044"/>
                  </a:cubicBezTo>
                  <a:cubicBezTo>
                    <a:pt x="874" y="70805"/>
                    <a:pt x="2622" y="58568"/>
                    <a:pt x="3497" y="46330"/>
                  </a:cubicBezTo>
                  <a:cubicBezTo>
                    <a:pt x="7867" y="46330"/>
                    <a:pt x="11364" y="46330"/>
                    <a:pt x="15735" y="46330"/>
                  </a:cubicBezTo>
                  <a:cubicBezTo>
                    <a:pt x="69057" y="65561"/>
                    <a:pt x="32343" y="6119"/>
                    <a:pt x="56819" y="0"/>
                  </a:cubicBezTo>
                  <a:cubicBezTo>
                    <a:pt x="67309" y="33217"/>
                    <a:pt x="77799" y="66435"/>
                    <a:pt x="89163" y="99652"/>
                  </a:cubicBezTo>
                  <a:close/>
                </a:path>
              </a:pathLst>
            </a:custGeom>
            <a:solidFill>
              <a:srgbClr val="7B2B29"/>
            </a:solidFill>
            <a:ln w="8731" cap="flat">
              <a:noFill/>
              <a:prstDash val="solid"/>
              <a:miter/>
            </a:ln>
          </p:spPr>
          <p:txBody>
            <a:bodyPr rtlCol="0" anchor="ctr"/>
            <a:lstStyle/>
            <a:p>
              <a:endParaRPr lang="en-GB"/>
            </a:p>
          </p:txBody>
        </p:sp>
        <p:sp>
          <p:nvSpPr>
            <p:cNvPr id="185" name="Freeform: Shape 184">
              <a:extLst>
                <a:ext uri="{FF2B5EF4-FFF2-40B4-BE49-F238E27FC236}">
                  <a16:creationId xmlns:a16="http://schemas.microsoft.com/office/drawing/2014/main" id="{2FA0C934-E686-A99E-110E-09009D1A5084}"/>
                </a:ext>
              </a:extLst>
            </p:cNvPr>
            <p:cNvSpPr/>
            <p:nvPr/>
          </p:nvSpPr>
          <p:spPr>
            <a:xfrm>
              <a:off x="9652615" y="2253051"/>
              <a:ext cx="306017" cy="81824"/>
            </a:xfrm>
            <a:custGeom>
              <a:avLst/>
              <a:gdLst>
                <a:gd name="connsiteX0" fmla="*/ 38462 w 306017"/>
                <a:gd name="connsiteY0" fmla="*/ 5774 h 81824"/>
                <a:gd name="connsiteX1" fmla="*/ 125002 w 306017"/>
                <a:gd name="connsiteY1" fmla="*/ 1404 h 81824"/>
                <a:gd name="connsiteX2" fmla="*/ 305950 w 306017"/>
                <a:gd name="connsiteY2" fmla="*/ 69587 h 81824"/>
                <a:gd name="connsiteX3" fmla="*/ 298083 w 306017"/>
                <a:gd name="connsiteY3" fmla="*/ 81825 h 81824"/>
                <a:gd name="connsiteX4" fmla="*/ 177451 w 306017"/>
                <a:gd name="connsiteY4" fmla="*/ 35495 h 81824"/>
                <a:gd name="connsiteX5" fmla="*/ 19231 w 306017"/>
                <a:gd name="connsiteY5" fmla="*/ 40740 h 81824"/>
                <a:gd name="connsiteX6" fmla="*/ 0 w 306017"/>
                <a:gd name="connsiteY6" fmla="*/ 18012 h 81824"/>
                <a:gd name="connsiteX7" fmla="*/ 38462 w 306017"/>
                <a:gd name="connsiteY7" fmla="*/ 5774 h 81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017" h="81824">
                  <a:moveTo>
                    <a:pt x="38462" y="5774"/>
                  </a:moveTo>
                  <a:cubicBezTo>
                    <a:pt x="67309" y="4026"/>
                    <a:pt x="97030" y="4900"/>
                    <a:pt x="125002" y="1404"/>
                  </a:cubicBezTo>
                  <a:cubicBezTo>
                    <a:pt x="197556" y="-7338"/>
                    <a:pt x="253501" y="25880"/>
                    <a:pt x="305950" y="69587"/>
                  </a:cubicBezTo>
                  <a:cubicBezTo>
                    <a:pt x="306824" y="69587"/>
                    <a:pt x="298957" y="81825"/>
                    <a:pt x="298083" y="81825"/>
                  </a:cubicBezTo>
                  <a:cubicBezTo>
                    <a:pt x="257872" y="66090"/>
                    <a:pt x="219410" y="40740"/>
                    <a:pt x="177451" y="35495"/>
                  </a:cubicBezTo>
                  <a:cubicBezTo>
                    <a:pt x="125876" y="28502"/>
                    <a:pt x="71680" y="38118"/>
                    <a:pt x="19231" y="40740"/>
                  </a:cubicBezTo>
                  <a:cubicBezTo>
                    <a:pt x="13112" y="32873"/>
                    <a:pt x="6993" y="25880"/>
                    <a:pt x="0" y="18012"/>
                  </a:cubicBezTo>
                  <a:cubicBezTo>
                    <a:pt x="13986" y="14516"/>
                    <a:pt x="26224" y="10145"/>
                    <a:pt x="38462" y="5774"/>
                  </a:cubicBezTo>
                  <a:close/>
                </a:path>
              </a:pathLst>
            </a:custGeom>
            <a:solidFill>
              <a:srgbClr val="EA9024"/>
            </a:solidFill>
            <a:ln w="8731" cap="flat">
              <a:noFill/>
              <a:prstDash val="solid"/>
              <a:miter/>
            </a:ln>
          </p:spPr>
          <p:txBody>
            <a:bodyPr rtlCol="0" anchor="ctr"/>
            <a:lstStyle/>
            <a:p>
              <a:endParaRPr lang="en-GB"/>
            </a:p>
          </p:txBody>
        </p:sp>
        <p:sp>
          <p:nvSpPr>
            <p:cNvPr id="186" name="Freeform: Shape 185">
              <a:extLst>
                <a:ext uri="{FF2B5EF4-FFF2-40B4-BE49-F238E27FC236}">
                  <a16:creationId xmlns:a16="http://schemas.microsoft.com/office/drawing/2014/main" id="{A944EFBD-E1BE-4B65-94C6-75347537E0B3}"/>
                </a:ext>
              </a:extLst>
            </p:cNvPr>
            <p:cNvSpPr/>
            <p:nvPr/>
          </p:nvSpPr>
          <p:spPr>
            <a:xfrm>
              <a:off x="9918355" y="1125063"/>
              <a:ext cx="131995" cy="102350"/>
            </a:xfrm>
            <a:custGeom>
              <a:avLst/>
              <a:gdLst>
                <a:gd name="connsiteX0" fmla="*/ 111890 w 131995"/>
                <a:gd name="connsiteY0" fmla="*/ 0 h 102350"/>
                <a:gd name="connsiteX1" fmla="*/ 131996 w 131995"/>
                <a:gd name="connsiteY1" fmla="*/ 25350 h 102350"/>
                <a:gd name="connsiteX2" fmla="*/ 130247 w 131995"/>
                <a:gd name="connsiteY2" fmla="*/ 41085 h 102350"/>
                <a:gd name="connsiteX3" fmla="*/ 62938 w 131995"/>
                <a:gd name="connsiteY3" fmla="*/ 94407 h 102350"/>
                <a:gd name="connsiteX4" fmla="*/ 49826 w 131995"/>
                <a:gd name="connsiteY4" fmla="*/ 76925 h 102350"/>
                <a:gd name="connsiteX5" fmla="*/ 0 w 131995"/>
                <a:gd name="connsiteY5" fmla="*/ 33217 h 102350"/>
                <a:gd name="connsiteX6" fmla="*/ 111890 w 131995"/>
                <a:gd name="connsiteY6" fmla="*/ 0 h 10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995" h="102350">
                  <a:moveTo>
                    <a:pt x="111890" y="0"/>
                  </a:moveTo>
                  <a:cubicBezTo>
                    <a:pt x="118883" y="8741"/>
                    <a:pt x="125877" y="16609"/>
                    <a:pt x="131996" y="25350"/>
                  </a:cubicBezTo>
                  <a:cubicBezTo>
                    <a:pt x="131121" y="30595"/>
                    <a:pt x="130247" y="35840"/>
                    <a:pt x="130247" y="41085"/>
                  </a:cubicBezTo>
                  <a:cubicBezTo>
                    <a:pt x="107520" y="58568"/>
                    <a:pt x="124128" y="125002"/>
                    <a:pt x="62938" y="94407"/>
                  </a:cubicBezTo>
                  <a:cubicBezTo>
                    <a:pt x="58568" y="88288"/>
                    <a:pt x="54197" y="83044"/>
                    <a:pt x="49826" y="76925"/>
                  </a:cubicBezTo>
                  <a:cubicBezTo>
                    <a:pt x="33217" y="62064"/>
                    <a:pt x="16609" y="48078"/>
                    <a:pt x="0" y="33217"/>
                  </a:cubicBezTo>
                  <a:cubicBezTo>
                    <a:pt x="37588" y="21854"/>
                    <a:pt x="75176" y="10490"/>
                    <a:pt x="111890" y="0"/>
                  </a:cubicBezTo>
                  <a:close/>
                </a:path>
              </a:pathLst>
            </a:custGeom>
            <a:solidFill>
              <a:srgbClr val="654A38"/>
            </a:solidFill>
            <a:ln w="8731" cap="flat">
              <a:noFill/>
              <a:prstDash val="solid"/>
              <a:miter/>
            </a:ln>
          </p:spPr>
          <p:txBody>
            <a:bodyPr rtlCol="0" anchor="ctr"/>
            <a:lstStyle/>
            <a:p>
              <a:endParaRPr lang="en-GB"/>
            </a:p>
          </p:txBody>
        </p:sp>
        <p:sp>
          <p:nvSpPr>
            <p:cNvPr id="187" name="Freeform: Shape 186">
              <a:extLst>
                <a:ext uri="{FF2B5EF4-FFF2-40B4-BE49-F238E27FC236}">
                  <a16:creationId xmlns:a16="http://schemas.microsoft.com/office/drawing/2014/main" id="{DD41D546-C59B-3C19-AC63-727746ECF6E6}"/>
                </a:ext>
              </a:extLst>
            </p:cNvPr>
            <p:cNvSpPr/>
            <p:nvPr/>
          </p:nvSpPr>
          <p:spPr>
            <a:xfrm>
              <a:off x="10156122" y="221200"/>
              <a:ext cx="170457" cy="127624"/>
            </a:xfrm>
            <a:custGeom>
              <a:avLst/>
              <a:gdLst>
                <a:gd name="connsiteX0" fmla="*/ 169584 w 170457"/>
                <a:gd name="connsiteY0" fmla="*/ 127625 h 127624"/>
                <a:gd name="connsiteX1" fmla="*/ 0 w 170457"/>
                <a:gd name="connsiteY1" fmla="*/ 6993 h 127624"/>
                <a:gd name="connsiteX2" fmla="*/ 6993 w 170457"/>
                <a:gd name="connsiteY2" fmla="*/ 0 h 127624"/>
                <a:gd name="connsiteX3" fmla="*/ 51574 w 170457"/>
                <a:gd name="connsiteY3" fmla="*/ 1748 h 127624"/>
                <a:gd name="connsiteX4" fmla="*/ 64686 w 170457"/>
                <a:gd name="connsiteY4" fmla="*/ 3497 h 127624"/>
                <a:gd name="connsiteX5" fmla="*/ 168709 w 170457"/>
                <a:gd name="connsiteY5" fmla="*/ 88288 h 127624"/>
                <a:gd name="connsiteX6" fmla="*/ 170458 w 170457"/>
                <a:gd name="connsiteY6" fmla="*/ 96156 h 127624"/>
                <a:gd name="connsiteX7" fmla="*/ 169584 w 170457"/>
                <a:gd name="connsiteY7" fmla="*/ 127625 h 127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57" h="127624">
                  <a:moveTo>
                    <a:pt x="169584" y="127625"/>
                  </a:moveTo>
                  <a:cubicBezTo>
                    <a:pt x="112764" y="87414"/>
                    <a:pt x="55945" y="47204"/>
                    <a:pt x="0" y="6993"/>
                  </a:cubicBezTo>
                  <a:cubicBezTo>
                    <a:pt x="2622" y="4371"/>
                    <a:pt x="4371" y="2622"/>
                    <a:pt x="6993" y="0"/>
                  </a:cubicBezTo>
                  <a:cubicBezTo>
                    <a:pt x="21854" y="874"/>
                    <a:pt x="36714" y="874"/>
                    <a:pt x="51574" y="1748"/>
                  </a:cubicBezTo>
                  <a:cubicBezTo>
                    <a:pt x="55945" y="2622"/>
                    <a:pt x="60316" y="2622"/>
                    <a:pt x="64686" y="3497"/>
                  </a:cubicBezTo>
                  <a:cubicBezTo>
                    <a:pt x="73428" y="63812"/>
                    <a:pt x="127625" y="67309"/>
                    <a:pt x="168709" y="88288"/>
                  </a:cubicBezTo>
                  <a:cubicBezTo>
                    <a:pt x="168709" y="90911"/>
                    <a:pt x="169584" y="93533"/>
                    <a:pt x="170458" y="96156"/>
                  </a:cubicBezTo>
                  <a:cubicBezTo>
                    <a:pt x="169584" y="107520"/>
                    <a:pt x="169584" y="117135"/>
                    <a:pt x="169584" y="127625"/>
                  </a:cubicBezTo>
                  <a:close/>
                </a:path>
              </a:pathLst>
            </a:custGeom>
            <a:solidFill>
              <a:srgbClr val="D6273B"/>
            </a:solidFill>
            <a:ln w="8731" cap="flat">
              <a:noFill/>
              <a:prstDash val="solid"/>
              <a:miter/>
            </a:ln>
          </p:spPr>
          <p:txBody>
            <a:bodyPr rtlCol="0" anchor="ctr"/>
            <a:lstStyle/>
            <a:p>
              <a:endParaRPr lang="en-GB"/>
            </a:p>
          </p:txBody>
        </p:sp>
        <p:sp>
          <p:nvSpPr>
            <p:cNvPr id="188" name="Freeform: Shape 187">
              <a:extLst>
                <a:ext uri="{FF2B5EF4-FFF2-40B4-BE49-F238E27FC236}">
                  <a16:creationId xmlns:a16="http://schemas.microsoft.com/office/drawing/2014/main" id="{B3468009-2070-C3A1-E81D-AB9898DC06E3}"/>
                </a:ext>
              </a:extLst>
            </p:cNvPr>
            <p:cNvSpPr/>
            <p:nvPr/>
          </p:nvSpPr>
          <p:spPr>
            <a:xfrm>
              <a:off x="11126420" y="1971233"/>
              <a:ext cx="109267" cy="70239"/>
            </a:xfrm>
            <a:custGeom>
              <a:avLst/>
              <a:gdLst>
                <a:gd name="connsiteX0" fmla="*/ 13112 w 109267"/>
                <a:gd name="connsiteY0" fmla="*/ 19231 h 70239"/>
                <a:gd name="connsiteX1" fmla="*/ 76050 w 109267"/>
                <a:gd name="connsiteY1" fmla="*/ 0 h 70239"/>
                <a:gd name="connsiteX2" fmla="*/ 109268 w 109267"/>
                <a:gd name="connsiteY2" fmla="*/ 17483 h 70239"/>
                <a:gd name="connsiteX3" fmla="*/ 97030 w 109267"/>
                <a:gd name="connsiteY3" fmla="*/ 69931 h 70239"/>
                <a:gd name="connsiteX4" fmla="*/ 0 w 109267"/>
                <a:gd name="connsiteY4" fmla="*/ 62064 h 70239"/>
                <a:gd name="connsiteX5" fmla="*/ 13112 w 109267"/>
                <a:gd name="connsiteY5" fmla="*/ 19231 h 7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267" h="70239">
                  <a:moveTo>
                    <a:pt x="13112" y="19231"/>
                  </a:moveTo>
                  <a:cubicBezTo>
                    <a:pt x="34092" y="13112"/>
                    <a:pt x="55071" y="6119"/>
                    <a:pt x="76050" y="0"/>
                  </a:cubicBezTo>
                  <a:cubicBezTo>
                    <a:pt x="87414" y="6119"/>
                    <a:pt x="97904" y="11364"/>
                    <a:pt x="109268" y="17483"/>
                  </a:cubicBezTo>
                  <a:cubicBezTo>
                    <a:pt x="104897" y="35840"/>
                    <a:pt x="102275" y="69931"/>
                    <a:pt x="97030" y="69931"/>
                  </a:cubicBezTo>
                  <a:cubicBezTo>
                    <a:pt x="64686" y="71680"/>
                    <a:pt x="32343" y="65561"/>
                    <a:pt x="0" y="62064"/>
                  </a:cubicBezTo>
                  <a:cubicBezTo>
                    <a:pt x="2622" y="47204"/>
                    <a:pt x="48078" y="45455"/>
                    <a:pt x="13112" y="19231"/>
                  </a:cubicBezTo>
                  <a:close/>
                </a:path>
              </a:pathLst>
            </a:custGeom>
            <a:solidFill>
              <a:srgbClr val="EA9024"/>
            </a:solidFill>
            <a:ln w="8731" cap="flat">
              <a:noFill/>
              <a:prstDash val="solid"/>
              <a:miter/>
            </a:ln>
          </p:spPr>
          <p:txBody>
            <a:bodyPr rtlCol="0" anchor="ctr"/>
            <a:lstStyle/>
            <a:p>
              <a:endParaRPr lang="en-GB"/>
            </a:p>
          </p:txBody>
        </p:sp>
        <p:sp>
          <p:nvSpPr>
            <p:cNvPr id="189" name="Freeform: Shape 188">
              <a:extLst>
                <a:ext uri="{FF2B5EF4-FFF2-40B4-BE49-F238E27FC236}">
                  <a16:creationId xmlns:a16="http://schemas.microsoft.com/office/drawing/2014/main" id="{3F1C5462-8E9D-BF77-1925-3BA415CFA92C}"/>
                </a:ext>
              </a:extLst>
            </p:cNvPr>
            <p:cNvSpPr/>
            <p:nvPr/>
          </p:nvSpPr>
          <p:spPr>
            <a:xfrm>
              <a:off x="10675362" y="316481"/>
              <a:ext cx="150352" cy="82169"/>
            </a:xfrm>
            <a:custGeom>
              <a:avLst/>
              <a:gdLst>
                <a:gd name="connsiteX0" fmla="*/ 87414 w 150352"/>
                <a:gd name="connsiteY0" fmla="*/ 55071 h 82169"/>
                <a:gd name="connsiteX1" fmla="*/ 44581 w 150352"/>
                <a:gd name="connsiteY1" fmla="*/ 82169 h 82169"/>
                <a:gd name="connsiteX2" fmla="*/ 19231 w 150352"/>
                <a:gd name="connsiteY2" fmla="*/ 76925 h 82169"/>
                <a:gd name="connsiteX3" fmla="*/ 0 w 150352"/>
                <a:gd name="connsiteY3" fmla="*/ 46330 h 82169"/>
                <a:gd name="connsiteX4" fmla="*/ 13112 w 150352"/>
                <a:gd name="connsiteY4" fmla="*/ 27973 h 82169"/>
                <a:gd name="connsiteX5" fmla="*/ 19231 w 150352"/>
                <a:gd name="connsiteY5" fmla="*/ 0 h 82169"/>
                <a:gd name="connsiteX6" fmla="*/ 150353 w 150352"/>
                <a:gd name="connsiteY6" fmla="*/ 27973 h 82169"/>
                <a:gd name="connsiteX7" fmla="*/ 122380 w 150352"/>
                <a:gd name="connsiteY7" fmla="*/ 66435 h 82169"/>
                <a:gd name="connsiteX8" fmla="*/ 106645 w 150352"/>
                <a:gd name="connsiteY8" fmla="*/ 32343 h 82169"/>
                <a:gd name="connsiteX9" fmla="*/ 87414 w 150352"/>
                <a:gd name="connsiteY9" fmla="*/ 55071 h 82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352" h="82169">
                  <a:moveTo>
                    <a:pt x="87414" y="55071"/>
                  </a:moveTo>
                  <a:cubicBezTo>
                    <a:pt x="73428" y="63812"/>
                    <a:pt x="59442" y="73428"/>
                    <a:pt x="44581" y="82169"/>
                  </a:cubicBezTo>
                  <a:cubicBezTo>
                    <a:pt x="35840" y="80421"/>
                    <a:pt x="27973" y="78673"/>
                    <a:pt x="19231" y="76925"/>
                  </a:cubicBezTo>
                  <a:cubicBezTo>
                    <a:pt x="13112" y="66435"/>
                    <a:pt x="6119" y="56819"/>
                    <a:pt x="0" y="46330"/>
                  </a:cubicBezTo>
                  <a:cubicBezTo>
                    <a:pt x="4371" y="40211"/>
                    <a:pt x="8741" y="34092"/>
                    <a:pt x="13112" y="27973"/>
                  </a:cubicBezTo>
                  <a:cubicBezTo>
                    <a:pt x="14861" y="18357"/>
                    <a:pt x="17483" y="9616"/>
                    <a:pt x="19231" y="0"/>
                  </a:cubicBezTo>
                  <a:cubicBezTo>
                    <a:pt x="62938" y="9616"/>
                    <a:pt x="106645" y="18357"/>
                    <a:pt x="150353" y="27973"/>
                  </a:cubicBezTo>
                  <a:cubicBezTo>
                    <a:pt x="140737" y="41085"/>
                    <a:pt x="131996" y="53323"/>
                    <a:pt x="122380" y="66435"/>
                  </a:cubicBezTo>
                  <a:cubicBezTo>
                    <a:pt x="125876" y="50700"/>
                    <a:pt x="144234" y="28847"/>
                    <a:pt x="106645" y="32343"/>
                  </a:cubicBezTo>
                  <a:cubicBezTo>
                    <a:pt x="101401" y="40211"/>
                    <a:pt x="94407" y="47204"/>
                    <a:pt x="87414" y="55071"/>
                  </a:cubicBezTo>
                  <a:close/>
                </a:path>
              </a:pathLst>
            </a:custGeom>
            <a:solidFill>
              <a:srgbClr val="3D2226"/>
            </a:solidFill>
            <a:ln w="8731" cap="flat">
              <a:noFill/>
              <a:prstDash val="solid"/>
              <a:miter/>
            </a:ln>
          </p:spPr>
          <p:txBody>
            <a:bodyPr rtlCol="0" anchor="ctr"/>
            <a:lstStyle/>
            <a:p>
              <a:endParaRPr lang="en-GB"/>
            </a:p>
          </p:txBody>
        </p:sp>
        <p:sp>
          <p:nvSpPr>
            <p:cNvPr id="190" name="Freeform: Shape 189">
              <a:extLst>
                <a:ext uri="{FF2B5EF4-FFF2-40B4-BE49-F238E27FC236}">
                  <a16:creationId xmlns:a16="http://schemas.microsoft.com/office/drawing/2014/main" id="{1191C69E-706A-3204-32DF-1C9F9E5A688E}"/>
                </a:ext>
              </a:extLst>
            </p:cNvPr>
            <p:cNvSpPr/>
            <p:nvPr/>
          </p:nvSpPr>
          <p:spPr>
            <a:xfrm>
              <a:off x="9247887" y="1995709"/>
              <a:ext cx="157345" cy="136366"/>
            </a:xfrm>
            <a:custGeom>
              <a:avLst/>
              <a:gdLst>
                <a:gd name="connsiteX0" fmla="*/ 4371 w 157345"/>
                <a:gd name="connsiteY0" fmla="*/ 37588 h 136366"/>
                <a:gd name="connsiteX1" fmla="*/ 26224 w 157345"/>
                <a:gd name="connsiteY1" fmla="*/ 0 h 136366"/>
                <a:gd name="connsiteX2" fmla="*/ 85666 w 157345"/>
                <a:gd name="connsiteY2" fmla="*/ 44581 h 136366"/>
                <a:gd name="connsiteX3" fmla="*/ 92659 w 157345"/>
                <a:gd name="connsiteY3" fmla="*/ 90037 h 136366"/>
                <a:gd name="connsiteX4" fmla="*/ 111016 w 157345"/>
                <a:gd name="connsiteY4" fmla="*/ 69057 h 136366"/>
                <a:gd name="connsiteX5" fmla="*/ 157346 w 157345"/>
                <a:gd name="connsiteY5" fmla="*/ 108394 h 136366"/>
                <a:gd name="connsiteX6" fmla="*/ 152101 w 157345"/>
                <a:gd name="connsiteY6" fmla="*/ 115387 h 136366"/>
                <a:gd name="connsiteX7" fmla="*/ 122380 w 157345"/>
                <a:gd name="connsiteY7" fmla="*/ 136366 h 136366"/>
                <a:gd name="connsiteX8" fmla="*/ 48952 w 157345"/>
                <a:gd name="connsiteY8" fmla="*/ 97904 h 136366"/>
                <a:gd name="connsiteX9" fmla="*/ 49826 w 157345"/>
                <a:gd name="connsiteY9" fmla="*/ 98778 h 136366"/>
                <a:gd name="connsiteX10" fmla="*/ 34092 w 157345"/>
                <a:gd name="connsiteY10" fmla="*/ 66435 h 136366"/>
                <a:gd name="connsiteX11" fmla="*/ 53323 w 157345"/>
                <a:gd name="connsiteY11" fmla="*/ 47204 h 136366"/>
                <a:gd name="connsiteX12" fmla="*/ 40211 w 157345"/>
                <a:gd name="connsiteY12" fmla="*/ 40211 h 136366"/>
                <a:gd name="connsiteX13" fmla="*/ 34092 w 157345"/>
                <a:gd name="connsiteY13" fmla="*/ 67309 h 136366"/>
                <a:gd name="connsiteX14" fmla="*/ 0 w 157345"/>
                <a:gd name="connsiteY14" fmla="*/ 48952 h 136366"/>
                <a:gd name="connsiteX15" fmla="*/ 4371 w 157345"/>
                <a:gd name="connsiteY15" fmla="*/ 37588 h 136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7345" h="136366">
                  <a:moveTo>
                    <a:pt x="4371" y="37588"/>
                  </a:moveTo>
                  <a:cubicBezTo>
                    <a:pt x="11364" y="25350"/>
                    <a:pt x="19231" y="12238"/>
                    <a:pt x="26224" y="0"/>
                  </a:cubicBezTo>
                  <a:cubicBezTo>
                    <a:pt x="46330" y="14860"/>
                    <a:pt x="65561" y="29721"/>
                    <a:pt x="85666" y="44581"/>
                  </a:cubicBezTo>
                  <a:cubicBezTo>
                    <a:pt x="88288" y="59442"/>
                    <a:pt x="90037" y="75176"/>
                    <a:pt x="92659" y="90037"/>
                  </a:cubicBezTo>
                  <a:cubicBezTo>
                    <a:pt x="98778" y="83044"/>
                    <a:pt x="104897" y="76050"/>
                    <a:pt x="111016" y="69057"/>
                  </a:cubicBezTo>
                  <a:cubicBezTo>
                    <a:pt x="126751" y="82169"/>
                    <a:pt x="141611" y="95281"/>
                    <a:pt x="157346" y="108394"/>
                  </a:cubicBezTo>
                  <a:cubicBezTo>
                    <a:pt x="155597" y="111016"/>
                    <a:pt x="153849" y="113639"/>
                    <a:pt x="152101" y="115387"/>
                  </a:cubicBezTo>
                  <a:cubicBezTo>
                    <a:pt x="142485" y="122380"/>
                    <a:pt x="131996" y="129373"/>
                    <a:pt x="122380" y="136366"/>
                  </a:cubicBezTo>
                  <a:cubicBezTo>
                    <a:pt x="97904" y="123254"/>
                    <a:pt x="73428" y="110142"/>
                    <a:pt x="48952" y="97904"/>
                  </a:cubicBezTo>
                  <a:cubicBezTo>
                    <a:pt x="48952" y="97904"/>
                    <a:pt x="49826" y="98778"/>
                    <a:pt x="49826" y="98778"/>
                  </a:cubicBezTo>
                  <a:cubicBezTo>
                    <a:pt x="44581" y="88288"/>
                    <a:pt x="39336" y="76925"/>
                    <a:pt x="34092" y="66435"/>
                  </a:cubicBezTo>
                  <a:cubicBezTo>
                    <a:pt x="40211" y="60316"/>
                    <a:pt x="47204" y="53323"/>
                    <a:pt x="53323" y="47204"/>
                  </a:cubicBezTo>
                  <a:cubicBezTo>
                    <a:pt x="48952" y="44581"/>
                    <a:pt x="44581" y="41959"/>
                    <a:pt x="40211" y="40211"/>
                  </a:cubicBezTo>
                  <a:cubicBezTo>
                    <a:pt x="38462" y="48952"/>
                    <a:pt x="35840" y="58568"/>
                    <a:pt x="34092" y="67309"/>
                  </a:cubicBezTo>
                  <a:cubicBezTo>
                    <a:pt x="22728" y="61190"/>
                    <a:pt x="11364" y="55071"/>
                    <a:pt x="0" y="48952"/>
                  </a:cubicBezTo>
                  <a:cubicBezTo>
                    <a:pt x="874" y="44581"/>
                    <a:pt x="2622" y="41085"/>
                    <a:pt x="4371" y="37588"/>
                  </a:cubicBezTo>
                  <a:close/>
                </a:path>
              </a:pathLst>
            </a:custGeom>
            <a:solidFill>
              <a:srgbClr val="EA9024"/>
            </a:solidFill>
            <a:ln w="8731" cap="flat">
              <a:noFill/>
              <a:prstDash val="solid"/>
              <a:miter/>
            </a:ln>
          </p:spPr>
          <p:txBody>
            <a:bodyPr rtlCol="0" anchor="ctr"/>
            <a:lstStyle/>
            <a:p>
              <a:endParaRPr lang="en-GB"/>
            </a:p>
          </p:txBody>
        </p:sp>
        <p:sp>
          <p:nvSpPr>
            <p:cNvPr id="191" name="Freeform: Shape 190">
              <a:extLst>
                <a:ext uri="{FF2B5EF4-FFF2-40B4-BE49-F238E27FC236}">
                  <a16:creationId xmlns:a16="http://schemas.microsoft.com/office/drawing/2014/main" id="{E5EE97D9-2A38-BB79-733C-AB459D944A0A}"/>
                </a:ext>
              </a:extLst>
            </p:cNvPr>
            <p:cNvSpPr/>
            <p:nvPr/>
          </p:nvSpPr>
          <p:spPr>
            <a:xfrm>
              <a:off x="9851467" y="806001"/>
              <a:ext cx="97482" cy="178325"/>
            </a:xfrm>
            <a:custGeom>
              <a:avLst/>
              <a:gdLst>
                <a:gd name="connsiteX0" fmla="*/ 97482 w 97482"/>
                <a:gd name="connsiteY0" fmla="*/ 0 h 178325"/>
                <a:gd name="connsiteX1" fmla="*/ 82622 w 97482"/>
                <a:gd name="connsiteY1" fmla="*/ 78673 h 178325"/>
                <a:gd name="connsiteX2" fmla="*/ 74755 w 97482"/>
                <a:gd name="connsiteY2" fmla="*/ 80421 h 178325"/>
                <a:gd name="connsiteX3" fmla="*/ 10942 w 97482"/>
                <a:gd name="connsiteY3" fmla="*/ 178325 h 178325"/>
                <a:gd name="connsiteX4" fmla="*/ 97482 w 97482"/>
                <a:gd name="connsiteY4" fmla="*/ 0 h 178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82" h="178325">
                  <a:moveTo>
                    <a:pt x="97482" y="0"/>
                  </a:moveTo>
                  <a:cubicBezTo>
                    <a:pt x="92238" y="26224"/>
                    <a:pt x="87867" y="52449"/>
                    <a:pt x="82622" y="78673"/>
                  </a:cubicBezTo>
                  <a:cubicBezTo>
                    <a:pt x="79999" y="79547"/>
                    <a:pt x="77377" y="80421"/>
                    <a:pt x="74755" y="80421"/>
                  </a:cubicBezTo>
                  <a:cubicBezTo>
                    <a:pt x="-5666" y="74302"/>
                    <a:pt x="19684" y="137240"/>
                    <a:pt x="10942" y="178325"/>
                  </a:cubicBezTo>
                  <a:cubicBezTo>
                    <a:pt x="-18779" y="90911"/>
                    <a:pt x="12691" y="32343"/>
                    <a:pt x="97482" y="0"/>
                  </a:cubicBezTo>
                  <a:close/>
                </a:path>
              </a:pathLst>
            </a:custGeom>
            <a:solidFill>
              <a:srgbClr val="654A38"/>
            </a:solidFill>
            <a:ln w="8731" cap="flat">
              <a:noFill/>
              <a:prstDash val="solid"/>
              <a:miter/>
            </a:ln>
          </p:spPr>
          <p:txBody>
            <a:bodyPr rtlCol="0" anchor="ctr"/>
            <a:lstStyle/>
            <a:p>
              <a:endParaRPr lang="en-GB"/>
            </a:p>
          </p:txBody>
        </p:sp>
        <p:sp>
          <p:nvSpPr>
            <p:cNvPr id="192" name="Freeform: Shape 191">
              <a:extLst>
                <a:ext uri="{FF2B5EF4-FFF2-40B4-BE49-F238E27FC236}">
                  <a16:creationId xmlns:a16="http://schemas.microsoft.com/office/drawing/2014/main" id="{C3F9588E-4C92-D2F0-15B4-38BC04A55AE1}"/>
                </a:ext>
              </a:extLst>
            </p:cNvPr>
            <p:cNvSpPr/>
            <p:nvPr/>
          </p:nvSpPr>
          <p:spPr>
            <a:xfrm>
              <a:off x="8622876" y="1586610"/>
              <a:ext cx="104022" cy="121505"/>
            </a:xfrm>
            <a:custGeom>
              <a:avLst/>
              <a:gdLst>
                <a:gd name="connsiteX0" fmla="*/ 25350 w 104022"/>
                <a:gd name="connsiteY0" fmla="*/ 121506 h 121505"/>
                <a:gd name="connsiteX1" fmla="*/ 0 w 104022"/>
                <a:gd name="connsiteY1" fmla="*/ 32343 h 121505"/>
                <a:gd name="connsiteX2" fmla="*/ 34966 w 104022"/>
                <a:gd name="connsiteY2" fmla="*/ 0 h 121505"/>
                <a:gd name="connsiteX3" fmla="*/ 104023 w 104022"/>
                <a:gd name="connsiteY3" fmla="*/ 31469 h 121505"/>
                <a:gd name="connsiteX4" fmla="*/ 103149 w 104022"/>
                <a:gd name="connsiteY4" fmla="*/ 91785 h 121505"/>
                <a:gd name="connsiteX5" fmla="*/ 62938 w 104022"/>
                <a:gd name="connsiteY5" fmla="*/ 100526 h 121505"/>
                <a:gd name="connsiteX6" fmla="*/ 25350 w 104022"/>
                <a:gd name="connsiteY6" fmla="*/ 121506 h 121505"/>
                <a:gd name="connsiteX7" fmla="*/ 47204 w 104022"/>
                <a:gd name="connsiteY7" fmla="*/ 74302 h 121505"/>
                <a:gd name="connsiteX8" fmla="*/ 44581 w 104022"/>
                <a:gd name="connsiteY8" fmla="*/ 72554 h 121505"/>
                <a:gd name="connsiteX9" fmla="*/ 41085 w 104022"/>
                <a:gd name="connsiteY9" fmla="*/ 74302 h 121505"/>
                <a:gd name="connsiteX10" fmla="*/ 45455 w 104022"/>
                <a:gd name="connsiteY10" fmla="*/ 77799 h 121505"/>
                <a:gd name="connsiteX11" fmla="*/ 47204 w 104022"/>
                <a:gd name="connsiteY11" fmla="*/ 74302 h 1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022" h="121505">
                  <a:moveTo>
                    <a:pt x="25350" y="121506"/>
                  </a:moveTo>
                  <a:cubicBezTo>
                    <a:pt x="16609" y="91785"/>
                    <a:pt x="8741" y="62064"/>
                    <a:pt x="0" y="32343"/>
                  </a:cubicBezTo>
                  <a:cubicBezTo>
                    <a:pt x="11364" y="21854"/>
                    <a:pt x="23602" y="11364"/>
                    <a:pt x="34966" y="0"/>
                  </a:cubicBezTo>
                  <a:cubicBezTo>
                    <a:pt x="34966" y="61190"/>
                    <a:pt x="73428" y="36714"/>
                    <a:pt x="104023" y="31469"/>
                  </a:cubicBezTo>
                  <a:cubicBezTo>
                    <a:pt x="104023" y="51574"/>
                    <a:pt x="103149" y="71680"/>
                    <a:pt x="103149" y="91785"/>
                  </a:cubicBezTo>
                  <a:cubicBezTo>
                    <a:pt x="90037" y="94407"/>
                    <a:pt x="76925" y="97030"/>
                    <a:pt x="62938" y="100526"/>
                  </a:cubicBezTo>
                  <a:cubicBezTo>
                    <a:pt x="50700" y="106645"/>
                    <a:pt x="38462" y="113639"/>
                    <a:pt x="25350" y="121506"/>
                  </a:cubicBezTo>
                  <a:close/>
                  <a:moveTo>
                    <a:pt x="47204" y="74302"/>
                  </a:moveTo>
                  <a:cubicBezTo>
                    <a:pt x="46330" y="73428"/>
                    <a:pt x="45455" y="72554"/>
                    <a:pt x="44581" y="72554"/>
                  </a:cubicBezTo>
                  <a:cubicBezTo>
                    <a:pt x="43707" y="72554"/>
                    <a:pt x="41959" y="73428"/>
                    <a:pt x="41085" y="74302"/>
                  </a:cubicBezTo>
                  <a:cubicBezTo>
                    <a:pt x="42833" y="75176"/>
                    <a:pt x="43707" y="76925"/>
                    <a:pt x="45455" y="77799"/>
                  </a:cubicBezTo>
                  <a:cubicBezTo>
                    <a:pt x="45455" y="76925"/>
                    <a:pt x="46330" y="75176"/>
                    <a:pt x="47204" y="74302"/>
                  </a:cubicBezTo>
                  <a:close/>
                </a:path>
              </a:pathLst>
            </a:custGeom>
            <a:solidFill>
              <a:srgbClr val="444C77"/>
            </a:solidFill>
            <a:ln w="8731" cap="flat">
              <a:noFill/>
              <a:prstDash val="solid"/>
              <a:miter/>
            </a:ln>
          </p:spPr>
          <p:txBody>
            <a:bodyPr rtlCol="0" anchor="ctr"/>
            <a:lstStyle/>
            <a:p>
              <a:endParaRPr lang="en-GB"/>
            </a:p>
          </p:txBody>
        </p:sp>
        <p:sp>
          <p:nvSpPr>
            <p:cNvPr id="193" name="Freeform: Shape 192">
              <a:extLst>
                <a:ext uri="{FF2B5EF4-FFF2-40B4-BE49-F238E27FC236}">
                  <a16:creationId xmlns:a16="http://schemas.microsoft.com/office/drawing/2014/main" id="{4135A4B0-4FB5-3774-2647-14DBD1963340}"/>
                </a:ext>
              </a:extLst>
            </p:cNvPr>
            <p:cNvSpPr/>
            <p:nvPr/>
          </p:nvSpPr>
          <p:spPr>
            <a:xfrm>
              <a:off x="11455971" y="473827"/>
              <a:ext cx="145107" cy="83845"/>
            </a:xfrm>
            <a:custGeom>
              <a:avLst/>
              <a:gdLst>
                <a:gd name="connsiteX0" fmla="*/ 145108 w 145107"/>
                <a:gd name="connsiteY0" fmla="*/ 66435 h 83845"/>
                <a:gd name="connsiteX1" fmla="*/ 20980 w 145107"/>
                <a:gd name="connsiteY1" fmla="*/ 69057 h 83845"/>
                <a:gd name="connsiteX2" fmla="*/ 0 w 145107"/>
                <a:gd name="connsiteY2" fmla="*/ 10490 h 83845"/>
                <a:gd name="connsiteX3" fmla="*/ 0 w 145107"/>
                <a:gd name="connsiteY3" fmla="*/ 0 h 83845"/>
                <a:gd name="connsiteX4" fmla="*/ 145108 w 145107"/>
                <a:gd name="connsiteY4" fmla="*/ 66435 h 8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107" h="83845">
                  <a:moveTo>
                    <a:pt x="145108" y="66435"/>
                  </a:moveTo>
                  <a:cubicBezTo>
                    <a:pt x="104897" y="120632"/>
                    <a:pt x="61190" y="27098"/>
                    <a:pt x="20980" y="69057"/>
                  </a:cubicBezTo>
                  <a:cubicBezTo>
                    <a:pt x="13986" y="49826"/>
                    <a:pt x="6993" y="29721"/>
                    <a:pt x="0" y="10490"/>
                  </a:cubicBezTo>
                  <a:cubicBezTo>
                    <a:pt x="0" y="6993"/>
                    <a:pt x="0" y="3497"/>
                    <a:pt x="0" y="0"/>
                  </a:cubicBezTo>
                  <a:cubicBezTo>
                    <a:pt x="48078" y="22728"/>
                    <a:pt x="97030" y="44581"/>
                    <a:pt x="145108" y="66435"/>
                  </a:cubicBezTo>
                  <a:close/>
                </a:path>
              </a:pathLst>
            </a:custGeom>
            <a:solidFill>
              <a:srgbClr val="EA9024"/>
            </a:solidFill>
            <a:ln w="8731" cap="flat">
              <a:noFill/>
              <a:prstDash val="solid"/>
              <a:miter/>
            </a:ln>
          </p:spPr>
          <p:txBody>
            <a:bodyPr rtlCol="0" anchor="ctr"/>
            <a:lstStyle/>
            <a:p>
              <a:endParaRPr lang="en-GB"/>
            </a:p>
          </p:txBody>
        </p:sp>
        <p:sp>
          <p:nvSpPr>
            <p:cNvPr id="194" name="Freeform: Shape 193">
              <a:extLst>
                <a:ext uri="{FF2B5EF4-FFF2-40B4-BE49-F238E27FC236}">
                  <a16:creationId xmlns:a16="http://schemas.microsoft.com/office/drawing/2014/main" id="{AFEC085F-C900-380C-C489-61088C165A32}"/>
                </a:ext>
              </a:extLst>
            </p:cNvPr>
            <p:cNvSpPr/>
            <p:nvPr/>
          </p:nvSpPr>
          <p:spPr>
            <a:xfrm>
              <a:off x="11406145" y="1558638"/>
              <a:ext cx="90036" cy="76924"/>
            </a:xfrm>
            <a:custGeom>
              <a:avLst/>
              <a:gdLst>
                <a:gd name="connsiteX0" fmla="*/ 874 w 90036"/>
                <a:gd name="connsiteY0" fmla="*/ 41959 h 76924"/>
                <a:gd name="connsiteX1" fmla="*/ 0 w 90036"/>
                <a:gd name="connsiteY1" fmla="*/ 8741 h 76924"/>
                <a:gd name="connsiteX2" fmla="*/ 90037 w 90036"/>
                <a:gd name="connsiteY2" fmla="*/ 0 h 76924"/>
                <a:gd name="connsiteX3" fmla="*/ 85666 w 90036"/>
                <a:gd name="connsiteY3" fmla="*/ 76925 h 76924"/>
                <a:gd name="connsiteX4" fmla="*/ 874 w 90036"/>
                <a:gd name="connsiteY4" fmla="*/ 41959 h 76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036" h="76924">
                  <a:moveTo>
                    <a:pt x="874" y="41959"/>
                  </a:moveTo>
                  <a:cubicBezTo>
                    <a:pt x="874" y="30595"/>
                    <a:pt x="0" y="20105"/>
                    <a:pt x="0" y="8741"/>
                  </a:cubicBezTo>
                  <a:cubicBezTo>
                    <a:pt x="29721" y="6119"/>
                    <a:pt x="59442" y="2622"/>
                    <a:pt x="90037" y="0"/>
                  </a:cubicBezTo>
                  <a:cubicBezTo>
                    <a:pt x="88288" y="25350"/>
                    <a:pt x="87414" y="51574"/>
                    <a:pt x="85666" y="76925"/>
                  </a:cubicBezTo>
                  <a:cubicBezTo>
                    <a:pt x="56819" y="65561"/>
                    <a:pt x="28847" y="54197"/>
                    <a:pt x="874" y="41959"/>
                  </a:cubicBezTo>
                  <a:close/>
                </a:path>
              </a:pathLst>
            </a:custGeom>
            <a:solidFill>
              <a:srgbClr val="EA9024"/>
            </a:solidFill>
            <a:ln w="8731" cap="flat">
              <a:noFill/>
              <a:prstDash val="solid"/>
              <a:miter/>
            </a:ln>
          </p:spPr>
          <p:txBody>
            <a:bodyPr rtlCol="0" anchor="ctr"/>
            <a:lstStyle/>
            <a:p>
              <a:endParaRPr lang="en-GB"/>
            </a:p>
          </p:txBody>
        </p:sp>
        <p:sp>
          <p:nvSpPr>
            <p:cNvPr id="195" name="Freeform: Shape 194">
              <a:extLst>
                <a:ext uri="{FF2B5EF4-FFF2-40B4-BE49-F238E27FC236}">
                  <a16:creationId xmlns:a16="http://schemas.microsoft.com/office/drawing/2014/main" id="{5B9F3E8B-F441-D16E-2D80-310C054DE735}"/>
                </a:ext>
              </a:extLst>
            </p:cNvPr>
            <p:cNvSpPr/>
            <p:nvPr/>
          </p:nvSpPr>
          <p:spPr>
            <a:xfrm>
              <a:off x="8939315" y="1102335"/>
              <a:ext cx="99652" cy="81061"/>
            </a:xfrm>
            <a:custGeom>
              <a:avLst/>
              <a:gdLst>
                <a:gd name="connsiteX0" fmla="*/ 1748 w 99652"/>
                <a:gd name="connsiteY0" fmla="*/ 53323 h 81061"/>
                <a:gd name="connsiteX1" fmla="*/ 0 w 99652"/>
                <a:gd name="connsiteY1" fmla="*/ 48078 h 81061"/>
                <a:gd name="connsiteX2" fmla="*/ 69057 w 99652"/>
                <a:gd name="connsiteY2" fmla="*/ 3497 h 81061"/>
                <a:gd name="connsiteX3" fmla="*/ 83918 w 99652"/>
                <a:gd name="connsiteY3" fmla="*/ 0 h 81061"/>
                <a:gd name="connsiteX4" fmla="*/ 93533 w 99652"/>
                <a:gd name="connsiteY4" fmla="*/ 7867 h 81061"/>
                <a:gd name="connsiteX5" fmla="*/ 91785 w 99652"/>
                <a:gd name="connsiteY5" fmla="*/ 16609 h 81061"/>
                <a:gd name="connsiteX6" fmla="*/ 98778 w 99652"/>
                <a:gd name="connsiteY6" fmla="*/ 14860 h 81061"/>
                <a:gd name="connsiteX7" fmla="*/ 99652 w 99652"/>
                <a:gd name="connsiteY7" fmla="*/ 16609 h 81061"/>
                <a:gd name="connsiteX8" fmla="*/ 41959 w 99652"/>
                <a:gd name="connsiteY8" fmla="*/ 78673 h 81061"/>
                <a:gd name="connsiteX9" fmla="*/ 1748 w 99652"/>
                <a:gd name="connsiteY9" fmla="*/ 53323 h 8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52" h="81061">
                  <a:moveTo>
                    <a:pt x="1748" y="53323"/>
                  </a:moveTo>
                  <a:cubicBezTo>
                    <a:pt x="1748" y="51574"/>
                    <a:pt x="874" y="49826"/>
                    <a:pt x="0" y="48078"/>
                  </a:cubicBezTo>
                  <a:cubicBezTo>
                    <a:pt x="6119" y="6993"/>
                    <a:pt x="32343" y="-3497"/>
                    <a:pt x="69057" y="3497"/>
                  </a:cubicBezTo>
                  <a:cubicBezTo>
                    <a:pt x="74302" y="2622"/>
                    <a:pt x="79547" y="1748"/>
                    <a:pt x="83918" y="0"/>
                  </a:cubicBezTo>
                  <a:cubicBezTo>
                    <a:pt x="87414" y="2622"/>
                    <a:pt x="90037" y="5245"/>
                    <a:pt x="93533" y="7867"/>
                  </a:cubicBezTo>
                  <a:cubicBezTo>
                    <a:pt x="92659" y="10490"/>
                    <a:pt x="91785" y="13986"/>
                    <a:pt x="91785" y="16609"/>
                  </a:cubicBezTo>
                  <a:cubicBezTo>
                    <a:pt x="94407" y="15735"/>
                    <a:pt x="96156" y="15735"/>
                    <a:pt x="98778" y="14860"/>
                  </a:cubicBezTo>
                  <a:cubicBezTo>
                    <a:pt x="98778" y="14860"/>
                    <a:pt x="99652" y="16609"/>
                    <a:pt x="99652" y="16609"/>
                  </a:cubicBezTo>
                  <a:cubicBezTo>
                    <a:pt x="92659" y="48078"/>
                    <a:pt x="97904" y="91785"/>
                    <a:pt x="41959" y="78673"/>
                  </a:cubicBezTo>
                  <a:cubicBezTo>
                    <a:pt x="28847" y="71680"/>
                    <a:pt x="14860" y="62064"/>
                    <a:pt x="1748" y="53323"/>
                  </a:cubicBezTo>
                  <a:close/>
                </a:path>
              </a:pathLst>
            </a:custGeom>
            <a:solidFill>
              <a:srgbClr val="BA3325"/>
            </a:solidFill>
            <a:ln w="8731" cap="flat">
              <a:noFill/>
              <a:prstDash val="solid"/>
              <a:miter/>
            </a:ln>
          </p:spPr>
          <p:txBody>
            <a:bodyPr rtlCol="0" anchor="ctr"/>
            <a:lstStyle/>
            <a:p>
              <a:endParaRPr lang="en-GB"/>
            </a:p>
          </p:txBody>
        </p:sp>
        <p:sp>
          <p:nvSpPr>
            <p:cNvPr id="196" name="Freeform: Shape 195">
              <a:extLst>
                <a:ext uri="{FF2B5EF4-FFF2-40B4-BE49-F238E27FC236}">
                  <a16:creationId xmlns:a16="http://schemas.microsoft.com/office/drawing/2014/main" id="{B029061B-3573-A1D8-A37D-8A65DED73B06}"/>
                </a:ext>
              </a:extLst>
            </p:cNvPr>
            <p:cNvSpPr/>
            <p:nvPr/>
          </p:nvSpPr>
          <p:spPr>
            <a:xfrm>
              <a:off x="9525865" y="1824377"/>
              <a:ext cx="121505" cy="97029"/>
            </a:xfrm>
            <a:custGeom>
              <a:avLst/>
              <a:gdLst>
                <a:gd name="connsiteX0" fmla="*/ 0 w 121505"/>
                <a:gd name="connsiteY0" fmla="*/ 57693 h 97029"/>
                <a:gd name="connsiteX1" fmla="*/ 63812 w 121505"/>
                <a:gd name="connsiteY1" fmla="*/ 0 h 97029"/>
                <a:gd name="connsiteX2" fmla="*/ 77799 w 121505"/>
                <a:gd name="connsiteY2" fmla="*/ 6119 h 97029"/>
                <a:gd name="connsiteX3" fmla="*/ 94407 w 121505"/>
                <a:gd name="connsiteY3" fmla="*/ 21854 h 97029"/>
                <a:gd name="connsiteX4" fmla="*/ 121506 w 121505"/>
                <a:gd name="connsiteY4" fmla="*/ 91785 h 97029"/>
                <a:gd name="connsiteX5" fmla="*/ 116261 w 121505"/>
                <a:gd name="connsiteY5" fmla="*/ 97030 h 97029"/>
                <a:gd name="connsiteX6" fmla="*/ 0 w 121505"/>
                <a:gd name="connsiteY6" fmla="*/ 57693 h 97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505" h="97029">
                  <a:moveTo>
                    <a:pt x="0" y="57693"/>
                  </a:moveTo>
                  <a:cubicBezTo>
                    <a:pt x="20979" y="38462"/>
                    <a:pt x="42833" y="19231"/>
                    <a:pt x="63812" y="0"/>
                  </a:cubicBezTo>
                  <a:cubicBezTo>
                    <a:pt x="68183" y="1748"/>
                    <a:pt x="73428" y="3497"/>
                    <a:pt x="77799" y="6119"/>
                  </a:cubicBezTo>
                  <a:cubicBezTo>
                    <a:pt x="83044" y="11364"/>
                    <a:pt x="89163" y="16609"/>
                    <a:pt x="94407" y="21854"/>
                  </a:cubicBezTo>
                  <a:cubicBezTo>
                    <a:pt x="103149" y="45456"/>
                    <a:pt x="112764" y="69057"/>
                    <a:pt x="121506" y="91785"/>
                  </a:cubicBezTo>
                  <a:cubicBezTo>
                    <a:pt x="118009" y="92659"/>
                    <a:pt x="116261" y="94407"/>
                    <a:pt x="116261" y="97030"/>
                  </a:cubicBezTo>
                  <a:cubicBezTo>
                    <a:pt x="77799" y="83918"/>
                    <a:pt x="38462" y="70806"/>
                    <a:pt x="0" y="57693"/>
                  </a:cubicBezTo>
                  <a:close/>
                </a:path>
              </a:pathLst>
            </a:custGeom>
            <a:solidFill>
              <a:srgbClr val="3D2226"/>
            </a:solidFill>
            <a:ln w="8731" cap="flat">
              <a:noFill/>
              <a:prstDash val="solid"/>
              <a:miter/>
            </a:ln>
          </p:spPr>
          <p:txBody>
            <a:bodyPr rtlCol="0" anchor="ctr"/>
            <a:lstStyle/>
            <a:p>
              <a:endParaRPr lang="en-GB"/>
            </a:p>
          </p:txBody>
        </p:sp>
        <p:sp>
          <p:nvSpPr>
            <p:cNvPr id="197" name="Freeform: Shape 196">
              <a:extLst>
                <a:ext uri="{FF2B5EF4-FFF2-40B4-BE49-F238E27FC236}">
                  <a16:creationId xmlns:a16="http://schemas.microsoft.com/office/drawing/2014/main" id="{B7679527-0A5C-A435-F7C5-F708C4EC1330}"/>
                </a:ext>
              </a:extLst>
            </p:cNvPr>
            <p:cNvSpPr/>
            <p:nvPr/>
          </p:nvSpPr>
          <p:spPr>
            <a:xfrm>
              <a:off x="9135997" y="2319141"/>
              <a:ext cx="310320" cy="38462"/>
            </a:xfrm>
            <a:custGeom>
              <a:avLst/>
              <a:gdLst>
                <a:gd name="connsiteX0" fmla="*/ 310321 w 310320"/>
                <a:gd name="connsiteY0" fmla="*/ 38462 h 38462"/>
                <a:gd name="connsiteX1" fmla="*/ 0 w 310320"/>
                <a:gd name="connsiteY1" fmla="*/ 30595 h 38462"/>
                <a:gd name="connsiteX2" fmla="*/ 5245 w 310320"/>
                <a:gd name="connsiteY2" fmla="*/ 0 h 38462"/>
                <a:gd name="connsiteX3" fmla="*/ 308572 w 310320"/>
                <a:gd name="connsiteY3" fmla="*/ 11364 h 38462"/>
                <a:gd name="connsiteX4" fmla="*/ 308572 w 310320"/>
                <a:gd name="connsiteY4" fmla="*/ 20105 h 38462"/>
                <a:gd name="connsiteX5" fmla="*/ 308572 w 310320"/>
                <a:gd name="connsiteY5" fmla="*/ 28847 h 38462"/>
                <a:gd name="connsiteX6" fmla="*/ 307698 w 310320"/>
                <a:gd name="connsiteY6" fmla="*/ 32343 h 38462"/>
                <a:gd name="connsiteX7" fmla="*/ 310321 w 310320"/>
                <a:gd name="connsiteY7" fmla="*/ 38462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0320" h="38462">
                  <a:moveTo>
                    <a:pt x="310321" y="38462"/>
                  </a:moveTo>
                  <a:cubicBezTo>
                    <a:pt x="207172" y="35840"/>
                    <a:pt x="104023" y="33217"/>
                    <a:pt x="0" y="30595"/>
                  </a:cubicBezTo>
                  <a:cubicBezTo>
                    <a:pt x="1748" y="20105"/>
                    <a:pt x="3497" y="10490"/>
                    <a:pt x="5245" y="0"/>
                  </a:cubicBezTo>
                  <a:cubicBezTo>
                    <a:pt x="106645" y="3497"/>
                    <a:pt x="207172" y="7867"/>
                    <a:pt x="308572" y="11364"/>
                  </a:cubicBezTo>
                  <a:cubicBezTo>
                    <a:pt x="308572" y="13986"/>
                    <a:pt x="308572" y="16609"/>
                    <a:pt x="308572" y="20105"/>
                  </a:cubicBezTo>
                  <a:cubicBezTo>
                    <a:pt x="308572" y="22728"/>
                    <a:pt x="308572" y="26224"/>
                    <a:pt x="308572" y="28847"/>
                  </a:cubicBezTo>
                  <a:cubicBezTo>
                    <a:pt x="307698" y="29721"/>
                    <a:pt x="306824" y="31469"/>
                    <a:pt x="307698" y="32343"/>
                  </a:cubicBezTo>
                  <a:cubicBezTo>
                    <a:pt x="307698" y="34092"/>
                    <a:pt x="309446" y="36714"/>
                    <a:pt x="310321" y="38462"/>
                  </a:cubicBezTo>
                  <a:close/>
                </a:path>
              </a:pathLst>
            </a:custGeom>
            <a:solidFill>
              <a:srgbClr val="E7BB54"/>
            </a:solidFill>
            <a:ln w="8731" cap="flat">
              <a:noFill/>
              <a:prstDash val="solid"/>
              <a:miter/>
            </a:ln>
          </p:spPr>
          <p:txBody>
            <a:bodyPr rtlCol="0" anchor="ctr"/>
            <a:lstStyle/>
            <a:p>
              <a:endParaRPr lang="en-GB"/>
            </a:p>
          </p:txBody>
        </p:sp>
        <p:sp>
          <p:nvSpPr>
            <p:cNvPr id="198" name="Freeform: Shape 197">
              <a:extLst>
                <a:ext uri="{FF2B5EF4-FFF2-40B4-BE49-F238E27FC236}">
                  <a16:creationId xmlns:a16="http://schemas.microsoft.com/office/drawing/2014/main" id="{0EE84798-CC12-F79E-083B-855E43D368FB}"/>
                </a:ext>
              </a:extLst>
            </p:cNvPr>
            <p:cNvSpPr/>
            <p:nvPr/>
          </p:nvSpPr>
          <p:spPr>
            <a:xfrm>
              <a:off x="10712950" y="4311312"/>
              <a:ext cx="76924" cy="159093"/>
            </a:xfrm>
            <a:custGeom>
              <a:avLst/>
              <a:gdLst>
                <a:gd name="connsiteX0" fmla="*/ 33218 w 76924"/>
                <a:gd name="connsiteY0" fmla="*/ 0 h 159093"/>
                <a:gd name="connsiteX1" fmla="*/ 62064 w 76924"/>
                <a:gd name="connsiteY1" fmla="*/ 55071 h 159093"/>
                <a:gd name="connsiteX2" fmla="*/ 41959 w 76924"/>
                <a:gd name="connsiteY2" fmla="*/ 60316 h 159093"/>
                <a:gd name="connsiteX3" fmla="*/ 71680 w 76924"/>
                <a:gd name="connsiteY3" fmla="*/ 97904 h 159093"/>
                <a:gd name="connsiteX4" fmla="*/ 76925 w 76924"/>
                <a:gd name="connsiteY4" fmla="*/ 149478 h 159093"/>
                <a:gd name="connsiteX5" fmla="*/ 41085 w 76924"/>
                <a:gd name="connsiteY5" fmla="*/ 152975 h 159093"/>
                <a:gd name="connsiteX6" fmla="*/ 25350 w 76924"/>
                <a:gd name="connsiteY6" fmla="*/ 159094 h 159093"/>
                <a:gd name="connsiteX7" fmla="*/ 18357 w 76924"/>
                <a:gd name="connsiteY7" fmla="*/ 149478 h 159093"/>
                <a:gd name="connsiteX8" fmla="*/ 0 w 76924"/>
                <a:gd name="connsiteY8" fmla="*/ 43707 h 159093"/>
                <a:gd name="connsiteX9" fmla="*/ 28847 w 76924"/>
                <a:gd name="connsiteY9" fmla="*/ 1748 h 159093"/>
                <a:gd name="connsiteX10" fmla="*/ 26224 w 76924"/>
                <a:gd name="connsiteY10" fmla="*/ 874 h 159093"/>
                <a:gd name="connsiteX11" fmla="*/ 33218 w 76924"/>
                <a:gd name="connsiteY11" fmla="*/ 0 h 15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924" h="159093">
                  <a:moveTo>
                    <a:pt x="33218" y="0"/>
                  </a:moveTo>
                  <a:cubicBezTo>
                    <a:pt x="42833" y="18357"/>
                    <a:pt x="52449" y="36714"/>
                    <a:pt x="62064" y="55071"/>
                  </a:cubicBezTo>
                  <a:cubicBezTo>
                    <a:pt x="64687" y="92659"/>
                    <a:pt x="49826" y="65561"/>
                    <a:pt x="41959" y="60316"/>
                  </a:cubicBezTo>
                  <a:cubicBezTo>
                    <a:pt x="30595" y="89163"/>
                    <a:pt x="2623" y="131996"/>
                    <a:pt x="71680" y="97904"/>
                  </a:cubicBezTo>
                  <a:cubicBezTo>
                    <a:pt x="73428" y="115387"/>
                    <a:pt x="75176" y="131996"/>
                    <a:pt x="76925" y="149478"/>
                  </a:cubicBezTo>
                  <a:cubicBezTo>
                    <a:pt x="64687" y="150352"/>
                    <a:pt x="53323" y="152101"/>
                    <a:pt x="41085" y="152975"/>
                  </a:cubicBezTo>
                  <a:cubicBezTo>
                    <a:pt x="35840" y="154723"/>
                    <a:pt x="30595" y="157346"/>
                    <a:pt x="25350" y="159094"/>
                  </a:cubicBezTo>
                  <a:cubicBezTo>
                    <a:pt x="22728" y="155598"/>
                    <a:pt x="20105" y="152975"/>
                    <a:pt x="18357" y="149478"/>
                  </a:cubicBezTo>
                  <a:cubicBezTo>
                    <a:pt x="12238" y="114513"/>
                    <a:pt x="6119" y="78673"/>
                    <a:pt x="0" y="43707"/>
                  </a:cubicBezTo>
                  <a:cubicBezTo>
                    <a:pt x="9616" y="29721"/>
                    <a:pt x="19231" y="15735"/>
                    <a:pt x="28847" y="1748"/>
                  </a:cubicBezTo>
                  <a:cubicBezTo>
                    <a:pt x="28847" y="1748"/>
                    <a:pt x="26224" y="874"/>
                    <a:pt x="26224" y="874"/>
                  </a:cubicBezTo>
                  <a:cubicBezTo>
                    <a:pt x="27973" y="0"/>
                    <a:pt x="30595" y="0"/>
                    <a:pt x="33218" y="0"/>
                  </a:cubicBezTo>
                  <a:close/>
                </a:path>
              </a:pathLst>
            </a:custGeom>
            <a:solidFill>
              <a:srgbClr val="469784"/>
            </a:solidFill>
            <a:ln w="8731" cap="flat">
              <a:noFill/>
              <a:prstDash val="solid"/>
              <a:miter/>
            </a:ln>
          </p:spPr>
          <p:txBody>
            <a:bodyPr rtlCol="0" anchor="ctr"/>
            <a:lstStyle/>
            <a:p>
              <a:endParaRPr lang="en-GB"/>
            </a:p>
          </p:txBody>
        </p:sp>
        <p:sp>
          <p:nvSpPr>
            <p:cNvPr id="199" name="Freeform: Shape 198">
              <a:extLst>
                <a:ext uri="{FF2B5EF4-FFF2-40B4-BE49-F238E27FC236}">
                  <a16:creationId xmlns:a16="http://schemas.microsoft.com/office/drawing/2014/main" id="{547756A1-EFA9-6C25-30A2-9E51121CFB9F}"/>
                </a:ext>
              </a:extLst>
            </p:cNvPr>
            <p:cNvSpPr/>
            <p:nvPr/>
          </p:nvSpPr>
          <p:spPr>
            <a:xfrm>
              <a:off x="11012781" y="1457237"/>
              <a:ext cx="79547" cy="126750"/>
            </a:xfrm>
            <a:custGeom>
              <a:avLst/>
              <a:gdLst>
                <a:gd name="connsiteX0" fmla="*/ 70806 w 79547"/>
                <a:gd name="connsiteY0" fmla="*/ 126751 h 126750"/>
                <a:gd name="connsiteX1" fmla="*/ 0 w 79547"/>
                <a:gd name="connsiteY1" fmla="*/ 71680 h 126750"/>
                <a:gd name="connsiteX2" fmla="*/ 60316 w 79547"/>
                <a:gd name="connsiteY2" fmla="*/ 0 h 126750"/>
                <a:gd name="connsiteX3" fmla="*/ 79547 w 79547"/>
                <a:gd name="connsiteY3" fmla="*/ 24476 h 126750"/>
                <a:gd name="connsiteX4" fmla="*/ 70806 w 79547"/>
                <a:gd name="connsiteY4" fmla="*/ 126751 h 126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47" h="126750">
                  <a:moveTo>
                    <a:pt x="70806" y="126751"/>
                  </a:moveTo>
                  <a:cubicBezTo>
                    <a:pt x="50700" y="111890"/>
                    <a:pt x="25350" y="91785"/>
                    <a:pt x="0" y="71680"/>
                  </a:cubicBezTo>
                  <a:cubicBezTo>
                    <a:pt x="20105" y="48078"/>
                    <a:pt x="40211" y="23602"/>
                    <a:pt x="60316" y="0"/>
                  </a:cubicBezTo>
                  <a:cubicBezTo>
                    <a:pt x="67309" y="7867"/>
                    <a:pt x="79547" y="16609"/>
                    <a:pt x="79547" y="24476"/>
                  </a:cubicBezTo>
                  <a:cubicBezTo>
                    <a:pt x="79547" y="55071"/>
                    <a:pt x="75176" y="86540"/>
                    <a:pt x="70806" y="126751"/>
                  </a:cubicBezTo>
                  <a:close/>
                </a:path>
              </a:pathLst>
            </a:custGeom>
            <a:solidFill>
              <a:srgbClr val="E56A2D"/>
            </a:solidFill>
            <a:ln w="8731" cap="flat">
              <a:noFill/>
              <a:prstDash val="solid"/>
              <a:miter/>
            </a:ln>
          </p:spPr>
          <p:txBody>
            <a:bodyPr rtlCol="0" anchor="ctr"/>
            <a:lstStyle/>
            <a:p>
              <a:endParaRPr lang="en-GB"/>
            </a:p>
          </p:txBody>
        </p:sp>
        <p:sp>
          <p:nvSpPr>
            <p:cNvPr id="200" name="Freeform: Shape 199">
              <a:extLst>
                <a:ext uri="{FF2B5EF4-FFF2-40B4-BE49-F238E27FC236}">
                  <a16:creationId xmlns:a16="http://schemas.microsoft.com/office/drawing/2014/main" id="{169D3BB6-2EC6-90AB-E9B8-B2B97DBF075C}"/>
                </a:ext>
              </a:extLst>
            </p:cNvPr>
            <p:cNvSpPr/>
            <p:nvPr/>
          </p:nvSpPr>
          <p:spPr>
            <a:xfrm>
              <a:off x="10673614" y="3243984"/>
              <a:ext cx="133743" cy="135492"/>
            </a:xfrm>
            <a:custGeom>
              <a:avLst/>
              <a:gdLst>
                <a:gd name="connsiteX0" fmla="*/ 0 w 133743"/>
                <a:gd name="connsiteY0" fmla="*/ 75176 h 135492"/>
                <a:gd name="connsiteX1" fmla="*/ 92659 w 133743"/>
                <a:gd name="connsiteY1" fmla="*/ 0 h 135492"/>
                <a:gd name="connsiteX2" fmla="*/ 133744 w 133743"/>
                <a:gd name="connsiteY2" fmla="*/ 28847 h 135492"/>
                <a:gd name="connsiteX3" fmla="*/ 113639 w 133743"/>
                <a:gd name="connsiteY3" fmla="*/ 125877 h 135492"/>
                <a:gd name="connsiteX4" fmla="*/ 87414 w 133743"/>
                <a:gd name="connsiteY4" fmla="*/ 135492 h 135492"/>
                <a:gd name="connsiteX5" fmla="*/ 0 w 133743"/>
                <a:gd name="connsiteY5" fmla="*/ 75176 h 13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743" h="135492">
                  <a:moveTo>
                    <a:pt x="0" y="75176"/>
                  </a:moveTo>
                  <a:cubicBezTo>
                    <a:pt x="60316" y="86540"/>
                    <a:pt x="99652" y="72554"/>
                    <a:pt x="92659" y="0"/>
                  </a:cubicBezTo>
                  <a:cubicBezTo>
                    <a:pt x="106645" y="9616"/>
                    <a:pt x="119758" y="19231"/>
                    <a:pt x="133744" y="28847"/>
                  </a:cubicBezTo>
                  <a:cubicBezTo>
                    <a:pt x="126751" y="61190"/>
                    <a:pt x="119758" y="93533"/>
                    <a:pt x="113639" y="125877"/>
                  </a:cubicBezTo>
                  <a:cubicBezTo>
                    <a:pt x="104897" y="129373"/>
                    <a:pt x="96156" y="131996"/>
                    <a:pt x="87414" y="135492"/>
                  </a:cubicBezTo>
                  <a:cubicBezTo>
                    <a:pt x="58568" y="114513"/>
                    <a:pt x="28847" y="95282"/>
                    <a:pt x="0" y="75176"/>
                  </a:cubicBezTo>
                  <a:close/>
                </a:path>
              </a:pathLst>
            </a:custGeom>
            <a:solidFill>
              <a:srgbClr val="E7BB54"/>
            </a:solidFill>
            <a:ln w="8731" cap="flat">
              <a:noFill/>
              <a:prstDash val="solid"/>
              <a:miter/>
            </a:ln>
          </p:spPr>
          <p:txBody>
            <a:bodyPr rtlCol="0" anchor="ctr"/>
            <a:lstStyle/>
            <a:p>
              <a:endParaRPr lang="en-GB"/>
            </a:p>
          </p:txBody>
        </p:sp>
        <p:sp>
          <p:nvSpPr>
            <p:cNvPr id="201" name="Freeform: Shape 200">
              <a:extLst>
                <a:ext uri="{FF2B5EF4-FFF2-40B4-BE49-F238E27FC236}">
                  <a16:creationId xmlns:a16="http://schemas.microsoft.com/office/drawing/2014/main" id="{8990E26D-0292-B1AB-E593-35EC65C3E529}"/>
                </a:ext>
              </a:extLst>
            </p:cNvPr>
            <p:cNvSpPr/>
            <p:nvPr/>
          </p:nvSpPr>
          <p:spPr>
            <a:xfrm>
              <a:off x="9314322" y="4250122"/>
              <a:ext cx="80897" cy="108393"/>
            </a:xfrm>
            <a:custGeom>
              <a:avLst/>
              <a:gdLst>
                <a:gd name="connsiteX0" fmla="*/ 79547 w 80897"/>
                <a:gd name="connsiteY0" fmla="*/ 2623 h 108393"/>
                <a:gd name="connsiteX1" fmla="*/ 7867 w 80897"/>
                <a:gd name="connsiteY1" fmla="*/ 108394 h 108393"/>
                <a:gd name="connsiteX2" fmla="*/ 7867 w 80897"/>
                <a:gd name="connsiteY2" fmla="*/ 108394 h 108393"/>
                <a:gd name="connsiteX3" fmla="*/ 1748 w 80897"/>
                <a:gd name="connsiteY3" fmla="*/ 81295 h 108393"/>
                <a:gd name="connsiteX4" fmla="*/ 0 w 80897"/>
                <a:gd name="connsiteY4" fmla="*/ 53323 h 108393"/>
                <a:gd name="connsiteX5" fmla="*/ 17483 w 80897"/>
                <a:gd name="connsiteY5" fmla="*/ 11364 h 108393"/>
                <a:gd name="connsiteX6" fmla="*/ 70805 w 80897"/>
                <a:gd name="connsiteY6" fmla="*/ 0 h 108393"/>
                <a:gd name="connsiteX7" fmla="*/ 79547 w 80897"/>
                <a:gd name="connsiteY7" fmla="*/ 2623 h 10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897" h="108393">
                  <a:moveTo>
                    <a:pt x="79547" y="2623"/>
                  </a:moveTo>
                  <a:cubicBezTo>
                    <a:pt x="85666" y="57693"/>
                    <a:pt x="72554" y="100526"/>
                    <a:pt x="7867" y="108394"/>
                  </a:cubicBezTo>
                  <a:cubicBezTo>
                    <a:pt x="7867" y="108394"/>
                    <a:pt x="7867" y="108394"/>
                    <a:pt x="7867" y="108394"/>
                  </a:cubicBezTo>
                  <a:cubicBezTo>
                    <a:pt x="6119" y="99652"/>
                    <a:pt x="3497" y="90911"/>
                    <a:pt x="1748" y="81295"/>
                  </a:cubicBezTo>
                  <a:cubicBezTo>
                    <a:pt x="874" y="71680"/>
                    <a:pt x="874" y="62938"/>
                    <a:pt x="0" y="53323"/>
                  </a:cubicBezTo>
                  <a:cubicBezTo>
                    <a:pt x="6119" y="39336"/>
                    <a:pt x="11364" y="25350"/>
                    <a:pt x="17483" y="11364"/>
                  </a:cubicBezTo>
                  <a:cubicBezTo>
                    <a:pt x="34966" y="7867"/>
                    <a:pt x="52449" y="4371"/>
                    <a:pt x="70805" y="0"/>
                  </a:cubicBezTo>
                  <a:cubicBezTo>
                    <a:pt x="73428" y="1748"/>
                    <a:pt x="76050" y="2623"/>
                    <a:pt x="79547" y="2623"/>
                  </a:cubicBezTo>
                  <a:close/>
                </a:path>
              </a:pathLst>
            </a:custGeom>
            <a:solidFill>
              <a:srgbClr val="4F513D"/>
            </a:solidFill>
            <a:ln w="8731" cap="flat">
              <a:noFill/>
              <a:prstDash val="solid"/>
              <a:miter/>
            </a:ln>
          </p:spPr>
          <p:txBody>
            <a:bodyPr rtlCol="0" anchor="ctr"/>
            <a:lstStyle/>
            <a:p>
              <a:endParaRPr lang="en-GB"/>
            </a:p>
          </p:txBody>
        </p:sp>
        <p:sp>
          <p:nvSpPr>
            <p:cNvPr id="202" name="Freeform: Shape 201">
              <a:extLst>
                <a:ext uri="{FF2B5EF4-FFF2-40B4-BE49-F238E27FC236}">
                  <a16:creationId xmlns:a16="http://schemas.microsoft.com/office/drawing/2014/main" id="{CD4EDE61-324E-0718-D9CD-C510B188078A}"/>
                </a:ext>
              </a:extLst>
            </p:cNvPr>
            <p:cNvSpPr/>
            <p:nvPr/>
          </p:nvSpPr>
          <p:spPr>
            <a:xfrm>
              <a:off x="9416597" y="3334895"/>
              <a:ext cx="159093" cy="58567"/>
            </a:xfrm>
            <a:custGeom>
              <a:avLst/>
              <a:gdLst>
                <a:gd name="connsiteX0" fmla="*/ 0 w 159093"/>
                <a:gd name="connsiteY0" fmla="*/ 50700 h 58567"/>
                <a:gd name="connsiteX1" fmla="*/ 27098 w 159093"/>
                <a:gd name="connsiteY1" fmla="*/ 14860 h 58567"/>
                <a:gd name="connsiteX2" fmla="*/ 159094 w 159093"/>
                <a:gd name="connsiteY2" fmla="*/ 0 h 58567"/>
                <a:gd name="connsiteX3" fmla="*/ 159094 w 159093"/>
                <a:gd name="connsiteY3" fmla="*/ 8741 h 58567"/>
                <a:gd name="connsiteX4" fmla="*/ 62064 w 159093"/>
                <a:gd name="connsiteY4" fmla="*/ 58567 h 58567"/>
                <a:gd name="connsiteX5" fmla="*/ 0 w 159093"/>
                <a:gd name="connsiteY5" fmla="*/ 50700 h 5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093" h="58567">
                  <a:moveTo>
                    <a:pt x="0" y="50700"/>
                  </a:moveTo>
                  <a:cubicBezTo>
                    <a:pt x="8741" y="38462"/>
                    <a:pt x="18357" y="27098"/>
                    <a:pt x="27098" y="14860"/>
                  </a:cubicBezTo>
                  <a:cubicBezTo>
                    <a:pt x="70806" y="9615"/>
                    <a:pt x="115387" y="5245"/>
                    <a:pt x="159094" y="0"/>
                  </a:cubicBezTo>
                  <a:cubicBezTo>
                    <a:pt x="159094" y="2622"/>
                    <a:pt x="159094" y="6119"/>
                    <a:pt x="159094" y="8741"/>
                  </a:cubicBezTo>
                  <a:cubicBezTo>
                    <a:pt x="126751" y="25350"/>
                    <a:pt x="94407" y="41959"/>
                    <a:pt x="62064" y="58567"/>
                  </a:cubicBezTo>
                  <a:cubicBezTo>
                    <a:pt x="41959" y="55945"/>
                    <a:pt x="20979" y="53322"/>
                    <a:pt x="0" y="50700"/>
                  </a:cubicBezTo>
                  <a:close/>
                </a:path>
              </a:pathLst>
            </a:custGeom>
            <a:solidFill>
              <a:srgbClr val="BA3325"/>
            </a:solidFill>
            <a:ln w="8731" cap="flat">
              <a:noFill/>
              <a:prstDash val="solid"/>
              <a:miter/>
            </a:ln>
          </p:spPr>
          <p:txBody>
            <a:bodyPr rtlCol="0" anchor="ctr"/>
            <a:lstStyle/>
            <a:p>
              <a:endParaRPr lang="en-GB"/>
            </a:p>
          </p:txBody>
        </p:sp>
        <p:sp>
          <p:nvSpPr>
            <p:cNvPr id="203" name="Freeform: Shape 202">
              <a:extLst>
                <a:ext uri="{FF2B5EF4-FFF2-40B4-BE49-F238E27FC236}">
                  <a16:creationId xmlns:a16="http://schemas.microsoft.com/office/drawing/2014/main" id="{68AF719F-61B2-D911-F400-68B136B49D3A}"/>
                </a:ext>
              </a:extLst>
            </p:cNvPr>
            <p:cNvSpPr/>
            <p:nvPr/>
          </p:nvSpPr>
          <p:spPr>
            <a:xfrm>
              <a:off x="10230424" y="3176675"/>
              <a:ext cx="217478" cy="83917"/>
            </a:xfrm>
            <a:custGeom>
              <a:avLst/>
              <a:gdLst>
                <a:gd name="connsiteX0" fmla="*/ 212417 w 217478"/>
                <a:gd name="connsiteY0" fmla="*/ 874 h 83917"/>
                <a:gd name="connsiteX1" fmla="*/ 153849 w 217478"/>
                <a:gd name="connsiteY1" fmla="*/ 83044 h 83917"/>
                <a:gd name="connsiteX2" fmla="*/ 149478 w 217478"/>
                <a:gd name="connsiteY2" fmla="*/ 83918 h 83917"/>
                <a:gd name="connsiteX3" fmla="*/ 0 w 217478"/>
                <a:gd name="connsiteY3" fmla="*/ 20979 h 83917"/>
                <a:gd name="connsiteX4" fmla="*/ 150352 w 217478"/>
                <a:gd name="connsiteY4" fmla="*/ 0 h 83917"/>
                <a:gd name="connsiteX5" fmla="*/ 152975 w 217478"/>
                <a:gd name="connsiteY5" fmla="*/ 1748 h 83917"/>
                <a:gd name="connsiteX6" fmla="*/ 150352 w 217478"/>
                <a:gd name="connsiteY6" fmla="*/ 0 h 83917"/>
                <a:gd name="connsiteX7" fmla="*/ 180073 w 217478"/>
                <a:gd name="connsiteY7" fmla="*/ 1748 h 83917"/>
                <a:gd name="connsiteX8" fmla="*/ 199304 w 217478"/>
                <a:gd name="connsiteY8" fmla="*/ 27972 h 83917"/>
                <a:gd name="connsiteX9" fmla="*/ 212417 w 217478"/>
                <a:gd name="connsiteY9" fmla="*/ 874 h 83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7478" h="83917">
                  <a:moveTo>
                    <a:pt x="212417" y="874"/>
                  </a:moveTo>
                  <a:cubicBezTo>
                    <a:pt x="237767" y="60316"/>
                    <a:pt x="159968" y="46329"/>
                    <a:pt x="153849" y="83044"/>
                  </a:cubicBezTo>
                  <a:cubicBezTo>
                    <a:pt x="152101" y="83918"/>
                    <a:pt x="151227" y="83918"/>
                    <a:pt x="149478" y="83918"/>
                  </a:cubicBezTo>
                  <a:cubicBezTo>
                    <a:pt x="132870" y="-15735"/>
                    <a:pt x="41959" y="60316"/>
                    <a:pt x="0" y="20979"/>
                  </a:cubicBezTo>
                  <a:cubicBezTo>
                    <a:pt x="49826" y="13986"/>
                    <a:pt x="100526" y="6993"/>
                    <a:pt x="150352" y="0"/>
                  </a:cubicBezTo>
                  <a:cubicBezTo>
                    <a:pt x="151227" y="874"/>
                    <a:pt x="152101" y="874"/>
                    <a:pt x="152975" y="1748"/>
                  </a:cubicBezTo>
                  <a:cubicBezTo>
                    <a:pt x="152101" y="874"/>
                    <a:pt x="151227" y="874"/>
                    <a:pt x="150352" y="0"/>
                  </a:cubicBezTo>
                  <a:cubicBezTo>
                    <a:pt x="159968" y="874"/>
                    <a:pt x="170458" y="874"/>
                    <a:pt x="180073" y="1748"/>
                  </a:cubicBezTo>
                  <a:cubicBezTo>
                    <a:pt x="186192" y="10490"/>
                    <a:pt x="192311" y="19231"/>
                    <a:pt x="199304" y="27972"/>
                  </a:cubicBezTo>
                  <a:cubicBezTo>
                    <a:pt x="203675" y="19231"/>
                    <a:pt x="208046" y="10490"/>
                    <a:pt x="212417" y="874"/>
                  </a:cubicBezTo>
                  <a:close/>
                </a:path>
              </a:pathLst>
            </a:custGeom>
            <a:solidFill>
              <a:srgbClr val="E7BB54"/>
            </a:solidFill>
            <a:ln w="8731" cap="flat">
              <a:noFill/>
              <a:prstDash val="solid"/>
              <a:miter/>
            </a:ln>
          </p:spPr>
          <p:txBody>
            <a:bodyPr rtlCol="0" anchor="ctr"/>
            <a:lstStyle/>
            <a:p>
              <a:endParaRPr lang="en-GB"/>
            </a:p>
          </p:txBody>
        </p:sp>
        <p:sp>
          <p:nvSpPr>
            <p:cNvPr id="204" name="Freeform: Shape 203">
              <a:extLst>
                <a:ext uri="{FF2B5EF4-FFF2-40B4-BE49-F238E27FC236}">
                  <a16:creationId xmlns:a16="http://schemas.microsoft.com/office/drawing/2014/main" id="{E0C6C10A-F9E0-2242-DB0D-43D51F0DC6B5}"/>
                </a:ext>
              </a:extLst>
            </p:cNvPr>
            <p:cNvSpPr/>
            <p:nvPr/>
          </p:nvSpPr>
          <p:spPr>
            <a:xfrm>
              <a:off x="10222556" y="509667"/>
              <a:ext cx="112764" cy="114512"/>
            </a:xfrm>
            <a:custGeom>
              <a:avLst/>
              <a:gdLst>
                <a:gd name="connsiteX0" fmla="*/ 111016 w 112764"/>
                <a:gd name="connsiteY0" fmla="*/ 72554 h 114512"/>
                <a:gd name="connsiteX1" fmla="*/ 69931 w 112764"/>
                <a:gd name="connsiteY1" fmla="*/ 114513 h 114512"/>
                <a:gd name="connsiteX2" fmla="*/ 26224 w 112764"/>
                <a:gd name="connsiteY2" fmla="*/ 101401 h 114512"/>
                <a:gd name="connsiteX3" fmla="*/ 2622 w 112764"/>
                <a:gd name="connsiteY3" fmla="*/ 66435 h 114512"/>
                <a:gd name="connsiteX4" fmla="*/ 8741 w 112764"/>
                <a:gd name="connsiteY4" fmla="*/ 62938 h 114512"/>
                <a:gd name="connsiteX5" fmla="*/ 26224 w 112764"/>
                <a:gd name="connsiteY5" fmla="*/ 41085 h 114512"/>
                <a:gd name="connsiteX6" fmla="*/ 0 w 112764"/>
                <a:gd name="connsiteY6" fmla="*/ 27098 h 114512"/>
                <a:gd name="connsiteX7" fmla="*/ 0 w 112764"/>
                <a:gd name="connsiteY7" fmla="*/ 27098 h 114512"/>
                <a:gd name="connsiteX8" fmla="*/ 1748 w 112764"/>
                <a:gd name="connsiteY8" fmla="*/ 7867 h 114512"/>
                <a:gd name="connsiteX9" fmla="*/ 50700 w 112764"/>
                <a:gd name="connsiteY9" fmla="*/ 0 h 114512"/>
                <a:gd name="connsiteX10" fmla="*/ 63812 w 112764"/>
                <a:gd name="connsiteY10" fmla="*/ 874 h 114512"/>
                <a:gd name="connsiteX11" fmla="*/ 83044 w 112764"/>
                <a:gd name="connsiteY11" fmla="*/ 25350 h 114512"/>
                <a:gd name="connsiteX12" fmla="*/ 39336 w 112764"/>
                <a:gd name="connsiteY12" fmla="*/ 43707 h 114512"/>
                <a:gd name="connsiteX13" fmla="*/ 112764 w 112764"/>
                <a:gd name="connsiteY13" fmla="*/ 62938 h 114512"/>
                <a:gd name="connsiteX14" fmla="*/ 111016 w 112764"/>
                <a:gd name="connsiteY14" fmla="*/ 72554 h 114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2764" h="114512">
                  <a:moveTo>
                    <a:pt x="111016" y="72554"/>
                  </a:moveTo>
                  <a:cubicBezTo>
                    <a:pt x="97030" y="86540"/>
                    <a:pt x="83918" y="100526"/>
                    <a:pt x="69931" y="114513"/>
                  </a:cubicBezTo>
                  <a:cubicBezTo>
                    <a:pt x="67309" y="70806"/>
                    <a:pt x="42833" y="98778"/>
                    <a:pt x="26224" y="101401"/>
                  </a:cubicBezTo>
                  <a:cubicBezTo>
                    <a:pt x="18357" y="90037"/>
                    <a:pt x="10490" y="77799"/>
                    <a:pt x="2622" y="66435"/>
                  </a:cubicBezTo>
                  <a:cubicBezTo>
                    <a:pt x="5245" y="65561"/>
                    <a:pt x="6993" y="64687"/>
                    <a:pt x="8741" y="62938"/>
                  </a:cubicBezTo>
                  <a:cubicBezTo>
                    <a:pt x="14860" y="55945"/>
                    <a:pt x="20105" y="48952"/>
                    <a:pt x="26224" y="41085"/>
                  </a:cubicBezTo>
                  <a:cubicBezTo>
                    <a:pt x="17483" y="36714"/>
                    <a:pt x="8741" y="32343"/>
                    <a:pt x="0" y="27098"/>
                  </a:cubicBezTo>
                  <a:lnTo>
                    <a:pt x="0" y="27098"/>
                  </a:lnTo>
                  <a:cubicBezTo>
                    <a:pt x="874" y="20979"/>
                    <a:pt x="874" y="14860"/>
                    <a:pt x="1748" y="7867"/>
                  </a:cubicBezTo>
                  <a:cubicBezTo>
                    <a:pt x="18357" y="5245"/>
                    <a:pt x="34092" y="2622"/>
                    <a:pt x="50700" y="0"/>
                  </a:cubicBezTo>
                  <a:cubicBezTo>
                    <a:pt x="55071" y="0"/>
                    <a:pt x="59442" y="874"/>
                    <a:pt x="63812" y="874"/>
                  </a:cubicBezTo>
                  <a:cubicBezTo>
                    <a:pt x="69931" y="8741"/>
                    <a:pt x="76925" y="17483"/>
                    <a:pt x="83044" y="25350"/>
                  </a:cubicBezTo>
                  <a:cubicBezTo>
                    <a:pt x="68183" y="31469"/>
                    <a:pt x="54197" y="37588"/>
                    <a:pt x="39336" y="43707"/>
                  </a:cubicBezTo>
                  <a:cubicBezTo>
                    <a:pt x="63812" y="49826"/>
                    <a:pt x="88288" y="56819"/>
                    <a:pt x="112764" y="62938"/>
                  </a:cubicBezTo>
                  <a:cubicBezTo>
                    <a:pt x="112764" y="67309"/>
                    <a:pt x="111890" y="69931"/>
                    <a:pt x="111016" y="72554"/>
                  </a:cubicBezTo>
                  <a:close/>
                </a:path>
              </a:pathLst>
            </a:custGeom>
            <a:solidFill>
              <a:srgbClr val="7B2B29"/>
            </a:solidFill>
            <a:ln w="8731" cap="flat">
              <a:noFill/>
              <a:prstDash val="solid"/>
              <a:miter/>
            </a:ln>
          </p:spPr>
          <p:txBody>
            <a:bodyPr rtlCol="0" anchor="ctr"/>
            <a:lstStyle/>
            <a:p>
              <a:endParaRPr lang="en-GB"/>
            </a:p>
          </p:txBody>
        </p:sp>
        <p:sp>
          <p:nvSpPr>
            <p:cNvPr id="205" name="Freeform: Shape 204">
              <a:extLst>
                <a:ext uri="{FF2B5EF4-FFF2-40B4-BE49-F238E27FC236}">
                  <a16:creationId xmlns:a16="http://schemas.microsoft.com/office/drawing/2014/main" id="{071505EF-14C9-46CE-6D0D-A69924BF2598}"/>
                </a:ext>
              </a:extLst>
            </p:cNvPr>
            <p:cNvSpPr/>
            <p:nvPr/>
          </p:nvSpPr>
          <p:spPr>
            <a:xfrm>
              <a:off x="9471668" y="1971233"/>
              <a:ext cx="133743" cy="128498"/>
            </a:xfrm>
            <a:custGeom>
              <a:avLst/>
              <a:gdLst>
                <a:gd name="connsiteX0" fmla="*/ 0 w 133743"/>
                <a:gd name="connsiteY0" fmla="*/ 0 h 128498"/>
                <a:gd name="connsiteX1" fmla="*/ 113639 w 133743"/>
                <a:gd name="connsiteY1" fmla="*/ 69057 h 128498"/>
                <a:gd name="connsiteX2" fmla="*/ 133744 w 133743"/>
                <a:gd name="connsiteY2" fmla="*/ 102275 h 128498"/>
                <a:gd name="connsiteX3" fmla="*/ 124128 w 133743"/>
                <a:gd name="connsiteY3" fmla="*/ 128499 h 128498"/>
                <a:gd name="connsiteX4" fmla="*/ 0 w 133743"/>
                <a:gd name="connsiteY4" fmla="*/ 29721 h 128498"/>
                <a:gd name="connsiteX5" fmla="*/ 0 w 133743"/>
                <a:gd name="connsiteY5" fmla="*/ 0 h 128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743" h="128498">
                  <a:moveTo>
                    <a:pt x="0" y="0"/>
                  </a:moveTo>
                  <a:cubicBezTo>
                    <a:pt x="37588" y="22728"/>
                    <a:pt x="75176" y="46330"/>
                    <a:pt x="113639" y="69057"/>
                  </a:cubicBezTo>
                  <a:cubicBezTo>
                    <a:pt x="120632" y="80421"/>
                    <a:pt x="126751" y="91785"/>
                    <a:pt x="133744" y="102275"/>
                  </a:cubicBezTo>
                  <a:cubicBezTo>
                    <a:pt x="130247" y="111016"/>
                    <a:pt x="127625" y="119757"/>
                    <a:pt x="124128" y="128499"/>
                  </a:cubicBezTo>
                  <a:cubicBezTo>
                    <a:pt x="83044" y="95282"/>
                    <a:pt x="41959" y="62064"/>
                    <a:pt x="0" y="29721"/>
                  </a:cubicBezTo>
                  <a:cubicBezTo>
                    <a:pt x="0" y="20105"/>
                    <a:pt x="0" y="9616"/>
                    <a:pt x="0" y="0"/>
                  </a:cubicBezTo>
                  <a:close/>
                </a:path>
              </a:pathLst>
            </a:custGeom>
            <a:solidFill>
              <a:srgbClr val="BA3325"/>
            </a:solidFill>
            <a:ln w="8731" cap="flat">
              <a:noFill/>
              <a:prstDash val="solid"/>
              <a:miter/>
            </a:ln>
          </p:spPr>
          <p:txBody>
            <a:bodyPr rtlCol="0" anchor="ctr"/>
            <a:lstStyle/>
            <a:p>
              <a:endParaRPr lang="en-GB"/>
            </a:p>
          </p:txBody>
        </p:sp>
        <p:sp>
          <p:nvSpPr>
            <p:cNvPr id="206" name="Freeform: Shape 205">
              <a:extLst>
                <a:ext uri="{FF2B5EF4-FFF2-40B4-BE49-F238E27FC236}">
                  <a16:creationId xmlns:a16="http://schemas.microsoft.com/office/drawing/2014/main" id="{5D4A3411-1EAD-363C-FC92-A065EE447780}"/>
                </a:ext>
              </a:extLst>
            </p:cNvPr>
            <p:cNvSpPr/>
            <p:nvPr/>
          </p:nvSpPr>
          <p:spPr>
            <a:xfrm>
              <a:off x="9486528" y="2067388"/>
              <a:ext cx="190563" cy="111016"/>
            </a:xfrm>
            <a:custGeom>
              <a:avLst/>
              <a:gdLst>
                <a:gd name="connsiteX0" fmla="*/ 190563 w 190563"/>
                <a:gd name="connsiteY0" fmla="*/ 107520 h 111016"/>
                <a:gd name="connsiteX1" fmla="*/ 160842 w 190563"/>
                <a:gd name="connsiteY1" fmla="*/ 111016 h 111016"/>
                <a:gd name="connsiteX2" fmla="*/ 45455 w 190563"/>
                <a:gd name="connsiteY2" fmla="*/ 53323 h 111016"/>
                <a:gd name="connsiteX3" fmla="*/ 59442 w 190563"/>
                <a:gd name="connsiteY3" fmla="*/ 41959 h 111016"/>
                <a:gd name="connsiteX4" fmla="*/ 56819 w 190563"/>
                <a:gd name="connsiteY4" fmla="*/ 39336 h 111016"/>
                <a:gd name="connsiteX5" fmla="*/ 46330 w 190563"/>
                <a:gd name="connsiteY5" fmla="*/ 53323 h 111016"/>
                <a:gd name="connsiteX6" fmla="*/ 0 w 190563"/>
                <a:gd name="connsiteY6" fmla="*/ 18357 h 111016"/>
                <a:gd name="connsiteX7" fmla="*/ 30595 w 190563"/>
                <a:gd name="connsiteY7" fmla="*/ 0 h 111016"/>
                <a:gd name="connsiteX8" fmla="*/ 115387 w 190563"/>
                <a:gd name="connsiteY8" fmla="*/ 51574 h 111016"/>
                <a:gd name="connsiteX9" fmla="*/ 189689 w 190563"/>
                <a:gd name="connsiteY9" fmla="*/ 89163 h 111016"/>
                <a:gd name="connsiteX10" fmla="*/ 190563 w 190563"/>
                <a:gd name="connsiteY10" fmla="*/ 107520 h 11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563" h="111016">
                  <a:moveTo>
                    <a:pt x="190563" y="107520"/>
                  </a:moveTo>
                  <a:cubicBezTo>
                    <a:pt x="180947" y="108394"/>
                    <a:pt x="171332" y="109268"/>
                    <a:pt x="160842" y="111016"/>
                  </a:cubicBezTo>
                  <a:cubicBezTo>
                    <a:pt x="122380" y="91785"/>
                    <a:pt x="83918" y="72554"/>
                    <a:pt x="45455" y="53323"/>
                  </a:cubicBezTo>
                  <a:cubicBezTo>
                    <a:pt x="49826" y="49826"/>
                    <a:pt x="54197" y="45455"/>
                    <a:pt x="59442" y="41959"/>
                  </a:cubicBezTo>
                  <a:cubicBezTo>
                    <a:pt x="58568" y="41085"/>
                    <a:pt x="57693" y="40211"/>
                    <a:pt x="56819" y="39336"/>
                  </a:cubicBezTo>
                  <a:cubicBezTo>
                    <a:pt x="53323" y="43707"/>
                    <a:pt x="49826" y="48952"/>
                    <a:pt x="46330" y="53323"/>
                  </a:cubicBezTo>
                  <a:cubicBezTo>
                    <a:pt x="30595" y="41959"/>
                    <a:pt x="15735" y="29721"/>
                    <a:pt x="0" y="18357"/>
                  </a:cubicBezTo>
                  <a:cubicBezTo>
                    <a:pt x="10490" y="12238"/>
                    <a:pt x="20105" y="6119"/>
                    <a:pt x="30595" y="0"/>
                  </a:cubicBezTo>
                  <a:cubicBezTo>
                    <a:pt x="58568" y="17483"/>
                    <a:pt x="87414" y="34092"/>
                    <a:pt x="115387" y="51574"/>
                  </a:cubicBezTo>
                  <a:cubicBezTo>
                    <a:pt x="139863" y="63812"/>
                    <a:pt x="165213" y="76925"/>
                    <a:pt x="189689" y="89163"/>
                  </a:cubicBezTo>
                  <a:cubicBezTo>
                    <a:pt x="189689" y="95282"/>
                    <a:pt x="190563" y="101401"/>
                    <a:pt x="190563" y="107520"/>
                  </a:cubicBezTo>
                  <a:close/>
                </a:path>
              </a:pathLst>
            </a:custGeom>
            <a:solidFill>
              <a:srgbClr val="BA3325"/>
            </a:solidFill>
            <a:ln w="8731" cap="flat">
              <a:noFill/>
              <a:prstDash val="solid"/>
              <a:miter/>
            </a:ln>
          </p:spPr>
          <p:txBody>
            <a:bodyPr rtlCol="0" anchor="ctr"/>
            <a:lstStyle/>
            <a:p>
              <a:endParaRPr lang="en-GB"/>
            </a:p>
          </p:txBody>
        </p:sp>
        <p:sp>
          <p:nvSpPr>
            <p:cNvPr id="207" name="Freeform: Shape 206">
              <a:extLst>
                <a:ext uri="{FF2B5EF4-FFF2-40B4-BE49-F238E27FC236}">
                  <a16:creationId xmlns:a16="http://schemas.microsoft.com/office/drawing/2014/main" id="{282A2F65-1FC0-57ED-1957-B4B016ECC8B3}"/>
                </a:ext>
              </a:extLst>
            </p:cNvPr>
            <p:cNvSpPr/>
            <p:nvPr/>
          </p:nvSpPr>
          <p:spPr>
            <a:xfrm>
              <a:off x="9501389" y="1394299"/>
              <a:ext cx="113522" cy="106645"/>
            </a:xfrm>
            <a:custGeom>
              <a:avLst/>
              <a:gdLst>
                <a:gd name="connsiteX0" fmla="*/ 59442 w 113522"/>
                <a:gd name="connsiteY0" fmla="*/ 0 h 106645"/>
                <a:gd name="connsiteX1" fmla="*/ 110142 w 113522"/>
                <a:gd name="connsiteY1" fmla="*/ 42833 h 106645"/>
                <a:gd name="connsiteX2" fmla="*/ 110142 w 113522"/>
                <a:gd name="connsiteY2" fmla="*/ 42833 h 106645"/>
                <a:gd name="connsiteX3" fmla="*/ 83918 w 113522"/>
                <a:gd name="connsiteY3" fmla="*/ 104023 h 106645"/>
                <a:gd name="connsiteX4" fmla="*/ 77799 w 113522"/>
                <a:gd name="connsiteY4" fmla="*/ 105771 h 106645"/>
                <a:gd name="connsiteX5" fmla="*/ 27098 w 113522"/>
                <a:gd name="connsiteY5" fmla="*/ 105771 h 106645"/>
                <a:gd name="connsiteX6" fmla="*/ 13112 w 113522"/>
                <a:gd name="connsiteY6" fmla="*/ 106645 h 106645"/>
                <a:gd name="connsiteX7" fmla="*/ 0 w 113522"/>
                <a:gd name="connsiteY7" fmla="*/ 97030 h 106645"/>
                <a:gd name="connsiteX8" fmla="*/ 59442 w 113522"/>
                <a:gd name="connsiteY8" fmla="*/ 0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22" h="106645">
                  <a:moveTo>
                    <a:pt x="59442" y="0"/>
                  </a:moveTo>
                  <a:cubicBezTo>
                    <a:pt x="66435" y="25350"/>
                    <a:pt x="128499" y="-12238"/>
                    <a:pt x="110142" y="42833"/>
                  </a:cubicBezTo>
                  <a:lnTo>
                    <a:pt x="110142" y="42833"/>
                  </a:lnTo>
                  <a:cubicBezTo>
                    <a:pt x="70806" y="49826"/>
                    <a:pt x="68183" y="73428"/>
                    <a:pt x="83918" y="104023"/>
                  </a:cubicBezTo>
                  <a:cubicBezTo>
                    <a:pt x="82169" y="106645"/>
                    <a:pt x="80421" y="106645"/>
                    <a:pt x="77799" y="105771"/>
                  </a:cubicBezTo>
                  <a:cubicBezTo>
                    <a:pt x="61190" y="105771"/>
                    <a:pt x="43707" y="105771"/>
                    <a:pt x="27098" y="105771"/>
                  </a:cubicBezTo>
                  <a:cubicBezTo>
                    <a:pt x="22728" y="105771"/>
                    <a:pt x="18357" y="106645"/>
                    <a:pt x="13112" y="106645"/>
                  </a:cubicBezTo>
                  <a:cubicBezTo>
                    <a:pt x="8741" y="103149"/>
                    <a:pt x="4371" y="100526"/>
                    <a:pt x="0" y="97030"/>
                  </a:cubicBezTo>
                  <a:cubicBezTo>
                    <a:pt x="20105" y="64687"/>
                    <a:pt x="39336" y="32343"/>
                    <a:pt x="59442" y="0"/>
                  </a:cubicBezTo>
                  <a:close/>
                </a:path>
              </a:pathLst>
            </a:custGeom>
            <a:solidFill>
              <a:srgbClr val="D6273B"/>
            </a:solidFill>
            <a:ln w="8731" cap="flat">
              <a:noFill/>
              <a:prstDash val="solid"/>
              <a:miter/>
            </a:ln>
          </p:spPr>
          <p:txBody>
            <a:bodyPr rtlCol="0" anchor="ctr"/>
            <a:lstStyle/>
            <a:p>
              <a:endParaRPr lang="en-GB"/>
            </a:p>
          </p:txBody>
        </p:sp>
        <p:sp>
          <p:nvSpPr>
            <p:cNvPr id="208" name="Freeform: Shape 207">
              <a:extLst>
                <a:ext uri="{FF2B5EF4-FFF2-40B4-BE49-F238E27FC236}">
                  <a16:creationId xmlns:a16="http://schemas.microsoft.com/office/drawing/2014/main" id="{24AD6E3C-353A-EC53-5314-75961BBF3D8E}"/>
                </a:ext>
              </a:extLst>
            </p:cNvPr>
            <p:cNvSpPr/>
            <p:nvPr/>
          </p:nvSpPr>
          <p:spPr>
            <a:xfrm>
              <a:off x="10958584" y="686110"/>
              <a:ext cx="131121" cy="85643"/>
            </a:xfrm>
            <a:custGeom>
              <a:avLst/>
              <a:gdLst>
                <a:gd name="connsiteX0" fmla="*/ 7867 w 131121"/>
                <a:gd name="connsiteY0" fmla="*/ 52582 h 85643"/>
                <a:gd name="connsiteX1" fmla="*/ 60316 w 131121"/>
                <a:gd name="connsiteY1" fmla="*/ 133 h 85643"/>
                <a:gd name="connsiteX2" fmla="*/ 131121 w 131121"/>
                <a:gd name="connsiteY2" fmla="*/ 63072 h 85643"/>
                <a:gd name="connsiteX3" fmla="*/ 105771 w 131121"/>
                <a:gd name="connsiteY3" fmla="*/ 75310 h 85643"/>
                <a:gd name="connsiteX4" fmla="*/ 0 w 131121"/>
                <a:gd name="connsiteY4" fmla="*/ 64820 h 85643"/>
                <a:gd name="connsiteX5" fmla="*/ 7867 w 131121"/>
                <a:gd name="connsiteY5" fmla="*/ 60449 h 85643"/>
                <a:gd name="connsiteX6" fmla="*/ 11364 w 131121"/>
                <a:gd name="connsiteY6" fmla="*/ 57827 h 85643"/>
                <a:gd name="connsiteX7" fmla="*/ 7867 w 131121"/>
                <a:gd name="connsiteY7" fmla="*/ 52582 h 85643"/>
                <a:gd name="connsiteX8" fmla="*/ 7867 w 131121"/>
                <a:gd name="connsiteY8" fmla="*/ 52582 h 8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121" h="85643">
                  <a:moveTo>
                    <a:pt x="7867" y="52582"/>
                  </a:moveTo>
                  <a:cubicBezTo>
                    <a:pt x="26224" y="34225"/>
                    <a:pt x="54197" y="-2489"/>
                    <a:pt x="60316" y="133"/>
                  </a:cubicBezTo>
                  <a:cubicBezTo>
                    <a:pt x="87414" y="14994"/>
                    <a:pt x="108394" y="41218"/>
                    <a:pt x="131121" y="63072"/>
                  </a:cubicBezTo>
                  <a:cubicBezTo>
                    <a:pt x="122380" y="67442"/>
                    <a:pt x="114513" y="70939"/>
                    <a:pt x="105771" y="75310"/>
                  </a:cubicBezTo>
                  <a:cubicBezTo>
                    <a:pt x="70806" y="65694"/>
                    <a:pt x="31469" y="110275"/>
                    <a:pt x="0" y="64820"/>
                  </a:cubicBezTo>
                  <a:cubicBezTo>
                    <a:pt x="2623" y="63072"/>
                    <a:pt x="5245" y="62198"/>
                    <a:pt x="7867" y="60449"/>
                  </a:cubicBezTo>
                  <a:cubicBezTo>
                    <a:pt x="8741" y="59575"/>
                    <a:pt x="11364" y="58701"/>
                    <a:pt x="11364" y="57827"/>
                  </a:cubicBezTo>
                  <a:cubicBezTo>
                    <a:pt x="10490" y="56078"/>
                    <a:pt x="8741" y="54330"/>
                    <a:pt x="7867" y="52582"/>
                  </a:cubicBezTo>
                  <a:lnTo>
                    <a:pt x="7867" y="52582"/>
                  </a:lnTo>
                  <a:close/>
                </a:path>
              </a:pathLst>
            </a:custGeom>
            <a:solidFill>
              <a:srgbClr val="3D2226"/>
            </a:solidFill>
            <a:ln w="8731" cap="flat">
              <a:noFill/>
              <a:prstDash val="solid"/>
              <a:miter/>
            </a:ln>
          </p:spPr>
          <p:txBody>
            <a:bodyPr rtlCol="0" anchor="ctr"/>
            <a:lstStyle/>
            <a:p>
              <a:endParaRPr lang="en-GB"/>
            </a:p>
          </p:txBody>
        </p:sp>
        <p:sp>
          <p:nvSpPr>
            <p:cNvPr id="209" name="Freeform: Shape 208">
              <a:extLst>
                <a:ext uri="{FF2B5EF4-FFF2-40B4-BE49-F238E27FC236}">
                  <a16:creationId xmlns:a16="http://schemas.microsoft.com/office/drawing/2014/main" id="{1BFF9DE8-B49F-7049-30F9-97B964CB156A}"/>
                </a:ext>
              </a:extLst>
            </p:cNvPr>
            <p:cNvSpPr/>
            <p:nvPr/>
          </p:nvSpPr>
          <p:spPr>
            <a:xfrm>
              <a:off x="11378721" y="1022009"/>
              <a:ext cx="136945" cy="66339"/>
            </a:xfrm>
            <a:custGeom>
              <a:avLst/>
              <a:gdLst>
                <a:gd name="connsiteX0" fmla="*/ 128825 w 136945"/>
                <a:gd name="connsiteY0" fmla="*/ 66340 h 66339"/>
                <a:gd name="connsiteX1" fmla="*/ 16060 w 136945"/>
                <a:gd name="connsiteY1" fmla="*/ 55850 h 66339"/>
                <a:gd name="connsiteX2" fmla="*/ 23927 w 136945"/>
                <a:gd name="connsiteY2" fmla="*/ 16514 h 66339"/>
                <a:gd name="connsiteX3" fmla="*/ 134943 w 136945"/>
                <a:gd name="connsiteY3" fmla="*/ 23507 h 66339"/>
                <a:gd name="connsiteX4" fmla="*/ 128825 w 136945"/>
                <a:gd name="connsiteY4" fmla="*/ 66340 h 66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5" h="66339">
                  <a:moveTo>
                    <a:pt x="128825" y="66340"/>
                  </a:moveTo>
                  <a:cubicBezTo>
                    <a:pt x="95607" y="20884"/>
                    <a:pt x="54522" y="53228"/>
                    <a:pt x="16060" y="55850"/>
                  </a:cubicBezTo>
                  <a:cubicBezTo>
                    <a:pt x="-27647" y="33997"/>
                    <a:pt x="32669" y="32248"/>
                    <a:pt x="23927" y="16514"/>
                  </a:cubicBezTo>
                  <a:cubicBezTo>
                    <a:pt x="61515" y="17388"/>
                    <a:pt x="102600" y="-25445"/>
                    <a:pt x="134943" y="23507"/>
                  </a:cubicBezTo>
                  <a:cubicBezTo>
                    <a:pt x="141063" y="32248"/>
                    <a:pt x="131447" y="51479"/>
                    <a:pt x="128825" y="66340"/>
                  </a:cubicBezTo>
                  <a:close/>
                </a:path>
              </a:pathLst>
            </a:custGeom>
            <a:solidFill>
              <a:srgbClr val="654A38"/>
            </a:solidFill>
            <a:ln w="8731" cap="flat">
              <a:noFill/>
              <a:prstDash val="solid"/>
              <a:miter/>
            </a:ln>
          </p:spPr>
          <p:txBody>
            <a:bodyPr rtlCol="0" anchor="ctr"/>
            <a:lstStyle/>
            <a:p>
              <a:endParaRPr lang="en-GB"/>
            </a:p>
          </p:txBody>
        </p:sp>
        <p:sp>
          <p:nvSpPr>
            <p:cNvPr id="210" name="Freeform: Shape 209">
              <a:extLst>
                <a:ext uri="{FF2B5EF4-FFF2-40B4-BE49-F238E27FC236}">
                  <a16:creationId xmlns:a16="http://schemas.microsoft.com/office/drawing/2014/main" id="{7AD88BA9-5679-9363-DE14-685821AB8F1C}"/>
                </a:ext>
              </a:extLst>
            </p:cNvPr>
            <p:cNvSpPr/>
            <p:nvPr/>
          </p:nvSpPr>
          <p:spPr>
            <a:xfrm>
              <a:off x="8781095" y="1557763"/>
              <a:ext cx="63812" cy="115386"/>
            </a:xfrm>
            <a:custGeom>
              <a:avLst/>
              <a:gdLst>
                <a:gd name="connsiteX0" fmla="*/ 63812 w 63812"/>
                <a:gd name="connsiteY0" fmla="*/ 45456 h 115386"/>
                <a:gd name="connsiteX1" fmla="*/ 30595 w 63812"/>
                <a:gd name="connsiteY1" fmla="*/ 115387 h 115386"/>
                <a:gd name="connsiteX2" fmla="*/ 0 w 63812"/>
                <a:gd name="connsiteY2" fmla="*/ 83044 h 115386"/>
                <a:gd name="connsiteX3" fmla="*/ 13112 w 63812"/>
                <a:gd name="connsiteY3" fmla="*/ 9616 h 115386"/>
                <a:gd name="connsiteX4" fmla="*/ 25350 w 63812"/>
                <a:gd name="connsiteY4" fmla="*/ 0 h 115386"/>
                <a:gd name="connsiteX5" fmla="*/ 38462 w 63812"/>
                <a:gd name="connsiteY5" fmla="*/ 2622 h 115386"/>
                <a:gd name="connsiteX6" fmla="*/ 63812 w 63812"/>
                <a:gd name="connsiteY6" fmla="*/ 45456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12" h="115386">
                  <a:moveTo>
                    <a:pt x="63812" y="45456"/>
                  </a:moveTo>
                  <a:cubicBezTo>
                    <a:pt x="52449" y="69057"/>
                    <a:pt x="41959" y="91785"/>
                    <a:pt x="30595" y="115387"/>
                  </a:cubicBezTo>
                  <a:cubicBezTo>
                    <a:pt x="20105" y="104897"/>
                    <a:pt x="10490" y="93533"/>
                    <a:pt x="0" y="83044"/>
                  </a:cubicBezTo>
                  <a:cubicBezTo>
                    <a:pt x="4371" y="58568"/>
                    <a:pt x="8741" y="34092"/>
                    <a:pt x="13112" y="9616"/>
                  </a:cubicBezTo>
                  <a:cubicBezTo>
                    <a:pt x="16609" y="6119"/>
                    <a:pt x="20979" y="3497"/>
                    <a:pt x="25350" y="0"/>
                  </a:cubicBezTo>
                  <a:cubicBezTo>
                    <a:pt x="29721" y="874"/>
                    <a:pt x="34092" y="1748"/>
                    <a:pt x="38462" y="2622"/>
                  </a:cubicBezTo>
                  <a:cubicBezTo>
                    <a:pt x="47204" y="15735"/>
                    <a:pt x="55945" y="30595"/>
                    <a:pt x="63812" y="45456"/>
                  </a:cubicBezTo>
                  <a:close/>
                </a:path>
              </a:pathLst>
            </a:custGeom>
            <a:solidFill>
              <a:srgbClr val="444C77"/>
            </a:solidFill>
            <a:ln w="8731" cap="flat">
              <a:noFill/>
              <a:prstDash val="solid"/>
              <a:miter/>
            </a:ln>
          </p:spPr>
          <p:txBody>
            <a:bodyPr rtlCol="0" anchor="ctr"/>
            <a:lstStyle/>
            <a:p>
              <a:endParaRPr lang="en-GB"/>
            </a:p>
          </p:txBody>
        </p:sp>
        <p:sp>
          <p:nvSpPr>
            <p:cNvPr id="211" name="Freeform: Shape 210">
              <a:extLst>
                <a:ext uri="{FF2B5EF4-FFF2-40B4-BE49-F238E27FC236}">
                  <a16:creationId xmlns:a16="http://schemas.microsoft.com/office/drawing/2014/main" id="{C3043270-0AC9-11BF-BC5A-060FF591792F}"/>
                </a:ext>
              </a:extLst>
            </p:cNvPr>
            <p:cNvSpPr/>
            <p:nvPr/>
          </p:nvSpPr>
          <p:spPr>
            <a:xfrm>
              <a:off x="8622001" y="1497448"/>
              <a:ext cx="108393" cy="121505"/>
            </a:xfrm>
            <a:custGeom>
              <a:avLst/>
              <a:gdLst>
                <a:gd name="connsiteX0" fmla="*/ 35840 w 108393"/>
                <a:gd name="connsiteY0" fmla="*/ 89163 h 121505"/>
                <a:gd name="connsiteX1" fmla="*/ 874 w 108393"/>
                <a:gd name="connsiteY1" fmla="*/ 121506 h 121505"/>
                <a:gd name="connsiteX2" fmla="*/ 0 w 108393"/>
                <a:gd name="connsiteY2" fmla="*/ 71680 h 121505"/>
                <a:gd name="connsiteX3" fmla="*/ 27098 w 108393"/>
                <a:gd name="connsiteY3" fmla="*/ 45455 h 121505"/>
                <a:gd name="connsiteX4" fmla="*/ 27098 w 108393"/>
                <a:gd name="connsiteY4" fmla="*/ 45455 h 121505"/>
                <a:gd name="connsiteX5" fmla="*/ 35840 w 108393"/>
                <a:gd name="connsiteY5" fmla="*/ 36714 h 121505"/>
                <a:gd name="connsiteX6" fmla="*/ 35840 w 108393"/>
                <a:gd name="connsiteY6" fmla="*/ 21854 h 121505"/>
                <a:gd name="connsiteX7" fmla="*/ 44581 w 108393"/>
                <a:gd name="connsiteY7" fmla="*/ 874 h 121505"/>
                <a:gd name="connsiteX8" fmla="*/ 55071 w 108393"/>
                <a:gd name="connsiteY8" fmla="*/ 0 h 121505"/>
                <a:gd name="connsiteX9" fmla="*/ 55071 w 108393"/>
                <a:gd name="connsiteY9" fmla="*/ 0 h 121505"/>
                <a:gd name="connsiteX10" fmla="*/ 108394 w 108393"/>
                <a:gd name="connsiteY10" fmla="*/ 35840 h 121505"/>
                <a:gd name="connsiteX11" fmla="*/ 35840 w 108393"/>
                <a:gd name="connsiteY11" fmla="*/ 89163 h 1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393" h="121505">
                  <a:moveTo>
                    <a:pt x="35840" y="89163"/>
                  </a:moveTo>
                  <a:cubicBezTo>
                    <a:pt x="24476" y="99652"/>
                    <a:pt x="12238" y="110142"/>
                    <a:pt x="874" y="121506"/>
                  </a:cubicBezTo>
                  <a:cubicBezTo>
                    <a:pt x="874" y="104897"/>
                    <a:pt x="0" y="88288"/>
                    <a:pt x="0" y="71680"/>
                  </a:cubicBezTo>
                  <a:cubicBezTo>
                    <a:pt x="8741" y="62938"/>
                    <a:pt x="18357" y="54197"/>
                    <a:pt x="27098" y="45455"/>
                  </a:cubicBezTo>
                  <a:cubicBezTo>
                    <a:pt x="27098" y="45455"/>
                    <a:pt x="27098" y="45455"/>
                    <a:pt x="27098" y="45455"/>
                  </a:cubicBezTo>
                  <a:cubicBezTo>
                    <a:pt x="29721" y="42833"/>
                    <a:pt x="32343" y="39336"/>
                    <a:pt x="35840" y="36714"/>
                  </a:cubicBezTo>
                  <a:cubicBezTo>
                    <a:pt x="35840" y="31469"/>
                    <a:pt x="35840" y="27098"/>
                    <a:pt x="35840" y="21854"/>
                  </a:cubicBezTo>
                  <a:cubicBezTo>
                    <a:pt x="38462" y="14860"/>
                    <a:pt x="41959" y="7867"/>
                    <a:pt x="44581" y="874"/>
                  </a:cubicBezTo>
                  <a:cubicBezTo>
                    <a:pt x="48078" y="874"/>
                    <a:pt x="51574" y="0"/>
                    <a:pt x="55071" y="0"/>
                  </a:cubicBezTo>
                  <a:cubicBezTo>
                    <a:pt x="55071" y="0"/>
                    <a:pt x="55071" y="0"/>
                    <a:pt x="55071" y="0"/>
                  </a:cubicBezTo>
                  <a:cubicBezTo>
                    <a:pt x="72554" y="12238"/>
                    <a:pt x="90911" y="24476"/>
                    <a:pt x="108394" y="35840"/>
                  </a:cubicBezTo>
                  <a:cubicBezTo>
                    <a:pt x="92659" y="64686"/>
                    <a:pt x="77799" y="95281"/>
                    <a:pt x="35840" y="89163"/>
                  </a:cubicBezTo>
                  <a:close/>
                </a:path>
              </a:pathLst>
            </a:custGeom>
            <a:solidFill>
              <a:srgbClr val="4F513D"/>
            </a:solidFill>
            <a:ln w="8731" cap="flat">
              <a:noFill/>
              <a:prstDash val="solid"/>
              <a:miter/>
            </a:ln>
          </p:spPr>
          <p:txBody>
            <a:bodyPr rtlCol="0" anchor="ctr"/>
            <a:lstStyle/>
            <a:p>
              <a:endParaRPr lang="en-GB"/>
            </a:p>
          </p:txBody>
        </p:sp>
        <p:sp>
          <p:nvSpPr>
            <p:cNvPr id="212" name="Freeform: Shape 211">
              <a:extLst>
                <a:ext uri="{FF2B5EF4-FFF2-40B4-BE49-F238E27FC236}">
                  <a16:creationId xmlns:a16="http://schemas.microsoft.com/office/drawing/2014/main" id="{52177704-52A1-8C00-67A0-119301544858}"/>
                </a:ext>
              </a:extLst>
            </p:cNvPr>
            <p:cNvSpPr/>
            <p:nvPr/>
          </p:nvSpPr>
          <p:spPr>
            <a:xfrm>
              <a:off x="9453311" y="4580548"/>
              <a:ext cx="82169" cy="163464"/>
            </a:xfrm>
            <a:custGeom>
              <a:avLst/>
              <a:gdLst>
                <a:gd name="connsiteX0" fmla="*/ 82169 w 82169"/>
                <a:gd name="connsiteY0" fmla="*/ 72554 h 163464"/>
                <a:gd name="connsiteX1" fmla="*/ 69931 w 82169"/>
                <a:gd name="connsiteY1" fmla="*/ 163465 h 163464"/>
                <a:gd name="connsiteX2" fmla="*/ 0 w 82169"/>
                <a:gd name="connsiteY2" fmla="*/ 34091 h 163464"/>
                <a:gd name="connsiteX3" fmla="*/ 38462 w 82169"/>
                <a:gd name="connsiteY3" fmla="*/ 0 h 163464"/>
                <a:gd name="connsiteX4" fmla="*/ 55071 w 82169"/>
                <a:gd name="connsiteY4" fmla="*/ 36714 h 163464"/>
                <a:gd name="connsiteX5" fmla="*/ 49826 w 82169"/>
                <a:gd name="connsiteY5" fmla="*/ 75176 h 163464"/>
                <a:gd name="connsiteX6" fmla="*/ 79547 w 82169"/>
                <a:gd name="connsiteY6" fmla="*/ 69931 h 163464"/>
                <a:gd name="connsiteX7" fmla="*/ 82169 w 82169"/>
                <a:gd name="connsiteY7" fmla="*/ 72554 h 163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169" h="163464">
                  <a:moveTo>
                    <a:pt x="82169" y="72554"/>
                  </a:moveTo>
                  <a:cubicBezTo>
                    <a:pt x="45455" y="98778"/>
                    <a:pt x="57693" y="131121"/>
                    <a:pt x="69931" y="163465"/>
                  </a:cubicBezTo>
                  <a:cubicBezTo>
                    <a:pt x="27973" y="130247"/>
                    <a:pt x="2622" y="88288"/>
                    <a:pt x="0" y="34091"/>
                  </a:cubicBezTo>
                  <a:cubicBezTo>
                    <a:pt x="13112" y="22727"/>
                    <a:pt x="26224" y="11364"/>
                    <a:pt x="38462" y="0"/>
                  </a:cubicBezTo>
                  <a:cubicBezTo>
                    <a:pt x="43707" y="12238"/>
                    <a:pt x="48952" y="24476"/>
                    <a:pt x="55071" y="36714"/>
                  </a:cubicBezTo>
                  <a:cubicBezTo>
                    <a:pt x="53323" y="49826"/>
                    <a:pt x="51574" y="62064"/>
                    <a:pt x="49826" y="75176"/>
                  </a:cubicBezTo>
                  <a:cubicBezTo>
                    <a:pt x="59442" y="73428"/>
                    <a:pt x="69057" y="71680"/>
                    <a:pt x="79547" y="69931"/>
                  </a:cubicBezTo>
                  <a:lnTo>
                    <a:pt x="82169" y="72554"/>
                  </a:lnTo>
                  <a:close/>
                </a:path>
              </a:pathLst>
            </a:custGeom>
            <a:solidFill>
              <a:srgbClr val="469784"/>
            </a:solidFill>
            <a:ln w="8731" cap="flat">
              <a:noFill/>
              <a:prstDash val="solid"/>
              <a:miter/>
            </a:ln>
          </p:spPr>
          <p:txBody>
            <a:bodyPr rtlCol="0" anchor="ctr"/>
            <a:lstStyle/>
            <a:p>
              <a:endParaRPr lang="en-GB"/>
            </a:p>
          </p:txBody>
        </p:sp>
        <p:sp>
          <p:nvSpPr>
            <p:cNvPr id="213" name="Freeform: Shape 212">
              <a:extLst>
                <a:ext uri="{FF2B5EF4-FFF2-40B4-BE49-F238E27FC236}">
                  <a16:creationId xmlns:a16="http://schemas.microsoft.com/office/drawing/2014/main" id="{D6DC3DB9-B193-879D-7C0E-BB3A23FFE999}"/>
                </a:ext>
              </a:extLst>
            </p:cNvPr>
            <p:cNvSpPr/>
            <p:nvPr/>
          </p:nvSpPr>
          <p:spPr>
            <a:xfrm>
              <a:off x="9639503" y="1743082"/>
              <a:ext cx="124128" cy="83043"/>
            </a:xfrm>
            <a:custGeom>
              <a:avLst/>
              <a:gdLst>
                <a:gd name="connsiteX0" fmla="*/ 33217 w 124128"/>
                <a:gd name="connsiteY0" fmla="*/ 0 h 83043"/>
                <a:gd name="connsiteX1" fmla="*/ 78673 w 124128"/>
                <a:gd name="connsiteY1" fmla="*/ 7867 h 83043"/>
                <a:gd name="connsiteX2" fmla="*/ 64686 w 124128"/>
                <a:gd name="connsiteY2" fmla="*/ 19231 h 83043"/>
                <a:gd name="connsiteX3" fmla="*/ 67309 w 124128"/>
                <a:gd name="connsiteY3" fmla="*/ 21854 h 83043"/>
                <a:gd name="connsiteX4" fmla="*/ 77799 w 124128"/>
                <a:gd name="connsiteY4" fmla="*/ 6993 h 83043"/>
                <a:gd name="connsiteX5" fmla="*/ 124128 w 124128"/>
                <a:gd name="connsiteY5" fmla="*/ 16609 h 83043"/>
                <a:gd name="connsiteX6" fmla="*/ 120632 w 124128"/>
                <a:gd name="connsiteY6" fmla="*/ 20979 h 83043"/>
                <a:gd name="connsiteX7" fmla="*/ 93533 w 124128"/>
                <a:gd name="connsiteY7" fmla="*/ 64686 h 83043"/>
                <a:gd name="connsiteX8" fmla="*/ 83918 w 124128"/>
                <a:gd name="connsiteY8" fmla="*/ 68183 h 83043"/>
                <a:gd name="connsiteX9" fmla="*/ 71680 w 124128"/>
                <a:gd name="connsiteY9" fmla="*/ 36714 h 83043"/>
                <a:gd name="connsiteX10" fmla="*/ 59442 w 124128"/>
                <a:gd name="connsiteY10" fmla="*/ 50700 h 83043"/>
                <a:gd name="connsiteX11" fmla="*/ 84792 w 124128"/>
                <a:gd name="connsiteY11" fmla="*/ 67309 h 83043"/>
                <a:gd name="connsiteX12" fmla="*/ 34092 w 124128"/>
                <a:gd name="connsiteY12" fmla="*/ 83044 h 83043"/>
                <a:gd name="connsiteX13" fmla="*/ 0 w 124128"/>
                <a:gd name="connsiteY13" fmla="*/ 67309 h 83043"/>
                <a:gd name="connsiteX14" fmla="*/ 33217 w 124128"/>
                <a:gd name="connsiteY14" fmla="*/ 0 h 83043"/>
                <a:gd name="connsiteX15" fmla="*/ 33217 w 124128"/>
                <a:gd name="connsiteY15" fmla="*/ 0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4128" h="83043">
                  <a:moveTo>
                    <a:pt x="33217" y="0"/>
                  </a:moveTo>
                  <a:cubicBezTo>
                    <a:pt x="48078" y="2622"/>
                    <a:pt x="62938" y="5245"/>
                    <a:pt x="78673" y="7867"/>
                  </a:cubicBezTo>
                  <a:cubicBezTo>
                    <a:pt x="74302" y="11364"/>
                    <a:pt x="69931" y="15734"/>
                    <a:pt x="64686" y="19231"/>
                  </a:cubicBezTo>
                  <a:cubicBezTo>
                    <a:pt x="65561" y="20105"/>
                    <a:pt x="66435" y="20979"/>
                    <a:pt x="67309" y="21854"/>
                  </a:cubicBezTo>
                  <a:cubicBezTo>
                    <a:pt x="70806" y="16609"/>
                    <a:pt x="74302" y="12238"/>
                    <a:pt x="77799" y="6993"/>
                  </a:cubicBezTo>
                  <a:cubicBezTo>
                    <a:pt x="93533" y="10490"/>
                    <a:pt x="108394" y="13986"/>
                    <a:pt x="124128" y="16609"/>
                  </a:cubicBezTo>
                  <a:cubicBezTo>
                    <a:pt x="123254" y="18357"/>
                    <a:pt x="121506" y="19231"/>
                    <a:pt x="120632" y="20979"/>
                  </a:cubicBezTo>
                  <a:cubicBezTo>
                    <a:pt x="111890" y="35840"/>
                    <a:pt x="102275" y="49826"/>
                    <a:pt x="93533" y="64686"/>
                  </a:cubicBezTo>
                  <a:cubicBezTo>
                    <a:pt x="90037" y="65561"/>
                    <a:pt x="87414" y="67309"/>
                    <a:pt x="83918" y="68183"/>
                  </a:cubicBezTo>
                  <a:cubicBezTo>
                    <a:pt x="79547" y="57693"/>
                    <a:pt x="76050" y="47204"/>
                    <a:pt x="71680" y="36714"/>
                  </a:cubicBezTo>
                  <a:cubicBezTo>
                    <a:pt x="67309" y="41085"/>
                    <a:pt x="62938" y="46329"/>
                    <a:pt x="59442" y="50700"/>
                  </a:cubicBezTo>
                  <a:cubicBezTo>
                    <a:pt x="68183" y="55945"/>
                    <a:pt x="76050" y="62064"/>
                    <a:pt x="84792" y="67309"/>
                  </a:cubicBezTo>
                  <a:cubicBezTo>
                    <a:pt x="68183" y="72554"/>
                    <a:pt x="51574" y="77799"/>
                    <a:pt x="34092" y="83044"/>
                  </a:cubicBezTo>
                  <a:cubicBezTo>
                    <a:pt x="22728" y="77799"/>
                    <a:pt x="11364" y="72554"/>
                    <a:pt x="0" y="67309"/>
                  </a:cubicBezTo>
                  <a:cubicBezTo>
                    <a:pt x="11364" y="46329"/>
                    <a:pt x="21854" y="23602"/>
                    <a:pt x="33217" y="0"/>
                  </a:cubicBezTo>
                  <a:lnTo>
                    <a:pt x="33217" y="0"/>
                  </a:lnTo>
                  <a:close/>
                </a:path>
              </a:pathLst>
            </a:custGeom>
            <a:solidFill>
              <a:srgbClr val="7B2B29"/>
            </a:solidFill>
            <a:ln w="8731" cap="flat">
              <a:noFill/>
              <a:prstDash val="solid"/>
              <a:miter/>
            </a:ln>
          </p:spPr>
          <p:txBody>
            <a:bodyPr rtlCol="0" anchor="ctr"/>
            <a:lstStyle/>
            <a:p>
              <a:endParaRPr lang="en-GB"/>
            </a:p>
          </p:txBody>
        </p:sp>
        <p:sp>
          <p:nvSpPr>
            <p:cNvPr id="214" name="Freeform: Shape 213">
              <a:extLst>
                <a:ext uri="{FF2B5EF4-FFF2-40B4-BE49-F238E27FC236}">
                  <a16:creationId xmlns:a16="http://schemas.microsoft.com/office/drawing/2014/main" id="{1520318B-C4B7-6031-0C5E-EB873C6C600F}"/>
                </a:ext>
              </a:extLst>
            </p:cNvPr>
            <p:cNvSpPr/>
            <p:nvPr/>
          </p:nvSpPr>
          <p:spPr>
            <a:xfrm>
              <a:off x="10318413" y="1477342"/>
              <a:ext cx="130546" cy="78065"/>
            </a:xfrm>
            <a:custGeom>
              <a:avLst/>
              <a:gdLst>
                <a:gd name="connsiteX0" fmla="*/ 130547 w 130546"/>
                <a:gd name="connsiteY0" fmla="*/ 62064 h 78065"/>
                <a:gd name="connsiteX1" fmla="*/ 4670 w 130546"/>
                <a:gd name="connsiteY1" fmla="*/ 54197 h 78065"/>
                <a:gd name="connsiteX2" fmla="*/ 37888 w 130546"/>
                <a:gd name="connsiteY2" fmla="*/ 0 h 78065"/>
                <a:gd name="connsiteX3" fmla="*/ 114812 w 130546"/>
                <a:gd name="connsiteY3" fmla="*/ 33217 h 78065"/>
                <a:gd name="connsiteX4" fmla="*/ 130547 w 130546"/>
                <a:gd name="connsiteY4" fmla="*/ 62064 h 78065"/>
                <a:gd name="connsiteX5" fmla="*/ 45755 w 130546"/>
                <a:gd name="connsiteY5" fmla="*/ 26224 h 78065"/>
                <a:gd name="connsiteX6" fmla="*/ 28272 w 130546"/>
                <a:gd name="connsiteY6" fmla="*/ 26224 h 78065"/>
                <a:gd name="connsiteX7" fmla="*/ 38762 w 130546"/>
                <a:gd name="connsiteY7" fmla="*/ 39336 h 78065"/>
                <a:gd name="connsiteX8" fmla="*/ 61489 w 130546"/>
                <a:gd name="connsiteY8" fmla="*/ 61190 h 78065"/>
                <a:gd name="connsiteX9" fmla="*/ 68483 w 130546"/>
                <a:gd name="connsiteY9" fmla="*/ 53323 h 78065"/>
                <a:gd name="connsiteX10" fmla="*/ 45755 w 130546"/>
                <a:gd name="connsiteY10" fmla="*/ 26224 h 78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546" h="78065">
                  <a:moveTo>
                    <a:pt x="130547" y="62064"/>
                  </a:moveTo>
                  <a:cubicBezTo>
                    <a:pt x="86840" y="86540"/>
                    <a:pt x="44881" y="82169"/>
                    <a:pt x="4670" y="54197"/>
                  </a:cubicBezTo>
                  <a:cubicBezTo>
                    <a:pt x="-6694" y="22728"/>
                    <a:pt x="2048" y="3497"/>
                    <a:pt x="37888" y="0"/>
                  </a:cubicBezTo>
                  <a:cubicBezTo>
                    <a:pt x="63238" y="11364"/>
                    <a:pt x="89462" y="22728"/>
                    <a:pt x="114812" y="33217"/>
                  </a:cubicBezTo>
                  <a:cubicBezTo>
                    <a:pt x="119183" y="42833"/>
                    <a:pt x="125302" y="52449"/>
                    <a:pt x="130547" y="62064"/>
                  </a:cubicBezTo>
                  <a:close/>
                  <a:moveTo>
                    <a:pt x="45755" y="26224"/>
                  </a:moveTo>
                  <a:cubicBezTo>
                    <a:pt x="39636" y="26224"/>
                    <a:pt x="34391" y="26224"/>
                    <a:pt x="28272" y="26224"/>
                  </a:cubicBezTo>
                  <a:cubicBezTo>
                    <a:pt x="31768" y="30595"/>
                    <a:pt x="35265" y="34966"/>
                    <a:pt x="38762" y="39336"/>
                  </a:cubicBezTo>
                  <a:cubicBezTo>
                    <a:pt x="46629" y="46330"/>
                    <a:pt x="53622" y="54197"/>
                    <a:pt x="61489" y="61190"/>
                  </a:cubicBezTo>
                  <a:cubicBezTo>
                    <a:pt x="64112" y="58568"/>
                    <a:pt x="69357" y="53323"/>
                    <a:pt x="68483" y="53323"/>
                  </a:cubicBezTo>
                  <a:cubicBezTo>
                    <a:pt x="61489" y="43707"/>
                    <a:pt x="53622" y="35840"/>
                    <a:pt x="45755" y="26224"/>
                  </a:cubicBezTo>
                  <a:close/>
                </a:path>
              </a:pathLst>
            </a:custGeom>
            <a:solidFill>
              <a:srgbClr val="547F31"/>
            </a:solidFill>
            <a:ln w="8731" cap="flat">
              <a:noFill/>
              <a:prstDash val="solid"/>
              <a:miter/>
            </a:ln>
          </p:spPr>
          <p:txBody>
            <a:bodyPr rtlCol="0" anchor="ctr"/>
            <a:lstStyle/>
            <a:p>
              <a:endParaRPr lang="en-GB"/>
            </a:p>
          </p:txBody>
        </p:sp>
        <p:sp>
          <p:nvSpPr>
            <p:cNvPr id="215" name="Freeform: Shape 214">
              <a:extLst>
                <a:ext uri="{FF2B5EF4-FFF2-40B4-BE49-F238E27FC236}">
                  <a16:creationId xmlns:a16="http://schemas.microsoft.com/office/drawing/2014/main" id="{FEA57E0B-4195-81C0-7CEF-06BDEB9BD131}"/>
                </a:ext>
              </a:extLst>
            </p:cNvPr>
            <p:cNvSpPr/>
            <p:nvPr/>
          </p:nvSpPr>
          <p:spPr>
            <a:xfrm>
              <a:off x="9436702" y="2195887"/>
              <a:ext cx="254375" cy="75176"/>
            </a:xfrm>
            <a:custGeom>
              <a:avLst/>
              <a:gdLst>
                <a:gd name="connsiteX0" fmla="*/ 254375 w 254375"/>
                <a:gd name="connsiteY0" fmla="*/ 62938 h 75176"/>
                <a:gd name="connsiteX1" fmla="*/ 216787 w 254375"/>
                <a:gd name="connsiteY1" fmla="*/ 75176 h 75176"/>
                <a:gd name="connsiteX2" fmla="*/ 62938 w 254375"/>
                <a:gd name="connsiteY2" fmla="*/ 61190 h 75176"/>
                <a:gd name="connsiteX3" fmla="*/ 34966 w 254375"/>
                <a:gd name="connsiteY3" fmla="*/ 44581 h 75176"/>
                <a:gd name="connsiteX4" fmla="*/ 1748 w 254375"/>
                <a:gd name="connsiteY4" fmla="*/ 20979 h 75176"/>
                <a:gd name="connsiteX5" fmla="*/ 0 w 254375"/>
                <a:gd name="connsiteY5" fmla="*/ 11364 h 75176"/>
                <a:gd name="connsiteX6" fmla="*/ 874 w 254375"/>
                <a:gd name="connsiteY6" fmla="*/ 2623 h 75176"/>
                <a:gd name="connsiteX7" fmla="*/ 9615 w 254375"/>
                <a:gd name="connsiteY7" fmla="*/ 0 h 75176"/>
                <a:gd name="connsiteX8" fmla="*/ 41085 w 254375"/>
                <a:gd name="connsiteY8" fmla="*/ 21854 h 75176"/>
                <a:gd name="connsiteX9" fmla="*/ 70805 w 254375"/>
                <a:gd name="connsiteY9" fmla="*/ 38462 h 75176"/>
                <a:gd name="connsiteX10" fmla="*/ 72554 w 254375"/>
                <a:gd name="connsiteY10" fmla="*/ 40211 h 75176"/>
                <a:gd name="connsiteX11" fmla="*/ 75176 w 254375"/>
                <a:gd name="connsiteY11" fmla="*/ 40211 h 75176"/>
                <a:gd name="connsiteX12" fmla="*/ 76050 w 254375"/>
                <a:gd name="connsiteY12" fmla="*/ 38462 h 75176"/>
                <a:gd name="connsiteX13" fmla="*/ 120632 w 254375"/>
                <a:gd name="connsiteY13" fmla="*/ 53323 h 75176"/>
                <a:gd name="connsiteX14" fmla="*/ 200179 w 254375"/>
                <a:gd name="connsiteY14" fmla="*/ 57693 h 75176"/>
                <a:gd name="connsiteX15" fmla="*/ 241263 w 254375"/>
                <a:gd name="connsiteY15" fmla="*/ 46330 h 75176"/>
                <a:gd name="connsiteX16" fmla="*/ 252627 w 254375"/>
                <a:gd name="connsiteY16" fmla="*/ 48952 h 75176"/>
                <a:gd name="connsiteX17" fmla="*/ 254375 w 254375"/>
                <a:gd name="connsiteY17" fmla="*/ 62938 h 7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4375" h="75176">
                  <a:moveTo>
                    <a:pt x="254375" y="62938"/>
                  </a:moveTo>
                  <a:cubicBezTo>
                    <a:pt x="242137" y="67309"/>
                    <a:pt x="229900" y="70806"/>
                    <a:pt x="216787" y="75176"/>
                  </a:cubicBezTo>
                  <a:cubicBezTo>
                    <a:pt x="165213" y="70806"/>
                    <a:pt x="113639" y="65561"/>
                    <a:pt x="62938" y="61190"/>
                  </a:cubicBezTo>
                  <a:cubicBezTo>
                    <a:pt x="53323" y="55945"/>
                    <a:pt x="44581" y="49826"/>
                    <a:pt x="34966" y="44581"/>
                  </a:cubicBezTo>
                  <a:cubicBezTo>
                    <a:pt x="23602" y="36714"/>
                    <a:pt x="13112" y="28847"/>
                    <a:pt x="1748" y="20979"/>
                  </a:cubicBezTo>
                  <a:cubicBezTo>
                    <a:pt x="874" y="17483"/>
                    <a:pt x="0" y="14861"/>
                    <a:pt x="0" y="11364"/>
                  </a:cubicBezTo>
                  <a:cubicBezTo>
                    <a:pt x="0" y="8741"/>
                    <a:pt x="0" y="5245"/>
                    <a:pt x="874" y="2623"/>
                  </a:cubicBezTo>
                  <a:cubicBezTo>
                    <a:pt x="3497" y="1748"/>
                    <a:pt x="6119" y="874"/>
                    <a:pt x="9615" y="0"/>
                  </a:cubicBezTo>
                  <a:cubicBezTo>
                    <a:pt x="20105" y="6993"/>
                    <a:pt x="30595" y="14861"/>
                    <a:pt x="41085" y="21854"/>
                  </a:cubicBezTo>
                  <a:cubicBezTo>
                    <a:pt x="50700" y="27098"/>
                    <a:pt x="61190" y="33218"/>
                    <a:pt x="70805" y="38462"/>
                  </a:cubicBezTo>
                  <a:lnTo>
                    <a:pt x="72554" y="40211"/>
                  </a:lnTo>
                  <a:lnTo>
                    <a:pt x="75176" y="40211"/>
                  </a:lnTo>
                  <a:lnTo>
                    <a:pt x="76050" y="38462"/>
                  </a:lnTo>
                  <a:cubicBezTo>
                    <a:pt x="90911" y="43707"/>
                    <a:pt x="105771" y="48078"/>
                    <a:pt x="120632" y="53323"/>
                  </a:cubicBezTo>
                  <a:cubicBezTo>
                    <a:pt x="146856" y="55071"/>
                    <a:pt x="173954" y="55945"/>
                    <a:pt x="200179" y="57693"/>
                  </a:cubicBezTo>
                  <a:cubicBezTo>
                    <a:pt x="214165" y="54197"/>
                    <a:pt x="227277" y="50700"/>
                    <a:pt x="241263" y="46330"/>
                  </a:cubicBezTo>
                  <a:cubicBezTo>
                    <a:pt x="244760" y="47204"/>
                    <a:pt x="248256" y="48078"/>
                    <a:pt x="252627" y="48952"/>
                  </a:cubicBezTo>
                  <a:cubicBezTo>
                    <a:pt x="254375" y="55071"/>
                    <a:pt x="254375" y="59442"/>
                    <a:pt x="254375" y="62938"/>
                  </a:cubicBezTo>
                  <a:close/>
                </a:path>
              </a:pathLst>
            </a:custGeom>
            <a:solidFill>
              <a:srgbClr val="F9D4D5"/>
            </a:solidFill>
            <a:ln w="8731" cap="flat">
              <a:noFill/>
              <a:prstDash val="solid"/>
              <a:miter/>
            </a:ln>
          </p:spPr>
          <p:txBody>
            <a:bodyPr rtlCol="0" anchor="ctr"/>
            <a:lstStyle/>
            <a:p>
              <a:endParaRPr lang="en-GB"/>
            </a:p>
          </p:txBody>
        </p:sp>
        <p:sp>
          <p:nvSpPr>
            <p:cNvPr id="216" name="Freeform: Shape 215">
              <a:extLst>
                <a:ext uri="{FF2B5EF4-FFF2-40B4-BE49-F238E27FC236}">
                  <a16:creationId xmlns:a16="http://schemas.microsoft.com/office/drawing/2014/main" id="{3AA39D25-C0DE-F02C-418A-56EE5285F666}"/>
                </a:ext>
              </a:extLst>
            </p:cNvPr>
            <p:cNvSpPr/>
            <p:nvPr/>
          </p:nvSpPr>
          <p:spPr>
            <a:xfrm>
              <a:off x="11324850" y="1278038"/>
              <a:ext cx="151226" cy="106645"/>
            </a:xfrm>
            <a:custGeom>
              <a:avLst/>
              <a:gdLst>
                <a:gd name="connsiteX0" fmla="*/ 146856 w 151226"/>
                <a:gd name="connsiteY0" fmla="*/ 0 h 106645"/>
                <a:gd name="connsiteX1" fmla="*/ 151227 w 151226"/>
                <a:gd name="connsiteY1" fmla="*/ 32343 h 106645"/>
                <a:gd name="connsiteX2" fmla="*/ 80421 w 151226"/>
                <a:gd name="connsiteY2" fmla="*/ 86540 h 106645"/>
                <a:gd name="connsiteX3" fmla="*/ 69057 w 151226"/>
                <a:gd name="connsiteY3" fmla="*/ 106645 h 106645"/>
                <a:gd name="connsiteX4" fmla="*/ 9616 w 151226"/>
                <a:gd name="connsiteY4" fmla="*/ 84792 h 106645"/>
                <a:gd name="connsiteX5" fmla="*/ 0 w 151226"/>
                <a:gd name="connsiteY5" fmla="*/ 62938 h 106645"/>
                <a:gd name="connsiteX6" fmla="*/ 146856 w 151226"/>
                <a:gd name="connsiteY6" fmla="*/ 0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226" h="106645">
                  <a:moveTo>
                    <a:pt x="146856" y="0"/>
                  </a:moveTo>
                  <a:cubicBezTo>
                    <a:pt x="148604" y="10490"/>
                    <a:pt x="149478" y="21854"/>
                    <a:pt x="151227" y="32343"/>
                  </a:cubicBezTo>
                  <a:cubicBezTo>
                    <a:pt x="127625" y="50700"/>
                    <a:pt x="104023" y="68183"/>
                    <a:pt x="80421" y="86540"/>
                  </a:cubicBezTo>
                  <a:cubicBezTo>
                    <a:pt x="76925" y="93533"/>
                    <a:pt x="72554" y="99652"/>
                    <a:pt x="69057" y="106645"/>
                  </a:cubicBezTo>
                  <a:cubicBezTo>
                    <a:pt x="48952" y="99652"/>
                    <a:pt x="29721" y="91785"/>
                    <a:pt x="9616" y="84792"/>
                  </a:cubicBezTo>
                  <a:cubicBezTo>
                    <a:pt x="6119" y="77799"/>
                    <a:pt x="3497" y="69931"/>
                    <a:pt x="0" y="62938"/>
                  </a:cubicBezTo>
                  <a:cubicBezTo>
                    <a:pt x="49826" y="41959"/>
                    <a:pt x="97904" y="20979"/>
                    <a:pt x="146856" y="0"/>
                  </a:cubicBezTo>
                  <a:close/>
                </a:path>
              </a:pathLst>
            </a:custGeom>
            <a:solidFill>
              <a:srgbClr val="3D2226"/>
            </a:solidFill>
            <a:ln w="8731" cap="flat">
              <a:noFill/>
              <a:prstDash val="solid"/>
              <a:miter/>
            </a:ln>
          </p:spPr>
          <p:txBody>
            <a:bodyPr rtlCol="0" anchor="ctr"/>
            <a:lstStyle/>
            <a:p>
              <a:endParaRPr lang="en-GB"/>
            </a:p>
          </p:txBody>
        </p:sp>
        <p:sp>
          <p:nvSpPr>
            <p:cNvPr id="217" name="Freeform: Shape 216">
              <a:extLst>
                <a:ext uri="{FF2B5EF4-FFF2-40B4-BE49-F238E27FC236}">
                  <a16:creationId xmlns:a16="http://schemas.microsoft.com/office/drawing/2014/main" id="{B54DB243-BFBE-C929-55B9-2798E5687ECF}"/>
                </a:ext>
              </a:extLst>
            </p:cNvPr>
            <p:cNvSpPr/>
            <p:nvPr/>
          </p:nvSpPr>
          <p:spPr>
            <a:xfrm>
              <a:off x="9597544" y="264033"/>
              <a:ext cx="88288" cy="140736"/>
            </a:xfrm>
            <a:custGeom>
              <a:avLst/>
              <a:gdLst>
                <a:gd name="connsiteX0" fmla="*/ 33217 w 88288"/>
                <a:gd name="connsiteY0" fmla="*/ 140737 h 140736"/>
                <a:gd name="connsiteX1" fmla="*/ 22728 w 88288"/>
                <a:gd name="connsiteY1" fmla="*/ 117135 h 140736"/>
                <a:gd name="connsiteX2" fmla="*/ 32343 w 88288"/>
                <a:gd name="connsiteY2" fmla="*/ 29721 h 140736"/>
                <a:gd name="connsiteX3" fmla="*/ 35840 w 88288"/>
                <a:gd name="connsiteY3" fmla="*/ 27098 h 140736"/>
                <a:gd name="connsiteX4" fmla="*/ 34092 w 88288"/>
                <a:gd name="connsiteY4" fmla="*/ 25350 h 140736"/>
                <a:gd name="connsiteX5" fmla="*/ 31469 w 88288"/>
                <a:gd name="connsiteY5" fmla="*/ 27973 h 140736"/>
                <a:gd name="connsiteX6" fmla="*/ 0 w 88288"/>
                <a:gd name="connsiteY6" fmla="*/ 20979 h 140736"/>
                <a:gd name="connsiteX7" fmla="*/ 58568 w 88288"/>
                <a:gd name="connsiteY7" fmla="*/ 0 h 140736"/>
                <a:gd name="connsiteX8" fmla="*/ 88288 w 88288"/>
                <a:gd name="connsiteY8" fmla="*/ 10490 h 140736"/>
                <a:gd name="connsiteX9" fmla="*/ 33217 w 88288"/>
                <a:gd name="connsiteY9" fmla="*/ 140737 h 14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288" h="140736">
                  <a:moveTo>
                    <a:pt x="33217" y="140737"/>
                  </a:moveTo>
                  <a:cubicBezTo>
                    <a:pt x="29721" y="132870"/>
                    <a:pt x="26224" y="125002"/>
                    <a:pt x="22728" y="117135"/>
                  </a:cubicBezTo>
                  <a:cubicBezTo>
                    <a:pt x="26224" y="88288"/>
                    <a:pt x="29721" y="58568"/>
                    <a:pt x="32343" y="29721"/>
                  </a:cubicBezTo>
                  <a:cubicBezTo>
                    <a:pt x="33217" y="28847"/>
                    <a:pt x="34092" y="27973"/>
                    <a:pt x="35840" y="27098"/>
                  </a:cubicBezTo>
                  <a:cubicBezTo>
                    <a:pt x="34966" y="26224"/>
                    <a:pt x="34092" y="25350"/>
                    <a:pt x="34092" y="25350"/>
                  </a:cubicBezTo>
                  <a:cubicBezTo>
                    <a:pt x="33217" y="26224"/>
                    <a:pt x="32343" y="27098"/>
                    <a:pt x="31469" y="27973"/>
                  </a:cubicBezTo>
                  <a:cubicBezTo>
                    <a:pt x="20980" y="25350"/>
                    <a:pt x="10490" y="23602"/>
                    <a:pt x="0" y="20979"/>
                  </a:cubicBezTo>
                  <a:cubicBezTo>
                    <a:pt x="19231" y="13986"/>
                    <a:pt x="39336" y="6993"/>
                    <a:pt x="58568" y="0"/>
                  </a:cubicBezTo>
                  <a:cubicBezTo>
                    <a:pt x="68183" y="3497"/>
                    <a:pt x="78673" y="6993"/>
                    <a:pt x="88288" y="10490"/>
                  </a:cubicBezTo>
                  <a:cubicBezTo>
                    <a:pt x="69057" y="53323"/>
                    <a:pt x="51574" y="97030"/>
                    <a:pt x="33217" y="140737"/>
                  </a:cubicBezTo>
                  <a:close/>
                </a:path>
              </a:pathLst>
            </a:custGeom>
            <a:solidFill>
              <a:srgbClr val="54683D"/>
            </a:solidFill>
            <a:ln w="8731" cap="flat">
              <a:noFill/>
              <a:prstDash val="solid"/>
              <a:miter/>
            </a:ln>
          </p:spPr>
          <p:txBody>
            <a:bodyPr rtlCol="0" anchor="ctr"/>
            <a:lstStyle/>
            <a:p>
              <a:endParaRPr lang="en-GB"/>
            </a:p>
          </p:txBody>
        </p:sp>
        <p:sp>
          <p:nvSpPr>
            <p:cNvPr id="218" name="Freeform: Shape 217">
              <a:extLst>
                <a:ext uri="{FF2B5EF4-FFF2-40B4-BE49-F238E27FC236}">
                  <a16:creationId xmlns:a16="http://schemas.microsoft.com/office/drawing/2014/main" id="{BBEBC813-201E-7C9E-18E2-10B368136F66}"/>
                </a:ext>
              </a:extLst>
            </p:cNvPr>
            <p:cNvSpPr/>
            <p:nvPr/>
          </p:nvSpPr>
          <p:spPr>
            <a:xfrm>
              <a:off x="11508420" y="942975"/>
              <a:ext cx="97029" cy="86941"/>
            </a:xfrm>
            <a:custGeom>
              <a:avLst/>
              <a:gdLst>
                <a:gd name="connsiteX0" fmla="*/ 0 w 97029"/>
                <a:gd name="connsiteY0" fmla="*/ 41351 h 86941"/>
                <a:gd name="connsiteX1" fmla="*/ 97030 w 97029"/>
                <a:gd name="connsiteY1" fmla="*/ 22994 h 86941"/>
                <a:gd name="connsiteX2" fmla="*/ 96156 w 97029"/>
                <a:gd name="connsiteY2" fmla="*/ 23868 h 86941"/>
                <a:gd name="connsiteX3" fmla="*/ 86540 w 97029"/>
                <a:gd name="connsiteY3" fmla="*/ 40477 h 86941"/>
                <a:gd name="connsiteX4" fmla="*/ 0 w 97029"/>
                <a:gd name="connsiteY4" fmla="*/ 41351 h 8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029" h="86941">
                  <a:moveTo>
                    <a:pt x="0" y="41351"/>
                  </a:moveTo>
                  <a:cubicBezTo>
                    <a:pt x="25350" y="-608"/>
                    <a:pt x="55945" y="-17216"/>
                    <a:pt x="97030" y="22994"/>
                  </a:cubicBezTo>
                  <a:cubicBezTo>
                    <a:pt x="97030" y="22994"/>
                    <a:pt x="96156" y="23868"/>
                    <a:pt x="96156" y="23868"/>
                  </a:cubicBezTo>
                  <a:cubicBezTo>
                    <a:pt x="92659" y="29113"/>
                    <a:pt x="90037" y="35232"/>
                    <a:pt x="86540" y="40477"/>
                  </a:cubicBezTo>
                  <a:cubicBezTo>
                    <a:pt x="57693" y="55337"/>
                    <a:pt x="29721" y="136633"/>
                    <a:pt x="0" y="41351"/>
                  </a:cubicBezTo>
                  <a:close/>
                </a:path>
              </a:pathLst>
            </a:custGeom>
            <a:solidFill>
              <a:srgbClr val="4F513D"/>
            </a:solidFill>
            <a:ln w="8731" cap="flat">
              <a:noFill/>
              <a:prstDash val="solid"/>
              <a:miter/>
            </a:ln>
          </p:spPr>
          <p:txBody>
            <a:bodyPr rtlCol="0" anchor="ctr"/>
            <a:lstStyle/>
            <a:p>
              <a:endParaRPr lang="en-GB"/>
            </a:p>
          </p:txBody>
        </p:sp>
        <p:sp>
          <p:nvSpPr>
            <p:cNvPr id="219" name="Freeform: Shape 218">
              <a:extLst>
                <a:ext uri="{FF2B5EF4-FFF2-40B4-BE49-F238E27FC236}">
                  <a16:creationId xmlns:a16="http://schemas.microsoft.com/office/drawing/2014/main" id="{E04DB1CE-2B04-09CC-855A-0B68C919B729}"/>
                </a:ext>
              </a:extLst>
            </p:cNvPr>
            <p:cNvSpPr/>
            <p:nvPr/>
          </p:nvSpPr>
          <p:spPr>
            <a:xfrm>
              <a:off x="10204199" y="1454615"/>
              <a:ext cx="151226" cy="139862"/>
            </a:xfrm>
            <a:custGeom>
              <a:avLst/>
              <a:gdLst>
                <a:gd name="connsiteX0" fmla="*/ 151227 w 151226"/>
                <a:gd name="connsiteY0" fmla="*/ 22728 h 139862"/>
                <a:gd name="connsiteX1" fmla="*/ 118009 w 151226"/>
                <a:gd name="connsiteY1" fmla="*/ 76924 h 139862"/>
                <a:gd name="connsiteX2" fmla="*/ 88288 w 151226"/>
                <a:gd name="connsiteY2" fmla="*/ 131995 h 139862"/>
                <a:gd name="connsiteX3" fmla="*/ 88288 w 151226"/>
                <a:gd name="connsiteY3" fmla="*/ 131995 h 139862"/>
                <a:gd name="connsiteX4" fmla="*/ 45455 w 151226"/>
                <a:gd name="connsiteY4" fmla="*/ 139863 h 139862"/>
                <a:gd name="connsiteX5" fmla="*/ 0 w 151226"/>
                <a:gd name="connsiteY5" fmla="*/ 97030 h 139862"/>
                <a:gd name="connsiteX6" fmla="*/ 37588 w 151226"/>
                <a:gd name="connsiteY6" fmla="*/ 72554 h 139862"/>
                <a:gd name="connsiteX7" fmla="*/ 45455 w 151226"/>
                <a:gd name="connsiteY7" fmla="*/ 110142 h 139862"/>
                <a:gd name="connsiteX8" fmla="*/ 97030 w 151226"/>
                <a:gd name="connsiteY8" fmla="*/ 27973 h 139862"/>
                <a:gd name="connsiteX9" fmla="*/ 106645 w 151226"/>
                <a:gd name="connsiteY9" fmla="*/ 0 h 139862"/>
                <a:gd name="connsiteX10" fmla="*/ 116261 w 151226"/>
                <a:gd name="connsiteY10" fmla="*/ 4371 h 139862"/>
                <a:gd name="connsiteX11" fmla="*/ 151227 w 151226"/>
                <a:gd name="connsiteY11" fmla="*/ 22728 h 139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226" h="139862">
                  <a:moveTo>
                    <a:pt x="151227" y="22728"/>
                  </a:moveTo>
                  <a:cubicBezTo>
                    <a:pt x="115387" y="25350"/>
                    <a:pt x="107519" y="45455"/>
                    <a:pt x="118009" y="76924"/>
                  </a:cubicBezTo>
                  <a:cubicBezTo>
                    <a:pt x="93533" y="87414"/>
                    <a:pt x="69931" y="97904"/>
                    <a:pt x="88288" y="131995"/>
                  </a:cubicBezTo>
                  <a:lnTo>
                    <a:pt x="88288" y="131995"/>
                  </a:lnTo>
                  <a:cubicBezTo>
                    <a:pt x="74302" y="134618"/>
                    <a:pt x="60316" y="137240"/>
                    <a:pt x="45455" y="139863"/>
                  </a:cubicBezTo>
                  <a:cubicBezTo>
                    <a:pt x="30595" y="125876"/>
                    <a:pt x="14860" y="111016"/>
                    <a:pt x="0" y="97030"/>
                  </a:cubicBezTo>
                  <a:cubicBezTo>
                    <a:pt x="12238" y="89163"/>
                    <a:pt x="25350" y="80421"/>
                    <a:pt x="37588" y="72554"/>
                  </a:cubicBezTo>
                  <a:cubicBezTo>
                    <a:pt x="40210" y="84792"/>
                    <a:pt x="42833" y="97030"/>
                    <a:pt x="45455" y="110142"/>
                  </a:cubicBezTo>
                  <a:cubicBezTo>
                    <a:pt x="62938" y="83044"/>
                    <a:pt x="79547" y="55071"/>
                    <a:pt x="97030" y="27973"/>
                  </a:cubicBezTo>
                  <a:cubicBezTo>
                    <a:pt x="100526" y="18357"/>
                    <a:pt x="103149" y="8741"/>
                    <a:pt x="106645" y="0"/>
                  </a:cubicBezTo>
                  <a:cubicBezTo>
                    <a:pt x="110142" y="1748"/>
                    <a:pt x="112764" y="2622"/>
                    <a:pt x="116261" y="4371"/>
                  </a:cubicBezTo>
                  <a:cubicBezTo>
                    <a:pt x="128499" y="9615"/>
                    <a:pt x="139863" y="16609"/>
                    <a:pt x="151227" y="22728"/>
                  </a:cubicBezTo>
                  <a:close/>
                </a:path>
              </a:pathLst>
            </a:custGeom>
            <a:solidFill>
              <a:srgbClr val="BE7625"/>
            </a:solidFill>
            <a:ln w="8731" cap="flat">
              <a:noFill/>
              <a:prstDash val="solid"/>
              <a:miter/>
            </a:ln>
          </p:spPr>
          <p:txBody>
            <a:bodyPr rtlCol="0" anchor="ctr"/>
            <a:lstStyle/>
            <a:p>
              <a:endParaRPr lang="en-GB"/>
            </a:p>
          </p:txBody>
        </p:sp>
        <p:sp>
          <p:nvSpPr>
            <p:cNvPr id="220" name="Freeform: Shape 219">
              <a:extLst>
                <a:ext uri="{FF2B5EF4-FFF2-40B4-BE49-F238E27FC236}">
                  <a16:creationId xmlns:a16="http://schemas.microsoft.com/office/drawing/2014/main" id="{B69E771E-E582-5414-3228-16370C7D5D97}"/>
                </a:ext>
              </a:extLst>
            </p:cNvPr>
            <p:cNvSpPr/>
            <p:nvPr/>
          </p:nvSpPr>
          <p:spPr>
            <a:xfrm>
              <a:off x="10512772" y="187982"/>
              <a:ext cx="146856" cy="55945"/>
            </a:xfrm>
            <a:custGeom>
              <a:avLst/>
              <a:gdLst>
                <a:gd name="connsiteX0" fmla="*/ 18357 w 146856"/>
                <a:gd name="connsiteY0" fmla="*/ 0 h 55945"/>
                <a:gd name="connsiteX1" fmla="*/ 146856 w 146856"/>
                <a:gd name="connsiteY1" fmla="*/ 16609 h 55945"/>
                <a:gd name="connsiteX2" fmla="*/ 128499 w 146856"/>
                <a:gd name="connsiteY2" fmla="*/ 55945 h 55945"/>
                <a:gd name="connsiteX3" fmla="*/ 11364 w 146856"/>
                <a:gd name="connsiteY3" fmla="*/ 23602 h 55945"/>
                <a:gd name="connsiteX4" fmla="*/ 0 w 146856"/>
                <a:gd name="connsiteY4" fmla="*/ 10490 h 55945"/>
                <a:gd name="connsiteX5" fmla="*/ 18357 w 146856"/>
                <a:gd name="connsiteY5" fmla="*/ 0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856" h="55945">
                  <a:moveTo>
                    <a:pt x="18357" y="0"/>
                  </a:moveTo>
                  <a:cubicBezTo>
                    <a:pt x="61190" y="5245"/>
                    <a:pt x="104023" y="11364"/>
                    <a:pt x="146856" y="16609"/>
                  </a:cubicBezTo>
                  <a:cubicBezTo>
                    <a:pt x="140737" y="29721"/>
                    <a:pt x="134618" y="42833"/>
                    <a:pt x="128499" y="55945"/>
                  </a:cubicBezTo>
                  <a:cubicBezTo>
                    <a:pt x="89163" y="45455"/>
                    <a:pt x="50700" y="34092"/>
                    <a:pt x="11364" y="23602"/>
                  </a:cubicBezTo>
                  <a:cubicBezTo>
                    <a:pt x="7867" y="19231"/>
                    <a:pt x="3497" y="14860"/>
                    <a:pt x="0" y="10490"/>
                  </a:cubicBezTo>
                  <a:cubicBezTo>
                    <a:pt x="5245" y="6993"/>
                    <a:pt x="11364" y="3497"/>
                    <a:pt x="18357" y="0"/>
                  </a:cubicBezTo>
                  <a:close/>
                </a:path>
              </a:pathLst>
            </a:custGeom>
            <a:solidFill>
              <a:srgbClr val="D6273B"/>
            </a:solidFill>
            <a:ln w="8731" cap="flat">
              <a:noFill/>
              <a:prstDash val="solid"/>
              <a:miter/>
            </a:ln>
          </p:spPr>
          <p:txBody>
            <a:bodyPr rtlCol="0" anchor="ctr"/>
            <a:lstStyle/>
            <a:p>
              <a:endParaRPr lang="en-GB"/>
            </a:p>
          </p:txBody>
        </p:sp>
        <p:sp>
          <p:nvSpPr>
            <p:cNvPr id="221" name="Freeform: Shape 220">
              <a:extLst>
                <a:ext uri="{FF2B5EF4-FFF2-40B4-BE49-F238E27FC236}">
                  <a16:creationId xmlns:a16="http://schemas.microsoft.com/office/drawing/2014/main" id="{5CDBE674-94A8-2CFC-6634-B329F7FB7843}"/>
                </a:ext>
              </a:extLst>
            </p:cNvPr>
            <p:cNvSpPr/>
            <p:nvPr/>
          </p:nvSpPr>
          <p:spPr>
            <a:xfrm>
              <a:off x="9977796" y="2086620"/>
              <a:ext cx="111139" cy="79547"/>
            </a:xfrm>
            <a:custGeom>
              <a:avLst/>
              <a:gdLst>
                <a:gd name="connsiteX0" fmla="*/ 90911 w 111139"/>
                <a:gd name="connsiteY0" fmla="*/ 12238 h 79547"/>
                <a:gd name="connsiteX1" fmla="*/ 82169 w 111139"/>
                <a:gd name="connsiteY1" fmla="*/ 79547 h 79547"/>
                <a:gd name="connsiteX2" fmla="*/ 0 w 111139"/>
                <a:gd name="connsiteY2" fmla="*/ 13986 h 79547"/>
                <a:gd name="connsiteX3" fmla="*/ 1748 w 111139"/>
                <a:gd name="connsiteY3" fmla="*/ 0 h 79547"/>
                <a:gd name="connsiteX4" fmla="*/ 90911 w 111139"/>
                <a:gd name="connsiteY4" fmla="*/ 12238 h 79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139" h="79547">
                  <a:moveTo>
                    <a:pt x="90911" y="12238"/>
                  </a:moveTo>
                  <a:cubicBezTo>
                    <a:pt x="106645" y="36714"/>
                    <a:pt x="131121" y="62938"/>
                    <a:pt x="82169" y="79547"/>
                  </a:cubicBezTo>
                  <a:cubicBezTo>
                    <a:pt x="55071" y="57693"/>
                    <a:pt x="27973" y="35840"/>
                    <a:pt x="0" y="13986"/>
                  </a:cubicBezTo>
                  <a:cubicBezTo>
                    <a:pt x="874" y="9616"/>
                    <a:pt x="874" y="4371"/>
                    <a:pt x="1748" y="0"/>
                  </a:cubicBezTo>
                  <a:cubicBezTo>
                    <a:pt x="31469" y="4371"/>
                    <a:pt x="61190" y="7867"/>
                    <a:pt x="90911" y="12238"/>
                  </a:cubicBezTo>
                  <a:close/>
                </a:path>
              </a:pathLst>
            </a:custGeom>
            <a:solidFill>
              <a:srgbClr val="7B2B29"/>
            </a:solidFill>
            <a:ln w="8731" cap="flat">
              <a:noFill/>
              <a:prstDash val="solid"/>
              <a:miter/>
            </a:ln>
          </p:spPr>
          <p:txBody>
            <a:bodyPr rtlCol="0" anchor="ctr"/>
            <a:lstStyle/>
            <a:p>
              <a:endParaRPr lang="en-GB"/>
            </a:p>
          </p:txBody>
        </p:sp>
        <p:sp>
          <p:nvSpPr>
            <p:cNvPr id="222" name="Freeform: Shape 221">
              <a:extLst>
                <a:ext uri="{FF2B5EF4-FFF2-40B4-BE49-F238E27FC236}">
                  <a16:creationId xmlns:a16="http://schemas.microsoft.com/office/drawing/2014/main" id="{77756CA1-7FCC-EAF1-BD6D-F3556779C592}"/>
                </a:ext>
              </a:extLst>
            </p:cNvPr>
            <p:cNvSpPr/>
            <p:nvPr/>
          </p:nvSpPr>
          <p:spPr>
            <a:xfrm>
              <a:off x="9863284" y="1390802"/>
              <a:ext cx="139862" cy="80421"/>
            </a:xfrm>
            <a:custGeom>
              <a:avLst/>
              <a:gdLst>
                <a:gd name="connsiteX0" fmla="*/ 112764 w 139862"/>
                <a:gd name="connsiteY0" fmla="*/ 43707 h 80421"/>
                <a:gd name="connsiteX1" fmla="*/ 139863 w 139862"/>
                <a:gd name="connsiteY1" fmla="*/ 64686 h 80421"/>
                <a:gd name="connsiteX2" fmla="*/ 113639 w 139862"/>
                <a:gd name="connsiteY2" fmla="*/ 80421 h 80421"/>
                <a:gd name="connsiteX3" fmla="*/ 81295 w 139862"/>
                <a:gd name="connsiteY3" fmla="*/ 78673 h 80421"/>
                <a:gd name="connsiteX4" fmla="*/ 1748 w 139862"/>
                <a:gd name="connsiteY4" fmla="*/ 56819 h 80421"/>
                <a:gd name="connsiteX5" fmla="*/ 0 w 139862"/>
                <a:gd name="connsiteY5" fmla="*/ 38462 h 80421"/>
                <a:gd name="connsiteX6" fmla="*/ 27973 w 139862"/>
                <a:gd name="connsiteY6" fmla="*/ 22728 h 80421"/>
                <a:gd name="connsiteX7" fmla="*/ 62064 w 139862"/>
                <a:gd name="connsiteY7" fmla="*/ 0 h 80421"/>
                <a:gd name="connsiteX8" fmla="*/ 75176 w 139862"/>
                <a:gd name="connsiteY8" fmla="*/ 37588 h 80421"/>
                <a:gd name="connsiteX9" fmla="*/ 101400 w 139862"/>
                <a:gd name="connsiteY9" fmla="*/ 46330 h 80421"/>
                <a:gd name="connsiteX10" fmla="*/ 112764 w 139862"/>
                <a:gd name="connsiteY10" fmla="*/ 43707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862" h="80421">
                  <a:moveTo>
                    <a:pt x="112764" y="43707"/>
                  </a:moveTo>
                  <a:cubicBezTo>
                    <a:pt x="121506" y="50700"/>
                    <a:pt x="131121" y="57693"/>
                    <a:pt x="139863" y="64686"/>
                  </a:cubicBezTo>
                  <a:cubicBezTo>
                    <a:pt x="131121" y="69931"/>
                    <a:pt x="122380" y="75176"/>
                    <a:pt x="113639" y="80421"/>
                  </a:cubicBezTo>
                  <a:cubicBezTo>
                    <a:pt x="103149" y="79547"/>
                    <a:pt x="91785" y="79547"/>
                    <a:pt x="81295" y="78673"/>
                  </a:cubicBezTo>
                  <a:cubicBezTo>
                    <a:pt x="55071" y="71680"/>
                    <a:pt x="27973" y="64686"/>
                    <a:pt x="1748" y="56819"/>
                  </a:cubicBezTo>
                  <a:cubicBezTo>
                    <a:pt x="874" y="50700"/>
                    <a:pt x="874" y="44581"/>
                    <a:pt x="0" y="38462"/>
                  </a:cubicBezTo>
                  <a:cubicBezTo>
                    <a:pt x="9615" y="33217"/>
                    <a:pt x="18357" y="27973"/>
                    <a:pt x="27973" y="22728"/>
                  </a:cubicBezTo>
                  <a:cubicBezTo>
                    <a:pt x="39336" y="14860"/>
                    <a:pt x="50700" y="6993"/>
                    <a:pt x="62064" y="0"/>
                  </a:cubicBezTo>
                  <a:cubicBezTo>
                    <a:pt x="66435" y="12238"/>
                    <a:pt x="70805" y="25350"/>
                    <a:pt x="75176" y="37588"/>
                  </a:cubicBezTo>
                  <a:cubicBezTo>
                    <a:pt x="83918" y="40210"/>
                    <a:pt x="92659" y="43707"/>
                    <a:pt x="101400" y="46330"/>
                  </a:cubicBezTo>
                  <a:cubicBezTo>
                    <a:pt x="105771" y="45455"/>
                    <a:pt x="109268" y="44581"/>
                    <a:pt x="112764" y="43707"/>
                  </a:cubicBezTo>
                  <a:close/>
                </a:path>
              </a:pathLst>
            </a:custGeom>
            <a:solidFill>
              <a:srgbClr val="BE7625"/>
            </a:solidFill>
            <a:ln w="8731" cap="flat">
              <a:noFill/>
              <a:prstDash val="solid"/>
              <a:miter/>
            </a:ln>
          </p:spPr>
          <p:txBody>
            <a:bodyPr rtlCol="0" anchor="ctr"/>
            <a:lstStyle/>
            <a:p>
              <a:endParaRPr lang="en-GB"/>
            </a:p>
          </p:txBody>
        </p:sp>
        <p:sp>
          <p:nvSpPr>
            <p:cNvPr id="223" name="Freeform: Shape 222">
              <a:extLst>
                <a:ext uri="{FF2B5EF4-FFF2-40B4-BE49-F238E27FC236}">
                  <a16:creationId xmlns:a16="http://schemas.microsoft.com/office/drawing/2014/main" id="{EC2B3853-C898-D183-5C01-9C9A97EEC60E}"/>
                </a:ext>
              </a:extLst>
            </p:cNvPr>
            <p:cNvSpPr/>
            <p:nvPr/>
          </p:nvSpPr>
          <p:spPr>
            <a:xfrm>
              <a:off x="9862410" y="886110"/>
              <a:ext cx="63812" cy="131433"/>
            </a:xfrm>
            <a:custGeom>
              <a:avLst/>
              <a:gdLst>
                <a:gd name="connsiteX0" fmla="*/ 0 w 63812"/>
                <a:gd name="connsiteY0" fmla="*/ 98216 h 131433"/>
                <a:gd name="connsiteX1" fmla="*/ 63812 w 63812"/>
                <a:gd name="connsiteY1" fmla="*/ 312 h 131433"/>
                <a:gd name="connsiteX2" fmla="*/ 34966 w 63812"/>
                <a:gd name="connsiteY2" fmla="*/ 131433 h 131433"/>
                <a:gd name="connsiteX3" fmla="*/ 10490 w 63812"/>
                <a:gd name="connsiteY3" fmla="*/ 113076 h 131433"/>
                <a:gd name="connsiteX4" fmla="*/ 0 w 63812"/>
                <a:gd name="connsiteY4" fmla="*/ 98216 h 131433"/>
                <a:gd name="connsiteX5" fmla="*/ 0 w 63812"/>
                <a:gd name="connsiteY5" fmla="*/ 98216 h 13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812" h="131433">
                  <a:moveTo>
                    <a:pt x="0" y="98216"/>
                  </a:moveTo>
                  <a:cubicBezTo>
                    <a:pt x="8741" y="57131"/>
                    <a:pt x="-16609" y="-4933"/>
                    <a:pt x="63812" y="312"/>
                  </a:cubicBezTo>
                  <a:cubicBezTo>
                    <a:pt x="-21854" y="27410"/>
                    <a:pt x="109268" y="102587"/>
                    <a:pt x="34966" y="131433"/>
                  </a:cubicBezTo>
                  <a:cubicBezTo>
                    <a:pt x="27098" y="125314"/>
                    <a:pt x="19231" y="119195"/>
                    <a:pt x="10490" y="113076"/>
                  </a:cubicBezTo>
                  <a:cubicBezTo>
                    <a:pt x="6993" y="108706"/>
                    <a:pt x="3497" y="103461"/>
                    <a:pt x="0" y="98216"/>
                  </a:cubicBezTo>
                  <a:lnTo>
                    <a:pt x="0" y="98216"/>
                  </a:lnTo>
                  <a:close/>
                </a:path>
              </a:pathLst>
            </a:custGeom>
            <a:solidFill>
              <a:srgbClr val="7B2B29"/>
            </a:solidFill>
            <a:ln w="8731" cap="flat">
              <a:noFill/>
              <a:prstDash val="solid"/>
              <a:miter/>
            </a:ln>
          </p:spPr>
          <p:txBody>
            <a:bodyPr rtlCol="0" anchor="ctr"/>
            <a:lstStyle/>
            <a:p>
              <a:endParaRPr lang="en-GB"/>
            </a:p>
          </p:txBody>
        </p:sp>
        <p:sp>
          <p:nvSpPr>
            <p:cNvPr id="224" name="Freeform: Shape 223">
              <a:extLst>
                <a:ext uri="{FF2B5EF4-FFF2-40B4-BE49-F238E27FC236}">
                  <a16:creationId xmlns:a16="http://schemas.microsoft.com/office/drawing/2014/main" id="{BE9BECBC-C5AE-E1EE-4805-22A2B39292B7}"/>
                </a:ext>
              </a:extLst>
            </p:cNvPr>
            <p:cNvSpPr/>
            <p:nvPr/>
          </p:nvSpPr>
          <p:spPr>
            <a:xfrm>
              <a:off x="9530319" y="618060"/>
              <a:ext cx="82086" cy="112764"/>
            </a:xfrm>
            <a:custGeom>
              <a:avLst/>
              <a:gdLst>
                <a:gd name="connsiteX0" fmla="*/ 82086 w 82086"/>
                <a:gd name="connsiteY0" fmla="*/ 42833 h 112764"/>
                <a:gd name="connsiteX1" fmla="*/ 30512 w 82086"/>
                <a:gd name="connsiteY1" fmla="*/ 109268 h 112764"/>
                <a:gd name="connsiteX2" fmla="*/ 18274 w 82086"/>
                <a:gd name="connsiteY2" fmla="*/ 111890 h 112764"/>
                <a:gd name="connsiteX3" fmla="*/ 11281 w 82086"/>
                <a:gd name="connsiteY3" fmla="*/ 112764 h 112764"/>
                <a:gd name="connsiteX4" fmla="*/ 61981 w 82086"/>
                <a:gd name="connsiteY4" fmla="*/ 0 h 112764"/>
                <a:gd name="connsiteX5" fmla="*/ 82086 w 82086"/>
                <a:gd name="connsiteY5" fmla="*/ 42833 h 112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086" h="112764">
                  <a:moveTo>
                    <a:pt x="82086" y="42833"/>
                  </a:moveTo>
                  <a:cubicBezTo>
                    <a:pt x="64603" y="64687"/>
                    <a:pt x="47995" y="87414"/>
                    <a:pt x="30512" y="109268"/>
                  </a:cubicBezTo>
                  <a:cubicBezTo>
                    <a:pt x="26141" y="110142"/>
                    <a:pt x="22645" y="111016"/>
                    <a:pt x="18274" y="111890"/>
                  </a:cubicBezTo>
                  <a:cubicBezTo>
                    <a:pt x="15651" y="111890"/>
                    <a:pt x="13029" y="111890"/>
                    <a:pt x="11281" y="112764"/>
                  </a:cubicBezTo>
                  <a:cubicBezTo>
                    <a:pt x="-15818" y="55071"/>
                    <a:pt x="7784" y="20979"/>
                    <a:pt x="61981" y="0"/>
                  </a:cubicBezTo>
                  <a:cubicBezTo>
                    <a:pt x="68974" y="14860"/>
                    <a:pt x="75967" y="28847"/>
                    <a:pt x="82086" y="42833"/>
                  </a:cubicBezTo>
                  <a:close/>
                </a:path>
              </a:pathLst>
            </a:custGeom>
            <a:solidFill>
              <a:srgbClr val="7E6426"/>
            </a:solidFill>
            <a:ln w="8731" cap="flat">
              <a:noFill/>
              <a:prstDash val="solid"/>
              <a:miter/>
            </a:ln>
          </p:spPr>
          <p:txBody>
            <a:bodyPr rtlCol="0" anchor="ctr"/>
            <a:lstStyle/>
            <a:p>
              <a:endParaRPr lang="en-GB"/>
            </a:p>
          </p:txBody>
        </p:sp>
        <p:sp>
          <p:nvSpPr>
            <p:cNvPr id="225" name="Freeform: Shape 224">
              <a:extLst>
                <a:ext uri="{FF2B5EF4-FFF2-40B4-BE49-F238E27FC236}">
                  <a16:creationId xmlns:a16="http://schemas.microsoft.com/office/drawing/2014/main" id="{74C667B0-037D-3389-0504-61A592D109FE}"/>
                </a:ext>
              </a:extLst>
            </p:cNvPr>
            <p:cNvSpPr/>
            <p:nvPr/>
          </p:nvSpPr>
          <p:spPr>
            <a:xfrm>
              <a:off x="9438451" y="2217741"/>
              <a:ext cx="234270" cy="80421"/>
            </a:xfrm>
            <a:custGeom>
              <a:avLst/>
              <a:gdLst>
                <a:gd name="connsiteX0" fmla="*/ 0 w 234270"/>
                <a:gd name="connsiteY0" fmla="*/ 0 h 80421"/>
                <a:gd name="connsiteX1" fmla="*/ 33217 w 234270"/>
                <a:gd name="connsiteY1" fmla="*/ 23602 h 80421"/>
                <a:gd name="connsiteX2" fmla="*/ 35840 w 234270"/>
                <a:gd name="connsiteY2" fmla="*/ 51574 h 80421"/>
                <a:gd name="connsiteX3" fmla="*/ 61190 w 234270"/>
                <a:gd name="connsiteY3" fmla="*/ 40211 h 80421"/>
                <a:gd name="connsiteX4" fmla="*/ 215039 w 234270"/>
                <a:gd name="connsiteY4" fmla="*/ 54197 h 80421"/>
                <a:gd name="connsiteX5" fmla="*/ 234270 w 234270"/>
                <a:gd name="connsiteY5" fmla="*/ 76925 h 80421"/>
                <a:gd name="connsiteX6" fmla="*/ 183570 w 234270"/>
                <a:gd name="connsiteY6" fmla="*/ 80421 h 80421"/>
                <a:gd name="connsiteX7" fmla="*/ 34092 w 234270"/>
                <a:gd name="connsiteY7" fmla="*/ 66435 h 80421"/>
                <a:gd name="connsiteX8" fmla="*/ 5245 w 234270"/>
                <a:gd name="connsiteY8" fmla="*/ 52449 h 80421"/>
                <a:gd name="connsiteX9" fmla="*/ 0 w 234270"/>
                <a:gd name="connsiteY9" fmla="*/ 0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0" h="80421">
                  <a:moveTo>
                    <a:pt x="0" y="0"/>
                  </a:moveTo>
                  <a:cubicBezTo>
                    <a:pt x="11364" y="7867"/>
                    <a:pt x="21854" y="15735"/>
                    <a:pt x="33217" y="23602"/>
                  </a:cubicBezTo>
                  <a:cubicBezTo>
                    <a:pt x="34092" y="33218"/>
                    <a:pt x="34966" y="42833"/>
                    <a:pt x="35840" y="51574"/>
                  </a:cubicBezTo>
                  <a:cubicBezTo>
                    <a:pt x="44581" y="48078"/>
                    <a:pt x="52449" y="43707"/>
                    <a:pt x="61190" y="40211"/>
                  </a:cubicBezTo>
                  <a:cubicBezTo>
                    <a:pt x="112764" y="44581"/>
                    <a:pt x="164339" y="49826"/>
                    <a:pt x="215039" y="54197"/>
                  </a:cubicBezTo>
                  <a:cubicBezTo>
                    <a:pt x="221158" y="62064"/>
                    <a:pt x="227277" y="69057"/>
                    <a:pt x="234270" y="76925"/>
                  </a:cubicBezTo>
                  <a:cubicBezTo>
                    <a:pt x="217661" y="77799"/>
                    <a:pt x="200179" y="78673"/>
                    <a:pt x="183570" y="80421"/>
                  </a:cubicBezTo>
                  <a:cubicBezTo>
                    <a:pt x="133744" y="76051"/>
                    <a:pt x="83918" y="71680"/>
                    <a:pt x="34092" y="66435"/>
                  </a:cubicBezTo>
                  <a:cubicBezTo>
                    <a:pt x="24476" y="62064"/>
                    <a:pt x="14860" y="56819"/>
                    <a:pt x="5245" y="52449"/>
                  </a:cubicBezTo>
                  <a:cubicBezTo>
                    <a:pt x="3497" y="34092"/>
                    <a:pt x="1748" y="16609"/>
                    <a:pt x="0" y="0"/>
                  </a:cubicBezTo>
                  <a:close/>
                </a:path>
              </a:pathLst>
            </a:custGeom>
            <a:solidFill>
              <a:srgbClr val="BA3325"/>
            </a:solidFill>
            <a:ln w="8731" cap="flat">
              <a:noFill/>
              <a:prstDash val="solid"/>
              <a:miter/>
            </a:ln>
          </p:spPr>
          <p:txBody>
            <a:bodyPr rtlCol="0" anchor="ctr"/>
            <a:lstStyle/>
            <a:p>
              <a:endParaRPr lang="en-GB"/>
            </a:p>
          </p:txBody>
        </p:sp>
        <p:sp>
          <p:nvSpPr>
            <p:cNvPr id="226" name="Freeform: Shape 225">
              <a:extLst>
                <a:ext uri="{FF2B5EF4-FFF2-40B4-BE49-F238E27FC236}">
                  <a16:creationId xmlns:a16="http://schemas.microsoft.com/office/drawing/2014/main" id="{258F334F-4075-85B8-304E-2681BC752898}"/>
                </a:ext>
              </a:extLst>
            </p:cNvPr>
            <p:cNvSpPr/>
            <p:nvPr/>
          </p:nvSpPr>
          <p:spPr>
            <a:xfrm>
              <a:off x="10484799" y="4174946"/>
              <a:ext cx="79546" cy="122379"/>
            </a:xfrm>
            <a:custGeom>
              <a:avLst/>
              <a:gdLst>
                <a:gd name="connsiteX0" fmla="*/ 0 w 79546"/>
                <a:gd name="connsiteY0" fmla="*/ 48952 h 122379"/>
                <a:gd name="connsiteX1" fmla="*/ 26224 w 79546"/>
                <a:gd name="connsiteY1" fmla="*/ 0 h 122379"/>
                <a:gd name="connsiteX2" fmla="*/ 79547 w 79546"/>
                <a:gd name="connsiteY2" fmla="*/ 50700 h 122379"/>
                <a:gd name="connsiteX3" fmla="*/ 72554 w 79546"/>
                <a:gd name="connsiteY3" fmla="*/ 94408 h 122379"/>
                <a:gd name="connsiteX4" fmla="*/ 71680 w 79546"/>
                <a:gd name="connsiteY4" fmla="*/ 104023 h 122379"/>
                <a:gd name="connsiteX5" fmla="*/ 61190 w 79546"/>
                <a:gd name="connsiteY5" fmla="*/ 122380 h 122379"/>
                <a:gd name="connsiteX6" fmla="*/ 0 w 79546"/>
                <a:gd name="connsiteY6" fmla="*/ 48952 h 122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6" h="122379">
                  <a:moveTo>
                    <a:pt x="0" y="48952"/>
                  </a:moveTo>
                  <a:cubicBezTo>
                    <a:pt x="8741" y="32343"/>
                    <a:pt x="17483" y="16609"/>
                    <a:pt x="26224" y="0"/>
                  </a:cubicBezTo>
                  <a:cubicBezTo>
                    <a:pt x="43707" y="16609"/>
                    <a:pt x="62064" y="34092"/>
                    <a:pt x="79547" y="50700"/>
                  </a:cubicBezTo>
                  <a:cubicBezTo>
                    <a:pt x="76924" y="65561"/>
                    <a:pt x="75176" y="79547"/>
                    <a:pt x="72554" y="94408"/>
                  </a:cubicBezTo>
                  <a:cubicBezTo>
                    <a:pt x="72554" y="97904"/>
                    <a:pt x="72554" y="100526"/>
                    <a:pt x="71680" y="104023"/>
                  </a:cubicBezTo>
                  <a:cubicBezTo>
                    <a:pt x="68183" y="110142"/>
                    <a:pt x="64686" y="116261"/>
                    <a:pt x="61190" y="122380"/>
                  </a:cubicBezTo>
                  <a:cubicBezTo>
                    <a:pt x="41085" y="97904"/>
                    <a:pt x="20979" y="73428"/>
                    <a:pt x="0" y="48952"/>
                  </a:cubicBezTo>
                  <a:close/>
                </a:path>
              </a:pathLst>
            </a:custGeom>
            <a:solidFill>
              <a:srgbClr val="4F513D"/>
            </a:solidFill>
            <a:ln w="8731" cap="flat">
              <a:noFill/>
              <a:prstDash val="solid"/>
              <a:miter/>
            </a:ln>
          </p:spPr>
          <p:txBody>
            <a:bodyPr rtlCol="0" anchor="ctr"/>
            <a:lstStyle/>
            <a:p>
              <a:endParaRPr lang="en-GB"/>
            </a:p>
          </p:txBody>
        </p:sp>
        <p:sp>
          <p:nvSpPr>
            <p:cNvPr id="227" name="Freeform: Shape 226">
              <a:extLst>
                <a:ext uri="{FF2B5EF4-FFF2-40B4-BE49-F238E27FC236}">
                  <a16:creationId xmlns:a16="http://schemas.microsoft.com/office/drawing/2014/main" id="{F61E1411-87AA-D336-7FA7-E2F8112EB6F1}"/>
                </a:ext>
              </a:extLst>
            </p:cNvPr>
            <p:cNvSpPr/>
            <p:nvPr/>
          </p:nvSpPr>
          <p:spPr>
            <a:xfrm>
              <a:off x="9276734" y="1229913"/>
              <a:ext cx="187066" cy="62985"/>
            </a:xfrm>
            <a:custGeom>
              <a:avLst/>
              <a:gdLst>
                <a:gd name="connsiteX0" fmla="*/ 0 w 187066"/>
                <a:gd name="connsiteY0" fmla="*/ 13159 h 62985"/>
                <a:gd name="connsiteX1" fmla="*/ 187066 w 187066"/>
                <a:gd name="connsiteY1" fmla="*/ 27145 h 62985"/>
                <a:gd name="connsiteX2" fmla="*/ 180947 w 187066"/>
                <a:gd name="connsiteY2" fmla="*/ 62985 h 62985"/>
                <a:gd name="connsiteX3" fmla="*/ 177451 w 187066"/>
                <a:gd name="connsiteY3" fmla="*/ 60363 h 62985"/>
                <a:gd name="connsiteX4" fmla="*/ 3497 w 187066"/>
                <a:gd name="connsiteY4" fmla="*/ 43754 h 62985"/>
                <a:gd name="connsiteX5" fmla="*/ 1748 w 187066"/>
                <a:gd name="connsiteY5" fmla="*/ 42006 h 62985"/>
                <a:gd name="connsiteX6" fmla="*/ 0 w 187066"/>
                <a:gd name="connsiteY6" fmla="*/ 13159 h 62985"/>
                <a:gd name="connsiteX7" fmla="*/ 0 w 187066"/>
                <a:gd name="connsiteY7" fmla="*/ 13159 h 62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7066" h="62985">
                  <a:moveTo>
                    <a:pt x="0" y="13159"/>
                  </a:moveTo>
                  <a:cubicBezTo>
                    <a:pt x="61190" y="35012"/>
                    <a:pt x="129373" y="-36667"/>
                    <a:pt x="187066" y="27145"/>
                  </a:cubicBezTo>
                  <a:cubicBezTo>
                    <a:pt x="185318" y="39383"/>
                    <a:pt x="182696" y="50747"/>
                    <a:pt x="180947" y="62985"/>
                  </a:cubicBezTo>
                  <a:cubicBezTo>
                    <a:pt x="180073" y="62111"/>
                    <a:pt x="178325" y="61237"/>
                    <a:pt x="177451" y="60363"/>
                  </a:cubicBezTo>
                  <a:cubicBezTo>
                    <a:pt x="124128" y="7914"/>
                    <a:pt x="62938" y="31516"/>
                    <a:pt x="3497" y="43754"/>
                  </a:cubicBezTo>
                  <a:lnTo>
                    <a:pt x="1748" y="42006"/>
                  </a:lnTo>
                  <a:cubicBezTo>
                    <a:pt x="1748" y="31516"/>
                    <a:pt x="874" y="22774"/>
                    <a:pt x="0" y="13159"/>
                  </a:cubicBezTo>
                  <a:lnTo>
                    <a:pt x="0" y="13159"/>
                  </a:lnTo>
                  <a:close/>
                </a:path>
              </a:pathLst>
            </a:custGeom>
            <a:solidFill>
              <a:srgbClr val="BA3325"/>
            </a:solidFill>
            <a:ln w="8731" cap="flat">
              <a:noFill/>
              <a:prstDash val="solid"/>
              <a:miter/>
            </a:ln>
          </p:spPr>
          <p:txBody>
            <a:bodyPr rtlCol="0" anchor="ctr"/>
            <a:lstStyle/>
            <a:p>
              <a:endParaRPr lang="en-GB"/>
            </a:p>
          </p:txBody>
        </p:sp>
        <p:sp>
          <p:nvSpPr>
            <p:cNvPr id="228" name="Freeform: Shape 227">
              <a:extLst>
                <a:ext uri="{FF2B5EF4-FFF2-40B4-BE49-F238E27FC236}">
                  <a16:creationId xmlns:a16="http://schemas.microsoft.com/office/drawing/2014/main" id="{8DCF7D3E-375C-D989-24E5-E635991C5E79}"/>
                </a:ext>
              </a:extLst>
            </p:cNvPr>
            <p:cNvSpPr/>
            <p:nvPr/>
          </p:nvSpPr>
          <p:spPr>
            <a:xfrm>
              <a:off x="10933234" y="3482625"/>
              <a:ext cx="94407" cy="73427"/>
            </a:xfrm>
            <a:custGeom>
              <a:avLst/>
              <a:gdLst>
                <a:gd name="connsiteX0" fmla="*/ 94407 w 94407"/>
                <a:gd name="connsiteY0" fmla="*/ 43707 h 73427"/>
                <a:gd name="connsiteX1" fmla="*/ 0 w 94407"/>
                <a:gd name="connsiteY1" fmla="*/ 73428 h 73427"/>
                <a:gd name="connsiteX2" fmla="*/ 15734 w 94407"/>
                <a:gd name="connsiteY2" fmla="*/ 18357 h 73427"/>
                <a:gd name="connsiteX3" fmla="*/ 24476 w 94407"/>
                <a:gd name="connsiteY3" fmla="*/ 8741 h 73427"/>
                <a:gd name="connsiteX4" fmla="*/ 69057 w 94407"/>
                <a:gd name="connsiteY4" fmla="*/ 0 h 73427"/>
                <a:gd name="connsiteX5" fmla="*/ 94407 w 94407"/>
                <a:gd name="connsiteY5" fmla="*/ 43707 h 73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407" h="73427">
                  <a:moveTo>
                    <a:pt x="94407" y="43707"/>
                  </a:moveTo>
                  <a:cubicBezTo>
                    <a:pt x="62938" y="53323"/>
                    <a:pt x="31469" y="63812"/>
                    <a:pt x="0" y="73428"/>
                  </a:cubicBezTo>
                  <a:cubicBezTo>
                    <a:pt x="5245" y="55071"/>
                    <a:pt x="10490" y="36714"/>
                    <a:pt x="15734" y="18357"/>
                  </a:cubicBezTo>
                  <a:cubicBezTo>
                    <a:pt x="18357" y="14860"/>
                    <a:pt x="20979" y="11364"/>
                    <a:pt x="24476" y="8741"/>
                  </a:cubicBezTo>
                  <a:cubicBezTo>
                    <a:pt x="39336" y="6119"/>
                    <a:pt x="54197" y="2622"/>
                    <a:pt x="69057" y="0"/>
                  </a:cubicBezTo>
                  <a:cubicBezTo>
                    <a:pt x="76924" y="14860"/>
                    <a:pt x="85666" y="29721"/>
                    <a:pt x="94407" y="43707"/>
                  </a:cubicBezTo>
                  <a:close/>
                </a:path>
              </a:pathLst>
            </a:custGeom>
            <a:solidFill>
              <a:srgbClr val="654A38"/>
            </a:solidFill>
            <a:ln w="8731" cap="flat">
              <a:noFill/>
              <a:prstDash val="solid"/>
              <a:miter/>
            </a:ln>
          </p:spPr>
          <p:txBody>
            <a:bodyPr rtlCol="0" anchor="ctr"/>
            <a:lstStyle/>
            <a:p>
              <a:endParaRPr lang="en-GB"/>
            </a:p>
          </p:txBody>
        </p:sp>
        <p:sp>
          <p:nvSpPr>
            <p:cNvPr id="229" name="Freeform: Shape 228">
              <a:extLst>
                <a:ext uri="{FF2B5EF4-FFF2-40B4-BE49-F238E27FC236}">
                  <a16:creationId xmlns:a16="http://schemas.microsoft.com/office/drawing/2014/main" id="{8C4B13EC-1438-4536-6FD0-8163A2E8BF7C}"/>
                </a:ext>
              </a:extLst>
            </p:cNvPr>
            <p:cNvSpPr/>
            <p:nvPr/>
          </p:nvSpPr>
          <p:spPr>
            <a:xfrm>
              <a:off x="10231298" y="3370735"/>
              <a:ext cx="70805" cy="157345"/>
            </a:xfrm>
            <a:custGeom>
              <a:avLst/>
              <a:gdLst>
                <a:gd name="connsiteX0" fmla="*/ 69931 w 70805"/>
                <a:gd name="connsiteY0" fmla="*/ 71680 h 157345"/>
                <a:gd name="connsiteX1" fmla="*/ 53323 w 70805"/>
                <a:gd name="connsiteY1" fmla="*/ 103149 h 157345"/>
                <a:gd name="connsiteX2" fmla="*/ 18357 w 70805"/>
                <a:gd name="connsiteY2" fmla="*/ 155598 h 157345"/>
                <a:gd name="connsiteX3" fmla="*/ 14860 w 70805"/>
                <a:gd name="connsiteY3" fmla="*/ 157346 h 157345"/>
                <a:gd name="connsiteX4" fmla="*/ 874 w 70805"/>
                <a:gd name="connsiteY4" fmla="*/ 156472 h 157345"/>
                <a:gd name="connsiteX5" fmla="*/ 0 w 70805"/>
                <a:gd name="connsiteY5" fmla="*/ 155598 h 157345"/>
                <a:gd name="connsiteX6" fmla="*/ 70806 w 70805"/>
                <a:gd name="connsiteY6" fmla="*/ 0 h 157345"/>
                <a:gd name="connsiteX7" fmla="*/ 69931 w 70805"/>
                <a:gd name="connsiteY7" fmla="*/ 51575 h 157345"/>
                <a:gd name="connsiteX8" fmla="*/ 70806 w 70805"/>
                <a:gd name="connsiteY8" fmla="*/ 51575 h 157345"/>
                <a:gd name="connsiteX9" fmla="*/ 69931 w 70805"/>
                <a:gd name="connsiteY9" fmla="*/ 71680 h 157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05" h="157345">
                  <a:moveTo>
                    <a:pt x="69931" y="71680"/>
                  </a:moveTo>
                  <a:cubicBezTo>
                    <a:pt x="64687" y="82170"/>
                    <a:pt x="58568" y="92659"/>
                    <a:pt x="53323" y="103149"/>
                  </a:cubicBezTo>
                  <a:cubicBezTo>
                    <a:pt x="41959" y="120632"/>
                    <a:pt x="30595" y="138115"/>
                    <a:pt x="18357" y="155598"/>
                  </a:cubicBezTo>
                  <a:cubicBezTo>
                    <a:pt x="18357" y="155598"/>
                    <a:pt x="14860" y="157346"/>
                    <a:pt x="14860" y="157346"/>
                  </a:cubicBezTo>
                  <a:cubicBezTo>
                    <a:pt x="10490" y="157346"/>
                    <a:pt x="5245" y="156472"/>
                    <a:pt x="874" y="156472"/>
                  </a:cubicBezTo>
                  <a:lnTo>
                    <a:pt x="0" y="155598"/>
                  </a:lnTo>
                  <a:cubicBezTo>
                    <a:pt x="23602" y="104023"/>
                    <a:pt x="47204" y="51575"/>
                    <a:pt x="70806" y="0"/>
                  </a:cubicBezTo>
                  <a:cubicBezTo>
                    <a:pt x="70806" y="17483"/>
                    <a:pt x="69931" y="34092"/>
                    <a:pt x="69931" y="51575"/>
                  </a:cubicBezTo>
                  <a:cubicBezTo>
                    <a:pt x="69931" y="51575"/>
                    <a:pt x="70806" y="51575"/>
                    <a:pt x="70806" y="51575"/>
                  </a:cubicBezTo>
                  <a:cubicBezTo>
                    <a:pt x="69931" y="57693"/>
                    <a:pt x="69931" y="64687"/>
                    <a:pt x="69931" y="71680"/>
                  </a:cubicBezTo>
                  <a:close/>
                </a:path>
              </a:pathLst>
            </a:custGeom>
            <a:solidFill>
              <a:srgbClr val="BA3325"/>
            </a:solidFill>
            <a:ln w="8731" cap="flat">
              <a:noFill/>
              <a:prstDash val="solid"/>
              <a:miter/>
            </a:ln>
          </p:spPr>
          <p:txBody>
            <a:bodyPr rtlCol="0" anchor="ctr"/>
            <a:lstStyle/>
            <a:p>
              <a:endParaRPr lang="en-GB"/>
            </a:p>
          </p:txBody>
        </p:sp>
        <p:sp>
          <p:nvSpPr>
            <p:cNvPr id="230" name="Freeform: Shape 229">
              <a:extLst>
                <a:ext uri="{FF2B5EF4-FFF2-40B4-BE49-F238E27FC236}">
                  <a16:creationId xmlns:a16="http://schemas.microsoft.com/office/drawing/2014/main" id="{7EDE03DD-300E-184C-C2C0-E3C9D1A0C038}"/>
                </a:ext>
              </a:extLst>
            </p:cNvPr>
            <p:cNvSpPr/>
            <p:nvPr/>
          </p:nvSpPr>
          <p:spPr>
            <a:xfrm>
              <a:off x="10399133" y="197598"/>
              <a:ext cx="124128" cy="77798"/>
            </a:xfrm>
            <a:custGeom>
              <a:avLst/>
              <a:gdLst>
                <a:gd name="connsiteX0" fmla="*/ 112764 w 124128"/>
                <a:gd name="connsiteY0" fmla="*/ 1748 h 77798"/>
                <a:gd name="connsiteX1" fmla="*/ 124128 w 124128"/>
                <a:gd name="connsiteY1" fmla="*/ 14860 h 77798"/>
                <a:gd name="connsiteX2" fmla="*/ 0 w 124128"/>
                <a:gd name="connsiteY2" fmla="*/ 77799 h 77798"/>
                <a:gd name="connsiteX3" fmla="*/ 6993 w 124128"/>
                <a:gd name="connsiteY3" fmla="*/ 29721 h 77798"/>
                <a:gd name="connsiteX4" fmla="*/ 60316 w 124128"/>
                <a:gd name="connsiteY4" fmla="*/ 7867 h 77798"/>
                <a:gd name="connsiteX5" fmla="*/ 60316 w 124128"/>
                <a:gd name="connsiteY5" fmla="*/ 7867 h 77798"/>
                <a:gd name="connsiteX6" fmla="*/ 67309 w 124128"/>
                <a:gd name="connsiteY6" fmla="*/ 0 h 77798"/>
                <a:gd name="connsiteX7" fmla="*/ 112764 w 124128"/>
                <a:gd name="connsiteY7" fmla="*/ 1748 h 7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28" h="77798">
                  <a:moveTo>
                    <a:pt x="112764" y="1748"/>
                  </a:moveTo>
                  <a:cubicBezTo>
                    <a:pt x="116261" y="6119"/>
                    <a:pt x="120632" y="10490"/>
                    <a:pt x="124128" y="14860"/>
                  </a:cubicBezTo>
                  <a:cubicBezTo>
                    <a:pt x="83044" y="35840"/>
                    <a:pt x="41085" y="56819"/>
                    <a:pt x="0" y="77799"/>
                  </a:cubicBezTo>
                  <a:cubicBezTo>
                    <a:pt x="2623" y="62064"/>
                    <a:pt x="4371" y="45455"/>
                    <a:pt x="6993" y="29721"/>
                  </a:cubicBezTo>
                  <a:cubicBezTo>
                    <a:pt x="24476" y="22728"/>
                    <a:pt x="42833" y="14860"/>
                    <a:pt x="60316" y="7867"/>
                  </a:cubicBezTo>
                  <a:cubicBezTo>
                    <a:pt x="60316" y="7867"/>
                    <a:pt x="60316" y="7867"/>
                    <a:pt x="60316" y="7867"/>
                  </a:cubicBezTo>
                  <a:cubicBezTo>
                    <a:pt x="62938" y="5245"/>
                    <a:pt x="65561" y="2622"/>
                    <a:pt x="67309" y="0"/>
                  </a:cubicBezTo>
                  <a:cubicBezTo>
                    <a:pt x="82169" y="0"/>
                    <a:pt x="97030" y="874"/>
                    <a:pt x="112764" y="1748"/>
                  </a:cubicBezTo>
                  <a:close/>
                </a:path>
              </a:pathLst>
            </a:custGeom>
            <a:solidFill>
              <a:srgbClr val="3D2226"/>
            </a:solidFill>
            <a:ln w="8731" cap="flat">
              <a:noFill/>
              <a:prstDash val="solid"/>
              <a:miter/>
            </a:ln>
          </p:spPr>
          <p:txBody>
            <a:bodyPr rtlCol="0" anchor="ctr"/>
            <a:lstStyle/>
            <a:p>
              <a:endParaRPr lang="en-GB"/>
            </a:p>
          </p:txBody>
        </p:sp>
        <p:sp>
          <p:nvSpPr>
            <p:cNvPr id="231" name="Freeform: Shape 230">
              <a:extLst>
                <a:ext uri="{FF2B5EF4-FFF2-40B4-BE49-F238E27FC236}">
                  <a16:creationId xmlns:a16="http://schemas.microsoft.com/office/drawing/2014/main" id="{44C71897-5B2A-9A22-F06B-4A5DB2B31E9A}"/>
                </a:ext>
              </a:extLst>
            </p:cNvPr>
            <p:cNvSpPr/>
            <p:nvPr/>
          </p:nvSpPr>
          <p:spPr>
            <a:xfrm>
              <a:off x="8657841" y="1523672"/>
              <a:ext cx="97903" cy="103786"/>
            </a:xfrm>
            <a:custGeom>
              <a:avLst/>
              <a:gdLst>
                <a:gd name="connsiteX0" fmla="*/ 0 w 97903"/>
                <a:gd name="connsiteY0" fmla="*/ 62938 h 103786"/>
                <a:gd name="connsiteX1" fmla="*/ 72554 w 97903"/>
                <a:gd name="connsiteY1" fmla="*/ 10490 h 103786"/>
                <a:gd name="connsiteX2" fmla="*/ 97030 w 97903"/>
                <a:gd name="connsiteY2" fmla="*/ 0 h 103786"/>
                <a:gd name="connsiteX3" fmla="*/ 97904 w 97903"/>
                <a:gd name="connsiteY3" fmla="*/ 17483 h 103786"/>
                <a:gd name="connsiteX4" fmla="*/ 69057 w 97903"/>
                <a:gd name="connsiteY4" fmla="*/ 95281 h 103786"/>
                <a:gd name="connsiteX5" fmla="*/ 0 w 97903"/>
                <a:gd name="connsiteY5" fmla="*/ 62938 h 10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903" h="103786">
                  <a:moveTo>
                    <a:pt x="0" y="62938"/>
                  </a:moveTo>
                  <a:cubicBezTo>
                    <a:pt x="41959" y="69931"/>
                    <a:pt x="55945" y="38462"/>
                    <a:pt x="72554" y="10490"/>
                  </a:cubicBezTo>
                  <a:cubicBezTo>
                    <a:pt x="80421" y="6993"/>
                    <a:pt x="89163" y="3497"/>
                    <a:pt x="97030" y="0"/>
                  </a:cubicBezTo>
                  <a:cubicBezTo>
                    <a:pt x="97030" y="6119"/>
                    <a:pt x="97904" y="11364"/>
                    <a:pt x="97904" y="17483"/>
                  </a:cubicBezTo>
                  <a:cubicBezTo>
                    <a:pt x="88288" y="43707"/>
                    <a:pt x="78673" y="69057"/>
                    <a:pt x="69057" y="95281"/>
                  </a:cubicBezTo>
                  <a:cubicBezTo>
                    <a:pt x="39336" y="99652"/>
                    <a:pt x="874" y="124128"/>
                    <a:pt x="0" y="62938"/>
                  </a:cubicBezTo>
                  <a:close/>
                </a:path>
              </a:pathLst>
            </a:custGeom>
            <a:solidFill>
              <a:srgbClr val="3D2226"/>
            </a:solidFill>
            <a:ln w="8731" cap="flat">
              <a:noFill/>
              <a:prstDash val="solid"/>
              <a:miter/>
            </a:ln>
          </p:spPr>
          <p:txBody>
            <a:bodyPr rtlCol="0" anchor="ctr"/>
            <a:lstStyle/>
            <a:p>
              <a:endParaRPr lang="en-GB"/>
            </a:p>
          </p:txBody>
        </p:sp>
        <p:sp>
          <p:nvSpPr>
            <p:cNvPr id="232" name="Freeform: Shape 231">
              <a:extLst>
                <a:ext uri="{FF2B5EF4-FFF2-40B4-BE49-F238E27FC236}">
                  <a16:creationId xmlns:a16="http://schemas.microsoft.com/office/drawing/2014/main" id="{8E1733CB-7807-0988-CDB8-36C6CB453200}"/>
                </a:ext>
              </a:extLst>
            </p:cNvPr>
            <p:cNvSpPr/>
            <p:nvPr/>
          </p:nvSpPr>
          <p:spPr>
            <a:xfrm>
              <a:off x="9280231" y="1131182"/>
              <a:ext cx="69931" cy="84791"/>
            </a:xfrm>
            <a:custGeom>
              <a:avLst/>
              <a:gdLst>
                <a:gd name="connsiteX0" fmla="*/ 42833 w 69931"/>
                <a:gd name="connsiteY0" fmla="*/ 874 h 84791"/>
                <a:gd name="connsiteX1" fmla="*/ 69931 w 69931"/>
                <a:gd name="connsiteY1" fmla="*/ 84792 h 84791"/>
                <a:gd name="connsiteX2" fmla="*/ 0 w 69931"/>
                <a:gd name="connsiteY2" fmla="*/ 78673 h 84791"/>
                <a:gd name="connsiteX3" fmla="*/ 11364 w 69931"/>
                <a:gd name="connsiteY3" fmla="*/ 0 h 84791"/>
                <a:gd name="connsiteX4" fmla="*/ 42833 w 69931"/>
                <a:gd name="connsiteY4" fmla="*/ 874 h 84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1" h="84791">
                  <a:moveTo>
                    <a:pt x="42833" y="874"/>
                  </a:moveTo>
                  <a:cubicBezTo>
                    <a:pt x="51574" y="28847"/>
                    <a:pt x="61190" y="56819"/>
                    <a:pt x="69931" y="84792"/>
                  </a:cubicBezTo>
                  <a:cubicBezTo>
                    <a:pt x="46330" y="83044"/>
                    <a:pt x="23602" y="80421"/>
                    <a:pt x="0" y="78673"/>
                  </a:cubicBezTo>
                  <a:cubicBezTo>
                    <a:pt x="3497" y="52449"/>
                    <a:pt x="7867" y="26224"/>
                    <a:pt x="11364" y="0"/>
                  </a:cubicBezTo>
                  <a:cubicBezTo>
                    <a:pt x="21854" y="0"/>
                    <a:pt x="32343" y="0"/>
                    <a:pt x="42833" y="874"/>
                  </a:cubicBezTo>
                  <a:close/>
                </a:path>
              </a:pathLst>
            </a:custGeom>
            <a:solidFill>
              <a:srgbClr val="B23D4A"/>
            </a:solidFill>
            <a:ln w="8731" cap="flat">
              <a:noFill/>
              <a:prstDash val="solid"/>
              <a:miter/>
            </a:ln>
          </p:spPr>
          <p:txBody>
            <a:bodyPr rtlCol="0" anchor="ctr"/>
            <a:lstStyle/>
            <a:p>
              <a:endParaRPr lang="en-GB"/>
            </a:p>
          </p:txBody>
        </p:sp>
        <p:sp>
          <p:nvSpPr>
            <p:cNvPr id="233" name="Freeform: Shape 232">
              <a:extLst>
                <a:ext uri="{FF2B5EF4-FFF2-40B4-BE49-F238E27FC236}">
                  <a16:creationId xmlns:a16="http://schemas.microsoft.com/office/drawing/2014/main" id="{FBCC715B-2123-0E4C-A4E2-8627BD9F5C67}"/>
                </a:ext>
              </a:extLst>
            </p:cNvPr>
            <p:cNvSpPr/>
            <p:nvPr/>
          </p:nvSpPr>
          <p:spPr>
            <a:xfrm>
              <a:off x="9594922" y="2073507"/>
              <a:ext cx="132869" cy="65560"/>
            </a:xfrm>
            <a:custGeom>
              <a:avLst/>
              <a:gdLst>
                <a:gd name="connsiteX0" fmla="*/ 0 w 132869"/>
                <a:gd name="connsiteY0" fmla="*/ 26224 h 65560"/>
                <a:gd name="connsiteX1" fmla="*/ 9616 w 132869"/>
                <a:gd name="connsiteY1" fmla="*/ 0 h 65560"/>
                <a:gd name="connsiteX2" fmla="*/ 48952 w 132869"/>
                <a:gd name="connsiteY2" fmla="*/ 874 h 65560"/>
                <a:gd name="connsiteX3" fmla="*/ 121506 w 132869"/>
                <a:gd name="connsiteY3" fmla="*/ 29721 h 65560"/>
                <a:gd name="connsiteX4" fmla="*/ 132870 w 132869"/>
                <a:gd name="connsiteY4" fmla="*/ 65561 h 65560"/>
                <a:gd name="connsiteX5" fmla="*/ 102275 w 132869"/>
                <a:gd name="connsiteY5" fmla="*/ 62938 h 65560"/>
                <a:gd name="connsiteX6" fmla="*/ 69931 w 132869"/>
                <a:gd name="connsiteY6" fmla="*/ 59442 h 65560"/>
                <a:gd name="connsiteX7" fmla="*/ 8741 w 132869"/>
                <a:gd name="connsiteY7" fmla="*/ 40211 h 65560"/>
                <a:gd name="connsiteX8" fmla="*/ 0 w 132869"/>
                <a:gd name="connsiteY8" fmla="*/ 26224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869" h="65560">
                  <a:moveTo>
                    <a:pt x="0" y="26224"/>
                  </a:moveTo>
                  <a:cubicBezTo>
                    <a:pt x="3497" y="17483"/>
                    <a:pt x="6119" y="8741"/>
                    <a:pt x="9616" y="0"/>
                  </a:cubicBezTo>
                  <a:cubicBezTo>
                    <a:pt x="22728" y="0"/>
                    <a:pt x="35840" y="874"/>
                    <a:pt x="48952" y="874"/>
                  </a:cubicBezTo>
                  <a:cubicBezTo>
                    <a:pt x="73428" y="10490"/>
                    <a:pt x="97030" y="20105"/>
                    <a:pt x="121506" y="29721"/>
                  </a:cubicBezTo>
                  <a:cubicBezTo>
                    <a:pt x="125002" y="41959"/>
                    <a:pt x="128499" y="53323"/>
                    <a:pt x="132870" y="65561"/>
                  </a:cubicBezTo>
                  <a:cubicBezTo>
                    <a:pt x="122380" y="64687"/>
                    <a:pt x="111890" y="63812"/>
                    <a:pt x="102275" y="62938"/>
                  </a:cubicBezTo>
                  <a:cubicBezTo>
                    <a:pt x="94407" y="38462"/>
                    <a:pt x="83918" y="34092"/>
                    <a:pt x="69931" y="59442"/>
                  </a:cubicBezTo>
                  <a:cubicBezTo>
                    <a:pt x="49826" y="53323"/>
                    <a:pt x="28847" y="46330"/>
                    <a:pt x="8741" y="40211"/>
                  </a:cubicBezTo>
                  <a:cubicBezTo>
                    <a:pt x="5245" y="35840"/>
                    <a:pt x="2622" y="30595"/>
                    <a:pt x="0" y="26224"/>
                  </a:cubicBezTo>
                  <a:close/>
                </a:path>
              </a:pathLst>
            </a:custGeom>
            <a:solidFill>
              <a:srgbClr val="EA9024"/>
            </a:solidFill>
            <a:ln w="8731" cap="flat">
              <a:noFill/>
              <a:prstDash val="solid"/>
              <a:miter/>
            </a:ln>
          </p:spPr>
          <p:txBody>
            <a:bodyPr rtlCol="0" anchor="ctr"/>
            <a:lstStyle/>
            <a:p>
              <a:endParaRPr lang="en-GB"/>
            </a:p>
          </p:txBody>
        </p:sp>
        <p:sp>
          <p:nvSpPr>
            <p:cNvPr id="234" name="Freeform: Shape 233">
              <a:extLst>
                <a:ext uri="{FF2B5EF4-FFF2-40B4-BE49-F238E27FC236}">
                  <a16:creationId xmlns:a16="http://schemas.microsoft.com/office/drawing/2014/main" id="{4F1984C3-D242-15FC-DF78-FB96F434CC7E}"/>
                </a:ext>
              </a:extLst>
            </p:cNvPr>
            <p:cNvSpPr/>
            <p:nvPr/>
          </p:nvSpPr>
          <p:spPr>
            <a:xfrm>
              <a:off x="10681481" y="4464287"/>
              <a:ext cx="102274" cy="131995"/>
            </a:xfrm>
            <a:custGeom>
              <a:avLst/>
              <a:gdLst>
                <a:gd name="connsiteX0" fmla="*/ 55945 w 102274"/>
                <a:gd name="connsiteY0" fmla="*/ 6119 h 131995"/>
                <a:gd name="connsiteX1" fmla="*/ 71680 w 102274"/>
                <a:gd name="connsiteY1" fmla="*/ 0 h 131995"/>
                <a:gd name="connsiteX2" fmla="*/ 77799 w 102274"/>
                <a:gd name="connsiteY2" fmla="*/ 6119 h 131995"/>
                <a:gd name="connsiteX3" fmla="*/ 93533 w 102274"/>
                <a:gd name="connsiteY3" fmla="*/ 25350 h 131995"/>
                <a:gd name="connsiteX4" fmla="*/ 102275 w 102274"/>
                <a:gd name="connsiteY4" fmla="*/ 31469 h 131995"/>
                <a:gd name="connsiteX5" fmla="*/ 95281 w 102274"/>
                <a:gd name="connsiteY5" fmla="*/ 68183 h 131995"/>
                <a:gd name="connsiteX6" fmla="*/ 91785 w 102274"/>
                <a:gd name="connsiteY6" fmla="*/ 68183 h 131995"/>
                <a:gd name="connsiteX7" fmla="*/ 78673 w 102274"/>
                <a:gd name="connsiteY7" fmla="*/ 60316 h 131995"/>
                <a:gd name="connsiteX8" fmla="*/ 77799 w 102274"/>
                <a:gd name="connsiteY8" fmla="*/ 74302 h 131995"/>
                <a:gd name="connsiteX9" fmla="*/ 31469 w 102274"/>
                <a:gd name="connsiteY9" fmla="*/ 129373 h 131995"/>
                <a:gd name="connsiteX10" fmla="*/ 29721 w 102274"/>
                <a:gd name="connsiteY10" fmla="*/ 131121 h 131995"/>
                <a:gd name="connsiteX11" fmla="*/ 0 w 102274"/>
                <a:gd name="connsiteY11" fmla="*/ 131995 h 131995"/>
                <a:gd name="connsiteX12" fmla="*/ 44581 w 102274"/>
                <a:gd name="connsiteY12" fmla="*/ 15734 h 131995"/>
                <a:gd name="connsiteX13" fmla="*/ 55945 w 102274"/>
                <a:gd name="connsiteY13" fmla="*/ 6119 h 13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2274" h="131995">
                  <a:moveTo>
                    <a:pt x="55945" y="6119"/>
                  </a:moveTo>
                  <a:cubicBezTo>
                    <a:pt x="61190" y="4371"/>
                    <a:pt x="66435" y="1748"/>
                    <a:pt x="71680" y="0"/>
                  </a:cubicBezTo>
                  <a:cubicBezTo>
                    <a:pt x="73428" y="1748"/>
                    <a:pt x="76050" y="4371"/>
                    <a:pt x="77799" y="6119"/>
                  </a:cubicBezTo>
                  <a:cubicBezTo>
                    <a:pt x="83044" y="12238"/>
                    <a:pt x="88288" y="18357"/>
                    <a:pt x="93533" y="25350"/>
                  </a:cubicBezTo>
                  <a:cubicBezTo>
                    <a:pt x="96156" y="27098"/>
                    <a:pt x="99652" y="28847"/>
                    <a:pt x="102275" y="31469"/>
                  </a:cubicBezTo>
                  <a:cubicBezTo>
                    <a:pt x="100526" y="43707"/>
                    <a:pt x="97904" y="55945"/>
                    <a:pt x="95281" y="68183"/>
                  </a:cubicBezTo>
                  <a:cubicBezTo>
                    <a:pt x="95281" y="68183"/>
                    <a:pt x="91785" y="68183"/>
                    <a:pt x="91785" y="68183"/>
                  </a:cubicBezTo>
                  <a:cubicBezTo>
                    <a:pt x="87414" y="65561"/>
                    <a:pt x="83044" y="62938"/>
                    <a:pt x="78673" y="60316"/>
                  </a:cubicBezTo>
                  <a:cubicBezTo>
                    <a:pt x="78673" y="64686"/>
                    <a:pt x="77799" y="69931"/>
                    <a:pt x="77799" y="74302"/>
                  </a:cubicBezTo>
                  <a:cubicBezTo>
                    <a:pt x="62064" y="92659"/>
                    <a:pt x="47204" y="111016"/>
                    <a:pt x="31469" y="129373"/>
                  </a:cubicBezTo>
                  <a:lnTo>
                    <a:pt x="29721" y="131121"/>
                  </a:lnTo>
                  <a:cubicBezTo>
                    <a:pt x="20105" y="131121"/>
                    <a:pt x="9615" y="131995"/>
                    <a:pt x="0" y="131995"/>
                  </a:cubicBezTo>
                  <a:cubicBezTo>
                    <a:pt x="14860" y="93533"/>
                    <a:pt x="29721" y="55071"/>
                    <a:pt x="44581" y="15734"/>
                  </a:cubicBezTo>
                  <a:cubicBezTo>
                    <a:pt x="48952" y="11364"/>
                    <a:pt x="52449" y="8741"/>
                    <a:pt x="55945" y="6119"/>
                  </a:cubicBezTo>
                  <a:close/>
                </a:path>
              </a:pathLst>
            </a:custGeom>
            <a:solidFill>
              <a:srgbClr val="923957"/>
            </a:solidFill>
            <a:ln w="8731" cap="flat">
              <a:noFill/>
              <a:prstDash val="solid"/>
              <a:miter/>
            </a:ln>
          </p:spPr>
          <p:txBody>
            <a:bodyPr rtlCol="0" anchor="ctr"/>
            <a:lstStyle/>
            <a:p>
              <a:endParaRPr lang="en-GB"/>
            </a:p>
          </p:txBody>
        </p:sp>
        <p:sp>
          <p:nvSpPr>
            <p:cNvPr id="235" name="Freeform: Shape 234">
              <a:extLst>
                <a:ext uri="{FF2B5EF4-FFF2-40B4-BE49-F238E27FC236}">
                  <a16:creationId xmlns:a16="http://schemas.microsoft.com/office/drawing/2014/main" id="{F4CA9493-87B4-EB6F-16DA-7166C3316AF7}"/>
                </a:ext>
              </a:extLst>
            </p:cNvPr>
            <p:cNvSpPr/>
            <p:nvPr/>
          </p:nvSpPr>
          <p:spPr>
            <a:xfrm>
              <a:off x="10806484" y="5806096"/>
              <a:ext cx="53322" cy="142485"/>
            </a:xfrm>
            <a:custGeom>
              <a:avLst/>
              <a:gdLst>
                <a:gd name="connsiteX0" fmla="*/ 53323 w 53322"/>
                <a:gd name="connsiteY0" fmla="*/ 127625 h 142485"/>
                <a:gd name="connsiteX1" fmla="*/ 5245 w 53322"/>
                <a:gd name="connsiteY1" fmla="*/ 142485 h 142485"/>
                <a:gd name="connsiteX2" fmla="*/ 0 w 53322"/>
                <a:gd name="connsiteY2" fmla="*/ 121505 h 142485"/>
                <a:gd name="connsiteX3" fmla="*/ 13986 w 53322"/>
                <a:gd name="connsiteY3" fmla="*/ 81295 h 142485"/>
                <a:gd name="connsiteX4" fmla="*/ 1748 w 53322"/>
                <a:gd name="connsiteY4" fmla="*/ 43707 h 142485"/>
                <a:gd name="connsiteX5" fmla="*/ 2622 w 53322"/>
                <a:gd name="connsiteY5" fmla="*/ 18357 h 142485"/>
                <a:gd name="connsiteX6" fmla="*/ 20979 w 53322"/>
                <a:gd name="connsiteY6" fmla="*/ 0 h 142485"/>
                <a:gd name="connsiteX7" fmla="*/ 53323 w 53322"/>
                <a:gd name="connsiteY7" fmla="*/ 127625 h 14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322" h="142485">
                  <a:moveTo>
                    <a:pt x="53323" y="127625"/>
                  </a:moveTo>
                  <a:cubicBezTo>
                    <a:pt x="37588" y="132869"/>
                    <a:pt x="21854" y="137240"/>
                    <a:pt x="5245" y="142485"/>
                  </a:cubicBezTo>
                  <a:cubicBezTo>
                    <a:pt x="3497" y="135492"/>
                    <a:pt x="1748" y="128499"/>
                    <a:pt x="0" y="121505"/>
                  </a:cubicBezTo>
                  <a:cubicBezTo>
                    <a:pt x="4371" y="108393"/>
                    <a:pt x="9616" y="94407"/>
                    <a:pt x="13986" y="81295"/>
                  </a:cubicBezTo>
                  <a:cubicBezTo>
                    <a:pt x="9616" y="69057"/>
                    <a:pt x="6119" y="55945"/>
                    <a:pt x="1748" y="43707"/>
                  </a:cubicBezTo>
                  <a:cubicBezTo>
                    <a:pt x="1748" y="34966"/>
                    <a:pt x="1748" y="27098"/>
                    <a:pt x="2622" y="18357"/>
                  </a:cubicBezTo>
                  <a:cubicBezTo>
                    <a:pt x="8741" y="12238"/>
                    <a:pt x="14861" y="6119"/>
                    <a:pt x="20979" y="0"/>
                  </a:cubicBezTo>
                  <a:cubicBezTo>
                    <a:pt x="32343" y="41959"/>
                    <a:pt x="42833" y="84791"/>
                    <a:pt x="53323" y="127625"/>
                  </a:cubicBezTo>
                  <a:close/>
                </a:path>
              </a:pathLst>
            </a:custGeom>
            <a:solidFill>
              <a:srgbClr val="BE7625"/>
            </a:solidFill>
            <a:ln w="8731" cap="flat">
              <a:noFill/>
              <a:prstDash val="solid"/>
              <a:miter/>
            </a:ln>
          </p:spPr>
          <p:txBody>
            <a:bodyPr rtlCol="0" anchor="ctr"/>
            <a:lstStyle/>
            <a:p>
              <a:endParaRPr lang="en-GB"/>
            </a:p>
          </p:txBody>
        </p:sp>
        <p:sp>
          <p:nvSpPr>
            <p:cNvPr id="236" name="Freeform: Shape 235">
              <a:extLst>
                <a:ext uri="{FF2B5EF4-FFF2-40B4-BE49-F238E27FC236}">
                  <a16:creationId xmlns:a16="http://schemas.microsoft.com/office/drawing/2014/main" id="{993654BB-285A-5C8A-70C7-10FC3BBAC548}"/>
                </a:ext>
              </a:extLst>
            </p:cNvPr>
            <p:cNvSpPr/>
            <p:nvPr/>
          </p:nvSpPr>
          <p:spPr>
            <a:xfrm>
              <a:off x="9609783" y="597081"/>
              <a:ext cx="67479" cy="93533"/>
            </a:xfrm>
            <a:custGeom>
              <a:avLst/>
              <a:gdLst>
                <a:gd name="connsiteX0" fmla="*/ 38462 w 67479"/>
                <a:gd name="connsiteY0" fmla="*/ 0 h 93533"/>
                <a:gd name="connsiteX1" fmla="*/ 67309 w 67479"/>
                <a:gd name="connsiteY1" fmla="*/ 73428 h 93533"/>
                <a:gd name="connsiteX2" fmla="*/ 55945 w 67479"/>
                <a:gd name="connsiteY2" fmla="*/ 93533 h 93533"/>
                <a:gd name="connsiteX3" fmla="*/ 17483 w 67479"/>
                <a:gd name="connsiteY3" fmla="*/ 71680 h 93533"/>
                <a:gd name="connsiteX4" fmla="*/ 0 w 67479"/>
                <a:gd name="connsiteY4" fmla="*/ 16609 h 93533"/>
                <a:gd name="connsiteX5" fmla="*/ 0 w 67479"/>
                <a:gd name="connsiteY5" fmla="*/ 17483 h 93533"/>
                <a:gd name="connsiteX6" fmla="*/ 18357 w 67479"/>
                <a:gd name="connsiteY6" fmla="*/ 9616 h 93533"/>
                <a:gd name="connsiteX7" fmla="*/ 38462 w 67479"/>
                <a:gd name="connsiteY7" fmla="*/ 0 h 93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479" h="93533">
                  <a:moveTo>
                    <a:pt x="38462" y="0"/>
                  </a:moveTo>
                  <a:cubicBezTo>
                    <a:pt x="48078" y="24476"/>
                    <a:pt x="59442" y="48078"/>
                    <a:pt x="67309" y="73428"/>
                  </a:cubicBezTo>
                  <a:cubicBezTo>
                    <a:pt x="69057" y="78673"/>
                    <a:pt x="56819" y="93533"/>
                    <a:pt x="55945" y="93533"/>
                  </a:cubicBezTo>
                  <a:cubicBezTo>
                    <a:pt x="42833" y="87414"/>
                    <a:pt x="30595" y="79547"/>
                    <a:pt x="17483" y="71680"/>
                  </a:cubicBezTo>
                  <a:cubicBezTo>
                    <a:pt x="11364" y="53323"/>
                    <a:pt x="6119" y="34966"/>
                    <a:pt x="0" y="16609"/>
                  </a:cubicBezTo>
                  <a:cubicBezTo>
                    <a:pt x="0" y="16609"/>
                    <a:pt x="0" y="17483"/>
                    <a:pt x="0" y="17483"/>
                  </a:cubicBezTo>
                  <a:cubicBezTo>
                    <a:pt x="6119" y="14860"/>
                    <a:pt x="12238" y="12238"/>
                    <a:pt x="18357" y="9616"/>
                  </a:cubicBezTo>
                  <a:cubicBezTo>
                    <a:pt x="25350" y="6119"/>
                    <a:pt x="32343" y="2622"/>
                    <a:pt x="38462" y="0"/>
                  </a:cubicBezTo>
                  <a:close/>
                </a:path>
              </a:pathLst>
            </a:custGeom>
            <a:solidFill>
              <a:srgbClr val="BA3325"/>
            </a:solidFill>
            <a:ln w="8731" cap="flat">
              <a:noFill/>
              <a:prstDash val="solid"/>
              <a:miter/>
            </a:ln>
          </p:spPr>
          <p:txBody>
            <a:bodyPr rtlCol="0" anchor="ctr"/>
            <a:lstStyle/>
            <a:p>
              <a:endParaRPr lang="en-GB"/>
            </a:p>
          </p:txBody>
        </p:sp>
        <p:sp>
          <p:nvSpPr>
            <p:cNvPr id="237" name="Freeform: Shape 236">
              <a:extLst>
                <a:ext uri="{FF2B5EF4-FFF2-40B4-BE49-F238E27FC236}">
                  <a16:creationId xmlns:a16="http://schemas.microsoft.com/office/drawing/2014/main" id="{B408ABEE-4CB3-432F-268F-7F6E57C52FCB}"/>
                </a:ext>
              </a:extLst>
            </p:cNvPr>
            <p:cNvSpPr/>
            <p:nvPr/>
          </p:nvSpPr>
          <p:spPr>
            <a:xfrm>
              <a:off x="8961169" y="2222986"/>
              <a:ext cx="133743" cy="69931"/>
            </a:xfrm>
            <a:custGeom>
              <a:avLst/>
              <a:gdLst>
                <a:gd name="connsiteX0" fmla="*/ 109268 w 133743"/>
                <a:gd name="connsiteY0" fmla="*/ 69931 h 69931"/>
                <a:gd name="connsiteX1" fmla="*/ 71680 w 133743"/>
                <a:gd name="connsiteY1" fmla="*/ 61190 h 69931"/>
                <a:gd name="connsiteX2" fmla="*/ 59442 w 133743"/>
                <a:gd name="connsiteY2" fmla="*/ 41959 h 69931"/>
                <a:gd name="connsiteX3" fmla="*/ 48078 w 133743"/>
                <a:gd name="connsiteY3" fmla="*/ 56819 h 69931"/>
                <a:gd name="connsiteX4" fmla="*/ 1748 w 133743"/>
                <a:gd name="connsiteY4" fmla="*/ 14861 h 69931"/>
                <a:gd name="connsiteX5" fmla="*/ 0 w 133743"/>
                <a:gd name="connsiteY5" fmla="*/ 0 h 69931"/>
                <a:gd name="connsiteX6" fmla="*/ 133744 w 133743"/>
                <a:gd name="connsiteY6" fmla="*/ 40211 h 69931"/>
                <a:gd name="connsiteX7" fmla="*/ 109268 w 133743"/>
                <a:gd name="connsiteY7" fmla="*/ 69931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743" h="69931">
                  <a:moveTo>
                    <a:pt x="109268" y="69931"/>
                  </a:moveTo>
                  <a:cubicBezTo>
                    <a:pt x="97030" y="67309"/>
                    <a:pt x="84792" y="63812"/>
                    <a:pt x="71680" y="61190"/>
                  </a:cubicBezTo>
                  <a:cubicBezTo>
                    <a:pt x="67309" y="55071"/>
                    <a:pt x="63812" y="48078"/>
                    <a:pt x="59442" y="41959"/>
                  </a:cubicBezTo>
                  <a:cubicBezTo>
                    <a:pt x="55945" y="47204"/>
                    <a:pt x="51574" y="51574"/>
                    <a:pt x="48078" y="56819"/>
                  </a:cubicBezTo>
                  <a:cubicBezTo>
                    <a:pt x="32343" y="42833"/>
                    <a:pt x="16609" y="29721"/>
                    <a:pt x="1748" y="14861"/>
                  </a:cubicBezTo>
                  <a:cubicBezTo>
                    <a:pt x="-874" y="12238"/>
                    <a:pt x="874" y="5245"/>
                    <a:pt x="0" y="0"/>
                  </a:cubicBezTo>
                  <a:cubicBezTo>
                    <a:pt x="44581" y="13112"/>
                    <a:pt x="89163" y="27098"/>
                    <a:pt x="133744" y="40211"/>
                  </a:cubicBezTo>
                  <a:cubicBezTo>
                    <a:pt x="125002" y="49826"/>
                    <a:pt x="117135" y="59442"/>
                    <a:pt x="109268" y="69931"/>
                  </a:cubicBezTo>
                  <a:close/>
                </a:path>
              </a:pathLst>
            </a:custGeom>
            <a:solidFill>
              <a:srgbClr val="EA9024"/>
            </a:solidFill>
            <a:ln w="8731" cap="flat">
              <a:noFill/>
              <a:prstDash val="solid"/>
              <a:miter/>
            </a:ln>
          </p:spPr>
          <p:txBody>
            <a:bodyPr rtlCol="0" anchor="ctr"/>
            <a:lstStyle/>
            <a:p>
              <a:endParaRPr lang="en-GB"/>
            </a:p>
          </p:txBody>
        </p:sp>
        <p:sp>
          <p:nvSpPr>
            <p:cNvPr id="238" name="Freeform: Shape 237">
              <a:extLst>
                <a:ext uri="{FF2B5EF4-FFF2-40B4-BE49-F238E27FC236}">
                  <a16:creationId xmlns:a16="http://schemas.microsoft.com/office/drawing/2014/main" id="{36B9A4C2-7AB2-4024-D0F6-576B21C58E3A}"/>
                </a:ext>
              </a:extLst>
            </p:cNvPr>
            <p:cNvSpPr/>
            <p:nvPr/>
          </p:nvSpPr>
          <p:spPr>
            <a:xfrm>
              <a:off x="11402649" y="485191"/>
              <a:ext cx="73427" cy="88288"/>
            </a:xfrm>
            <a:custGeom>
              <a:avLst/>
              <a:gdLst>
                <a:gd name="connsiteX0" fmla="*/ 52449 w 73427"/>
                <a:gd name="connsiteY0" fmla="*/ 0 h 88288"/>
                <a:gd name="connsiteX1" fmla="*/ 73428 w 73427"/>
                <a:gd name="connsiteY1" fmla="*/ 58568 h 88288"/>
                <a:gd name="connsiteX2" fmla="*/ 42833 w 73427"/>
                <a:gd name="connsiteY2" fmla="*/ 88288 h 88288"/>
                <a:gd name="connsiteX3" fmla="*/ 0 w 73427"/>
                <a:gd name="connsiteY3" fmla="*/ 62064 h 88288"/>
                <a:gd name="connsiteX4" fmla="*/ 0 w 73427"/>
                <a:gd name="connsiteY4" fmla="*/ 21854 h 88288"/>
                <a:gd name="connsiteX5" fmla="*/ 17483 w 73427"/>
                <a:gd name="connsiteY5" fmla="*/ 874 h 88288"/>
                <a:gd name="connsiteX6" fmla="*/ 52449 w 73427"/>
                <a:gd name="connsiteY6" fmla="*/ 0 h 8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27" h="88288">
                  <a:moveTo>
                    <a:pt x="52449" y="0"/>
                  </a:moveTo>
                  <a:cubicBezTo>
                    <a:pt x="59442" y="19231"/>
                    <a:pt x="66435" y="39336"/>
                    <a:pt x="73428" y="58568"/>
                  </a:cubicBezTo>
                  <a:cubicBezTo>
                    <a:pt x="62938" y="68183"/>
                    <a:pt x="52449" y="78673"/>
                    <a:pt x="42833" y="88288"/>
                  </a:cubicBezTo>
                  <a:cubicBezTo>
                    <a:pt x="28847" y="79547"/>
                    <a:pt x="13986" y="70806"/>
                    <a:pt x="0" y="62064"/>
                  </a:cubicBezTo>
                  <a:cubicBezTo>
                    <a:pt x="0" y="48952"/>
                    <a:pt x="0" y="34966"/>
                    <a:pt x="0" y="21854"/>
                  </a:cubicBezTo>
                  <a:cubicBezTo>
                    <a:pt x="6119" y="14860"/>
                    <a:pt x="11364" y="7867"/>
                    <a:pt x="17483" y="874"/>
                  </a:cubicBezTo>
                  <a:cubicBezTo>
                    <a:pt x="28847" y="874"/>
                    <a:pt x="41085" y="0"/>
                    <a:pt x="52449" y="0"/>
                  </a:cubicBezTo>
                  <a:close/>
                </a:path>
              </a:pathLst>
            </a:custGeom>
            <a:solidFill>
              <a:srgbClr val="7B2B29"/>
            </a:solidFill>
            <a:ln w="8731" cap="flat">
              <a:noFill/>
              <a:prstDash val="solid"/>
              <a:miter/>
            </a:ln>
          </p:spPr>
          <p:txBody>
            <a:bodyPr rtlCol="0" anchor="ctr"/>
            <a:lstStyle/>
            <a:p>
              <a:endParaRPr lang="en-GB"/>
            </a:p>
          </p:txBody>
        </p:sp>
        <p:sp>
          <p:nvSpPr>
            <p:cNvPr id="239" name="Freeform: Shape 238">
              <a:extLst>
                <a:ext uri="{FF2B5EF4-FFF2-40B4-BE49-F238E27FC236}">
                  <a16:creationId xmlns:a16="http://schemas.microsoft.com/office/drawing/2014/main" id="{9D4FCFDB-3ADF-4D74-0DB0-036F0655B1A2}"/>
                </a:ext>
              </a:extLst>
            </p:cNvPr>
            <p:cNvSpPr/>
            <p:nvPr/>
          </p:nvSpPr>
          <p:spPr>
            <a:xfrm>
              <a:off x="10279376" y="4132113"/>
              <a:ext cx="75176" cy="52531"/>
            </a:xfrm>
            <a:custGeom>
              <a:avLst/>
              <a:gdLst>
                <a:gd name="connsiteX0" fmla="*/ 75176 w 75176"/>
                <a:gd name="connsiteY0" fmla="*/ 0 h 52531"/>
                <a:gd name="connsiteX1" fmla="*/ 65561 w 75176"/>
                <a:gd name="connsiteY1" fmla="*/ 45456 h 52531"/>
                <a:gd name="connsiteX2" fmla="*/ 7867 w 75176"/>
                <a:gd name="connsiteY2" fmla="*/ 48952 h 52531"/>
                <a:gd name="connsiteX3" fmla="*/ 0 w 75176"/>
                <a:gd name="connsiteY3" fmla="*/ 5245 h 52531"/>
                <a:gd name="connsiteX4" fmla="*/ 75176 w 75176"/>
                <a:gd name="connsiteY4" fmla="*/ 0 h 52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76" h="52531">
                  <a:moveTo>
                    <a:pt x="75176" y="0"/>
                  </a:moveTo>
                  <a:cubicBezTo>
                    <a:pt x="72554" y="15735"/>
                    <a:pt x="74302" y="41085"/>
                    <a:pt x="65561" y="45456"/>
                  </a:cubicBezTo>
                  <a:cubicBezTo>
                    <a:pt x="49826" y="54197"/>
                    <a:pt x="26224" y="54197"/>
                    <a:pt x="7867" y="48952"/>
                  </a:cubicBezTo>
                  <a:cubicBezTo>
                    <a:pt x="1748" y="47204"/>
                    <a:pt x="2622" y="20979"/>
                    <a:pt x="0" y="5245"/>
                  </a:cubicBezTo>
                  <a:cubicBezTo>
                    <a:pt x="25350" y="3497"/>
                    <a:pt x="50700" y="1748"/>
                    <a:pt x="75176" y="0"/>
                  </a:cubicBezTo>
                  <a:close/>
                </a:path>
              </a:pathLst>
            </a:custGeom>
            <a:solidFill>
              <a:srgbClr val="D6273B"/>
            </a:solidFill>
            <a:ln w="8731" cap="flat">
              <a:noFill/>
              <a:prstDash val="solid"/>
              <a:miter/>
            </a:ln>
          </p:spPr>
          <p:txBody>
            <a:bodyPr rtlCol="0" anchor="ctr"/>
            <a:lstStyle/>
            <a:p>
              <a:endParaRPr lang="en-GB"/>
            </a:p>
          </p:txBody>
        </p:sp>
        <p:sp>
          <p:nvSpPr>
            <p:cNvPr id="240" name="Freeform: Shape 239">
              <a:extLst>
                <a:ext uri="{FF2B5EF4-FFF2-40B4-BE49-F238E27FC236}">
                  <a16:creationId xmlns:a16="http://schemas.microsoft.com/office/drawing/2014/main" id="{3F7D0B17-FD01-3FEF-DAFF-DB4164426A03}"/>
                </a:ext>
              </a:extLst>
            </p:cNvPr>
            <p:cNvSpPr/>
            <p:nvPr/>
          </p:nvSpPr>
          <p:spPr>
            <a:xfrm>
              <a:off x="9330931" y="1944134"/>
              <a:ext cx="113638" cy="106645"/>
            </a:xfrm>
            <a:custGeom>
              <a:avLst/>
              <a:gdLst>
                <a:gd name="connsiteX0" fmla="*/ 113639 w 113638"/>
                <a:gd name="connsiteY0" fmla="*/ 106645 h 106645"/>
                <a:gd name="connsiteX1" fmla="*/ 0 w 113638"/>
                <a:gd name="connsiteY1" fmla="*/ 25350 h 106645"/>
                <a:gd name="connsiteX2" fmla="*/ 23602 w 113638"/>
                <a:gd name="connsiteY2" fmla="*/ 0 h 106645"/>
                <a:gd name="connsiteX3" fmla="*/ 90911 w 113638"/>
                <a:gd name="connsiteY3" fmla="*/ 43707 h 106645"/>
                <a:gd name="connsiteX4" fmla="*/ 82169 w 113638"/>
                <a:gd name="connsiteY4" fmla="*/ 55945 h 106645"/>
                <a:gd name="connsiteX5" fmla="*/ 98778 w 113638"/>
                <a:gd name="connsiteY5" fmla="*/ 62064 h 106645"/>
                <a:gd name="connsiteX6" fmla="*/ 97904 w 113638"/>
                <a:gd name="connsiteY6" fmla="*/ 61190 h 106645"/>
                <a:gd name="connsiteX7" fmla="*/ 113639 w 113638"/>
                <a:gd name="connsiteY7" fmla="*/ 106645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638" h="106645">
                  <a:moveTo>
                    <a:pt x="113639" y="106645"/>
                  </a:moveTo>
                  <a:cubicBezTo>
                    <a:pt x="76050" y="79547"/>
                    <a:pt x="38462" y="52449"/>
                    <a:pt x="0" y="25350"/>
                  </a:cubicBezTo>
                  <a:cubicBezTo>
                    <a:pt x="7867" y="16609"/>
                    <a:pt x="15735" y="7867"/>
                    <a:pt x="23602" y="0"/>
                  </a:cubicBezTo>
                  <a:cubicBezTo>
                    <a:pt x="46330" y="14860"/>
                    <a:pt x="68183" y="28847"/>
                    <a:pt x="90911" y="43707"/>
                  </a:cubicBezTo>
                  <a:cubicBezTo>
                    <a:pt x="88288" y="48078"/>
                    <a:pt x="84792" y="51574"/>
                    <a:pt x="82169" y="55945"/>
                  </a:cubicBezTo>
                  <a:cubicBezTo>
                    <a:pt x="87414" y="57693"/>
                    <a:pt x="92659" y="59442"/>
                    <a:pt x="98778" y="62064"/>
                  </a:cubicBezTo>
                  <a:cubicBezTo>
                    <a:pt x="98778" y="62064"/>
                    <a:pt x="97904" y="61190"/>
                    <a:pt x="97904" y="61190"/>
                  </a:cubicBezTo>
                  <a:cubicBezTo>
                    <a:pt x="103149" y="76050"/>
                    <a:pt x="108394" y="90911"/>
                    <a:pt x="113639" y="106645"/>
                  </a:cubicBezTo>
                  <a:close/>
                </a:path>
              </a:pathLst>
            </a:custGeom>
            <a:solidFill>
              <a:srgbClr val="EA9024"/>
            </a:solidFill>
            <a:ln w="8731" cap="flat">
              <a:noFill/>
              <a:prstDash val="solid"/>
              <a:miter/>
            </a:ln>
          </p:spPr>
          <p:txBody>
            <a:bodyPr rtlCol="0" anchor="ctr"/>
            <a:lstStyle/>
            <a:p>
              <a:endParaRPr lang="en-GB"/>
            </a:p>
          </p:txBody>
        </p:sp>
        <p:sp>
          <p:nvSpPr>
            <p:cNvPr id="241" name="Freeform: Shape 240">
              <a:extLst>
                <a:ext uri="{FF2B5EF4-FFF2-40B4-BE49-F238E27FC236}">
                  <a16:creationId xmlns:a16="http://schemas.microsoft.com/office/drawing/2014/main" id="{86F466D8-3EEE-20EF-0533-A12DEC9D9E95}"/>
                </a:ext>
              </a:extLst>
            </p:cNvPr>
            <p:cNvSpPr/>
            <p:nvPr/>
          </p:nvSpPr>
          <p:spPr>
            <a:xfrm>
              <a:off x="9611531" y="1313003"/>
              <a:ext cx="71679" cy="80711"/>
            </a:xfrm>
            <a:custGeom>
              <a:avLst/>
              <a:gdLst>
                <a:gd name="connsiteX0" fmla="*/ 41959 w 71679"/>
                <a:gd name="connsiteY0" fmla="*/ 79547 h 80711"/>
                <a:gd name="connsiteX1" fmla="*/ 0 w 71679"/>
                <a:gd name="connsiteY1" fmla="*/ 13986 h 80711"/>
                <a:gd name="connsiteX2" fmla="*/ 45455 w 71679"/>
                <a:gd name="connsiteY2" fmla="*/ 0 h 80711"/>
                <a:gd name="connsiteX3" fmla="*/ 44581 w 71679"/>
                <a:gd name="connsiteY3" fmla="*/ 1748 h 80711"/>
                <a:gd name="connsiteX4" fmla="*/ 53323 w 71679"/>
                <a:gd name="connsiteY4" fmla="*/ 11364 h 80711"/>
                <a:gd name="connsiteX5" fmla="*/ 53323 w 71679"/>
                <a:gd name="connsiteY5" fmla="*/ 10490 h 80711"/>
                <a:gd name="connsiteX6" fmla="*/ 62064 w 71679"/>
                <a:gd name="connsiteY6" fmla="*/ 13986 h 80711"/>
                <a:gd name="connsiteX7" fmla="*/ 71680 w 71679"/>
                <a:gd name="connsiteY7" fmla="*/ 27973 h 80711"/>
                <a:gd name="connsiteX8" fmla="*/ 41959 w 71679"/>
                <a:gd name="connsiteY8" fmla="*/ 79547 h 80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679" h="80711">
                  <a:moveTo>
                    <a:pt x="41959" y="79547"/>
                  </a:moveTo>
                  <a:cubicBezTo>
                    <a:pt x="-21854" y="89163"/>
                    <a:pt x="13112" y="36714"/>
                    <a:pt x="0" y="13986"/>
                  </a:cubicBezTo>
                  <a:cubicBezTo>
                    <a:pt x="14860" y="9616"/>
                    <a:pt x="30595" y="4371"/>
                    <a:pt x="45455" y="0"/>
                  </a:cubicBezTo>
                  <a:cubicBezTo>
                    <a:pt x="45455" y="0"/>
                    <a:pt x="44581" y="1748"/>
                    <a:pt x="44581" y="1748"/>
                  </a:cubicBezTo>
                  <a:cubicBezTo>
                    <a:pt x="48078" y="5245"/>
                    <a:pt x="50700" y="7867"/>
                    <a:pt x="53323" y="11364"/>
                  </a:cubicBezTo>
                  <a:cubicBezTo>
                    <a:pt x="53323" y="11364"/>
                    <a:pt x="53323" y="10490"/>
                    <a:pt x="53323" y="10490"/>
                  </a:cubicBezTo>
                  <a:cubicBezTo>
                    <a:pt x="55945" y="11364"/>
                    <a:pt x="59442" y="12238"/>
                    <a:pt x="62064" y="13986"/>
                  </a:cubicBezTo>
                  <a:cubicBezTo>
                    <a:pt x="65561" y="18357"/>
                    <a:pt x="68183" y="23602"/>
                    <a:pt x="71680" y="27973"/>
                  </a:cubicBezTo>
                  <a:cubicBezTo>
                    <a:pt x="62064" y="43707"/>
                    <a:pt x="52449" y="61190"/>
                    <a:pt x="41959" y="79547"/>
                  </a:cubicBezTo>
                  <a:close/>
                </a:path>
              </a:pathLst>
            </a:custGeom>
            <a:solidFill>
              <a:srgbClr val="D6273B"/>
            </a:solidFill>
            <a:ln w="8731" cap="flat">
              <a:noFill/>
              <a:prstDash val="solid"/>
              <a:miter/>
            </a:ln>
          </p:spPr>
          <p:txBody>
            <a:bodyPr rtlCol="0" anchor="ctr"/>
            <a:lstStyle/>
            <a:p>
              <a:endParaRPr lang="en-GB"/>
            </a:p>
          </p:txBody>
        </p:sp>
        <p:sp>
          <p:nvSpPr>
            <p:cNvPr id="242" name="Freeform: Shape 241">
              <a:extLst>
                <a:ext uri="{FF2B5EF4-FFF2-40B4-BE49-F238E27FC236}">
                  <a16:creationId xmlns:a16="http://schemas.microsoft.com/office/drawing/2014/main" id="{7FE3D876-1C11-B251-1291-219A0F8D35AC}"/>
                </a:ext>
              </a:extLst>
            </p:cNvPr>
            <p:cNvSpPr/>
            <p:nvPr/>
          </p:nvSpPr>
          <p:spPr>
            <a:xfrm>
              <a:off x="10312593" y="205465"/>
              <a:ext cx="93533" cy="69931"/>
            </a:xfrm>
            <a:custGeom>
              <a:avLst/>
              <a:gdLst>
                <a:gd name="connsiteX0" fmla="*/ 93533 w 93533"/>
                <a:gd name="connsiteY0" fmla="*/ 21854 h 69931"/>
                <a:gd name="connsiteX1" fmla="*/ 86540 w 93533"/>
                <a:gd name="connsiteY1" fmla="*/ 69931 h 69931"/>
                <a:gd name="connsiteX2" fmla="*/ 0 w 93533"/>
                <a:gd name="connsiteY2" fmla="*/ 38462 h 69931"/>
                <a:gd name="connsiteX3" fmla="*/ 8741 w 93533"/>
                <a:gd name="connsiteY3" fmla="*/ 0 h 69931"/>
                <a:gd name="connsiteX4" fmla="*/ 38462 w 93533"/>
                <a:gd name="connsiteY4" fmla="*/ 7867 h 69931"/>
                <a:gd name="connsiteX5" fmla="*/ 93533 w 93533"/>
                <a:gd name="connsiteY5" fmla="*/ 21854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533" h="69931">
                  <a:moveTo>
                    <a:pt x="93533" y="21854"/>
                  </a:moveTo>
                  <a:cubicBezTo>
                    <a:pt x="90911" y="37588"/>
                    <a:pt x="89163" y="54197"/>
                    <a:pt x="86540" y="69931"/>
                  </a:cubicBezTo>
                  <a:cubicBezTo>
                    <a:pt x="57693" y="59442"/>
                    <a:pt x="28847" y="48952"/>
                    <a:pt x="0" y="38462"/>
                  </a:cubicBezTo>
                  <a:cubicBezTo>
                    <a:pt x="2622" y="25350"/>
                    <a:pt x="5245" y="13112"/>
                    <a:pt x="8741" y="0"/>
                  </a:cubicBezTo>
                  <a:cubicBezTo>
                    <a:pt x="18357" y="2622"/>
                    <a:pt x="28847" y="5245"/>
                    <a:pt x="38462" y="7867"/>
                  </a:cubicBezTo>
                  <a:cubicBezTo>
                    <a:pt x="56819" y="11364"/>
                    <a:pt x="75176" y="16609"/>
                    <a:pt x="93533" y="21854"/>
                  </a:cubicBezTo>
                  <a:close/>
                </a:path>
              </a:pathLst>
            </a:custGeom>
            <a:solidFill>
              <a:srgbClr val="D6273B"/>
            </a:solidFill>
            <a:ln w="8731" cap="flat">
              <a:noFill/>
              <a:prstDash val="solid"/>
              <a:miter/>
            </a:ln>
          </p:spPr>
          <p:txBody>
            <a:bodyPr rtlCol="0" anchor="ctr"/>
            <a:lstStyle/>
            <a:p>
              <a:endParaRPr lang="en-GB"/>
            </a:p>
          </p:txBody>
        </p:sp>
        <p:sp>
          <p:nvSpPr>
            <p:cNvPr id="243" name="Freeform: Shape 242">
              <a:extLst>
                <a:ext uri="{FF2B5EF4-FFF2-40B4-BE49-F238E27FC236}">
                  <a16:creationId xmlns:a16="http://schemas.microsoft.com/office/drawing/2014/main" id="{DC83EF95-1AFE-65BB-BFB8-5BE88ADC81D4}"/>
                </a:ext>
              </a:extLst>
            </p:cNvPr>
            <p:cNvSpPr/>
            <p:nvPr/>
          </p:nvSpPr>
          <p:spPr>
            <a:xfrm>
              <a:off x="10580320" y="4812356"/>
              <a:ext cx="124762" cy="76803"/>
            </a:xfrm>
            <a:custGeom>
              <a:avLst/>
              <a:gdLst>
                <a:gd name="connsiteX0" fmla="*/ 124763 w 124762"/>
                <a:gd name="connsiteY0" fmla="*/ 76764 h 76803"/>
                <a:gd name="connsiteX1" fmla="*/ 78433 w 124762"/>
                <a:gd name="connsiteY1" fmla="*/ 59282 h 76803"/>
                <a:gd name="connsiteX2" fmla="*/ 52209 w 124762"/>
                <a:gd name="connsiteY2" fmla="*/ 51414 h 76803"/>
                <a:gd name="connsiteX3" fmla="*/ 46090 w 124762"/>
                <a:gd name="connsiteY3" fmla="*/ 51414 h 76803"/>
                <a:gd name="connsiteX4" fmla="*/ 25985 w 124762"/>
                <a:gd name="connsiteY4" fmla="*/ 42673 h 76803"/>
                <a:gd name="connsiteX5" fmla="*/ 635 w 124762"/>
                <a:gd name="connsiteY5" fmla="*/ 51414 h 76803"/>
                <a:gd name="connsiteX6" fmla="*/ 90671 w 124762"/>
                <a:gd name="connsiteY6" fmla="*/ 6833 h 76803"/>
                <a:gd name="connsiteX7" fmla="*/ 124763 w 124762"/>
                <a:gd name="connsiteY7" fmla="*/ 76764 h 76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76803">
                  <a:moveTo>
                    <a:pt x="124763" y="76764"/>
                  </a:moveTo>
                  <a:cubicBezTo>
                    <a:pt x="106406" y="78513"/>
                    <a:pt x="110776" y="20819"/>
                    <a:pt x="78433" y="59282"/>
                  </a:cubicBezTo>
                  <a:cubicBezTo>
                    <a:pt x="69692" y="56659"/>
                    <a:pt x="60950" y="54037"/>
                    <a:pt x="52209" y="51414"/>
                  </a:cubicBezTo>
                  <a:cubicBezTo>
                    <a:pt x="50461" y="50540"/>
                    <a:pt x="48712" y="50540"/>
                    <a:pt x="46090" y="51414"/>
                  </a:cubicBezTo>
                  <a:cubicBezTo>
                    <a:pt x="39097" y="48792"/>
                    <a:pt x="32978" y="45295"/>
                    <a:pt x="25985" y="42673"/>
                  </a:cubicBezTo>
                  <a:cubicBezTo>
                    <a:pt x="17243" y="45295"/>
                    <a:pt x="9376" y="48792"/>
                    <a:pt x="635" y="51414"/>
                  </a:cubicBezTo>
                  <a:cubicBezTo>
                    <a:pt x="-7233" y="-39496"/>
                    <a:pt x="60076" y="20819"/>
                    <a:pt x="90671" y="6833"/>
                  </a:cubicBezTo>
                  <a:cubicBezTo>
                    <a:pt x="102909" y="30435"/>
                    <a:pt x="113399" y="54037"/>
                    <a:pt x="124763" y="76764"/>
                  </a:cubicBezTo>
                  <a:close/>
                </a:path>
              </a:pathLst>
            </a:custGeom>
            <a:solidFill>
              <a:srgbClr val="7B2B29"/>
            </a:solidFill>
            <a:ln w="8731" cap="flat">
              <a:noFill/>
              <a:prstDash val="solid"/>
              <a:miter/>
            </a:ln>
          </p:spPr>
          <p:txBody>
            <a:bodyPr rtlCol="0" anchor="ctr"/>
            <a:lstStyle/>
            <a:p>
              <a:endParaRPr lang="en-GB"/>
            </a:p>
          </p:txBody>
        </p:sp>
        <p:sp>
          <p:nvSpPr>
            <p:cNvPr id="244" name="Freeform: Shape 243">
              <a:extLst>
                <a:ext uri="{FF2B5EF4-FFF2-40B4-BE49-F238E27FC236}">
                  <a16:creationId xmlns:a16="http://schemas.microsoft.com/office/drawing/2014/main" id="{C65279FB-031F-4E78-EE88-164133EED54F}"/>
                </a:ext>
              </a:extLst>
            </p:cNvPr>
            <p:cNvSpPr/>
            <p:nvPr/>
          </p:nvSpPr>
          <p:spPr>
            <a:xfrm>
              <a:off x="9407856" y="1723850"/>
              <a:ext cx="114512" cy="134618"/>
            </a:xfrm>
            <a:custGeom>
              <a:avLst/>
              <a:gdLst>
                <a:gd name="connsiteX0" fmla="*/ 0 w 114512"/>
                <a:gd name="connsiteY0" fmla="*/ 90911 h 134618"/>
                <a:gd name="connsiteX1" fmla="*/ 54197 w 114512"/>
                <a:gd name="connsiteY1" fmla="*/ 72554 h 134618"/>
                <a:gd name="connsiteX2" fmla="*/ 72554 w 114512"/>
                <a:gd name="connsiteY2" fmla="*/ 35840 h 134618"/>
                <a:gd name="connsiteX3" fmla="*/ 56819 w 114512"/>
                <a:gd name="connsiteY3" fmla="*/ 0 h 134618"/>
                <a:gd name="connsiteX4" fmla="*/ 114513 w 114512"/>
                <a:gd name="connsiteY4" fmla="*/ 122380 h 134618"/>
                <a:gd name="connsiteX5" fmla="*/ 72554 w 114512"/>
                <a:gd name="connsiteY5" fmla="*/ 134618 h 134618"/>
                <a:gd name="connsiteX6" fmla="*/ 72554 w 114512"/>
                <a:gd name="connsiteY6" fmla="*/ 134618 h 134618"/>
                <a:gd name="connsiteX7" fmla="*/ 55071 w 114512"/>
                <a:gd name="connsiteY7" fmla="*/ 126751 h 134618"/>
                <a:gd name="connsiteX8" fmla="*/ 0 w 114512"/>
                <a:gd name="connsiteY8" fmla="*/ 90911 h 13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512" h="134618">
                  <a:moveTo>
                    <a:pt x="0" y="90911"/>
                  </a:moveTo>
                  <a:cubicBezTo>
                    <a:pt x="13986" y="71680"/>
                    <a:pt x="56819" y="138115"/>
                    <a:pt x="54197" y="72554"/>
                  </a:cubicBezTo>
                  <a:cubicBezTo>
                    <a:pt x="60316" y="60316"/>
                    <a:pt x="66435" y="48078"/>
                    <a:pt x="72554" y="35840"/>
                  </a:cubicBezTo>
                  <a:cubicBezTo>
                    <a:pt x="67309" y="23602"/>
                    <a:pt x="62064" y="12238"/>
                    <a:pt x="56819" y="0"/>
                  </a:cubicBezTo>
                  <a:cubicBezTo>
                    <a:pt x="76050" y="41085"/>
                    <a:pt x="95281" y="81295"/>
                    <a:pt x="114513" y="122380"/>
                  </a:cubicBezTo>
                  <a:cubicBezTo>
                    <a:pt x="100526" y="126751"/>
                    <a:pt x="86540" y="130247"/>
                    <a:pt x="72554" y="134618"/>
                  </a:cubicBezTo>
                  <a:cubicBezTo>
                    <a:pt x="72554" y="134618"/>
                    <a:pt x="72554" y="134618"/>
                    <a:pt x="72554" y="134618"/>
                  </a:cubicBezTo>
                  <a:cubicBezTo>
                    <a:pt x="66435" y="131996"/>
                    <a:pt x="61190" y="129373"/>
                    <a:pt x="55071" y="126751"/>
                  </a:cubicBezTo>
                  <a:cubicBezTo>
                    <a:pt x="35840" y="114513"/>
                    <a:pt x="18357" y="103149"/>
                    <a:pt x="0" y="90911"/>
                  </a:cubicBezTo>
                  <a:close/>
                </a:path>
              </a:pathLst>
            </a:custGeom>
            <a:solidFill>
              <a:srgbClr val="BA3325"/>
            </a:solidFill>
            <a:ln w="8731" cap="flat">
              <a:noFill/>
              <a:prstDash val="solid"/>
              <a:miter/>
            </a:ln>
          </p:spPr>
          <p:txBody>
            <a:bodyPr rtlCol="0" anchor="ctr"/>
            <a:lstStyle/>
            <a:p>
              <a:endParaRPr lang="en-GB"/>
            </a:p>
          </p:txBody>
        </p:sp>
        <p:sp>
          <p:nvSpPr>
            <p:cNvPr id="245" name="Freeform: Shape 244">
              <a:extLst>
                <a:ext uri="{FF2B5EF4-FFF2-40B4-BE49-F238E27FC236}">
                  <a16:creationId xmlns:a16="http://schemas.microsoft.com/office/drawing/2014/main" id="{3365C2A4-2DBD-1B25-07C2-8C23FBF693EA}"/>
                </a:ext>
              </a:extLst>
            </p:cNvPr>
            <p:cNvSpPr/>
            <p:nvPr/>
          </p:nvSpPr>
          <p:spPr>
            <a:xfrm>
              <a:off x="9618524" y="2322638"/>
              <a:ext cx="176965" cy="61189"/>
            </a:xfrm>
            <a:custGeom>
              <a:avLst/>
              <a:gdLst>
                <a:gd name="connsiteX0" fmla="*/ 176577 w 176965"/>
                <a:gd name="connsiteY0" fmla="*/ 23602 h 61189"/>
                <a:gd name="connsiteX1" fmla="*/ 0 w 176965"/>
                <a:gd name="connsiteY1" fmla="*/ 61190 h 61189"/>
                <a:gd name="connsiteX2" fmla="*/ 7867 w 176965"/>
                <a:gd name="connsiteY2" fmla="*/ 32343 h 61189"/>
                <a:gd name="connsiteX3" fmla="*/ 7867 w 176965"/>
                <a:gd name="connsiteY3" fmla="*/ 25350 h 61189"/>
                <a:gd name="connsiteX4" fmla="*/ 176577 w 176965"/>
                <a:gd name="connsiteY4" fmla="*/ 0 h 61189"/>
                <a:gd name="connsiteX5" fmla="*/ 176577 w 176965"/>
                <a:gd name="connsiteY5" fmla="*/ 23602 h 6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965" h="61189">
                  <a:moveTo>
                    <a:pt x="176577" y="23602"/>
                  </a:moveTo>
                  <a:cubicBezTo>
                    <a:pt x="118009" y="35840"/>
                    <a:pt x="58568" y="48952"/>
                    <a:pt x="0" y="61190"/>
                  </a:cubicBezTo>
                  <a:cubicBezTo>
                    <a:pt x="2622" y="51574"/>
                    <a:pt x="5245" y="41959"/>
                    <a:pt x="7867" y="32343"/>
                  </a:cubicBezTo>
                  <a:cubicBezTo>
                    <a:pt x="9615" y="29721"/>
                    <a:pt x="9615" y="27098"/>
                    <a:pt x="7867" y="25350"/>
                  </a:cubicBezTo>
                  <a:cubicBezTo>
                    <a:pt x="63812" y="16609"/>
                    <a:pt x="120632" y="7867"/>
                    <a:pt x="176577" y="0"/>
                  </a:cubicBezTo>
                  <a:cubicBezTo>
                    <a:pt x="177451" y="6993"/>
                    <a:pt x="176577" y="14861"/>
                    <a:pt x="176577" y="23602"/>
                  </a:cubicBezTo>
                  <a:close/>
                </a:path>
              </a:pathLst>
            </a:custGeom>
            <a:solidFill>
              <a:srgbClr val="EA9024"/>
            </a:solidFill>
            <a:ln w="8731" cap="flat">
              <a:noFill/>
              <a:prstDash val="solid"/>
              <a:miter/>
            </a:ln>
          </p:spPr>
          <p:txBody>
            <a:bodyPr rtlCol="0" anchor="ctr"/>
            <a:lstStyle/>
            <a:p>
              <a:endParaRPr lang="en-GB"/>
            </a:p>
          </p:txBody>
        </p:sp>
        <p:sp>
          <p:nvSpPr>
            <p:cNvPr id="246" name="Freeform: Shape 245">
              <a:extLst>
                <a:ext uri="{FF2B5EF4-FFF2-40B4-BE49-F238E27FC236}">
                  <a16:creationId xmlns:a16="http://schemas.microsoft.com/office/drawing/2014/main" id="{63A6F888-DD54-4C36-F7D6-1BA61A3447E3}"/>
                </a:ext>
              </a:extLst>
            </p:cNvPr>
            <p:cNvSpPr/>
            <p:nvPr/>
          </p:nvSpPr>
          <p:spPr>
            <a:xfrm>
              <a:off x="9629888" y="4769363"/>
              <a:ext cx="153849" cy="55945"/>
            </a:xfrm>
            <a:custGeom>
              <a:avLst/>
              <a:gdLst>
                <a:gd name="connsiteX0" fmla="*/ 0 w 153849"/>
                <a:gd name="connsiteY0" fmla="*/ 38462 h 55945"/>
                <a:gd name="connsiteX1" fmla="*/ 51574 w 153849"/>
                <a:gd name="connsiteY1" fmla="*/ 0 h 55945"/>
                <a:gd name="connsiteX2" fmla="*/ 153849 w 153849"/>
                <a:gd name="connsiteY2" fmla="*/ 14861 h 55945"/>
                <a:gd name="connsiteX3" fmla="*/ 58568 w 153849"/>
                <a:gd name="connsiteY3" fmla="*/ 55945 h 55945"/>
                <a:gd name="connsiteX4" fmla="*/ 0 w 153849"/>
                <a:gd name="connsiteY4" fmla="*/ 38462 h 55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849" h="55945">
                  <a:moveTo>
                    <a:pt x="0" y="38462"/>
                  </a:moveTo>
                  <a:cubicBezTo>
                    <a:pt x="22728" y="34092"/>
                    <a:pt x="54197" y="40211"/>
                    <a:pt x="51574" y="0"/>
                  </a:cubicBezTo>
                  <a:cubicBezTo>
                    <a:pt x="85666" y="5245"/>
                    <a:pt x="119758" y="9616"/>
                    <a:pt x="153849" y="14861"/>
                  </a:cubicBezTo>
                  <a:cubicBezTo>
                    <a:pt x="122380" y="28847"/>
                    <a:pt x="90037" y="41959"/>
                    <a:pt x="58568" y="55945"/>
                  </a:cubicBezTo>
                  <a:cubicBezTo>
                    <a:pt x="39336" y="49826"/>
                    <a:pt x="19231" y="44582"/>
                    <a:pt x="0" y="38462"/>
                  </a:cubicBezTo>
                  <a:close/>
                </a:path>
              </a:pathLst>
            </a:custGeom>
            <a:solidFill>
              <a:srgbClr val="7B2B29"/>
            </a:solidFill>
            <a:ln w="8731" cap="flat">
              <a:noFill/>
              <a:prstDash val="solid"/>
              <a:miter/>
            </a:ln>
          </p:spPr>
          <p:txBody>
            <a:bodyPr rtlCol="0" anchor="ctr"/>
            <a:lstStyle/>
            <a:p>
              <a:endParaRPr lang="en-GB"/>
            </a:p>
          </p:txBody>
        </p:sp>
        <p:sp>
          <p:nvSpPr>
            <p:cNvPr id="247" name="Freeform: Shape 246">
              <a:extLst>
                <a:ext uri="{FF2B5EF4-FFF2-40B4-BE49-F238E27FC236}">
                  <a16:creationId xmlns:a16="http://schemas.microsoft.com/office/drawing/2014/main" id="{CA176E25-7905-596F-EB45-0197F1A8250E}"/>
                </a:ext>
              </a:extLst>
            </p:cNvPr>
            <p:cNvSpPr/>
            <p:nvPr/>
          </p:nvSpPr>
          <p:spPr>
            <a:xfrm>
              <a:off x="11737445" y="1306885"/>
              <a:ext cx="92749" cy="69069"/>
            </a:xfrm>
            <a:custGeom>
              <a:avLst/>
              <a:gdLst>
                <a:gd name="connsiteX0" fmla="*/ 16609 w 92749"/>
                <a:gd name="connsiteY0" fmla="*/ 60316 h 69069"/>
                <a:gd name="connsiteX1" fmla="*/ 0 w 92749"/>
                <a:gd name="connsiteY1" fmla="*/ 0 h 69069"/>
                <a:gd name="connsiteX2" fmla="*/ 92659 w 92749"/>
                <a:gd name="connsiteY2" fmla="*/ 69057 h 69069"/>
                <a:gd name="connsiteX3" fmla="*/ 78673 w 92749"/>
                <a:gd name="connsiteY3" fmla="*/ 68183 h 69069"/>
                <a:gd name="connsiteX4" fmla="*/ 35840 w 92749"/>
                <a:gd name="connsiteY4" fmla="*/ 69057 h 69069"/>
                <a:gd name="connsiteX5" fmla="*/ 16609 w 92749"/>
                <a:gd name="connsiteY5" fmla="*/ 60316 h 69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749" h="69069">
                  <a:moveTo>
                    <a:pt x="16609" y="60316"/>
                  </a:moveTo>
                  <a:cubicBezTo>
                    <a:pt x="11364" y="40211"/>
                    <a:pt x="5245" y="20105"/>
                    <a:pt x="0" y="0"/>
                  </a:cubicBezTo>
                  <a:cubicBezTo>
                    <a:pt x="40211" y="10490"/>
                    <a:pt x="95281" y="874"/>
                    <a:pt x="92659" y="69057"/>
                  </a:cubicBezTo>
                  <a:cubicBezTo>
                    <a:pt x="88288" y="69057"/>
                    <a:pt x="83918" y="68183"/>
                    <a:pt x="78673" y="68183"/>
                  </a:cubicBezTo>
                  <a:cubicBezTo>
                    <a:pt x="63812" y="24476"/>
                    <a:pt x="49826" y="69931"/>
                    <a:pt x="35840" y="69057"/>
                  </a:cubicBezTo>
                  <a:cubicBezTo>
                    <a:pt x="28847" y="66435"/>
                    <a:pt x="22728" y="63812"/>
                    <a:pt x="16609" y="60316"/>
                  </a:cubicBezTo>
                  <a:close/>
                </a:path>
              </a:pathLst>
            </a:custGeom>
            <a:solidFill>
              <a:srgbClr val="BE7625"/>
            </a:solidFill>
            <a:ln w="8731" cap="flat">
              <a:noFill/>
              <a:prstDash val="solid"/>
              <a:miter/>
            </a:ln>
          </p:spPr>
          <p:txBody>
            <a:bodyPr rtlCol="0" anchor="ctr"/>
            <a:lstStyle/>
            <a:p>
              <a:endParaRPr lang="en-GB"/>
            </a:p>
          </p:txBody>
        </p:sp>
        <p:sp>
          <p:nvSpPr>
            <p:cNvPr id="248" name="Freeform: Shape 247">
              <a:extLst>
                <a:ext uri="{FF2B5EF4-FFF2-40B4-BE49-F238E27FC236}">
                  <a16:creationId xmlns:a16="http://schemas.microsoft.com/office/drawing/2014/main" id="{23DC3A2D-2735-F402-FF5B-C3F4442850BA}"/>
                </a:ext>
              </a:extLst>
            </p:cNvPr>
            <p:cNvSpPr/>
            <p:nvPr/>
          </p:nvSpPr>
          <p:spPr>
            <a:xfrm>
              <a:off x="9154354" y="2272812"/>
              <a:ext cx="166961" cy="41958"/>
            </a:xfrm>
            <a:custGeom>
              <a:avLst/>
              <a:gdLst>
                <a:gd name="connsiteX0" fmla="*/ 0 w 166961"/>
                <a:gd name="connsiteY0" fmla="*/ 0 h 41958"/>
                <a:gd name="connsiteX1" fmla="*/ 166961 w 166961"/>
                <a:gd name="connsiteY1" fmla="*/ 14860 h 41958"/>
                <a:gd name="connsiteX2" fmla="*/ 160842 w 166961"/>
                <a:gd name="connsiteY2" fmla="*/ 41959 h 41958"/>
                <a:gd name="connsiteX3" fmla="*/ 0 w 166961"/>
                <a:gd name="connsiteY3" fmla="*/ 30595 h 41958"/>
                <a:gd name="connsiteX4" fmla="*/ 0 w 166961"/>
                <a:gd name="connsiteY4" fmla="*/ 0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961" h="41958">
                  <a:moveTo>
                    <a:pt x="0" y="0"/>
                  </a:moveTo>
                  <a:cubicBezTo>
                    <a:pt x="55945" y="5245"/>
                    <a:pt x="111016" y="9615"/>
                    <a:pt x="166961" y="14860"/>
                  </a:cubicBezTo>
                  <a:cubicBezTo>
                    <a:pt x="165213" y="23602"/>
                    <a:pt x="162591" y="33217"/>
                    <a:pt x="160842" y="41959"/>
                  </a:cubicBezTo>
                  <a:cubicBezTo>
                    <a:pt x="107520" y="38462"/>
                    <a:pt x="54197" y="34092"/>
                    <a:pt x="0" y="30595"/>
                  </a:cubicBezTo>
                  <a:cubicBezTo>
                    <a:pt x="0" y="20105"/>
                    <a:pt x="0" y="9615"/>
                    <a:pt x="0" y="0"/>
                  </a:cubicBezTo>
                  <a:close/>
                </a:path>
              </a:pathLst>
            </a:custGeom>
            <a:solidFill>
              <a:srgbClr val="EA9024"/>
            </a:solidFill>
            <a:ln w="8731" cap="flat">
              <a:noFill/>
              <a:prstDash val="solid"/>
              <a:miter/>
            </a:ln>
          </p:spPr>
          <p:txBody>
            <a:bodyPr rtlCol="0" anchor="ctr"/>
            <a:lstStyle/>
            <a:p>
              <a:endParaRPr lang="en-GB"/>
            </a:p>
          </p:txBody>
        </p:sp>
        <p:sp>
          <p:nvSpPr>
            <p:cNvPr id="249" name="Freeform: Shape 248">
              <a:extLst>
                <a:ext uri="{FF2B5EF4-FFF2-40B4-BE49-F238E27FC236}">
                  <a16:creationId xmlns:a16="http://schemas.microsoft.com/office/drawing/2014/main" id="{5ABCE3F6-6232-0048-B0D9-AF766BF51837}"/>
                </a:ext>
              </a:extLst>
            </p:cNvPr>
            <p:cNvSpPr/>
            <p:nvPr/>
          </p:nvSpPr>
          <p:spPr>
            <a:xfrm>
              <a:off x="10899143" y="5787738"/>
              <a:ext cx="76050" cy="156471"/>
            </a:xfrm>
            <a:custGeom>
              <a:avLst/>
              <a:gdLst>
                <a:gd name="connsiteX0" fmla="*/ 41085 w 76050"/>
                <a:gd name="connsiteY0" fmla="*/ 42833 h 156471"/>
                <a:gd name="connsiteX1" fmla="*/ 76050 w 76050"/>
                <a:gd name="connsiteY1" fmla="*/ 107519 h 156471"/>
                <a:gd name="connsiteX2" fmla="*/ 31469 w 76050"/>
                <a:gd name="connsiteY2" fmla="*/ 156472 h 156471"/>
                <a:gd name="connsiteX3" fmla="*/ 23602 w 76050"/>
                <a:gd name="connsiteY3" fmla="*/ 90911 h 156471"/>
                <a:gd name="connsiteX4" fmla="*/ 14860 w 76050"/>
                <a:gd name="connsiteY4" fmla="*/ 64687 h 156471"/>
                <a:gd name="connsiteX5" fmla="*/ 0 w 76050"/>
                <a:gd name="connsiteY5" fmla="*/ 0 h 156471"/>
                <a:gd name="connsiteX6" fmla="*/ 33217 w 76050"/>
                <a:gd name="connsiteY6" fmla="*/ 9616 h 156471"/>
                <a:gd name="connsiteX7" fmla="*/ 41085 w 76050"/>
                <a:gd name="connsiteY7" fmla="*/ 42833 h 15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050" h="156471">
                  <a:moveTo>
                    <a:pt x="41085" y="42833"/>
                  </a:moveTo>
                  <a:cubicBezTo>
                    <a:pt x="45455" y="68183"/>
                    <a:pt x="27972" y="105772"/>
                    <a:pt x="76050" y="107519"/>
                  </a:cubicBezTo>
                  <a:cubicBezTo>
                    <a:pt x="61190" y="124128"/>
                    <a:pt x="46329" y="140737"/>
                    <a:pt x="31469" y="156472"/>
                  </a:cubicBezTo>
                  <a:cubicBezTo>
                    <a:pt x="28847" y="134618"/>
                    <a:pt x="26224" y="112765"/>
                    <a:pt x="23602" y="90911"/>
                  </a:cubicBezTo>
                  <a:cubicBezTo>
                    <a:pt x="20979" y="82170"/>
                    <a:pt x="18357" y="73428"/>
                    <a:pt x="14860" y="64687"/>
                  </a:cubicBezTo>
                  <a:cubicBezTo>
                    <a:pt x="9616" y="42833"/>
                    <a:pt x="4371" y="21854"/>
                    <a:pt x="0" y="0"/>
                  </a:cubicBezTo>
                  <a:cubicBezTo>
                    <a:pt x="11364" y="3497"/>
                    <a:pt x="22728" y="6993"/>
                    <a:pt x="33217" y="9616"/>
                  </a:cubicBezTo>
                  <a:cubicBezTo>
                    <a:pt x="36714" y="20980"/>
                    <a:pt x="39336" y="32343"/>
                    <a:pt x="41085" y="42833"/>
                  </a:cubicBezTo>
                  <a:close/>
                </a:path>
              </a:pathLst>
            </a:custGeom>
            <a:solidFill>
              <a:srgbClr val="E56A2D"/>
            </a:solidFill>
            <a:ln w="8731" cap="flat">
              <a:noFill/>
              <a:prstDash val="solid"/>
              <a:miter/>
            </a:ln>
          </p:spPr>
          <p:txBody>
            <a:bodyPr rtlCol="0" anchor="ctr"/>
            <a:lstStyle/>
            <a:p>
              <a:endParaRPr lang="en-GB"/>
            </a:p>
          </p:txBody>
        </p:sp>
        <p:sp>
          <p:nvSpPr>
            <p:cNvPr id="250" name="Freeform: Shape 249">
              <a:extLst>
                <a:ext uri="{FF2B5EF4-FFF2-40B4-BE49-F238E27FC236}">
                  <a16:creationId xmlns:a16="http://schemas.microsoft.com/office/drawing/2014/main" id="{17C2DC71-24D6-95A2-5D5C-77C31992C160}"/>
                </a:ext>
              </a:extLst>
            </p:cNvPr>
            <p:cNvSpPr/>
            <p:nvPr/>
          </p:nvSpPr>
          <p:spPr>
            <a:xfrm>
              <a:off x="8816935" y="1743956"/>
              <a:ext cx="104022" cy="78672"/>
            </a:xfrm>
            <a:custGeom>
              <a:avLst/>
              <a:gdLst>
                <a:gd name="connsiteX0" fmla="*/ 0 w 104022"/>
                <a:gd name="connsiteY0" fmla="*/ 31469 h 78672"/>
                <a:gd name="connsiteX1" fmla="*/ 58568 w 104022"/>
                <a:gd name="connsiteY1" fmla="*/ 0 h 78672"/>
                <a:gd name="connsiteX2" fmla="*/ 97030 w 104022"/>
                <a:gd name="connsiteY2" fmla="*/ 22728 h 78672"/>
                <a:gd name="connsiteX3" fmla="*/ 104023 w 104022"/>
                <a:gd name="connsiteY3" fmla="*/ 25350 h 78672"/>
                <a:gd name="connsiteX4" fmla="*/ 34966 w 104022"/>
                <a:gd name="connsiteY4" fmla="*/ 78673 h 78672"/>
                <a:gd name="connsiteX5" fmla="*/ 0 w 104022"/>
                <a:gd name="connsiteY5" fmla="*/ 31469 h 7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22" h="78672">
                  <a:moveTo>
                    <a:pt x="0" y="31469"/>
                  </a:moveTo>
                  <a:cubicBezTo>
                    <a:pt x="19231" y="20979"/>
                    <a:pt x="39336" y="10490"/>
                    <a:pt x="58568" y="0"/>
                  </a:cubicBezTo>
                  <a:cubicBezTo>
                    <a:pt x="71680" y="7867"/>
                    <a:pt x="83918" y="14860"/>
                    <a:pt x="97030" y="22728"/>
                  </a:cubicBezTo>
                  <a:cubicBezTo>
                    <a:pt x="99652" y="22728"/>
                    <a:pt x="102275" y="23602"/>
                    <a:pt x="104023" y="25350"/>
                  </a:cubicBezTo>
                  <a:cubicBezTo>
                    <a:pt x="81295" y="42833"/>
                    <a:pt x="57693" y="61190"/>
                    <a:pt x="34966" y="78673"/>
                  </a:cubicBezTo>
                  <a:cubicBezTo>
                    <a:pt x="23602" y="62938"/>
                    <a:pt x="11364" y="47204"/>
                    <a:pt x="0" y="31469"/>
                  </a:cubicBezTo>
                  <a:close/>
                </a:path>
              </a:pathLst>
            </a:custGeom>
            <a:solidFill>
              <a:srgbClr val="3D2226"/>
            </a:solidFill>
            <a:ln w="8731" cap="flat">
              <a:noFill/>
              <a:prstDash val="solid"/>
              <a:miter/>
            </a:ln>
          </p:spPr>
          <p:txBody>
            <a:bodyPr rtlCol="0" anchor="ctr"/>
            <a:lstStyle/>
            <a:p>
              <a:endParaRPr lang="en-GB"/>
            </a:p>
          </p:txBody>
        </p:sp>
        <p:sp>
          <p:nvSpPr>
            <p:cNvPr id="251" name="Freeform: Shape 250">
              <a:extLst>
                <a:ext uri="{FF2B5EF4-FFF2-40B4-BE49-F238E27FC236}">
                  <a16:creationId xmlns:a16="http://schemas.microsoft.com/office/drawing/2014/main" id="{E19F551D-899B-182A-54A8-6B8D6B37EC60}"/>
                </a:ext>
              </a:extLst>
            </p:cNvPr>
            <p:cNvSpPr/>
            <p:nvPr/>
          </p:nvSpPr>
          <p:spPr>
            <a:xfrm>
              <a:off x="9906617" y="590088"/>
              <a:ext cx="69430" cy="96155"/>
            </a:xfrm>
            <a:custGeom>
              <a:avLst/>
              <a:gdLst>
                <a:gd name="connsiteX0" fmla="*/ 44081 w 69430"/>
                <a:gd name="connsiteY0" fmla="*/ 96156 h 96155"/>
                <a:gd name="connsiteX1" fmla="*/ 18731 w 69430"/>
                <a:gd name="connsiteY1" fmla="*/ 0 h 96155"/>
                <a:gd name="connsiteX2" fmla="*/ 18731 w 69430"/>
                <a:gd name="connsiteY2" fmla="*/ 0 h 96155"/>
                <a:gd name="connsiteX3" fmla="*/ 69431 w 69430"/>
                <a:gd name="connsiteY3" fmla="*/ 33217 h 96155"/>
                <a:gd name="connsiteX4" fmla="*/ 44081 w 69430"/>
                <a:gd name="connsiteY4" fmla="*/ 96156 h 96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30" h="96155">
                  <a:moveTo>
                    <a:pt x="44081" y="96156"/>
                  </a:moveTo>
                  <a:cubicBezTo>
                    <a:pt x="-67809" y="90911"/>
                    <a:pt x="75550" y="19231"/>
                    <a:pt x="18731" y="0"/>
                  </a:cubicBezTo>
                  <a:lnTo>
                    <a:pt x="18731" y="0"/>
                  </a:lnTo>
                  <a:cubicBezTo>
                    <a:pt x="35339" y="11364"/>
                    <a:pt x="52822" y="21854"/>
                    <a:pt x="69431" y="33217"/>
                  </a:cubicBezTo>
                  <a:cubicBezTo>
                    <a:pt x="61564" y="54197"/>
                    <a:pt x="52822" y="75176"/>
                    <a:pt x="44081" y="96156"/>
                  </a:cubicBezTo>
                  <a:close/>
                </a:path>
              </a:pathLst>
            </a:custGeom>
            <a:solidFill>
              <a:srgbClr val="BA3325"/>
            </a:solidFill>
            <a:ln w="8731" cap="flat">
              <a:noFill/>
              <a:prstDash val="solid"/>
              <a:miter/>
            </a:ln>
          </p:spPr>
          <p:txBody>
            <a:bodyPr rtlCol="0" anchor="ctr"/>
            <a:lstStyle/>
            <a:p>
              <a:endParaRPr lang="en-GB"/>
            </a:p>
          </p:txBody>
        </p:sp>
        <p:sp>
          <p:nvSpPr>
            <p:cNvPr id="252" name="Freeform: Shape 251">
              <a:extLst>
                <a:ext uri="{FF2B5EF4-FFF2-40B4-BE49-F238E27FC236}">
                  <a16:creationId xmlns:a16="http://schemas.microsoft.com/office/drawing/2014/main" id="{3A7E39F2-0087-818B-2337-AC1B8D64DC5D}"/>
                </a:ext>
              </a:extLst>
            </p:cNvPr>
            <p:cNvSpPr/>
            <p:nvPr/>
          </p:nvSpPr>
          <p:spPr>
            <a:xfrm>
              <a:off x="9033723" y="1805146"/>
              <a:ext cx="143359" cy="41958"/>
            </a:xfrm>
            <a:custGeom>
              <a:avLst/>
              <a:gdLst>
                <a:gd name="connsiteX0" fmla="*/ 0 w 143359"/>
                <a:gd name="connsiteY0" fmla="*/ 41959 h 41958"/>
                <a:gd name="connsiteX1" fmla="*/ 143359 w 143359"/>
                <a:gd name="connsiteY1" fmla="*/ 0 h 41958"/>
                <a:gd name="connsiteX2" fmla="*/ 141611 w 143359"/>
                <a:gd name="connsiteY2" fmla="*/ 29721 h 41958"/>
                <a:gd name="connsiteX3" fmla="*/ 0 w 143359"/>
                <a:gd name="connsiteY3" fmla="*/ 41959 h 41958"/>
              </a:gdLst>
              <a:ahLst/>
              <a:cxnLst>
                <a:cxn ang="0">
                  <a:pos x="connsiteX0" y="connsiteY0"/>
                </a:cxn>
                <a:cxn ang="0">
                  <a:pos x="connsiteX1" y="connsiteY1"/>
                </a:cxn>
                <a:cxn ang="0">
                  <a:pos x="connsiteX2" y="connsiteY2"/>
                </a:cxn>
                <a:cxn ang="0">
                  <a:pos x="connsiteX3" y="connsiteY3"/>
                </a:cxn>
              </a:cxnLst>
              <a:rect l="l" t="t" r="r" b="b"/>
              <a:pathLst>
                <a:path w="143359" h="41958">
                  <a:moveTo>
                    <a:pt x="0" y="41959"/>
                  </a:moveTo>
                  <a:cubicBezTo>
                    <a:pt x="31469" y="-27098"/>
                    <a:pt x="102275" y="37588"/>
                    <a:pt x="143359" y="0"/>
                  </a:cubicBezTo>
                  <a:cubicBezTo>
                    <a:pt x="142485" y="9616"/>
                    <a:pt x="142485" y="20105"/>
                    <a:pt x="141611" y="29721"/>
                  </a:cubicBezTo>
                  <a:cubicBezTo>
                    <a:pt x="94407" y="34092"/>
                    <a:pt x="47204" y="38462"/>
                    <a:pt x="0" y="41959"/>
                  </a:cubicBezTo>
                  <a:close/>
                </a:path>
              </a:pathLst>
            </a:custGeom>
            <a:solidFill>
              <a:srgbClr val="7B2B29"/>
            </a:solidFill>
            <a:ln w="8731" cap="flat">
              <a:noFill/>
              <a:prstDash val="solid"/>
              <a:miter/>
            </a:ln>
          </p:spPr>
          <p:txBody>
            <a:bodyPr rtlCol="0" anchor="ctr"/>
            <a:lstStyle/>
            <a:p>
              <a:endParaRPr lang="en-GB"/>
            </a:p>
          </p:txBody>
        </p:sp>
        <p:sp>
          <p:nvSpPr>
            <p:cNvPr id="253" name="Freeform: Shape 252">
              <a:extLst>
                <a:ext uri="{FF2B5EF4-FFF2-40B4-BE49-F238E27FC236}">
                  <a16:creationId xmlns:a16="http://schemas.microsoft.com/office/drawing/2014/main" id="{F291E19B-FB13-0CE7-F613-CF69692DC87F}"/>
                </a:ext>
              </a:extLst>
            </p:cNvPr>
            <p:cNvSpPr/>
            <p:nvPr/>
          </p:nvSpPr>
          <p:spPr>
            <a:xfrm>
              <a:off x="9399988" y="674005"/>
              <a:ext cx="79546" cy="117135"/>
            </a:xfrm>
            <a:custGeom>
              <a:avLst/>
              <a:gdLst>
                <a:gd name="connsiteX0" fmla="*/ 74302 w 79546"/>
                <a:gd name="connsiteY0" fmla="*/ 0 h 117135"/>
                <a:gd name="connsiteX1" fmla="*/ 79547 w 79546"/>
                <a:gd name="connsiteY1" fmla="*/ 73428 h 117135"/>
                <a:gd name="connsiteX2" fmla="*/ 71680 w 79546"/>
                <a:gd name="connsiteY2" fmla="*/ 72554 h 117135"/>
                <a:gd name="connsiteX3" fmla="*/ 68183 w 79546"/>
                <a:gd name="connsiteY3" fmla="*/ 70806 h 117135"/>
                <a:gd name="connsiteX4" fmla="*/ 71680 w 79546"/>
                <a:gd name="connsiteY4" fmla="*/ 72554 h 117135"/>
                <a:gd name="connsiteX5" fmla="*/ 14860 w 79546"/>
                <a:gd name="connsiteY5" fmla="*/ 117135 h 117135"/>
                <a:gd name="connsiteX6" fmla="*/ 0 w 79546"/>
                <a:gd name="connsiteY6" fmla="*/ 74302 h 117135"/>
                <a:gd name="connsiteX7" fmla="*/ 3497 w 79546"/>
                <a:gd name="connsiteY7" fmla="*/ 71680 h 117135"/>
                <a:gd name="connsiteX8" fmla="*/ 32343 w 79546"/>
                <a:gd name="connsiteY8" fmla="*/ 83918 h 117135"/>
                <a:gd name="connsiteX9" fmla="*/ 39336 w 79546"/>
                <a:gd name="connsiteY9" fmla="*/ 10490 h 117135"/>
                <a:gd name="connsiteX10" fmla="*/ 74302 w 79546"/>
                <a:gd name="connsiteY10" fmla="*/ 0 h 11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46" h="117135">
                  <a:moveTo>
                    <a:pt x="74302" y="0"/>
                  </a:moveTo>
                  <a:cubicBezTo>
                    <a:pt x="76050" y="24476"/>
                    <a:pt x="77799" y="48952"/>
                    <a:pt x="79547" y="73428"/>
                  </a:cubicBezTo>
                  <a:cubicBezTo>
                    <a:pt x="76924" y="73428"/>
                    <a:pt x="74302" y="72554"/>
                    <a:pt x="71680" y="72554"/>
                  </a:cubicBezTo>
                  <a:cubicBezTo>
                    <a:pt x="70805" y="71680"/>
                    <a:pt x="69057" y="71680"/>
                    <a:pt x="68183" y="70806"/>
                  </a:cubicBezTo>
                  <a:cubicBezTo>
                    <a:pt x="69057" y="71680"/>
                    <a:pt x="69931" y="71680"/>
                    <a:pt x="71680" y="72554"/>
                  </a:cubicBezTo>
                  <a:cubicBezTo>
                    <a:pt x="52449" y="87414"/>
                    <a:pt x="34092" y="102275"/>
                    <a:pt x="14860" y="117135"/>
                  </a:cubicBezTo>
                  <a:cubicBezTo>
                    <a:pt x="9615" y="103149"/>
                    <a:pt x="5245" y="88288"/>
                    <a:pt x="0" y="74302"/>
                  </a:cubicBezTo>
                  <a:cubicBezTo>
                    <a:pt x="0" y="74302"/>
                    <a:pt x="3497" y="71680"/>
                    <a:pt x="3497" y="71680"/>
                  </a:cubicBezTo>
                  <a:cubicBezTo>
                    <a:pt x="13112" y="76050"/>
                    <a:pt x="22728" y="79547"/>
                    <a:pt x="32343" y="83918"/>
                  </a:cubicBezTo>
                  <a:cubicBezTo>
                    <a:pt x="34966" y="59442"/>
                    <a:pt x="36714" y="34966"/>
                    <a:pt x="39336" y="10490"/>
                  </a:cubicBezTo>
                  <a:cubicBezTo>
                    <a:pt x="50700" y="6993"/>
                    <a:pt x="62938" y="3497"/>
                    <a:pt x="74302" y="0"/>
                  </a:cubicBezTo>
                  <a:close/>
                </a:path>
              </a:pathLst>
            </a:custGeom>
            <a:solidFill>
              <a:srgbClr val="54683D"/>
            </a:solidFill>
            <a:ln w="8731" cap="flat">
              <a:noFill/>
              <a:prstDash val="solid"/>
              <a:miter/>
            </a:ln>
          </p:spPr>
          <p:txBody>
            <a:bodyPr rtlCol="0" anchor="ctr"/>
            <a:lstStyle/>
            <a:p>
              <a:endParaRPr lang="en-GB"/>
            </a:p>
          </p:txBody>
        </p:sp>
        <p:sp>
          <p:nvSpPr>
            <p:cNvPr id="254" name="Freeform: Shape 253">
              <a:extLst>
                <a:ext uri="{FF2B5EF4-FFF2-40B4-BE49-F238E27FC236}">
                  <a16:creationId xmlns:a16="http://schemas.microsoft.com/office/drawing/2014/main" id="{2AD5DBB9-A259-D81D-0BA4-53A99E856E82}"/>
                </a:ext>
              </a:extLst>
            </p:cNvPr>
            <p:cNvSpPr/>
            <p:nvPr/>
          </p:nvSpPr>
          <p:spPr>
            <a:xfrm>
              <a:off x="9357155" y="898660"/>
              <a:ext cx="80421" cy="134617"/>
            </a:xfrm>
            <a:custGeom>
              <a:avLst/>
              <a:gdLst>
                <a:gd name="connsiteX0" fmla="*/ 28847 w 80421"/>
                <a:gd name="connsiteY0" fmla="*/ 13112 h 134617"/>
                <a:gd name="connsiteX1" fmla="*/ 80421 w 80421"/>
                <a:gd name="connsiteY1" fmla="*/ 118009 h 134617"/>
                <a:gd name="connsiteX2" fmla="*/ 63812 w 80421"/>
                <a:gd name="connsiteY2" fmla="*/ 134618 h 134617"/>
                <a:gd name="connsiteX3" fmla="*/ 49826 w 80421"/>
                <a:gd name="connsiteY3" fmla="*/ 127625 h 134617"/>
                <a:gd name="connsiteX4" fmla="*/ 34966 w 80421"/>
                <a:gd name="connsiteY4" fmla="*/ 118883 h 134617"/>
                <a:gd name="connsiteX5" fmla="*/ 0 w 80421"/>
                <a:gd name="connsiteY5" fmla="*/ 34092 h 134617"/>
                <a:gd name="connsiteX6" fmla="*/ 11364 w 80421"/>
                <a:gd name="connsiteY6" fmla="*/ 0 h 134617"/>
                <a:gd name="connsiteX7" fmla="*/ 18357 w 80421"/>
                <a:gd name="connsiteY7" fmla="*/ 2622 h 134617"/>
                <a:gd name="connsiteX8" fmla="*/ 28847 w 80421"/>
                <a:gd name="connsiteY8" fmla="*/ 13112 h 134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421" h="134617">
                  <a:moveTo>
                    <a:pt x="28847" y="13112"/>
                  </a:moveTo>
                  <a:cubicBezTo>
                    <a:pt x="46330" y="48078"/>
                    <a:pt x="62938" y="83044"/>
                    <a:pt x="80421" y="118009"/>
                  </a:cubicBezTo>
                  <a:cubicBezTo>
                    <a:pt x="75176" y="123254"/>
                    <a:pt x="69931" y="129373"/>
                    <a:pt x="63812" y="134618"/>
                  </a:cubicBezTo>
                  <a:cubicBezTo>
                    <a:pt x="59442" y="131995"/>
                    <a:pt x="55071" y="130247"/>
                    <a:pt x="49826" y="127625"/>
                  </a:cubicBezTo>
                  <a:cubicBezTo>
                    <a:pt x="44581" y="125002"/>
                    <a:pt x="40211" y="121506"/>
                    <a:pt x="34966" y="118883"/>
                  </a:cubicBezTo>
                  <a:cubicBezTo>
                    <a:pt x="23602" y="90911"/>
                    <a:pt x="11364" y="62938"/>
                    <a:pt x="0" y="34092"/>
                  </a:cubicBezTo>
                  <a:cubicBezTo>
                    <a:pt x="3497" y="22728"/>
                    <a:pt x="6993" y="11364"/>
                    <a:pt x="11364" y="0"/>
                  </a:cubicBezTo>
                  <a:cubicBezTo>
                    <a:pt x="13112" y="874"/>
                    <a:pt x="15735" y="1748"/>
                    <a:pt x="18357" y="2622"/>
                  </a:cubicBezTo>
                  <a:cubicBezTo>
                    <a:pt x="21854" y="6993"/>
                    <a:pt x="25350" y="10490"/>
                    <a:pt x="28847" y="13112"/>
                  </a:cubicBezTo>
                  <a:close/>
                </a:path>
              </a:pathLst>
            </a:custGeom>
            <a:solidFill>
              <a:srgbClr val="BA3325"/>
            </a:solidFill>
            <a:ln w="8731" cap="flat">
              <a:noFill/>
              <a:prstDash val="solid"/>
              <a:miter/>
            </a:ln>
          </p:spPr>
          <p:txBody>
            <a:bodyPr rtlCol="0" anchor="ctr"/>
            <a:lstStyle/>
            <a:p>
              <a:endParaRPr lang="en-GB"/>
            </a:p>
          </p:txBody>
        </p:sp>
        <p:sp>
          <p:nvSpPr>
            <p:cNvPr id="255" name="Freeform: Shape 254">
              <a:extLst>
                <a:ext uri="{FF2B5EF4-FFF2-40B4-BE49-F238E27FC236}">
                  <a16:creationId xmlns:a16="http://schemas.microsoft.com/office/drawing/2014/main" id="{B0A45B4E-A4A4-4AA2-A5FB-12FE51525519}"/>
                </a:ext>
              </a:extLst>
            </p:cNvPr>
            <p:cNvSpPr/>
            <p:nvPr/>
          </p:nvSpPr>
          <p:spPr>
            <a:xfrm>
              <a:off x="10321335" y="1421397"/>
              <a:ext cx="111016" cy="89162"/>
            </a:xfrm>
            <a:custGeom>
              <a:avLst/>
              <a:gdLst>
                <a:gd name="connsiteX0" fmla="*/ 34092 w 111016"/>
                <a:gd name="connsiteY0" fmla="*/ 55945 h 89162"/>
                <a:gd name="connsiteX1" fmla="*/ 0 w 111016"/>
                <a:gd name="connsiteY1" fmla="*/ 36714 h 89162"/>
                <a:gd name="connsiteX2" fmla="*/ 56819 w 111016"/>
                <a:gd name="connsiteY2" fmla="*/ 0 h 89162"/>
                <a:gd name="connsiteX3" fmla="*/ 78673 w 111016"/>
                <a:gd name="connsiteY3" fmla="*/ 24476 h 89162"/>
                <a:gd name="connsiteX4" fmla="*/ 111016 w 111016"/>
                <a:gd name="connsiteY4" fmla="*/ 89163 h 89162"/>
                <a:gd name="connsiteX5" fmla="*/ 34092 w 111016"/>
                <a:gd name="connsiteY5" fmla="*/ 55945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016" h="89162">
                  <a:moveTo>
                    <a:pt x="34092" y="55945"/>
                  </a:moveTo>
                  <a:cubicBezTo>
                    <a:pt x="22728" y="49826"/>
                    <a:pt x="11364" y="42833"/>
                    <a:pt x="0" y="36714"/>
                  </a:cubicBezTo>
                  <a:cubicBezTo>
                    <a:pt x="19231" y="24476"/>
                    <a:pt x="37588" y="12238"/>
                    <a:pt x="56819" y="0"/>
                  </a:cubicBezTo>
                  <a:cubicBezTo>
                    <a:pt x="63812" y="7867"/>
                    <a:pt x="71680" y="16609"/>
                    <a:pt x="78673" y="24476"/>
                  </a:cubicBezTo>
                  <a:cubicBezTo>
                    <a:pt x="89163" y="46330"/>
                    <a:pt x="100526" y="67309"/>
                    <a:pt x="111016" y="89163"/>
                  </a:cubicBezTo>
                  <a:cubicBezTo>
                    <a:pt x="85666" y="78673"/>
                    <a:pt x="60316" y="67309"/>
                    <a:pt x="34092" y="55945"/>
                  </a:cubicBezTo>
                  <a:close/>
                </a:path>
              </a:pathLst>
            </a:custGeom>
            <a:solidFill>
              <a:srgbClr val="EA9024"/>
            </a:solidFill>
            <a:ln w="8731" cap="flat">
              <a:noFill/>
              <a:prstDash val="solid"/>
              <a:miter/>
            </a:ln>
          </p:spPr>
          <p:txBody>
            <a:bodyPr rtlCol="0" anchor="ctr"/>
            <a:lstStyle/>
            <a:p>
              <a:endParaRPr lang="en-GB"/>
            </a:p>
          </p:txBody>
        </p:sp>
        <p:sp>
          <p:nvSpPr>
            <p:cNvPr id="256" name="Freeform: Shape 255">
              <a:extLst>
                <a:ext uri="{FF2B5EF4-FFF2-40B4-BE49-F238E27FC236}">
                  <a16:creationId xmlns:a16="http://schemas.microsoft.com/office/drawing/2014/main" id="{229173B8-8D46-321F-8608-C14376769540}"/>
                </a:ext>
              </a:extLst>
            </p:cNvPr>
            <p:cNvSpPr/>
            <p:nvPr/>
          </p:nvSpPr>
          <p:spPr>
            <a:xfrm>
              <a:off x="9785485" y="1377690"/>
              <a:ext cx="79547" cy="90036"/>
            </a:xfrm>
            <a:custGeom>
              <a:avLst/>
              <a:gdLst>
                <a:gd name="connsiteX0" fmla="*/ 77799 w 79547"/>
                <a:gd name="connsiteY0" fmla="*/ 52449 h 90036"/>
                <a:gd name="connsiteX1" fmla="*/ 79547 w 79547"/>
                <a:gd name="connsiteY1" fmla="*/ 70805 h 90036"/>
                <a:gd name="connsiteX2" fmla="*/ 76050 w 79547"/>
                <a:gd name="connsiteY2" fmla="*/ 90037 h 90036"/>
                <a:gd name="connsiteX3" fmla="*/ 75176 w 79547"/>
                <a:gd name="connsiteY3" fmla="*/ 87414 h 90036"/>
                <a:gd name="connsiteX4" fmla="*/ 15735 w 79547"/>
                <a:gd name="connsiteY4" fmla="*/ 83044 h 90036"/>
                <a:gd name="connsiteX5" fmla="*/ 13112 w 79547"/>
                <a:gd name="connsiteY5" fmla="*/ 81295 h 90036"/>
                <a:gd name="connsiteX6" fmla="*/ 0 w 79547"/>
                <a:gd name="connsiteY6" fmla="*/ 61190 h 90036"/>
                <a:gd name="connsiteX7" fmla="*/ 0 w 79547"/>
                <a:gd name="connsiteY7" fmla="*/ 61190 h 90036"/>
                <a:gd name="connsiteX8" fmla="*/ 20105 w 79547"/>
                <a:gd name="connsiteY8" fmla="*/ 0 h 90036"/>
                <a:gd name="connsiteX9" fmla="*/ 43707 w 79547"/>
                <a:gd name="connsiteY9" fmla="*/ 0 h 90036"/>
                <a:gd name="connsiteX10" fmla="*/ 77799 w 79547"/>
                <a:gd name="connsiteY10" fmla="*/ 52449 h 9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47" h="90036">
                  <a:moveTo>
                    <a:pt x="77799" y="52449"/>
                  </a:moveTo>
                  <a:cubicBezTo>
                    <a:pt x="78673" y="58568"/>
                    <a:pt x="78673" y="64686"/>
                    <a:pt x="79547" y="70805"/>
                  </a:cubicBezTo>
                  <a:cubicBezTo>
                    <a:pt x="78673" y="76925"/>
                    <a:pt x="77799" y="83918"/>
                    <a:pt x="76050" y="90037"/>
                  </a:cubicBezTo>
                  <a:cubicBezTo>
                    <a:pt x="76050" y="90037"/>
                    <a:pt x="75176" y="87414"/>
                    <a:pt x="75176" y="87414"/>
                  </a:cubicBezTo>
                  <a:cubicBezTo>
                    <a:pt x="55071" y="85666"/>
                    <a:pt x="34966" y="84792"/>
                    <a:pt x="15735" y="83044"/>
                  </a:cubicBezTo>
                  <a:cubicBezTo>
                    <a:pt x="15735" y="83044"/>
                    <a:pt x="13112" y="81295"/>
                    <a:pt x="13112" y="81295"/>
                  </a:cubicBezTo>
                  <a:cubicBezTo>
                    <a:pt x="8741" y="74302"/>
                    <a:pt x="4371" y="68183"/>
                    <a:pt x="0" y="61190"/>
                  </a:cubicBezTo>
                  <a:cubicBezTo>
                    <a:pt x="0" y="61190"/>
                    <a:pt x="0" y="61190"/>
                    <a:pt x="0" y="61190"/>
                  </a:cubicBezTo>
                  <a:cubicBezTo>
                    <a:pt x="6993" y="41085"/>
                    <a:pt x="13112" y="20105"/>
                    <a:pt x="20105" y="0"/>
                  </a:cubicBezTo>
                  <a:cubicBezTo>
                    <a:pt x="27973" y="0"/>
                    <a:pt x="35840" y="0"/>
                    <a:pt x="43707" y="0"/>
                  </a:cubicBezTo>
                  <a:cubicBezTo>
                    <a:pt x="55071" y="16609"/>
                    <a:pt x="66435" y="34966"/>
                    <a:pt x="77799" y="52449"/>
                  </a:cubicBezTo>
                  <a:close/>
                </a:path>
              </a:pathLst>
            </a:custGeom>
            <a:solidFill>
              <a:srgbClr val="BA3325"/>
            </a:solidFill>
            <a:ln w="8731" cap="flat">
              <a:noFill/>
              <a:prstDash val="solid"/>
              <a:miter/>
            </a:ln>
          </p:spPr>
          <p:txBody>
            <a:bodyPr rtlCol="0" anchor="ctr"/>
            <a:lstStyle/>
            <a:p>
              <a:endParaRPr lang="en-GB"/>
            </a:p>
          </p:txBody>
        </p:sp>
        <p:sp>
          <p:nvSpPr>
            <p:cNvPr id="257" name="Freeform: Shape 256">
              <a:extLst>
                <a:ext uri="{FF2B5EF4-FFF2-40B4-BE49-F238E27FC236}">
                  <a16:creationId xmlns:a16="http://schemas.microsoft.com/office/drawing/2014/main" id="{87F69C37-50E8-72F9-E457-244FAC7FB5E7}"/>
                </a:ext>
              </a:extLst>
            </p:cNvPr>
            <p:cNvSpPr/>
            <p:nvPr/>
          </p:nvSpPr>
          <p:spPr>
            <a:xfrm>
              <a:off x="10955962" y="319104"/>
              <a:ext cx="106645" cy="52022"/>
            </a:xfrm>
            <a:custGeom>
              <a:avLst/>
              <a:gdLst>
                <a:gd name="connsiteX0" fmla="*/ 106645 w 106645"/>
                <a:gd name="connsiteY0" fmla="*/ 44581 h 52022"/>
                <a:gd name="connsiteX1" fmla="*/ 4371 w 106645"/>
                <a:gd name="connsiteY1" fmla="*/ 9616 h 52022"/>
                <a:gd name="connsiteX2" fmla="*/ 0 w 106645"/>
                <a:gd name="connsiteY2" fmla="*/ 0 h 52022"/>
                <a:gd name="connsiteX3" fmla="*/ 106645 w 106645"/>
                <a:gd name="connsiteY3" fmla="*/ 6993 h 52022"/>
                <a:gd name="connsiteX4" fmla="*/ 106645 w 106645"/>
                <a:gd name="connsiteY4" fmla="*/ 44581 h 520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45" h="52022">
                  <a:moveTo>
                    <a:pt x="106645" y="44581"/>
                  </a:moveTo>
                  <a:cubicBezTo>
                    <a:pt x="59442" y="70806"/>
                    <a:pt x="39336" y="20105"/>
                    <a:pt x="4371" y="9616"/>
                  </a:cubicBezTo>
                  <a:cubicBezTo>
                    <a:pt x="1748" y="8741"/>
                    <a:pt x="874" y="3497"/>
                    <a:pt x="0" y="0"/>
                  </a:cubicBezTo>
                  <a:cubicBezTo>
                    <a:pt x="35840" y="2622"/>
                    <a:pt x="70806" y="4371"/>
                    <a:pt x="106645" y="6993"/>
                  </a:cubicBezTo>
                  <a:cubicBezTo>
                    <a:pt x="106645" y="20105"/>
                    <a:pt x="106645" y="32343"/>
                    <a:pt x="106645" y="44581"/>
                  </a:cubicBezTo>
                  <a:close/>
                </a:path>
              </a:pathLst>
            </a:custGeom>
            <a:solidFill>
              <a:srgbClr val="7B2B29"/>
            </a:solidFill>
            <a:ln w="8731" cap="flat">
              <a:noFill/>
              <a:prstDash val="solid"/>
              <a:miter/>
            </a:ln>
          </p:spPr>
          <p:txBody>
            <a:bodyPr rtlCol="0" anchor="ctr"/>
            <a:lstStyle/>
            <a:p>
              <a:endParaRPr lang="en-GB"/>
            </a:p>
          </p:txBody>
        </p:sp>
        <p:sp>
          <p:nvSpPr>
            <p:cNvPr id="258" name="Freeform: Shape 257">
              <a:extLst>
                <a:ext uri="{FF2B5EF4-FFF2-40B4-BE49-F238E27FC236}">
                  <a16:creationId xmlns:a16="http://schemas.microsoft.com/office/drawing/2014/main" id="{8525FB61-2A53-DC4A-0F84-DA8495F4F565}"/>
                </a:ext>
              </a:extLst>
            </p:cNvPr>
            <p:cNvSpPr/>
            <p:nvPr/>
          </p:nvSpPr>
          <p:spPr>
            <a:xfrm>
              <a:off x="11230886" y="1426642"/>
              <a:ext cx="73859" cy="84791"/>
            </a:xfrm>
            <a:custGeom>
              <a:avLst/>
              <a:gdLst>
                <a:gd name="connsiteX0" fmla="*/ 41516 w 73859"/>
                <a:gd name="connsiteY0" fmla="*/ 71680 h 84791"/>
                <a:gd name="connsiteX1" fmla="*/ 8299 w 73859"/>
                <a:gd name="connsiteY1" fmla="*/ 6993 h 84791"/>
                <a:gd name="connsiteX2" fmla="*/ 24907 w 73859"/>
                <a:gd name="connsiteY2" fmla="*/ 0 h 84791"/>
                <a:gd name="connsiteX3" fmla="*/ 73859 w 73859"/>
                <a:gd name="connsiteY3" fmla="*/ 83918 h 84791"/>
                <a:gd name="connsiteX4" fmla="*/ 51132 w 73859"/>
                <a:gd name="connsiteY4" fmla="*/ 84792 h 84791"/>
                <a:gd name="connsiteX5" fmla="*/ 41516 w 73859"/>
                <a:gd name="connsiteY5" fmla="*/ 71680 h 8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859" h="84791">
                  <a:moveTo>
                    <a:pt x="41516" y="71680"/>
                  </a:moveTo>
                  <a:cubicBezTo>
                    <a:pt x="24907" y="53323"/>
                    <a:pt x="-17926" y="48078"/>
                    <a:pt x="8299" y="6993"/>
                  </a:cubicBezTo>
                  <a:cubicBezTo>
                    <a:pt x="13544" y="4371"/>
                    <a:pt x="19662" y="2622"/>
                    <a:pt x="24907" y="0"/>
                  </a:cubicBezTo>
                  <a:cubicBezTo>
                    <a:pt x="74734" y="8741"/>
                    <a:pt x="68614" y="49826"/>
                    <a:pt x="73859" y="83918"/>
                  </a:cubicBezTo>
                  <a:cubicBezTo>
                    <a:pt x="65992" y="83918"/>
                    <a:pt x="58125" y="84792"/>
                    <a:pt x="51132" y="84792"/>
                  </a:cubicBezTo>
                  <a:cubicBezTo>
                    <a:pt x="47635" y="81295"/>
                    <a:pt x="44139" y="76925"/>
                    <a:pt x="41516" y="71680"/>
                  </a:cubicBezTo>
                  <a:close/>
                </a:path>
              </a:pathLst>
            </a:custGeom>
            <a:solidFill>
              <a:srgbClr val="E56A2D"/>
            </a:solidFill>
            <a:ln w="8731" cap="flat">
              <a:noFill/>
              <a:prstDash val="solid"/>
              <a:miter/>
            </a:ln>
          </p:spPr>
          <p:txBody>
            <a:bodyPr rtlCol="0" anchor="ctr"/>
            <a:lstStyle/>
            <a:p>
              <a:endParaRPr lang="en-GB"/>
            </a:p>
          </p:txBody>
        </p:sp>
        <p:sp>
          <p:nvSpPr>
            <p:cNvPr id="259" name="Freeform: Shape 258">
              <a:extLst>
                <a:ext uri="{FF2B5EF4-FFF2-40B4-BE49-F238E27FC236}">
                  <a16:creationId xmlns:a16="http://schemas.microsoft.com/office/drawing/2014/main" id="{FC81787D-E565-7656-5277-24AB35B85B27}"/>
                </a:ext>
              </a:extLst>
            </p:cNvPr>
            <p:cNvSpPr/>
            <p:nvPr/>
          </p:nvSpPr>
          <p:spPr>
            <a:xfrm>
              <a:off x="11358068" y="861072"/>
              <a:ext cx="83043" cy="106645"/>
            </a:xfrm>
            <a:custGeom>
              <a:avLst/>
              <a:gdLst>
                <a:gd name="connsiteX0" fmla="*/ 62938 w 83043"/>
                <a:gd name="connsiteY0" fmla="*/ 0 h 106645"/>
                <a:gd name="connsiteX1" fmla="*/ 83044 w 83043"/>
                <a:gd name="connsiteY1" fmla="*/ 13112 h 106645"/>
                <a:gd name="connsiteX2" fmla="*/ 62064 w 83043"/>
                <a:gd name="connsiteY2" fmla="*/ 104897 h 106645"/>
                <a:gd name="connsiteX3" fmla="*/ 8741 w 83043"/>
                <a:gd name="connsiteY3" fmla="*/ 106645 h 106645"/>
                <a:gd name="connsiteX4" fmla="*/ 0 w 83043"/>
                <a:gd name="connsiteY4" fmla="*/ 78673 h 106645"/>
                <a:gd name="connsiteX5" fmla="*/ 35840 w 83043"/>
                <a:gd name="connsiteY5" fmla="*/ 25350 h 106645"/>
                <a:gd name="connsiteX6" fmla="*/ 62938 w 83043"/>
                <a:gd name="connsiteY6" fmla="*/ 0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043" h="106645">
                  <a:moveTo>
                    <a:pt x="62938" y="0"/>
                  </a:moveTo>
                  <a:cubicBezTo>
                    <a:pt x="69931" y="4371"/>
                    <a:pt x="76050" y="8741"/>
                    <a:pt x="83044" y="13112"/>
                  </a:cubicBezTo>
                  <a:cubicBezTo>
                    <a:pt x="76050" y="43707"/>
                    <a:pt x="69057" y="74302"/>
                    <a:pt x="62064" y="104897"/>
                  </a:cubicBezTo>
                  <a:cubicBezTo>
                    <a:pt x="44581" y="105771"/>
                    <a:pt x="27098" y="106645"/>
                    <a:pt x="8741" y="106645"/>
                  </a:cubicBezTo>
                  <a:cubicBezTo>
                    <a:pt x="6119" y="97030"/>
                    <a:pt x="3497" y="88288"/>
                    <a:pt x="0" y="78673"/>
                  </a:cubicBezTo>
                  <a:cubicBezTo>
                    <a:pt x="42833" y="82169"/>
                    <a:pt x="36714" y="51574"/>
                    <a:pt x="35840" y="25350"/>
                  </a:cubicBezTo>
                  <a:cubicBezTo>
                    <a:pt x="45455" y="17483"/>
                    <a:pt x="54197" y="8741"/>
                    <a:pt x="62938" y="0"/>
                  </a:cubicBezTo>
                  <a:close/>
                </a:path>
              </a:pathLst>
            </a:custGeom>
            <a:solidFill>
              <a:srgbClr val="654A38"/>
            </a:solidFill>
            <a:ln w="8731" cap="flat">
              <a:noFill/>
              <a:prstDash val="solid"/>
              <a:miter/>
            </a:ln>
          </p:spPr>
          <p:txBody>
            <a:bodyPr rtlCol="0" anchor="ctr"/>
            <a:lstStyle/>
            <a:p>
              <a:endParaRPr lang="en-GB"/>
            </a:p>
          </p:txBody>
        </p:sp>
        <p:sp>
          <p:nvSpPr>
            <p:cNvPr id="260" name="Freeform: Shape 259">
              <a:extLst>
                <a:ext uri="{FF2B5EF4-FFF2-40B4-BE49-F238E27FC236}">
                  <a16:creationId xmlns:a16="http://schemas.microsoft.com/office/drawing/2014/main" id="{52301A5F-9F8E-07B4-AC69-79F25455E7C8}"/>
                </a:ext>
              </a:extLst>
            </p:cNvPr>
            <p:cNvSpPr/>
            <p:nvPr/>
          </p:nvSpPr>
          <p:spPr>
            <a:xfrm>
              <a:off x="8909594" y="1070866"/>
              <a:ext cx="98778" cy="80421"/>
            </a:xfrm>
            <a:custGeom>
              <a:avLst/>
              <a:gdLst>
                <a:gd name="connsiteX0" fmla="*/ 98778 w 98778"/>
                <a:gd name="connsiteY0" fmla="*/ 35840 h 80421"/>
                <a:gd name="connsiteX1" fmla="*/ 29721 w 98778"/>
                <a:gd name="connsiteY1" fmla="*/ 80421 h 80421"/>
                <a:gd name="connsiteX2" fmla="*/ 0 w 98778"/>
                <a:gd name="connsiteY2" fmla="*/ 34966 h 80421"/>
                <a:gd name="connsiteX3" fmla="*/ 11364 w 98778"/>
                <a:gd name="connsiteY3" fmla="*/ 0 h 80421"/>
                <a:gd name="connsiteX4" fmla="*/ 75176 w 98778"/>
                <a:gd name="connsiteY4" fmla="*/ 0 h 80421"/>
                <a:gd name="connsiteX5" fmla="*/ 82169 w 98778"/>
                <a:gd name="connsiteY5" fmla="*/ 6993 h 80421"/>
                <a:gd name="connsiteX6" fmla="*/ 98778 w 98778"/>
                <a:gd name="connsiteY6" fmla="*/ 35840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778" h="80421">
                  <a:moveTo>
                    <a:pt x="98778" y="35840"/>
                  </a:moveTo>
                  <a:cubicBezTo>
                    <a:pt x="61190" y="28847"/>
                    <a:pt x="35840" y="39336"/>
                    <a:pt x="29721" y="80421"/>
                  </a:cubicBezTo>
                  <a:cubicBezTo>
                    <a:pt x="20105" y="65561"/>
                    <a:pt x="9616" y="49826"/>
                    <a:pt x="0" y="34966"/>
                  </a:cubicBezTo>
                  <a:cubicBezTo>
                    <a:pt x="3497" y="23602"/>
                    <a:pt x="6993" y="11364"/>
                    <a:pt x="11364" y="0"/>
                  </a:cubicBezTo>
                  <a:cubicBezTo>
                    <a:pt x="32343" y="0"/>
                    <a:pt x="54197" y="0"/>
                    <a:pt x="75176" y="0"/>
                  </a:cubicBezTo>
                  <a:cubicBezTo>
                    <a:pt x="77799" y="2622"/>
                    <a:pt x="80421" y="5245"/>
                    <a:pt x="82169" y="6993"/>
                  </a:cubicBezTo>
                  <a:cubicBezTo>
                    <a:pt x="87414" y="16609"/>
                    <a:pt x="92659" y="26224"/>
                    <a:pt x="98778" y="35840"/>
                  </a:cubicBezTo>
                  <a:close/>
                </a:path>
              </a:pathLst>
            </a:custGeom>
            <a:solidFill>
              <a:srgbClr val="7E4E29"/>
            </a:solidFill>
            <a:ln w="8731" cap="flat">
              <a:noFill/>
              <a:prstDash val="solid"/>
              <a:miter/>
            </a:ln>
          </p:spPr>
          <p:txBody>
            <a:bodyPr rtlCol="0" anchor="ctr"/>
            <a:lstStyle/>
            <a:p>
              <a:endParaRPr lang="en-GB"/>
            </a:p>
          </p:txBody>
        </p:sp>
        <p:sp>
          <p:nvSpPr>
            <p:cNvPr id="261" name="Freeform: Shape 260">
              <a:extLst>
                <a:ext uri="{FF2B5EF4-FFF2-40B4-BE49-F238E27FC236}">
                  <a16:creationId xmlns:a16="http://schemas.microsoft.com/office/drawing/2014/main" id="{9E22B589-AC23-7567-4589-536D2F089D3F}"/>
                </a:ext>
              </a:extLst>
            </p:cNvPr>
            <p:cNvSpPr/>
            <p:nvPr/>
          </p:nvSpPr>
          <p:spPr>
            <a:xfrm>
              <a:off x="9834437" y="1533053"/>
              <a:ext cx="91784" cy="63173"/>
            </a:xfrm>
            <a:custGeom>
              <a:avLst/>
              <a:gdLst>
                <a:gd name="connsiteX0" fmla="*/ 48952 w 91784"/>
                <a:gd name="connsiteY0" fmla="*/ 62299 h 63173"/>
                <a:gd name="connsiteX1" fmla="*/ 0 w 91784"/>
                <a:gd name="connsiteY1" fmla="*/ 47438 h 63173"/>
                <a:gd name="connsiteX2" fmla="*/ 13986 w 91784"/>
                <a:gd name="connsiteY2" fmla="*/ 20340 h 63173"/>
                <a:gd name="connsiteX3" fmla="*/ 32343 w 91784"/>
                <a:gd name="connsiteY3" fmla="*/ 12473 h 63173"/>
                <a:gd name="connsiteX4" fmla="*/ 91785 w 91784"/>
                <a:gd name="connsiteY4" fmla="*/ 21214 h 63173"/>
                <a:gd name="connsiteX5" fmla="*/ 86540 w 91784"/>
                <a:gd name="connsiteY5" fmla="*/ 26459 h 63173"/>
                <a:gd name="connsiteX6" fmla="*/ 75176 w 91784"/>
                <a:gd name="connsiteY6" fmla="*/ 36075 h 63173"/>
                <a:gd name="connsiteX7" fmla="*/ 76050 w 91784"/>
                <a:gd name="connsiteY7" fmla="*/ 35201 h 63173"/>
                <a:gd name="connsiteX8" fmla="*/ 66435 w 91784"/>
                <a:gd name="connsiteY8" fmla="*/ 46564 h 63173"/>
                <a:gd name="connsiteX9" fmla="*/ 60316 w 91784"/>
                <a:gd name="connsiteY9" fmla="*/ 53557 h 63173"/>
                <a:gd name="connsiteX10" fmla="*/ 49826 w 91784"/>
                <a:gd name="connsiteY10" fmla="*/ 63173 h 63173"/>
                <a:gd name="connsiteX11" fmla="*/ 48952 w 91784"/>
                <a:gd name="connsiteY11" fmla="*/ 62299 h 63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784" h="63173">
                  <a:moveTo>
                    <a:pt x="48952" y="62299"/>
                  </a:moveTo>
                  <a:cubicBezTo>
                    <a:pt x="32343" y="57054"/>
                    <a:pt x="16609" y="51809"/>
                    <a:pt x="0" y="47438"/>
                  </a:cubicBezTo>
                  <a:cubicBezTo>
                    <a:pt x="4371" y="38697"/>
                    <a:pt x="8741" y="29081"/>
                    <a:pt x="13986" y="20340"/>
                  </a:cubicBezTo>
                  <a:cubicBezTo>
                    <a:pt x="20105" y="17718"/>
                    <a:pt x="26224" y="15095"/>
                    <a:pt x="32343" y="12473"/>
                  </a:cubicBezTo>
                  <a:cubicBezTo>
                    <a:pt x="54197" y="2857"/>
                    <a:pt x="76050" y="-13751"/>
                    <a:pt x="91785" y="21214"/>
                  </a:cubicBezTo>
                  <a:cubicBezTo>
                    <a:pt x="90037" y="22962"/>
                    <a:pt x="88288" y="24711"/>
                    <a:pt x="86540" y="26459"/>
                  </a:cubicBezTo>
                  <a:cubicBezTo>
                    <a:pt x="83044" y="29956"/>
                    <a:pt x="78673" y="32578"/>
                    <a:pt x="75176" y="36075"/>
                  </a:cubicBezTo>
                  <a:cubicBezTo>
                    <a:pt x="75176" y="36075"/>
                    <a:pt x="76050" y="35201"/>
                    <a:pt x="76050" y="35201"/>
                  </a:cubicBezTo>
                  <a:cubicBezTo>
                    <a:pt x="72554" y="38697"/>
                    <a:pt x="69931" y="42194"/>
                    <a:pt x="66435" y="46564"/>
                  </a:cubicBezTo>
                  <a:cubicBezTo>
                    <a:pt x="64686" y="49187"/>
                    <a:pt x="62064" y="50935"/>
                    <a:pt x="60316" y="53557"/>
                  </a:cubicBezTo>
                  <a:cubicBezTo>
                    <a:pt x="56819" y="57054"/>
                    <a:pt x="53323" y="59676"/>
                    <a:pt x="49826" y="63173"/>
                  </a:cubicBezTo>
                  <a:lnTo>
                    <a:pt x="48952" y="62299"/>
                  </a:lnTo>
                  <a:close/>
                </a:path>
              </a:pathLst>
            </a:custGeom>
            <a:solidFill>
              <a:srgbClr val="BE7625"/>
            </a:solidFill>
            <a:ln w="8731" cap="flat">
              <a:noFill/>
              <a:prstDash val="solid"/>
              <a:miter/>
            </a:ln>
          </p:spPr>
          <p:txBody>
            <a:bodyPr rtlCol="0" anchor="ctr"/>
            <a:lstStyle/>
            <a:p>
              <a:endParaRPr lang="en-GB"/>
            </a:p>
          </p:txBody>
        </p:sp>
        <p:sp>
          <p:nvSpPr>
            <p:cNvPr id="262" name="Freeform: Shape 261">
              <a:extLst>
                <a:ext uri="{FF2B5EF4-FFF2-40B4-BE49-F238E27FC236}">
                  <a16:creationId xmlns:a16="http://schemas.microsoft.com/office/drawing/2014/main" id="{11542E62-9870-3A5C-C1D4-3A3239369374}"/>
                </a:ext>
              </a:extLst>
            </p:cNvPr>
            <p:cNvSpPr/>
            <p:nvPr/>
          </p:nvSpPr>
          <p:spPr>
            <a:xfrm>
              <a:off x="9223017" y="449351"/>
              <a:ext cx="79066" cy="107519"/>
            </a:xfrm>
            <a:custGeom>
              <a:avLst/>
              <a:gdLst>
                <a:gd name="connsiteX0" fmla="*/ 79067 w 79066"/>
                <a:gd name="connsiteY0" fmla="*/ 20105 h 107519"/>
                <a:gd name="connsiteX1" fmla="*/ 3016 w 79066"/>
                <a:gd name="connsiteY1" fmla="*/ 107520 h 107519"/>
                <a:gd name="connsiteX2" fmla="*/ 55465 w 79066"/>
                <a:gd name="connsiteY2" fmla="*/ 0 h 107519"/>
                <a:gd name="connsiteX3" fmla="*/ 79067 w 79066"/>
                <a:gd name="connsiteY3" fmla="*/ 20105 h 107519"/>
              </a:gdLst>
              <a:ahLst/>
              <a:cxnLst>
                <a:cxn ang="0">
                  <a:pos x="connsiteX0" y="connsiteY0"/>
                </a:cxn>
                <a:cxn ang="0">
                  <a:pos x="connsiteX1" y="connsiteY1"/>
                </a:cxn>
                <a:cxn ang="0">
                  <a:pos x="connsiteX2" y="connsiteY2"/>
                </a:cxn>
                <a:cxn ang="0">
                  <a:pos x="connsiteX3" y="connsiteY3"/>
                </a:cxn>
              </a:cxnLst>
              <a:rect l="l" t="t" r="r" b="b"/>
              <a:pathLst>
                <a:path w="79066" h="107519">
                  <a:moveTo>
                    <a:pt x="79067" y="20105"/>
                  </a:moveTo>
                  <a:cubicBezTo>
                    <a:pt x="53717" y="48952"/>
                    <a:pt x="28367" y="77799"/>
                    <a:pt x="3016" y="107520"/>
                  </a:cubicBezTo>
                  <a:cubicBezTo>
                    <a:pt x="-10970" y="56819"/>
                    <a:pt x="26618" y="30595"/>
                    <a:pt x="55465" y="0"/>
                  </a:cubicBezTo>
                  <a:cubicBezTo>
                    <a:pt x="63332" y="6119"/>
                    <a:pt x="71200" y="13112"/>
                    <a:pt x="79067" y="20105"/>
                  </a:cubicBezTo>
                  <a:close/>
                </a:path>
              </a:pathLst>
            </a:custGeom>
            <a:solidFill>
              <a:srgbClr val="3D2226"/>
            </a:solidFill>
            <a:ln w="8731" cap="flat">
              <a:noFill/>
              <a:prstDash val="solid"/>
              <a:miter/>
            </a:ln>
          </p:spPr>
          <p:txBody>
            <a:bodyPr rtlCol="0" anchor="ctr"/>
            <a:lstStyle/>
            <a:p>
              <a:endParaRPr lang="en-GB"/>
            </a:p>
          </p:txBody>
        </p:sp>
        <p:sp>
          <p:nvSpPr>
            <p:cNvPr id="263" name="Freeform: Shape 262">
              <a:extLst>
                <a:ext uri="{FF2B5EF4-FFF2-40B4-BE49-F238E27FC236}">
                  <a16:creationId xmlns:a16="http://schemas.microsoft.com/office/drawing/2014/main" id="{05306C6D-8B41-B787-6500-2378DF8C7D9A}"/>
                </a:ext>
              </a:extLst>
            </p:cNvPr>
            <p:cNvSpPr/>
            <p:nvPr/>
          </p:nvSpPr>
          <p:spPr>
            <a:xfrm>
              <a:off x="9528487" y="2400437"/>
              <a:ext cx="112764" cy="54196"/>
            </a:xfrm>
            <a:custGeom>
              <a:avLst/>
              <a:gdLst>
                <a:gd name="connsiteX0" fmla="*/ 112764 w 112764"/>
                <a:gd name="connsiteY0" fmla="*/ 30595 h 54196"/>
                <a:gd name="connsiteX1" fmla="*/ 6119 w 112764"/>
                <a:gd name="connsiteY1" fmla="*/ 54197 h 54196"/>
                <a:gd name="connsiteX2" fmla="*/ 2622 w 112764"/>
                <a:gd name="connsiteY2" fmla="*/ 48952 h 54196"/>
                <a:gd name="connsiteX3" fmla="*/ 0 w 112764"/>
                <a:gd name="connsiteY3" fmla="*/ 13112 h 54196"/>
                <a:gd name="connsiteX4" fmla="*/ 111890 w 112764"/>
                <a:gd name="connsiteY4" fmla="*/ 0 h 54196"/>
                <a:gd name="connsiteX5" fmla="*/ 112764 w 112764"/>
                <a:gd name="connsiteY5" fmla="*/ 30595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764" h="54196">
                  <a:moveTo>
                    <a:pt x="112764" y="30595"/>
                  </a:moveTo>
                  <a:cubicBezTo>
                    <a:pt x="76925" y="38462"/>
                    <a:pt x="41959" y="46330"/>
                    <a:pt x="6119" y="54197"/>
                  </a:cubicBezTo>
                  <a:cubicBezTo>
                    <a:pt x="5245" y="52449"/>
                    <a:pt x="4371" y="50700"/>
                    <a:pt x="2622" y="48952"/>
                  </a:cubicBezTo>
                  <a:cubicBezTo>
                    <a:pt x="1748" y="36714"/>
                    <a:pt x="874" y="25350"/>
                    <a:pt x="0" y="13112"/>
                  </a:cubicBezTo>
                  <a:cubicBezTo>
                    <a:pt x="37588" y="8741"/>
                    <a:pt x="74302" y="4371"/>
                    <a:pt x="111890" y="0"/>
                  </a:cubicBezTo>
                  <a:cubicBezTo>
                    <a:pt x="112764" y="10490"/>
                    <a:pt x="112764" y="20980"/>
                    <a:pt x="112764" y="30595"/>
                  </a:cubicBezTo>
                  <a:close/>
                </a:path>
              </a:pathLst>
            </a:custGeom>
            <a:solidFill>
              <a:srgbClr val="EA9024"/>
            </a:solidFill>
            <a:ln w="8731" cap="flat">
              <a:noFill/>
              <a:prstDash val="solid"/>
              <a:miter/>
            </a:ln>
          </p:spPr>
          <p:txBody>
            <a:bodyPr rtlCol="0" anchor="ctr"/>
            <a:lstStyle/>
            <a:p>
              <a:endParaRPr lang="en-GB"/>
            </a:p>
          </p:txBody>
        </p:sp>
        <p:sp>
          <p:nvSpPr>
            <p:cNvPr id="264" name="Freeform: Shape 263">
              <a:extLst>
                <a:ext uri="{FF2B5EF4-FFF2-40B4-BE49-F238E27FC236}">
                  <a16:creationId xmlns:a16="http://schemas.microsoft.com/office/drawing/2014/main" id="{3290CBDF-1567-BB0D-1D5F-0B8770AA9FDB}"/>
                </a:ext>
              </a:extLst>
            </p:cNvPr>
            <p:cNvSpPr/>
            <p:nvPr/>
          </p:nvSpPr>
          <p:spPr>
            <a:xfrm>
              <a:off x="10372035" y="5406613"/>
              <a:ext cx="114512" cy="69931"/>
            </a:xfrm>
            <a:custGeom>
              <a:avLst/>
              <a:gdLst>
                <a:gd name="connsiteX0" fmla="*/ 26224 w 114512"/>
                <a:gd name="connsiteY0" fmla="*/ 69931 h 69931"/>
                <a:gd name="connsiteX1" fmla="*/ 14861 w 114512"/>
                <a:gd name="connsiteY1" fmla="*/ 50700 h 69931"/>
                <a:gd name="connsiteX2" fmla="*/ 0 w 114512"/>
                <a:gd name="connsiteY2" fmla="*/ 36714 h 69931"/>
                <a:gd name="connsiteX3" fmla="*/ 26224 w 114512"/>
                <a:gd name="connsiteY3" fmla="*/ 0 h 69931"/>
                <a:gd name="connsiteX4" fmla="*/ 114513 w 114512"/>
                <a:gd name="connsiteY4" fmla="*/ 35840 h 69931"/>
                <a:gd name="connsiteX5" fmla="*/ 112765 w 114512"/>
                <a:gd name="connsiteY5" fmla="*/ 42833 h 69931"/>
                <a:gd name="connsiteX6" fmla="*/ 112765 w 114512"/>
                <a:gd name="connsiteY6" fmla="*/ 42833 h 69931"/>
                <a:gd name="connsiteX7" fmla="*/ 78673 w 114512"/>
                <a:gd name="connsiteY7" fmla="*/ 43707 h 69931"/>
                <a:gd name="connsiteX8" fmla="*/ 44581 w 114512"/>
                <a:gd name="connsiteY8" fmla="*/ 61190 h 69931"/>
                <a:gd name="connsiteX9" fmla="*/ 26224 w 114512"/>
                <a:gd name="connsiteY9" fmla="*/ 69931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12" h="69931">
                  <a:moveTo>
                    <a:pt x="26224" y="69931"/>
                  </a:moveTo>
                  <a:cubicBezTo>
                    <a:pt x="22728" y="63812"/>
                    <a:pt x="19231" y="56819"/>
                    <a:pt x="14861" y="50700"/>
                  </a:cubicBezTo>
                  <a:cubicBezTo>
                    <a:pt x="9616" y="46329"/>
                    <a:pt x="5245" y="41959"/>
                    <a:pt x="0" y="36714"/>
                  </a:cubicBezTo>
                  <a:cubicBezTo>
                    <a:pt x="8741" y="24476"/>
                    <a:pt x="17483" y="12238"/>
                    <a:pt x="26224" y="0"/>
                  </a:cubicBezTo>
                  <a:cubicBezTo>
                    <a:pt x="55945" y="12238"/>
                    <a:pt x="84792" y="23602"/>
                    <a:pt x="114513" y="35840"/>
                  </a:cubicBezTo>
                  <a:cubicBezTo>
                    <a:pt x="114513" y="38462"/>
                    <a:pt x="113639" y="41085"/>
                    <a:pt x="112765" y="42833"/>
                  </a:cubicBezTo>
                  <a:lnTo>
                    <a:pt x="112765" y="42833"/>
                  </a:lnTo>
                  <a:cubicBezTo>
                    <a:pt x="101401" y="42833"/>
                    <a:pt x="90037" y="43707"/>
                    <a:pt x="78673" y="43707"/>
                  </a:cubicBezTo>
                  <a:cubicBezTo>
                    <a:pt x="67309" y="49826"/>
                    <a:pt x="55945" y="55071"/>
                    <a:pt x="44581" y="61190"/>
                  </a:cubicBezTo>
                  <a:cubicBezTo>
                    <a:pt x="38462" y="64686"/>
                    <a:pt x="32343" y="67309"/>
                    <a:pt x="26224" y="69931"/>
                  </a:cubicBezTo>
                  <a:close/>
                </a:path>
              </a:pathLst>
            </a:custGeom>
            <a:solidFill>
              <a:srgbClr val="BA3325"/>
            </a:solidFill>
            <a:ln w="8731" cap="flat">
              <a:noFill/>
              <a:prstDash val="solid"/>
              <a:miter/>
            </a:ln>
          </p:spPr>
          <p:txBody>
            <a:bodyPr rtlCol="0" anchor="ctr"/>
            <a:lstStyle/>
            <a:p>
              <a:endParaRPr lang="en-GB"/>
            </a:p>
          </p:txBody>
        </p:sp>
        <p:sp>
          <p:nvSpPr>
            <p:cNvPr id="265" name="Freeform: Shape 264">
              <a:extLst>
                <a:ext uri="{FF2B5EF4-FFF2-40B4-BE49-F238E27FC236}">
                  <a16:creationId xmlns:a16="http://schemas.microsoft.com/office/drawing/2014/main" id="{293E688A-F8B2-2D94-F9FA-C051DBCB40F2}"/>
                </a:ext>
              </a:extLst>
            </p:cNvPr>
            <p:cNvSpPr/>
            <p:nvPr/>
          </p:nvSpPr>
          <p:spPr>
            <a:xfrm>
              <a:off x="9017114" y="799882"/>
              <a:ext cx="97029" cy="66556"/>
            </a:xfrm>
            <a:custGeom>
              <a:avLst/>
              <a:gdLst>
                <a:gd name="connsiteX0" fmla="*/ 97030 w 97029"/>
                <a:gd name="connsiteY0" fmla="*/ 41959 h 66556"/>
                <a:gd name="connsiteX1" fmla="*/ 72554 w 97029"/>
                <a:gd name="connsiteY1" fmla="*/ 66435 h 66556"/>
                <a:gd name="connsiteX2" fmla="*/ 0 w 97029"/>
                <a:gd name="connsiteY2" fmla="*/ 14860 h 66556"/>
                <a:gd name="connsiteX3" fmla="*/ 0 w 97029"/>
                <a:gd name="connsiteY3" fmla="*/ 16609 h 66556"/>
                <a:gd name="connsiteX4" fmla="*/ 27098 w 97029"/>
                <a:gd name="connsiteY4" fmla="*/ 5245 h 66556"/>
                <a:gd name="connsiteX5" fmla="*/ 42833 w 97029"/>
                <a:gd name="connsiteY5" fmla="*/ 0 h 66556"/>
                <a:gd name="connsiteX6" fmla="*/ 70806 w 97029"/>
                <a:gd name="connsiteY6" fmla="*/ 7867 h 66556"/>
                <a:gd name="connsiteX7" fmla="*/ 78673 w 97029"/>
                <a:gd name="connsiteY7" fmla="*/ 14860 h 66556"/>
                <a:gd name="connsiteX8" fmla="*/ 83044 w 97029"/>
                <a:gd name="connsiteY8" fmla="*/ 22728 h 66556"/>
                <a:gd name="connsiteX9" fmla="*/ 80421 w 97029"/>
                <a:gd name="connsiteY9" fmla="*/ 21854 h 66556"/>
                <a:gd name="connsiteX10" fmla="*/ 89163 w 97029"/>
                <a:gd name="connsiteY10" fmla="*/ 33217 h 66556"/>
                <a:gd name="connsiteX11" fmla="*/ 88288 w 97029"/>
                <a:gd name="connsiteY11" fmla="*/ 32343 h 66556"/>
                <a:gd name="connsiteX12" fmla="*/ 97030 w 97029"/>
                <a:gd name="connsiteY12" fmla="*/ 41959 h 66556"/>
                <a:gd name="connsiteX13" fmla="*/ 97030 w 97029"/>
                <a:gd name="connsiteY13" fmla="*/ 41959 h 6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7029" h="66556">
                  <a:moveTo>
                    <a:pt x="97030" y="41959"/>
                  </a:moveTo>
                  <a:cubicBezTo>
                    <a:pt x="88288" y="50700"/>
                    <a:pt x="75176" y="68183"/>
                    <a:pt x="72554" y="66435"/>
                  </a:cubicBezTo>
                  <a:cubicBezTo>
                    <a:pt x="47204" y="50700"/>
                    <a:pt x="23602" y="32343"/>
                    <a:pt x="0" y="14860"/>
                  </a:cubicBezTo>
                  <a:cubicBezTo>
                    <a:pt x="0" y="14860"/>
                    <a:pt x="0" y="16609"/>
                    <a:pt x="0" y="16609"/>
                  </a:cubicBezTo>
                  <a:cubicBezTo>
                    <a:pt x="8741" y="13112"/>
                    <a:pt x="18357" y="9616"/>
                    <a:pt x="27098" y="5245"/>
                  </a:cubicBezTo>
                  <a:cubicBezTo>
                    <a:pt x="32343" y="3497"/>
                    <a:pt x="37588" y="1748"/>
                    <a:pt x="42833" y="0"/>
                  </a:cubicBezTo>
                  <a:cubicBezTo>
                    <a:pt x="52449" y="2622"/>
                    <a:pt x="61190" y="5245"/>
                    <a:pt x="70806" y="7867"/>
                  </a:cubicBezTo>
                  <a:cubicBezTo>
                    <a:pt x="73428" y="10490"/>
                    <a:pt x="76050" y="13112"/>
                    <a:pt x="78673" y="14860"/>
                  </a:cubicBezTo>
                  <a:cubicBezTo>
                    <a:pt x="80421" y="17483"/>
                    <a:pt x="81295" y="20105"/>
                    <a:pt x="83044" y="22728"/>
                  </a:cubicBezTo>
                  <a:cubicBezTo>
                    <a:pt x="83044" y="22728"/>
                    <a:pt x="80421" y="21854"/>
                    <a:pt x="80421" y="21854"/>
                  </a:cubicBezTo>
                  <a:cubicBezTo>
                    <a:pt x="83044" y="25350"/>
                    <a:pt x="85666" y="29721"/>
                    <a:pt x="89163" y="33217"/>
                  </a:cubicBezTo>
                  <a:cubicBezTo>
                    <a:pt x="89163" y="33217"/>
                    <a:pt x="88288" y="32343"/>
                    <a:pt x="88288" y="32343"/>
                  </a:cubicBezTo>
                  <a:cubicBezTo>
                    <a:pt x="90911" y="35840"/>
                    <a:pt x="94407" y="38462"/>
                    <a:pt x="97030" y="41959"/>
                  </a:cubicBezTo>
                  <a:cubicBezTo>
                    <a:pt x="97030" y="42833"/>
                    <a:pt x="97030" y="41959"/>
                    <a:pt x="97030" y="41959"/>
                  </a:cubicBezTo>
                  <a:close/>
                </a:path>
              </a:pathLst>
            </a:custGeom>
            <a:solidFill>
              <a:srgbClr val="BA3325"/>
            </a:solidFill>
            <a:ln w="8731" cap="flat">
              <a:noFill/>
              <a:prstDash val="solid"/>
              <a:miter/>
            </a:ln>
          </p:spPr>
          <p:txBody>
            <a:bodyPr rtlCol="0" anchor="ctr"/>
            <a:lstStyle/>
            <a:p>
              <a:endParaRPr lang="en-GB"/>
            </a:p>
          </p:txBody>
        </p:sp>
        <p:sp>
          <p:nvSpPr>
            <p:cNvPr id="266" name="Freeform: Shape 265">
              <a:extLst>
                <a:ext uri="{FF2B5EF4-FFF2-40B4-BE49-F238E27FC236}">
                  <a16:creationId xmlns:a16="http://schemas.microsoft.com/office/drawing/2014/main" id="{274337D0-2ADC-93E7-BC15-6E465B5A6E50}"/>
                </a:ext>
              </a:extLst>
            </p:cNvPr>
            <p:cNvSpPr/>
            <p:nvPr/>
          </p:nvSpPr>
          <p:spPr>
            <a:xfrm>
              <a:off x="11062607" y="326971"/>
              <a:ext cx="195808" cy="78672"/>
            </a:xfrm>
            <a:custGeom>
              <a:avLst/>
              <a:gdLst>
                <a:gd name="connsiteX0" fmla="*/ 0 w 195808"/>
                <a:gd name="connsiteY0" fmla="*/ 36714 h 78672"/>
                <a:gd name="connsiteX1" fmla="*/ 0 w 195808"/>
                <a:gd name="connsiteY1" fmla="*/ 0 h 78672"/>
                <a:gd name="connsiteX2" fmla="*/ 195808 w 195808"/>
                <a:gd name="connsiteY2" fmla="*/ 64687 h 78672"/>
                <a:gd name="connsiteX3" fmla="*/ 191437 w 195808"/>
                <a:gd name="connsiteY3" fmla="*/ 78673 h 78672"/>
                <a:gd name="connsiteX4" fmla="*/ 0 w 195808"/>
                <a:gd name="connsiteY4" fmla="*/ 36714 h 78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808" h="78672">
                  <a:moveTo>
                    <a:pt x="0" y="36714"/>
                  </a:moveTo>
                  <a:cubicBezTo>
                    <a:pt x="0" y="24476"/>
                    <a:pt x="0" y="12238"/>
                    <a:pt x="0" y="0"/>
                  </a:cubicBezTo>
                  <a:cubicBezTo>
                    <a:pt x="65561" y="21854"/>
                    <a:pt x="130247" y="42833"/>
                    <a:pt x="195808" y="64687"/>
                  </a:cubicBezTo>
                  <a:cubicBezTo>
                    <a:pt x="194060" y="69057"/>
                    <a:pt x="193186" y="74302"/>
                    <a:pt x="191437" y="78673"/>
                  </a:cubicBezTo>
                  <a:cubicBezTo>
                    <a:pt x="129373" y="57693"/>
                    <a:pt x="72554" y="9616"/>
                    <a:pt x="0" y="36714"/>
                  </a:cubicBezTo>
                  <a:close/>
                </a:path>
              </a:pathLst>
            </a:custGeom>
            <a:solidFill>
              <a:srgbClr val="3D2226"/>
            </a:solidFill>
            <a:ln w="8731" cap="flat">
              <a:noFill/>
              <a:prstDash val="solid"/>
              <a:miter/>
            </a:ln>
          </p:spPr>
          <p:txBody>
            <a:bodyPr rtlCol="0" anchor="ctr"/>
            <a:lstStyle/>
            <a:p>
              <a:endParaRPr lang="en-GB"/>
            </a:p>
          </p:txBody>
        </p:sp>
        <p:sp>
          <p:nvSpPr>
            <p:cNvPr id="267" name="Freeform: Shape 266">
              <a:extLst>
                <a:ext uri="{FF2B5EF4-FFF2-40B4-BE49-F238E27FC236}">
                  <a16:creationId xmlns:a16="http://schemas.microsoft.com/office/drawing/2014/main" id="{DAD67D10-AD2D-06C4-B3D3-6C431BB1F00F}"/>
                </a:ext>
              </a:extLst>
            </p:cNvPr>
            <p:cNvSpPr/>
            <p:nvPr/>
          </p:nvSpPr>
          <p:spPr>
            <a:xfrm>
              <a:off x="9445055" y="2283302"/>
              <a:ext cx="176965" cy="55945"/>
            </a:xfrm>
            <a:custGeom>
              <a:avLst/>
              <a:gdLst>
                <a:gd name="connsiteX0" fmla="*/ 27487 w 176965"/>
                <a:gd name="connsiteY0" fmla="*/ 0 h 55945"/>
                <a:gd name="connsiteX1" fmla="*/ 176965 w 176965"/>
                <a:gd name="connsiteY1" fmla="*/ 13986 h 55945"/>
                <a:gd name="connsiteX2" fmla="*/ 107034 w 176965"/>
                <a:gd name="connsiteY2" fmla="*/ 34092 h 55945"/>
                <a:gd name="connsiteX3" fmla="*/ 389 w 176965"/>
                <a:gd name="connsiteY3" fmla="*/ 55945 h 55945"/>
                <a:gd name="connsiteX4" fmla="*/ 389 w 176965"/>
                <a:gd name="connsiteY4" fmla="*/ 47204 h 55945"/>
                <a:gd name="connsiteX5" fmla="*/ 16997 w 176965"/>
                <a:gd name="connsiteY5" fmla="*/ 32343 h 55945"/>
                <a:gd name="connsiteX6" fmla="*/ 18745 w 176965"/>
                <a:gd name="connsiteY6" fmla="*/ 27973 h 55945"/>
                <a:gd name="connsiteX7" fmla="*/ 50215 w 176965"/>
                <a:gd name="connsiteY7" fmla="*/ 25350 h 55945"/>
                <a:gd name="connsiteX8" fmla="*/ 28361 w 176965"/>
                <a:gd name="connsiteY8" fmla="*/ 9616 h 55945"/>
                <a:gd name="connsiteX9" fmla="*/ 27487 w 176965"/>
                <a:gd name="connsiteY9" fmla="*/ 0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965" h="55945">
                  <a:moveTo>
                    <a:pt x="27487" y="0"/>
                  </a:moveTo>
                  <a:cubicBezTo>
                    <a:pt x="77313" y="4371"/>
                    <a:pt x="127139" y="8741"/>
                    <a:pt x="176965" y="13986"/>
                  </a:cubicBezTo>
                  <a:cubicBezTo>
                    <a:pt x="153363" y="20979"/>
                    <a:pt x="129762" y="27098"/>
                    <a:pt x="107034" y="34092"/>
                  </a:cubicBezTo>
                  <a:cubicBezTo>
                    <a:pt x="71194" y="41085"/>
                    <a:pt x="36228" y="48952"/>
                    <a:pt x="389" y="55945"/>
                  </a:cubicBezTo>
                  <a:cubicBezTo>
                    <a:pt x="389" y="53323"/>
                    <a:pt x="-486" y="50700"/>
                    <a:pt x="389" y="47204"/>
                  </a:cubicBezTo>
                  <a:cubicBezTo>
                    <a:pt x="5633" y="41959"/>
                    <a:pt x="10878" y="37588"/>
                    <a:pt x="16997" y="32343"/>
                  </a:cubicBezTo>
                  <a:lnTo>
                    <a:pt x="18745" y="27973"/>
                  </a:lnTo>
                  <a:cubicBezTo>
                    <a:pt x="29235" y="27098"/>
                    <a:pt x="39725" y="26224"/>
                    <a:pt x="50215" y="25350"/>
                  </a:cubicBezTo>
                  <a:cubicBezTo>
                    <a:pt x="43221" y="20105"/>
                    <a:pt x="35354" y="14861"/>
                    <a:pt x="28361" y="9616"/>
                  </a:cubicBezTo>
                  <a:cubicBezTo>
                    <a:pt x="27487" y="6119"/>
                    <a:pt x="27487" y="3497"/>
                    <a:pt x="27487" y="0"/>
                  </a:cubicBezTo>
                  <a:close/>
                </a:path>
              </a:pathLst>
            </a:custGeom>
            <a:solidFill>
              <a:srgbClr val="F9D4D5"/>
            </a:solidFill>
            <a:ln w="8731" cap="flat">
              <a:noFill/>
              <a:prstDash val="solid"/>
              <a:miter/>
            </a:ln>
          </p:spPr>
          <p:txBody>
            <a:bodyPr rtlCol="0" anchor="ctr"/>
            <a:lstStyle/>
            <a:p>
              <a:endParaRPr lang="en-GB"/>
            </a:p>
          </p:txBody>
        </p:sp>
        <p:sp>
          <p:nvSpPr>
            <p:cNvPr id="268" name="Freeform: Shape 267">
              <a:extLst>
                <a:ext uri="{FF2B5EF4-FFF2-40B4-BE49-F238E27FC236}">
                  <a16:creationId xmlns:a16="http://schemas.microsoft.com/office/drawing/2014/main" id="{E584A777-2262-0899-687F-FF12E3C35B42}"/>
                </a:ext>
              </a:extLst>
            </p:cNvPr>
            <p:cNvSpPr/>
            <p:nvPr/>
          </p:nvSpPr>
          <p:spPr>
            <a:xfrm>
              <a:off x="9427087" y="1987842"/>
              <a:ext cx="175402" cy="131121"/>
            </a:xfrm>
            <a:custGeom>
              <a:avLst/>
              <a:gdLst>
                <a:gd name="connsiteX0" fmla="*/ 167835 w 175402"/>
                <a:gd name="connsiteY0" fmla="*/ 111890 h 131121"/>
                <a:gd name="connsiteX1" fmla="*/ 174829 w 175402"/>
                <a:gd name="connsiteY1" fmla="*/ 125876 h 131121"/>
                <a:gd name="connsiteX2" fmla="*/ 173954 w 175402"/>
                <a:gd name="connsiteY2" fmla="*/ 131121 h 131121"/>
                <a:gd name="connsiteX3" fmla="*/ 89163 w 175402"/>
                <a:gd name="connsiteY3" fmla="*/ 79547 h 131121"/>
                <a:gd name="connsiteX4" fmla="*/ 79547 w 175402"/>
                <a:gd name="connsiteY4" fmla="*/ 69931 h 131121"/>
                <a:gd name="connsiteX5" fmla="*/ 52449 w 175402"/>
                <a:gd name="connsiteY5" fmla="*/ 48952 h 131121"/>
                <a:gd name="connsiteX6" fmla="*/ 0 w 175402"/>
                <a:gd name="connsiteY6" fmla="*/ 16609 h 131121"/>
                <a:gd name="connsiteX7" fmla="*/ 874 w 175402"/>
                <a:gd name="connsiteY7" fmla="*/ 17483 h 131121"/>
                <a:gd name="connsiteX8" fmla="*/ 874 w 175402"/>
                <a:gd name="connsiteY8" fmla="*/ 874 h 131121"/>
                <a:gd name="connsiteX9" fmla="*/ 19231 w 175402"/>
                <a:gd name="connsiteY9" fmla="*/ 0 h 131121"/>
                <a:gd name="connsiteX10" fmla="*/ 42833 w 175402"/>
                <a:gd name="connsiteY10" fmla="*/ 12238 h 131121"/>
                <a:gd name="connsiteX11" fmla="*/ 167835 w 175402"/>
                <a:gd name="connsiteY11" fmla="*/ 111890 h 131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2" h="131121">
                  <a:moveTo>
                    <a:pt x="167835" y="111890"/>
                  </a:moveTo>
                  <a:cubicBezTo>
                    <a:pt x="170458" y="116261"/>
                    <a:pt x="172206" y="121506"/>
                    <a:pt x="174829" y="125876"/>
                  </a:cubicBezTo>
                  <a:cubicBezTo>
                    <a:pt x="175703" y="127625"/>
                    <a:pt x="175703" y="129373"/>
                    <a:pt x="173954" y="131121"/>
                  </a:cubicBezTo>
                  <a:cubicBezTo>
                    <a:pt x="145982" y="113639"/>
                    <a:pt x="117135" y="97030"/>
                    <a:pt x="89163" y="79547"/>
                  </a:cubicBezTo>
                  <a:cubicBezTo>
                    <a:pt x="85666" y="76050"/>
                    <a:pt x="83044" y="73428"/>
                    <a:pt x="79547" y="69931"/>
                  </a:cubicBezTo>
                  <a:cubicBezTo>
                    <a:pt x="70806" y="62938"/>
                    <a:pt x="62064" y="55945"/>
                    <a:pt x="52449" y="48952"/>
                  </a:cubicBezTo>
                  <a:cubicBezTo>
                    <a:pt x="34966" y="38462"/>
                    <a:pt x="17483" y="27973"/>
                    <a:pt x="0" y="16609"/>
                  </a:cubicBezTo>
                  <a:cubicBezTo>
                    <a:pt x="0" y="16609"/>
                    <a:pt x="874" y="17483"/>
                    <a:pt x="874" y="17483"/>
                  </a:cubicBezTo>
                  <a:cubicBezTo>
                    <a:pt x="874" y="12238"/>
                    <a:pt x="874" y="6993"/>
                    <a:pt x="874" y="874"/>
                  </a:cubicBezTo>
                  <a:cubicBezTo>
                    <a:pt x="6993" y="874"/>
                    <a:pt x="13112" y="874"/>
                    <a:pt x="19231" y="0"/>
                  </a:cubicBezTo>
                  <a:cubicBezTo>
                    <a:pt x="27098" y="4371"/>
                    <a:pt x="34966" y="7867"/>
                    <a:pt x="42833" y="12238"/>
                  </a:cubicBezTo>
                  <a:cubicBezTo>
                    <a:pt x="85666" y="45455"/>
                    <a:pt x="126751" y="78673"/>
                    <a:pt x="167835" y="111890"/>
                  </a:cubicBezTo>
                  <a:close/>
                </a:path>
              </a:pathLst>
            </a:custGeom>
            <a:solidFill>
              <a:srgbClr val="F9D4D5"/>
            </a:solidFill>
            <a:ln w="8731" cap="flat">
              <a:noFill/>
              <a:prstDash val="solid"/>
              <a:miter/>
            </a:ln>
          </p:spPr>
          <p:txBody>
            <a:bodyPr rtlCol="0" anchor="ctr"/>
            <a:lstStyle/>
            <a:p>
              <a:endParaRPr lang="en-GB"/>
            </a:p>
          </p:txBody>
        </p:sp>
        <p:sp>
          <p:nvSpPr>
            <p:cNvPr id="269" name="Freeform: Shape 268">
              <a:extLst>
                <a:ext uri="{FF2B5EF4-FFF2-40B4-BE49-F238E27FC236}">
                  <a16:creationId xmlns:a16="http://schemas.microsoft.com/office/drawing/2014/main" id="{AD298117-0F8F-55F8-1079-C38DF6F59C4A}"/>
                </a:ext>
              </a:extLst>
            </p:cNvPr>
            <p:cNvSpPr/>
            <p:nvPr/>
          </p:nvSpPr>
          <p:spPr>
            <a:xfrm>
              <a:off x="8858142" y="1639059"/>
              <a:ext cx="83795" cy="88288"/>
            </a:xfrm>
            <a:custGeom>
              <a:avLst/>
              <a:gdLst>
                <a:gd name="connsiteX0" fmla="*/ 31347 w 83795"/>
                <a:gd name="connsiteY0" fmla="*/ 88288 h 88288"/>
                <a:gd name="connsiteX1" fmla="*/ 10368 w 83795"/>
                <a:gd name="connsiteY1" fmla="*/ 0 h 88288"/>
                <a:gd name="connsiteX2" fmla="*/ 83796 w 83795"/>
                <a:gd name="connsiteY2" fmla="*/ 27098 h 88288"/>
                <a:gd name="connsiteX3" fmla="*/ 75928 w 83795"/>
                <a:gd name="connsiteY3" fmla="*/ 51574 h 88288"/>
                <a:gd name="connsiteX4" fmla="*/ 37466 w 83795"/>
                <a:gd name="connsiteY4" fmla="*/ 85666 h 88288"/>
                <a:gd name="connsiteX5" fmla="*/ 31347 w 83795"/>
                <a:gd name="connsiteY5" fmla="*/ 88288 h 8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795" h="88288">
                  <a:moveTo>
                    <a:pt x="31347" y="88288"/>
                  </a:moveTo>
                  <a:cubicBezTo>
                    <a:pt x="-22850" y="69931"/>
                    <a:pt x="9494" y="31469"/>
                    <a:pt x="10368" y="0"/>
                  </a:cubicBezTo>
                  <a:cubicBezTo>
                    <a:pt x="34844" y="8741"/>
                    <a:pt x="59320" y="18357"/>
                    <a:pt x="83796" y="27098"/>
                  </a:cubicBezTo>
                  <a:cubicBezTo>
                    <a:pt x="81173" y="34966"/>
                    <a:pt x="78551" y="43707"/>
                    <a:pt x="75928" y="51574"/>
                  </a:cubicBezTo>
                  <a:cubicBezTo>
                    <a:pt x="62816" y="62938"/>
                    <a:pt x="50578" y="74302"/>
                    <a:pt x="37466" y="85666"/>
                  </a:cubicBezTo>
                  <a:cubicBezTo>
                    <a:pt x="34844" y="88288"/>
                    <a:pt x="33095" y="88288"/>
                    <a:pt x="31347" y="88288"/>
                  </a:cubicBezTo>
                  <a:close/>
                </a:path>
              </a:pathLst>
            </a:custGeom>
            <a:solidFill>
              <a:srgbClr val="3D2226"/>
            </a:solidFill>
            <a:ln w="8731" cap="flat">
              <a:noFill/>
              <a:prstDash val="solid"/>
              <a:miter/>
            </a:ln>
          </p:spPr>
          <p:txBody>
            <a:bodyPr rtlCol="0" anchor="ctr"/>
            <a:lstStyle/>
            <a:p>
              <a:endParaRPr lang="en-GB"/>
            </a:p>
          </p:txBody>
        </p:sp>
        <p:sp>
          <p:nvSpPr>
            <p:cNvPr id="270" name="Freeform: Shape 269">
              <a:extLst>
                <a:ext uri="{FF2B5EF4-FFF2-40B4-BE49-F238E27FC236}">
                  <a16:creationId xmlns:a16="http://schemas.microsoft.com/office/drawing/2014/main" id="{92D7CF65-728F-219D-E028-AC4D06C7FAD7}"/>
                </a:ext>
              </a:extLst>
            </p:cNvPr>
            <p:cNvSpPr/>
            <p:nvPr/>
          </p:nvSpPr>
          <p:spPr>
            <a:xfrm>
              <a:off x="10788127" y="764916"/>
              <a:ext cx="111016" cy="43674"/>
            </a:xfrm>
            <a:custGeom>
              <a:avLst/>
              <a:gdLst>
                <a:gd name="connsiteX0" fmla="*/ 111016 w 111016"/>
                <a:gd name="connsiteY0" fmla="*/ 16609 h 43674"/>
                <a:gd name="connsiteX1" fmla="*/ 20979 w 111016"/>
                <a:gd name="connsiteY1" fmla="*/ 41959 h 43674"/>
                <a:gd name="connsiteX2" fmla="*/ 874 w 111016"/>
                <a:gd name="connsiteY2" fmla="*/ 24476 h 43674"/>
                <a:gd name="connsiteX3" fmla="*/ 0 w 111016"/>
                <a:gd name="connsiteY3" fmla="*/ 18357 h 43674"/>
                <a:gd name="connsiteX4" fmla="*/ 11364 w 111016"/>
                <a:gd name="connsiteY4" fmla="*/ 0 h 43674"/>
                <a:gd name="connsiteX5" fmla="*/ 111016 w 111016"/>
                <a:gd name="connsiteY5" fmla="*/ 16609 h 43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016" h="43674">
                  <a:moveTo>
                    <a:pt x="111016" y="16609"/>
                  </a:moveTo>
                  <a:cubicBezTo>
                    <a:pt x="93533" y="69057"/>
                    <a:pt x="48952" y="26224"/>
                    <a:pt x="20979" y="41959"/>
                  </a:cubicBezTo>
                  <a:cubicBezTo>
                    <a:pt x="13986" y="35840"/>
                    <a:pt x="7867" y="30595"/>
                    <a:pt x="874" y="24476"/>
                  </a:cubicBezTo>
                  <a:cubicBezTo>
                    <a:pt x="0" y="22728"/>
                    <a:pt x="0" y="20105"/>
                    <a:pt x="0" y="18357"/>
                  </a:cubicBezTo>
                  <a:cubicBezTo>
                    <a:pt x="3497" y="12238"/>
                    <a:pt x="6993" y="6119"/>
                    <a:pt x="11364" y="0"/>
                  </a:cubicBezTo>
                  <a:cubicBezTo>
                    <a:pt x="44581" y="6119"/>
                    <a:pt x="77799" y="11364"/>
                    <a:pt x="111016" y="16609"/>
                  </a:cubicBezTo>
                  <a:close/>
                </a:path>
              </a:pathLst>
            </a:custGeom>
            <a:solidFill>
              <a:srgbClr val="54683D"/>
            </a:solidFill>
            <a:ln w="8731" cap="flat">
              <a:noFill/>
              <a:prstDash val="solid"/>
              <a:miter/>
            </a:ln>
          </p:spPr>
          <p:txBody>
            <a:bodyPr rtlCol="0" anchor="ctr"/>
            <a:lstStyle/>
            <a:p>
              <a:endParaRPr lang="en-GB"/>
            </a:p>
          </p:txBody>
        </p:sp>
        <p:sp>
          <p:nvSpPr>
            <p:cNvPr id="271" name="Freeform: Shape 270">
              <a:extLst>
                <a:ext uri="{FF2B5EF4-FFF2-40B4-BE49-F238E27FC236}">
                  <a16:creationId xmlns:a16="http://schemas.microsoft.com/office/drawing/2014/main" id="{BF52A313-68FB-ED38-B557-88DBACC1E7C8}"/>
                </a:ext>
              </a:extLst>
            </p:cNvPr>
            <p:cNvSpPr/>
            <p:nvPr/>
          </p:nvSpPr>
          <p:spPr>
            <a:xfrm>
              <a:off x="9655238" y="214207"/>
              <a:ext cx="176576" cy="60315"/>
            </a:xfrm>
            <a:custGeom>
              <a:avLst/>
              <a:gdLst>
                <a:gd name="connsiteX0" fmla="*/ 29721 w 176576"/>
                <a:gd name="connsiteY0" fmla="*/ 60316 h 60315"/>
                <a:gd name="connsiteX1" fmla="*/ 0 w 176576"/>
                <a:gd name="connsiteY1" fmla="*/ 49826 h 60315"/>
                <a:gd name="connsiteX2" fmla="*/ 176577 w 176576"/>
                <a:gd name="connsiteY2" fmla="*/ 0 h 60315"/>
                <a:gd name="connsiteX3" fmla="*/ 166961 w 176576"/>
                <a:gd name="connsiteY3" fmla="*/ 28847 h 60315"/>
                <a:gd name="connsiteX4" fmla="*/ 78673 w 176576"/>
                <a:gd name="connsiteY4" fmla="*/ 44581 h 60315"/>
                <a:gd name="connsiteX5" fmla="*/ 70805 w 176576"/>
                <a:gd name="connsiteY5" fmla="*/ 52449 h 60315"/>
                <a:gd name="connsiteX6" fmla="*/ 70805 w 176576"/>
                <a:gd name="connsiteY6" fmla="*/ 54197 h 60315"/>
                <a:gd name="connsiteX7" fmla="*/ 29721 w 176576"/>
                <a:gd name="connsiteY7" fmla="*/ 60316 h 60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576" h="60315">
                  <a:moveTo>
                    <a:pt x="29721" y="60316"/>
                  </a:moveTo>
                  <a:cubicBezTo>
                    <a:pt x="20105" y="56819"/>
                    <a:pt x="9615" y="53323"/>
                    <a:pt x="0" y="49826"/>
                  </a:cubicBezTo>
                  <a:cubicBezTo>
                    <a:pt x="59442" y="33217"/>
                    <a:pt x="118009" y="16609"/>
                    <a:pt x="176577" y="0"/>
                  </a:cubicBezTo>
                  <a:cubicBezTo>
                    <a:pt x="173080" y="9616"/>
                    <a:pt x="169584" y="19231"/>
                    <a:pt x="166961" y="28847"/>
                  </a:cubicBezTo>
                  <a:cubicBezTo>
                    <a:pt x="137240" y="34092"/>
                    <a:pt x="108394" y="39336"/>
                    <a:pt x="78673" y="44581"/>
                  </a:cubicBezTo>
                  <a:cubicBezTo>
                    <a:pt x="76050" y="47204"/>
                    <a:pt x="73428" y="49826"/>
                    <a:pt x="70805" y="52449"/>
                  </a:cubicBezTo>
                  <a:cubicBezTo>
                    <a:pt x="70805" y="52449"/>
                    <a:pt x="70805" y="54197"/>
                    <a:pt x="70805" y="54197"/>
                  </a:cubicBezTo>
                  <a:cubicBezTo>
                    <a:pt x="56819" y="55071"/>
                    <a:pt x="42833" y="57693"/>
                    <a:pt x="29721" y="60316"/>
                  </a:cubicBezTo>
                  <a:close/>
                </a:path>
              </a:pathLst>
            </a:custGeom>
            <a:solidFill>
              <a:srgbClr val="654A38"/>
            </a:solidFill>
            <a:ln w="8731" cap="flat">
              <a:noFill/>
              <a:prstDash val="solid"/>
              <a:miter/>
            </a:ln>
          </p:spPr>
          <p:txBody>
            <a:bodyPr rtlCol="0" anchor="ctr"/>
            <a:lstStyle/>
            <a:p>
              <a:endParaRPr lang="en-GB"/>
            </a:p>
          </p:txBody>
        </p:sp>
        <p:sp>
          <p:nvSpPr>
            <p:cNvPr id="272" name="Freeform: Shape 271">
              <a:extLst>
                <a:ext uri="{FF2B5EF4-FFF2-40B4-BE49-F238E27FC236}">
                  <a16:creationId xmlns:a16="http://schemas.microsoft.com/office/drawing/2014/main" id="{965E5AAF-DE53-E041-BE79-A983787BB81B}"/>
                </a:ext>
              </a:extLst>
            </p:cNvPr>
            <p:cNvSpPr/>
            <p:nvPr/>
          </p:nvSpPr>
          <p:spPr>
            <a:xfrm>
              <a:off x="9520620" y="1180134"/>
              <a:ext cx="86540" cy="102093"/>
            </a:xfrm>
            <a:custGeom>
              <a:avLst/>
              <a:gdLst>
                <a:gd name="connsiteX0" fmla="*/ 86540 w 86540"/>
                <a:gd name="connsiteY0" fmla="*/ 89163 h 102093"/>
                <a:gd name="connsiteX1" fmla="*/ 5245 w 86540"/>
                <a:gd name="connsiteY1" fmla="*/ 74302 h 102093"/>
                <a:gd name="connsiteX2" fmla="*/ 0 w 86540"/>
                <a:gd name="connsiteY2" fmla="*/ 22728 h 102093"/>
                <a:gd name="connsiteX3" fmla="*/ 14861 w 86540"/>
                <a:gd name="connsiteY3" fmla="*/ 0 h 102093"/>
                <a:gd name="connsiteX4" fmla="*/ 65561 w 86540"/>
                <a:gd name="connsiteY4" fmla="*/ 64687 h 102093"/>
                <a:gd name="connsiteX5" fmla="*/ 85666 w 86540"/>
                <a:gd name="connsiteY5" fmla="*/ 88288 h 102093"/>
                <a:gd name="connsiteX6" fmla="*/ 86540 w 86540"/>
                <a:gd name="connsiteY6" fmla="*/ 89163 h 102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0" h="102093">
                  <a:moveTo>
                    <a:pt x="86540" y="89163"/>
                  </a:moveTo>
                  <a:cubicBezTo>
                    <a:pt x="53323" y="119757"/>
                    <a:pt x="30595" y="88288"/>
                    <a:pt x="5245" y="74302"/>
                  </a:cubicBezTo>
                  <a:cubicBezTo>
                    <a:pt x="3497" y="56819"/>
                    <a:pt x="1748" y="39336"/>
                    <a:pt x="0" y="22728"/>
                  </a:cubicBezTo>
                  <a:cubicBezTo>
                    <a:pt x="5245" y="14860"/>
                    <a:pt x="9616" y="7867"/>
                    <a:pt x="14861" y="0"/>
                  </a:cubicBezTo>
                  <a:cubicBezTo>
                    <a:pt x="31469" y="21854"/>
                    <a:pt x="48952" y="43707"/>
                    <a:pt x="65561" y="64687"/>
                  </a:cubicBezTo>
                  <a:cubicBezTo>
                    <a:pt x="72554" y="72554"/>
                    <a:pt x="78673" y="80421"/>
                    <a:pt x="85666" y="88288"/>
                  </a:cubicBezTo>
                  <a:lnTo>
                    <a:pt x="86540" y="89163"/>
                  </a:lnTo>
                  <a:close/>
                </a:path>
              </a:pathLst>
            </a:custGeom>
            <a:solidFill>
              <a:srgbClr val="D6273B"/>
            </a:solidFill>
            <a:ln w="8731" cap="flat">
              <a:noFill/>
              <a:prstDash val="solid"/>
              <a:miter/>
            </a:ln>
          </p:spPr>
          <p:txBody>
            <a:bodyPr rtlCol="0" anchor="ctr"/>
            <a:lstStyle/>
            <a:p>
              <a:endParaRPr lang="en-GB"/>
            </a:p>
          </p:txBody>
        </p:sp>
        <p:sp>
          <p:nvSpPr>
            <p:cNvPr id="273" name="Freeform: Shape 272">
              <a:extLst>
                <a:ext uri="{FF2B5EF4-FFF2-40B4-BE49-F238E27FC236}">
                  <a16:creationId xmlns:a16="http://schemas.microsoft.com/office/drawing/2014/main" id="{60350BCF-F71C-B148-0CDD-1CA31E5194FD}"/>
                </a:ext>
              </a:extLst>
            </p:cNvPr>
            <p:cNvSpPr/>
            <p:nvPr/>
          </p:nvSpPr>
          <p:spPr>
            <a:xfrm>
              <a:off x="10591669" y="5398663"/>
              <a:ext cx="95931" cy="56027"/>
            </a:xfrm>
            <a:custGeom>
              <a:avLst/>
              <a:gdLst>
                <a:gd name="connsiteX0" fmla="*/ 30371 w 95931"/>
                <a:gd name="connsiteY0" fmla="*/ 82 h 56027"/>
                <a:gd name="connsiteX1" fmla="*/ 95932 w 95931"/>
                <a:gd name="connsiteY1" fmla="*/ 25433 h 56027"/>
                <a:gd name="connsiteX2" fmla="*/ 77574 w 95931"/>
                <a:gd name="connsiteY2" fmla="*/ 51657 h 56027"/>
                <a:gd name="connsiteX3" fmla="*/ 44357 w 95931"/>
                <a:gd name="connsiteY3" fmla="*/ 56028 h 56027"/>
                <a:gd name="connsiteX4" fmla="*/ 30371 w 95931"/>
                <a:gd name="connsiteY4" fmla="*/ 82 h 56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931" h="56027">
                  <a:moveTo>
                    <a:pt x="30371" y="82"/>
                  </a:moveTo>
                  <a:cubicBezTo>
                    <a:pt x="43483" y="30677"/>
                    <a:pt x="93309" y="-32261"/>
                    <a:pt x="95932" y="25433"/>
                  </a:cubicBezTo>
                  <a:cubicBezTo>
                    <a:pt x="89813" y="34174"/>
                    <a:pt x="83694" y="42916"/>
                    <a:pt x="77574" y="51657"/>
                  </a:cubicBezTo>
                  <a:cubicBezTo>
                    <a:pt x="66211" y="53405"/>
                    <a:pt x="54847" y="54279"/>
                    <a:pt x="44357" y="56028"/>
                  </a:cubicBezTo>
                  <a:cubicBezTo>
                    <a:pt x="24252" y="40293"/>
                    <a:pt x="-36064" y="35048"/>
                    <a:pt x="30371" y="82"/>
                  </a:cubicBezTo>
                  <a:close/>
                </a:path>
              </a:pathLst>
            </a:custGeom>
            <a:solidFill>
              <a:srgbClr val="D6273B"/>
            </a:solidFill>
            <a:ln w="8731" cap="flat">
              <a:noFill/>
              <a:prstDash val="solid"/>
              <a:miter/>
            </a:ln>
          </p:spPr>
          <p:txBody>
            <a:bodyPr rtlCol="0" anchor="ctr"/>
            <a:lstStyle/>
            <a:p>
              <a:endParaRPr lang="en-GB"/>
            </a:p>
          </p:txBody>
        </p:sp>
        <p:sp>
          <p:nvSpPr>
            <p:cNvPr id="274" name="Freeform: Shape 273">
              <a:extLst>
                <a:ext uri="{FF2B5EF4-FFF2-40B4-BE49-F238E27FC236}">
                  <a16:creationId xmlns:a16="http://schemas.microsoft.com/office/drawing/2014/main" id="{7607BA06-2DAC-14AE-2358-C46023711FBC}"/>
                </a:ext>
              </a:extLst>
            </p:cNvPr>
            <p:cNvSpPr/>
            <p:nvPr/>
          </p:nvSpPr>
          <p:spPr>
            <a:xfrm>
              <a:off x="11754928" y="1368074"/>
              <a:ext cx="83043" cy="85665"/>
            </a:xfrm>
            <a:custGeom>
              <a:avLst/>
              <a:gdLst>
                <a:gd name="connsiteX0" fmla="*/ 61190 w 83043"/>
                <a:gd name="connsiteY0" fmla="*/ 6993 h 85665"/>
                <a:gd name="connsiteX1" fmla="*/ 75176 w 83043"/>
                <a:gd name="connsiteY1" fmla="*/ 7867 h 85665"/>
                <a:gd name="connsiteX2" fmla="*/ 83044 w 83043"/>
                <a:gd name="connsiteY2" fmla="*/ 46330 h 85665"/>
                <a:gd name="connsiteX3" fmla="*/ 69057 w 83043"/>
                <a:gd name="connsiteY3" fmla="*/ 71680 h 85665"/>
                <a:gd name="connsiteX4" fmla="*/ 62064 w 83043"/>
                <a:gd name="connsiteY4" fmla="*/ 84792 h 85665"/>
                <a:gd name="connsiteX5" fmla="*/ 45456 w 83043"/>
                <a:gd name="connsiteY5" fmla="*/ 85666 h 85665"/>
                <a:gd name="connsiteX6" fmla="*/ 0 w 83043"/>
                <a:gd name="connsiteY6" fmla="*/ 0 h 85665"/>
                <a:gd name="connsiteX7" fmla="*/ 18357 w 83043"/>
                <a:gd name="connsiteY7" fmla="*/ 8741 h 85665"/>
                <a:gd name="connsiteX8" fmla="*/ 61190 w 83043"/>
                <a:gd name="connsiteY8" fmla="*/ 6993 h 85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043" h="85665">
                  <a:moveTo>
                    <a:pt x="61190" y="6993"/>
                  </a:moveTo>
                  <a:cubicBezTo>
                    <a:pt x="65561" y="6993"/>
                    <a:pt x="69931" y="7867"/>
                    <a:pt x="75176" y="7867"/>
                  </a:cubicBezTo>
                  <a:cubicBezTo>
                    <a:pt x="77799" y="20979"/>
                    <a:pt x="80421" y="33217"/>
                    <a:pt x="83044" y="46330"/>
                  </a:cubicBezTo>
                  <a:cubicBezTo>
                    <a:pt x="78673" y="55071"/>
                    <a:pt x="73428" y="62938"/>
                    <a:pt x="69057" y="71680"/>
                  </a:cubicBezTo>
                  <a:cubicBezTo>
                    <a:pt x="66435" y="76050"/>
                    <a:pt x="63812" y="80421"/>
                    <a:pt x="62064" y="84792"/>
                  </a:cubicBezTo>
                  <a:cubicBezTo>
                    <a:pt x="56819" y="84792"/>
                    <a:pt x="50700" y="84792"/>
                    <a:pt x="45456" y="85666"/>
                  </a:cubicBezTo>
                  <a:cubicBezTo>
                    <a:pt x="30595" y="56819"/>
                    <a:pt x="14861" y="27973"/>
                    <a:pt x="0" y="0"/>
                  </a:cubicBezTo>
                  <a:cubicBezTo>
                    <a:pt x="6119" y="2622"/>
                    <a:pt x="12238" y="6119"/>
                    <a:pt x="18357" y="8741"/>
                  </a:cubicBezTo>
                  <a:cubicBezTo>
                    <a:pt x="32343" y="7867"/>
                    <a:pt x="46329" y="7867"/>
                    <a:pt x="61190" y="6993"/>
                  </a:cubicBezTo>
                  <a:close/>
                </a:path>
              </a:pathLst>
            </a:custGeom>
            <a:solidFill>
              <a:srgbClr val="BA3325"/>
            </a:solidFill>
            <a:ln w="8731" cap="flat">
              <a:noFill/>
              <a:prstDash val="solid"/>
              <a:miter/>
            </a:ln>
          </p:spPr>
          <p:txBody>
            <a:bodyPr rtlCol="0" anchor="ctr"/>
            <a:lstStyle/>
            <a:p>
              <a:endParaRPr lang="en-GB"/>
            </a:p>
          </p:txBody>
        </p:sp>
        <p:sp>
          <p:nvSpPr>
            <p:cNvPr id="275" name="Freeform: Shape 274">
              <a:extLst>
                <a:ext uri="{FF2B5EF4-FFF2-40B4-BE49-F238E27FC236}">
                  <a16:creationId xmlns:a16="http://schemas.microsoft.com/office/drawing/2014/main" id="{59AA920D-DC7C-A3C5-6B54-7F38F0C046BF}"/>
                </a:ext>
              </a:extLst>
            </p:cNvPr>
            <p:cNvSpPr/>
            <p:nvPr/>
          </p:nvSpPr>
          <p:spPr>
            <a:xfrm>
              <a:off x="10789875" y="5555217"/>
              <a:ext cx="61189" cy="55070"/>
            </a:xfrm>
            <a:custGeom>
              <a:avLst/>
              <a:gdLst>
                <a:gd name="connsiteX0" fmla="*/ 58567 w 61189"/>
                <a:gd name="connsiteY0" fmla="*/ 48952 h 55070"/>
                <a:gd name="connsiteX1" fmla="*/ 12238 w 61189"/>
                <a:gd name="connsiteY1" fmla="*/ 55071 h 55070"/>
                <a:gd name="connsiteX2" fmla="*/ 9616 w 61189"/>
                <a:gd name="connsiteY2" fmla="*/ 50700 h 55070"/>
                <a:gd name="connsiteX3" fmla="*/ 10490 w 61189"/>
                <a:gd name="connsiteY3" fmla="*/ 48078 h 55070"/>
                <a:gd name="connsiteX4" fmla="*/ 874 w 61189"/>
                <a:gd name="connsiteY4" fmla="*/ 34091 h 55070"/>
                <a:gd name="connsiteX5" fmla="*/ 874 w 61189"/>
                <a:gd name="connsiteY5" fmla="*/ 34966 h 55070"/>
                <a:gd name="connsiteX6" fmla="*/ 0 w 61189"/>
                <a:gd name="connsiteY6" fmla="*/ 25350 h 55070"/>
                <a:gd name="connsiteX7" fmla="*/ 874 w 61189"/>
                <a:gd name="connsiteY7" fmla="*/ 2622 h 55070"/>
                <a:gd name="connsiteX8" fmla="*/ 61190 w 61189"/>
                <a:gd name="connsiteY8" fmla="*/ 0 h 55070"/>
                <a:gd name="connsiteX9" fmla="*/ 58567 w 61189"/>
                <a:gd name="connsiteY9" fmla="*/ 48952 h 5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189" h="55070">
                  <a:moveTo>
                    <a:pt x="58567" y="48952"/>
                  </a:moveTo>
                  <a:cubicBezTo>
                    <a:pt x="42833" y="50700"/>
                    <a:pt x="27972" y="53322"/>
                    <a:pt x="12238" y="55071"/>
                  </a:cubicBezTo>
                  <a:cubicBezTo>
                    <a:pt x="11364" y="53322"/>
                    <a:pt x="10490" y="52449"/>
                    <a:pt x="9616" y="50700"/>
                  </a:cubicBezTo>
                  <a:cubicBezTo>
                    <a:pt x="9616" y="49826"/>
                    <a:pt x="10490" y="48952"/>
                    <a:pt x="10490" y="48078"/>
                  </a:cubicBezTo>
                  <a:cubicBezTo>
                    <a:pt x="6993" y="43707"/>
                    <a:pt x="4371" y="39336"/>
                    <a:pt x="874" y="34091"/>
                  </a:cubicBezTo>
                  <a:cubicBezTo>
                    <a:pt x="874" y="34091"/>
                    <a:pt x="874" y="34966"/>
                    <a:pt x="874" y="34966"/>
                  </a:cubicBezTo>
                  <a:cubicBezTo>
                    <a:pt x="874" y="31469"/>
                    <a:pt x="874" y="27973"/>
                    <a:pt x="0" y="25350"/>
                  </a:cubicBezTo>
                  <a:cubicBezTo>
                    <a:pt x="0" y="17483"/>
                    <a:pt x="874" y="10490"/>
                    <a:pt x="874" y="2622"/>
                  </a:cubicBezTo>
                  <a:cubicBezTo>
                    <a:pt x="20979" y="1748"/>
                    <a:pt x="41085" y="874"/>
                    <a:pt x="61190" y="0"/>
                  </a:cubicBezTo>
                  <a:cubicBezTo>
                    <a:pt x="61190" y="16608"/>
                    <a:pt x="59442" y="33217"/>
                    <a:pt x="58567" y="48952"/>
                  </a:cubicBezTo>
                  <a:close/>
                </a:path>
              </a:pathLst>
            </a:custGeom>
            <a:solidFill>
              <a:srgbClr val="E7BB54"/>
            </a:solidFill>
            <a:ln w="8731" cap="flat">
              <a:noFill/>
              <a:prstDash val="solid"/>
              <a:miter/>
            </a:ln>
          </p:spPr>
          <p:txBody>
            <a:bodyPr rtlCol="0" anchor="ctr"/>
            <a:lstStyle/>
            <a:p>
              <a:endParaRPr lang="en-GB"/>
            </a:p>
          </p:txBody>
        </p:sp>
        <p:sp>
          <p:nvSpPr>
            <p:cNvPr id="276" name="Freeform: Shape 275">
              <a:extLst>
                <a:ext uri="{FF2B5EF4-FFF2-40B4-BE49-F238E27FC236}">
                  <a16:creationId xmlns:a16="http://schemas.microsoft.com/office/drawing/2014/main" id="{7D8CC605-9738-0EEF-A4D6-7B24C8E4F57C}"/>
                </a:ext>
              </a:extLst>
            </p:cNvPr>
            <p:cNvSpPr/>
            <p:nvPr/>
          </p:nvSpPr>
          <p:spPr>
            <a:xfrm>
              <a:off x="11867693" y="1440628"/>
              <a:ext cx="88288" cy="41084"/>
            </a:xfrm>
            <a:custGeom>
              <a:avLst/>
              <a:gdLst>
                <a:gd name="connsiteX0" fmla="*/ 874 w 88288"/>
                <a:gd name="connsiteY0" fmla="*/ 41085 h 41084"/>
                <a:gd name="connsiteX1" fmla="*/ 0 w 88288"/>
                <a:gd name="connsiteY1" fmla="*/ 0 h 41084"/>
                <a:gd name="connsiteX2" fmla="*/ 88288 w 88288"/>
                <a:gd name="connsiteY2" fmla="*/ 37588 h 41084"/>
                <a:gd name="connsiteX3" fmla="*/ 874 w 88288"/>
                <a:gd name="connsiteY3" fmla="*/ 41085 h 41084"/>
              </a:gdLst>
              <a:ahLst/>
              <a:cxnLst>
                <a:cxn ang="0">
                  <a:pos x="connsiteX0" y="connsiteY0"/>
                </a:cxn>
                <a:cxn ang="0">
                  <a:pos x="connsiteX1" y="connsiteY1"/>
                </a:cxn>
                <a:cxn ang="0">
                  <a:pos x="connsiteX2" y="connsiteY2"/>
                </a:cxn>
                <a:cxn ang="0">
                  <a:pos x="connsiteX3" y="connsiteY3"/>
                </a:cxn>
              </a:cxnLst>
              <a:rect l="l" t="t" r="r" b="b"/>
              <a:pathLst>
                <a:path w="88288" h="41084">
                  <a:moveTo>
                    <a:pt x="874" y="41085"/>
                  </a:moveTo>
                  <a:cubicBezTo>
                    <a:pt x="874" y="27098"/>
                    <a:pt x="874" y="13986"/>
                    <a:pt x="0" y="0"/>
                  </a:cubicBezTo>
                  <a:cubicBezTo>
                    <a:pt x="31469" y="7867"/>
                    <a:pt x="76925" y="-17483"/>
                    <a:pt x="88288" y="37588"/>
                  </a:cubicBezTo>
                  <a:cubicBezTo>
                    <a:pt x="59442" y="38462"/>
                    <a:pt x="30595" y="39336"/>
                    <a:pt x="874" y="41085"/>
                  </a:cubicBezTo>
                  <a:close/>
                </a:path>
              </a:pathLst>
            </a:custGeom>
            <a:solidFill>
              <a:srgbClr val="654A38"/>
            </a:solidFill>
            <a:ln w="8731" cap="flat">
              <a:noFill/>
              <a:prstDash val="solid"/>
              <a:miter/>
            </a:ln>
          </p:spPr>
          <p:txBody>
            <a:bodyPr rtlCol="0" anchor="ctr"/>
            <a:lstStyle/>
            <a:p>
              <a:endParaRPr lang="en-GB"/>
            </a:p>
          </p:txBody>
        </p:sp>
        <p:sp>
          <p:nvSpPr>
            <p:cNvPr id="277" name="Freeform: Shape 276">
              <a:extLst>
                <a:ext uri="{FF2B5EF4-FFF2-40B4-BE49-F238E27FC236}">
                  <a16:creationId xmlns:a16="http://schemas.microsoft.com/office/drawing/2014/main" id="{076C2212-967E-FCAE-607F-342A0C242440}"/>
                </a:ext>
              </a:extLst>
            </p:cNvPr>
            <p:cNvSpPr/>
            <p:nvPr/>
          </p:nvSpPr>
          <p:spPr>
            <a:xfrm>
              <a:off x="8661338" y="1676647"/>
              <a:ext cx="65560" cy="92659"/>
            </a:xfrm>
            <a:custGeom>
              <a:avLst/>
              <a:gdLst>
                <a:gd name="connsiteX0" fmla="*/ 24476 w 65560"/>
                <a:gd name="connsiteY0" fmla="*/ 8741 h 92659"/>
                <a:gd name="connsiteX1" fmla="*/ 64687 w 65560"/>
                <a:gd name="connsiteY1" fmla="*/ 0 h 92659"/>
                <a:gd name="connsiteX2" fmla="*/ 65561 w 65560"/>
                <a:gd name="connsiteY2" fmla="*/ 13112 h 92659"/>
                <a:gd name="connsiteX3" fmla="*/ 50700 w 65560"/>
                <a:gd name="connsiteY3" fmla="*/ 88288 h 92659"/>
                <a:gd name="connsiteX4" fmla="*/ 48952 w 65560"/>
                <a:gd name="connsiteY4" fmla="*/ 92659 h 92659"/>
                <a:gd name="connsiteX5" fmla="*/ 13112 w 65560"/>
                <a:gd name="connsiteY5" fmla="*/ 77799 h 92659"/>
                <a:gd name="connsiteX6" fmla="*/ 0 w 65560"/>
                <a:gd name="connsiteY6" fmla="*/ 57693 h 92659"/>
                <a:gd name="connsiteX7" fmla="*/ 24476 w 65560"/>
                <a:gd name="connsiteY7" fmla="*/ 8741 h 92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60" h="92659">
                  <a:moveTo>
                    <a:pt x="24476" y="8741"/>
                  </a:moveTo>
                  <a:cubicBezTo>
                    <a:pt x="37588" y="6119"/>
                    <a:pt x="50700" y="3497"/>
                    <a:pt x="64687" y="0"/>
                  </a:cubicBezTo>
                  <a:cubicBezTo>
                    <a:pt x="64687" y="4371"/>
                    <a:pt x="65561" y="8741"/>
                    <a:pt x="65561" y="13112"/>
                  </a:cubicBezTo>
                  <a:cubicBezTo>
                    <a:pt x="60316" y="38462"/>
                    <a:pt x="55071" y="62938"/>
                    <a:pt x="50700" y="88288"/>
                  </a:cubicBezTo>
                  <a:cubicBezTo>
                    <a:pt x="50700" y="90037"/>
                    <a:pt x="50700" y="91785"/>
                    <a:pt x="48952" y="92659"/>
                  </a:cubicBezTo>
                  <a:cubicBezTo>
                    <a:pt x="36714" y="87414"/>
                    <a:pt x="25350" y="82169"/>
                    <a:pt x="13112" y="77799"/>
                  </a:cubicBezTo>
                  <a:cubicBezTo>
                    <a:pt x="8741" y="70806"/>
                    <a:pt x="4371" y="64686"/>
                    <a:pt x="0" y="57693"/>
                  </a:cubicBezTo>
                  <a:cubicBezTo>
                    <a:pt x="7867" y="41959"/>
                    <a:pt x="16609" y="25350"/>
                    <a:pt x="24476" y="8741"/>
                  </a:cubicBezTo>
                  <a:close/>
                </a:path>
              </a:pathLst>
            </a:custGeom>
            <a:solidFill>
              <a:srgbClr val="3D2226"/>
            </a:solidFill>
            <a:ln w="8731" cap="flat">
              <a:noFill/>
              <a:prstDash val="solid"/>
              <a:miter/>
            </a:ln>
          </p:spPr>
          <p:txBody>
            <a:bodyPr rtlCol="0" anchor="ctr"/>
            <a:lstStyle/>
            <a:p>
              <a:endParaRPr lang="en-GB"/>
            </a:p>
          </p:txBody>
        </p:sp>
        <p:sp>
          <p:nvSpPr>
            <p:cNvPr id="278" name="Freeform: Shape 277">
              <a:extLst>
                <a:ext uri="{FF2B5EF4-FFF2-40B4-BE49-F238E27FC236}">
                  <a16:creationId xmlns:a16="http://schemas.microsoft.com/office/drawing/2014/main" id="{17A923DD-0539-BC57-B4C7-7B1A2BB35383}"/>
                </a:ext>
              </a:extLst>
            </p:cNvPr>
            <p:cNvSpPr/>
            <p:nvPr/>
          </p:nvSpPr>
          <p:spPr>
            <a:xfrm>
              <a:off x="11427468" y="646033"/>
              <a:ext cx="65217" cy="84791"/>
            </a:xfrm>
            <a:custGeom>
              <a:avLst/>
              <a:gdLst>
                <a:gd name="connsiteX0" fmla="*/ 18888 w 65217"/>
                <a:gd name="connsiteY0" fmla="*/ 84792 h 84791"/>
                <a:gd name="connsiteX1" fmla="*/ 20636 w 65217"/>
                <a:gd name="connsiteY1" fmla="*/ 0 h 84791"/>
                <a:gd name="connsiteX2" fmla="*/ 65217 w 65217"/>
                <a:gd name="connsiteY2" fmla="*/ 46330 h 84791"/>
                <a:gd name="connsiteX3" fmla="*/ 44238 w 65217"/>
                <a:gd name="connsiteY3" fmla="*/ 83044 h 84791"/>
                <a:gd name="connsiteX4" fmla="*/ 18888 w 65217"/>
                <a:gd name="connsiteY4" fmla="*/ 84792 h 84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17" h="84791">
                  <a:moveTo>
                    <a:pt x="18888" y="84792"/>
                  </a:moveTo>
                  <a:cubicBezTo>
                    <a:pt x="5776" y="55945"/>
                    <a:pt x="-16952" y="27098"/>
                    <a:pt x="20636" y="0"/>
                  </a:cubicBezTo>
                  <a:cubicBezTo>
                    <a:pt x="35497" y="15735"/>
                    <a:pt x="50357" y="30595"/>
                    <a:pt x="65217" y="46330"/>
                  </a:cubicBezTo>
                  <a:cubicBezTo>
                    <a:pt x="58224" y="58568"/>
                    <a:pt x="51231" y="70806"/>
                    <a:pt x="44238" y="83044"/>
                  </a:cubicBezTo>
                  <a:cubicBezTo>
                    <a:pt x="36371" y="83044"/>
                    <a:pt x="27629" y="83918"/>
                    <a:pt x="18888" y="84792"/>
                  </a:cubicBezTo>
                  <a:close/>
                </a:path>
              </a:pathLst>
            </a:custGeom>
            <a:solidFill>
              <a:srgbClr val="3D2226"/>
            </a:solidFill>
            <a:ln w="8731" cap="flat">
              <a:noFill/>
              <a:prstDash val="solid"/>
              <a:miter/>
            </a:ln>
          </p:spPr>
          <p:txBody>
            <a:bodyPr rtlCol="0" anchor="ctr"/>
            <a:lstStyle/>
            <a:p>
              <a:endParaRPr lang="en-GB"/>
            </a:p>
          </p:txBody>
        </p:sp>
        <p:sp>
          <p:nvSpPr>
            <p:cNvPr id="279" name="Freeform: Shape 278">
              <a:extLst>
                <a:ext uri="{FF2B5EF4-FFF2-40B4-BE49-F238E27FC236}">
                  <a16:creationId xmlns:a16="http://schemas.microsoft.com/office/drawing/2014/main" id="{EA4E7286-C5A6-8F9C-3AC3-E1DEE96DCA8D}"/>
                </a:ext>
              </a:extLst>
            </p:cNvPr>
            <p:cNvSpPr/>
            <p:nvPr/>
          </p:nvSpPr>
          <p:spPr>
            <a:xfrm>
              <a:off x="9016240" y="1145168"/>
              <a:ext cx="80421" cy="105785"/>
            </a:xfrm>
            <a:custGeom>
              <a:avLst/>
              <a:gdLst>
                <a:gd name="connsiteX0" fmla="*/ 80421 w 80421"/>
                <a:gd name="connsiteY0" fmla="*/ 69931 h 105785"/>
                <a:gd name="connsiteX1" fmla="*/ 0 w 80421"/>
                <a:gd name="connsiteY1" fmla="*/ 65561 h 105785"/>
                <a:gd name="connsiteX2" fmla="*/ 37588 w 80421"/>
                <a:gd name="connsiteY2" fmla="*/ 0 h 105785"/>
                <a:gd name="connsiteX3" fmla="*/ 80421 w 80421"/>
                <a:gd name="connsiteY3" fmla="*/ 69931 h 105785"/>
              </a:gdLst>
              <a:ahLst/>
              <a:cxnLst>
                <a:cxn ang="0">
                  <a:pos x="connsiteX0" y="connsiteY0"/>
                </a:cxn>
                <a:cxn ang="0">
                  <a:pos x="connsiteX1" y="connsiteY1"/>
                </a:cxn>
                <a:cxn ang="0">
                  <a:pos x="connsiteX2" y="connsiteY2"/>
                </a:cxn>
                <a:cxn ang="0">
                  <a:pos x="connsiteX3" y="connsiteY3"/>
                </a:cxn>
              </a:cxnLst>
              <a:rect l="l" t="t" r="r" b="b"/>
              <a:pathLst>
                <a:path w="80421" h="105785">
                  <a:moveTo>
                    <a:pt x="80421" y="69931"/>
                  </a:moveTo>
                  <a:cubicBezTo>
                    <a:pt x="48952" y="160842"/>
                    <a:pt x="27973" y="48078"/>
                    <a:pt x="0" y="65561"/>
                  </a:cubicBezTo>
                  <a:cubicBezTo>
                    <a:pt x="43707" y="61190"/>
                    <a:pt x="30595" y="24476"/>
                    <a:pt x="37588" y="0"/>
                  </a:cubicBezTo>
                  <a:cubicBezTo>
                    <a:pt x="51574" y="22728"/>
                    <a:pt x="66435" y="46330"/>
                    <a:pt x="80421" y="69931"/>
                  </a:cubicBezTo>
                  <a:close/>
                </a:path>
              </a:pathLst>
            </a:custGeom>
            <a:solidFill>
              <a:srgbClr val="7B2B29"/>
            </a:solidFill>
            <a:ln w="8731" cap="flat">
              <a:noFill/>
              <a:prstDash val="solid"/>
              <a:miter/>
            </a:ln>
          </p:spPr>
          <p:txBody>
            <a:bodyPr rtlCol="0" anchor="ctr"/>
            <a:lstStyle/>
            <a:p>
              <a:endParaRPr lang="en-GB"/>
            </a:p>
          </p:txBody>
        </p:sp>
        <p:sp>
          <p:nvSpPr>
            <p:cNvPr id="280" name="Freeform: Shape 279">
              <a:extLst>
                <a:ext uri="{FF2B5EF4-FFF2-40B4-BE49-F238E27FC236}">
                  <a16:creationId xmlns:a16="http://schemas.microsoft.com/office/drawing/2014/main" id="{F37A51BF-648F-95A7-EC54-F174FAA20F87}"/>
                </a:ext>
              </a:extLst>
            </p:cNvPr>
            <p:cNvSpPr/>
            <p:nvPr/>
          </p:nvSpPr>
          <p:spPr>
            <a:xfrm>
              <a:off x="9295965" y="851456"/>
              <a:ext cx="79547" cy="83043"/>
            </a:xfrm>
            <a:custGeom>
              <a:avLst/>
              <a:gdLst>
                <a:gd name="connsiteX0" fmla="*/ 72554 w 79547"/>
                <a:gd name="connsiteY0" fmla="*/ 48952 h 83043"/>
                <a:gd name="connsiteX1" fmla="*/ 61190 w 79547"/>
                <a:gd name="connsiteY1" fmla="*/ 83044 h 83043"/>
                <a:gd name="connsiteX2" fmla="*/ 0 w 79547"/>
                <a:gd name="connsiteY2" fmla="*/ 27973 h 83043"/>
                <a:gd name="connsiteX3" fmla="*/ 76050 w 79547"/>
                <a:gd name="connsiteY3" fmla="*/ 0 h 83043"/>
                <a:gd name="connsiteX4" fmla="*/ 79547 w 79547"/>
                <a:gd name="connsiteY4" fmla="*/ 5245 h 83043"/>
                <a:gd name="connsiteX5" fmla="*/ 78673 w 79547"/>
                <a:gd name="connsiteY5" fmla="*/ 8741 h 83043"/>
                <a:gd name="connsiteX6" fmla="*/ 72554 w 79547"/>
                <a:gd name="connsiteY6" fmla="*/ 48952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7" h="83043">
                  <a:moveTo>
                    <a:pt x="72554" y="48952"/>
                  </a:moveTo>
                  <a:cubicBezTo>
                    <a:pt x="69057" y="60316"/>
                    <a:pt x="65561" y="71680"/>
                    <a:pt x="61190" y="83044"/>
                  </a:cubicBezTo>
                  <a:cubicBezTo>
                    <a:pt x="41085" y="64687"/>
                    <a:pt x="20105" y="46330"/>
                    <a:pt x="0" y="27973"/>
                  </a:cubicBezTo>
                  <a:cubicBezTo>
                    <a:pt x="25350" y="18357"/>
                    <a:pt x="50700" y="9616"/>
                    <a:pt x="76050" y="0"/>
                  </a:cubicBezTo>
                  <a:cubicBezTo>
                    <a:pt x="76925" y="1748"/>
                    <a:pt x="78673" y="3497"/>
                    <a:pt x="79547" y="5245"/>
                  </a:cubicBezTo>
                  <a:cubicBezTo>
                    <a:pt x="79547" y="6119"/>
                    <a:pt x="78673" y="6993"/>
                    <a:pt x="78673" y="8741"/>
                  </a:cubicBezTo>
                  <a:cubicBezTo>
                    <a:pt x="76925" y="21854"/>
                    <a:pt x="74302" y="35840"/>
                    <a:pt x="72554" y="48952"/>
                  </a:cubicBezTo>
                  <a:close/>
                </a:path>
              </a:pathLst>
            </a:custGeom>
            <a:solidFill>
              <a:srgbClr val="7B2B29"/>
            </a:solidFill>
            <a:ln w="8731" cap="flat">
              <a:noFill/>
              <a:prstDash val="solid"/>
              <a:miter/>
            </a:ln>
          </p:spPr>
          <p:txBody>
            <a:bodyPr rtlCol="0" anchor="ctr"/>
            <a:lstStyle/>
            <a:p>
              <a:endParaRPr lang="en-GB"/>
            </a:p>
          </p:txBody>
        </p:sp>
        <p:sp>
          <p:nvSpPr>
            <p:cNvPr id="281" name="Freeform: Shape 280">
              <a:extLst>
                <a:ext uri="{FF2B5EF4-FFF2-40B4-BE49-F238E27FC236}">
                  <a16:creationId xmlns:a16="http://schemas.microsoft.com/office/drawing/2014/main" id="{CA3470C1-2086-5E45-C37C-BDF8591EB01B}"/>
                </a:ext>
              </a:extLst>
            </p:cNvPr>
            <p:cNvSpPr/>
            <p:nvPr/>
          </p:nvSpPr>
          <p:spPr>
            <a:xfrm>
              <a:off x="10787252" y="3271957"/>
              <a:ext cx="65560" cy="99652"/>
            </a:xfrm>
            <a:custGeom>
              <a:avLst/>
              <a:gdLst>
                <a:gd name="connsiteX0" fmla="*/ 0 w 65560"/>
                <a:gd name="connsiteY0" fmla="*/ 97030 h 99652"/>
                <a:gd name="connsiteX1" fmla="*/ 20105 w 65560"/>
                <a:gd name="connsiteY1" fmla="*/ 0 h 99652"/>
                <a:gd name="connsiteX2" fmla="*/ 41085 w 65560"/>
                <a:gd name="connsiteY2" fmla="*/ 15734 h 99652"/>
                <a:gd name="connsiteX3" fmla="*/ 37588 w 65560"/>
                <a:gd name="connsiteY3" fmla="*/ 20105 h 99652"/>
                <a:gd name="connsiteX4" fmla="*/ 16609 w 65560"/>
                <a:gd name="connsiteY4" fmla="*/ 39336 h 99652"/>
                <a:gd name="connsiteX5" fmla="*/ 57693 w 65560"/>
                <a:gd name="connsiteY5" fmla="*/ 46329 h 99652"/>
                <a:gd name="connsiteX6" fmla="*/ 65561 w 65560"/>
                <a:gd name="connsiteY6" fmla="*/ 62938 h 99652"/>
                <a:gd name="connsiteX7" fmla="*/ 65561 w 65560"/>
                <a:gd name="connsiteY7" fmla="*/ 62938 h 99652"/>
                <a:gd name="connsiteX8" fmla="*/ 53323 w 65560"/>
                <a:gd name="connsiteY8" fmla="*/ 70806 h 99652"/>
                <a:gd name="connsiteX9" fmla="*/ 47204 w 65560"/>
                <a:gd name="connsiteY9" fmla="*/ 75176 h 99652"/>
                <a:gd name="connsiteX10" fmla="*/ 37588 w 65560"/>
                <a:gd name="connsiteY10" fmla="*/ 88288 h 99652"/>
                <a:gd name="connsiteX11" fmla="*/ 29721 w 65560"/>
                <a:gd name="connsiteY11" fmla="*/ 99652 h 99652"/>
                <a:gd name="connsiteX12" fmla="*/ 0 w 65560"/>
                <a:gd name="connsiteY12" fmla="*/ 97030 h 9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560" h="99652">
                  <a:moveTo>
                    <a:pt x="0" y="97030"/>
                  </a:moveTo>
                  <a:cubicBezTo>
                    <a:pt x="6993" y="64686"/>
                    <a:pt x="13986" y="32343"/>
                    <a:pt x="20105" y="0"/>
                  </a:cubicBezTo>
                  <a:cubicBezTo>
                    <a:pt x="27098" y="5245"/>
                    <a:pt x="34092" y="10490"/>
                    <a:pt x="41085" y="15734"/>
                  </a:cubicBezTo>
                  <a:cubicBezTo>
                    <a:pt x="40211" y="17483"/>
                    <a:pt x="38462" y="18357"/>
                    <a:pt x="37588" y="20105"/>
                  </a:cubicBezTo>
                  <a:cubicBezTo>
                    <a:pt x="30595" y="26224"/>
                    <a:pt x="23602" y="32343"/>
                    <a:pt x="16609" y="39336"/>
                  </a:cubicBezTo>
                  <a:cubicBezTo>
                    <a:pt x="30595" y="41959"/>
                    <a:pt x="43707" y="43707"/>
                    <a:pt x="57693" y="46329"/>
                  </a:cubicBezTo>
                  <a:cubicBezTo>
                    <a:pt x="60316" y="51574"/>
                    <a:pt x="62938" y="57693"/>
                    <a:pt x="65561" y="62938"/>
                  </a:cubicBezTo>
                  <a:lnTo>
                    <a:pt x="65561" y="62938"/>
                  </a:lnTo>
                  <a:cubicBezTo>
                    <a:pt x="61190" y="65561"/>
                    <a:pt x="57693" y="68183"/>
                    <a:pt x="53323" y="70806"/>
                  </a:cubicBezTo>
                  <a:cubicBezTo>
                    <a:pt x="51575" y="72554"/>
                    <a:pt x="48952" y="73428"/>
                    <a:pt x="47204" y="75176"/>
                  </a:cubicBezTo>
                  <a:cubicBezTo>
                    <a:pt x="43707" y="79547"/>
                    <a:pt x="41085" y="83918"/>
                    <a:pt x="37588" y="88288"/>
                  </a:cubicBezTo>
                  <a:cubicBezTo>
                    <a:pt x="34966" y="91785"/>
                    <a:pt x="32343" y="96156"/>
                    <a:pt x="29721" y="99652"/>
                  </a:cubicBezTo>
                  <a:cubicBezTo>
                    <a:pt x="20980" y="98778"/>
                    <a:pt x="10490" y="97904"/>
                    <a:pt x="0" y="97030"/>
                  </a:cubicBezTo>
                  <a:close/>
                </a:path>
              </a:pathLst>
            </a:custGeom>
            <a:solidFill>
              <a:srgbClr val="BE7625"/>
            </a:solidFill>
            <a:ln w="8731" cap="flat">
              <a:noFill/>
              <a:prstDash val="solid"/>
              <a:miter/>
            </a:ln>
          </p:spPr>
          <p:txBody>
            <a:bodyPr rtlCol="0" anchor="ctr"/>
            <a:lstStyle/>
            <a:p>
              <a:endParaRPr lang="en-GB"/>
            </a:p>
          </p:txBody>
        </p:sp>
        <p:sp>
          <p:nvSpPr>
            <p:cNvPr id="282" name="Freeform: Shape 281">
              <a:extLst>
                <a:ext uri="{FF2B5EF4-FFF2-40B4-BE49-F238E27FC236}">
                  <a16:creationId xmlns:a16="http://schemas.microsoft.com/office/drawing/2014/main" id="{93042D9E-DF4E-5B1F-8603-AF9B65E7DBDB}"/>
                </a:ext>
              </a:extLst>
            </p:cNvPr>
            <p:cNvSpPr/>
            <p:nvPr/>
          </p:nvSpPr>
          <p:spPr>
            <a:xfrm>
              <a:off x="9761009" y="463310"/>
              <a:ext cx="107519" cy="81322"/>
            </a:xfrm>
            <a:custGeom>
              <a:avLst/>
              <a:gdLst>
                <a:gd name="connsiteX0" fmla="*/ 0 w 107519"/>
                <a:gd name="connsiteY0" fmla="*/ 81323 h 81322"/>
                <a:gd name="connsiteX1" fmla="*/ 107520 w 107519"/>
                <a:gd name="connsiteY1" fmla="*/ 10517 h 81322"/>
                <a:gd name="connsiteX2" fmla="*/ 90037 w 107519"/>
                <a:gd name="connsiteY2" fmla="*/ 32371 h 81322"/>
                <a:gd name="connsiteX3" fmla="*/ 52449 w 107519"/>
                <a:gd name="connsiteY3" fmla="*/ 32371 h 81322"/>
                <a:gd name="connsiteX4" fmla="*/ 61190 w 107519"/>
                <a:gd name="connsiteY4" fmla="*/ 71707 h 81322"/>
                <a:gd name="connsiteX5" fmla="*/ 0 w 107519"/>
                <a:gd name="connsiteY5" fmla="*/ 81323 h 81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519" h="81322">
                  <a:moveTo>
                    <a:pt x="0" y="81323"/>
                  </a:moveTo>
                  <a:cubicBezTo>
                    <a:pt x="23602" y="38490"/>
                    <a:pt x="33217" y="-25323"/>
                    <a:pt x="107520" y="10517"/>
                  </a:cubicBezTo>
                  <a:cubicBezTo>
                    <a:pt x="101401" y="17510"/>
                    <a:pt x="96156" y="24503"/>
                    <a:pt x="90037" y="32371"/>
                  </a:cubicBezTo>
                  <a:cubicBezTo>
                    <a:pt x="77799" y="32371"/>
                    <a:pt x="64687" y="32371"/>
                    <a:pt x="52449" y="32371"/>
                  </a:cubicBezTo>
                  <a:cubicBezTo>
                    <a:pt x="55071" y="45483"/>
                    <a:pt x="57693" y="58595"/>
                    <a:pt x="61190" y="71707"/>
                  </a:cubicBezTo>
                  <a:cubicBezTo>
                    <a:pt x="40211" y="75204"/>
                    <a:pt x="20105" y="78700"/>
                    <a:pt x="0" y="81323"/>
                  </a:cubicBezTo>
                  <a:close/>
                </a:path>
              </a:pathLst>
            </a:custGeom>
            <a:solidFill>
              <a:srgbClr val="3D2226"/>
            </a:solidFill>
            <a:ln w="8731" cap="flat">
              <a:noFill/>
              <a:prstDash val="solid"/>
              <a:miter/>
            </a:ln>
          </p:spPr>
          <p:txBody>
            <a:bodyPr rtlCol="0" anchor="ctr"/>
            <a:lstStyle/>
            <a:p>
              <a:endParaRPr lang="en-GB"/>
            </a:p>
          </p:txBody>
        </p:sp>
        <p:sp>
          <p:nvSpPr>
            <p:cNvPr id="283" name="Freeform: Shape 282">
              <a:extLst>
                <a:ext uri="{FF2B5EF4-FFF2-40B4-BE49-F238E27FC236}">
                  <a16:creationId xmlns:a16="http://schemas.microsoft.com/office/drawing/2014/main" id="{71CADBB4-D616-D6EA-C0D5-D850C9BCF211}"/>
                </a:ext>
              </a:extLst>
            </p:cNvPr>
            <p:cNvSpPr/>
            <p:nvPr/>
          </p:nvSpPr>
          <p:spPr>
            <a:xfrm>
              <a:off x="9312574" y="1978226"/>
              <a:ext cx="124128" cy="100526"/>
            </a:xfrm>
            <a:custGeom>
              <a:avLst/>
              <a:gdLst>
                <a:gd name="connsiteX0" fmla="*/ 2622 w 124128"/>
                <a:gd name="connsiteY0" fmla="*/ 0 h 100526"/>
                <a:gd name="connsiteX1" fmla="*/ 124128 w 124128"/>
                <a:gd name="connsiteY1" fmla="*/ 94407 h 100526"/>
                <a:gd name="connsiteX2" fmla="*/ 115387 w 124128"/>
                <a:gd name="connsiteY2" fmla="*/ 97904 h 100526"/>
                <a:gd name="connsiteX3" fmla="*/ 95281 w 124128"/>
                <a:gd name="connsiteY3" fmla="*/ 100526 h 100526"/>
                <a:gd name="connsiteX4" fmla="*/ 27098 w 124128"/>
                <a:gd name="connsiteY4" fmla="*/ 62938 h 100526"/>
                <a:gd name="connsiteX5" fmla="*/ 27973 w 124128"/>
                <a:gd name="connsiteY5" fmla="*/ 63812 h 100526"/>
                <a:gd name="connsiteX6" fmla="*/ 0 w 124128"/>
                <a:gd name="connsiteY6" fmla="*/ 21854 h 100526"/>
                <a:gd name="connsiteX7" fmla="*/ 2622 w 124128"/>
                <a:gd name="connsiteY7" fmla="*/ 0 h 100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28" h="100526">
                  <a:moveTo>
                    <a:pt x="2622" y="0"/>
                  </a:moveTo>
                  <a:cubicBezTo>
                    <a:pt x="42833" y="31469"/>
                    <a:pt x="83918" y="62938"/>
                    <a:pt x="124128" y="94407"/>
                  </a:cubicBezTo>
                  <a:cubicBezTo>
                    <a:pt x="121506" y="95281"/>
                    <a:pt x="118009" y="97030"/>
                    <a:pt x="115387" y="97904"/>
                  </a:cubicBezTo>
                  <a:cubicBezTo>
                    <a:pt x="108394" y="98778"/>
                    <a:pt x="102275" y="99652"/>
                    <a:pt x="95281" y="100526"/>
                  </a:cubicBezTo>
                  <a:cubicBezTo>
                    <a:pt x="72554" y="88288"/>
                    <a:pt x="49826" y="75176"/>
                    <a:pt x="27098" y="62938"/>
                  </a:cubicBezTo>
                  <a:lnTo>
                    <a:pt x="27973" y="63812"/>
                  </a:lnTo>
                  <a:cubicBezTo>
                    <a:pt x="18357" y="49826"/>
                    <a:pt x="9615" y="35840"/>
                    <a:pt x="0" y="21854"/>
                  </a:cubicBezTo>
                  <a:cubicBezTo>
                    <a:pt x="874" y="13986"/>
                    <a:pt x="1748" y="6993"/>
                    <a:pt x="2622" y="0"/>
                  </a:cubicBezTo>
                  <a:close/>
                </a:path>
              </a:pathLst>
            </a:custGeom>
            <a:solidFill>
              <a:srgbClr val="EA9024"/>
            </a:solidFill>
            <a:ln w="8731" cap="flat">
              <a:noFill/>
              <a:prstDash val="solid"/>
              <a:miter/>
            </a:ln>
          </p:spPr>
          <p:txBody>
            <a:bodyPr rtlCol="0" anchor="ctr"/>
            <a:lstStyle/>
            <a:p>
              <a:endParaRPr lang="en-GB"/>
            </a:p>
          </p:txBody>
        </p:sp>
        <p:sp>
          <p:nvSpPr>
            <p:cNvPr id="284" name="Freeform: Shape 283">
              <a:extLst>
                <a:ext uri="{FF2B5EF4-FFF2-40B4-BE49-F238E27FC236}">
                  <a16:creationId xmlns:a16="http://schemas.microsoft.com/office/drawing/2014/main" id="{404CDE22-779E-2F2E-9821-98F09B454CB0}"/>
                </a:ext>
              </a:extLst>
            </p:cNvPr>
            <p:cNvSpPr/>
            <p:nvPr/>
          </p:nvSpPr>
          <p:spPr>
            <a:xfrm>
              <a:off x="11622058" y="937725"/>
              <a:ext cx="84648" cy="50849"/>
            </a:xfrm>
            <a:custGeom>
              <a:avLst/>
              <a:gdLst>
                <a:gd name="connsiteX0" fmla="*/ 83044 w 84648"/>
                <a:gd name="connsiteY0" fmla="*/ 1146 h 50849"/>
                <a:gd name="connsiteX1" fmla="*/ 0 w 84648"/>
                <a:gd name="connsiteY1" fmla="*/ 43979 h 50849"/>
                <a:gd name="connsiteX2" fmla="*/ 6993 w 84648"/>
                <a:gd name="connsiteY2" fmla="*/ 25622 h 50849"/>
                <a:gd name="connsiteX3" fmla="*/ 83044 w 84648"/>
                <a:gd name="connsiteY3" fmla="*/ 1146 h 50849"/>
              </a:gdLst>
              <a:ahLst/>
              <a:cxnLst>
                <a:cxn ang="0">
                  <a:pos x="connsiteX0" y="connsiteY0"/>
                </a:cxn>
                <a:cxn ang="0">
                  <a:pos x="connsiteX1" y="connsiteY1"/>
                </a:cxn>
                <a:cxn ang="0">
                  <a:pos x="connsiteX2" y="connsiteY2"/>
                </a:cxn>
                <a:cxn ang="0">
                  <a:pos x="connsiteX3" y="connsiteY3"/>
                </a:cxn>
              </a:cxnLst>
              <a:rect l="l" t="t" r="r" b="b"/>
              <a:pathLst>
                <a:path w="84648" h="50849">
                  <a:moveTo>
                    <a:pt x="83044" y="1146"/>
                  </a:moveTo>
                  <a:cubicBezTo>
                    <a:pt x="96156" y="93805"/>
                    <a:pt x="25350" y="24748"/>
                    <a:pt x="0" y="43979"/>
                  </a:cubicBezTo>
                  <a:cubicBezTo>
                    <a:pt x="2623" y="37860"/>
                    <a:pt x="4371" y="31741"/>
                    <a:pt x="6993" y="25622"/>
                  </a:cubicBezTo>
                  <a:cubicBezTo>
                    <a:pt x="19231" y="-24204"/>
                    <a:pt x="60316" y="16880"/>
                    <a:pt x="83044" y="1146"/>
                  </a:cubicBezTo>
                  <a:close/>
                </a:path>
              </a:pathLst>
            </a:custGeom>
            <a:solidFill>
              <a:srgbClr val="654A38"/>
            </a:solidFill>
            <a:ln w="8731" cap="flat">
              <a:noFill/>
              <a:prstDash val="solid"/>
              <a:miter/>
            </a:ln>
          </p:spPr>
          <p:txBody>
            <a:bodyPr rtlCol="0" anchor="ctr"/>
            <a:lstStyle/>
            <a:p>
              <a:endParaRPr lang="en-GB"/>
            </a:p>
          </p:txBody>
        </p:sp>
        <p:sp>
          <p:nvSpPr>
            <p:cNvPr id="285" name="Freeform: Shape 284">
              <a:extLst>
                <a:ext uri="{FF2B5EF4-FFF2-40B4-BE49-F238E27FC236}">
                  <a16:creationId xmlns:a16="http://schemas.microsoft.com/office/drawing/2014/main" id="{EBAC65D0-172C-52D6-F510-8856093CACC6}"/>
                </a:ext>
              </a:extLst>
            </p:cNvPr>
            <p:cNvSpPr/>
            <p:nvPr/>
          </p:nvSpPr>
          <p:spPr>
            <a:xfrm>
              <a:off x="11609817" y="901282"/>
              <a:ext cx="95285" cy="62938"/>
            </a:xfrm>
            <a:custGeom>
              <a:avLst/>
              <a:gdLst>
                <a:gd name="connsiteX0" fmla="*/ 95285 w 95285"/>
                <a:gd name="connsiteY0" fmla="*/ 37588 h 62938"/>
                <a:gd name="connsiteX1" fmla="*/ 19235 w 95285"/>
                <a:gd name="connsiteY1" fmla="*/ 62064 h 62938"/>
                <a:gd name="connsiteX2" fmla="*/ 6123 w 95285"/>
                <a:gd name="connsiteY2" fmla="*/ 62938 h 62938"/>
                <a:gd name="connsiteX3" fmla="*/ 67313 w 95285"/>
                <a:gd name="connsiteY3" fmla="*/ 0 h 62938"/>
                <a:gd name="connsiteX4" fmla="*/ 95285 w 95285"/>
                <a:gd name="connsiteY4" fmla="*/ 37588 h 6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85" h="62938">
                  <a:moveTo>
                    <a:pt x="95285" y="37588"/>
                  </a:moveTo>
                  <a:cubicBezTo>
                    <a:pt x="72558" y="54197"/>
                    <a:pt x="31473" y="13112"/>
                    <a:pt x="19235" y="62064"/>
                  </a:cubicBezTo>
                  <a:cubicBezTo>
                    <a:pt x="14864" y="62064"/>
                    <a:pt x="10493" y="62938"/>
                    <a:pt x="6123" y="62938"/>
                  </a:cubicBezTo>
                  <a:cubicBezTo>
                    <a:pt x="-17479" y="0"/>
                    <a:pt x="32347" y="6993"/>
                    <a:pt x="67313" y="0"/>
                  </a:cubicBezTo>
                  <a:cubicBezTo>
                    <a:pt x="76928" y="12238"/>
                    <a:pt x="85670" y="24476"/>
                    <a:pt x="95285" y="37588"/>
                  </a:cubicBezTo>
                  <a:close/>
                </a:path>
              </a:pathLst>
            </a:custGeom>
            <a:solidFill>
              <a:srgbClr val="BE7625"/>
            </a:solidFill>
            <a:ln w="8731" cap="flat">
              <a:noFill/>
              <a:prstDash val="solid"/>
              <a:miter/>
            </a:ln>
          </p:spPr>
          <p:txBody>
            <a:bodyPr rtlCol="0" anchor="ctr"/>
            <a:lstStyle/>
            <a:p>
              <a:endParaRPr lang="en-GB"/>
            </a:p>
          </p:txBody>
        </p:sp>
        <p:sp>
          <p:nvSpPr>
            <p:cNvPr id="286" name="Freeform: Shape 285">
              <a:extLst>
                <a:ext uri="{FF2B5EF4-FFF2-40B4-BE49-F238E27FC236}">
                  <a16:creationId xmlns:a16="http://schemas.microsoft.com/office/drawing/2014/main" id="{D3876AFF-F02F-C7F7-1AC4-90F0347E130E}"/>
                </a:ext>
              </a:extLst>
            </p:cNvPr>
            <p:cNvSpPr/>
            <p:nvPr/>
          </p:nvSpPr>
          <p:spPr>
            <a:xfrm>
              <a:off x="9156977" y="607711"/>
              <a:ext cx="115386" cy="41818"/>
            </a:xfrm>
            <a:custGeom>
              <a:avLst/>
              <a:gdLst>
                <a:gd name="connsiteX0" fmla="*/ 0 w 115386"/>
                <a:gd name="connsiteY0" fmla="*/ 39196 h 41818"/>
                <a:gd name="connsiteX1" fmla="*/ 874 w 115386"/>
                <a:gd name="connsiteY1" fmla="*/ 8601 h 41818"/>
                <a:gd name="connsiteX2" fmla="*/ 115387 w 115386"/>
                <a:gd name="connsiteY2" fmla="*/ 41819 h 41818"/>
                <a:gd name="connsiteX3" fmla="*/ 26224 w 115386"/>
                <a:gd name="connsiteY3" fmla="*/ 41819 h 41818"/>
                <a:gd name="connsiteX4" fmla="*/ 0 w 115386"/>
                <a:gd name="connsiteY4" fmla="*/ 39196 h 41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6" h="41818">
                  <a:moveTo>
                    <a:pt x="0" y="39196"/>
                  </a:moveTo>
                  <a:cubicBezTo>
                    <a:pt x="0" y="28707"/>
                    <a:pt x="874" y="19091"/>
                    <a:pt x="874" y="8601"/>
                  </a:cubicBezTo>
                  <a:cubicBezTo>
                    <a:pt x="48952" y="-14126"/>
                    <a:pt x="83044" y="12098"/>
                    <a:pt x="115387" y="41819"/>
                  </a:cubicBezTo>
                  <a:cubicBezTo>
                    <a:pt x="85666" y="41819"/>
                    <a:pt x="55945" y="41819"/>
                    <a:pt x="26224" y="41819"/>
                  </a:cubicBezTo>
                  <a:cubicBezTo>
                    <a:pt x="17483" y="40945"/>
                    <a:pt x="8741" y="40071"/>
                    <a:pt x="0" y="39196"/>
                  </a:cubicBezTo>
                  <a:close/>
                </a:path>
              </a:pathLst>
            </a:custGeom>
            <a:solidFill>
              <a:srgbClr val="40293D"/>
            </a:solidFill>
            <a:ln w="8731" cap="flat">
              <a:noFill/>
              <a:prstDash val="solid"/>
              <a:miter/>
            </a:ln>
          </p:spPr>
          <p:txBody>
            <a:bodyPr rtlCol="0" anchor="ctr"/>
            <a:lstStyle/>
            <a:p>
              <a:endParaRPr lang="en-GB"/>
            </a:p>
          </p:txBody>
        </p:sp>
        <p:sp>
          <p:nvSpPr>
            <p:cNvPr id="287" name="Freeform: Shape 286">
              <a:extLst>
                <a:ext uri="{FF2B5EF4-FFF2-40B4-BE49-F238E27FC236}">
                  <a16:creationId xmlns:a16="http://schemas.microsoft.com/office/drawing/2014/main" id="{FC14F1B4-87CC-FA77-398A-09379CE82736}"/>
                </a:ext>
              </a:extLst>
            </p:cNvPr>
            <p:cNvSpPr/>
            <p:nvPr/>
          </p:nvSpPr>
          <p:spPr>
            <a:xfrm>
              <a:off x="10309097" y="2035629"/>
              <a:ext cx="68546" cy="62354"/>
            </a:xfrm>
            <a:custGeom>
              <a:avLst/>
              <a:gdLst>
                <a:gd name="connsiteX0" fmla="*/ 0 w 68546"/>
                <a:gd name="connsiteY0" fmla="*/ 33508 h 62354"/>
                <a:gd name="connsiteX1" fmla="*/ 38462 w 68546"/>
                <a:gd name="connsiteY1" fmla="*/ 290 h 62354"/>
                <a:gd name="connsiteX2" fmla="*/ 68183 w 68546"/>
                <a:gd name="connsiteY2" fmla="*/ 23892 h 62354"/>
                <a:gd name="connsiteX3" fmla="*/ 53323 w 68546"/>
                <a:gd name="connsiteY3" fmla="*/ 62354 h 62354"/>
                <a:gd name="connsiteX4" fmla="*/ 0 w 68546"/>
                <a:gd name="connsiteY4" fmla="*/ 33508 h 62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46" h="62354">
                  <a:moveTo>
                    <a:pt x="0" y="33508"/>
                  </a:moveTo>
                  <a:cubicBezTo>
                    <a:pt x="12238" y="22144"/>
                    <a:pt x="23602" y="6409"/>
                    <a:pt x="38462" y="290"/>
                  </a:cubicBezTo>
                  <a:cubicBezTo>
                    <a:pt x="45455" y="-2332"/>
                    <a:pt x="66435" y="13402"/>
                    <a:pt x="68183" y="23892"/>
                  </a:cubicBezTo>
                  <a:cubicBezTo>
                    <a:pt x="70806" y="35256"/>
                    <a:pt x="58567" y="49242"/>
                    <a:pt x="53323" y="62354"/>
                  </a:cubicBezTo>
                  <a:cubicBezTo>
                    <a:pt x="34966" y="52739"/>
                    <a:pt x="17483" y="43123"/>
                    <a:pt x="0" y="33508"/>
                  </a:cubicBezTo>
                  <a:close/>
                </a:path>
              </a:pathLst>
            </a:custGeom>
            <a:solidFill>
              <a:srgbClr val="7B2B29"/>
            </a:solidFill>
            <a:ln w="8731" cap="flat">
              <a:noFill/>
              <a:prstDash val="solid"/>
              <a:miter/>
            </a:ln>
          </p:spPr>
          <p:txBody>
            <a:bodyPr rtlCol="0" anchor="ctr"/>
            <a:lstStyle/>
            <a:p>
              <a:endParaRPr lang="en-GB"/>
            </a:p>
          </p:txBody>
        </p:sp>
        <p:sp>
          <p:nvSpPr>
            <p:cNvPr id="288" name="Freeform: Shape 287">
              <a:extLst>
                <a:ext uri="{FF2B5EF4-FFF2-40B4-BE49-F238E27FC236}">
                  <a16:creationId xmlns:a16="http://schemas.microsoft.com/office/drawing/2014/main" id="{117A7380-47CA-CE87-8169-1737ED6978FE}"/>
                </a:ext>
              </a:extLst>
            </p:cNvPr>
            <p:cNvSpPr/>
            <p:nvPr/>
          </p:nvSpPr>
          <p:spPr>
            <a:xfrm>
              <a:off x="9574277" y="285012"/>
              <a:ext cx="55610" cy="96155"/>
            </a:xfrm>
            <a:custGeom>
              <a:avLst/>
              <a:gdLst>
                <a:gd name="connsiteX0" fmla="*/ 22393 w 55610"/>
                <a:gd name="connsiteY0" fmla="*/ 0 h 96155"/>
                <a:gd name="connsiteX1" fmla="*/ 53862 w 55610"/>
                <a:gd name="connsiteY1" fmla="*/ 6993 h 96155"/>
                <a:gd name="connsiteX2" fmla="*/ 55611 w 55610"/>
                <a:gd name="connsiteY2" fmla="*/ 8741 h 96155"/>
                <a:gd name="connsiteX3" fmla="*/ 45995 w 55610"/>
                <a:gd name="connsiteY3" fmla="*/ 96156 h 96155"/>
                <a:gd name="connsiteX4" fmla="*/ 37254 w 55610"/>
                <a:gd name="connsiteY4" fmla="*/ 93533 h 96155"/>
                <a:gd name="connsiteX5" fmla="*/ 27638 w 55610"/>
                <a:gd name="connsiteY5" fmla="*/ 77799 h 96155"/>
                <a:gd name="connsiteX6" fmla="*/ 3162 w 55610"/>
                <a:gd name="connsiteY6" fmla="*/ 70806 h 96155"/>
                <a:gd name="connsiteX7" fmla="*/ 540 w 55610"/>
                <a:gd name="connsiteY7" fmla="*/ 7867 h 96155"/>
                <a:gd name="connsiteX8" fmla="*/ 22393 w 55610"/>
                <a:gd name="connsiteY8" fmla="*/ 0 h 96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10" h="96155">
                  <a:moveTo>
                    <a:pt x="22393" y="0"/>
                  </a:moveTo>
                  <a:cubicBezTo>
                    <a:pt x="32883" y="2622"/>
                    <a:pt x="43373" y="4371"/>
                    <a:pt x="53862" y="6993"/>
                  </a:cubicBezTo>
                  <a:lnTo>
                    <a:pt x="55611" y="8741"/>
                  </a:lnTo>
                  <a:cubicBezTo>
                    <a:pt x="52114" y="37588"/>
                    <a:pt x="48618" y="67309"/>
                    <a:pt x="45995" y="96156"/>
                  </a:cubicBezTo>
                  <a:cubicBezTo>
                    <a:pt x="43373" y="95282"/>
                    <a:pt x="40750" y="95282"/>
                    <a:pt x="37254" y="93533"/>
                  </a:cubicBezTo>
                  <a:cubicBezTo>
                    <a:pt x="33757" y="88288"/>
                    <a:pt x="31135" y="83044"/>
                    <a:pt x="27638" y="77799"/>
                  </a:cubicBezTo>
                  <a:cubicBezTo>
                    <a:pt x="19771" y="75176"/>
                    <a:pt x="11029" y="73428"/>
                    <a:pt x="3162" y="70806"/>
                  </a:cubicBezTo>
                  <a:cubicBezTo>
                    <a:pt x="-15195" y="50700"/>
                    <a:pt x="54737" y="26224"/>
                    <a:pt x="540" y="7867"/>
                  </a:cubicBezTo>
                  <a:cubicBezTo>
                    <a:pt x="7533" y="5245"/>
                    <a:pt x="14526" y="2622"/>
                    <a:pt x="22393" y="0"/>
                  </a:cubicBezTo>
                  <a:close/>
                </a:path>
              </a:pathLst>
            </a:custGeom>
            <a:solidFill>
              <a:srgbClr val="547F31"/>
            </a:solidFill>
            <a:ln w="8731" cap="flat">
              <a:noFill/>
              <a:prstDash val="solid"/>
              <a:miter/>
            </a:ln>
          </p:spPr>
          <p:txBody>
            <a:bodyPr rtlCol="0" anchor="ctr"/>
            <a:lstStyle/>
            <a:p>
              <a:endParaRPr lang="en-GB"/>
            </a:p>
          </p:txBody>
        </p:sp>
        <p:sp>
          <p:nvSpPr>
            <p:cNvPr id="289" name="Freeform: Shape 288">
              <a:extLst>
                <a:ext uri="{FF2B5EF4-FFF2-40B4-BE49-F238E27FC236}">
                  <a16:creationId xmlns:a16="http://schemas.microsoft.com/office/drawing/2014/main" id="{8F89619D-5E2F-A928-A33B-CE6BFE8236B8}"/>
                </a:ext>
              </a:extLst>
            </p:cNvPr>
            <p:cNvSpPr/>
            <p:nvPr/>
          </p:nvSpPr>
          <p:spPr>
            <a:xfrm>
              <a:off x="11623807" y="1174889"/>
              <a:ext cx="58567" cy="97903"/>
            </a:xfrm>
            <a:custGeom>
              <a:avLst/>
              <a:gdLst>
                <a:gd name="connsiteX0" fmla="*/ 1748 w 58567"/>
                <a:gd name="connsiteY0" fmla="*/ 52449 h 97903"/>
                <a:gd name="connsiteX1" fmla="*/ 0 w 58567"/>
                <a:gd name="connsiteY1" fmla="*/ 11364 h 97903"/>
                <a:gd name="connsiteX2" fmla="*/ 34092 w 58567"/>
                <a:gd name="connsiteY2" fmla="*/ 0 h 97903"/>
                <a:gd name="connsiteX3" fmla="*/ 56819 w 58567"/>
                <a:gd name="connsiteY3" fmla="*/ 34966 h 97903"/>
                <a:gd name="connsiteX4" fmla="*/ 58568 w 58567"/>
                <a:gd name="connsiteY4" fmla="*/ 96156 h 97903"/>
                <a:gd name="connsiteX5" fmla="*/ 57693 w 58567"/>
                <a:gd name="connsiteY5" fmla="*/ 97904 h 97903"/>
                <a:gd name="connsiteX6" fmla="*/ 31469 w 58567"/>
                <a:gd name="connsiteY6" fmla="*/ 83918 h 97903"/>
                <a:gd name="connsiteX7" fmla="*/ 42833 w 58567"/>
                <a:gd name="connsiteY7" fmla="*/ 59442 h 97903"/>
                <a:gd name="connsiteX8" fmla="*/ 14861 w 58567"/>
                <a:gd name="connsiteY8" fmla="*/ 54197 h 97903"/>
                <a:gd name="connsiteX9" fmla="*/ 1748 w 58567"/>
                <a:gd name="connsiteY9" fmla="*/ 52449 h 9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67" h="97903">
                  <a:moveTo>
                    <a:pt x="1748" y="52449"/>
                  </a:moveTo>
                  <a:cubicBezTo>
                    <a:pt x="874" y="38462"/>
                    <a:pt x="874" y="25350"/>
                    <a:pt x="0" y="11364"/>
                  </a:cubicBezTo>
                  <a:cubicBezTo>
                    <a:pt x="11364" y="7867"/>
                    <a:pt x="22728" y="3497"/>
                    <a:pt x="34092" y="0"/>
                  </a:cubicBezTo>
                  <a:cubicBezTo>
                    <a:pt x="41959" y="11364"/>
                    <a:pt x="49826" y="23602"/>
                    <a:pt x="56819" y="34966"/>
                  </a:cubicBezTo>
                  <a:cubicBezTo>
                    <a:pt x="57693" y="55071"/>
                    <a:pt x="58568" y="76050"/>
                    <a:pt x="58568" y="96156"/>
                  </a:cubicBezTo>
                  <a:lnTo>
                    <a:pt x="57693" y="97904"/>
                  </a:lnTo>
                  <a:cubicBezTo>
                    <a:pt x="48952" y="93533"/>
                    <a:pt x="40211" y="88288"/>
                    <a:pt x="31469" y="83918"/>
                  </a:cubicBezTo>
                  <a:cubicBezTo>
                    <a:pt x="34966" y="76050"/>
                    <a:pt x="38462" y="67309"/>
                    <a:pt x="42833" y="59442"/>
                  </a:cubicBezTo>
                  <a:cubicBezTo>
                    <a:pt x="33217" y="57693"/>
                    <a:pt x="24476" y="55945"/>
                    <a:pt x="14861" y="54197"/>
                  </a:cubicBezTo>
                  <a:cubicBezTo>
                    <a:pt x="11364" y="53323"/>
                    <a:pt x="6119" y="52449"/>
                    <a:pt x="1748" y="52449"/>
                  </a:cubicBezTo>
                  <a:close/>
                </a:path>
              </a:pathLst>
            </a:custGeom>
            <a:solidFill>
              <a:srgbClr val="D6273B"/>
            </a:solidFill>
            <a:ln w="8731" cap="flat">
              <a:noFill/>
              <a:prstDash val="solid"/>
              <a:miter/>
            </a:ln>
          </p:spPr>
          <p:txBody>
            <a:bodyPr rtlCol="0" anchor="ctr"/>
            <a:lstStyle/>
            <a:p>
              <a:endParaRPr lang="en-GB"/>
            </a:p>
          </p:txBody>
        </p:sp>
        <p:sp>
          <p:nvSpPr>
            <p:cNvPr id="290" name="Freeform: Shape 289">
              <a:extLst>
                <a:ext uri="{FF2B5EF4-FFF2-40B4-BE49-F238E27FC236}">
                  <a16:creationId xmlns:a16="http://schemas.microsoft.com/office/drawing/2014/main" id="{D6FC7E19-555D-BD5E-1588-8F93976C034E}"/>
                </a:ext>
              </a:extLst>
            </p:cNvPr>
            <p:cNvSpPr/>
            <p:nvPr/>
          </p:nvSpPr>
          <p:spPr>
            <a:xfrm>
              <a:off x="9533834" y="292879"/>
              <a:ext cx="77696" cy="85665"/>
            </a:xfrm>
            <a:custGeom>
              <a:avLst/>
              <a:gdLst>
                <a:gd name="connsiteX0" fmla="*/ 40983 w 77696"/>
                <a:gd name="connsiteY0" fmla="*/ 0 h 85665"/>
                <a:gd name="connsiteX1" fmla="*/ 43605 w 77696"/>
                <a:gd name="connsiteY1" fmla="*/ 62938 h 85665"/>
                <a:gd name="connsiteX2" fmla="*/ 68081 w 77696"/>
                <a:gd name="connsiteY2" fmla="*/ 69931 h 85665"/>
                <a:gd name="connsiteX3" fmla="*/ 77697 w 77696"/>
                <a:gd name="connsiteY3" fmla="*/ 85666 h 85665"/>
                <a:gd name="connsiteX4" fmla="*/ 25248 w 77696"/>
                <a:gd name="connsiteY4" fmla="*/ 80421 h 85665"/>
                <a:gd name="connsiteX5" fmla="*/ 40983 w 77696"/>
                <a:gd name="connsiteY5" fmla="*/ 0 h 85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696" h="85665">
                  <a:moveTo>
                    <a:pt x="40983" y="0"/>
                  </a:moveTo>
                  <a:cubicBezTo>
                    <a:pt x="95180" y="19231"/>
                    <a:pt x="25248" y="42833"/>
                    <a:pt x="43605" y="62938"/>
                  </a:cubicBezTo>
                  <a:cubicBezTo>
                    <a:pt x="51473" y="65561"/>
                    <a:pt x="60214" y="67309"/>
                    <a:pt x="68081" y="69931"/>
                  </a:cubicBezTo>
                  <a:cubicBezTo>
                    <a:pt x="71578" y="75176"/>
                    <a:pt x="74200" y="80421"/>
                    <a:pt x="77697" y="85666"/>
                  </a:cubicBezTo>
                  <a:cubicBezTo>
                    <a:pt x="60214" y="83918"/>
                    <a:pt x="42731" y="82169"/>
                    <a:pt x="25248" y="80421"/>
                  </a:cubicBezTo>
                  <a:cubicBezTo>
                    <a:pt x="-4473" y="46330"/>
                    <a:pt x="-17585" y="16609"/>
                    <a:pt x="40983" y="0"/>
                  </a:cubicBezTo>
                  <a:close/>
                </a:path>
              </a:pathLst>
            </a:custGeom>
            <a:solidFill>
              <a:srgbClr val="7E6426"/>
            </a:solidFill>
            <a:ln w="8731" cap="flat">
              <a:noFill/>
              <a:prstDash val="solid"/>
              <a:miter/>
            </a:ln>
          </p:spPr>
          <p:txBody>
            <a:bodyPr rtlCol="0" anchor="ctr"/>
            <a:lstStyle/>
            <a:p>
              <a:endParaRPr lang="en-GB"/>
            </a:p>
          </p:txBody>
        </p:sp>
        <p:sp>
          <p:nvSpPr>
            <p:cNvPr id="291" name="Freeform: Shape 290">
              <a:extLst>
                <a:ext uri="{FF2B5EF4-FFF2-40B4-BE49-F238E27FC236}">
                  <a16:creationId xmlns:a16="http://schemas.microsoft.com/office/drawing/2014/main" id="{7AAB93FF-588F-B3D6-0031-854DA5B975E8}"/>
                </a:ext>
              </a:extLst>
            </p:cNvPr>
            <p:cNvSpPr/>
            <p:nvPr/>
          </p:nvSpPr>
          <p:spPr>
            <a:xfrm>
              <a:off x="9304707" y="3311293"/>
              <a:ext cx="86540" cy="78672"/>
            </a:xfrm>
            <a:custGeom>
              <a:avLst/>
              <a:gdLst>
                <a:gd name="connsiteX0" fmla="*/ 73428 w 86540"/>
                <a:gd name="connsiteY0" fmla="*/ 78673 h 78672"/>
                <a:gd name="connsiteX1" fmla="*/ 0 w 86540"/>
                <a:gd name="connsiteY1" fmla="*/ 62064 h 78672"/>
                <a:gd name="connsiteX2" fmla="*/ 86540 w 86540"/>
                <a:gd name="connsiteY2" fmla="*/ 0 h 78672"/>
                <a:gd name="connsiteX3" fmla="*/ 69931 w 86540"/>
                <a:gd name="connsiteY3" fmla="*/ 66435 h 78672"/>
                <a:gd name="connsiteX4" fmla="*/ 73428 w 86540"/>
                <a:gd name="connsiteY4" fmla="*/ 78673 h 78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0" h="78672">
                  <a:moveTo>
                    <a:pt x="73428" y="78673"/>
                  </a:moveTo>
                  <a:cubicBezTo>
                    <a:pt x="48952" y="73428"/>
                    <a:pt x="24476" y="67309"/>
                    <a:pt x="0" y="62064"/>
                  </a:cubicBezTo>
                  <a:cubicBezTo>
                    <a:pt x="28847" y="41085"/>
                    <a:pt x="57693" y="20979"/>
                    <a:pt x="86540" y="0"/>
                  </a:cubicBezTo>
                  <a:cubicBezTo>
                    <a:pt x="81295" y="21854"/>
                    <a:pt x="76050" y="44581"/>
                    <a:pt x="69931" y="66435"/>
                  </a:cubicBezTo>
                  <a:cubicBezTo>
                    <a:pt x="71680" y="70806"/>
                    <a:pt x="72554" y="75176"/>
                    <a:pt x="73428" y="78673"/>
                  </a:cubicBezTo>
                  <a:close/>
                </a:path>
              </a:pathLst>
            </a:custGeom>
            <a:solidFill>
              <a:srgbClr val="BE7625"/>
            </a:solidFill>
            <a:ln w="8731" cap="flat">
              <a:noFill/>
              <a:prstDash val="solid"/>
              <a:miter/>
            </a:ln>
          </p:spPr>
          <p:txBody>
            <a:bodyPr rtlCol="0" anchor="ctr"/>
            <a:lstStyle/>
            <a:p>
              <a:endParaRPr lang="en-GB"/>
            </a:p>
          </p:txBody>
        </p:sp>
        <p:sp>
          <p:nvSpPr>
            <p:cNvPr id="292" name="Freeform: Shape 291">
              <a:extLst>
                <a:ext uri="{FF2B5EF4-FFF2-40B4-BE49-F238E27FC236}">
                  <a16:creationId xmlns:a16="http://schemas.microsoft.com/office/drawing/2014/main" id="{54314498-96AB-90BF-7F37-5C33A06A0554}"/>
                </a:ext>
              </a:extLst>
            </p:cNvPr>
            <p:cNvSpPr/>
            <p:nvPr/>
          </p:nvSpPr>
          <p:spPr>
            <a:xfrm>
              <a:off x="9472761" y="2084871"/>
              <a:ext cx="174609" cy="104023"/>
            </a:xfrm>
            <a:custGeom>
              <a:avLst/>
              <a:gdLst>
                <a:gd name="connsiteX0" fmla="*/ 59223 w 174609"/>
                <a:gd name="connsiteY0" fmla="*/ 34966 h 104023"/>
                <a:gd name="connsiteX1" fmla="*/ 174610 w 174609"/>
                <a:gd name="connsiteY1" fmla="*/ 92659 h 104023"/>
                <a:gd name="connsiteX2" fmla="*/ 173736 w 174609"/>
                <a:gd name="connsiteY2" fmla="*/ 101401 h 104023"/>
                <a:gd name="connsiteX3" fmla="*/ 138770 w 174609"/>
                <a:gd name="connsiteY3" fmla="*/ 104023 h 104023"/>
                <a:gd name="connsiteX4" fmla="*/ 138770 w 174609"/>
                <a:gd name="connsiteY4" fmla="*/ 104023 h 104023"/>
                <a:gd name="connsiteX5" fmla="*/ 62720 w 174609"/>
                <a:gd name="connsiteY5" fmla="*/ 61190 h 104023"/>
                <a:gd name="connsiteX6" fmla="*/ 44363 w 174609"/>
                <a:gd name="connsiteY6" fmla="*/ 49826 h 104023"/>
                <a:gd name="connsiteX7" fmla="*/ 656 w 174609"/>
                <a:gd name="connsiteY7" fmla="*/ 15735 h 104023"/>
                <a:gd name="connsiteX8" fmla="*/ 656 w 174609"/>
                <a:gd name="connsiteY8" fmla="*/ 7867 h 104023"/>
                <a:gd name="connsiteX9" fmla="*/ 7649 w 174609"/>
                <a:gd name="connsiteY9" fmla="*/ 2622 h 104023"/>
                <a:gd name="connsiteX10" fmla="*/ 12894 w 174609"/>
                <a:gd name="connsiteY10" fmla="*/ 0 h 104023"/>
                <a:gd name="connsiteX11" fmla="*/ 59223 w 174609"/>
                <a:gd name="connsiteY11" fmla="*/ 34966 h 104023"/>
                <a:gd name="connsiteX12" fmla="*/ 59223 w 174609"/>
                <a:gd name="connsiteY12" fmla="*/ 34966 h 10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4609" h="104023">
                  <a:moveTo>
                    <a:pt x="59223" y="34966"/>
                  </a:moveTo>
                  <a:cubicBezTo>
                    <a:pt x="97686" y="54197"/>
                    <a:pt x="136148" y="73428"/>
                    <a:pt x="174610" y="92659"/>
                  </a:cubicBezTo>
                  <a:cubicBezTo>
                    <a:pt x="174610" y="95282"/>
                    <a:pt x="173736" y="98778"/>
                    <a:pt x="173736" y="101401"/>
                  </a:cubicBezTo>
                  <a:cubicBezTo>
                    <a:pt x="162372" y="102275"/>
                    <a:pt x="150134" y="103149"/>
                    <a:pt x="138770" y="104023"/>
                  </a:cubicBezTo>
                  <a:cubicBezTo>
                    <a:pt x="138770" y="104023"/>
                    <a:pt x="138770" y="104023"/>
                    <a:pt x="138770" y="104023"/>
                  </a:cubicBezTo>
                  <a:cubicBezTo>
                    <a:pt x="113420" y="90037"/>
                    <a:pt x="88070" y="75176"/>
                    <a:pt x="62720" y="61190"/>
                  </a:cubicBezTo>
                  <a:cubicBezTo>
                    <a:pt x="56601" y="57693"/>
                    <a:pt x="50482" y="53323"/>
                    <a:pt x="44363" y="49826"/>
                  </a:cubicBezTo>
                  <a:cubicBezTo>
                    <a:pt x="29502" y="38462"/>
                    <a:pt x="15516" y="27098"/>
                    <a:pt x="656" y="15735"/>
                  </a:cubicBezTo>
                  <a:cubicBezTo>
                    <a:pt x="-219" y="13112"/>
                    <a:pt x="-219" y="10490"/>
                    <a:pt x="656" y="7867"/>
                  </a:cubicBezTo>
                  <a:cubicBezTo>
                    <a:pt x="2404" y="5245"/>
                    <a:pt x="5026" y="3497"/>
                    <a:pt x="7649" y="2622"/>
                  </a:cubicBezTo>
                  <a:cubicBezTo>
                    <a:pt x="9397" y="1748"/>
                    <a:pt x="11145" y="874"/>
                    <a:pt x="12894" y="0"/>
                  </a:cubicBezTo>
                  <a:cubicBezTo>
                    <a:pt x="28628" y="12238"/>
                    <a:pt x="44363" y="23602"/>
                    <a:pt x="59223" y="34966"/>
                  </a:cubicBezTo>
                  <a:lnTo>
                    <a:pt x="59223" y="34966"/>
                  </a:lnTo>
                  <a:close/>
                </a:path>
              </a:pathLst>
            </a:custGeom>
            <a:solidFill>
              <a:srgbClr val="F9D4D5"/>
            </a:solidFill>
            <a:ln w="8731" cap="flat">
              <a:noFill/>
              <a:prstDash val="solid"/>
              <a:miter/>
            </a:ln>
          </p:spPr>
          <p:txBody>
            <a:bodyPr rtlCol="0" anchor="ctr"/>
            <a:lstStyle/>
            <a:p>
              <a:endParaRPr lang="en-GB"/>
            </a:p>
          </p:txBody>
        </p:sp>
        <p:sp>
          <p:nvSpPr>
            <p:cNvPr id="293" name="Freeform: Shape 292">
              <a:extLst>
                <a:ext uri="{FF2B5EF4-FFF2-40B4-BE49-F238E27FC236}">
                  <a16:creationId xmlns:a16="http://schemas.microsoft.com/office/drawing/2014/main" id="{0B861C74-95D1-CCA1-9C42-95A2FB6D8DF8}"/>
                </a:ext>
              </a:extLst>
            </p:cNvPr>
            <p:cNvSpPr/>
            <p:nvPr/>
          </p:nvSpPr>
          <p:spPr>
            <a:xfrm>
              <a:off x="11335233" y="1037594"/>
              <a:ext cx="68458" cy="105825"/>
            </a:xfrm>
            <a:custGeom>
              <a:avLst/>
              <a:gdLst>
                <a:gd name="connsiteX0" fmla="*/ 67416 w 68458"/>
                <a:gd name="connsiteY0" fmla="*/ 928 h 105825"/>
                <a:gd name="connsiteX1" fmla="*/ 59549 w 68458"/>
                <a:gd name="connsiteY1" fmla="*/ 40265 h 105825"/>
                <a:gd name="connsiteX2" fmla="*/ 28080 w 68458"/>
                <a:gd name="connsiteY2" fmla="*/ 105825 h 105825"/>
                <a:gd name="connsiteX3" fmla="*/ 107 w 68458"/>
                <a:gd name="connsiteY3" fmla="*/ 78727 h 105825"/>
                <a:gd name="connsiteX4" fmla="*/ 67416 w 68458"/>
                <a:gd name="connsiteY4" fmla="*/ 928 h 105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58" h="105825">
                  <a:moveTo>
                    <a:pt x="67416" y="928"/>
                  </a:moveTo>
                  <a:cubicBezTo>
                    <a:pt x="77032" y="16663"/>
                    <a:pt x="15842" y="18411"/>
                    <a:pt x="59549" y="40265"/>
                  </a:cubicBezTo>
                  <a:cubicBezTo>
                    <a:pt x="49059" y="62118"/>
                    <a:pt x="38569" y="83972"/>
                    <a:pt x="28080" y="105825"/>
                  </a:cubicBezTo>
                  <a:cubicBezTo>
                    <a:pt x="18464" y="96210"/>
                    <a:pt x="-1641" y="83098"/>
                    <a:pt x="107" y="78727"/>
                  </a:cubicBezTo>
                  <a:cubicBezTo>
                    <a:pt x="15842" y="47258"/>
                    <a:pt x="5352" y="-7813"/>
                    <a:pt x="67416" y="928"/>
                  </a:cubicBezTo>
                  <a:close/>
                </a:path>
              </a:pathLst>
            </a:custGeom>
            <a:solidFill>
              <a:srgbClr val="3D2226"/>
            </a:solidFill>
            <a:ln w="8731" cap="flat">
              <a:noFill/>
              <a:prstDash val="solid"/>
              <a:miter/>
            </a:ln>
          </p:spPr>
          <p:txBody>
            <a:bodyPr rtlCol="0" anchor="ctr"/>
            <a:lstStyle/>
            <a:p>
              <a:endParaRPr lang="en-GB"/>
            </a:p>
          </p:txBody>
        </p:sp>
        <p:sp>
          <p:nvSpPr>
            <p:cNvPr id="294" name="Freeform: Shape 293">
              <a:extLst>
                <a:ext uri="{FF2B5EF4-FFF2-40B4-BE49-F238E27FC236}">
                  <a16:creationId xmlns:a16="http://schemas.microsoft.com/office/drawing/2014/main" id="{6A263552-AB60-D3CA-5AF6-54C0DD91D428}"/>
                </a:ext>
              </a:extLst>
            </p:cNvPr>
            <p:cNvSpPr/>
            <p:nvPr/>
          </p:nvSpPr>
          <p:spPr>
            <a:xfrm>
              <a:off x="9772373" y="2207617"/>
              <a:ext cx="136366" cy="56453"/>
            </a:xfrm>
            <a:custGeom>
              <a:avLst/>
              <a:gdLst>
                <a:gd name="connsiteX0" fmla="*/ 0 w 136366"/>
                <a:gd name="connsiteY0" fmla="*/ 5753 h 56453"/>
                <a:gd name="connsiteX1" fmla="*/ 136366 w 136366"/>
                <a:gd name="connsiteY1" fmla="*/ 34600 h 56453"/>
                <a:gd name="connsiteX2" fmla="*/ 136366 w 136366"/>
                <a:gd name="connsiteY2" fmla="*/ 52083 h 56453"/>
                <a:gd name="connsiteX3" fmla="*/ 131996 w 136366"/>
                <a:gd name="connsiteY3" fmla="*/ 56454 h 56453"/>
                <a:gd name="connsiteX4" fmla="*/ 13112 w 136366"/>
                <a:gd name="connsiteY4" fmla="*/ 30230 h 56453"/>
                <a:gd name="connsiteX5" fmla="*/ 26224 w 136366"/>
                <a:gd name="connsiteY5" fmla="*/ 21488 h 56453"/>
                <a:gd name="connsiteX6" fmla="*/ 0 w 136366"/>
                <a:gd name="connsiteY6" fmla="*/ 5753 h 5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366" h="56453">
                  <a:moveTo>
                    <a:pt x="0" y="5753"/>
                  </a:moveTo>
                  <a:cubicBezTo>
                    <a:pt x="50700" y="-8233"/>
                    <a:pt x="95282" y="4005"/>
                    <a:pt x="136366" y="34600"/>
                  </a:cubicBezTo>
                  <a:cubicBezTo>
                    <a:pt x="136366" y="40719"/>
                    <a:pt x="136366" y="45964"/>
                    <a:pt x="136366" y="52083"/>
                  </a:cubicBezTo>
                  <a:cubicBezTo>
                    <a:pt x="134618" y="53831"/>
                    <a:pt x="133744" y="54705"/>
                    <a:pt x="131996" y="56454"/>
                  </a:cubicBezTo>
                  <a:cubicBezTo>
                    <a:pt x="92659" y="47712"/>
                    <a:pt x="52449" y="38971"/>
                    <a:pt x="13112" y="30230"/>
                  </a:cubicBezTo>
                  <a:cubicBezTo>
                    <a:pt x="17483" y="27607"/>
                    <a:pt x="21854" y="24985"/>
                    <a:pt x="26224" y="21488"/>
                  </a:cubicBezTo>
                  <a:cubicBezTo>
                    <a:pt x="17483" y="16243"/>
                    <a:pt x="8741" y="10998"/>
                    <a:pt x="0" y="5753"/>
                  </a:cubicBezTo>
                  <a:close/>
                </a:path>
              </a:pathLst>
            </a:custGeom>
            <a:solidFill>
              <a:srgbClr val="EA9024"/>
            </a:solidFill>
            <a:ln w="8731" cap="flat">
              <a:noFill/>
              <a:prstDash val="solid"/>
              <a:miter/>
            </a:ln>
          </p:spPr>
          <p:txBody>
            <a:bodyPr rtlCol="0" anchor="ctr"/>
            <a:lstStyle/>
            <a:p>
              <a:endParaRPr lang="en-GB"/>
            </a:p>
          </p:txBody>
        </p:sp>
        <p:sp>
          <p:nvSpPr>
            <p:cNvPr id="295" name="Freeform: Shape 294">
              <a:extLst>
                <a:ext uri="{FF2B5EF4-FFF2-40B4-BE49-F238E27FC236}">
                  <a16:creationId xmlns:a16="http://schemas.microsoft.com/office/drawing/2014/main" id="{C91ACB3D-2FC9-CED0-3D97-96548E090372}"/>
                </a:ext>
              </a:extLst>
            </p:cNvPr>
            <p:cNvSpPr/>
            <p:nvPr/>
          </p:nvSpPr>
          <p:spPr>
            <a:xfrm>
              <a:off x="9462052" y="2126830"/>
              <a:ext cx="195808" cy="90910"/>
            </a:xfrm>
            <a:custGeom>
              <a:avLst/>
              <a:gdLst>
                <a:gd name="connsiteX0" fmla="*/ 195808 w 195808"/>
                <a:gd name="connsiteY0" fmla="*/ 77799 h 90910"/>
                <a:gd name="connsiteX1" fmla="*/ 184444 w 195808"/>
                <a:gd name="connsiteY1" fmla="*/ 86540 h 90910"/>
                <a:gd name="connsiteX2" fmla="*/ 185318 w 195808"/>
                <a:gd name="connsiteY2" fmla="*/ 90911 h 90910"/>
                <a:gd name="connsiteX3" fmla="*/ 73428 w 195808"/>
                <a:gd name="connsiteY3" fmla="*/ 58568 h 90910"/>
                <a:gd name="connsiteX4" fmla="*/ 58568 w 195808"/>
                <a:gd name="connsiteY4" fmla="*/ 52449 h 90910"/>
                <a:gd name="connsiteX5" fmla="*/ 0 w 195808"/>
                <a:gd name="connsiteY5" fmla="*/ 10490 h 90910"/>
                <a:gd name="connsiteX6" fmla="*/ 1748 w 195808"/>
                <a:gd name="connsiteY6" fmla="*/ 0 h 90910"/>
                <a:gd name="connsiteX7" fmla="*/ 43707 w 195808"/>
                <a:gd name="connsiteY7" fmla="*/ 18357 h 90910"/>
                <a:gd name="connsiteX8" fmla="*/ 71680 w 195808"/>
                <a:gd name="connsiteY8" fmla="*/ 34092 h 90910"/>
                <a:gd name="connsiteX9" fmla="*/ 149478 w 195808"/>
                <a:gd name="connsiteY9" fmla="*/ 62064 h 90910"/>
                <a:gd name="connsiteX10" fmla="*/ 149478 w 195808"/>
                <a:gd name="connsiteY10" fmla="*/ 62064 h 90910"/>
                <a:gd name="connsiteX11" fmla="*/ 195808 w 195808"/>
                <a:gd name="connsiteY11" fmla="*/ 77799 h 90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808" h="90910">
                  <a:moveTo>
                    <a:pt x="195808" y="77799"/>
                  </a:moveTo>
                  <a:cubicBezTo>
                    <a:pt x="192311" y="80421"/>
                    <a:pt x="188815" y="83918"/>
                    <a:pt x="184444" y="86540"/>
                  </a:cubicBezTo>
                  <a:cubicBezTo>
                    <a:pt x="184444" y="88288"/>
                    <a:pt x="184444" y="89163"/>
                    <a:pt x="185318" y="90911"/>
                  </a:cubicBezTo>
                  <a:cubicBezTo>
                    <a:pt x="147730" y="80421"/>
                    <a:pt x="110142" y="69057"/>
                    <a:pt x="73428" y="58568"/>
                  </a:cubicBezTo>
                  <a:cubicBezTo>
                    <a:pt x="68183" y="56819"/>
                    <a:pt x="63812" y="55071"/>
                    <a:pt x="58568" y="52449"/>
                  </a:cubicBezTo>
                  <a:cubicBezTo>
                    <a:pt x="39336" y="38462"/>
                    <a:pt x="19231" y="24476"/>
                    <a:pt x="0" y="10490"/>
                  </a:cubicBezTo>
                  <a:cubicBezTo>
                    <a:pt x="874" y="6993"/>
                    <a:pt x="1748" y="3497"/>
                    <a:pt x="1748" y="0"/>
                  </a:cubicBezTo>
                  <a:cubicBezTo>
                    <a:pt x="15735" y="6119"/>
                    <a:pt x="29721" y="12238"/>
                    <a:pt x="43707" y="18357"/>
                  </a:cubicBezTo>
                  <a:cubicBezTo>
                    <a:pt x="53323" y="23602"/>
                    <a:pt x="62064" y="28847"/>
                    <a:pt x="71680" y="34092"/>
                  </a:cubicBezTo>
                  <a:cubicBezTo>
                    <a:pt x="97904" y="43707"/>
                    <a:pt x="123254" y="52449"/>
                    <a:pt x="149478" y="62064"/>
                  </a:cubicBezTo>
                  <a:cubicBezTo>
                    <a:pt x="149478" y="62064"/>
                    <a:pt x="149478" y="62064"/>
                    <a:pt x="149478" y="62064"/>
                  </a:cubicBezTo>
                  <a:cubicBezTo>
                    <a:pt x="165213" y="67309"/>
                    <a:pt x="180073" y="72554"/>
                    <a:pt x="195808" y="77799"/>
                  </a:cubicBezTo>
                  <a:close/>
                </a:path>
              </a:pathLst>
            </a:custGeom>
            <a:solidFill>
              <a:srgbClr val="F9D4D5"/>
            </a:solidFill>
            <a:ln w="8731" cap="flat">
              <a:noFill/>
              <a:prstDash val="solid"/>
              <a:miter/>
            </a:ln>
          </p:spPr>
          <p:txBody>
            <a:bodyPr rtlCol="0" anchor="ctr"/>
            <a:lstStyle/>
            <a:p>
              <a:endParaRPr lang="en-GB"/>
            </a:p>
          </p:txBody>
        </p:sp>
        <p:sp>
          <p:nvSpPr>
            <p:cNvPr id="296" name="Freeform: Shape 295">
              <a:extLst>
                <a:ext uri="{FF2B5EF4-FFF2-40B4-BE49-F238E27FC236}">
                  <a16:creationId xmlns:a16="http://schemas.microsoft.com/office/drawing/2014/main" id="{5E002989-D2C6-F5D5-68F1-1E660BB1DF2B}"/>
                </a:ext>
              </a:extLst>
            </p:cNvPr>
            <p:cNvSpPr/>
            <p:nvPr/>
          </p:nvSpPr>
          <p:spPr>
            <a:xfrm>
              <a:off x="9120263" y="3571787"/>
              <a:ext cx="57745" cy="59441"/>
            </a:xfrm>
            <a:custGeom>
              <a:avLst/>
              <a:gdLst>
                <a:gd name="connsiteX0" fmla="*/ 27973 w 57745"/>
                <a:gd name="connsiteY0" fmla="*/ 0 h 59441"/>
                <a:gd name="connsiteX1" fmla="*/ 43707 w 57745"/>
                <a:gd name="connsiteY1" fmla="*/ 874 h 59441"/>
                <a:gd name="connsiteX2" fmla="*/ 56819 w 57745"/>
                <a:gd name="connsiteY2" fmla="*/ 40211 h 59441"/>
                <a:gd name="connsiteX3" fmla="*/ 14860 w 57745"/>
                <a:gd name="connsiteY3" fmla="*/ 59442 h 59441"/>
                <a:gd name="connsiteX4" fmla="*/ 7867 w 57745"/>
                <a:gd name="connsiteY4" fmla="*/ 56819 h 59441"/>
                <a:gd name="connsiteX5" fmla="*/ 0 w 57745"/>
                <a:gd name="connsiteY5" fmla="*/ 27973 h 59441"/>
                <a:gd name="connsiteX6" fmla="*/ 8741 w 57745"/>
                <a:gd name="connsiteY6" fmla="*/ 7867 h 59441"/>
                <a:gd name="connsiteX7" fmla="*/ 27973 w 57745"/>
                <a:gd name="connsiteY7" fmla="*/ 0 h 5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45" h="59441">
                  <a:moveTo>
                    <a:pt x="27973" y="0"/>
                  </a:moveTo>
                  <a:cubicBezTo>
                    <a:pt x="33217" y="0"/>
                    <a:pt x="38462" y="0"/>
                    <a:pt x="43707" y="874"/>
                  </a:cubicBezTo>
                  <a:cubicBezTo>
                    <a:pt x="48952" y="13986"/>
                    <a:pt x="61190" y="34092"/>
                    <a:pt x="56819" y="40211"/>
                  </a:cubicBezTo>
                  <a:cubicBezTo>
                    <a:pt x="48952" y="50700"/>
                    <a:pt x="29721" y="53323"/>
                    <a:pt x="14860" y="59442"/>
                  </a:cubicBezTo>
                  <a:cubicBezTo>
                    <a:pt x="12238" y="58568"/>
                    <a:pt x="9616" y="57693"/>
                    <a:pt x="7867" y="56819"/>
                  </a:cubicBezTo>
                  <a:cubicBezTo>
                    <a:pt x="5245" y="47204"/>
                    <a:pt x="2622" y="37588"/>
                    <a:pt x="0" y="27973"/>
                  </a:cubicBezTo>
                  <a:cubicBezTo>
                    <a:pt x="2622" y="20980"/>
                    <a:pt x="5245" y="14861"/>
                    <a:pt x="8741" y="7867"/>
                  </a:cubicBezTo>
                  <a:cubicBezTo>
                    <a:pt x="14860" y="5245"/>
                    <a:pt x="21854" y="2623"/>
                    <a:pt x="27973" y="0"/>
                  </a:cubicBezTo>
                  <a:close/>
                </a:path>
              </a:pathLst>
            </a:custGeom>
            <a:solidFill>
              <a:srgbClr val="EA9024"/>
            </a:solidFill>
            <a:ln w="8731" cap="flat">
              <a:noFill/>
              <a:prstDash val="solid"/>
              <a:miter/>
            </a:ln>
          </p:spPr>
          <p:txBody>
            <a:bodyPr rtlCol="0" anchor="ctr"/>
            <a:lstStyle/>
            <a:p>
              <a:endParaRPr lang="en-GB"/>
            </a:p>
          </p:txBody>
        </p:sp>
        <p:sp>
          <p:nvSpPr>
            <p:cNvPr id="297" name="Freeform: Shape 296">
              <a:extLst>
                <a:ext uri="{FF2B5EF4-FFF2-40B4-BE49-F238E27FC236}">
                  <a16:creationId xmlns:a16="http://schemas.microsoft.com/office/drawing/2014/main" id="{99E00C2B-50CE-07B5-B8E6-FB0A0FDD9158}"/>
                </a:ext>
              </a:extLst>
            </p:cNvPr>
            <p:cNvSpPr/>
            <p:nvPr/>
          </p:nvSpPr>
          <p:spPr>
            <a:xfrm>
              <a:off x="9642126" y="1852783"/>
              <a:ext cx="93533" cy="82610"/>
            </a:xfrm>
            <a:custGeom>
              <a:avLst/>
              <a:gdLst>
                <a:gd name="connsiteX0" fmla="*/ 0 w 93533"/>
                <a:gd name="connsiteY0" fmla="*/ 69498 h 82610"/>
                <a:gd name="connsiteX1" fmla="*/ 5245 w 93533"/>
                <a:gd name="connsiteY1" fmla="*/ 64253 h 82610"/>
                <a:gd name="connsiteX2" fmla="*/ 40210 w 93533"/>
                <a:gd name="connsiteY2" fmla="*/ 23169 h 82610"/>
                <a:gd name="connsiteX3" fmla="*/ 41085 w 93533"/>
                <a:gd name="connsiteY3" fmla="*/ 23169 h 82610"/>
                <a:gd name="connsiteX4" fmla="*/ 91785 w 93533"/>
                <a:gd name="connsiteY4" fmla="*/ 14427 h 82610"/>
                <a:gd name="connsiteX5" fmla="*/ 92659 w 93533"/>
                <a:gd name="connsiteY5" fmla="*/ 14427 h 82610"/>
                <a:gd name="connsiteX6" fmla="*/ 93533 w 93533"/>
                <a:gd name="connsiteY6" fmla="*/ 39777 h 82610"/>
                <a:gd name="connsiteX7" fmla="*/ 45455 w 93533"/>
                <a:gd name="connsiteY7" fmla="*/ 82610 h 82610"/>
                <a:gd name="connsiteX8" fmla="*/ 0 w 93533"/>
                <a:gd name="connsiteY8" fmla="*/ 69498 h 8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533" h="82610">
                  <a:moveTo>
                    <a:pt x="0" y="69498"/>
                  </a:moveTo>
                  <a:cubicBezTo>
                    <a:pt x="874" y="66876"/>
                    <a:pt x="2622" y="65127"/>
                    <a:pt x="5245" y="64253"/>
                  </a:cubicBezTo>
                  <a:cubicBezTo>
                    <a:pt x="16609" y="50267"/>
                    <a:pt x="28847" y="37155"/>
                    <a:pt x="40210" y="23169"/>
                  </a:cubicBezTo>
                  <a:lnTo>
                    <a:pt x="41085" y="23169"/>
                  </a:lnTo>
                  <a:cubicBezTo>
                    <a:pt x="51574" y="-14420"/>
                    <a:pt x="71680" y="2189"/>
                    <a:pt x="91785" y="14427"/>
                  </a:cubicBezTo>
                  <a:lnTo>
                    <a:pt x="92659" y="14427"/>
                  </a:lnTo>
                  <a:cubicBezTo>
                    <a:pt x="92659" y="23169"/>
                    <a:pt x="93533" y="31036"/>
                    <a:pt x="93533" y="39777"/>
                  </a:cubicBezTo>
                  <a:cubicBezTo>
                    <a:pt x="77799" y="53764"/>
                    <a:pt x="62064" y="68624"/>
                    <a:pt x="45455" y="82610"/>
                  </a:cubicBezTo>
                  <a:cubicBezTo>
                    <a:pt x="29721" y="77365"/>
                    <a:pt x="14860" y="72995"/>
                    <a:pt x="0" y="69498"/>
                  </a:cubicBezTo>
                  <a:close/>
                </a:path>
              </a:pathLst>
            </a:custGeom>
            <a:solidFill>
              <a:srgbClr val="E56A2D"/>
            </a:solidFill>
            <a:ln w="8731" cap="flat">
              <a:noFill/>
              <a:prstDash val="solid"/>
              <a:miter/>
            </a:ln>
          </p:spPr>
          <p:txBody>
            <a:bodyPr rtlCol="0" anchor="ctr"/>
            <a:lstStyle/>
            <a:p>
              <a:endParaRPr lang="en-GB"/>
            </a:p>
          </p:txBody>
        </p:sp>
        <p:sp>
          <p:nvSpPr>
            <p:cNvPr id="298" name="Freeform: Shape 297">
              <a:extLst>
                <a:ext uri="{FF2B5EF4-FFF2-40B4-BE49-F238E27FC236}">
                  <a16:creationId xmlns:a16="http://schemas.microsoft.com/office/drawing/2014/main" id="{C0F90A8E-3623-BE67-78D6-EABB34E7176A}"/>
                </a:ext>
              </a:extLst>
            </p:cNvPr>
            <p:cNvSpPr/>
            <p:nvPr/>
          </p:nvSpPr>
          <p:spPr>
            <a:xfrm>
              <a:off x="9267993" y="1376816"/>
              <a:ext cx="63812" cy="81295"/>
            </a:xfrm>
            <a:custGeom>
              <a:avLst/>
              <a:gdLst>
                <a:gd name="connsiteX0" fmla="*/ 62064 w 63812"/>
                <a:gd name="connsiteY0" fmla="*/ 80421 h 81295"/>
                <a:gd name="connsiteX1" fmla="*/ 27973 w 63812"/>
                <a:gd name="connsiteY1" fmla="*/ 81295 h 81295"/>
                <a:gd name="connsiteX2" fmla="*/ 26224 w 63812"/>
                <a:gd name="connsiteY2" fmla="*/ 80421 h 81295"/>
                <a:gd name="connsiteX3" fmla="*/ 7867 w 63812"/>
                <a:gd name="connsiteY3" fmla="*/ 55071 h 81295"/>
                <a:gd name="connsiteX4" fmla="*/ 0 w 63812"/>
                <a:gd name="connsiteY4" fmla="*/ 41959 h 81295"/>
                <a:gd name="connsiteX5" fmla="*/ 8741 w 63812"/>
                <a:gd name="connsiteY5" fmla="*/ 0 h 81295"/>
                <a:gd name="connsiteX6" fmla="*/ 63812 w 63812"/>
                <a:gd name="connsiteY6" fmla="*/ 47204 h 81295"/>
                <a:gd name="connsiteX7" fmla="*/ 62064 w 63812"/>
                <a:gd name="connsiteY7" fmla="*/ 80421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2" h="81295">
                  <a:moveTo>
                    <a:pt x="62064" y="80421"/>
                  </a:moveTo>
                  <a:cubicBezTo>
                    <a:pt x="50700" y="80421"/>
                    <a:pt x="39336" y="80421"/>
                    <a:pt x="27973" y="81295"/>
                  </a:cubicBezTo>
                  <a:cubicBezTo>
                    <a:pt x="27973" y="81295"/>
                    <a:pt x="26224" y="80421"/>
                    <a:pt x="26224" y="80421"/>
                  </a:cubicBezTo>
                  <a:cubicBezTo>
                    <a:pt x="20105" y="71680"/>
                    <a:pt x="13986" y="63812"/>
                    <a:pt x="7867" y="55071"/>
                  </a:cubicBezTo>
                  <a:cubicBezTo>
                    <a:pt x="5245" y="50700"/>
                    <a:pt x="2622" y="46330"/>
                    <a:pt x="0" y="41959"/>
                  </a:cubicBezTo>
                  <a:cubicBezTo>
                    <a:pt x="2622" y="27973"/>
                    <a:pt x="6119" y="13986"/>
                    <a:pt x="8741" y="0"/>
                  </a:cubicBezTo>
                  <a:cubicBezTo>
                    <a:pt x="27098" y="15735"/>
                    <a:pt x="45455" y="31469"/>
                    <a:pt x="63812" y="47204"/>
                  </a:cubicBezTo>
                  <a:cubicBezTo>
                    <a:pt x="63812" y="57693"/>
                    <a:pt x="62938" y="69057"/>
                    <a:pt x="62064" y="80421"/>
                  </a:cubicBezTo>
                  <a:close/>
                </a:path>
              </a:pathLst>
            </a:custGeom>
            <a:solidFill>
              <a:srgbClr val="BA3325"/>
            </a:solidFill>
            <a:ln w="8731" cap="flat">
              <a:noFill/>
              <a:prstDash val="solid"/>
              <a:miter/>
            </a:ln>
          </p:spPr>
          <p:txBody>
            <a:bodyPr rtlCol="0" anchor="ctr"/>
            <a:lstStyle/>
            <a:p>
              <a:endParaRPr lang="en-GB"/>
            </a:p>
          </p:txBody>
        </p:sp>
        <p:sp>
          <p:nvSpPr>
            <p:cNvPr id="299" name="Freeform: Shape 298">
              <a:extLst>
                <a:ext uri="{FF2B5EF4-FFF2-40B4-BE49-F238E27FC236}">
                  <a16:creationId xmlns:a16="http://schemas.microsoft.com/office/drawing/2014/main" id="{F61BA480-6807-C409-8B7A-67DA66A6CA83}"/>
                </a:ext>
              </a:extLst>
            </p:cNvPr>
            <p:cNvSpPr/>
            <p:nvPr/>
          </p:nvSpPr>
          <p:spPr>
            <a:xfrm>
              <a:off x="9237398" y="2229979"/>
              <a:ext cx="101400" cy="35839"/>
            </a:xfrm>
            <a:custGeom>
              <a:avLst/>
              <a:gdLst>
                <a:gd name="connsiteX0" fmla="*/ 85666 w 101400"/>
                <a:gd name="connsiteY0" fmla="*/ 35840 h 35839"/>
                <a:gd name="connsiteX1" fmla="*/ 0 w 101400"/>
                <a:gd name="connsiteY1" fmla="*/ 30595 h 35839"/>
                <a:gd name="connsiteX2" fmla="*/ 26224 w 101400"/>
                <a:gd name="connsiteY2" fmla="*/ 0 h 35839"/>
                <a:gd name="connsiteX3" fmla="*/ 101401 w 101400"/>
                <a:gd name="connsiteY3" fmla="*/ 11364 h 35839"/>
                <a:gd name="connsiteX4" fmla="*/ 85666 w 101400"/>
                <a:gd name="connsiteY4" fmla="*/ 3584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00" h="35839">
                  <a:moveTo>
                    <a:pt x="85666" y="35840"/>
                  </a:moveTo>
                  <a:cubicBezTo>
                    <a:pt x="56819" y="34092"/>
                    <a:pt x="27973" y="32343"/>
                    <a:pt x="0" y="30595"/>
                  </a:cubicBezTo>
                  <a:cubicBezTo>
                    <a:pt x="8741" y="20105"/>
                    <a:pt x="17483" y="10490"/>
                    <a:pt x="26224" y="0"/>
                  </a:cubicBezTo>
                  <a:cubicBezTo>
                    <a:pt x="51574" y="3497"/>
                    <a:pt x="76050" y="7867"/>
                    <a:pt x="101401" y="11364"/>
                  </a:cubicBezTo>
                  <a:cubicBezTo>
                    <a:pt x="96156" y="20105"/>
                    <a:pt x="90911" y="27973"/>
                    <a:pt x="85666" y="35840"/>
                  </a:cubicBezTo>
                  <a:close/>
                </a:path>
              </a:pathLst>
            </a:custGeom>
            <a:solidFill>
              <a:srgbClr val="EA9024"/>
            </a:solidFill>
            <a:ln w="8731" cap="flat">
              <a:noFill/>
              <a:prstDash val="solid"/>
              <a:miter/>
            </a:ln>
          </p:spPr>
          <p:txBody>
            <a:bodyPr rtlCol="0" anchor="ctr"/>
            <a:lstStyle/>
            <a:p>
              <a:endParaRPr lang="en-GB"/>
            </a:p>
          </p:txBody>
        </p:sp>
        <p:sp>
          <p:nvSpPr>
            <p:cNvPr id="300" name="Freeform: Shape 299">
              <a:extLst>
                <a:ext uri="{FF2B5EF4-FFF2-40B4-BE49-F238E27FC236}">
                  <a16:creationId xmlns:a16="http://schemas.microsoft.com/office/drawing/2014/main" id="{7A9B46DE-0973-CFC8-78CC-82447BEFD5B3}"/>
                </a:ext>
              </a:extLst>
            </p:cNvPr>
            <p:cNvSpPr/>
            <p:nvPr/>
          </p:nvSpPr>
          <p:spPr>
            <a:xfrm>
              <a:off x="10661376" y="4593660"/>
              <a:ext cx="94407" cy="74302"/>
            </a:xfrm>
            <a:custGeom>
              <a:avLst/>
              <a:gdLst>
                <a:gd name="connsiteX0" fmla="*/ 20979 w 94407"/>
                <a:gd name="connsiteY0" fmla="*/ 874 h 74302"/>
                <a:gd name="connsiteX1" fmla="*/ 50700 w 94407"/>
                <a:gd name="connsiteY1" fmla="*/ 0 h 74302"/>
                <a:gd name="connsiteX2" fmla="*/ 94408 w 94407"/>
                <a:gd name="connsiteY2" fmla="*/ 22727 h 74302"/>
                <a:gd name="connsiteX3" fmla="*/ 52449 w 94407"/>
                <a:gd name="connsiteY3" fmla="*/ 74302 h 74302"/>
                <a:gd name="connsiteX4" fmla="*/ 0 w 94407"/>
                <a:gd name="connsiteY4" fmla="*/ 42833 h 74302"/>
                <a:gd name="connsiteX5" fmla="*/ 14861 w 94407"/>
                <a:gd name="connsiteY5" fmla="*/ 10490 h 74302"/>
                <a:gd name="connsiteX6" fmla="*/ 16609 w 94407"/>
                <a:gd name="connsiteY6" fmla="*/ 10490 h 74302"/>
                <a:gd name="connsiteX7" fmla="*/ 15735 w 94407"/>
                <a:gd name="connsiteY7" fmla="*/ 8741 h 74302"/>
                <a:gd name="connsiteX8" fmla="*/ 20979 w 94407"/>
                <a:gd name="connsiteY8" fmla="*/ 874 h 7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407" h="74302">
                  <a:moveTo>
                    <a:pt x="20979" y="874"/>
                  </a:moveTo>
                  <a:cubicBezTo>
                    <a:pt x="30595" y="874"/>
                    <a:pt x="41085" y="0"/>
                    <a:pt x="50700" y="0"/>
                  </a:cubicBezTo>
                  <a:cubicBezTo>
                    <a:pt x="45456" y="45456"/>
                    <a:pt x="72554" y="29721"/>
                    <a:pt x="94408" y="22727"/>
                  </a:cubicBezTo>
                  <a:cubicBezTo>
                    <a:pt x="80421" y="40210"/>
                    <a:pt x="66435" y="56819"/>
                    <a:pt x="52449" y="74302"/>
                  </a:cubicBezTo>
                  <a:cubicBezTo>
                    <a:pt x="34966" y="63812"/>
                    <a:pt x="17483" y="53322"/>
                    <a:pt x="0" y="42833"/>
                  </a:cubicBezTo>
                  <a:cubicBezTo>
                    <a:pt x="5245" y="32343"/>
                    <a:pt x="9616" y="20979"/>
                    <a:pt x="14861" y="10490"/>
                  </a:cubicBezTo>
                  <a:cubicBezTo>
                    <a:pt x="14861" y="10490"/>
                    <a:pt x="16609" y="10490"/>
                    <a:pt x="16609" y="10490"/>
                  </a:cubicBezTo>
                  <a:lnTo>
                    <a:pt x="15735" y="8741"/>
                  </a:lnTo>
                  <a:cubicBezTo>
                    <a:pt x="17483" y="6993"/>
                    <a:pt x="19231" y="3496"/>
                    <a:pt x="20979" y="874"/>
                  </a:cubicBezTo>
                  <a:close/>
                </a:path>
              </a:pathLst>
            </a:custGeom>
            <a:solidFill>
              <a:srgbClr val="4F513D"/>
            </a:solidFill>
            <a:ln w="8731" cap="flat">
              <a:noFill/>
              <a:prstDash val="solid"/>
              <a:miter/>
            </a:ln>
          </p:spPr>
          <p:txBody>
            <a:bodyPr rtlCol="0" anchor="ctr"/>
            <a:lstStyle/>
            <a:p>
              <a:endParaRPr lang="en-GB"/>
            </a:p>
          </p:txBody>
        </p:sp>
        <p:sp>
          <p:nvSpPr>
            <p:cNvPr id="301" name="Freeform: Shape 300">
              <a:extLst>
                <a:ext uri="{FF2B5EF4-FFF2-40B4-BE49-F238E27FC236}">
                  <a16:creationId xmlns:a16="http://schemas.microsoft.com/office/drawing/2014/main" id="{DF92C7AD-0D1E-5D42-596D-EF28CCF08DB7}"/>
                </a:ext>
              </a:extLst>
            </p:cNvPr>
            <p:cNvSpPr/>
            <p:nvPr/>
          </p:nvSpPr>
          <p:spPr>
            <a:xfrm>
              <a:off x="9017114" y="1697626"/>
              <a:ext cx="70805" cy="53322"/>
            </a:xfrm>
            <a:custGeom>
              <a:avLst/>
              <a:gdLst>
                <a:gd name="connsiteX0" fmla="*/ 41959 w 70805"/>
                <a:gd name="connsiteY0" fmla="*/ 3497 h 53322"/>
                <a:gd name="connsiteX1" fmla="*/ 62938 w 70805"/>
                <a:gd name="connsiteY1" fmla="*/ 1748 h 53322"/>
                <a:gd name="connsiteX2" fmla="*/ 70806 w 70805"/>
                <a:gd name="connsiteY2" fmla="*/ 6993 h 53322"/>
                <a:gd name="connsiteX3" fmla="*/ 27973 w 70805"/>
                <a:gd name="connsiteY3" fmla="*/ 53323 h 53322"/>
                <a:gd name="connsiteX4" fmla="*/ 0 w 70805"/>
                <a:gd name="connsiteY4" fmla="*/ 14861 h 53322"/>
                <a:gd name="connsiteX5" fmla="*/ 34966 w 70805"/>
                <a:gd name="connsiteY5" fmla="*/ 0 h 53322"/>
                <a:gd name="connsiteX6" fmla="*/ 27098 w 70805"/>
                <a:gd name="connsiteY6" fmla="*/ 20979 h 53322"/>
                <a:gd name="connsiteX7" fmla="*/ 37588 w 70805"/>
                <a:gd name="connsiteY7" fmla="*/ 23602 h 53322"/>
                <a:gd name="connsiteX8" fmla="*/ 41959 w 70805"/>
                <a:gd name="connsiteY8" fmla="*/ 3497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805" h="53322">
                  <a:moveTo>
                    <a:pt x="41959" y="3497"/>
                  </a:moveTo>
                  <a:cubicBezTo>
                    <a:pt x="48952" y="2622"/>
                    <a:pt x="55945" y="2622"/>
                    <a:pt x="62938" y="1748"/>
                  </a:cubicBezTo>
                  <a:cubicBezTo>
                    <a:pt x="65561" y="3497"/>
                    <a:pt x="68183" y="5245"/>
                    <a:pt x="70806" y="6993"/>
                  </a:cubicBezTo>
                  <a:cubicBezTo>
                    <a:pt x="56819" y="22728"/>
                    <a:pt x="41959" y="38462"/>
                    <a:pt x="27973" y="53323"/>
                  </a:cubicBezTo>
                  <a:cubicBezTo>
                    <a:pt x="18357" y="40211"/>
                    <a:pt x="9616" y="27973"/>
                    <a:pt x="0" y="14861"/>
                  </a:cubicBezTo>
                  <a:cubicBezTo>
                    <a:pt x="11364" y="9616"/>
                    <a:pt x="22728" y="4371"/>
                    <a:pt x="34966" y="0"/>
                  </a:cubicBezTo>
                  <a:cubicBezTo>
                    <a:pt x="32343" y="6993"/>
                    <a:pt x="29721" y="13986"/>
                    <a:pt x="27098" y="20979"/>
                  </a:cubicBezTo>
                  <a:cubicBezTo>
                    <a:pt x="30595" y="21854"/>
                    <a:pt x="34092" y="22728"/>
                    <a:pt x="37588" y="23602"/>
                  </a:cubicBezTo>
                  <a:cubicBezTo>
                    <a:pt x="39336" y="16609"/>
                    <a:pt x="41085" y="9616"/>
                    <a:pt x="41959" y="3497"/>
                  </a:cubicBezTo>
                  <a:close/>
                </a:path>
              </a:pathLst>
            </a:custGeom>
            <a:solidFill>
              <a:srgbClr val="40293D"/>
            </a:solidFill>
            <a:ln w="8731" cap="flat">
              <a:noFill/>
              <a:prstDash val="solid"/>
              <a:miter/>
            </a:ln>
          </p:spPr>
          <p:txBody>
            <a:bodyPr rtlCol="0" anchor="ctr"/>
            <a:lstStyle/>
            <a:p>
              <a:endParaRPr lang="en-GB"/>
            </a:p>
          </p:txBody>
        </p:sp>
        <p:sp>
          <p:nvSpPr>
            <p:cNvPr id="302" name="Freeform: Shape 301">
              <a:extLst>
                <a:ext uri="{FF2B5EF4-FFF2-40B4-BE49-F238E27FC236}">
                  <a16:creationId xmlns:a16="http://schemas.microsoft.com/office/drawing/2014/main" id="{D87A177A-FB91-F81F-E69F-F4F471B5A5B4}"/>
                </a:ext>
              </a:extLst>
            </p:cNvPr>
            <p:cNvSpPr/>
            <p:nvPr/>
          </p:nvSpPr>
          <p:spPr>
            <a:xfrm>
              <a:off x="10224305" y="3543815"/>
              <a:ext cx="59441" cy="62938"/>
            </a:xfrm>
            <a:custGeom>
              <a:avLst/>
              <a:gdLst>
                <a:gd name="connsiteX0" fmla="*/ 19231 w 59441"/>
                <a:gd name="connsiteY0" fmla="*/ 9616 h 62938"/>
                <a:gd name="connsiteX1" fmla="*/ 59442 w 59441"/>
                <a:gd name="connsiteY1" fmla="*/ 20979 h 62938"/>
                <a:gd name="connsiteX2" fmla="*/ 27973 w 59441"/>
                <a:gd name="connsiteY2" fmla="*/ 62938 h 62938"/>
                <a:gd name="connsiteX3" fmla="*/ 0 w 59441"/>
                <a:gd name="connsiteY3" fmla="*/ 14860 h 62938"/>
                <a:gd name="connsiteX4" fmla="*/ 874 w 59441"/>
                <a:gd name="connsiteY4" fmla="*/ 2622 h 62938"/>
                <a:gd name="connsiteX5" fmla="*/ 3497 w 59441"/>
                <a:gd name="connsiteY5" fmla="*/ 0 h 62938"/>
                <a:gd name="connsiteX6" fmla="*/ 19231 w 59441"/>
                <a:gd name="connsiteY6" fmla="*/ 9616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441" h="62938">
                  <a:moveTo>
                    <a:pt x="19231" y="9616"/>
                  </a:moveTo>
                  <a:cubicBezTo>
                    <a:pt x="32343" y="13112"/>
                    <a:pt x="46330" y="16609"/>
                    <a:pt x="59442" y="20979"/>
                  </a:cubicBezTo>
                  <a:cubicBezTo>
                    <a:pt x="48952" y="34966"/>
                    <a:pt x="38462" y="48952"/>
                    <a:pt x="27973" y="62938"/>
                  </a:cubicBezTo>
                  <a:cubicBezTo>
                    <a:pt x="18357" y="47204"/>
                    <a:pt x="9616" y="30595"/>
                    <a:pt x="0" y="14860"/>
                  </a:cubicBezTo>
                  <a:cubicBezTo>
                    <a:pt x="0" y="10490"/>
                    <a:pt x="874" y="6993"/>
                    <a:pt x="874" y="2622"/>
                  </a:cubicBezTo>
                  <a:cubicBezTo>
                    <a:pt x="874" y="2622"/>
                    <a:pt x="3497" y="0"/>
                    <a:pt x="3497" y="0"/>
                  </a:cubicBezTo>
                  <a:cubicBezTo>
                    <a:pt x="8741" y="3497"/>
                    <a:pt x="13986" y="6993"/>
                    <a:pt x="19231" y="9616"/>
                  </a:cubicBezTo>
                  <a:close/>
                </a:path>
              </a:pathLst>
            </a:custGeom>
            <a:solidFill>
              <a:srgbClr val="EA9024"/>
            </a:solidFill>
            <a:ln w="8731" cap="flat">
              <a:noFill/>
              <a:prstDash val="solid"/>
              <a:miter/>
            </a:ln>
          </p:spPr>
          <p:txBody>
            <a:bodyPr rtlCol="0" anchor="ctr"/>
            <a:lstStyle/>
            <a:p>
              <a:endParaRPr lang="en-GB"/>
            </a:p>
          </p:txBody>
        </p:sp>
        <p:sp>
          <p:nvSpPr>
            <p:cNvPr id="303" name="Freeform: Shape 302">
              <a:extLst>
                <a:ext uri="{FF2B5EF4-FFF2-40B4-BE49-F238E27FC236}">
                  <a16:creationId xmlns:a16="http://schemas.microsoft.com/office/drawing/2014/main" id="{C4E50146-A6F3-34FB-BB5B-18A6006F048B}"/>
                </a:ext>
              </a:extLst>
            </p:cNvPr>
            <p:cNvSpPr/>
            <p:nvPr/>
          </p:nvSpPr>
          <p:spPr>
            <a:xfrm>
              <a:off x="10673794" y="2162670"/>
              <a:ext cx="72373" cy="63646"/>
            </a:xfrm>
            <a:custGeom>
              <a:avLst/>
              <a:gdLst>
                <a:gd name="connsiteX0" fmla="*/ 55765 w 72373"/>
                <a:gd name="connsiteY0" fmla="*/ 61190 h 63646"/>
                <a:gd name="connsiteX1" fmla="*/ 13806 w 72373"/>
                <a:gd name="connsiteY1" fmla="*/ 0 h 63646"/>
                <a:gd name="connsiteX2" fmla="*/ 44401 w 72373"/>
                <a:gd name="connsiteY2" fmla="*/ 2622 h 63646"/>
                <a:gd name="connsiteX3" fmla="*/ 44401 w 72373"/>
                <a:gd name="connsiteY3" fmla="*/ 5245 h 63646"/>
                <a:gd name="connsiteX4" fmla="*/ 49646 w 72373"/>
                <a:gd name="connsiteY4" fmla="*/ 15734 h 63646"/>
                <a:gd name="connsiteX5" fmla="*/ 72374 w 72373"/>
                <a:gd name="connsiteY5" fmla="*/ 49826 h 63646"/>
                <a:gd name="connsiteX6" fmla="*/ 55765 w 72373"/>
                <a:gd name="connsiteY6" fmla="*/ 61190 h 6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73" h="63646">
                  <a:moveTo>
                    <a:pt x="55765" y="61190"/>
                  </a:moveTo>
                  <a:cubicBezTo>
                    <a:pt x="-2802" y="71680"/>
                    <a:pt x="-12418" y="48078"/>
                    <a:pt x="13806" y="0"/>
                  </a:cubicBezTo>
                  <a:cubicBezTo>
                    <a:pt x="24296" y="874"/>
                    <a:pt x="33912" y="1748"/>
                    <a:pt x="44401" y="2622"/>
                  </a:cubicBezTo>
                  <a:cubicBezTo>
                    <a:pt x="44401" y="2622"/>
                    <a:pt x="44401" y="5245"/>
                    <a:pt x="44401" y="5245"/>
                  </a:cubicBezTo>
                  <a:cubicBezTo>
                    <a:pt x="46150" y="8741"/>
                    <a:pt x="47898" y="12238"/>
                    <a:pt x="49646" y="15734"/>
                  </a:cubicBezTo>
                  <a:cubicBezTo>
                    <a:pt x="57513" y="27098"/>
                    <a:pt x="64507" y="38462"/>
                    <a:pt x="72374" y="49826"/>
                  </a:cubicBezTo>
                  <a:cubicBezTo>
                    <a:pt x="67129" y="54197"/>
                    <a:pt x="61010" y="57693"/>
                    <a:pt x="55765" y="61190"/>
                  </a:cubicBezTo>
                  <a:close/>
                </a:path>
              </a:pathLst>
            </a:custGeom>
            <a:solidFill>
              <a:srgbClr val="BA3325"/>
            </a:solidFill>
            <a:ln w="8731" cap="flat">
              <a:noFill/>
              <a:prstDash val="solid"/>
              <a:miter/>
            </a:ln>
          </p:spPr>
          <p:txBody>
            <a:bodyPr rtlCol="0" anchor="ctr"/>
            <a:lstStyle/>
            <a:p>
              <a:endParaRPr lang="en-GB"/>
            </a:p>
          </p:txBody>
        </p:sp>
        <p:sp>
          <p:nvSpPr>
            <p:cNvPr id="304" name="Freeform: Shape 303">
              <a:extLst>
                <a:ext uri="{FF2B5EF4-FFF2-40B4-BE49-F238E27FC236}">
                  <a16:creationId xmlns:a16="http://schemas.microsoft.com/office/drawing/2014/main" id="{95A45B3F-E714-975C-B0D5-5FC503839556}"/>
                </a:ext>
              </a:extLst>
            </p:cNvPr>
            <p:cNvSpPr/>
            <p:nvPr/>
          </p:nvSpPr>
          <p:spPr>
            <a:xfrm>
              <a:off x="9135997" y="3568291"/>
              <a:ext cx="83043" cy="102274"/>
            </a:xfrm>
            <a:custGeom>
              <a:avLst/>
              <a:gdLst>
                <a:gd name="connsiteX0" fmla="*/ 0 w 83043"/>
                <a:gd name="connsiteY0" fmla="*/ 62938 h 102274"/>
                <a:gd name="connsiteX1" fmla="*/ 41959 w 83043"/>
                <a:gd name="connsiteY1" fmla="*/ 43707 h 102274"/>
                <a:gd name="connsiteX2" fmla="*/ 28847 w 83043"/>
                <a:gd name="connsiteY2" fmla="*/ 4371 h 102274"/>
                <a:gd name="connsiteX3" fmla="*/ 62938 w 83043"/>
                <a:gd name="connsiteY3" fmla="*/ 0 h 102274"/>
                <a:gd name="connsiteX4" fmla="*/ 65561 w 83043"/>
                <a:gd name="connsiteY4" fmla="*/ 10490 h 102274"/>
                <a:gd name="connsiteX5" fmla="*/ 66435 w 83043"/>
                <a:gd name="connsiteY5" fmla="*/ 45456 h 102274"/>
                <a:gd name="connsiteX6" fmla="*/ 83044 w 83043"/>
                <a:gd name="connsiteY6" fmla="*/ 88288 h 102274"/>
                <a:gd name="connsiteX7" fmla="*/ 74302 w 83043"/>
                <a:gd name="connsiteY7" fmla="*/ 102275 h 102274"/>
                <a:gd name="connsiteX8" fmla="*/ 6993 w 83043"/>
                <a:gd name="connsiteY8" fmla="*/ 85666 h 102274"/>
                <a:gd name="connsiteX9" fmla="*/ 0 w 83043"/>
                <a:gd name="connsiteY9" fmla="*/ 62938 h 1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043" h="102274">
                  <a:moveTo>
                    <a:pt x="0" y="62938"/>
                  </a:moveTo>
                  <a:cubicBezTo>
                    <a:pt x="14860" y="56819"/>
                    <a:pt x="33217" y="54197"/>
                    <a:pt x="41959" y="43707"/>
                  </a:cubicBezTo>
                  <a:cubicBezTo>
                    <a:pt x="46330" y="37588"/>
                    <a:pt x="34092" y="18357"/>
                    <a:pt x="28847" y="4371"/>
                  </a:cubicBezTo>
                  <a:cubicBezTo>
                    <a:pt x="40211" y="2623"/>
                    <a:pt x="51574" y="1748"/>
                    <a:pt x="62938" y="0"/>
                  </a:cubicBezTo>
                  <a:cubicBezTo>
                    <a:pt x="63812" y="3497"/>
                    <a:pt x="64687" y="6993"/>
                    <a:pt x="65561" y="10490"/>
                  </a:cubicBezTo>
                  <a:cubicBezTo>
                    <a:pt x="65561" y="21854"/>
                    <a:pt x="66435" y="34092"/>
                    <a:pt x="66435" y="45456"/>
                  </a:cubicBezTo>
                  <a:cubicBezTo>
                    <a:pt x="71680" y="59442"/>
                    <a:pt x="76925" y="74302"/>
                    <a:pt x="83044" y="88288"/>
                  </a:cubicBezTo>
                  <a:cubicBezTo>
                    <a:pt x="80421" y="92659"/>
                    <a:pt x="76925" y="97030"/>
                    <a:pt x="74302" y="102275"/>
                  </a:cubicBezTo>
                  <a:cubicBezTo>
                    <a:pt x="51574" y="97030"/>
                    <a:pt x="28847" y="90911"/>
                    <a:pt x="6993" y="85666"/>
                  </a:cubicBezTo>
                  <a:cubicBezTo>
                    <a:pt x="3497" y="77799"/>
                    <a:pt x="1748" y="69931"/>
                    <a:pt x="0" y="62938"/>
                  </a:cubicBezTo>
                  <a:close/>
                </a:path>
              </a:pathLst>
            </a:custGeom>
            <a:solidFill>
              <a:srgbClr val="7E6426"/>
            </a:solidFill>
            <a:ln w="8731" cap="flat">
              <a:noFill/>
              <a:prstDash val="solid"/>
              <a:miter/>
            </a:ln>
          </p:spPr>
          <p:txBody>
            <a:bodyPr rtlCol="0" anchor="ctr"/>
            <a:lstStyle/>
            <a:p>
              <a:endParaRPr lang="en-GB"/>
            </a:p>
          </p:txBody>
        </p:sp>
        <p:sp>
          <p:nvSpPr>
            <p:cNvPr id="305" name="Freeform: Shape 304">
              <a:extLst>
                <a:ext uri="{FF2B5EF4-FFF2-40B4-BE49-F238E27FC236}">
                  <a16:creationId xmlns:a16="http://schemas.microsoft.com/office/drawing/2014/main" id="{6F37BCBB-45CA-744A-8D35-D6B727D69344}"/>
                </a:ext>
              </a:extLst>
            </p:cNvPr>
            <p:cNvSpPr/>
            <p:nvPr/>
          </p:nvSpPr>
          <p:spPr>
            <a:xfrm>
              <a:off x="10590570" y="4244003"/>
              <a:ext cx="113638" cy="48951"/>
            </a:xfrm>
            <a:custGeom>
              <a:avLst/>
              <a:gdLst>
                <a:gd name="connsiteX0" fmla="*/ 25350 w 113638"/>
                <a:gd name="connsiteY0" fmla="*/ 0 h 48951"/>
                <a:gd name="connsiteX1" fmla="*/ 113639 w 113638"/>
                <a:gd name="connsiteY1" fmla="*/ 34092 h 48951"/>
                <a:gd name="connsiteX2" fmla="*/ 113639 w 113638"/>
                <a:gd name="connsiteY2" fmla="*/ 34092 h 48951"/>
                <a:gd name="connsiteX3" fmla="*/ 79547 w 113638"/>
                <a:gd name="connsiteY3" fmla="*/ 48952 h 48951"/>
                <a:gd name="connsiteX4" fmla="*/ 9616 w 113638"/>
                <a:gd name="connsiteY4" fmla="*/ 36714 h 48951"/>
                <a:gd name="connsiteX5" fmla="*/ 0 w 113638"/>
                <a:gd name="connsiteY5" fmla="*/ 32343 h 48951"/>
                <a:gd name="connsiteX6" fmla="*/ 25350 w 113638"/>
                <a:gd name="connsiteY6" fmla="*/ 0 h 4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638" h="48951">
                  <a:moveTo>
                    <a:pt x="25350" y="0"/>
                  </a:moveTo>
                  <a:cubicBezTo>
                    <a:pt x="55071" y="11364"/>
                    <a:pt x="84792" y="22727"/>
                    <a:pt x="113639" y="34092"/>
                  </a:cubicBezTo>
                  <a:lnTo>
                    <a:pt x="113639" y="34092"/>
                  </a:lnTo>
                  <a:cubicBezTo>
                    <a:pt x="102275" y="39336"/>
                    <a:pt x="90911" y="43707"/>
                    <a:pt x="79547" y="48952"/>
                  </a:cubicBezTo>
                  <a:cubicBezTo>
                    <a:pt x="62938" y="5245"/>
                    <a:pt x="33218" y="37588"/>
                    <a:pt x="9616" y="36714"/>
                  </a:cubicBezTo>
                  <a:cubicBezTo>
                    <a:pt x="6119" y="34966"/>
                    <a:pt x="3497" y="34092"/>
                    <a:pt x="0" y="32343"/>
                  </a:cubicBezTo>
                  <a:cubicBezTo>
                    <a:pt x="7867" y="21854"/>
                    <a:pt x="16609" y="10490"/>
                    <a:pt x="25350" y="0"/>
                  </a:cubicBezTo>
                  <a:close/>
                </a:path>
              </a:pathLst>
            </a:custGeom>
            <a:solidFill>
              <a:srgbClr val="4F513D"/>
            </a:solidFill>
            <a:ln w="8731" cap="flat">
              <a:noFill/>
              <a:prstDash val="solid"/>
              <a:miter/>
            </a:ln>
          </p:spPr>
          <p:txBody>
            <a:bodyPr rtlCol="0" anchor="ctr"/>
            <a:lstStyle/>
            <a:p>
              <a:endParaRPr lang="en-GB"/>
            </a:p>
          </p:txBody>
        </p:sp>
        <p:sp>
          <p:nvSpPr>
            <p:cNvPr id="306" name="Freeform: Shape 305">
              <a:extLst>
                <a:ext uri="{FF2B5EF4-FFF2-40B4-BE49-F238E27FC236}">
                  <a16:creationId xmlns:a16="http://schemas.microsoft.com/office/drawing/2014/main" id="{14993327-2AAC-A7AE-CA69-183050FAF64E}"/>
                </a:ext>
              </a:extLst>
            </p:cNvPr>
            <p:cNvSpPr/>
            <p:nvPr/>
          </p:nvSpPr>
          <p:spPr>
            <a:xfrm>
              <a:off x="9444570" y="2335750"/>
              <a:ext cx="183351" cy="29720"/>
            </a:xfrm>
            <a:custGeom>
              <a:avLst/>
              <a:gdLst>
                <a:gd name="connsiteX0" fmla="*/ 182696 w 183351"/>
                <a:gd name="connsiteY0" fmla="*/ 11364 h 29720"/>
                <a:gd name="connsiteX1" fmla="*/ 182696 w 183351"/>
                <a:gd name="connsiteY1" fmla="*/ 18357 h 29720"/>
                <a:gd name="connsiteX2" fmla="*/ 123254 w 183351"/>
                <a:gd name="connsiteY2" fmla="*/ 21854 h 29720"/>
                <a:gd name="connsiteX3" fmla="*/ 77799 w 183351"/>
                <a:gd name="connsiteY3" fmla="*/ 29721 h 29720"/>
                <a:gd name="connsiteX4" fmla="*/ 20105 w 183351"/>
                <a:gd name="connsiteY4" fmla="*/ 27973 h 29720"/>
                <a:gd name="connsiteX5" fmla="*/ 2622 w 183351"/>
                <a:gd name="connsiteY5" fmla="*/ 21854 h 29720"/>
                <a:gd name="connsiteX6" fmla="*/ 0 w 183351"/>
                <a:gd name="connsiteY6" fmla="*/ 15735 h 29720"/>
                <a:gd name="connsiteX7" fmla="*/ 874 w 183351"/>
                <a:gd name="connsiteY7" fmla="*/ 12238 h 29720"/>
                <a:gd name="connsiteX8" fmla="*/ 150352 w 183351"/>
                <a:gd name="connsiteY8" fmla="*/ 0 h 29720"/>
                <a:gd name="connsiteX9" fmla="*/ 167835 w 183351"/>
                <a:gd name="connsiteY9" fmla="*/ 3497 h 29720"/>
                <a:gd name="connsiteX10" fmla="*/ 182696 w 183351"/>
                <a:gd name="connsiteY10" fmla="*/ 11364 h 29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351" h="29720">
                  <a:moveTo>
                    <a:pt x="182696" y="11364"/>
                  </a:moveTo>
                  <a:cubicBezTo>
                    <a:pt x="183570" y="13986"/>
                    <a:pt x="183570" y="16609"/>
                    <a:pt x="182696" y="18357"/>
                  </a:cubicBezTo>
                  <a:cubicBezTo>
                    <a:pt x="162591" y="19231"/>
                    <a:pt x="143359" y="20979"/>
                    <a:pt x="123254" y="21854"/>
                  </a:cubicBezTo>
                  <a:cubicBezTo>
                    <a:pt x="107520" y="24476"/>
                    <a:pt x="92659" y="27098"/>
                    <a:pt x="77799" y="29721"/>
                  </a:cubicBezTo>
                  <a:cubicBezTo>
                    <a:pt x="58568" y="28847"/>
                    <a:pt x="39336" y="28847"/>
                    <a:pt x="20105" y="27973"/>
                  </a:cubicBezTo>
                  <a:cubicBezTo>
                    <a:pt x="13986" y="26224"/>
                    <a:pt x="8741" y="23602"/>
                    <a:pt x="2622" y="21854"/>
                  </a:cubicBezTo>
                  <a:cubicBezTo>
                    <a:pt x="1748" y="20105"/>
                    <a:pt x="0" y="18357"/>
                    <a:pt x="0" y="15735"/>
                  </a:cubicBezTo>
                  <a:cubicBezTo>
                    <a:pt x="0" y="14861"/>
                    <a:pt x="874" y="13112"/>
                    <a:pt x="874" y="12238"/>
                  </a:cubicBezTo>
                  <a:cubicBezTo>
                    <a:pt x="50700" y="7867"/>
                    <a:pt x="100526" y="4371"/>
                    <a:pt x="150352" y="0"/>
                  </a:cubicBezTo>
                  <a:cubicBezTo>
                    <a:pt x="156472" y="874"/>
                    <a:pt x="161716" y="2623"/>
                    <a:pt x="167835" y="3497"/>
                  </a:cubicBezTo>
                  <a:cubicBezTo>
                    <a:pt x="172206" y="6119"/>
                    <a:pt x="177451" y="8741"/>
                    <a:pt x="182696" y="11364"/>
                  </a:cubicBezTo>
                  <a:close/>
                </a:path>
              </a:pathLst>
            </a:custGeom>
            <a:solidFill>
              <a:srgbClr val="F9D4D5"/>
            </a:solidFill>
            <a:ln w="8731" cap="flat">
              <a:noFill/>
              <a:prstDash val="solid"/>
              <a:miter/>
            </a:ln>
          </p:spPr>
          <p:txBody>
            <a:bodyPr rtlCol="0" anchor="ctr"/>
            <a:lstStyle/>
            <a:p>
              <a:endParaRPr lang="en-GB"/>
            </a:p>
          </p:txBody>
        </p:sp>
        <p:sp>
          <p:nvSpPr>
            <p:cNvPr id="307" name="Freeform: Shape 306">
              <a:extLst>
                <a:ext uri="{FF2B5EF4-FFF2-40B4-BE49-F238E27FC236}">
                  <a16:creationId xmlns:a16="http://schemas.microsoft.com/office/drawing/2014/main" id="{8040EA13-A8C5-A4E2-092E-280D6B0EC002}"/>
                </a:ext>
              </a:extLst>
            </p:cNvPr>
            <p:cNvSpPr/>
            <p:nvPr/>
          </p:nvSpPr>
          <p:spPr>
            <a:xfrm>
              <a:off x="9906117" y="1726473"/>
              <a:ext cx="85938" cy="58812"/>
            </a:xfrm>
            <a:custGeom>
              <a:avLst/>
              <a:gdLst>
                <a:gd name="connsiteX0" fmla="*/ 0 w 85938"/>
                <a:gd name="connsiteY0" fmla="*/ 36714 h 58812"/>
                <a:gd name="connsiteX1" fmla="*/ 20105 w 85938"/>
                <a:gd name="connsiteY1" fmla="*/ 0 h 58812"/>
                <a:gd name="connsiteX2" fmla="*/ 20105 w 85938"/>
                <a:gd name="connsiteY2" fmla="*/ 0 h 58812"/>
                <a:gd name="connsiteX3" fmla="*/ 85666 w 85938"/>
                <a:gd name="connsiteY3" fmla="*/ 57693 h 58812"/>
                <a:gd name="connsiteX4" fmla="*/ 84792 w 85938"/>
                <a:gd name="connsiteY4" fmla="*/ 58568 h 58812"/>
                <a:gd name="connsiteX5" fmla="*/ 46330 w 85938"/>
                <a:gd name="connsiteY5" fmla="*/ 51574 h 58812"/>
                <a:gd name="connsiteX6" fmla="*/ 44581 w 85938"/>
                <a:gd name="connsiteY6" fmla="*/ 44581 h 58812"/>
                <a:gd name="connsiteX7" fmla="*/ 0 w 85938"/>
                <a:gd name="connsiteY7" fmla="*/ 36714 h 58812"/>
                <a:gd name="connsiteX8" fmla="*/ 0 w 85938"/>
                <a:gd name="connsiteY8" fmla="*/ 36714 h 5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938" h="58812">
                  <a:moveTo>
                    <a:pt x="0" y="36714"/>
                  </a:moveTo>
                  <a:cubicBezTo>
                    <a:pt x="6993" y="24476"/>
                    <a:pt x="13112" y="12238"/>
                    <a:pt x="20105" y="0"/>
                  </a:cubicBezTo>
                  <a:lnTo>
                    <a:pt x="20105" y="0"/>
                  </a:lnTo>
                  <a:cubicBezTo>
                    <a:pt x="58568" y="874"/>
                    <a:pt x="89163" y="9616"/>
                    <a:pt x="85666" y="57693"/>
                  </a:cubicBezTo>
                  <a:cubicBezTo>
                    <a:pt x="85666" y="57693"/>
                    <a:pt x="84792" y="59442"/>
                    <a:pt x="84792" y="58568"/>
                  </a:cubicBezTo>
                  <a:cubicBezTo>
                    <a:pt x="71680" y="55945"/>
                    <a:pt x="59442" y="53323"/>
                    <a:pt x="46330" y="51574"/>
                  </a:cubicBezTo>
                  <a:cubicBezTo>
                    <a:pt x="46330" y="48952"/>
                    <a:pt x="45455" y="47204"/>
                    <a:pt x="44581" y="44581"/>
                  </a:cubicBezTo>
                  <a:cubicBezTo>
                    <a:pt x="30595" y="42833"/>
                    <a:pt x="15735" y="40211"/>
                    <a:pt x="0" y="36714"/>
                  </a:cubicBezTo>
                  <a:lnTo>
                    <a:pt x="0" y="36714"/>
                  </a:lnTo>
                  <a:close/>
                </a:path>
              </a:pathLst>
            </a:custGeom>
            <a:solidFill>
              <a:srgbClr val="EA9024"/>
            </a:solidFill>
            <a:ln w="8731" cap="flat">
              <a:noFill/>
              <a:prstDash val="solid"/>
              <a:miter/>
            </a:ln>
          </p:spPr>
          <p:txBody>
            <a:bodyPr rtlCol="0" anchor="ctr"/>
            <a:lstStyle/>
            <a:p>
              <a:endParaRPr lang="en-GB"/>
            </a:p>
          </p:txBody>
        </p:sp>
        <p:sp>
          <p:nvSpPr>
            <p:cNvPr id="308" name="Freeform: Shape 307">
              <a:extLst>
                <a:ext uri="{FF2B5EF4-FFF2-40B4-BE49-F238E27FC236}">
                  <a16:creationId xmlns:a16="http://schemas.microsoft.com/office/drawing/2014/main" id="{3E9D99E0-21D5-1F6D-E68B-373AB0177209}"/>
                </a:ext>
              </a:extLst>
            </p:cNvPr>
            <p:cNvSpPr/>
            <p:nvPr/>
          </p:nvSpPr>
          <p:spPr>
            <a:xfrm>
              <a:off x="9444570" y="2317393"/>
              <a:ext cx="161716" cy="30594"/>
            </a:xfrm>
            <a:custGeom>
              <a:avLst/>
              <a:gdLst>
                <a:gd name="connsiteX0" fmla="*/ 149478 w 161716"/>
                <a:gd name="connsiteY0" fmla="*/ 18357 h 30594"/>
                <a:gd name="connsiteX1" fmla="*/ 0 w 161716"/>
                <a:gd name="connsiteY1" fmla="*/ 30595 h 30594"/>
                <a:gd name="connsiteX2" fmla="*/ 0 w 161716"/>
                <a:gd name="connsiteY2" fmla="*/ 21854 h 30594"/>
                <a:gd name="connsiteX3" fmla="*/ 106645 w 161716"/>
                <a:gd name="connsiteY3" fmla="*/ 0 h 30594"/>
                <a:gd name="connsiteX4" fmla="*/ 161716 w 161716"/>
                <a:gd name="connsiteY4" fmla="*/ 874 h 30594"/>
                <a:gd name="connsiteX5" fmla="*/ 149478 w 161716"/>
                <a:gd name="connsiteY5" fmla="*/ 18357 h 3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716" h="30594">
                  <a:moveTo>
                    <a:pt x="149478" y="18357"/>
                  </a:moveTo>
                  <a:cubicBezTo>
                    <a:pt x="99652" y="22728"/>
                    <a:pt x="49826" y="26224"/>
                    <a:pt x="0" y="30595"/>
                  </a:cubicBezTo>
                  <a:cubicBezTo>
                    <a:pt x="0" y="27973"/>
                    <a:pt x="0" y="24476"/>
                    <a:pt x="0" y="21854"/>
                  </a:cubicBezTo>
                  <a:cubicBezTo>
                    <a:pt x="35840" y="14861"/>
                    <a:pt x="70806" y="6993"/>
                    <a:pt x="106645" y="0"/>
                  </a:cubicBezTo>
                  <a:cubicBezTo>
                    <a:pt x="125002" y="0"/>
                    <a:pt x="143359" y="874"/>
                    <a:pt x="161716" y="874"/>
                  </a:cubicBezTo>
                  <a:cubicBezTo>
                    <a:pt x="158220" y="6993"/>
                    <a:pt x="153849" y="13112"/>
                    <a:pt x="149478" y="18357"/>
                  </a:cubicBezTo>
                  <a:close/>
                </a:path>
              </a:pathLst>
            </a:custGeom>
            <a:solidFill>
              <a:srgbClr val="BA3325"/>
            </a:solidFill>
            <a:ln w="8731" cap="flat">
              <a:noFill/>
              <a:prstDash val="solid"/>
              <a:miter/>
            </a:ln>
          </p:spPr>
          <p:txBody>
            <a:bodyPr rtlCol="0" anchor="ctr"/>
            <a:lstStyle/>
            <a:p>
              <a:endParaRPr lang="en-GB"/>
            </a:p>
          </p:txBody>
        </p:sp>
        <p:sp>
          <p:nvSpPr>
            <p:cNvPr id="309" name="Freeform: Shape 308">
              <a:extLst>
                <a:ext uri="{FF2B5EF4-FFF2-40B4-BE49-F238E27FC236}">
                  <a16:creationId xmlns:a16="http://schemas.microsoft.com/office/drawing/2014/main" id="{DF6A4EF5-CBF0-A224-BD4C-D4DBCAE0C99F}"/>
                </a:ext>
              </a:extLst>
            </p:cNvPr>
            <p:cNvSpPr/>
            <p:nvPr/>
          </p:nvSpPr>
          <p:spPr>
            <a:xfrm>
              <a:off x="10389518" y="847960"/>
              <a:ext cx="41959" cy="159968"/>
            </a:xfrm>
            <a:custGeom>
              <a:avLst/>
              <a:gdLst>
                <a:gd name="connsiteX0" fmla="*/ 41959 w 41959"/>
                <a:gd name="connsiteY0" fmla="*/ 20105 h 159968"/>
                <a:gd name="connsiteX1" fmla="*/ 17483 w 41959"/>
                <a:gd name="connsiteY1" fmla="*/ 152101 h 159968"/>
                <a:gd name="connsiteX2" fmla="*/ 16609 w 41959"/>
                <a:gd name="connsiteY2" fmla="*/ 152975 h 159968"/>
                <a:gd name="connsiteX3" fmla="*/ 0 w 41959"/>
                <a:gd name="connsiteY3" fmla="*/ 159968 h 159968"/>
                <a:gd name="connsiteX4" fmla="*/ 7867 w 41959"/>
                <a:gd name="connsiteY4" fmla="*/ 0 h 159968"/>
                <a:gd name="connsiteX5" fmla="*/ 41959 w 41959"/>
                <a:gd name="connsiteY5" fmla="*/ 20105 h 159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59" h="159968">
                  <a:moveTo>
                    <a:pt x="41959" y="20105"/>
                  </a:moveTo>
                  <a:cubicBezTo>
                    <a:pt x="34092" y="63812"/>
                    <a:pt x="25350" y="107520"/>
                    <a:pt x="17483" y="152101"/>
                  </a:cubicBezTo>
                  <a:lnTo>
                    <a:pt x="16609" y="152975"/>
                  </a:lnTo>
                  <a:cubicBezTo>
                    <a:pt x="11364" y="155597"/>
                    <a:pt x="5245" y="157346"/>
                    <a:pt x="0" y="159968"/>
                  </a:cubicBezTo>
                  <a:cubicBezTo>
                    <a:pt x="2623" y="106645"/>
                    <a:pt x="5245" y="53323"/>
                    <a:pt x="7867" y="0"/>
                  </a:cubicBezTo>
                  <a:cubicBezTo>
                    <a:pt x="18357" y="6119"/>
                    <a:pt x="30595" y="13112"/>
                    <a:pt x="41959" y="20105"/>
                  </a:cubicBezTo>
                  <a:close/>
                </a:path>
              </a:pathLst>
            </a:custGeom>
            <a:solidFill>
              <a:srgbClr val="7B2B29"/>
            </a:solidFill>
            <a:ln w="8731" cap="flat">
              <a:noFill/>
              <a:prstDash val="solid"/>
              <a:miter/>
            </a:ln>
          </p:spPr>
          <p:txBody>
            <a:bodyPr rtlCol="0" anchor="ctr"/>
            <a:lstStyle/>
            <a:p>
              <a:endParaRPr lang="en-GB"/>
            </a:p>
          </p:txBody>
        </p:sp>
        <p:sp>
          <p:nvSpPr>
            <p:cNvPr id="310" name="Freeform: Shape 309">
              <a:extLst>
                <a:ext uri="{FF2B5EF4-FFF2-40B4-BE49-F238E27FC236}">
                  <a16:creationId xmlns:a16="http://schemas.microsoft.com/office/drawing/2014/main" id="{C63C600B-E40E-CE35-B2B2-8BD7DB66871E}"/>
                </a:ext>
              </a:extLst>
            </p:cNvPr>
            <p:cNvSpPr/>
            <p:nvPr/>
          </p:nvSpPr>
          <p:spPr>
            <a:xfrm>
              <a:off x="9150628" y="1324367"/>
              <a:ext cx="39565" cy="66281"/>
            </a:xfrm>
            <a:custGeom>
              <a:avLst/>
              <a:gdLst>
                <a:gd name="connsiteX0" fmla="*/ 39566 w 39565"/>
                <a:gd name="connsiteY0" fmla="*/ 61190 h 66281"/>
                <a:gd name="connsiteX1" fmla="*/ 12467 w 39565"/>
                <a:gd name="connsiteY1" fmla="*/ 65561 h 66281"/>
                <a:gd name="connsiteX2" fmla="*/ 1103 w 39565"/>
                <a:gd name="connsiteY2" fmla="*/ 23602 h 66281"/>
                <a:gd name="connsiteX3" fmla="*/ 39566 w 39565"/>
                <a:gd name="connsiteY3" fmla="*/ 0 h 66281"/>
                <a:gd name="connsiteX4" fmla="*/ 39566 w 39565"/>
                <a:gd name="connsiteY4" fmla="*/ 61190 h 66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65" h="66281">
                  <a:moveTo>
                    <a:pt x="39566" y="61190"/>
                  </a:moveTo>
                  <a:cubicBezTo>
                    <a:pt x="29950" y="62938"/>
                    <a:pt x="13341" y="68183"/>
                    <a:pt x="12467" y="65561"/>
                  </a:cubicBezTo>
                  <a:cubicBezTo>
                    <a:pt x="6348" y="52449"/>
                    <a:pt x="-3267" y="34092"/>
                    <a:pt x="1103" y="23602"/>
                  </a:cubicBezTo>
                  <a:cubicBezTo>
                    <a:pt x="5474" y="12238"/>
                    <a:pt x="25579" y="7867"/>
                    <a:pt x="39566" y="0"/>
                  </a:cubicBezTo>
                  <a:cubicBezTo>
                    <a:pt x="38691" y="20105"/>
                    <a:pt x="39566" y="40211"/>
                    <a:pt x="39566" y="61190"/>
                  </a:cubicBezTo>
                  <a:close/>
                </a:path>
              </a:pathLst>
            </a:custGeom>
            <a:solidFill>
              <a:srgbClr val="7B2B29"/>
            </a:solidFill>
            <a:ln w="8731" cap="flat">
              <a:noFill/>
              <a:prstDash val="solid"/>
              <a:miter/>
            </a:ln>
          </p:spPr>
          <p:txBody>
            <a:bodyPr rtlCol="0" anchor="ctr"/>
            <a:lstStyle/>
            <a:p>
              <a:endParaRPr lang="en-GB"/>
            </a:p>
          </p:txBody>
        </p:sp>
        <p:sp>
          <p:nvSpPr>
            <p:cNvPr id="311" name="Freeform: Shape 310">
              <a:extLst>
                <a:ext uri="{FF2B5EF4-FFF2-40B4-BE49-F238E27FC236}">
                  <a16:creationId xmlns:a16="http://schemas.microsoft.com/office/drawing/2014/main" id="{CB182A6F-8AB4-7F76-0307-55D88A08677F}"/>
                </a:ext>
              </a:extLst>
            </p:cNvPr>
            <p:cNvSpPr/>
            <p:nvPr/>
          </p:nvSpPr>
          <p:spPr>
            <a:xfrm>
              <a:off x="9653490" y="1339228"/>
              <a:ext cx="61220" cy="90036"/>
            </a:xfrm>
            <a:custGeom>
              <a:avLst/>
              <a:gdLst>
                <a:gd name="connsiteX0" fmla="*/ 0 w 61220"/>
                <a:gd name="connsiteY0" fmla="*/ 53323 h 90036"/>
                <a:gd name="connsiteX1" fmla="*/ 29721 w 61220"/>
                <a:gd name="connsiteY1" fmla="*/ 0 h 90036"/>
                <a:gd name="connsiteX2" fmla="*/ 26224 w 61220"/>
                <a:gd name="connsiteY2" fmla="*/ 90037 h 90036"/>
                <a:gd name="connsiteX3" fmla="*/ 10490 w 61220"/>
                <a:gd name="connsiteY3" fmla="*/ 70806 h 90036"/>
                <a:gd name="connsiteX4" fmla="*/ 0 w 61220"/>
                <a:gd name="connsiteY4" fmla="*/ 53323 h 90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20" h="90036">
                  <a:moveTo>
                    <a:pt x="0" y="53323"/>
                  </a:moveTo>
                  <a:cubicBezTo>
                    <a:pt x="9615" y="34966"/>
                    <a:pt x="20105" y="17483"/>
                    <a:pt x="29721" y="0"/>
                  </a:cubicBezTo>
                  <a:cubicBezTo>
                    <a:pt x="34092" y="30595"/>
                    <a:pt x="100526" y="62938"/>
                    <a:pt x="26224" y="90037"/>
                  </a:cubicBezTo>
                  <a:cubicBezTo>
                    <a:pt x="20979" y="83918"/>
                    <a:pt x="15734" y="77799"/>
                    <a:pt x="10490" y="70806"/>
                  </a:cubicBezTo>
                  <a:cubicBezTo>
                    <a:pt x="7867" y="64687"/>
                    <a:pt x="4371" y="59442"/>
                    <a:pt x="0" y="53323"/>
                  </a:cubicBezTo>
                  <a:close/>
                </a:path>
              </a:pathLst>
            </a:custGeom>
            <a:solidFill>
              <a:srgbClr val="7B2B29"/>
            </a:solidFill>
            <a:ln w="8731" cap="flat">
              <a:noFill/>
              <a:prstDash val="solid"/>
              <a:miter/>
            </a:ln>
          </p:spPr>
          <p:txBody>
            <a:bodyPr rtlCol="0" anchor="ctr"/>
            <a:lstStyle/>
            <a:p>
              <a:endParaRPr lang="en-GB"/>
            </a:p>
          </p:txBody>
        </p:sp>
        <p:sp>
          <p:nvSpPr>
            <p:cNvPr id="312" name="Freeform: Shape 311">
              <a:extLst>
                <a:ext uri="{FF2B5EF4-FFF2-40B4-BE49-F238E27FC236}">
                  <a16:creationId xmlns:a16="http://schemas.microsoft.com/office/drawing/2014/main" id="{796B9A7B-5DA9-0671-7514-91727635B4B8}"/>
                </a:ext>
              </a:extLst>
            </p:cNvPr>
            <p:cNvSpPr/>
            <p:nvPr/>
          </p:nvSpPr>
          <p:spPr>
            <a:xfrm>
              <a:off x="9645622" y="2213370"/>
              <a:ext cx="125876" cy="33217"/>
            </a:xfrm>
            <a:custGeom>
              <a:avLst/>
              <a:gdLst>
                <a:gd name="connsiteX0" fmla="*/ 44581 w 125876"/>
                <a:gd name="connsiteY0" fmla="*/ 33218 h 33217"/>
                <a:gd name="connsiteX1" fmla="*/ 33217 w 125876"/>
                <a:gd name="connsiteY1" fmla="*/ 30595 h 33217"/>
                <a:gd name="connsiteX2" fmla="*/ 20105 w 125876"/>
                <a:gd name="connsiteY2" fmla="*/ 17483 h 33217"/>
                <a:gd name="connsiteX3" fmla="*/ 874 w 125876"/>
                <a:gd name="connsiteY3" fmla="*/ 4371 h 33217"/>
                <a:gd name="connsiteX4" fmla="*/ 0 w 125876"/>
                <a:gd name="connsiteY4" fmla="*/ 0 h 33217"/>
                <a:gd name="connsiteX5" fmla="*/ 125877 w 125876"/>
                <a:gd name="connsiteY5" fmla="*/ 0 h 33217"/>
                <a:gd name="connsiteX6" fmla="*/ 113639 w 125876"/>
                <a:gd name="connsiteY6" fmla="*/ 28847 h 33217"/>
                <a:gd name="connsiteX7" fmla="*/ 44581 w 125876"/>
                <a:gd name="connsiteY7" fmla="*/ 33218 h 33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76" h="33217">
                  <a:moveTo>
                    <a:pt x="44581" y="33218"/>
                  </a:moveTo>
                  <a:cubicBezTo>
                    <a:pt x="41085" y="32343"/>
                    <a:pt x="37588" y="31469"/>
                    <a:pt x="33217" y="30595"/>
                  </a:cubicBezTo>
                  <a:cubicBezTo>
                    <a:pt x="28847" y="26224"/>
                    <a:pt x="24476" y="21854"/>
                    <a:pt x="20105" y="17483"/>
                  </a:cubicBezTo>
                  <a:cubicBezTo>
                    <a:pt x="13986" y="13112"/>
                    <a:pt x="7867" y="8741"/>
                    <a:pt x="874" y="4371"/>
                  </a:cubicBezTo>
                  <a:cubicBezTo>
                    <a:pt x="874" y="2623"/>
                    <a:pt x="874" y="1748"/>
                    <a:pt x="0" y="0"/>
                  </a:cubicBezTo>
                  <a:cubicBezTo>
                    <a:pt x="41959" y="0"/>
                    <a:pt x="83918" y="0"/>
                    <a:pt x="125877" y="0"/>
                  </a:cubicBezTo>
                  <a:cubicBezTo>
                    <a:pt x="121506" y="9616"/>
                    <a:pt x="118009" y="19231"/>
                    <a:pt x="113639" y="28847"/>
                  </a:cubicBezTo>
                  <a:cubicBezTo>
                    <a:pt x="90911" y="29721"/>
                    <a:pt x="68183" y="31469"/>
                    <a:pt x="44581" y="33218"/>
                  </a:cubicBezTo>
                  <a:close/>
                </a:path>
              </a:pathLst>
            </a:custGeom>
            <a:solidFill>
              <a:srgbClr val="EA9024"/>
            </a:solidFill>
            <a:ln w="8731" cap="flat">
              <a:noFill/>
              <a:prstDash val="solid"/>
              <a:miter/>
            </a:ln>
          </p:spPr>
          <p:txBody>
            <a:bodyPr rtlCol="0" anchor="ctr"/>
            <a:lstStyle/>
            <a:p>
              <a:endParaRPr lang="en-GB"/>
            </a:p>
          </p:txBody>
        </p:sp>
        <p:sp>
          <p:nvSpPr>
            <p:cNvPr id="313" name="Freeform: Shape 312">
              <a:extLst>
                <a:ext uri="{FF2B5EF4-FFF2-40B4-BE49-F238E27FC236}">
                  <a16:creationId xmlns:a16="http://schemas.microsoft.com/office/drawing/2014/main" id="{4746DA59-FCF4-39F2-E0E2-92EAFB859A93}"/>
                </a:ext>
              </a:extLst>
            </p:cNvPr>
            <p:cNvSpPr/>
            <p:nvPr/>
          </p:nvSpPr>
          <p:spPr>
            <a:xfrm>
              <a:off x="9924474" y="341909"/>
              <a:ext cx="69931" cy="57623"/>
            </a:xfrm>
            <a:custGeom>
              <a:avLst/>
              <a:gdLst>
                <a:gd name="connsiteX0" fmla="*/ 0 w 69931"/>
                <a:gd name="connsiteY0" fmla="*/ 22650 h 57623"/>
                <a:gd name="connsiteX1" fmla="*/ 35840 w 69931"/>
                <a:gd name="connsiteY1" fmla="*/ 3419 h 57623"/>
                <a:gd name="connsiteX2" fmla="*/ 69931 w 69931"/>
                <a:gd name="connsiteY2" fmla="*/ 57616 h 57623"/>
                <a:gd name="connsiteX3" fmla="*/ 0 w 69931"/>
                <a:gd name="connsiteY3" fmla="*/ 22650 h 57623"/>
              </a:gdLst>
              <a:ahLst/>
              <a:cxnLst>
                <a:cxn ang="0">
                  <a:pos x="connsiteX0" y="connsiteY0"/>
                </a:cxn>
                <a:cxn ang="0">
                  <a:pos x="connsiteX1" y="connsiteY1"/>
                </a:cxn>
                <a:cxn ang="0">
                  <a:pos x="connsiteX2" y="connsiteY2"/>
                </a:cxn>
                <a:cxn ang="0">
                  <a:pos x="connsiteX3" y="connsiteY3"/>
                </a:cxn>
              </a:cxnLst>
              <a:rect l="l" t="t" r="r" b="b"/>
              <a:pathLst>
                <a:path w="69931" h="57623">
                  <a:moveTo>
                    <a:pt x="0" y="22650"/>
                  </a:moveTo>
                  <a:cubicBezTo>
                    <a:pt x="12238" y="16531"/>
                    <a:pt x="24476" y="9538"/>
                    <a:pt x="35840" y="3419"/>
                  </a:cubicBezTo>
                  <a:cubicBezTo>
                    <a:pt x="106645" y="-16687"/>
                    <a:pt x="28847" y="58490"/>
                    <a:pt x="69931" y="57616"/>
                  </a:cubicBezTo>
                  <a:cubicBezTo>
                    <a:pt x="47204" y="45378"/>
                    <a:pt x="23602" y="34014"/>
                    <a:pt x="0" y="22650"/>
                  </a:cubicBezTo>
                  <a:close/>
                </a:path>
              </a:pathLst>
            </a:custGeom>
            <a:solidFill>
              <a:srgbClr val="7E4E29"/>
            </a:solidFill>
            <a:ln w="8731" cap="flat">
              <a:noFill/>
              <a:prstDash val="solid"/>
              <a:miter/>
            </a:ln>
          </p:spPr>
          <p:txBody>
            <a:bodyPr rtlCol="0" anchor="ctr"/>
            <a:lstStyle/>
            <a:p>
              <a:endParaRPr lang="en-GB"/>
            </a:p>
          </p:txBody>
        </p:sp>
        <p:sp>
          <p:nvSpPr>
            <p:cNvPr id="314" name="Freeform: Shape 313">
              <a:extLst>
                <a:ext uri="{FF2B5EF4-FFF2-40B4-BE49-F238E27FC236}">
                  <a16:creationId xmlns:a16="http://schemas.microsoft.com/office/drawing/2014/main" id="{47291690-D7E2-534C-0865-4E9E7C3F9A97}"/>
                </a:ext>
              </a:extLst>
            </p:cNvPr>
            <p:cNvSpPr/>
            <p:nvPr/>
          </p:nvSpPr>
          <p:spPr>
            <a:xfrm>
              <a:off x="10025874" y="5351542"/>
              <a:ext cx="136366" cy="65560"/>
            </a:xfrm>
            <a:custGeom>
              <a:avLst/>
              <a:gdLst>
                <a:gd name="connsiteX0" fmla="*/ 133744 w 136366"/>
                <a:gd name="connsiteY0" fmla="*/ 0 h 65560"/>
                <a:gd name="connsiteX1" fmla="*/ 136366 w 136366"/>
                <a:gd name="connsiteY1" fmla="*/ 13112 h 65560"/>
                <a:gd name="connsiteX2" fmla="*/ 92659 w 136366"/>
                <a:gd name="connsiteY2" fmla="*/ 61190 h 65560"/>
                <a:gd name="connsiteX3" fmla="*/ 83044 w 136366"/>
                <a:gd name="connsiteY3" fmla="*/ 64686 h 65560"/>
                <a:gd name="connsiteX4" fmla="*/ 48078 w 136366"/>
                <a:gd name="connsiteY4" fmla="*/ 65561 h 65560"/>
                <a:gd name="connsiteX5" fmla="*/ 24476 w 136366"/>
                <a:gd name="connsiteY5" fmla="*/ 64686 h 65560"/>
                <a:gd name="connsiteX6" fmla="*/ 0 w 136366"/>
                <a:gd name="connsiteY6" fmla="*/ 62064 h 65560"/>
                <a:gd name="connsiteX7" fmla="*/ 133744 w 136366"/>
                <a:gd name="connsiteY7" fmla="*/ 0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66" h="65560">
                  <a:moveTo>
                    <a:pt x="133744" y="0"/>
                  </a:moveTo>
                  <a:cubicBezTo>
                    <a:pt x="134618" y="4371"/>
                    <a:pt x="135492" y="8741"/>
                    <a:pt x="136366" y="13112"/>
                  </a:cubicBezTo>
                  <a:cubicBezTo>
                    <a:pt x="121506" y="28847"/>
                    <a:pt x="107520" y="45455"/>
                    <a:pt x="92659" y="61190"/>
                  </a:cubicBezTo>
                  <a:cubicBezTo>
                    <a:pt x="89163" y="62064"/>
                    <a:pt x="86540" y="63812"/>
                    <a:pt x="83044" y="64686"/>
                  </a:cubicBezTo>
                  <a:cubicBezTo>
                    <a:pt x="71680" y="64686"/>
                    <a:pt x="59442" y="65561"/>
                    <a:pt x="48078" y="65561"/>
                  </a:cubicBezTo>
                  <a:cubicBezTo>
                    <a:pt x="40211" y="65561"/>
                    <a:pt x="32343" y="64686"/>
                    <a:pt x="24476" y="64686"/>
                  </a:cubicBezTo>
                  <a:cubicBezTo>
                    <a:pt x="16609" y="63812"/>
                    <a:pt x="8741" y="62938"/>
                    <a:pt x="0" y="62064"/>
                  </a:cubicBezTo>
                  <a:cubicBezTo>
                    <a:pt x="45455" y="41084"/>
                    <a:pt x="89163" y="20105"/>
                    <a:pt x="133744" y="0"/>
                  </a:cubicBezTo>
                  <a:close/>
                </a:path>
              </a:pathLst>
            </a:custGeom>
            <a:solidFill>
              <a:srgbClr val="7B2B29"/>
            </a:solidFill>
            <a:ln w="8731" cap="flat">
              <a:noFill/>
              <a:prstDash val="solid"/>
              <a:miter/>
            </a:ln>
          </p:spPr>
          <p:txBody>
            <a:bodyPr rtlCol="0" anchor="ctr"/>
            <a:lstStyle/>
            <a:p>
              <a:endParaRPr lang="en-GB"/>
            </a:p>
          </p:txBody>
        </p:sp>
        <p:sp>
          <p:nvSpPr>
            <p:cNvPr id="315" name="Freeform: Shape 314">
              <a:extLst>
                <a:ext uri="{FF2B5EF4-FFF2-40B4-BE49-F238E27FC236}">
                  <a16:creationId xmlns:a16="http://schemas.microsoft.com/office/drawing/2014/main" id="{3A6D76A5-7356-E4A9-976A-333C7B78C325}"/>
                </a:ext>
              </a:extLst>
            </p:cNvPr>
            <p:cNvSpPr/>
            <p:nvPr/>
          </p:nvSpPr>
          <p:spPr>
            <a:xfrm>
              <a:off x="10978690" y="5692457"/>
              <a:ext cx="67308" cy="110141"/>
            </a:xfrm>
            <a:custGeom>
              <a:avLst/>
              <a:gdLst>
                <a:gd name="connsiteX0" fmla="*/ 50700 w 67308"/>
                <a:gd name="connsiteY0" fmla="*/ 110142 h 110141"/>
                <a:gd name="connsiteX1" fmla="*/ 46329 w 67308"/>
                <a:gd name="connsiteY1" fmla="*/ 97030 h 110141"/>
                <a:gd name="connsiteX2" fmla="*/ 41959 w 67308"/>
                <a:gd name="connsiteY2" fmla="*/ 65561 h 110141"/>
                <a:gd name="connsiteX3" fmla="*/ 0 w 67308"/>
                <a:gd name="connsiteY3" fmla="*/ 23601 h 110141"/>
                <a:gd name="connsiteX4" fmla="*/ 874 w 67308"/>
                <a:gd name="connsiteY4" fmla="*/ 20105 h 110141"/>
                <a:gd name="connsiteX5" fmla="*/ 22727 w 67308"/>
                <a:gd name="connsiteY5" fmla="*/ 12238 h 110141"/>
                <a:gd name="connsiteX6" fmla="*/ 24476 w 67308"/>
                <a:gd name="connsiteY6" fmla="*/ 10489 h 110141"/>
                <a:gd name="connsiteX7" fmla="*/ 41085 w 67308"/>
                <a:gd name="connsiteY7" fmla="*/ 0 h 110141"/>
                <a:gd name="connsiteX8" fmla="*/ 41085 w 67308"/>
                <a:gd name="connsiteY8" fmla="*/ 0 h 110141"/>
                <a:gd name="connsiteX9" fmla="*/ 67309 w 67308"/>
                <a:gd name="connsiteY9" fmla="*/ 20105 h 110141"/>
                <a:gd name="connsiteX10" fmla="*/ 50700 w 67308"/>
                <a:gd name="connsiteY10" fmla="*/ 110142 h 110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308" h="110141">
                  <a:moveTo>
                    <a:pt x="50700" y="110142"/>
                  </a:moveTo>
                  <a:cubicBezTo>
                    <a:pt x="48952" y="105771"/>
                    <a:pt x="47204" y="101400"/>
                    <a:pt x="46329" y="97030"/>
                  </a:cubicBezTo>
                  <a:cubicBezTo>
                    <a:pt x="44581" y="86540"/>
                    <a:pt x="42833" y="76050"/>
                    <a:pt x="41959" y="65561"/>
                  </a:cubicBezTo>
                  <a:cubicBezTo>
                    <a:pt x="27972" y="51574"/>
                    <a:pt x="13986" y="37588"/>
                    <a:pt x="0" y="23601"/>
                  </a:cubicBezTo>
                  <a:cubicBezTo>
                    <a:pt x="0" y="23601"/>
                    <a:pt x="874" y="20105"/>
                    <a:pt x="874" y="20105"/>
                  </a:cubicBezTo>
                  <a:cubicBezTo>
                    <a:pt x="7867" y="17483"/>
                    <a:pt x="15734" y="14860"/>
                    <a:pt x="22727" y="12238"/>
                  </a:cubicBezTo>
                  <a:lnTo>
                    <a:pt x="24476" y="10489"/>
                  </a:lnTo>
                  <a:cubicBezTo>
                    <a:pt x="29721" y="6993"/>
                    <a:pt x="35840" y="3496"/>
                    <a:pt x="41085" y="0"/>
                  </a:cubicBezTo>
                  <a:cubicBezTo>
                    <a:pt x="41085" y="0"/>
                    <a:pt x="41085" y="0"/>
                    <a:pt x="41085" y="0"/>
                  </a:cubicBezTo>
                  <a:cubicBezTo>
                    <a:pt x="49826" y="6993"/>
                    <a:pt x="58567" y="13112"/>
                    <a:pt x="67309" y="20105"/>
                  </a:cubicBezTo>
                  <a:cubicBezTo>
                    <a:pt x="61190" y="48952"/>
                    <a:pt x="55945" y="79547"/>
                    <a:pt x="50700" y="110142"/>
                  </a:cubicBezTo>
                  <a:close/>
                </a:path>
              </a:pathLst>
            </a:custGeom>
            <a:solidFill>
              <a:srgbClr val="BE7625"/>
            </a:solidFill>
            <a:ln w="8731" cap="flat">
              <a:noFill/>
              <a:prstDash val="solid"/>
              <a:miter/>
            </a:ln>
          </p:spPr>
          <p:txBody>
            <a:bodyPr rtlCol="0" anchor="ctr"/>
            <a:lstStyle/>
            <a:p>
              <a:endParaRPr lang="en-GB"/>
            </a:p>
          </p:txBody>
        </p:sp>
        <p:sp>
          <p:nvSpPr>
            <p:cNvPr id="316" name="Freeform: Shape 315">
              <a:extLst>
                <a:ext uri="{FF2B5EF4-FFF2-40B4-BE49-F238E27FC236}">
                  <a16:creationId xmlns:a16="http://schemas.microsoft.com/office/drawing/2014/main" id="{F21AA9B6-C17D-8ADD-8907-2AB87E38F653}"/>
                </a:ext>
              </a:extLst>
            </p:cNvPr>
            <p:cNvSpPr/>
            <p:nvPr/>
          </p:nvSpPr>
          <p:spPr>
            <a:xfrm>
              <a:off x="10008391" y="2304281"/>
              <a:ext cx="101400" cy="103148"/>
            </a:xfrm>
            <a:custGeom>
              <a:avLst/>
              <a:gdLst>
                <a:gd name="connsiteX0" fmla="*/ 83918 w 101400"/>
                <a:gd name="connsiteY0" fmla="*/ 50700 h 103148"/>
                <a:gd name="connsiteX1" fmla="*/ 101401 w 101400"/>
                <a:gd name="connsiteY1" fmla="*/ 103149 h 103148"/>
                <a:gd name="connsiteX2" fmla="*/ 101401 w 101400"/>
                <a:gd name="connsiteY2" fmla="*/ 103149 h 103148"/>
                <a:gd name="connsiteX3" fmla="*/ 0 w 101400"/>
                <a:gd name="connsiteY3" fmla="*/ 0 h 103148"/>
                <a:gd name="connsiteX4" fmla="*/ 13112 w 101400"/>
                <a:gd name="connsiteY4" fmla="*/ 0 h 103148"/>
                <a:gd name="connsiteX5" fmla="*/ 33217 w 101400"/>
                <a:gd name="connsiteY5" fmla="*/ 6993 h 103148"/>
                <a:gd name="connsiteX6" fmla="*/ 83918 w 101400"/>
                <a:gd name="connsiteY6" fmla="*/ 50700 h 103148"/>
                <a:gd name="connsiteX7" fmla="*/ 83918 w 101400"/>
                <a:gd name="connsiteY7" fmla="*/ 50700 h 103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400" h="103148">
                  <a:moveTo>
                    <a:pt x="83918" y="50700"/>
                  </a:moveTo>
                  <a:cubicBezTo>
                    <a:pt x="90037" y="68183"/>
                    <a:pt x="95282" y="85666"/>
                    <a:pt x="101401" y="103149"/>
                  </a:cubicBezTo>
                  <a:lnTo>
                    <a:pt x="101401" y="103149"/>
                  </a:lnTo>
                  <a:cubicBezTo>
                    <a:pt x="67309" y="69057"/>
                    <a:pt x="34092" y="34966"/>
                    <a:pt x="0" y="0"/>
                  </a:cubicBezTo>
                  <a:cubicBezTo>
                    <a:pt x="4371" y="0"/>
                    <a:pt x="8741" y="0"/>
                    <a:pt x="13112" y="0"/>
                  </a:cubicBezTo>
                  <a:cubicBezTo>
                    <a:pt x="20105" y="2623"/>
                    <a:pt x="27098" y="4371"/>
                    <a:pt x="33217" y="6993"/>
                  </a:cubicBezTo>
                  <a:cubicBezTo>
                    <a:pt x="49826" y="22728"/>
                    <a:pt x="67309" y="36714"/>
                    <a:pt x="83918" y="50700"/>
                  </a:cubicBezTo>
                  <a:lnTo>
                    <a:pt x="83918" y="50700"/>
                  </a:lnTo>
                  <a:close/>
                </a:path>
              </a:pathLst>
            </a:custGeom>
            <a:solidFill>
              <a:srgbClr val="E7BB54"/>
            </a:solidFill>
            <a:ln w="8731" cap="flat">
              <a:noFill/>
              <a:prstDash val="solid"/>
              <a:miter/>
            </a:ln>
          </p:spPr>
          <p:txBody>
            <a:bodyPr rtlCol="0" anchor="ctr"/>
            <a:lstStyle/>
            <a:p>
              <a:endParaRPr lang="en-GB"/>
            </a:p>
          </p:txBody>
        </p:sp>
        <p:sp>
          <p:nvSpPr>
            <p:cNvPr id="317" name="Freeform: Shape 316">
              <a:extLst>
                <a:ext uri="{FF2B5EF4-FFF2-40B4-BE49-F238E27FC236}">
                  <a16:creationId xmlns:a16="http://schemas.microsoft.com/office/drawing/2014/main" id="{05E87774-3408-02DD-B367-964A1AB3FD13}"/>
                </a:ext>
              </a:extLst>
            </p:cNvPr>
            <p:cNvSpPr/>
            <p:nvPr/>
          </p:nvSpPr>
          <p:spPr>
            <a:xfrm>
              <a:off x="10711202" y="625053"/>
              <a:ext cx="116260" cy="81295"/>
            </a:xfrm>
            <a:custGeom>
              <a:avLst/>
              <a:gdLst>
                <a:gd name="connsiteX0" fmla="*/ 55945 w 116260"/>
                <a:gd name="connsiteY0" fmla="*/ 15735 h 81295"/>
                <a:gd name="connsiteX1" fmla="*/ 62064 w 116260"/>
                <a:gd name="connsiteY1" fmla="*/ 17483 h 81295"/>
                <a:gd name="connsiteX2" fmla="*/ 116261 w 116260"/>
                <a:gd name="connsiteY2" fmla="*/ 68183 h 81295"/>
                <a:gd name="connsiteX3" fmla="*/ 115387 w 116260"/>
                <a:gd name="connsiteY3" fmla="*/ 79547 h 81295"/>
                <a:gd name="connsiteX4" fmla="*/ 111890 w 116260"/>
                <a:gd name="connsiteY4" fmla="*/ 81295 h 81295"/>
                <a:gd name="connsiteX5" fmla="*/ 107519 w 116260"/>
                <a:gd name="connsiteY5" fmla="*/ 81295 h 81295"/>
                <a:gd name="connsiteX6" fmla="*/ 59442 w 116260"/>
                <a:gd name="connsiteY6" fmla="*/ 76925 h 81295"/>
                <a:gd name="connsiteX7" fmla="*/ 45455 w 116260"/>
                <a:gd name="connsiteY7" fmla="*/ 49826 h 81295"/>
                <a:gd name="connsiteX8" fmla="*/ 8741 w 116260"/>
                <a:gd name="connsiteY8" fmla="*/ 43707 h 81295"/>
                <a:gd name="connsiteX9" fmla="*/ 0 w 116260"/>
                <a:gd name="connsiteY9" fmla="*/ 41959 h 81295"/>
                <a:gd name="connsiteX10" fmla="*/ 8741 w 116260"/>
                <a:gd name="connsiteY10" fmla="*/ 0 h 81295"/>
                <a:gd name="connsiteX11" fmla="*/ 9616 w 116260"/>
                <a:gd name="connsiteY11" fmla="*/ 0 h 81295"/>
                <a:gd name="connsiteX12" fmla="*/ 55945 w 116260"/>
                <a:gd name="connsiteY12" fmla="*/ 15735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6260" h="81295">
                  <a:moveTo>
                    <a:pt x="55945" y="15735"/>
                  </a:moveTo>
                  <a:cubicBezTo>
                    <a:pt x="58567" y="15735"/>
                    <a:pt x="60316" y="16609"/>
                    <a:pt x="62064" y="17483"/>
                  </a:cubicBezTo>
                  <a:cubicBezTo>
                    <a:pt x="55071" y="61190"/>
                    <a:pt x="72554" y="78673"/>
                    <a:pt x="116261" y="68183"/>
                  </a:cubicBezTo>
                  <a:cubicBezTo>
                    <a:pt x="116261" y="71680"/>
                    <a:pt x="115387" y="76050"/>
                    <a:pt x="115387" y="79547"/>
                  </a:cubicBezTo>
                  <a:cubicBezTo>
                    <a:pt x="115387" y="79547"/>
                    <a:pt x="111890" y="81295"/>
                    <a:pt x="111890" y="81295"/>
                  </a:cubicBezTo>
                  <a:cubicBezTo>
                    <a:pt x="111890" y="81295"/>
                    <a:pt x="107519" y="81295"/>
                    <a:pt x="107519" y="81295"/>
                  </a:cubicBezTo>
                  <a:cubicBezTo>
                    <a:pt x="91785" y="79547"/>
                    <a:pt x="76050" y="78673"/>
                    <a:pt x="59442" y="76925"/>
                  </a:cubicBezTo>
                  <a:cubicBezTo>
                    <a:pt x="55071" y="68183"/>
                    <a:pt x="50700" y="58568"/>
                    <a:pt x="45455" y="49826"/>
                  </a:cubicBezTo>
                  <a:cubicBezTo>
                    <a:pt x="33217" y="48078"/>
                    <a:pt x="20979" y="45455"/>
                    <a:pt x="8741" y="43707"/>
                  </a:cubicBezTo>
                  <a:cubicBezTo>
                    <a:pt x="6119" y="42833"/>
                    <a:pt x="2622" y="41959"/>
                    <a:pt x="0" y="41959"/>
                  </a:cubicBezTo>
                  <a:cubicBezTo>
                    <a:pt x="2622" y="27973"/>
                    <a:pt x="6119" y="13986"/>
                    <a:pt x="8741" y="0"/>
                  </a:cubicBezTo>
                  <a:cubicBezTo>
                    <a:pt x="8741" y="0"/>
                    <a:pt x="9616" y="0"/>
                    <a:pt x="9616" y="0"/>
                  </a:cubicBezTo>
                  <a:cubicBezTo>
                    <a:pt x="26224" y="5245"/>
                    <a:pt x="41085" y="10490"/>
                    <a:pt x="55945" y="15735"/>
                  </a:cubicBezTo>
                  <a:close/>
                </a:path>
              </a:pathLst>
            </a:custGeom>
            <a:solidFill>
              <a:srgbClr val="4F513D"/>
            </a:solidFill>
            <a:ln w="8731" cap="flat">
              <a:noFill/>
              <a:prstDash val="solid"/>
              <a:miter/>
            </a:ln>
          </p:spPr>
          <p:txBody>
            <a:bodyPr rtlCol="0" anchor="ctr"/>
            <a:lstStyle/>
            <a:p>
              <a:endParaRPr lang="en-GB"/>
            </a:p>
          </p:txBody>
        </p:sp>
        <p:sp>
          <p:nvSpPr>
            <p:cNvPr id="318" name="Freeform: Shape 317">
              <a:extLst>
                <a:ext uri="{FF2B5EF4-FFF2-40B4-BE49-F238E27FC236}">
                  <a16:creationId xmlns:a16="http://schemas.microsoft.com/office/drawing/2014/main" id="{2D1851CA-DDC9-41F7-5736-5D675A0C375A}"/>
                </a:ext>
              </a:extLst>
            </p:cNvPr>
            <p:cNvSpPr/>
            <p:nvPr/>
          </p:nvSpPr>
          <p:spPr>
            <a:xfrm>
              <a:off x="10639522" y="1990007"/>
              <a:ext cx="89162" cy="68639"/>
            </a:xfrm>
            <a:custGeom>
              <a:avLst/>
              <a:gdLst>
                <a:gd name="connsiteX0" fmla="*/ 0 w 89162"/>
                <a:gd name="connsiteY0" fmla="*/ 22310 h 68639"/>
                <a:gd name="connsiteX1" fmla="*/ 47204 w 89162"/>
                <a:gd name="connsiteY1" fmla="*/ 457 h 68639"/>
                <a:gd name="connsiteX2" fmla="*/ 89163 w 89162"/>
                <a:gd name="connsiteY2" fmla="*/ 68640 h 68639"/>
                <a:gd name="connsiteX3" fmla="*/ 0 w 89162"/>
                <a:gd name="connsiteY3" fmla="*/ 22310 h 68639"/>
              </a:gdLst>
              <a:ahLst/>
              <a:cxnLst>
                <a:cxn ang="0">
                  <a:pos x="connsiteX0" y="connsiteY0"/>
                </a:cxn>
                <a:cxn ang="0">
                  <a:pos x="connsiteX1" y="connsiteY1"/>
                </a:cxn>
                <a:cxn ang="0">
                  <a:pos x="connsiteX2" y="connsiteY2"/>
                </a:cxn>
                <a:cxn ang="0">
                  <a:pos x="connsiteX3" y="connsiteY3"/>
                </a:cxn>
              </a:cxnLst>
              <a:rect l="l" t="t" r="r" b="b"/>
              <a:pathLst>
                <a:path w="89162" h="68639">
                  <a:moveTo>
                    <a:pt x="0" y="22310"/>
                  </a:moveTo>
                  <a:cubicBezTo>
                    <a:pt x="16609" y="14443"/>
                    <a:pt x="43707" y="-3040"/>
                    <a:pt x="47204" y="457"/>
                  </a:cubicBezTo>
                  <a:cubicBezTo>
                    <a:pt x="63813" y="20562"/>
                    <a:pt x="75176" y="45912"/>
                    <a:pt x="89163" y="68640"/>
                  </a:cubicBezTo>
                  <a:cubicBezTo>
                    <a:pt x="59442" y="52905"/>
                    <a:pt x="29721" y="37171"/>
                    <a:pt x="0" y="22310"/>
                  </a:cubicBezTo>
                  <a:close/>
                </a:path>
              </a:pathLst>
            </a:custGeom>
            <a:solidFill>
              <a:srgbClr val="BA3325"/>
            </a:solidFill>
            <a:ln w="8731" cap="flat">
              <a:noFill/>
              <a:prstDash val="solid"/>
              <a:miter/>
            </a:ln>
          </p:spPr>
          <p:txBody>
            <a:bodyPr rtlCol="0" anchor="ctr"/>
            <a:lstStyle/>
            <a:p>
              <a:endParaRPr lang="en-GB"/>
            </a:p>
          </p:txBody>
        </p:sp>
        <p:sp>
          <p:nvSpPr>
            <p:cNvPr id="319" name="Freeform: Shape 318">
              <a:extLst>
                <a:ext uri="{FF2B5EF4-FFF2-40B4-BE49-F238E27FC236}">
                  <a16:creationId xmlns:a16="http://schemas.microsoft.com/office/drawing/2014/main" id="{1E310C6D-C126-008E-EDF8-7D5500B57DAA}"/>
                </a:ext>
              </a:extLst>
            </p:cNvPr>
            <p:cNvSpPr/>
            <p:nvPr/>
          </p:nvSpPr>
          <p:spPr>
            <a:xfrm>
              <a:off x="9702442" y="2159173"/>
              <a:ext cx="126750" cy="28846"/>
            </a:xfrm>
            <a:custGeom>
              <a:avLst/>
              <a:gdLst>
                <a:gd name="connsiteX0" fmla="*/ 118883 w 126750"/>
                <a:gd name="connsiteY0" fmla="*/ 28847 h 28846"/>
                <a:gd name="connsiteX1" fmla="*/ 1748 w 126750"/>
                <a:gd name="connsiteY1" fmla="*/ 20979 h 28846"/>
                <a:gd name="connsiteX2" fmla="*/ 0 w 126750"/>
                <a:gd name="connsiteY2" fmla="*/ 0 h 28846"/>
                <a:gd name="connsiteX3" fmla="*/ 126751 w 126750"/>
                <a:gd name="connsiteY3" fmla="*/ 6993 h 28846"/>
                <a:gd name="connsiteX4" fmla="*/ 118883 w 126750"/>
                <a:gd name="connsiteY4" fmla="*/ 28847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750" h="28846">
                  <a:moveTo>
                    <a:pt x="118883" y="28847"/>
                  </a:moveTo>
                  <a:cubicBezTo>
                    <a:pt x="79547" y="26224"/>
                    <a:pt x="41085" y="23602"/>
                    <a:pt x="1748" y="20979"/>
                  </a:cubicBezTo>
                  <a:cubicBezTo>
                    <a:pt x="874" y="13986"/>
                    <a:pt x="0" y="6993"/>
                    <a:pt x="0" y="0"/>
                  </a:cubicBezTo>
                  <a:cubicBezTo>
                    <a:pt x="41959" y="2622"/>
                    <a:pt x="84792" y="4371"/>
                    <a:pt x="126751" y="6993"/>
                  </a:cubicBezTo>
                  <a:cubicBezTo>
                    <a:pt x="123254" y="13986"/>
                    <a:pt x="121506" y="21854"/>
                    <a:pt x="118883" y="28847"/>
                  </a:cubicBezTo>
                  <a:close/>
                </a:path>
              </a:pathLst>
            </a:custGeom>
            <a:solidFill>
              <a:srgbClr val="EA9024"/>
            </a:solidFill>
            <a:ln w="8731" cap="flat">
              <a:noFill/>
              <a:prstDash val="solid"/>
              <a:miter/>
            </a:ln>
          </p:spPr>
          <p:txBody>
            <a:bodyPr rtlCol="0" anchor="ctr"/>
            <a:lstStyle/>
            <a:p>
              <a:endParaRPr lang="en-GB"/>
            </a:p>
          </p:txBody>
        </p:sp>
        <p:sp>
          <p:nvSpPr>
            <p:cNvPr id="320" name="Freeform: Shape 319">
              <a:extLst>
                <a:ext uri="{FF2B5EF4-FFF2-40B4-BE49-F238E27FC236}">
                  <a16:creationId xmlns:a16="http://schemas.microsoft.com/office/drawing/2014/main" id="{8049EEA0-E81C-86E2-0D7A-6E255F88370B}"/>
                </a:ext>
              </a:extLst>
            </p:cNvPr>
            <p:cNvSpPr/>
            <p:nvPr/>
          </p:nvSpPr>
          <p:spPr>
            <a:xfrm>
              <a:off x="9801220" y="2535929"/>
              <a:ext cx="79547" cy="66179"/>
            </a:xfrm>
            <a:custGeom>
              <a:avLst/>
              <a:gdLst>
                <a:gd name="connsiteX0" fmla="*/ 63812 w 79547"/>
                <a:gd name="connsiteY0" fmla="*/ 36714 h 66179"/>
                <a:gd name="connsiteX1" fmla="*/ 0 w 79547"/>
                <a:gd name="connsiteY1" fmla="*/ 33218 h 66179"/>
                <a:gd name="connsiteX2" fmla="*/ 79547 w 79547"/>
                <a:gd name="connsiteY2" fmla="*/ 0 h 66179"/>
                <a:gd name="connsiteX3" fmla="*/ 63812 w 79547"/>
                <a:gd name="connsiteY3" fmla="*/ 36714 h 66179"/>
              </a:gdLst>
              <a:ahLst/>
              <a:cxnLst>
                <a:cxn ang="0">
                  <a:pos x="connsiteX0" y="connsiteY0"/>
                </a:cxn>
                <a:cxn ang="0">
                  <a:pos x="connsiteX1" y="connsiteY1"/>
                </a:cxn>
                <a:cxn ang="0">
                  <a:pos x="connsiteX2" y="connsiteY2"/>
                </a:cxn>
                <a:cxn ang="0">
                  <a:pos x="connsiteX3" y="connsiteY3"/>
                </a:cxn>
              </a:cxnLst>
              <a:rect l="l" t="t" r="r" b="b"/>
              <a:pathLst>
                <a:path w="79547" h="66179">
                  <a:moveTo>
                    <a:pt x="63812" y="36714"/>
                  </a:moveTo>
                  <a:cubicBezTo>
                    <a:pt x="44581" y="2623"/>
                    <a:pt x="16609" y="120632"/>
                    <a:pt x="0" y="33218"/>
                  </a:cubicBezTo>
                  <a:cubicBezTo>
                    <a:pt x="26224" y="21854"/>
                    <a:pt x="53323" y="10490"/>
                    <a:pt x="79547" y="0"/>
                  </a:cubicBezTo>
                  <a:cubicBezTo>
                    <a:pt x="74302" y="12238"/>
                    <a:pt x="69057" y="24476"/>
                    <a:pt x="63812" y="36714"/>
                  </a:cubicBezTo>
                  <a:close/>
                </a:path>
              </a:pathLst>
            </a:custGeom>
            <a:solidFill>
              <a:srgbClr val="4F513D"/>
            </a:solidFill>
            <a:ln w="8731" cap="flat">
              <a:noFill/>
              <a:prstDash val="solid"/>
              <a:miter/>
            </a:ln>
          </p:spPr>
          <p:txBody>
            <a:bodyPr rtlCol="0" anchor="ctr"/>
            <a:lstStyle/>
            <a:p>
              <a:endParaRPr lang="en-GB"/>
            </a:p>
          </p:txBody>
        </p:sp>
        <p:sp>
          <p:nvSpPr>
            <p:cNvPr id="321" name="Freeform: Shape 320">
              <a:extLst>
                <a:ext uri="{FF2B5EF4-FFF2-40B4-BE49-F238E27FC236}">
                  <a16:creationId xmlns:a16="http://schemas.microsoft.com/office/drawing/2014/main" id="{DA095A88-292C-D162-BDB2-9569C1DD81F6}"/>
                </a:ext>
              </a:extLst>
            </p:cNvPr>
            <p:cNvSpPr/>
            <p:nvPr/>
          </p:nvSpPr>
          <p:spPr>
            <a:xfrm>
              <a:off x="8671828" y="1447621"/>
              <a:ext cx="82169" cy="48077"/>
            </a:xfrm>
            <a:custGeom>
              <a:avLst/>
              <a:gdLst>
                <a:gd name="connsiteX0" fmla="*/ 15735 w 82169"/>
                <a:gd name="connsiteY0" fmla="*/ 0 h 48077"/>
                <a:gd name="connsiteX1" fmla="*/ 23602 w 82169"/>
                <a:gd name="connsiteY1" fmla="*/ 5245 h 48077"/>
                <a:gd name="connsiteX2" fmla="*/ 24476 w 82169"/>
                <a:gd name="connsiteY2" fmla="*/ 27973 h 48077"/>
                <a:gd name="connsiteX3" fmla="*/ 34966 w 82169"/>
                <a:gd name="connsiteY3" fmla="*/ 26224 h 48077"/>
                <a:gd name="connsiteX4" fmla="*/ 30595 w 82169"/>
                <a:gd name="connsiteY4" fmla="*/ 6993 h 48077"/>
                <a:gd name="connsiteX5" fmla="*/ 68183 w 82169"/>
                <a:gd name="connsiteY5" fmla="*/ 12238 h 48077"/>
                <a:gd name="connsiteX6" fmla="*/ 55945 w 82169"/>
                <a:gd name="connsiteY6" fmla="*/ 20105 h 48077"/>
                <a:gd name="connsiteX7" fmla="*/ 78673 w 82169"/>
                <a:gd name="connsiteY7" fmla="*/ 25350 h 48077"/>
                <a:gd name="connsiteX8" fmla="*/ 82169 w 82169"/>
                <a:gd name="connsiteY8" fmla="*/ 29721 h 48077"/>
                <a:gd name="connsiteX9" fmla="*/ 5245 w 82169"/>
                <a:gd name="connsiteY9" fmla="*/ 48078 h 48077"/>
                <a:gd name="connsiteX10" fmla="*/ 5245 w 82169"/>
                <a:gd name="connsiteY10" fmla="*/ 48078 h 48077"/>
                <a:gd name="connsiteX11" fmla="*/ 0 w 82169"/>
                <a:gd name="connsiteY11" fmla="*/ 34092 h 48077"/>
                <a:gd name="connsiteX12" fmla="*/ 15735 w 82169"/>
                <a:gd name="connsiteY12" fmla="*/ 0 h 4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169" h="48077">
                  <a:moveTo>
                    <a:pt x="15735" y="0"/>
                  </a:moveTo>
                  <a:cubicBezTo>
                    <a:pt x="18357" y="1748"/>
                    <a:pt x="20979" y="3497"/>
                    <a:pt x="23602" y="5245"/>
                  </a:cubicBezTo>
                  <a:cubicBezTo>
                    <a:pt x="23602" y="13112"/>
                    <a:pt x="24476" y="20979"/>
                    <a:pt x="24476" y="27973"/>
                  </a:cubicBezTo>
                  <a:cubicBezTo>
                    <a:pt x="27973" y="27098"/>
                    <a:pt x="31469" y="27098"/>
                    <a:pt x="34966" y="26224"/>
                  </a:cubicBezTo>
                  <a:cubicBezTo>
                    <a:pt x="33217" y="20105"/>
                    <a:pt x="32343" y="13986"/>
                    <a:pt x="30595" y="6993"/>
                  </a:cubicBezTo>
                  <a:cubicBezTo>
                    <a:pt x="42833" y="8741"/>
                    <a:pt x="55071" y="10490"/>
                    <a:pt x="68183" y="12238"/>
                  </a:cubicBezTo>
                  <a:cubicBezTo>
                    <a:pt x="63812" y="14860"/>
                    <a:pt x="59442" y="17483"/>
                    <a:pt x="55945" y="20105"/>
                  </a:cubicBezTo>
                  <a:cubicBezTo>
                    <a:pt x="63812" y="21854"/>
                    <a:pt x="70806" y="23602"/>
                    <a:pt x="78673" y="25350"/>
                  </a:cubicBezTo>
                  <a:cubicBezTo>
                    <a:pt x="79547" y="27098"/>
                    <a:pt x="81295" y="27973"/>
                    <a:pt x="82169" y="29721"/>
                  </a:cubicBezTo>
                  <a:cubicBezTo>
                    <a:pt x="56819" y="35840"/>
                    <a:pt x="30595" y="41959"/>
                    <a:pt x="5245" y="48078"/>
                  </a:cubicBezTo>
                  <a:cubicBezTo>
                    <a:pt x="5245" y="48078"/>
                    <a:pt x="5245" y="48078"/>
                    <a:pt x="5245" y="48078"/>
                  </a:cubicBezTo>
                  <a:cubicBezTo>
                    <a:pt x="3497" y="43707"/>
                    <a:pt x="1748" y="38462"/>
                    <a:pt x="0" y="34092"/>
                  </a:cubicBezTo>
                  <a:cubicBezTo>
                    <a:pt x="5245" y="23602"/>
                    <a:pt x="10490" y="12238"/>
                    <a:pt x="15735" y="0"/>
                  </a:cubicBezTo>
                  <a:close/>
                </a:path>
              </a:pathLst>
            </a:custGeom>
            <a:solidFill>
              <a:srgbClr val="D6273B"/>
            </a:solidFill>
            <a:ln w="8731" cap="flat">
              <a:noFill/>
              <a:prstDash val="solid"/>
              <a:miter/>
            </a:ln>
          </p:spPr>
          <p:txBody>
            <a:bodyPr rtlCol="0" anchor="ctr"/>
            <a:lstStyle/>
            <a:p>
              <a:endParaRPr lang="en-GB"/>
            </a:p>
          </p:txBody>
        </p:sp>
        <p:sp>
          <p:nvSpPr>
            <p:cNvPr id="322" name="Freeform: Shape 321">
              <a:extLst>
                <a:ext uri="{FF2B5EF4-FFF2-40B4-BE49-F238E27FC236}">
                  <a16:creationId xmlns:a16="http://schemas.microsoft.com/office/drawing/2014/main" id="{551C777F-59DB-24D3-8916-565CC2C4C069}"/>
                </a:ext>
              </a:extLst>
            </p:cNvPr>
            <p:cNvSpPr/>
            <p:nvPr/>
          </p:nvSpPr>
          <p:spPr>
            <a:xfrm>
              <a:off x="9351036" y="2284176"/>
              <a:ext cx="113638" cy="31469"/>
            </a:xfrm>
            <a:custGeom>
              <a:avLst/>
              <a:gdLst>
                <a:gd name="connsiteX0" fmla="*/ 33217 w 113638"/>
                <a:gd name="connsiteY0" fmla="*/ 0 h 31469"/>
                <a:gd name="connsiteX1" fmla="*/ 113639 w 113638"/>
                <a:gd name="connsiteY1" fmla="*/ 9616 h 31469"/>
                <a:gd name="connsiteX2" fmla="*/ 111016 w 113638"/>
                <a:gd name="connsiteY2" fmla="*/ 27098 h 31469"/>
                <a:gd name="connsiteX3" fmla="*/ 109268 w 113638"/>
                <a:gd name="connsiteY3" fmla="*/ 31469 h 31469"/>
                <a:gd name="connsiteX4" fmla="*/ 0 w 113638"/>
                <a:gd name="connsiteY4" fmla="*/ 27098 h 31469"/>
                <a:gd name="connsiteX5" fmla="*/ 33217 w 113638"/>
                <a:gd name="connsiteY5" fmla="*/ 0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638" h="31469">
                  <a:moveTo>
                    <a:pt x="33217" y="0"/>
                  </a:moveTo>
                  <a:cubicBezTo>
                    <a:pt x="60316" y="3497"/>
                    <a:pt x="86540" y="6993"/>
                    <a:pt x="113639" y="9616"/>
                  </a:cubicBezTo>
                  <a:cubicBezTo>
                    <a:pt x="112764" y="15734"/>
                    <a:pt x="111890" y="20979"/>
                    <a:pt x="111016" y="27098"/>
                  </a:cubicBezTo>
                  <a:cubicBezTo>
                    <a:pt x="111016" y="27098"/>
                    <a:pt x="109268" y="31469"/>
                    <a:pt x="109268" y="31469"/>
                  </a:cubicBezTo>
                  <a:cubicBezTo>
                    <a:pt x="72554" y="29721"/>
                    <a:pt x="36714" y="27973"/>
                    <a:pt x="0" y="27098"/>
                  </a:cubicBezTo>
                  <a:cubicBezTo>
                    <a:pt x="11364" y="17483"/>
                    <a:pt x="22728" y="8741"/>
                    <a:pt x="33217" y="0"/>
                  </a:cubicBezTo>
                  <a:close/>
                </a:path>
              </a:pathLst>
            </a:custGeom>
            <a:solidFill>
              <a:srgbClr val="E7BB54"/>
            </a:solidFill>
            <a:ln w="8731" cap="flat">
              <a:noFill/>
              <a:prstDash val="solid"/>
              <a:miter/>
            </a:ln>
          </p:spPr>
          <p:txBody>
            <a:bodyPr rtlCol="0" anchor="ctr"/>
            <a:lstStyle/>
            <a:p>
              <a:endParaRPr lang="en-GB"/>
            </a:p>
          </p:txBody>
        </p:sp>
        <p:sp>
          <p:nvSpPr>
            <p:cNvPr id="323" name="Freeform: Shape 322">
              <a:extLst>
                <a:ext uri="{FF2B5EF4-FFF2-40B4-BE49-F238E27FC236}">
                  <a16:creationId xmlns:a16="http://schemas.microsoft.com/office/drawing/2014/main" id="{0F49F9E7-92FF-0C7E-C535-AA044596BE3E}"/>
                </a:ext>
              </a:extLst>
            </p:cNvPr>
            <p:cNvSpPr/>
            <p:nvPr/>
          </p:nvSpPr>
          <p:spPr>
            <a:xfrm>
              <a:off x="10651760" y="4073545"/>
              <a:ext cx="104023" cy="39336"/>
            </a:xfrm>
            <a:custGeom>
              <a:avLst/>
              <a:gdLst>
                <a:gd name="connsiteX0" fmla="*/ 77799 w 104023"/>
                <a:gd name="connsiteY0" fmla="*/ 13986 h 39336"/>
                <a:gd name="connsiteX1" fmla="*/ 104023 w 104023"/>
                <a:gd name="connsiteY1" fmla="*/ 30595 h 39336"/>
                <a:gd name="connsiteX2" fmla="*/ 0 w 104023"/>
                <a:gd name="connsiteY2" fmla="*/ 39336 h 39336"/>
                <a:gd name="connsiteX3" fmla="*/ 37588 w 104023"/>
                <a:gd name="connsiteY3" fmla="*/ 0 h 39336"/>
                <a:gd name="connsiteX4" fmla="*/ 47204 w 104023"/>
                <a:gd name="connsiteY4" fmla="*/ 29721 h 39336"/>
                <a:gd name="connsiteX5" fmla="*/ 77799 w 104023"/>
                <a:gd name="connsiteY5" fmla="*/ 13986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23" h="39336">
                  <a:moveTo>
                    <a:pt x="77799" y="13986"/>
                  </a:moveTo>
                  <a:cubicBezTo>
                    <a:pt x="86540" y="19231"/>
                    <a:pt x="95282" y="24476"/>
                    <a:pt x="104023" y="30595"/>
                  </a:cubicBezTo>
                  <a:cubicBezTo>
                    <a:pt x="69057" y="33217"/>
                    <a:pt x="34966" y="36714"/>
                    <a:pt x="0" y="39336"/>
                  </a:cubicBezTo>
                  <a:cubicBezTo>
                    <a:pt x="12238" y="26224"/>
                    <a:pt x="25350" y="13112"/>
                    <a:pt x="37588" y="0"/>
                  </a:cubicBezTo>
                  <a:cubicBezTo>
                    <a:pt x="41085" y="9615"/>
                    <a:pt x="43707" y="19231"/>
                    <a:pt x="47204" y="29721"/>
                  </a:cubicBezTo>
                  <a:cubicBezTo>
                    <a:pt x="57693" y="23602"/>
                    <a:pt x="67309" y="18357"/>
                    <a:pt x="77799" y="13986"/>
                  </a:cubicBezTo>
                  <a:close/>
                </a:path>
              </a:pathLst>
            </a:custGeom>
            <a:solidFill>
              <a:srgbClr val="7B2B29"/>
            </a:solidFill>
            <a:ln w="8731" cap="flat">
              <a:noFill/>
              <a:prstDash val="solid"/>
              <a:miter/>
            </a:ln>
          </p:spPr>
          <p:txBody>
            <a:bodyPr rtlCol="0" anchor="ctr"/>
            <a:lstStyle/>
            <a:p>
              <a:endParaRPr lang="en-GB"/>
            </a:p>
          </p:txBody>
        </p:sp>
        <p:sp>
          <p:nvSpPr>
            <p:cNvPr id="324" name="Freeform: Shape 323">
              <a:extLst>
                <a:ext uri="{FF2B5EF4-FFF2-40B4-BE49-F238E27FC236}">
                  <a16:creationId xmlns:a16="http://schemas.microsoft.com/office/drawing/2014/main" id="{F42E19AA-46F7-9F0F-95D9-88B59AD6F89C}"/>
                </a:ext>
              </a:extLst>
            </p:cNvPr>
            <p:cNvSpPr/>
            <p:nvPr/>
          </p:nvSpPr>
          <p:spPr>
            <a:xfrm>
              <a:off x="9375512" y="3377728"/>
              <a:ext cx="103148" cy="46329"/>
            </a:xfrm>
            <a:custGeom>
              <a:avLst/>
              <a:gdLst>
                <a:gd name="connsiteX0" fmla="*/ 2622 w 103148"/>
                <a:gd name="connsiteY0" fmla="*/ 12238 h 46329"/>
                <a:gd name="connsiteX1" fmla="*/ 0 w 103148"/>
                <a:gd name="connsiteY1" fmla="*/ 0 h 46329"/>
                <a:gd name="connsiteX2" fmla="*/ 41085 w 103148"/>
                <a:gd name="connsiteY2" fmla="*/ 7867 h 46329"/>
                <a:gd name="connsiteX3" fmla="*/ 103149 w 103148"/>
                <a:gd name="connsiteY3" fmla="*/ 15734 h 46329"/>
                <a:gd name="connsiteX4" fmla="*/ 59442 w 103148"/>
                <a:gd name="connsiteY4" fmla="*/ 43707 h 46329"/>
                <a:gd name="connsiteX5" fmla="*/ 53323 w 103148"/>
                <a:gd name="connsiteY5" fmla="*/ 46329 h 46329"/>
                <a:gd name="connsiteX6" fmla="*/ 53323 w 103148"/>
                <a:gd name="connsiteY6" fmla="*/ 46329 h 46329"/>
                <a:gd name="connsiteX7" fmla="*/ 2622 w 103148"/>
                <a:gd name="connsiteY7" fmla="*/ 12238 h 46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148" h="46329">
                  <a:moveTo>
                    <a:pt x="2622" y="12238"/>
                  </a:moveTo>
                  <a:cubicBezTo>
                    <a:pt x="1748" y="7867"/>
                    <a:pt x="874" y="4371"/>
                    <a:pt x="0" y="0"/>
                  </a:cubicBezTo>
                  <a:cubicBezTo>
                    <a:pt x="13986" y="2622"/>
                    <a:pt x="27098" y="5245"/>
                    <a:pt x="41085" y="7867"/>
                  </a:cubicBezTo>
                  <a:cubicBezTo>
                    <a:pt x="62064" y="10490"/>
                    <a:pt x="83044" y="13112"/>
                    <a:pt x="103149" y="15734"/>
                  </a:cubicBezTo>
                  <a:cubicBezTo>
                    <a:pt x="88288" y="25350"/>
                    <a:pt x="74302" y="34092"/>
                    <a:pt x="59442" y="43707"/>
                  </a:cubicBezTo>
                  <a:cubicBezTo>
                    <a:pt x="57693" y="44581"/>
                    <a:pt x="55945" y="45455"/>
                    <a:pt x="53323" y="46329"/>
                  </a:cubicBezTo>
                  <a:cubicBezTo>
                    <a:pt x="53323" y="46329"/>
                    <a:pt x="53323" y="46329"/>
                    <a:pt x="53323" y="46329"/>
                  </a:cubicBezTo>
                  <a:cubicBezTo>
                    <a:pt x="36714" y="34966"/>
                    <a:pt x="20105" y="23602"/>
                    <a:pt x="2622" y="12238"/>
                  </a:cubicBezTo>
                  <a:close/>
                </a:path>
              </a:pathLst>
            </a:custGeom>
            <a:solidFill>
              <a:srgbClr val="7B2B29"/>
            </a:solidFill>
            <a:ln w="8731" cap="flat">
              <a:noFill/>
              <a:prstDash val="solid"/>
              <a:miter/>
            </a:ln>
          </p:spPr>
          <p:txBody>
            <a:bodyPr rtlCol="0" anchor="ctr"/>
            <a:lstStyle/>
            <a:p>
              <a:endParaRPr lang="en-GB"/>
            </a:p>
          </p:txBody>
        </p:sp>
        <p:sp>
          <p:nvSpPr>
            <p:cNvPr id="325" name="Freeform: Shape 324">
              <a:extLst>
                <a:ext uri="{FF2B5EF4-FFF2-40B4-BE49-F238E27FC236}">
                  <a16:creationId xmlns:a16="http://schemas.microsoft.com/office/drawing/2014/main" id="{975BEDA0-E418-23A6-0A7C-40275365F66C}"/>
                </a:ext>
              </a:extLst>
            </p:cNvPr>
            <p:cNvSpPr/>
            <p:nvPr/>
          </p:nvSpPr>
          <p:spPr>
            <a:xfrm>
              <a:off x="9645622" y="2792053"/>
              <a:ext cx="69057" cy="73427"/>
            </a:xfrm>
            <a:custGeom>
              <a:avLst/>
              <a:gdLst>
                <a:gd name="connsiteX0" fmla="*/ 69057 w 69057"/>
                <a:gd name="connsiteY0" fmla="*/ 6993 h 73427"/>
                <a:gd name="connsiteX1" fmla="*/ 33217 w 69057"/>
                <a:gd name="connsiteY1" fmla="*/ 73428 h 73427"/>
                <a:gd name="connsiteX2" fmla="*/ 6119 w 69057"/>
                <a:gd name="connsiteY2" fmla="*/ 65561 h 73427"/>
                <a:gd name="connsiteX3" fmla="*/ 0 w 69057"/>
                <a:gd name="connsiteY3" fmla="*/ 53323 h 73427"/>
                <a:gd name="connsiteX4" fmla="*/ 10490 w 69057"/>
                <a:gd name="connsiteY4" fmla="*/ 1748 h 73427"/>
                <a:gd name="connsiteX5" fmla="*/ 23602 w 69057"/>
                <a:gd name="connsiteY5" fmla="*/ 0 h 73427"/>
                <a:gd name="connsiteX6" fmla="*/ 69057 w 69057"/>
                <a:gd name="connsiteY6" fmla="*/ 6993 h 73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057" h="73427">
                  <a:moveTo>
                    <a:pt x="69057" y="6993"/>
                  </a:moveTo>
                  <a:cubicBezTo>
                    <a:pt x="56819" y="28847"/>
                    <a:pt x="45455" y="51574"/>
                    <a:pt x="33217" y="73428"/>
                  </a:cubicBezTo>
                  <a:cubicBezTo>
                    <a:pt x="24476" y="70806"/>
                    <a:pt x="14860" y="68183"/>
                    <a:pt x="6119" y="65561"/>
                  </a:cubicBezTo>
                  <a:cubicBezTo>
                    <a:pt x="4371" y="61190"/>
                    <a:pt x="2622" y="57693"/>
                    <a:pt x="0" y="53323"/>
                  </a:cubicBezTo>
                  <a:cubicBezTo>
                    <a:pt x="3497" y="35840"/>
                    <a:pt x="6993" y="19231"/>
                    <a:pt x="10490" y="1748"/>
                  </a:cubicBezTo>
                  <a:cubicBezTo>
                    <a:pt x="14860" y="874"/>
                    <a:pt x="19231" y="874"/>
                    <a:pt x="23602" y="0"/>
                  </a:cubicBezTo>
                  <a:cubicBezTo>
                    <a:pt x="38462" y="2622"/>
                    <a:pt x="54197" y="5245"/>
                    <a:pt x="69057" y="6993"/>
                  </a:cubicBezTo>
                  <a:close/>
                </a:path>
              </a:pathLst>
            </a:custGeom>
            <a:solidFill>
              <a:srgbClr val="EA9024"/>
            </a:solidFill>
            <a:ln w="8731" cap="flat">
              <a:noFill/>
              <a:prstDash val="solid"/>
              <a:miter/>
            </a:ln>
          </p:spPr>
          <p:txBody>
            <a:bodyPr rtlCol="0" anchor="ctr"/>
            <a:lstStyle/>
            <a:p>
              <a:endParaRPr lang="en-GB"/>
            </a:p>
          </p:txBody>
        </p:sp>
        <p:sp>
          <p:nvSpPr>
            <p:cNvPr id="326" name="Freeform: Shape 325">
              <a:extLst>
                <a:ext uri="{FF2B5EF4-FFF2-40B4-BE49-F238E27FC236}">
                  <a16:creationId xmlns:a16="http://schemas.microsoft.com/office/drawing/2014/main" id="{8EB09955-3D01-9579-4879-2CBDD8704BEF}"/>
                </a:ext>
              </a:extLst>
            </p:cNvPr>
            <p:cNvSpPr/>
            <p:nvPr/>
          </p:nvSpPr>
          <p:spPr>
            <a:xfrm>
              <a:off x="8997009" y="1966862"/>
              <a:ext cx="74066" cy="74302"/>
            </a:xfrm>
            <a:custGeom>
              <a:avLst/>
              <a:gdLst>
                <a:gd name="connsiteX0" fmla="*/ 55071 w 74066"/>
                <a:gd name="connsiteY0" fmla="*/ 20105 h 74302"/>
                <a:gd name="connsiteX1" fmla="*/ 70806 w 74066"/>
                <a:gd name="connsiteY1" fmla="*/ 74302 h 74302"/>
                <a:gd name="connsiteX2" fmla="*/ 20979 w 74066"/>
                <a:gd name="connsiteY2" fmla="*/ 55945 h 74302"/>
                <a:gd name="connsiteX3" fmla="*/ 0 w 74066"/>
                <a:gd name="connsiteY3" fmla="*/ 45455 h 74302"/>
                <a:gd name="connsiteX4" fmla="*/ 0 w 74066"/>
                <a:gd name="connsiteY4" fmla="*/ 38462 h 74302"/>
                <a:gd name="connsiteX5" fmla="*/ 1748 w 74066"/>
                <a:gd name="connsiteY5" fmla="*/ 22728 h 74302"/>
                <a:gd name="connsiteX6" fmla="*/ 19231 w 74066"/>
                <a:gd name="connsiteY6" fmla="*/ 0 h 74302"/>
                <a:gd name="connsiteX7" fmla="*/ 56819 w 74066"/>
                <a:gd name="connsiteY7" fmla="*/ 8741 h 74302"/>
                <a:gd name="connsiteX8" fmla="*/ 55071 w 74066"/>
                <a:gd name="connsiteY8" fmla="*/ 20105 h 7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066" h="74302">
                  <a:moveTo>
                    <a:pt x="55071" y="20105"/>
                  </a:moveTo>
                  <a:cubicBezTo>
                    <a:pt x="2622" y="55071"/>
                    <a:pt x="91785" y="48952"/>
                    <a:pt x="70806" y="74302"/>
                  </a:cubicBezTo>
                  <a:cubicBezTo>
                    <a:pt x="54197" y="68183"/>
                    <a:pt x="37588" y="62064"/>
                    <a:pt x="20979" y="55945"/>
                  </a:cubicBezTo>
                  <a:cubicBezTo>
                    <a:pt x="13986" y="52449"/>
                    <a:pt x="6993" y="48952"/>
                    <a:pt x="0" y="45455"/>
                  </a:cubicBezTo>
                  <a:cubicBezTo>
                    <a:pt x="874" y="42833"/>
                    <a:pt x="874" y="41085"/>
                    <a:pt x="0" y="38462"/>
                  </a:cubicBezTo>
                  <a:cubicBezTo>
                    <a:pt x="874" y="33217"/>
                    <a:pt x="874" y="27973"/>
                    <a:pt x="1748" y="22728"/>
                  </a:cubicBezTo>
                  <a:cubicBezTo>
                    <a:pt x="7867" y="14860"/>
                    <a:pt x="13112" y="7867"/>
                    <a:pt x="19231" y="0"/>
                  </a:cubicBezTo>
                  <a:cubicBezTo>
                    <a:pt x="31469" y="2622"/>
                    <a:pt x="44581" y="6119"/>
                    <a:pt x="56819" y="8741"/>
                  </a:cubicBezTo>
                  <a:cubicBezTo>
                    <a:pt x="55945" y="13112"/>
                    <a:pt x="55071" y="16609"/>
                    <a:pt x="55071" y="20105"/>
                  </a:cubicBezTo>
                  <a:close/>
                </a:path>
              </a:pathLst>
            </a:custGeom>
            <a:solidFill>
              <a:srgbClr val="BA3325"/>
            </a:solidFill>
            <a:ln w="8731" cap="flat">
              <a:noFill/>
              <a:prstDash val="solid"/>
              <a:miter/>
            </a:ln>
          </p:spPr>
          <p:txBody>
            <a:bodyPr rtlCol="0" anchor="ctr"/>
            <a:lstStyle/>
            <a:p>
              <a:endParaRPr lang="en-GB"/>
            </a:p>
          </p:txBody>
        </p:sp>
        <p:sp>
          <p:nvSpPr>
            <p:cNvPr id="327" name="Freeform: Shape 326">
              <a:extLst>
                <a:ext uri="{FF2B5EF4-FFF2-40B4-BE49-F238E27FC236}">
                  <a16:creationId xmlns:a16="http://schemas.microsoft.com/office/drawing/2014/main" id="{3B88CE90-609F-4F03-B47D-1EB45DFBF8F4}"/>
                </a:ext>
              </a:extLst>
            </p:cNvPr>
            <p:cNvSpPr/>
            <p:nvPr/>
          </p:nvSpPr>
          <p:spPr>
            <a:xfrm>
              <a:off x="9104528" y="3045554"/>
              <a:ext cx="52448" cy="51574"/>
            </a:xfrm>
            <a:custGeom>
              <a:avLst/>
              <a:gdLst>
                <a:gd name="connsiteX0" fmla="*/ 52449 w 52448"/>
                <a:gd name="connsiteY0" fmla="*/ 49826 h 51574"/>
                <a:gd name="connsiteX1" fmla="*/ 0 w 52448"/>
                <a:gd name="connsiteY1" fmla="*/ 25350 h 51574"/>
                <a:gd name="connsiteX2" fmla="*/ 24476 w 52448"/>
                <a:gd name="connsiteY2" fmla="*/ 0 h 51574"/>
                <a:gd name="connsiteX3" fmla="*/ 51574 w 52448"/>
                <a:gd name="connsiteY3" fmla="*/ 51574 h 51574"/>
                <a:gd name="connsiteX4" fmla="*/ 52449 w 52448"/>
                <a:gd name="connsiteY4" fmla="*/ 49826 h 51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8" h="51574">
                  <a:moveTo>
                    <a:pt x="52449" y="49826"/>
                  </a:moveTo>
                  <a:cubicBezTo>
                    <a:pt x="34966" y="41959"/>
                    <a:pt x="17483" y="33217"/>
                    <a:pt x="0" y="25350"/>
                  </a:cubicBezTo>
                  <a:cubicBezTo>
                    <a:pt x="7867" y="16609"/>
                    <a:pt x="16609" y="8741"/>
                    <a:pt x="24476" y="0"/>
                  </a:cubicBezTo>
                  <a:cubicBezTo>
                    <a:pt x="33217" y="17483"/>
                    <a:pt x="41959" y="34092"/>
                    <a:pt x="51574" y="51574"/>
                  </a:cubicBezTo>
                  <a:cubicBezTo>
                    <a:pt x="50700" y="51574"/>
                    <a:pt x="52449" y="49826"/>
                    <a:pt x="52449" y="49826"/>
                  </a:cubicBezTo>
                  <a:close/>
                </a:path>
              </a:pathLst>
            </a:custGeom>
            <a:solidFill>
              <a:srgbClr val="B23D4A"/>
            </a:solidFill>
            <a:ln w="8731" cap="flat">
              <a:noFill/>
              <a:prstDash val="solid"/>
              <a:miter/>
            </a:ln>
          </p:spPr>
          <p:txBody>
            <a:bodyPr rtlCol="0" anchor="ctr"/>
            <a:lstStyle/>
            <a:p>
              <a:endParaRPr lang="en-GB"/>
            </a:p>
          </p:txBody>
        </p:sp>
        <p:sp>
          <p:nvSpPr>
            <p:cNvPr id="328" name="Freeform: Shape 327">
              <a:extLst>
                <a:ext uri="{FF2B5EF4-FFF2-40B4-BE49-F238E27FC236}">
                  <a16:creationId xmlns:a16="http://schemas.microsoft.com/office/drawing/2014/main" id="{F5235EFF-BC41-CA69-FF82-783634267CAF}"/>
                </a:ext>
              </a:extLst>
            </p:cNvPr>
            <p:cNvSpPr/>
            <p:nvPr/>
          </p:nvSpPr>
          <p:spPr>
            <a:xfrm>
              <a:off x="9413975" y="746559"/>
              <a:ext cx="88288" cy="105771"/>
            </a:xfrm>
            <a:custGeom>
              <a:avLst/>
              <a:gdLst>
                <a:gd name="connsiteX0" fmla="*/ 57693 w 88288"/>
                <a:gd name="connsiteY0" fmla="*/ 0 h 105771"/>
                <a:gd name="connsiteX1" fmla="*/ 65561 w 88288"/>
                <a:gd name="connsiteY1" fmla="*/ 874 h 105771"/>
                <a:gd name="connsiteX2" fmla="*/ 88288 w 88288"/>
                <a:gd name="connsiteY2" fmla="*/ 34966 h 105771"/>
                <a:gd name="connsiteX3" fmla="*/ 20105 w 88288"/>
                <a:gd name="connsiteY3" fmla="*/ 105771 h 105771"/>
                <a:gd name="connsiteX4" fmla="*/ 0 w 88288"/>
                <a:gd name="connsiteY4" fmla="*/ 44581 h 105771"/>
                <a:gd name="connsiteX5" fmla="*/ 57693 w 88288"/>
                <a:gd name="connsiteY5" fmla="*/ 0 h 105771"/>
                <a:gd name="connsiteX6" fmla="*/ 57693 w 88288"/>
                <a:gd name="connsiteY6" fmla="*/ 0 h 10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288" h="105771">
                  <a:moveTo>
                    <a:pt x="57693" y="0"/>
                  </a:moveTo>
                  <a:cubicBezTo>
                    <a:pt x="60316" y="0"/>
                    <a:pt x="62938" y="0"/>
                    <a:pt x="65561" y="874"/>
                  </a:cubicBezTo>
                  <a:cubicBezTo>
                    <a:pt x="73428" y="12238"/>
                    <a:pt x="80421" y="23602"/>
                    <a:pt x="88288" y="34966"/>
                  </a:cubicBezTo>
                  <a:cubicBezTo>
                    <a:pt x="50700" y="43707"/>
                    <a:pt x="11364" y="51574"/>
                    <a:pt x="20105" y="105771"/>
                  </a:cubicBezTo>
                  <a:cubicBezTo>
                    <a:pt x="13112" y="85666"/>
                    <a:pt x="6993" y="65561"/>
                    <a:pt x="0" y="44581"/>
                  </a:cubicBezTo>
                  <a:cubicBezTo>
                    <a:pt x="19231" y="30595"/>
                    <a:pt x="38462" y="15735"/>
                    <a:pt x="57693" y="0"/>
                  </a:cubicBezTo>
                  <a:lnTo>
                    <a:pt x="57693" y="0"/>
                  </a:lnTo>
                  <a:close/>
                </a:path>
              </a:pathLst>
            </a:custGeom>
            <a:solidFill>
              <a:srgbClr val="4F513D"/>
            </a:solidFill>
            <a:ln w="8731" cap="flat">
              <a:noFill/>
              <a:prstDash val="solid"/>
              <a:miter/>
            </a:ln>
          </p:spPr>
          <p:txBody>
            <a:bodyPr rtlCol="0" anchor="ctr"/>
            <a:lstStyle/>
            <a:p>
              <a:endParaRPr lang="en-GB"/>
            </a:p>
          </p:txBody>
        </p:sp>
        <p:sp>
          <p:nvSpPr>
            <p:cNvPr id="329" name="Freeform: Shape 328">
              <a:extLst>
                <a:ext uri="{FF2B5EF4-FFF2-40B4-BE49-F238E27FC236}">
                  <a16:creationId xmlns:a16="http://schemas.microsoft.com/office/drawing/2014/main" id="{142DBDA5-B85F-0B5F-9B3C-E12C47C29ACE}"/>
                </a:ext>
              </a:extLst>
            </p:cNvPr>
            <p:cNvSpPr/>
            <p:nvPr/>
          </p:nvSpPr>
          <p:spPr>
            <a:xfrm>
              <a:off x="8750500" y="1462482"/>
              <a:ext cx="57693" cy="77798"/>
            </a:xfrm>
            <a:custGeom>
              <a:avLst/>
              <a:gdLst>
                <a:gd name="connsiteX0" fmla="*/ 3497 w 57693"/>
                <a:gd name="connsiteY0" fmla="*/ 16609 h 77798"/>
                <a:gd name="connsiteX1" fmla="*/ 0 w 57693"/>
                <a:gd name="connsiteY1" fmla="*/ 12238 h 77798"/>
                <a:gd name="connsiteX2" fmla="*/ 2622 w 57693"/>
                <a:gd name="connsiteY2" fmla="*/ 0 h 77798"/>
                <a:gd name="connsiteX3" fmla="*/ 55945 w 57693"/>
                <a:gd name="connsiteY3" fmla="*/ 0 h 77798"/>
                <a:gd name="connsiteX4" fmla="*/ 57693 w 57693"/>
                <a:gd name="connsiteY4" fmla="*/ 20979 h 77798"/>
                <a:gd name="connsiteX5" fmla="*/ 5245 w 57693"/>
                <a:gd name="connsiteY5" fmla="*/ 77799 h 77798"/>
                <a:gd name="connsiteX6" fmla="*/ 4371 w 57693"/>
                <a:gd name="connsiteY6" fmla="*/ 60316 h 77798"/>
                <a:gd name="connsiteX7" fmla="*/ 3497 w 57693"/>
                <a:gd name="connsiteY7" fmla="*/ 16609 h 7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93" h="77798">
                  <a:moveTo>
                    <a:pt x="3497" y="16609"/>
                  </a:moveTo>
                  <a:cubicBezTo>
                    <a:pt x="2622" y="14860"/>
                    <a:pt x="874" y="13986"/>
                    <a:pt x="0" y="12238"/>
                  </a:cubicBezTo>
                  <a:cubicBezTo>
                    <a:pt x="874" y="7867"/>
                    <a:pt x="1748" y="4371"/>
                    <a:pt x="2622" y="0"/>
                  </a:cubicBezTo>
                  <a:cubicBezTo>
                    <a:pt x="20105" y="0"/>
                    <a:pt x="38462" y="0"/>
                    <a:pt x="55945" y="0"/>
                  </a:cubicBezTo>
                  <a:cubicBezTo>
                    <a:pt x="56819" y="6993"/>
                    <a:pt x="56819" y="13986"/>
                    <a:pt x="57693" y="20979"/>
                  </a:cubicBezTo>
                  <a:cubicBezTo>
                    <a:pt x="40211" y="40211"/>
                    <a:pt x="22728" y="58568"/>
                    <a:pt x="5245" y="77799"/>
                  </a:cubicBezTo>
                  <a:cubicBezTo>
                    <a:pt x="5245" y="71680"/>
                    <a:pt x="4371" y="66435"/>
                    <a:pt x="4371" y="60316"/>
                  </a:cubicBezTo>
                  <a:cubicBezTo>
                    <a:pt x="4371" y="45455"/>
                    <a:pt x="4371" y="31469"/>
                    <a:pt x="3497" y="16609"/>
                  </a:cubicBezTo>
                  <a:close/>
                </a:path>
              </a:pathLst>
            </a:custGeom>
            <a:solidFill>
              <a:srgbClr val="7B2B29"/>
            </a:solidFill>
            <a:ln w="8731" cap="flat">
              <a:noFill/>
              <a:prstDash val="solid"/>
              <a:miter/>
            </a:ln>
          </p:spPr>
          <p:txBody>
            <a:bodyPr rtlCol="0" anchor="ctr"/>
            <a:lstStyle/>
            <a:p>
              <a:endParaRPr lang="en-GB"/>
            </a:p>
          </p:txBody>
        </p:sp>
        <p:sp>
          <p:nvSpPr>
            <p:cNvPr id="330" name="Freeform: Shape 329">
              <a:extLst>
                <a:ext uri="{FF2B5EF4-FFF2-40B4-BE49-F238E27FC236}">
                  <a16:creationId xmlns:a16="http://schemas.microsoft.com/office/drawing/2014/main" id="{DF1CF9BC-A687-D23E-20AB-A282AE09AF53}"/>
                </a:ext>
              </a:extLst>
            </p:cNvPr>
            <p:cNvSpPr/>
            <p:nvPr/>
          </p:nvSpPr>
          <p:spPr>
            <a:xfrm>
              <a:off x="9820451" y="1690633"/>
              <a:ext cx="67308" cy="87414"/>
            </a:xfrm>
            <a:custGeom>
              <a:avLst/>
              <a:gdLst>
                <a:gd name="connsiteX0" fmla="*/ 44581 w 67308"/>
                <a:gd name="connsiteY0" fmla="*/ 87414 h 87414"/>
                <a:gd name="connsiteX1" fmla="*/ 3497 w 67308"/>
                <a:gd name="connsiteY1" fmla="*/ 79547 h 87414"/>
                <a:gd name="connsiteX2" fmla="*/ 0 w 67308"/>
                <a:gd name="connsiteY2" fmla="*/ 60316 h 87414"/>
                <a:gd name="connsiteX3" fmla="*/ 0 w 67308"/>
                <a:gd name="connsiteY3" fmla="*/ 61190 h 87414"/>
                <a:gd name="connsiteX4" fmla="*/ 13112 w 67308"/>
                <a:gd name="connsiteY4" fmla="*/ 50700 h 87414"/>
                <a:gd name="connsiteX5" fmla="*/ 67309 w 67308"/>
                <a:gd name="connsiteY5" fmla="*/ 0 h 87414"/>
                <a:gd name="connsiteX6" fmla="*/ 44581 w 67308"/>
                <a:gd name="connsiteY6" fmla="*/ 87414 h 8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308" h="87414">
                  <a:moveTo>
                    <a:pt x="44581" y="87414"/>
                  </a:moveTo>
                  <a:cubicBezTo>
                    <a:pt x="30595" y="84792"/>
                    <a:pt x="16609" y="82169"/>
                    <a:pt x="3497" y="79547"/>
                  </a:cubicBezTo>
                  <a:cubicBezTo>
                    <a:pt x="2622" y="73428"/>
                    <a:pt x="874" y="66435"/>
                    <a:pt x="0" y="60316"/>
                  </a:cubicBezTo>
                  <a:cubicBezTo>
                    <a:pt x="0" y="60316"/>
                    <a:pt x="0" y="61190"/>
                    <a:pt x="0" y="61190"/>
                  </a:cubicBezTo>
                  <a:cubicBezTo>
                    <a:pt x="4371" y="57693"/>
                    <a:pt x="8741" y="54197"/>
                    <a:pt x="13112" y="50700"/>
                  </a:cubicBezTo>
                  <a:cubicBezTo>
                    <a:pt x="31469" y="34092"/>
                    <a:pt x="48952" y="17483"/>
                    <a:pt x="67309" y="0"/>
                  </a:cubicBezTo>
                  <a:cubicBezTo>
                    <a:pt x="59442" y="29721"/>
                    <a:pt x="51574" y="58568"/>
                    <a:pt x="44581" y="87414"/>
                  </a:cubicBezTo>
                  <a:close/>
                </a:path>
              </a:pathLst>
            </a:custGeom>
            <a:solidFill>
              <a:srgbClr val="BA3325"/>
            </a:solidFill>
            <a:ln w="8731" cap="flat">
              <a:noFill/>
              <a:prstDash val="solid"/>
              <a:miter/>
            </a:ln>
          </p:spPr>
          <p:txBody>
            <a:bodyPr rtlCol="0" anchor="ctr"/>
            <a:lstStyle/>
            <a:p>
              <a:endParaRPr lang="en-GB"/>
            </a:p>
          </p:txBody>
        </p:sp>
        <p:sp>
          <p:nvSpPr>
            <p:cNvPr id="331" name="Freeform: Shape 330">
              <a:extLst>
                <a:ext uri="{FF2B5EF4-FFF2-40B4-BE49-F238E27FC236}">
                  <a16:creationId xmlns:a16="http://schemas.microsoft.com/office/drawing/2014/main" id="{B04031C8-7194-74D6-3202-CF1566F4869F}"/>
                </a:ext>
              </a:extLst>
            </p:cNvPr>
            <p:cNvSpPr/>
            <p:nvPr/>
          </p:nvSpPr>
          <p:spPr>
            <a:xfrm>
              <a:off x="9761009" y="5657492"/>
              <a:ext cx="52864" cy="56819"/>
            </a:xfrm>
            <a:custGeom>
              <a:avLst/>
              <a:gdLst>
                <a:gd name="connsiteX0" fmla="*/ 13986 w 52864"/>
                <a:gd name="connsiteY0" fmla="*/ 0 h 56819"/>
                <a:gd name="connsiteX1" fmla="*/ 52449 w 52864"/>
                <a:gd name="connsiteY1" fmla="*/ 33217 h 56819"/>
                <a:gd name="connsiteX2" fmla="*/ 41085 w 52864"/>
                <a:gd name="connsiteY2" fmla="*/ 56819 h 56819"/>
                <a:gd name="connsiteX3" fmla="*/ 0 w 52864"/>
                <a:gd name="connsiteY3" fmla="*/ 46329 h 56819"/>
                <a:gd name="connsiteX4" fmla="*/ 13986 w 52864"/>
                <a:gd name="connsiteY4" fmla="*/ 0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64" h="56819">
                  <a:moveTo>
                    <a:pt x="13986" y="0"/>
                  </a:moveTo>
                  <a:cubicBezTo>
                    <a:pt x="27098" y="10489"/>
                    <a:pt x="41085" y="20979"/>
                    <a:pt x="52449" y="33217"/>
                  </a:cubicBezTo>
                  <a:cubicBezTo>
                    <a:pt x="55071" y="35840"/>
                    <a:pt x="44581" y="56819"/>
                    <a:pt x="41085" y="56819"/>
                  </a:cubicBezTo>
                  <a:cubicBezTo>
                    <a:pt x="27098" y="55945"/>
                    <a:pt x="13986" y="50700"/>
                    <a:pt x="0" y="46329"/>
                  </a:cubicBezTo>
                  <a:cubicBezTo>
                    <a:pt x="4371" y="30595"/>
                    <a:pt x="9616" y="15734"/>
                    <a:pt x="13986" y="0"/>
                  </a:cubicBezTo>
                  <a:close/>
                </a:path>
              </a:pathLst>
            </a:custGeom>
            <a:solidFill>
              <a:srgbClr val="E7BB54"/>
            </a:solidFill>
            <a:ln w="8731" cap="flat">
              <a:noFill/>
              <a:prstDash val="solid"/>
              <a:miter/>
            </a:ln>
          </p:spPr>
          <p:txBody>
            <a:bodyPr rtlCol="0" anchor="ctr"/>
            <a:lstStyle/>
            <a:p>
              <a:endParaRPr lang="en-GB"/>
            </a:p>
          </p:txBody>
        </p:sp>
        <p:sp>
          <p:nvSpPr>
            <p:cNvPr id="332" name="Freeform: Shape 331">
              <a:extLst>
                <a:ext uri="{FF2B5EF4-FFF2-40B4-BE49-F238E27FC236}">
                  <a16:creationId xmlns:a16="http://schemas.microsoft.com/office/drawing/2014/main" id="{EDAD856E-9F0D-32EE-1D1F-80C26D1E8804}"/>
                </a:ext>
              </a:extLst>
            </p:cNvPr>
            <p:cNvSpPr/>
            <p:nvPr/>
          </p:nvSpPr>
          <p:spPr>
            <a:xfrm>
              <a:off x="11226072" y="1708116"/>
              <a:ext cx="71679" cy="71679"/>
            </a:xfrm>
            <a:custGeom>
              <a:avLst/>
              <a:gdLst>
                <a:gd name="connsiteX0" fmla="*/ 69057 w 71679"/>
                <a:gd name="connsiteY0" fmla="*/ 71680 h 71679"/>
                <a:gd name="connsiteX1" fmla="*/ 0 w 71679"/>
                <a:gd name="connsiteY1" fmla="*/ 45455 h 71679"/>
                <a:gd name="connsiteX2" fmla="*/ 54197 w 71679"/>
                <a:gd name="connsiteY2" fmla="*/ 0 h 71679"/>
                <a:gd name="connsiteX3" fmla="*/ 71680 w 71679"/>
                <a:gd name="connsiteY3" fmla="*/ 71680 h 71679"/>
                <a:gd name="connsiteX4" fmla="*/ 69057 w 71679"/>
                <a:gd name="connsiteY4" fmla="*/ 71680 h 71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79" h="71679">
                  <a:moveTo>
                    <a:pt x="69057" y="71680"/>
                  </a:moveTo>
                  <a:cubicBezTo>
                    <a:pt x="46329" y="62938"/>
                    <a:pt x="22728" y="54197"/>
                    <a:pt x="0" y="45455"/>
                  </a:cubicBezTo>
                  <a:cubicBezTo>
                    <a:pt x="18357" y="30595"/>
                    <a:pt x="35840" y="14860"/>
                    <a:pt x="54197" y="0"/>
                  </a:cubicBezTo>
                  <a:cubicBezTo>
                    <a:pt x="60316" y="23602"/>
                    <a:pt x="65561" y="47204"/>
                    <a:pt x="71680" y="71680"/>
                  </a:cubicBezTo>
                  <a:cubicBezTo>
                    <a:pt x="71680" y="71680"/>
                    <a:pt x="69057" y="71680"/>
                    <a:pt x="69057" y="71680"/>
                  </a:cubicBezTo>
                  <a:close/>
                </a:path>
              </a:pathLst>
            </a:custGeom>
            <a:solidFill>
              <a:srgbClr val="EA9024"/>
            </a:solidFill>
            <a:ln w="8731" cap="flat">
              <a:noFill/>
              <a:prstDash val="solid"/>
              <a:miter/>
            </a:ln>
          </p:spPr>
          <p:txBody>
            <a:bodyPr rtlCol="0" anchor="ctr"/>
            <a:lstStyle/>
            <a:p>
              <a:endParaRPr lang="en-GB"/>
            </a:p>
          </p:txBody>
        </p:sp>
        <p:sp>
          <p:nvSpPr>
            <p:cNvPr id="333" name="Freeform: Shape 332">
              <a:extLst>
                <a:ext uri="{FF2B5EF4-FFF2-40B4-BE49-F238E27FC236}">
                  <a16:creationId xmlns:a16="http://schemas.microsoft.com/office/drawing/2014/main" id="{B17AD48B-A8CB-8C75-391A-86C620DAA337}"/>
                </a:ext>
              </a:extLst>
            </p:cNvPr>
            <p:cNvSpPr/>
            <p:nvPr/>
          </p:nvSpPr>
          <p:spPr>
            <a:xfrm>
              <a:off x="8906098" y="2103228"/>
              <a:ext cx="61189" cy="96155"/>
            </a:xfrm>
            <a:custGeom>
              <a:avLst/>
              <a:gdLst>
                <a:gd name="connsiteX0" fmla="*/ 60316 w 61189"/>
                <a:gd name="connsiteY0" fmla="*/ 77799 h 96155"/>
                <a:gd name="connsiteX1" fmla="*/ 61190 w 61189"/>
                <a:gd name="connsiteY1" fmla="*/ 96156 h 96155"/>
                <a:gd name="connsiteX2" fmla="*/ 0 w 61189"/>
                <a:gd name="connsiteY2" fmla="*/ 0 h 96155"/>
                <a:gd name="connsiteX3" fmla="*/ 34966 w 61189"/>
                <a:gd name="connsiteY3" fmla="*/ 18357 h 96155"/>
                <a:gd name="connsiteX4" fmla="*/ 45455 w 61189"/>
                <a:gd name="connsiteY4" fmla="*/ 42833 h 96155"/>
                <a:gd name="connsiteX5" fmla="*/ 60316 w 61189"/>
                <a:gd name="connsiteY5" fmla="*/ 77799 h 96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189" h="96155">
                  <a:moveTo>
                    <a:pt x="60316" y="77799"/>
                  </a:moveTo>
                  <a:cubicBezTo>
                    <a:pt x="60316" y="83918"/>
                    <a:pt x="60316" y="90037"/>
                    <a:pt x="61190" y="96156"/>
                  </a:cubicBezTo>
                  <a:cubicBezTo>
                    <a:pt x="7867" y="85666"/>
                    <a:pt x="13112" y="36714"/>
                    <a:pt x="0" y="0"/>
                  </a:cubicBezTo>
                  <a:cubicBezTo>
                    <a:pt x="11364" y="6119"/>
                    <a:pt x="23602" y="12238"/>
                    <a:pt x="34966" y="18357"/>
                  </a:cubicBezTo>
                  <a:cubicBezTo>
                    <a:pt x="38462" y="26224"/>
                    <a:pt x="41959" y="34092"/>
                    <a:pt x="45455" y="42833"/>
                  </a:cubicBezTo>
                  <a:cubicBezTo>
                    <a:pt x="49826" y="54197"/>
                    <a:pt x="55071" y="66435"/>
                    <a:pt x="60316" y="77799"/>
                  </a:cubicBezTo>
                  <a:close/>
                </a:path>
              </a:pathLst>
            </a:custGeom>
            <a:solidFill>
              <a:srgbClr val="B23D4A"/>
            </a:solidFill>
            <a:ln w="8731" cap="flat">
              <a:noFill/>
              <a:prstDash val="solid"/>
              <a:miter/>
            </a:ln>
          </p:spPr>
          <p:txBody>
            <a:bodyPr rtlCol="0" anchor="ctr"/>
            <a:lstStyle/>
            <a:p>
              <a:endParaRPr lang="en-GB"/>
            </a:p>
          </p:txBody>
        </p:sp>
        <p:sp>
          <p:nvSpPr>
            <p:cNvPr id="334" name="Freeform: Shape 333">
              <a:extLst>
                <a:ext uri="{FF2B5EF4-FFF2-40B4-BE49-F238E27FC236}">
                  <a16:creationId xmlns:a16="http://schemas.microsoft.com/office/drawing/2014/main" id="{FBF7EDB1-D320-7363-CD95-A5179A885415}"/>
                </a:ext>
              </a:extLst>
            </p:cNvPr>
            <p:cNvSpPr/>
            <p:nvPr/>
          </p:nvSpPr>
          <p:spPr>
            <a:xfrm>
              <a:off x="9243332" y="1295521"/>
              <a:ext cx="34276" cy="122379"/>
            </a:xfrm>
            <a:custGeom>
              <a:avLst/>
              <a:gdLst>
                <a:gd name="connsiteX0" fmla="*/ 34276 w 34276"/>
                <a:gd name="connsiteY0" fmla="*/ 80421 h 122379"/>
                <a:gd name="connsiteX1" fmla="*/ 25535 w 34276"/>
                <a:gd name="connsiteY1" fmla="*/ 122380 h 122379"/>
                <a:gd name="connsiteX2" fmla="*/ 16793 w 34276"/>
                <a:gd name="connsiteY2" fmla="*/ 0 h 122379"/>
                <a:gd name="connsiteX3" fmla="*/ 19416 w 34276"/>
                <a:gd name="connsiteY3" fmla="*/ 1748 h 122379"/>
                <a:gd name="connsiteX4" fmla="*/ 34276 w 34276"/>
                <a:gd name="connsiteY4" fmla="*/ 80421 h 122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76" h="122379">
                  <a:moveTo>
                    <a:pt x="34276" y="80421"/>
                  </a:moveTo>
                  <a:cubicBezTo>
                    <a:pt x="31654" y="94407"/>
                    <a:pt x="28157" y="108394"/>
                    <a:pt x="25535" y="122380"/>
                  </a:cubicBezTo>
                  <a:cubicBezTo>
                    <a:pt x="-5934" y="83918"/>
                    <a:pt x="-7683" y="42833"/>
                    <a:pt x="16793" y="0"/>
                  </a:cubicBezTo>
                  <a:lnTo>
                    <a:pt x="19416" y="1748"/>
                  </a:lnTo>
                  <a:cubicBezTo>
                    <a:pt x="24661" y="27973"/>
                    <a:pt x="29906" y="54197"/>
                    <a:pt x="34276" y="80421"/>
                  </a:cubicBezTo>
                  <a:close/>
                </a:path>
              </a:pathLst>
            </a:custGeom>
            <a:solidFill>
              <a:srgbClr val="7B2B29"/>
            </a:solidFill>
            <a:ln w="8731" cap="flat">
              <a:noFill/>
              <a:prstDash val="solid"/>
              <a:miter/>
            </a:ln>
          </p:spPr>
          <p:txBody>
            <a:bodyPr rtlCol="0" anchor="ctr"/>
            <a:lstStyle/>
            <a:p>
              <a:endParaRPr lang="en-GB"/>
            </a:p>
          </p:txBody>
        </p:sp>
        <p:sp>
          <p:nvSpPr>
            <p:cNvPr id="335" name="Freeform: Shape 334">
              <a:extLst>
                <a:ext uri="{FF2B5EF4-FFF2-40B4-BE49-F238E27FC236}">
                  <a16:creationId xmlns:a16="http://schemas.microsoft.com/office/drawing/2014/main" id="{A55A4562-986E-1170-2025-3FE26BA87C6B}"/>
                </a:ext>
              </a:extLst>
            </p:cNvPr>
            <p:cNvSpPr/>
            <p:nvPr/>
          </p:nvSpPr>
          <p:spPr>
            <a:xfrm>
              <a:off x="8977777" y="1120692"/>
              <a:ext cx="76050" cy="90036"/>
            </a:xfrm>
            <a:custGeom>
              <a:avLst/>
              <a:gdLst>
                <a:gd name="connsiteX0" fmla="*/ 76050 w 76050"/>
                <a:gd name="connsiteY0" fmla="*/ 24476 h 90036"/>
                <a:gd name="connsiteX1" fmla="*/ 38462 w 76050"/>
                <a:gd name="connsiteY1" fmla="*/ 90037 h 90036"/>
                <a:gd name="connsiteX2" fmla="*/ 21854 w 76050"/>
                <a:gd name="connsiteY2" fmla="*/ 89163 h 90036"/>
                <a:gd name="connsiteX3" fmla="*/ 0 w 76050"/>
                <a:gd name="connsiteY3" fmla="*/ 78673 h 90036"/>
                <a:gd name="connsiteX4" fmla="*/ 3497 w 76050"/>
                <a:gd name="connsiteY4" fmla="*/ 62064 h 90036"/>
                <a:gd name="connsiteX5" fmla="*/ 61190 w 76050"/>
                <a:gd name="connsiteY5" fmla="*/ 0 h 90036"/>
                <a:gd name="connsiteX6" fmla="*/ 76050 w 76050"/>
                <a:gd name="connsiteY6" fmla="*/ 24476 h 9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50" h="90036">
                  <a:moveTo>
                    <a:pt x="76050" y="24476"/>
                  </a:moveTo>
                  <a:cubicBezTo>
                    <a:pt x="69057" y="49826"/>
                    <a:pt x="82169" y="85666"/>
                    <a:pt x="38462" y="90037"/>
                  </a:cubicBezTo>
                  <a:cubicBezTo>
                    <a:pt x="33217" y="90037"/>
                    <a:pt x="27098" y="90037"/>
                    <a:pt x="21854" y="89163"/>
                  </a:cubicBezTo>
                  <a:cubicBezTo>
                    <a:pt x="14860" y="85666"/>
                    <a:pt x="6993" y="82169"/>
                    <a:pt x="0" y="78673"/>
                  </a:cubicBezTo>
                  <a:cubicBezTo>
                    <a:pt x="874" y="73428"/>
                    <a:pt x="1748" y="67309"/>
                    <a:pt x="3497" y="62064"/>
                  </a:cubicBezTo>
                  <a:cubicBezTo>
                    <a:pt x="59442" y="75176"/>
                    <a:pt x="53323" y="31469"/>
                    <a:pt x="61190" y="0"/>
                  </a:cubicBezTo>
                  <a:cubicBezTo>
                    <a:pt x="65561" y="7867"/>
                    <a:pt x="70806" y="15735"/>
                    <a:pt x="76050" y="24476"/>
                  </a:cubicBezTo>
                  <a:close/>
                </a:path>
              </a:pathLst>
            </a:custGeom>
            <a:solidFill>
              <a:srgbClr val="7E4E29"/>
            </a:solidFill>
            <a:ln w="8731" cap="flat">
              <a:noFill/>
              <a:prstDash val="solid"/>
              <a:miter/>
            </a:ln>
          </p:spPr>
          <p:txBody>
            <a:bodyPr rtlCol="0" anchor="ctr"/>
            <a:lstStyle/>
            <a:p>
              <a:endParaRPr lang="en-GB"/>
            </a:p>
          </p:txBody>
        </p:sp>
        <p:sp>
          <p:nvSpPr>
            <p:cNvPr id="336" name="Freeform: Shape 335">
              <a:extLst>
                <a:ext uri="{FF2B5EF4-FFF2-40B4-BE49-F238E27FC236}">
                  <a16:creationId xmlns:a16="http://schemas.microsoft.com/office/drawing/2014/main" id="{C088CDA8-04C8-FD17-3F41-BFD7AACB5B7F}"/>
                </a:ext>
              </a:extLst>
            </p:cNvPr>
            <p:cNvSpPr/>
            <p:nvPr/>
          </p:nvSpPr>
          <p:spPr>
            <a:xfrm>
              <a:off x="8628120" y="1443087"/>
              <a:ext cx="59441" cy="78836"/>
            </a:xfrm>
            <a:custGeom>
              <a:avLst/>
              <a:gdLst>
                <a:gd name="connsiteX0" fmla="*/ 59442 w 59441"/>
                <a:gd name="connsiteY0" fmla="*/ 4534 h 78836"/>
                <a:gd name="connsiteX1" fmla="*/ 44581 w 59441"/>
                <a:gd name="connsiteY1" fmla="*/ 40374 h 78836"/>
                <a:gd name="connsiteX2" fmla="*/ 38462 w 59441"/>
                <a:gd name="connsiteY2" fmla="*/ 55235 h 78836"/>
                <a:gd name="connsiteX3" fmla="*/ 29721 w 59441"/>
                <a:gd name="connsiteY3" fmla="*/ 76214 h 78836"/>
                <a:gd name="connsiteX4" fmla="*/ 24476 w 59441"/>
                <a:gd name="connsiteY4" fmla="*/ 78836 h 78836"/>
                <a:gd name="connsiteX5" fmla="*/ 0 w 59441"/>
                <a:gd name="connsiteY5" fmla="*/ 61354 h 78836"/>
                <a:gd name="connsiteX6" fmla="*/ 59442 w 59441"/>
                <a:gd name="connsiteY6" fmla="*/ 4534 h 78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441" h="78836">
                  <a:moveTo>
                    <a:pt x="59442" y="4534"/>
                  </a:moveTo>
                  <a:cubicBezTo>
                    <a:pt x="54197" y="16772"/>
                    <a:pt x="48952" y="28136"/>
                    <a:pt x="44581" y="40374"/>
                  </a:cubicBezTo>
                  <a:cubicBezTo>
                    <a:pt x="42833" y="45619"/>
                    <a:pt x="41085" y="49990"/>
                    <a:pt x="38462" y="55235"/>
                  </a:cubicBezTo>
                  <a:cubicBezTo>
                    <a:pt x="35840" y="62228"/>
                    <a:pt x="32343" y="69221"/>
                    <a:pt x="29721" y="76214"/>
                  </a:cubicBezTo>
                  <a:cubicBezTo>
                    <a:pt x="27973" y="77088"/>
                    <a:pt x="26224" y="77962"/>
                    <a:pt x="24476" y="78836"/>
                  </a:cubicBezTo>
                  <a:cubicBezTo>
                    <a:pt x="16609" y="72717"/>
                    <a:pt x="7867" y="67472"/>
                    <a:pt x="0" y="61354"/>
                  </a:cubicBezTo>
                  <a:cubicBezTo>
                    <a:pt x="9616" y="31633"/>
                    <a:pt x="3497" y="-14697"/>
                    <a:pt x="59442" y="4534"/>
                  </a:cubicBezTo>
                  <a:close/>
                </a:path>
              </a:pathLst>
            </a:custGeom>
            <a:solidFill>
              <a:srgbClr val="3D2226"/>
            </a:solidFill>
            <a:ln w="8731" cap="flat">
              <a:noFill/>
              <a:prstDash val="solid"/>
              <a:miter/>
            </a:ln>
          </p:spPr>
          <p:txBody>
            <a:bodyPr rtlCol="0" anchor="ctr"/>
            <a:lstStyle/>
            <a:p>
              <a:endParaRPr lang="en-GB"/>
            </a:p>
          </p:txBody>
        </p:sp>
        <p:sp>
          <p:nvSpPr>
            <p:cNvPr id="337" name="Freeform: Shape 336">
              <a:extLst>
                <a:ext uri="{FF2B5EF4-FFF2-40B4-BE49-F238E27FC236}">
                  <a16:creationId xmlns:a16="http://schemas.microsoft.com/office/drawing/2014/main" id="{220CE5DB-1294-34DE-7141-E9592550D04A}"/>
                </a:ext>
              </a:extLst>
            </p:cNvPr>
            <p:cNvSpPr/>
            <p:nvPr/>
          </p:nvSpPr>
          <p:spPr>
            <a:xfrm>
              <a:off x="8901727" y="2006198"/>
              <a:ext cx="115386" cy="34091"/>
            </a:xfrm>
            <a:custGeom>
              <a:avLst/>
              <a:gdLst>
                <a:gd name="connsiteX0" fmla="*/ 94407 w 115386"/>
                <a:gd name="connsiteY0" fmla="*/ 6119 h 34091"/>
                <a:gd name="connsiteX1" fmla="*/ 115387 w 115386"/>
                <a:gd name="connsiteY1" fmla="*/ 16609 h 34091"/>
                <a:gd name="connsiteX2" fmla="*/ 114513 w 115386"/>
                <a:gd name="connsiteY2" fmla="*/ 33217 h 34091"/>
                <a:gd name="connsiteX3" fmla="*/ 100526 w 115386"/>
                <a:gd name="connsiteY3" fmla="*/ 34092 h 34091"/>
                <a:gd name="connsiteX4" fmla="*/ 8741 w 115386"/>
                <a:gd name="connsiteY4" fmla="*/ 34092 h 34091"/>
                <a:gd name="connsiteX5" fmla="*/ 4371 w 115386"/>
                <a:gd name="connsiteY5" fmla="*/ 34092 h 34091"/>
                <a:gd name="connsiteX6" fmla="*/ 0 w 115386"/>
                <a:gd name="connsiteY6" fmla="*/ 34092 h 34091"/>
                <a:gd name="connsiteX7" fmla="*/ 874 w 115386"/>
                <a:gd name="connsiteY7" fmla="*/ 6993 h 34091"/>
                <a:gd name="connsiteX8" fmla="*/ 23602 w 115386"/>
                <a:gd name="connsiteY8" fmla="*/ 874 h 34091"/>
                <a:gd name="connsiteX9" fmla="*/ 60316 w 115386"/>
                <a:gd name="connsiteY9" fmla="*/ 0 h 34091"/>
                <a:gd name="connsiteX10" fmla="*/ 74302 w 115386"/>
                <a:gd name="connsiteY10" fmla="*/ 4371 h 34091"/>
                <a:gd name="connsiteX11" fmla="*/ 94407 w 115386"/>
                <a:gd name="connsiteY11" fmla="*/ 6119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86" h="34091">
                  <a:moveTo>
                    <a:pt x="94407" y="6119"/>
                  </a:moveTo>
                  <a:cubicBezTo>
                    <a:pt x="101401" y="9616"/>
                    <a:pt x="108394" y="13112"/>
                    <a:pt x="115387" y="16609"/>
                  </a:cubicBezTo>
                  <a:cubicBezTo>
                    <a:pt x="115387" y="21854"/>
                    <a:pt x="114513" y="27098"/>
                    <a:pt x="114513" y="33217"/>
                  </a:cubicBezTo>
                  <a:cubicBezTo>
                    <a:pt x="110142" y="33217"/>
                    <a:pt x="105771" y="33217"/>
                    <a:pt x="100526" y="34092"/>
                  </a:cubicBezTo>
                  <a:cubicBezTo>
                    <a:pt x="69931" y="34092"/>
                    <a:pt x="39336" y="34092"/>
                    <a:pt x="8741" y="34092"/>
                  </a:cubicBezTo>
                  <a:cubicBezTo>
                    <a:pt x="8741" y="34092"/>
                    <a:pt x="4371" y="34092"/>
                    <a:pt x="4371" y="34092"/>
                  </a:cubicBezTo>
                  <a:cubicBezTo>
                    <a:pt x="4371" y="34092"/>
                    <a:pt x="0" y="34092"/>
                    <a:pt x="0" y="34092"/>
                  </a:cubicBezTo>
                  <a:cubicBezTo>
                    <a:pt x="0" y="25350"/>
                    <a:pt x="874" y="15735"/>
                    <a:pt x="874" y="6993"/>
                  </a:cubicBezTo>
                  <a:cubicBezTo>
                    <a:pt x="8741" y="5245"/>
                    <a:pt x="16609" y="2622"/>
                    <a:pt x="23602" y="874"/>
                  </a:cubicBezTo>
                  <a:cubicBezTo>
                    <a:pt x="35840" y="874"/>
                    <a:pt x="48078" y="0"/>
                    <a:pt x="60316" y="0"/>
                  </a:cubicBezTo>
                  <a:cubicBezTo>
                    <a:pt x="64687" y="1748"/>
                    <a:pt x="69931" y="2622"/>
                    <a:pt x="74302" y="4371"/>
                  </a:cubicBezTo>
                  <a:cubicBezTo>
                    <a:pt x="83044" y="4371"/>
                    <a:pt x="89163" y="5245"/>
                    <a:pt x="94407" y="6119"/>
                  </a:cubicBezTo>
                  <a:close/>
                </a:path>
              </a:pathLst>
            </a:custGeom>
            <a:solidFill>
              <a:srgbClr val="F9D4D5"/>
            </a:solidFill>
            <a:ln w="8731" cap="flat">
              <a:noFill/>
              <a:prstDash val="solid"/>
              <a:miter/>
            </a:ln>
          </p:spPr>
          <p:txBody>
            <a:bodyPr rtlCol="0" anchor="ctr"/>
            <a:lstStyle/>
            <a:p>
              <a:endParaRPr lang="en-GB"/>
            </a:p>
          </p:txBody>
        </p:sp>
        <p:sp>
          <p:nvSpPr>
            <p:cNvPr id="338" name="Freeform: Shape 337">
              <a:extLst>
                <a:ext uri="{FF2B5EF4-FFF2-40B4-BE49-F238E27FC236}">
                  <a16:creationId xmlns:a16="http://schemas.microsoft.com/office/drawing/2014/main" id="{77CBE69F-F5AC-F3D8-46DC-92467482761F}"/>
                </a:ext>
              </a:extLst>
            </p:cNvPr>
            <p:cNvSpPr/>
            <p:nvPr/>
          </p:nvSpPr>
          <p:spPr>
            <a:xfrm>
              <a:off x="8965539" y="1924903"/>
              <a:ext cx="112764" cy="32343"/>
            </a:xfrm>
            <a:custGeom>
              <a:avLst/>
              <a:gdLst>
                <a:gd name="connsiteX0" fmla="*/ 112764 w 112764"/>
                <a:gd name="connsiteY0" fmla="*/ 0 h 32343"/>
                <a:gd name="connsiteX1" fmla="*/ 111016 w 112764"/>
                <a:gd name="connsiteY1" fmla="*/ 11364 h 32343"/>
                <a:gd name="connsiteX2" fmla="*/ 77799 w 112764"/>
                <a:gd name="connsiteY2" fmla="*/ 14861 h 32343"/>
                <a:gd name="connsiteX3" fmla="*/ 111016 w 112764"/>
                <a:gd name="connsiteY3" fmla="*/ 20105 h 32343"/>
                <a:gd name="connsiteX4" fmla="*/ 97904 w 112764"/>
                <a:gd name="connsiteY4" fmla="*/ 32343 h 32343"/>
                <a:gd name="connsiteX5" fmla="*/ 0 w 112764"/>
                <a:gd name="connsiteY5" fmla="*/ 27098 h 32343"/>
                <a:gd name="connsiteX6" fmla="*/ 5245 w 112764"/>
                <a:gd name="connsiteY6" fmla="*/ 1748 h 32343"/>
                <a:gd name="connsiteX7" fmla="*/ 112764 w 112764"/>
                <a:gd name="connsiteY7" fmla="*/ 0 h 3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764" h="32343">
                  <a:moveTo>
                    <a:pt x="112764" y="0"/>
                  </a:moveTo>
                  <a:cubicBezTo>
                    <a:pt x="111890" y="3497"/>
                    <a:pt x="111890" y="6993"/>
                    <a:pt x="111016" y="11364"/>
                  </a:cubicBezTo>
                  <a:cubicBezTo>
                    <a:pt x="99652" y="12238"/>
                    <a:pt x="89163" y="13986"/>
                    <a:pt x="77799" y="14861"/>
                  </a:cubicBezTo>
                  <a:cubicBezTo>
                    <a:pt x="89163" y="16609"/>
                    <a:pt x="99652" y="18357"/>
                    <a:pt x="111016" y="20105"/>
                  </a:cubicBezTo>
                  <a:cubicBezTo>
                    <a:pt x="106645" y="24476"/>
                    <a:pt x="102275" y="27973"/>
                    <a:pt x="97904" y="32343"/>
                  </a:cubicBezTo>
                  <a:cubicBezTo>
                    <a:pt x="65561" y="30595"/>
                    <a:pt x="32343" y="28847"/>
                    <a:pt x="0" y="27098"/>
                  </a:cubicBezTo>
                  <a:cubicBezTo>
                    <a:pt x="1748" y="18357"/>
                    <a:pt x="3497" y="10490"/>
                    <a:pt x="5245" y="1748"/>
                  </a:cubicBezTo>
                  <a:cubicBezTo>
                    <a:pt x="41085" y="874"/>
                    <a:pt x="76925" y="874"/>
                    <a:pt x="112764" y="0"/>
                  </a:cubicBezTo>
                  <a:close/>
                </a:path>
              </a:pathLst>
            </a:custGeom>
            <a:solidFill>
              <a:srgbClr val="BA3325"/>
            </a:solidFill>
            <a:ln w="8731" cap="flat">
              <a:noFill/>
              <a:prstDash val="solid"/>
              <a:miter/>
            </a:ln>
          </p:spPr>
          <p:txBody>
            <a:bodyPr rtlCol="0" anchor="ctr"/>
            <a:lstStyle/>
            <a:p>
              <a:endParaRPr lang="en-GB"/>
            </a:p>
          </p:txBody>
        </p:sp>
        <p:sp>
          <p:nvSpPr>
            <p:cNvPr id="339" name="Freeform: Shape 338">
              <a:extLst>
                <a:ext uri="{FF2B5EF4-FFF2-40B4-BE49-F238E27FC236}">
                  <a16:creationId xmlns:a16="http://schemas.microsoft.com/office/drawing/2014/main" id="{F2A86219-D0D8-BFEF-62BC-79FCEFCD5309}"/>
                </a:ext>
              </a:extLst>
            </p:cNvPr>
            <p:cNvSpPr/>
            <p:nvPr/>
          </p:nvSpPr>
          <p:spPr>
            <a:xfrm>
              <a:off x="9078304" y="3599760"/>
              <a:ext cx="49826" cy="128499"/>
            </a:xfrm>
            <a:custGeom>
              <a:avLst/>
              <a:gdLst>
                <a:gd name="connsiteX0" fmla="*/ 41959 w 49826"/>
                <a:gd name="connsiteY0" fmla="*/ 0 h 128499"/>
                <a:gd name="connsiteX1" fmla="*/ 49826 w 49826"/>
                <a:gd name="connsiteY1" fmla="*/ 28847 h 128499"/>
                <a:gd name="connsiteX2" fmla="*/ 39336 w 49826"/>
                <a:gd name="connsiteY2" fmla="*/ 69931 h 128499"/>
                <a:gd name="connsiteX3" fmla="*/ 16609 w 49826"/>
                <a:gd name="connsiteY3" fmla="*/ 126751 h 128499"/>
                <a:gd name="connsiteX4" fmla="*/ 7867 w 49826"/>
                <a:gd name="connsiteY4" fmla="*/ 128499 h 128499"/>
                <a:gd name="connsiteX5" fmla="*/ 7867 w 49826"/>
                <a:gd name="connsiteY5" fmla="*/ 128499 h 128499"/>
                <a:gd name="connsiteX6" fmla="*/ 0 w 49826"/>
                <a:gd name="connsiteY6" fmla="*/ 101401 h 128499"/>
                <a:gd name="connsiteX7" fmla="*/ 41959 w 49826"/>
                <a:gd name="connsiteY7" fmla="*/ 0 h 12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26" h="128499">
                  <a:moveTo>
                    <a:pt x="41959" y="0"/>
                  </a:moveTo>
                  <a:cubicBezTo>
                    <a:pt x="44581" y="9616"/>
                    <a:pt x="47204" y="19231"/>
                    <a:pt x="49826" y="28847"/>
                  </a:cubicBezTo>
                  <a:cubicBezTo>
                    <a:pt x="46330" y="42833"/>
                    <a:pt x="42833" y="55945"/>
                    <a:pt x="39336" y="69931"/>
                  </a:cubicBezTo>
                  <a:cubicBezTo>
                    <a:pt x="31469" y="89163"/>
                    <a:pt x="24476" y="108394"/>
                    <a:pt x="16609" y="126751"/>
                  </a:cubicBezTo>
                  <a:cubicBezTo>
                    <a:pt x="13986" y="126751"/>
                    <a:pt x="11364" y="127625"/>
                    <a:pt x="7867" y="128499"/>
                  </a:cubicBezTo>
                  <a:lnTo>
                    <a:pt x="7867" y="128499"/>
                  </a:lnTo>
                  <a:cubicBezTo>
                    <a:pt x="5245" y="119758"/>
                    <a:pt x="2622" y="111016"/>
                    <a:pt x="0" y="101401"/>
                  </a:cubicBezTo>
                  <a:cubicBezTo>
                    <a:pt x="14860" y="67309"/>
                    <a:pt x="27973" y="34092"/>
                    <a:pt x="41959" y="0"/>
                  </a:cubicBezTo>
                  <a:close/>
                </a:path>
              </a:pathLst>
            </a:custGeom>
            <a:solidFill>
              <a:srgbClr val="54683D"/>
            </a:solidFill>
            <a:ln w="8731" cap="flat">
              <a:noFill/>
              <a:prstDash val="solid"/>
              <a:miter/>
            </a:ln>
          </p:spPr>
          <p:txBody>
            <a:bodyPr rtlCol="0" anchor="ctr"/>
            <a:lstStyle/>
            <a:p>
              <a:endParaRPr lang="en-GB"/>
            </a:p>
          </p:txBody>
        </p:sp>
        <p:sp>
          <p:nvSpPr>
            <p:cNvPr id="340" name="Freeform: Shape 339">
              <a:extLst>
                <a:ext uri="{FF2B5EF4-FFF2-40B4-BE49-F238E27FC236}">
                  <a16:creationId xmlns:a16="http://schemas.microsoft.com/office/drawing/2014/main" id="{496B4365-066F-854E-700E-ED9914DAAAA9}"/>
                </a:ext>
              </a:extLst>
            </p:cNvPr>
            <p:cNvSpPr/>
            <p:nvPr/>
          </p:nvSpPr>
          <p:spPr>
            <a:xfrm>
              <a:off x="8933196" y="1667031"/>
              <a:ext cx="81295" cy="41958"/>
            </a:xfrm>
            <a:custGeom>
              <a:avLst/>
              <a:gdLst>
                <a:gd name="connsiteX0" fmla="*/ 0 w 81295"/>
                <a:gd name="connsiteY0" fmla="*/ 24476 h 41958"/>
                <a:gd name="connsiteX1" fmla="*/ 7867 w 81295"/>
                <a:gd name="connsiteY1" fmla="*/ 0 h 41958"/>
                <a:gd name="connsiteX2" fmla="*/ 81295 w 81295"/>
                <a:gd name="connsiteY2" fmla="*/ 6119 h 41958"/>
                <a:gd name="connsiteX3" fmla="*/ 13986 w 81295"/>
                <a:gd name="connsiteY3" fmla="*/ 40211 h 41958"/>
                <a:gd name="connsiteX4" fmla="*/ 13986 w 81295"/>
                <a:gd name="connsiteY4" fmla="*/ 41959 h 41958"/>
                <a:gd name="connsiteX5" fmla="*/ 6119 w 81295"/>
                <a:gd name="connsiteY5" fmla="*/ 34092 h 41958"/>
                <a:gd name="connsiteX6" fmla="*/ 0 w 81295"/>
                <a:gd name="connsiteY6" fmla="*/ 24476 h 41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95" h="41958">
                  <a:moveTo>
                    <a:pt x="0" y="24476"/>
                  </a:moveTo>
                  <a:cubicBezTo>
                    <a:pt x="2622" y="16609"/>
                    <a:pt x="5245" y="7867"/>
                    <a:pt x="7867" y="0"/>
                  </a:cubicBezTo>
                  <a:cubicBezTo>
                    <a:pt x="32343" y="1748"/>
                    <a:pt x="56819" y="4371"/>
                    <a:pt x="81295" y="6119"/>
                  </a:cubicBezTo>
                  <a:cubicBezTo>
                    <a:pt x="58568" y="17483"/>
                    <a:pt x="36714" y="28847"/>
                    <a:pt x="13986" y="40211"/>
                  </a:cubicBezTo>
                  <a:cubicBezTo>
                    <a:pt x="13986" y="40211"/>
                    <a:pt x="13986" y="41959"/>
                    <a:pt x="13986" y="41959"/>
                  </a:cubicBezTo>
                  <a:cubicBezTo>
                    <a:pt x="11364" y="39336"/>
                    <a:pt x="8741" y="36714"/>
                    <a:pt x="6119" y="34092"/>
                  </a:cubicBezTo>
                  <a:cubicBezTo>
                    <a:pt x="4371" y="30595"/>
                    <a:pt x="2622" y="27973"/>
                    <a:pt x="0" y="24476"/>
                  </a:cubicBezTo>
                  <a:close/>
                </a:path>
              </a:pathLst>
            </a:custGeom>
            <a:solidFill>
              <a:srgbClr val="BE7625"/>
            </a:solidFill>
            <a:ln w="8731" cap="flat">
              <a:noFill/>
              <a:prstDash val="solid"/>
              <a:miter/>
            </a:ln>
          </p:spPr>
          <p:txBody>
            <a:bodyPr rtlCol="0" anchor="ctr"/>
            <a:lstStyle/>
            <a:p>
              <a:endParaRPr lang="en-GB"/>
            </a:p>
          </p:txBody>
        </p:sp>
        <p:sp>
          <p:nvSpPr>
            <p:cNvPr id="341" name="Freeform: Shape 340">
              <a:extLst>
                <a:ext uri="{FF2B5EF4-FFF2-40B4-BE49-F238E27FC236}">
                  <a16:creationId xmlns:a16="http://schemas.microsoft.com/office/drawing/2014/main" id="{C7DF9C7C-589C-76B2-B899-6C10CDB3CB7F}"/>
                </a:ext>
              </a:extLst>
            </p:cNvPr>
            <p:cNvSpPr/>
            <p:nvPr/>
          </p:nvSpPr>
          <p:spPr>
            <a:xfrm>
              <a:off x="9227490" y="4084035"/>
              <a:ext cx="52740" cy="70285"/>
            </a:xfrm>
            <a:custGeom>
              <a:avLst/>
              <a:gdLst>
                <a:gd name="connsiteX0" fmla="*/ 292 w 52740"/>
                <a:gd name="connsiteY0" fmla="*/ 21854 h 70285"/>
                <a:gd name="connsiteX1" fmla="*/ 17775 w 52740"/>
                <a:gd name="connsiteY1" fmla="*/ 0 h 70285"/>
                <a:gd name="connsiteX2" fmla="*/ 52740 w 52740"/>
                <a:gd name="connsiteY2" fmla="*/ 66435 h 70285"/>
                <a:gd name="connsiteX3" fmla="*/ 292 w 52740"/>
                <a:gd name="connsiteY3" fmla="*/ 21854 h 70285"/>
              </a:gdLst>
              <a:ahLst/>
              <a:cxnLst>
                <a:cxn ang="0">
                  <a:pos x="connsiteX0" y="connsiteY0"/>
                </a:cxn>
                <a:cxn ang="0">
                  <a:pos x="connsiteX1" y="connsiteY1"/>
                </a:cxn>
                <a:cxn ang="0">
                  <a:pos x="connsiteX2" y="connsiteY2"/>
                </a:cxn>
                <a:cxn ang="0">
                  <a:pos x="connsiteX3" y="connsiteY3"/>
                </a:cxn>
              </a:cxnLst>
              <a:rect l="l" t="t" r="r" b="b"/>
              <a:pathLst>
                <a:path w="52740" h="70285">
                  <a:moveTo>
                    <a:pt x="292" y="21854"/>
                  </a:moveTo>
                  <a:cubicBezTo>
                    <a:pt x="6411" y="14861"/>
                    <a:pt x="11656" y="6993"/>
                    <a:pt x="17775" y="0"/>
                  </a:cubicBezTo>
                  <a:cubicBezTo>
                    <a:pt x="29138" y="21854"/>
                    <a:pt x="41377" y="43707"/>
                    <a:pt x="52740" y="66435"/>
                  </a:cubicBezTo>
                  <a:cubicBezTo>
                    <a:pt x="12530" y="78673"/>
                    <a:pt x="-2331" y="61190"/>
                    <a:pt x="292" y="21854"/>
                  </a:cubicBezTo>
                  <a:close/>
                </a:path>
              </a:pathLst>
            </a:custGeom>
            <a:solidFill>
              <a:srgbClr val="BE7625"/>
            </a:solidFill>
            <a:ln w="8731" cap="flat">
              <a:noFill/>
              <a:prstDash val="solid"/>
              <a:miter/>
            </a:ln>
          </p:spPr>
          <p:txBody>
            <a:bodyPr rtlCol="0" anchor="ctr"/>
            <a:lstStyle/>
            <a:p>
              <a:endParaRPr lang="en-GB"/>
            </a:p>
          </p:txBody>
        </p:sp>
        <p:sp>
          <p:nvSpPr>
            <p:cNvPr id="342" name="Freeform: Shape 341">
              <a:extLst>
                <a:ext uri="{FF2B5EF4-FFF2-40B4-BE49-F238E27FC236}">
                  <a16:creationId xmlns:a16="http://schemas.microsoft.com/office/drawing/2014/main" id="{06A92F00-6580-0CFF-F363-C604854D2B52}"/>
                </a:ext>
              </a:extLst>
            </p:cNvPr>
            <p:cNvSpPr/>
            <p:nvPr/>
          </p:nvSpPr>
          <p:spPr>
            <a:xfrm>
              <a:off x="10198080" y="2294666"/>
              <a:ext cx="96155" cy="60315"/>
            </a:xfrm>
            <a:custGeom>
              <a:avLst/>
              <a:gdLst>
                <a:gd name="connsiteX0" fmla="*/ 2622 w 96155"/>
                <a:gd name="connsiteY0" fmla="*/ 41959 h 60315"/>
                <a:gd name="connsiteX1" fmla="*/ 42833 w 96155"/>
                <a:gd name="connsiteY1" fmla="*/ 0 h 60315"/>
                <a:gd name="connsiteX2" fmla="*/ 42833 w 96155"/>
                <a:gd name="connsiteY2" fmla="*/ 34966 h 60315"/>
                <a:gd name="connsiteX3" fmla="*/ 41085 w 96155"/>
                <a:gd name="connsiteY3" fmla="*/ 39336 h 60315"/>
                <a:gd name="connsiteX4" fmla="*/ 43707 w 96155"/>
                <a:gd name="connsiteY4" fmla="*/ 35840 h 60315"/>
                <a:gd name="connsiteX5" fmla="*/ 80421 w 96155"/>
                <a:gd name="connsiteY5" fmla="*/ 10490 h 60315"/>
                <a:gd name="connsiteX6" fmla="*/ 96156 w 96155"/>
                <a:gd name="connsiteY6" fmla="*/ 27098 h 60315"/>
                <a:gd name="connsiteX7" fmla="*/ 0 w 96155"/>
                <a:gd name="connsiteY7" fmla="*/ 60316 h 60315"/>
                <a:gd name="connsiteX8" fmla="*/ 2622 w 96155"/>
                <a:gd name="connsiteY8" fmla="*/ 41959 h 60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155" h="60315">
                  <a:moveTo>
                    <a:pt x="2622" y="41959"/>
                  </a:moveTo>
                  <a:cubicBezTo>
                    <a:pt x="15735" y="27972"/>
                    <a:pt x="29721" y="13986"/>
                    <a:pt x="42833" y="0"/>
                  </a:cubicBezTo>
                  <a:cubicBezTo>
                    <a:pt x="42833" y="11364"/>
                    <a:pt x="42833" y="22727"/>
                    <a:pt x="42833" y="34966"/>
                  </a:cubicBezTo>
                  <a:cubicBezTo>
                    <a:pt x="41959" y="36714"/>
                    <a:pt x="41959" y="37588"/>
                    <a:pt x="41085" y="39336"/>
                  </a:cubicBezTo>
                  <a:cubicBezTo>
                    <a:pt x="41959" y="38462"/>
                    <a:pt x="42833" y="37588"/>
                    <a:pt x="43707" y="35840"/>
                  </a:cubicBezTo>
                  <a:cubicBezTo>
                    <a:pt x="55945" y="27098"/>
                    <a:pt x="68183" y="19231"/>
                    <a:pt x="80421" y="10490"/>
                  </a:cubicBezTo>
                  <a:cubicBezTo>
                    <a:pt x="85666" y="15734"/>
                    <a:pt x="90911" y="21854"/>
                    <a:pt x="96156" y="27098"/>
                  </a:cubicBezTo>
                  <a:cubicBezTo>
                    <a:pt x="63812" y="38462"/>
                    <a:pt x="32343" y="48952"/>
                    <a:pt x="0" y="60316"/>
                  </a:cubicBezTo>
                  <a:cubicBezTo>
                    <a:pt x="874" y="53322"/>
                    <a:pt x="1748" y="47204"/>
                    <a:pt x="2622" y="41959"/>
                  </a:cubicBezTo>
                  <a:close/>
                </a:path>
              </a:pathLst>
            </a:custGeom>
            <a:solidFill>
              <a:srgbClr val="54683D"/>
            </a:solidFill>
            <a:ln w="8731" cap="flat">
              <a:noFill/>
              <a:prstDash val="solid"/>
              <a:miter/>
            </a:ln>
          </p:spPr>
          <p:txBody>
            <a:bodyPr rtlCol="0" anchor="ctr"/>
            <a:lstStyle/>
            <a:p>
              <a:endParaRPr lang="en-GB"/>
            </a:p>
          </p:txBody>
        </p:sp>
        <p:sp>
          <p:nvSpPr>
            <p:cNvPr id="343" name="Freeform: Shape 342">
              <a:extLst>
                <a:ext uri="{FF2B5EF4-FFF2-40B4-BE49-F238E27FC236}">
                  <a16:creationId xmlns:a16="http://schemas.microsoft.com/office/drawing/2014/main" id="{338C3DE7-B0F0-9E64-EDF6-8F91DAF6BD76}"/>
                </a:ext>
              </a:extLst>
            </p:cNvPr>
            <p:cNvSpPr/>
            <p:nvPr/>
          </p:nvSpPr>
          <p:spPr>
            <a:xfrm>
              <a:off x="10321335" y="187982"/>
              <a:ext cx="210668" cy="24475"/>
            </a:xfrm>
            <a:custGeom>
              <a:avLst/>
              <a:gdLst>
                <a:gd name="connsiteX0" fmla="*/ 30595 w 210668"/>
                <a:gd name="connsiteY0" fmla="*/ 24476 h 24475"/>
                <a:gd name="connsiteX1" fmla="*/ 874 w 210668"/>
                <a:gd name="connsiteY1" fmla="*/ 16609 h 24475"/>
                <a:gd name="connsiteX2" fmla="*/ 0 w 210668"/>
                <a:gd name="connsiteY2" fmla="*/ 7867 h 24475"/>
                <a:gd name="connsiteX3" fmla="*/ 210668 w 210668"/>
                <a:gd name="connsiteY3" fmla="*/ 0 h 24475"/>
                <a:gd name="connsiteX4" fmla="*/ 191437 w 210668"/>
                <a:gd name="connsiteY4" fmla="*/ 10490 h 24475"/>
                <a:gd name="connsiteX5" fmla="*/ 145982 w 210668"/>
                <a:gd name="connsiteY5" fmla="*/ 8741 h 24475"/>
                <a:gd name="connsiteX6" fmla="*/ 138989 w 210668"/>
                <a:gd name="connsiteY6" fmla="*/ 16609 h 24475"/>
                <a:gd name="connsiteX7" fmla="*/ 138989 w 210668"/>
                <a:gd name="connsiteY7" fmla="*/ 16609 h 24475"/>
                <a:gd name="connsiteX8" fmla="*/ 30595 w 210668"/>
                <a:gd name="connsiteY8" fmla="*/ 24476 h 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0668" h="24475">
                  <a:moveTo>
                    <a:pt x="30595" y="24476"/>
                  </a:moveTo>
                  <a:cubicBezTo>
                    <a:pt x="20979" y="21854"/>
                    <a:pt x="10490" y="19231"/>
                    <a:pt x="874" y="16609"/>
                  </a:cubicBezTo>
                  <a:cubicBezTo>
                    <a:pt x="874" y="13986"/>
                    <a:pt x="0" y="10490"/>
                    <a:pt x="0" y="7867"/>
                  </a:cubicBezTo>
                  <a:cubicBezTo>
                    <a:pt x="69931" y="5245"/>
                    <a:pt x="139863" y="2622"/>
                    <a:pt x="210668" y="0"/>
                  </a:cubicBezTo>
                  <a:cubicBezTo>
                    <a:pt x="204549" y="3497"/>
                    <a:pt x="197556" y="6993"/>
                    <a:pt x="191437" y="10490"/>
                  </a:cubicBezTo>
                  <a:cubicBezTo>
                    <a:pt x="176577" y="9616"/>
                    <a:pt x="161716" y="9616"/>
                    <a:pt x="145982" y="8741"/>
                  </a:cubicBezTo>
                  <a:cubicBezTo>
                    <a:pt x="143359" y="11364"/>
                    <a:pt x="140737" y="13986"/>
                    <a:pt x="138989" y="16609"/>
                  </a:cubicBezTo>
                  <a:cubicBezTo>
                    <a:pt x="138989" y="16609"/>
                    <a:pt x="138989" y="16609"/>
                    <a:pt x="138989" y="16609"/>
                  </a:cubicBezTo>
                  <a:cubicBezTo>
                    <a:pt x="102275" y="19231"/>
                    <a:pt x="66435" y="21854"/>
                    <a:pt x="30595" y="24476"/>
                  </a:cubicBezTo>
                  <a:close/>
                </a:path>
              </a:pathLst>
            </a:custGeom>
            <a:solidFill>
              <a:srgbClr val="40293D"/>
            </a:solidFill>
            <a:ln w="8731" cap="flat">
              <a:noFill/>
              <a:prstDash val="solid"/>
              <a:miter/>
            </a:ln>
          </p:spPr>
          <p:txBody>
            <a:bodyPr rtlCol="0" anchor="ctr"/>
            <a:lstStyle/>
            <a:p>
              <a:endParaRPr lang="en-GB"/>
            </a:p>
          </p:txBody>
        </p:sp>
        <p:sp>
          <p:nvSpPr>
            <p:cNvPr id="344" name="Freeform: Shape 343">
              <a:extLst>
                <a:ext uri="{FF2B5EF4-FFF2-40B4-BE49-F238E27FC236}">
                  <a16:creationId xmlns:a16="http://schemas.microsoft.com/office/drawing/2014/main" id="{DA850F89-1C90-A04C-AEAB-65127564AD64}"/>
                </a:ext>
              </a:extLst>
            </p:cNvPr>
            <p:cNvSpPr/>
            <p:nvPr/>
          </p:nvSpPr>
          <p:spPr>
            <a:xfrm>
              <a:off x="11102818" y="469646"/>
              <a:ext cx="47203" cy="56629"/>
            </a:xfrm>
            <a:custGeom>
              <a:avLst/>
              <a:gdLst>
                <a:gd name="connsiteX0" fmla="*/ 13986 w 47203"/>
                <a:gd name="connsiteY0" fmla="*/ 56629 h 56629"/>
                <a:gd name="connsiteX1" fmla="*/ 0 w 47203"/>
                <a:gd name="connsiteY1" fmla="*/ 4181 h 56629"/>
                <a:gd name="connsiteX2" fmla="*/ 27098 w 47203"/>
                <a:gd name="connsiteY2" fmla="*/ 1558 h 56629"/>
                <a:gd name="connsiteX3" fmla="*/ 47204 w 47203"/>
                <a:gd name="connsiteY3" fmla="*/ 39147 h 56629"/>
                <a:gd name="connsiteX4" fmla="*/ 13986 w 47203"/>
                <a:gd name="connsiteY4" fmla="*/ 56629 h 5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56629">
                  <a:moveTo>
                    <a:pt x="13986" y="56629"/>
                  </a:moveTo>
                  <a:cubicBezTo>
                    <a:pt x="9616" y="39147"/>
                    <a:pt x="4371" y="21664"/>
                    <a:pt x="0" y="4181"/>
                  </a:cubicBezTo>
                  <a:cubicBezTo>
                    <a:pt x="9616" y="3307"/>
                    <a:pt x="23602" y="-2812"/>
                    <a:pt x="27098" y="1558"/>
                  </a:cubicBezTo>
                  <a:cubicBezTo>
                    <a:pt x="35840" y="12048"/>
                    <a:pt x="40211" y="26909"/>
                    <a:pt x="47204" y="39147"/>
                  </a:cubicBezTo>
                  <a:cubicBezTo>
                    <a:pt x="35840" y="45266"/>
                    <a:pt x="24476" y="51385"/>
                    <a:pt x="13986" y="56629"/>
                  </a:cubicBezTo>
                  <a:close/>
                </a:path>
              </a:pathLst>
            </a:custGeom>
            <a:solidFill>
              <a:srgbClr val="BA3325"/>
            </a:solidFill>
            <a:ln w="8731" cap="flat">
              <a:noFill/>
              <a:prstDash val="solid"/>
              <a:miter/>
            </a:ln>
          </p:spPr>
          <p:txBody>
            <a:bodyPr rtlCol="0" anchor="ctr"/>
            <a:lstStyle/>
            <a:p>
              <a:endParaRPr lang="en-GB"/>
            </a:p>
          </p:txBody>
        </p:sp>
        <p:sp>
          <p:nvSpPr>
            <p:cNvPr id="345" name="Freeform: Shape 344">
              <a:extLst>
                <a:ext uri="{FF2B5EF4-FFF2-40B4-BE49-F238E27FC236}">
                  <a16:creationId xmlns:a16="http://schemas.microsoft.com/office/drawing/2014/main" id="{30D8C23C-437F-BE18-B243-42ED0021DA5A}"/>
                </a:ext>
              </a:extLst>
            </p:cNvPr>
            <p:cNvSpPr/>
            <p:nvPr/>
          </p:nvSpPr>
          <p:spPr>
            <a:xfrm>
              <a:off x="10458575" y="4046951"/>
              <a:ext cx="77810" cy="46699"/>
            </a:xfrm>
            <a:custGeom>
              <a:avLst/>
              <a:gdLst>
                <a:gd name="connsiteX0" fmla="*/ 0 w 77810"/>
                <a:gd name="connsiteY0" fmla="*/ 14356 h 46699"/>
                <a:gd name="connsiteX1" fmla="*/ 77799 w 77810"/>
                <a:gd name="connsiteY1" fmla="*/ 46700 h 46699"/>
                <a:gd name="connsiteX2" fmla="*/ 0 w 77810"/>
                <a:gd name="connsiteY2" fmla="*/ 14356 h 46699"/>
              </a:gdLst>
              <a:ahLst/>
              <a:cxnLst>
                <a:cxn ang="0">
                  <a:pos x="connsiteX0" y="connsiteY0"/>
                </a:cxn>
                <a:cxn ang="0">
                  <a:pos x="connsiteX1" y="connsiteY1"/>
                </a:cxn>
                <a:cxn ang="0">
                  <a:pos x="connsiteX2" y="connsiteY2"/>
                </a:cxn>
              </a:cxnLst>
              <a:rect l="l" t="t" r="r" b="b"/>
              <a:pathLst>
                <a:path w="77810" h="46699">
                  <a:moveTo>
                    <a:pt x="0" y="14356"/>
                  </a:moveTo>
                  <a:cubicBezTo>
                    <a:pt x="32343" y="9112"/>
                    <a:pt x="78673" y="-29351"/>
                    <a:pt x="77799" y="46700"/>
                  </a:cubicBezTo>
                  <a:cubicBezTo>
                    <a:pt x="51574" y="35336"/>
                    <a:pt x="25350" y="24846"/>
                    <a:pt x="0" y="14356"/>
                  </a:cubicBezTo>
                  <a:close/>
                </a:path>
              </a:pathLst>
            </a:custGeom>
            <a:solidFill>
              <a:srgbClr val="7B2B29"/>
            </a:solidFill>
            <a:ln w="8731" cap="flat">
              <a:noFill/>
              <a:prstDash val="solid"/>
              <a:miter/>
            </a:ln>
          </p:spPr>
          <p:txBody>
            <a:bodyPr rtlCol="0" anchor="ctr"/>
            <a:lstStyle/>
            <a:p>
              <a:endParaRPr lang="en-GB"/>
            </a:p>
          </p:txBody>
        </p:sp>
        <p:sp>
          <p:nvSpPr>
            <p:cNvPr id="346" name="Freeform: Shape 345">
              <a:extLst>
                <a:ext uri="{FF2B5EF4-FFF2-40B4-BE49-F238E27FC236}">
                  <a16:creationId xmlns:a16="http://schemas.microsoft.com/office/drawing/2014/main" id="{EE28ED5B-7D56-9AC9-D095-0F1F5F36098E}"/>
                </a:ext>
              </a:extLst>
            </p:cNvPr>
            <p:cNvSpPr/>
            <p:nvPr/>
          </p:nvSpPr>
          <p:spPr>
            <a:xfrm>
              <a:off x="10999888" y="866317"/>
              <a:ext cx="28181" cy="138114"/>
            </a:xfrm>
            <a:custGeom>
              <a:avLst/>
              <a:gdLst>
                <a:gd name="connsiteX0" fmla="*/ 3278 w 28181"/>
                <a:gd name="connsiteY0" fmla="*/ 0 h 138114"/>
                <a:gd name="connsiteX1" fmla="*/ 7648 w 28181"/>
                <a:gd name="connsiteY1" fmla="*/ 138114 h 138114"/>
                <a:gd name="connsiteX2" fmla="*/ 3278 w 28181"/>
                <a:gd name="connsiteY2" fmla="*/ 0 h 138114"/>
              </a:gdLst>
              <a:ahLst/>
              <a:cxnLst>
                <a:cxn ang="0">
                  <a:pos x="connsiteX0" y="connsiteY0"/>
                </a:cxn>
                <a:cxn ang="0">
                  <a:pos x="connsiteX1" y="connsiteY1"/>
                </a:cxn>
                <a:cxn ang="0">
                  <a:pos x="connsiteX2" y="connsiteY2"/>
                </a:cxn>
              </a:cxnLst>
              <a:rect l="l" t="t" r="r" b="b"/>
              <a:pathLst>
                <a:path w="28181" h="138114">
                  <a:moveTo>
                    <a:pt x="3278" y="0"/>
                  </a:moveTo>
                  <a:cubicBezTo>
                    <a:pt x="-16828" y="47204"/>
                    <a:pt x="64468" y="90911"/>
                    <a:pt x="7648" y="138114"/>
                  </a:cubicBezTo>
                  <a:cubicBezTo>
                    <a:pt x="5900" y="91785"/>
                    <a:pt x="5026" y="45455"/>
                    <a:pt x="3278" y="0"/>
                  </a:cubicBezTo>
                  <a:close/>
                </a:path>
              </a:pathLst>
            </a:custGeom>
            <a:solidFill>
              <a:srgbClr val="469784"/>
            </a:solidFill>
            <a:ln w="8731" cap="flat">
              <a:noFill/>
              <a:prstDash val="solid"/>
              <a:miter/>
            </a:ln>
          </p:spPr>
          <p:txBody>
            <a:bodyPr rtlCol="0" anchor="ctr"/>
            <a:lstStyle/>
            <a:p>
              <a:endParaRPr lang="en-GB"/>
            </a:p>
          </p:txBody>
        </p:sp>
        <p:sp>
          <p:nvSpPr>
            <p:cNvPr id="347" name="Freeform: Shape 346">
              <a:extLst>
                <a:ext uri="{FF2B5EF4-FFF2-40B4-BE49-F238E27FC236}">
                  <a16:creationId xmlns:a16="http://schemas.microsoft.com/office/drawing/2014/main" id="{50D5AC9C-0029-10B5-48BF-C67C8B00B259}"/>
                </a:ext>
              </a:extLst>
            </p:cNvPr>
            <p:cNvSpPr/>
            <p:nvPr/>
          </p:nvSpPr>
          <p:spPr>
            <a:xfrm>
              <a:off x="10664872" y="4278969"/>
              <a:ext cx="76050" cy="76924"/>
            </a:xfrm>
            <a:custGeom>
              <a:avLst/>
              <a:gdLst>
                <a:gd name="connsiteX0" fmla="*/ 76051 w 76050"/>
                <a:gd name="connsiteY0" fmla="*/ 34092 h 76924"/>
                <a:gd name="connsiteX1" fmla="*/ 47204 w 76050"/>
                <a:gd name="connsiteY1" fmla="*/ 76924 h 76924"/>
                <a:gd name="connsiteX2" fmla="*/ 0 w 76050"/>
                <a:gd name="connsiteY2" fmla="*/ 34966 h 76924"/>
                <a:gd name="connsiteX3" fmla="*/ 4371 w 76050"/>
                <a:gd name="connsiteY3" fmla="*/ 34966 h 76924"/>
                <a:gd name="connsiteX4" fmla="*/ 39336 w 76050"/>
                <a:gd name="connsiteY4" fmla="*/ 0 h 76924"/>
                <a:gd name="connsiteX5" fmla="*/ 39336 w 76050"/>
                <a:gd name="connsiteY5" fmla="*/ 0 h 76924"/>
                <a:gd name="connsiteX6" fmla="*/ 76051 w 76050"/>
                <a:gd name="connsiteY6" fmla="*/ 34092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50" h="76924">
                  <a:moveTo>
                    <a:pt x="76051" y="34092"/>
                  </a:moveTo>
                  <a:cubicBezTo>
                    <a:pt x="66435" y="48078"/>
                    <a:pt x="56819" y="62064"/>
                    <a:pt x="47204" y="76924"/>
                  </a:cubicBezTo>
                  <a:cubicBezTo>
                    <a:pt x="31469" y="62938"/>
                    <a:pt x="15735" y="48952"/>
                    <a:pt x="0" y="34966"/>
                  </a:cubicBezTo>
                  <a:lnTo>
                    <a:pt x="4371" y="34966"/>
                  </a:lnTo>
                  <a:cubicBezTo>
                    <a:pt x="32343" y="39336"/>
                    <a:pt x="61190" y="45455"/>
                    <a:pt x="39336" y="0"/>
                  </a:cubicBezTo>
                  <a:lnTo>
                    <a:pt x="39336" y="0"/>
                  </a:lnTo>
                  <a:cubicBezTo>
                    <a:pt x="51575" y="10490"/>
                    <a:pt x="63813" y="21854"/>
                    <a:pt x="76051" y="34092"/>
                  </a:cubicBezTo>
                  <a:close/>
                </a:path>
              </a:pathLst>
            </a:custGeom>
            <a:solidFill>
              <a:srgbClr val="4F513D"/>
            </a:solidFill>
            <a:ln w="8731" cap="flat">
              <a:noFill/>
              <a:prstDash val="solid"/>
              <a:miter/>
            </a:ln>
          </p:spPr>
          <p:txBody>
            <a:bodyPr rtlCol="0" anchor="ctr"/>
            <a:lstStyle/>
            <a:p>
              <a:endParaRPr lang="en-GB"/>
            </a:p>
          </p:txBody>
        </p:sp>
        <p:sp>
          <p:nvSpPr>
            <p:cNvPr id="348" name="Freeform: Shape 347">
              <a:extLst>
                <a:ext uri="{FF2B5EF4-FFF2-40B4-BE49-F238E27FC236}">
                  <a16:creationId xmlns:a16="http://schemas.microsoft.com/office/drawing/2014/main" id="{15EDD71A-B238-2408-57CE-CB8287EC2D76}"/>
                </a:ext>
              </a:extLst>
            </p:cNvPr>
            <p:cNvSpPr/>
            <p:nvPr/>
          </p:nvSpPr>
          <p:spPr>
            <a:xfrm>
              <a:off x="8709416" y="1764935"/>
              <a:ext cx="57693" cy="55070"/>
            </a:xfrm>
            <a:custGeom>
              <a:avLst/>
              <a:gdLst>
                <a:gd name="connsiteX0" fmla="*/ 874 w 57693"/>
                <a:gd name="connsiteY0" fmla="*/ 5245 h 55070"/>
                <a:gd name="connsiteX1" fmla="*/ 2622 w 57693"/>
                <a:gd name="connsiteY1" fmla="*/ 874 h 55070"/>
                <a:gd name="connsiteX2" fmla="*/ 19231 w 57693"/>
                <a:gd name="connsiteY2" fmla="*/ 0 h 55070"/>
                <a:gd name="connsiteX3" fmla="*/ 36714 w 57693"/>
                <a:gd name="connsiteY3" fmla="*/ 874 h 55070"/>
                <a:gd name="connsiteX4" fmla="*/ 57693 w 57693"/>
                <a:gd name="connsiteY4" fmla="*/ 40210 h 55070"/>
                <a:gd name="connsiteX5" fmla="*/ 34966 w 57693"/>
                <a:gd name="connsiteY5" fmla="*/ 55071 h 55070"/>
                <a:gd name="connsiteX6" fmla="*/ 0 w 57693"/>
                <a:gd name="connsiteY6" fmla="*/ 32343 h 55070"/>
                <a:gd name="connsiteX7" fmla="*/ 874 w 57693"/>
                <a:gd name="connsiteY7" fmla="*/ 5245 h 5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93" h="55070">
                  <a:moveTo>
                    <a:pt x="874" y="5245"/>
                  </a:moveTo>
                  <a:cubicBezTo>
                    <a:pt x="2622" y="4371"/>
                    <a:pt x="3497" y="2622"/>
                    <a:pt x="2622" y="874"/>
                  </a:cubicBezTo>
                  <a:cubicBezTo>
                    <a:pt x="7867" y="874"/>
                    <a:pt x="13986" y="0"/>
                    <a:pt x="19231" y="0"/>
                  </a:cubicBezTo>
                  <a:cubicBezTo>
                    <a:pt x="25350" y="0"/>
                    <a:pt x="31469" y="874"/>
                    <a:pt x="36714" y="874"/>
                  </a:cubicBezTo>
                  <a:cubicBezTo>
                    <a:pt x="43707" y="13986"/>
                    <a:pt x="50700" y="27098"/>
                    <a:pt x="57693" y="40210"/>
                  </a:cubicBezTo>
                  <a:cubicBezTo>
                    <a:pt x="49826" y="45455"/>
                    <a:pt x="42833" y="50700"/>
                    <a:pt x="34966" y="55071"/>
                  </a:cubicBezTo>
                  <a:cubicBezTo>
                    <a:pt x="23602" y="47204"/>
                    <a:pt x="11364" y="40210"/>
                    <a:pt x="0" y="32343"/>
                  </a:cubicBezTo>
                  <a:cubicBezTo>
                    <a:pt x="874" y="23602"/>
                    <a:pt x="874" y="13986"/>
                    <a:pt x="874" y="5245"/>
                  </a:cubicBezTo>
                  <a:close/>
                </a:path>
              </a:pathLst>
            </a:custGeom>
            <a:solidFill>
              <a:srgbClr val="D6273B"/>
            </a:solidFill>
            <a:ln w="8731" cap="flat">
              <a:noFill/>
              <a:prstDash val="solid"/>
              <a:miter/>
            </a:ln>
          </p:spPr>
          <p:txBody>
            <a:bodyPr rtlCol="0" anchor="ctr"/>
            <a:lstStyle/>
            <a:p>
              <a:endParaRPr lang="en-GB"/>
            </a:p>
          </p:txBody>
        </p:sp>
        <p:sp>
          <p:nvSpPr>
            <p:cNvPr id="349" name="Freeform: Shape 348">
              <a:extLst>
                <a:ext uri="{FF2B5EF4-FFF2-40B4-BE49-F238E27FC236}">
                  <a16:creationId xmlns:a16="http://schemas.microsoft.com/office/drawing/2014/main" id="{0EA137E0-04DE-7A2E-FA76-405E862B13C4}"/>
                </a:ext>
              </a:extLst>
            </p:cNvPr>
            <p:cNvSpPr/>
            <p:nvPr/>
          </p:nvSpPr>
          <p:spPr>
            <a:xfrm>
              <a:off x="11755250" y="709845"/>
              <a:ext cx="43571" cy="69931"/>
            </a:xfrm>
            <a:custGeom>
              <a:avLst/>
              <a:gdLst>
                <a:gd name="connsiteX0" fmla="*/ 4923 w 43571"/>
                <a:gd name="connsiteY0" fmla="*/ 69931 h 69931"/>
                <a:gd name="connsiteX1" fmla="*/ 29399 w 43571"/>
                <a:gd name="connsiteY1" fmla="*/ 0 h 69931"/>
                <a:gd name="connsiteX2" fmla="*/ 4923 w 43571"/>
                <a:gd name="connsiteY2" fmla="*/ 69931 h 69931"/>
              </a:gdLst>
              <a:ahLst/>
              <a:cxnLst>
                <a:cxn ang="0">
                  <a:pos x="connsiteX0" y="connsiteY0"/>
                </a:cxn>
                <a:cxn ang="0">
                  <a:pos x="connsiteX1" y="connsiteY1"/>
                </a:cxn>
                <a:cxn ang="0">
                  <a:pos x="connsiteX2" y="connsiteY2"/>
                </a:cxn>
              </a:cxnLst>
              <a:rect l="l" t="t" r="r" b="b"/>
              <a:pathLst>
                <a:path w="43571" h="69931">
                  <a:moveTo>
                    <a:pt x="4923" y="69931"/>
                  </a:moveTo>
                  <a:cubicBezTo>
                    <a:pt x="-3819" y="41085"/>
                    <a:pt x="-3819" y="13986"/>
                    <a:pt x="29399" y="0"/>
                  </a:cubicBezTo>
                  <a:cubicBezTo>
                    <a:pt x="51252" y="33217"/>
                    <a:pt x="51252" y="59442"/>
                    <a:pt x="4923" y="69931"/>
                  </a:cubicBezTo>
                  <a:close/>
                </a:path>
              </a:pathLst>
            </a:custGeom>
            <a:solidFill>
              <a:srgbClr val="BE7625"/>
            </a:solidFill>
            <a:ln w="8731" cap="flat">
              <a:noFill/>
              <a:prstDash val="solid"/>
              <a:miter/>
            </a:ln>
          </p:spPr>
          <p:txBody>
            <a:bodyPr rtlCol="0" anchor="ctr"/>
            <a:lstStyle/>
            <a:p>
              <a:endParaRPr lang="en-GB"/>
            </a:p>
          </p:txBody>
        </p:sp>
        <p:sp>
          <p:nvSpPr>
            <p:cNvPr id="350" name="Freeform: Shape 349">
              <a:extLst>
                <a:ext uri="{FF2B5EF4-FFF2-40B4-BE49-F238E27FC236}">
                  <a16:creationId xmlns:a16="http://schemas.microsoft.com/office/drawing/2014/main" id="{4C2E138B-91AC-6099-0AD7-96FE2B7CB796}"/>
                </a:ext>
              </a:extLst>
            </p:cNvPr>
            <p:cNvSpPr/>
            <p:nvPr/>
          </p:nvSpPr>
          <p:spPr>
            <a:xfrm>
              <a:off x="9438451" y="1472098"/>
              <a:ext cx="67308" cy="105771"/>
            </a:xfrm>
            <a:custGeom>
              <a:avLst/>
              <a:gdLst>
                <a:gd name="connsiteX0" fmla="*/ 59442 w 67308"/>
                <a:gd name="connsiteY0" fmla="*/ 97904 h 105771"/>
                <a:gd name="connsiteX1" fmla="*/ 56819 w 67308"/>
                <a:gd name="connsiteY1" fmla="*/ 105771 h 105771"/>
                <a:gd name="connsiteX2" fmla="*/ 50700 w 67308"/>
                <a:gd name="connsiteY2" fmla="*/ 104023 h 105771"/>
                <a:gd name="connsiteX3" fmla="*/ 32343 w 67308"/>
                <a:gd name="connsiteY3" fmla="*/ 71680 h 105771"/>
                <a:gd name="connsiteX4" fmla="*/ 24476 w 67308"/>
                <a:gd name="connsiteY4" fmla="*/ 59442 h 105771"/>
                <a:gd name="connsiteX5" fmla="*/ 21854 w 67308"/>
                <a:gd name="connsiteY5" fmla="*/ 53323 h 105771"/>
                <a:gd name="connsiteX6" fmla="*/ 15735 w 67308"/>
                <a:gd name="connsiteY6" fmla="*/ 43707 h 105771"/>
                <a:gd name="connsiteX7" fmla="*/ 0 w 67308"/>
                <a:gd name="connsiteY7" fmla="*/ 0 h 105771"/>
                <a:gd name="connsiteX8" fmla="*/ 14860 w 67308"/>
                <a:gd name="connsiteY8" fmla="*/ 7867 h 105771"/>
                <a:gd name="connsiteX9" fmla="*/ 48952 w 67308"/>
                <a:gd name="connsiteY9" fmla="*/ 43707 h 105771"/>
                <a:gd name="connsiteX10" fmla="*/ 59442 w 67308"/>
                <a:gd name="connsiteY10" fmla="*/ 52449 h 105771"/>
                <a:gd name="connsiteX11" fmla="*/ 59442 w 67308"/>
                <a:gd name="connsiteY11" fmla="*/ 52449 h 105771"/>
                <a:gd name="connsiteX12" fmla="*/ 67309 w 67308"/>
                <a:gd name="connsiteY12" fmla="*/ 69057 h 105771"/>
                <a:gd name="connsiteX13" fmla="*/ 59442 w 67308"/>
                <a:gd name="connsiteY13" fmla="*/ 97904 h 10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308" h="105771">
                  <a:moveTo>
                    <a:pt x="59442" y="97904"/>
                  </a:moveTo>
                  <a:cubicBezTo>
                    <a:pt x="57693" y="100526"/>
                    <a:pt x="57693" y="103149"/>
                    <a:pt x="56819" y="105771"/>
                  </a:cubicBezTo>
                  <a:cubicBezTo>
                    <a:pt x="55071" y="104897"/>
                    <a:pt x="52449" y="104023"/>
                    <a:pt x="50700" y="104023"/>
                  </a:cubicBezTo>
                  <a:cubicBezTo>
                    <a:pt x="44581" y="93533"/>
                    <a:pt x="38462" y="82169"/>
                    <a:pt x="32343" y="71680"/>
                  </a:cubicBezTo>
                  <a:cubicBezTo>
                    <a:pt x="29721" y="67309"/>
                    <a:pt x="27098" y="63812"/>
                    <a:pt x="24476" y="59442"/>
                  </a:cubicBezTo>
                  <a:cubicBezTo>
                    <a:pt x="24476" y="56819"/>
                    <a:pt x="23602" y="55071"/>
                    <a:pt x="21854" y="53323"/>
                  </a:cubicBezTo>
                  <a:cubicBezTo>
                    <a:pt x="20105" y="49826"/>
                    <a:pt x="17483" y="47204"/>
                    <a:pt x="15735" y="43707"/>
                  </a:cubicBezTo>
                  <a:cubicBezTo>
                    <a:pt x="10490" y="28847"/>
                    <a:pt x="5245" y="14860"/>
                    <a:pt x="0" y="0"/>
                  </a:cubicBezTo>
                  <a:cubicBezTo>
                    <a:pt x="5245" y="2622"/>
                    <a:pt x="9616" y="5245"/>
                    <a:pt x="14860" y="7867"/>
                  </a:cubicBezTo>
                  <a:cubicBezTo>
                    <a:pt x="26224" y="20105"/>
                    <a:pt x="37588" y="31469"/>
                    <a:pt x="48952" y="43707"/>
                  </a:cubicBezTo>
                  <a:cubicBezTo>
                    <a:pt x="52449" y="46329"/>
                    <a:pt x="55945" y="49826"/>
                    <a:pt x="59442" y="52449"/>
                  </a:cubicBezTo>
                  <a:cubicBezTo>
                    <a:pt x="59442" y="52449"/>
                    <a:pt x="59442" y="52449"/>
                    <a:pt x="59442" y="52449"/>
                  </a:cubicBezTo>
                  <a:cubicBezTo>
                    <a:pt x="62064" y="57693"/>
                    <a:pt x="64686" y="63812"/>
                    <a:pt x="67309" y="69057"/>
                  </a:cubicBezTo>
                  <a:cubicBezTo>
                    <a:pt x="64686" y="79547"/>
                    <a:pt x="62064" y="88288"/>
                    <a:pt x="59442" y="97904"/>
                  </a:cubicBezTo>
                  <a:close/>
                </a:path>
              </a:pathLst>
            </a:custGeom>
            <a:solidFill>
              <a:srgbClr val="7B2B29"/>
            </a:solidFill>
            <a:ln w="8731" cap="flat">
              <a:noFill/>
              <a:prstDash val="solid"/>
              <a:miter/>
            </a:ln>
          </p:spPr>
          <p:txBody>
            <a:bodyPr rtlCol="0" anchor="ctr"/>
            <a:lstStyle/>
            <a:p>
              <a:endParaRPr lang="en-GB"/>
            </a:p>
          </p:txBody>
        </p:sp>
        <p:sp>
          <p:nvSpPr>
            <p:cNvPr id="351" name="Freeform: Shape 350">
              <a:extLst>
                <a:ext uri="{FF2B5EF4-FFF2-40B4-BE49-F238E27FC236}">
                  <a16:creationId xmlns:a16="http://schemas.microsoft.com/office/drawing/2014/main" id="{2D5EBEDD-C891-B01D-B93C-291C15E1FA02}"/>
                </a:ext>
              </a:extLst>
            </p:cNvPr>
            <p:cNvSpPr/>
            <p:nvPr/>
          </p:nvSpPr>
          <p:spPr>
            <a:xfrm>
              <a:off x="10790749" y="1264052"/>
              <a:ext cx="53322" cy="51574"/>
            </a:xfrm>
            <a:custGeom>
              <a:avLst/>
              <a:gdLst>
                <a:gd name="connsiteX0" fmla="*/ 37588 w 53322"/>
                <a:gd name="connsiteY0" fmla="*/ 51574 h 51574"/>
                <a:gd name="connsiteX1" fmla="*/ 0 w 53322"/>
                <a:gd name="connsiteY1" fmla="*/ 22728 h 51574"/>
                <a:gd name="connsiteX2" fmla="*/ 53322 w 53322"/>
                <a:gd name="connsiteY2" fmla="*/ 0 h 51574"/>
                <a:gd name="connsiteX3" fmla="*/ 37588 w 53322"/>
                <a:gd name="connsiteY3" fmla="*/ 51574 h 51574"/>
              </a:gdLst>
              <a:ahLst/>
              <a:cxnLst>
                <a:cxn ang="0">
                  <a:pos x="connsiteX0" y="connsiteY0"/>
                </a:cxn>
                <a:cxn ang="0">
                  <a:pos x="connsiteX1" y="connsiteY1"/>
                </a:cxn>
                <a:cxn ang="0">
                  <a:pos x="connsiteX2" y="connsiteY2"/>
                </a:cxn>
                <a:cxn ang="0">
                  <a:pos x="connsiteX3" y="connsiteY3"/>
                </a:cxn>
              </a:cxnLst>
              <a:rect l="l" t="t" r="r" b="b"/>
              <a:pathLst>
                <a:path w="53322" h="51574">
                  <a:moveTo>
                    <a:pt x="37588" y="51574"/>
                  </a:moveTo>
                  <a:cubicBezTo>
                    <a:pt x="25350" y="41959"/>
                    <a:pt x="12238" y="32343"/>
                    <a:pt x="0" y="22728"/>
                  </a:cubicBezTo>
                  <a:cubicBezTo>
                    <a:pt x="17483" y="14860"/>
                    <a:pt x="35840" y="7867"/>
                    <a:pt x="53322" y="0"/>
                  </a:cubicBezTo>
                  <a:cubicBezTo>
                    <a:pt x="48078" y="17483"/>
                    <a:pt x="42833" y="34966"/>
                    <a:pt x="37588" y="51574"/>
                  </a:cubicBezTo>
                  <a:close/>
                </a:path>
              </a:pathLst>
            </a:custGeom>
            <a:solidFill>
              <a:srgbClr val="E56A2D"/>
            </a:solidFill>
            <a:ln w="8731" cap="flat">
              <a:noFill/>
              <a:prstDash val="solid"/>
              <a:miter/>
            </a:ln>
          </p:spPr>
          <p:txBody>
            <a:bodyPr rtlCol="0" anchor="ctr"/>
            <a:lstStyle/>
            <a:p>
              <a:endParaRPr lang="en-GB"/>
            </a:p>
          </p:txBody>
        </p:sp>
        <p:sp>
          <p:nvSpPr>
            <p:cNvPr id="352" name="Freeform: Shape 351">
              <a:extLst>
                <a:ext uri="{FF2B5EF4-FFF2-40B4-BE49-F238E27FC236}">
                  <a16:creationId xmlns:a16="http://schemas.microsoft.com/office/drawing/2014/main" id="{BFA294FB-D94F-2C95-6D5E-042261C7519E}"/>
                </a:ext>
              </a:extLst>
            </p:cNvPr>
            <p:cNvSpPr/>
            <p:nvPr/>
          </p:nvSpPr>
          <p:spPr>
            <a:xfrm>
              <a:off x="9278482" y="416133"/>
              <a:ext cx="81295" cy="53322"/>
            </a:xfrm>
            <a:custGeom>
              <a:avLst/>
              <a:gdLst>
                <a:gd name="connsiteX0" fmla="*/ 23602 w 81295"/>
                <a:gd name="connsiteY0" fmla="*/ 53323 h 53322"/>
                <a:gd name="connsiteX1" fmla="*/ 0 w 81295"/>
                <a:gd name="connsiteY1" fmla="*/ 33217 h 53322"/>
                <a:gd name="connsiteX2" fmla="*/ 0 w 81295"/>
                <a:gd name="connsiteY2" fmla="*/ 33217 h 53322"/>
                <a:gd name="connsiteX3" fmla="*/ 9616 w 81295"/>
                <a:gd name="connsiteY3" fmla="*/ 24476 h 53322"/>
                <a:gd name="connsiteX4" fmla="*/ 8741 w 81295"/>
                <a:gd name="connsiteY4" fmla="*/ 24476 h 53322"/>
                <a:gd name="connsiteX5" fmla="*/ 17483 w 81295"/>
                <a:gd name="connsiteY5" fmla="*/ 15735 h 53322"/>
                <a:gd name="connsiteX6" fmla="*/ 36714 w 81295"/>
                <a:gd name="connsiteY6" fmla="*/ 0 h 53322"/>
                <a:gd name="connsiteX7" fmla="*/ 81295 w 81295"/>
                <a:gd name="connsiteY7" fmla="*/ 17483 h 53322"/>
                <a:gd name="connsiteX8" fmla="*/ 23602 w 81295"/>
                <a:gd name="connsiteY8" fmla="*/ 53323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295" h="53322">
                  <a:moveTo>
                    <a:pt x="23602" y="53323"/>
                  </a:moveTo>
                  <a:cubicBezTo>
                    <a:pt x="15735" y="46330"/>
                    <a:pt x="7867" y="40211"/>
                    <a:pt x="0" y="33217"/>
                  </a:cubicBezTo>
                  <a:cubicBezTo>
                    <a:pt x="0" y="33217"/>
                    <a:pt x="0" y="33217"/>
                    <a:pt x="0" y="33217"/>
                  </a:cubicBezTo>
                  <a:cubicBezTo>
                    <a:pt x="3497" y="30595"/>
                    <a:pt x="6119" y="27098"/>
                    <a:pt x="9616" y="24476"/>
                  </a:cubicBezTo>
                  <a:cubicBezTo>
                    <a:pt x="9616" y="24476"/>
                    <a:pt x="8741" y="24476"/>
                    <a:pt x="8741" y="24476"/>
                  </a:cubicBezTo>
                  <a:cubicBezTo>
                    <a:pt x="11364" y="21854"/>
                    <a:pt x="14860" y="18357"/>
                    <a:pt x="17483" y="15735"/>
                  </a:cubicBezTo>
                  <a:cubicBezTo>
                    <a:pt x="23602" y="10490"/>
                    <a:pt x="30595" y="5245"/>
                    <a:pt x="36714" y="0"/>
                  </a:cubicBezTo>
                  <a:cubicBezTo>
                    <a:pt x="51574" y="6119"/>
                    <a:pt x="66435" y="11364"/>
                    <a:pt x="81295" y="17483"/>
                  </a:cubicBezTo>
                  <a:cubicBezTo>
                    <a:pt x="62064" y="29721"/>
                    <a:pt x="42833" y="41085"/>
                    <a:pt x="23602" y="53323"/>
                  </a:cubicBezTo>
                  <a:close/>
                </a:path>
              </a:pathLst>
            </a:custGeom>
            <a:solidFill>
              <a:srgbClr val="654A38"/>
            </a:solidFill>
            <a:ln w="8731" cap="flat">
              <a:noFill/>
              <a:prstDash val="solid"/>
              <a:miter/>
            </a:ln>
          </p:spPr>
          <p:txBody>
            <a:bodyPr rtlCol="0" anchor="ctr"/>
            <a:lstStyle/>
            <a:p>
              <a:endParaRPr lang="en-GB"/>
            </a:p>
          </p:txBody>
        </p:sp>
        <p:sp>
          <p:nvSpPr>
            <p:cNvPr id="353" name="Freeform: Shape 352">
              <a:extLst>
                <a:ext uri="{FF2B5EF4-FFF2-40B4-BE49-F238E27FC236}">
                  <a16:creationId xmlns:a16="http://schemas.microsoft.com/office/drawing/2014/main" id="{EB96D41A-6767-8DB6-947D-FEA5DF14A165}"/>
                </a:ext>
              </a:extLst>
            </p:cNvPr>
            <p:cNvSpPr/>
            <p:nvPr/>
          </p:nvSpPr>
          <p:spPr>
            <a:xfrm>
              <a:off x="11254045" y="390783"/>
              <a:ext cx="89162" cy="65560"/>
            </a:xfrm>
            <a:custGeom>
              <a:avLst/>
              <a:gdLst>
                <a:gd name="connsiteX0" fmla="*/ 0 w 89162"/>
                <a:gd name="connsiteY0" fmla="*/ 13986 h 65560"/>
                <a:gd name="connsiteX1" fmla="*/ 4371 w 89162"/>
                <a:gd name="connsiteY1" fmla="*/ 0 h 65560"/>
                <a:gd name="connsiteX2" fmla="*/ 89162 w 89162"/>
                <a:gd name="connsiteY2" fmla="*/ 49826 h 65560"/>
                <a:gd name="connsiteX3" fmla="*/ 83917 w 89162"/>
                <a:gd name="connsiteY3" fmla="*/ 65561 h 65560"/>
                <a:gd name="connsiteX4" fmla="*/ 0 w 89162"/>
                <a:gd name="connsiteY4" fmla="*/ 13986 h 6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62" h="65560">
                  <a:moveTo>
                    <a:pt x="0" y="13986"/>
                  </a:moveTo>
                  <a:cubicBezTo>
                    <a:pt x="1748" y="9616"/>
                    <a:pt x="2622" y="4371"/>
                    <a:pt x="4371" y="0"/>
                  </a:cubicBezTo>
                  <a:cubicBezTo>
                    <a:pt x="33217" y="16609"/>
                    <a:pt x="61190" y="33217"/>
                    <a:pt x="89162" y="49826"/>
                  </a:cubicBezTo>
                  <a:cubicBezTo>
                    <a:pt x="87414" y="55071"/>
                    <a:pt x="85666" y="60316"/>
                    <a:pt x="83917" y="65561"/>
                  </a:cubicBezTo>
                  <a:cubicBezTo>
                    <a:pt x="55945" y="48078"/>
                    <a:pt x="27972" y="31469"/>
                    <a:pt x="0" y="13986"/>
                  </a:cubicBezTo>
                  <a:close/>
                </a:path>
              </a:pathLst>
            </a:custGeom>
            <a:solidFill>
              <a:srgbClr val="BE7625"/>
            </a:solidFill>
            <a:ln w="8731" cap="flat">
              <a:noFill/>
              <a:prstDash val="solid"/>
              <a:miter/>
            </a:ln>
          </p:spPr>
          <p:txBody>
            <a:bodyPr rtlCol="0" anchor="ctr"/>
            <a:lstStyle/>
            <a:p>
              <a:endParaRPr lang="en-GB"/>
            </a:p>
          </p:txBody>
        </p:sp>
        <p:sp>
          <p:nvSpPr>
            <p:cNvPr id="354" name="Freeform: Shape 353">
              <a:extLst>
                <a:ext uri="{FF2B5EF4-FFF2-40B4-BE49-F238E27FC236}">
                  <a16:creationId xmlns:a16="http://schemas.microsoft.com/office/drawing/2014/main" id="{48F85D48-4187-65EF-912F-62146E678125}"/>
                </a:ext>
              </a:extLst>
            </p:cNvPr>
            <p:cNvSpPr/>
            <p:nvPr/>
          </p:nvSpPr>
          <p:spPr>
            <a:xfrm>
              <a:off x="10485673" y="5457313"/>
              <a:ext cx="70805" cy="48077"/>
            </a:xfrm>
            <a:custGeom>
              <a:avLst/>
              <a:gdLst>
                <a:gd name="connsiteX0" fmla="*/ 0 w 70805"/>
                <a:gd name="connsiteY0" fmla="*/ 36714 h 48077"/>
                <a:gd name="connsiteX1" fmla="*/ 12238 w 70805"/>
                <a:gd name="connsiteY1" fmla="*/ 15734 h 48077"/>
                <a:gd name="connsiteX2" fmla="*/ 34092 w 70805"/>
                <a:gd name="connsiteY2" fmla="*/ 0 h 48077"/>
                <a:gd name="connsiteX3" fmla="*/ 69931 w 70805"/>
                <a:gd name="connsiteY3" fmla="*/ 18357 h 48077"/>
                <a:gd name="connsiteX4" fmla="*/ 70806 w 70805"/>
                <a:gd name="connsiteY4" fmla="*/ 43707 h 48077"/>
                <a:gd name="connsiteX5" fmla="*/ 53323 w 70805"/>
                <a:gd name="connsiteY5" fmla="*/ 48078 h 48077"/>
                <a:gd name="connsiteX6" fmla="*/ 34966 w 70805"/>
                <a:gd name="connsiteY6" fmla="*/ 46329 h 48077"/>
                <a:gd name="connsiteX7" fmla="*/ 0 w 70805"/>
                <a:gd name="connsiteY7" fmla="*/ 36714 h 48077"/>
                <a:gd name="connsiteX8" fmla="*/ 0 w 70805"/>
                <a:gd name="connsiteY8" fmla="*/ 36714 h 4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805" h="48077">
                  <a:moveTo>
                    <a:pt x="0" y="36714"/>
                  </a:moveTo>
                  <a:cubicBezTo>
                    <a:pt x="4371" y="29721"/>
                    <a:pt x="7867" y="22727"/>
                    <a:pt x="12238" y="15734"/>
                  </a:cubicBezTo>
                  <a:cubicBezTo>
                    <a:pt x="19231" y="10490"/>
                    <a:pt x="27098" y="5245"/>
                    <a:pt x="34092" y="0"/>
                  </a:cubicBezTo>
                  <a:cubicBezTo>
                    <a:pt x="46330" y="6119"/>
                    <a:pt x="57693" y="12238"/>
                    <a:pt x="69931" y="18357"/>
                  </a:cubicBezTo>
                  <a:cubicBezTo>
                    <a:pt x="69931" y="27098"/>
                    <a:pt x="69931" y="34966"/>
                    <a:pt x="70806" y="43707"/>
                  </a:cubicBezTo>
                  <a:cubicBezTo>
                    <a:pt x="64687" y="45456"/>
                    <a:pt x="59442" y="47204"/>
                    <a:pt x="53323" y="48078"/>
                  </a:cubicBezTo>
                  <a:cubicBezTo>
                    <a:pt x="47204" y="47204"/>
                    <a:pt x="41085" y="46329"/>
                    <a:pt x="34966" y="46329"/>
                  </a:cubicBezTo>
                  <a:cubicBezTo>
                    <a:pt x="22728" y="42833"/>
                    <a:pt x="11364" y="40210"/>
                    <a:pt x="0" y="36714"/>
                  </a:cubicBezTo>
                  <a:lnTo>
                    <a:pt x="0" y="36714"/>
                  </a:lnTo>
                  <a:close/>
                </a:path>
              </a:pathLst>
            </a:custGeom>
            <a:solidFill>
              <a:srgbClr val="D6273B"/>
            </a:solidFill>
            <a:ln w="8731" cap="flat">
              <a:noFill/>
              <a:prstDash val="solid"/>
              <a:miter/>
            </a:ln>
          </p:spPr>
          <p:txBody>
            <a:bodyPr rtlCol="0" anchor="ctr"/>
            <a:lstStyle/>
            <a:p>
              <a:endParaRPr lang="en-GB"/>
            </a:p>
          </p:txBody>
        </p:sp>
        <p:sp>
          <p:nvSpPr>
            <p:cNvPr id="355" name="Freeform: Shape 354">
              <a:extLst>
                <a:ext uri="{FF2B5EF4-FFF2-40B4-BE49-F238E27FC236}">
                  <a16:creationId xmlns:a16="http://schemas.microsoft.com/office/drawing/2014/main" id="{72324D4B-094E-6578-D286-5F30B9F77AE5}"/>
                </a:ext>
              </a:extLst>
            </p:cNvPr>
            <p:cNvSpPr/>
            <p:nvPr/>
          </p:nvSpPr>
          <p:spPr>
            <a:xfrm>
              <a:off x="9330057" y="1411782"/>
              <a:ext cx="46329" cy="56819"/>
            </a:xfrm>
            <a:custGeom>
              <a:avLst/>
              <a:gdLst>
                <a:gd name="connsiteX0" fmla="*/ 0 w 46329"/>
                <a:gd name="connsiteY0" fmla="*/ 45455 h 56819"/>
                <a:gd name="connsiteX1" fmla="*/ 2622 w 46329"/>
                <a:gd name="connsiteY1" fmla="*/ 11364 h 56819"/>
                <a:gd name="connsiteX2" fmla="*/ 19231 w 46329"/>
                <a:gd name="connsiteY2" fmla="*/ 0 h 56819"/>
                <a:gd name="connsiteX3" fmla="*/ 43707 w 46329"/>
                <a:gd name="connsiteY3" fmla="*/ 11364 h 56819"/>
                <a:gd name="connsiteX4" fmla="*/ 46329 w 46329"/>
                <a:gd name="connsiteY4" fmla="*/ 56819 h 56819"/>
                <a:gd name="connsiteX5" fmla="*/ 0 w 46329"/>
                <a:gd name="connsiteY5" fmla="*/ 45455 h 5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329" h="56819">
                  <a:moveTo>
                    <a:pt x="0" y="45455"/>
                  </a:moveTo>
                  <a:cubicBezTo>
                    <a:pt x="874" y="34092"/>
                    <a:pt x="1748" y="22728"/>
                    <a:pt x="2622" y="11364"/>
                  </a:cubicBezTo>
                  <a:cubicBezTo>
                    <a:pt x="7867" y="7867"/>
                    <a:pt x="13986" y="3497"/>
                    <a:pt x="19231" y="0"/>
                  </a:cubicBezTo>
                  <a:cubicBezTo>
                    <a:pt x="27098" y="3497"/>
                    <a:pt x="35840" y="6993"/>
                    <a:pt x="43707" y="11364"/>
                  </a:cubicBezTo>
                  <a:cubicBezTo>
                    <a:pt x="44581" y="26224"/>
                    <a:pt x="45455" y="41085"/>
                    <a:pt x="46329" y="56819"/>
                  </a:cubicBezTo>
                  <a:cubicBezTo>
                    <a:pt x="31469" y="52449"/>
                    <a:pt x="15734" y="48952"/>
                    <a:pt x="0" y="45455"/>
                  </a:cubicBezTo>
                  <a:close/>
                </a:path>
              </a:pathLst>
            </a:custGeom>
            <a:solidFill>
              <a:srgbClr val="E56A2D"/>
            </a:solidFill>
            <a:ln w="8731" cap="flat">
              <a:noFill/>
              <a:prstDash val="solid"/>
              <a:miter/>
            </a:ln>
          </p:spPr>
          <p:txBody>
            <a:bodyPr rtlCol="0" anchor="ctr"/>
            <a:lstStyle/>
            <a:p>
              <a:endParaRPr lang="en-GB"/>
            </a:p>
          </p:txBody>
        </p:sp>
        <p:sp>
          <p:nvSpPr>
            <p:cNvPr id="356" name="Freeform: Shape 355">
              <a:extLst>
                <a:ext uri="{FF2B5EF4-FFF2-40B4-BE49-F238E27FC236}">
                  <a16:creationId xmlns:a16="http://schemas.microsoft.com/office/drawing/2014/main" id="{0755BF9B-6FCF-8DFE-9BC7-276433410C2F}"/>
                </a:ext>
              </a:extLst>
            </p:cNvPr>
            <p:cNvSpPr/>
            <p:nvPr/>
          </p:nvSpPr>
          <p:spPr>
            <a:xfrm>
              <a:off x="9304707" y="4181065"/>
              <a:ext cx="79547" cy="81295"/>
            </a:xfrm>
            <a:custGeom>
              <a:avLst/>
              <a:gdLst>
                <a:gd name="connsiteX0" fmla="*/ 79547 w 79547"/>
                <a:gd name="connsiteY0" fmla="*/ 69931 h 81295"/>
                <a:gd name="connsiteX1" fmla="*/ 26224 w 79547"/>
                <a:gd name="connsiteY1" fmla="*/ 81295 h 81295"/>
                <a:gd name="connsiteX2" fmla="*/ 25350 w 79547"/>
                <a:gd name="connsiteY2" fmla="*/ 55071 h 81295"/>
                <a:gd name="connsiteX3" fmla="*/ 0 w 79547"/>
                <a:gd name="connsiteY3" fmla="*/ 19231 h 81295"/>
                <a:gd name="connsiteX4" fmla="*/ 2622 w 79547"/>
                <a:gd name="connsiteY4" fmla="*/ 0 h 81295"/>
                <a:gd name="connsiteX5" fmla="*/ 79547 w 79547"/>
                <a:gd name="connsiteY5" fmla="*/ 69931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47" h="81295">
                  <a:moveTo>
                    <a:pt x="79547" y="69931"/>
                  </a:moveTo>
                  <a:cubicBezTo>
                    <a:pt x="62064" y="73428"/>
                    <a:pt x="44581" y="76924"/>
                    <a:pt x="26224" y="81295"/>
                  </a:cubicBezTo>
                  <a:cubicBezTo>
                    <a:pt x="26224" y="72554"/>
                    <a:pt x="25350" y="63812"/>
                    <a:pt x="25350" y="55071"/>
                  </a:cubicBezTo>
                  <a:cubicBezTo>
                    <a:pt x="16609" y="42833"/>
                    <a:pt x="8741" y="31469"/>
                    <a:pt x="0" y="19231"/>
                  </a:cubicBezTo>
                  <a:cubicBezTo>
                    <a:pt x="874" y="13112"/>
                    <a:pt x="1748" y="6119"/>
                    <a:pt x="2622" y="0"/>
                  </a:cubicBezTo>
                  <a:cubicBezTo>
                    <a:pt x="27973" y="22728"/>
                    <a:pt x="54197" y="46329"/>
                    <a:pt x="79547" y="69931"/>
                  </a:cubicBezTo>
                  <a:close/>
                </a:path>
              </a:pathLst>
            </a:custGeom>
            <a:solidFill>
              <a:srgbClr val="3D2226"/>
            </a:solidFill>
            <a:ln w="8731" cap="flat">
              <a:noFill/>
              <a:prstDash val="solid"/>
              <a:miter/>
            </a:ln>
          </p:spPr>
          <p:txBody>
            <a:bodyPr rtlCol="0" anchor="ctr"/>
            <a:lstStyle/>
            <a:p>
              <a:endParaRPr lang="en-GB"/>
            </a:p>
          </p:txBody>
        </p:sp>
        <p:sp>
          <p:nvSpPr>
            <p:cNvPr id="357" name="Freeform: Shape 356">
              <a:extLst>
                <a:ext uri="{FF2B5EF4-FFF2-40B4-BE49-F238E27FC236}">
                  <a16:creationId xmlns:a16="http://schemas.microsoft.com/office/drawing/2014/main" id="{FE8AA2B8-AADB-1DC4-547F-FB3FC0497EDE}"/>
                </a:ext>
              </a:extLst>
            </p:cNvPr>
            <p:cNvSpPr/>
            <p:nvPr/>
          </p:nvSpPr>
          <p:spPr>
            <a:xfrm>
              <a:off x="9656112" y="2478235"/>
              <a:ext cx="69057" cy="61189"/>
            </a:xfrm>
            <a:custGeom>
              <a:avLst/>
              <a:gdLst>
                <a:gd name="connsiteX0" fmla="*/ 68183 w 69057"/>
                <a:gd name="connsiteY0" fmla="*/ 0 h 61189"/>
                <a:gd name="connsiteX1" fmla="*/ 69057 w 69057"/>
                <a:gd name="connsiteY1" fmla="*/ 43707 h 61189"/>
                <a:gd name="connsiteX2" fmla="*/ 45456 w 69057"/>
                <a:gd name="connsiteY2" fmla="*/ 52449 h 61189"/>
                <a:gd name="connsiteX3" fmla="*/ 40211 w 69057"/>
                <a:gd name="connsiteY3" fmla="*/ 21854 h 61189"/>
                <a:gd name="connsiteX4" fmla="*/ 18357 w 69057"/>
                <a:gd name="connsiteY4" fmla="*/ 33217 h 61189"/>
                <a:gd name="connsiteX5" fmla="*/ 44581 w 69057"/>
                <a:gd name="connsiteY5" fmla="*/ 52449 h 61189"/>
                <a:gd name="connsiteX6" fmla="*/ 24476 w 69057"/>
                <a:gd name="connsiteY6" fmla="*/ 61190 h 61189"/>
                <a:gd name="connsiteX7" fmla="*/ 0 w 69057"/>
                <a:gd name="connsiteY7" fmla="*/ 16609 h 61189"/>
                <a:gd name="connsiteX8" fmla="*/ 68183 w 69057"/>
                <a:gd name="connsiteY8" fmla="*/ 0 h 6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57" h="61189">
                  <a:moveTo>
                    <a:pt x="68183" y="0"/>
                  </a:moveTo>
                  <a:cubicBezTo>
                    <a:pt x="68183" y="14860"/>
                    <a:pt x="69057" y="29721"/>
                    <a:pt x="69057" y="43707"/>
                  </a:cubicBezTo>
                  <a:cubicBezTo>
                    <a:pt x="61190" y="46329"/>
                    <a:pt x="53323" y="49826"/>
                    <a:pt x="45456" y="52449"/>
                  </a:cubicBezTo>
                  <a:cubicBezTo>
                    <a:pt x="43707" y="41959"/>
                    <a:pt x="41959" y="32343"/>
                    <a:pt x="40211" y="21854"/>
                  </a:cubicBezTo>
                  <a:cubicBezTo>
                    <a:pt x="33217" y="25350"/>
                    <a:pt x="25350" y="29721"/>
                    <a:pt x="18357" y="33217"/>
                  </a:cubicBezTo>
                  <a:cubicBezTo>
                    <a:pt x="27098" y="39336"/>
                    <a:pt x="35840" y="46329"/>
                    <a:pt x="44581" y="52449"/>
                  </a:cubicBezTo>
                  <a:cubicBezTo>
                    <a:pt x="37588" y="55071"/>
                    <a:pt x="30595" y="58567"/>
                    <a:pt x="24476" y="61190"/>
                  </a:cubicBezTo>
                  <a:cubicBezTo>
                    <a:pt x="16609" y="46329"/>
                    <a:pt x="7867" y="31469"/>
                    <a:pt x="0" y="16609"/>
                  </a:cubicBezTo>
                  <a:cubicBezTo>
                    <a:pt x="22728" y="12238"/>
                    <a:pt x="45456" y="6119"/>
                    <a:pt x="68183" y="0"/>
                  </a:cubicBezTo>
                  <a:close/>
                </a:path>
              </a:pathLst>
            </a:custGeom>
            <a:solidFill>
              <a:srgbClr val="BA3325"/>
            </a:solidFill>
            <a:ln w="8731" cap="flat">
              <a:noFill/>
              <a:prstDash val="solid"/>
              <a:miter/>
            </a:ln>
          </p:spPr>
          <p:txBody>
            <a:bodyPr rtlCol="0" anchor="ctr"/>
            <a:lstStyle/>
            <a:p>
              <a:endParaRPr lang="en-GB"/>
            </a:p>
          </p:txBody>
        </p:sp>
        <p:sp>
          <p:nvSpPr>
            <p:cNvPr id="358" name="Freeform: Shape 357">
              <a:extLst>
                <a:ext uri="{FF2B5EF4-FFF2-40B4-BE49-F238E27FC236}">
                  <a16:creationId xmlns:a16="http://schemas.microsoft.com/office/drawing/2014/main" id="{57611B4E-A5F3-8771-108E-17853145EF5B}"/>
                </a:ext>
              </a:extLst>
            </p:cNvPr>
            <p:cNvSpPr/>
            <p:nvPr/>
          </p:nvSpPr>
          <p:spPr>
            <a:xfrm>
              <a:off x="10153499" y="179111"/>
              <a:ext cx="61189" cy="44710"/>
            </a:xfrm>
            <a:custGeom>
              <a:avLst/>
              <a:gdLst>
                <a:gd name="connsiteX0" fmla="*/ 54197 w 61189"/>
                <a:gd name="connsiteY0" fmla="*/ 44711 h 44710"/>
                <a:gd name="connsiteX1" fmla="*/ 9615 w 61189"/>
                <a:gd name="connsiteY1" fmla="*/ 42962 h 44710"/>
                <a:gd name="connsiteX2" fmla="*/ 0 w 61189"/>
                <a:gd name="connsiteY2" fmla="*/ 17612 h 44710"/>
                <a:gd name="connsiteX3" fmla="*/ 61190 w 61189"/>
                <a:gd name="connsiteY3" fmla="*/ 23731 h 44710"/>
                <a:gd name="connsiteX4" fmla="*/ 54197 w 61189"/>
                <a:gd name="connsiteY4" fmla="*/ 44711 h 44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4710">
                  <a:moveTo>
                    <a:pt x="54197" y="44711"/>
                  </a:moveTo>
                  <a:cubicBezTo>
                    <a:pt x="39336" y="43837"/>
                    <a:pt x="24476" y="43837"/>
                    <a:pt x="9615" y="42962"/>
                  </a:cubicBezTo>
                  <a:cubicBezTo>
                    <a:pt x="6119" y="34221"/>
                    <a:pt x="3497" y="26354"/>
                    <a:pt x="0" y="17612"/>
                  </a:cubicBezTo>
                  <a:cubicBezTo>
                    <a:pt x="23602" y="-14731"/>
                    <a:pt x="41959" y="3626"/>
                    <a:pt x="61190" y="23731"/>
                  </a:cubicBezTo>
                  <a:cubicBezTo>
                    <a:pt x="58568" y="30724"/>
                    <a:pt x="55945" y="37718"/>
                    <a:pt x="54197" y="44711"/>
                  </a:cubicBezTo>
                  <a:close/>
                </a:path>
              </a:pathLst>
            </a:custGeom>
            <a:solidFill>
              <a:srgbClr val="F9D4D5"/>
            </a:solidFill>
            <a:ln w="8731" cap="flat">
              <a:noFill/>
              <a:prstDash val="solid"/>
              <a:miter/>
            </a:ln>
          </p:spPr>
          <p:txBody>
            <a:bodyPr rtlCol="0" anchor="ctr"/>
            <a:lstStyle/>
            <a:p>
              <a:endParaRPr lang="en-GB"/>
            </a:p>
          </p:txBody>
        </p:sp>
        <p:sp>
          <p:nvSpPr>
            <p:cNvPr id="359" name="Freeform: Shape 358">
              <a:extLst>
                <a:ext uri="{FF2B5EF4-FFF2-40B4-BE49-F238E27FC236}">
                  <a16:creationId xmlns:a16="http://schemas.microsoft.com/office/drawing/2014/main" id="{5BDC6A21-CF7E-CB6A-9E1D-088939D6A224}"/>
                </a:ext>
              </a:extLst>
            </p:cNvPr>
            <p:cNvSpPr/>
            <p:nvPr/>
          </p:nvSpPr>
          <p:spPr>
            <a:xfrm>
              <a:off x="10136890" y="809498"/>
              <a:ext cx="50700" cy="48951"/>
            </a:xfrm>
            <a:custGeom>
              <a:avLst/>
              <a:gdLst>
                <a:gd name="connsiteX0" fmla="*/ 0 w 50700"/>
                <a:gd name="connsiteY0" fmla="*/ 31469 h 48951"/>
                <a:gd name="connsiteX1" fmla="*/ 32343 w 50700"/>
                <a:gd name="connsiteY1" fmla="*/ 0 h 48951"/>
                <a:gd name="connsiteX2" fmla="*/ 50700 w 50700"/>
                <a:gd name="connsiteY2" fmla="*/ 19231 h 48951"/>
                <a:gd name="connsiteX3" fmla="*/ 11364 w 50700"/>
                <a:gd name="connsiteY3" fmla="*/ 48952 h 48951"/>
                <a:gd name="connsiteX4" fmla="*/ 0 w 50700"/>
                <a:gd name="connsiteY4" fmla="*/ 31469 h 48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00" h="48951">
                  <a:moveTo>
                    <a:pt x="0" y="31469"/>
                  </a:moveTo>
                  <a:cubicBezTo>
                    <a:pt x="10490" y="20979"/>
                    <a:pt x="21854" y="10490"/>
                    <a:pt x="32343" y="0"/>
                  </a:cubicBezTo>
                  <a:cubicBezTo>
                    <a:pt x="38462" y="6119"/>
                    <a:pt x="44581" y="13112"/>
                    <a:pt x="50700" y="19231"/>
                  </a:cubicBezTo>
                  <a:cubicBezTo>
                    <a:pt x="37588" y="28847"/>
                    <a:pt x="24476" y="39336"/>
                    <a:pt x="11364" y="48952"/>
                  </a:cubicBezTo>
                  <a:cubicBezTo>
                    <a:pt x="6993" y="43707"/>
                    <a:pt x="3497" y="37588"/>
                    <a:pt x="0" y="31469"/>
                  </a:cubicBezTo>
                  <a:close/>
                </a:path>
              </a:pathLst>
            </a:custGeom>
            <a:solidFill>
              <a:srgbClr val="7E6426"/>
            </a:solidFill>
            <a:ln w="8731" cap="flat">
              <a:noFill/>
              <a:prstDash val="solid"/>
              <a:miter/>
            </a:ln>
          </p:spPr>
          <p:txBody>
            <a:bodyPr rtlCol="0" anchor="ctr"/>
            <a:lstStyle/>
            <a:p>
              <a:endParaRPr lang="en-GB"/>
            </a:p>
          </p:txBody>
        </p:sp>
        <p:sp>
          <p:nvSpPr>
            <p:cNvPr id="360" name="Freeform: Shape 359">
              <a:extLst>
                <a:ext uri="{FF2B5EF4-FFF2-40B4-BE49-F238E27FC236}">
                  <a16:creationId xmlns:a16="http://schemas.microsoft.com/office/drawing/2014/main" id="{F78E406E-FC60-32D8-CE82-31CDF8F0FE4B}"/>
                </a:ext>
              </a:extLst>
            </p:cNvPr>
            <p:cNvSpPr/>
            <p:nvPr/>
          </p:nvSpPr>
          <p:spPr>
            <a:xfrm>
              <a:off x="9121746" y="1996583"/>
              <a:ext cx="51839" cy="61189"/>
            </a:xfrm>
            <a:custGeom>
              <a:avLst/>
              <a:gdLst>
                <a:gd name="connsiteX0" fmla="*/ 31735 w 51839"/>
                <a:gd name="connsiteY0" fmla="*/ 61190 h 61189"/>
                <a:gd name="connsiteX1" fmla="*/ 4636 w 51839"/>
                <a:gd name="connsiteY1" fmla="*/ 0 h 61189"/>
                <a:gd name="connsiteX2" fmla="*/ 51840 w 51839"/>
                <a:gd name="connsiteY2" fmla="*/ 25350 h 61189"/>
                <a:gd name="connsiteX3" fmla="*/ 31735 w 51839"/>
                <a:gd name="connsiteY3" fmla="*/ 61190 h 61189"/>
              </a:gdLst>
              <a:ahLst/>
              <a:cxnLst>
                <a:cxn ang="0">
                  <a:pos x="connsiteX0" y="connsiteY0"/>
                </a:cxn>
                <a:cxn ang="0">
                  <a:pos x="connsiteX1" y="connsiteY1"/>
                </a:cxn>
                <a:cxn ang="0">
                  <a:pos x="connsiteX2" y="connsiteY2"/>
                </a:cxn>
                <a:cxn ang="0">
                  <a:pos x="connsiteX3" y="connsiteY3"/>
                </a:cxn>
              </a:cxnLst>
              <a:rect l="l" t="t" r="r" b="b"/>
              <a:pathLst>
                <a:path w="51839" h="61189">
                  <a:moveTo>
                    <a:pt x="31735" y="61190"/>
                  </a:moveTo>
                  <a:cubicBezTo>
                    <a:pt x="-3231" y="52449"/>
                    <a:pt x="-4105" y="27973"/>
                    <a:pt x="4636" y="0"/>
                  </a:cubicBezTo>
                  <a:cubicBezTo>
                    <a:pt x="20371" y="8741"/>
                    <a:pt x="36105" y="17483"/>
                    <a:pt x="51840" y="25350"/>
                  </a:cubicBezTo>
                  <a:cubicBezTo>
                    <a:pt x="43973" y="37588"/>
                    <a:pt x="37854" y="49826"/>
                    <a:pt x="31735" y="61190"/>
                  </a:cubicBezTo>
                  <a:close/>
                </a:path>
              </a:pathLst>
            </a:custGeom>
            <a:solidFill>
              <a:srgbClr val="BA3325"/>
            </a:solidFill>
            <a:ln w="8731" cap="flat">
              <a:noFill/>
              <a:prstDash val="solid"/>
              <a:miter/>
            </a:ln>
          </p:spPr>
          <p:txBody>
            <a:bodyPr rtlCol="0" anchor="ctr"/>
            <a:lstStyle/>
            <a:p>
              <a:endParaRPr lang="en-GB"/>
            </a:p>
          </p:txBody>
        </p:sp>
        <p:sp>
          <p:nvSpPr>
            <p:cNvPr id="361" name="Freeform: Shape 360">
              <a:extLst>
                <a:ext uri="{FF2B5EF4-FFF2-40B4-BE49-F238E27FC236}">
                  <a16:creationId xmlns:a16="http://schemas.microsoft.com/office/drawing/2014/main" id="{B4F95114-9C96-FBD6-9003-900F97261AE3}"/>
                </a:ext>
              </a:extLst>
            </p:cNvPr>
            <p:cNvSpPr/>
            <p:nvPr/>
          </p:nvSpPr>
          <p:spPr>
            <a:xfrm>
              <a:off x="11158763" y="1535910"/>
              <a:ext cx="53322" cy="48952"/>
            </a:xfrm>
            <a:custGeom>
              <a:avLst/>
              <a:gdLst>
                <a:gd name="connsiteX0" fmla="*/ 18357 w 53322"/>
                <a:gd name="connsiteY0" fmla="*/ 0 h 48952"/>
                <a:gd name="connsiteX1" fmla="*/ 53323 w 53322"/>
                <a:gd name="connsiteY1" fmla="*/ 13986 h 48952"/>
                <a:gd name="connsiteX2" fmla="*/ 41959 w 53322"/>
                <a:gd name="connsiteY2" fmla="*/ 48952 h 48952"/>
                <a:gd name="connsiteX3" fmla="*/ 0 w 53322"/>
                <a:gd name="connsiteY3" fmla="*/ 34966 h 48952"/>
                <a:gd name="connsiteX4" fmla="*/ 18357 w 53322"/>
                <a:gd name="connsiteY4" fmla="*/ 0 h 4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48952">
                  <a:moveTo>
                    <a:pt x="18357" y="0"/>
                  </a:moveTo>
                  <a:cubicBezTo>
                    <a:pt x="29721" y="4371"/>
                    <a:pt x="41959" y="9616"/>
                    <a:pt x="53323" y="13986"/>
                  </a:cubicBezTo>
                  <a:cubicBezTo>
                    <a:pt x="49826" y="25350"/>
                    <a:pt x="45456" y="37588"/>
                    <a:pt x="41959" y="48952"/>
                  </a:cubicBezTo>
                  <a:cubicBezTo>
                    <a:pt x="27973" y="44581"/>
                    <a:pt x="13986" y="39336"/>
                    <a:pt x="0" y="34966"/>
                  </a:cubicBezTo>
                  <a:cubicBezTo>
                    <a:pt x="6119" y="23602"/>
                    <a:pt x="12238" y="12238"/>
                    <a:pt x="18357" y="0"/>
                  </a:cubicBezTo>
                  <a:close/>
                </a:path>
              </a:pathLst>
            </a:custGeom>
            <a:solidFill>
              <a:srgbClr val="EA9024"/>
            </a:solidFill>
            <a:ln w="8731" cap="flat">
              <a:noFill/>
              <a:prstDash val="solid"/>
              <a:miter/>
            </a:ln>
          </p:spPr>
          <p:txBody>
            <a:bodyPr rtlCol="0" anchor="ctr"/>
            <a:lstStyle/>
            <a:p>
              <a:endParaRPr lang="en-GB"/>
            </a:p>
          </p:txBody>
        </p:sp>
        <p:sp>
          <p:nvSpPr>
            <p:cNvPr id="362" name="Freeform: Shape 361">
              <a:extLst>
                <a:ext uri="{FF2B5EF4-FFF2-40B4-BE49-F238E27FC236}">
                  <a16:creationId xmlns:a16="http://schemas.microsoft.com/office/drawing/2014/main" id="{63C7031A-678A-4AA8-D80A-76A08F831EF9}"/>
                </a:ext>
              </a:extLst>
            </p:cNvPr>
            <p:cNvSpPr/>
            <p:nvPr/>
          </p:nvSpPr>
          <p:spPr>
            <a:xfrm>
              <a:off x="10746168" y="5170594"/>
              <a:ext cx="53322" cy="69056"/>
            </a:xfrm>
            <a:custGeom>
              <a:avLst/>
              <a:gdLst>
                <a:gd name="connsiteX0" fmla="*/ 46329 w 53322"/>
                <a:gd name="connsiteY0" fmla="*/ 0 h 69056"/>
                <a:gd name="connsiteX1" fmla="*/ 53323 w 53322"/>
                <a:gd name="connsiteY1" fmla="*/ 51574 h 69056"/>
                <a:gd name="connsiteX2" fmla="*/ 29721 w 53322"/>
                <a:gd name="connsiteY2" fmla="*/ 67309 h 69056"/>
                <a:gd name="connsiteX3" fmla="*/ 0 w 53322"/>
                <a:gd name="connsiteY3" fmla="*/ 69057 h 69056"/>
                <a:gd name="connsiteX4" fmla="*/ 19231 w 53322"/>
                <a:gd name="connsiteY4" fmla="*/ 17483 h 69056"/>
                <a:gd name="connsiteX5" fmla="*/ 46329 w 53322"/>
                <a:gd name="connsiteY5" fmla="*/ 0 h 69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69056">
                  <a:moveTo>
                    <a:pt x="46329" y="0"/>
                  </a:moveTo>
                  <a:cubicBezTo>
                    <a:pt x="48952" y="17483"/>
                    <a:pt x="51574" y="34966"/>
                    <a:pt x="53323" y="51574"/>
                  </a:cubicBezTo>
                  <a:cubicBezTo>
                    <a:pt x="45455" y="56819"/>
                    <a:pt x="37588" y="62064"/>
                    <a:pt x="29721" y="67309"/>
                  </a:cubicBezTo>
                  <a:cubicBezTo>
                    <a:pt x="20105" y="68183"/>
                    <a:pt x="9616" y="68183"/>
                    <a:pt x="0" y="69057"/>
                  </a:cubicBezTo>
                  <a:cubicBezTo>
                    <a:pt x="6119" y="51574"/>
                    <a:pt x="13112" y="34966"/>
                    <a:pt x="19231" y="17483"/>
                  </a:cubicBezTo>
                  <a:cubicBezTo>
                    <a:pt x="28847" y="11364"/>
                    <a:pt x="37588" y="6119"/>
                    <a:pt x="46329" y="0"/>
                  </a:cubicBezTo>
                  <a:close/>
                </a:path>
              </a:pathLst>
            </a:custGeom>
            <a:solidFill>
              <a:srgbClr val="BA3325"/>
            </a:solidFill>
            <a:ln w="8731" cap="flat">
              <a:noFill/>
              <a:prstDash val="solid"/>
              <a:miter/>
            </a:ln>
          </p:spPr>
          <p:txBody>
            <a:bodyPr rtlCol="0" anchor="ctr"/>
            <a:lstStyle/>
            <a:p>
              <a:endParaRPr lang="en-GB"/>
            </a:p>
          </p:txBody>
        </p:sp>
        <p:sp>
          <p:nvSpPr>
            <p:cNvPr id="363" name="Freeform: Shape 362">
              <a:extLst>
                <a:ext uri="{FF2B5EF4-FFF2-40B4-BE49-F238E27FC236}">
                  <a16:creationId xmlns:a16="http://schemas.microsoft.com/office/drawing/2014/main" id="{934649AC-29FC-C0F0-2860-931C7AC6C728}"/>
                </a:ext>
              </a:extLst>
            </p:cNvPr>
            <p:cNvSpPr/>
            <p:nvPr/>
          </p:nvSpPr>
          <p:spPr>
            <a:xfrm>
              <a:off x="11631674" y="6625737"/>
              <a:ext cx="61189" cy="47507"/>
            </a:xfrm>
            <a:custGeom>
              <a:avLst/>
              <a:gdLst>
                <a:gd name="connsiteX0" fmla="*/ 61190 w 61189"/>
                <a:gd name="connsiteY0" fmla="*/ 23906 h 47507"/>
                <a:gd name="connsiteX1" fmla="*/ 27098 w 61189"/>
                <a:gd name="connsiteY1" fmla="*/ 47508 h 47507"/>
                <a:gd name="connsiteX2" fmla="*/ 0 w 61189"/>
                <a:gd name="connsiteY2" fmla="*/ 27403 h 47507"/>
                <a:gd name="connsiteX3" fmla="*/ 27098 w 61189"/>
                <a:gd name="connsiteY3" fmla="*/ 305 h 47507"/>
                <a:gd name="connsiteX4" fmla="*/ 61190 w 61189"/>
                <a:gd name="connsiteY4" fmla="*/ 23906 h 475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7507">
                  <a:moveTo>
                    <a:pt x="61190" y="23906"/>
                  </a:moveTo>
                  <a:cubicBezTo>
                    <a:pt x="45456" y="35270"/>
                    <a:pt x="35840" y="47508"/>
                    <a:pt x="27098" y="47508"/>
                  </a:cubicBezTo>
                  <a:cubicBezTo>
                    <a:pt x="17483" y="47508"/>
                    <a:pt x="8741" y="34396"/>
                    <a:pt x="0" y="27403"/>
                  </a:cubicBezTo>
                  <a:cubicBezTo>
                    <a:pt x="8741" y="17787"/>
                    <a:pt x="16609" y="3801"/>
                    <a:pt x="27098" y="305"/>
                  </a:cubicBezTo>
                  <a:cubicBezTo>
                    <a:pt x="34092" y="-2318"/>
                    <a:pt x="45456" y="12542"/>
                    <a:pt x="61190" y="23906"/>
                  </a:cubicBezTo>
                  <a:close/>
                </a:path>
              </a:pathLst>
            </a:custGeom>
            <a:solidFill>
              <a:srgbClr val="923957"/>
            </a:solidFill>
            <a:ln w="8731" cap="flat">
              <a:noFill/>
              <a:prstDash val="solid"/>
              <a:miter/>
            </a:ln>
          </p:spPr>
          <p:txBody>
            <a:bodyPr rtlCol="0" anchor="ctr"/>
            <a:lstStyle/>
            <a:p>
              <a:endParaRPr lang="en-GB"/>
            </a:p>
          </p:txBody>
        </p:sp>
        <p:sp>
          <p:nvSpPr>
            <p:cNvPr id="364" name="Freeform: Shape 363">
              <a:extLst>
                <a:ext uri="{FF2B5EF4-FFF2-40B4-BE49-F238E27FC236}">
                  <a16:creationId xmlns:a16="http://schemas.microsoft.com/office/drawing/2014/main" id="{7D4945E5-02BF-D629-FCE6-F6E4798C18C2}"/>
                </a:ext>
              </a:extLst>
            </p:cNvPr>
            <p:cNvSpPr/>
            <p:nvPr/>
          </p:nvSpPr>
          <p:spPr>
            <a:xfrm>
              <a:off x="9797723" y="2648693"/>
              <a:ext cx="67308" cy="42832"/>
            </a:xfrm>
            <a:custGeom>
              <a:avLst/>
              <a:gdLst>
                <a:gd name="connsiteX0" fmla="*/ 56819 w 67308"/>
                <a:gd name="connsiteY0" fmla="*/ 42833 h 42832"/>
                <a:gd name="connsiteX1" fmla="*/ 0 w 67308"/>
                <a:gd name="connsiteY1" fmla="*/ 0 h 42832"/>
                <a:gd name="connsiteX2" fmla="*/ 52449 w 67308"/>
                <a:gd name="connsiteY2" fmla="*/ 6993 h 42832"/>
                <a:gd name="connsiteX3" fmla="*/ 67309 w 67308"/>
                <a:gd name="connsiteY3" fmla="*/ 31469 h 42832"/>
                <a:gd name="connsiteX4" fmla="*/ 56819 w 67308"/>
                <a:gd name="connsiteY4" fmla="*/ 42833 h 42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8" h="42832">
                  <a:moveTo>
                    <a:pt x="56819" y="42833"/>
                  </a:moveTo>
                  <a:cubicBezTo>
                    <a:pt x="37588" y="28847"/>
                    <a:pt x="19231" y="13986"/>
                    <a:pt x="0" y="0"/>
                  </a:cubicBezTo>
                  <a:cubicBezTo>
                    <a:pt x="17483" y="1748"/>
                    <a:pt x="35840" y="1748"/>
                    <a:pt x="52449" y="6993"/>
                  </a:cubicBezTo>
                  <a:cubicBezTo>
                    <a:pt x="59442" y="8741"/>
                    <a:pt x="62938" y="22727"/>
                    <a:pt x="67309" y="31469"/>
                  </a:cubicBezTo>
                  <a:cubicBezTo>
                    <a:pt x="64686" y="34966"/>
                    <a:pt x="61190" y="38462"/>
                    <a:pt x="56819" y="42833"/>
                  </a:cubicBezTo>
                  <a:close/>
                </a:path>
              </a:pathLst>
            </a:custGeom>
            <a:solidFill>
              <a:srgbClr val="7B2B29"/>
            </a:solidFill>
            <a:ln w="8731" cap="flat">
              <a:noFill/>
              <a:prstDash val="solid"/>
              <a:miter/>
            </a:ln>
          </p:spPr>
          <p:txBody>
            <a:bodyPr rtlCol="0" anchor="ctr"/>
            <a:lstStyle/>
            <a:p>
              <a:endParaRPr lang="en-GB"/>
            </a:p>
          </p:txBody>
        </p:sp>
        <p:sp>
          <p:nvSpPr>
            <p:cNvPr id="365" name="Freeform: Shape 364">
              <a:extLst>
                <a:ext uri="{FF2B5EF4-FFF2-40B4-BE49-F238E27FC236}">
                  <a16:creationId xmlns:a16="http://schemas.microsoft.com/office/drawing/2014/main" id="{9E845E87-EFB4-2AA4-7881-174D981F8C2B}"/>
                </a:ext>
              </a:extLst>
            </p:cNvPr>
            <p:cNvSpPr/>
            <p:nvPr/>
          </p:nvSpPr>
          <p:spPr>
            <a:xfrm>
              <a:off x="10273257" y="6542998"/>
              <a:ext cx="95281" cy="52448"/>
            </a:xfrm>
            <a:custGeom>
              <a:avLst/>
              <a:gdLst>
                <a:gd name="connsiteX0" fmla="*/ 2622 w 95281"/>
                <a:gd name="connsiteY0" fmla="*/ 52449 h 52448"/>
                <a:gd name="connsiteX1" fmla="*/ 0 w 95281"/>
                <a:gd name="connsiteY1" fmla="*/ 42833 h 52448"/>
                <a:gd name="connsiteX2" fmla="*/ 18357 w 95281"/>
                <a:gd name="connsiteY2" fmla="*/ 0 h 52448"/>
                <a:gd name="connsiteX3" fmla="*/ 20979 w 95281"/>
                <a:gd name="connsiteY3" fmla="*/ 30595 h 52448"/>
                <a:gd name="connsiteX4" fmla="*/ 35840 w 95281"/>
                <a:gd name="connsiteY4" fmla="*/ 30595 h 52448"/>
                <a:gd name="connsiteX5" fmla="*/ 37588 w 95281"/>
                <a:gd name="connsiteY5" fmla="*/ 874 h 52448"/>
                <a:gd name="connsiteX6" fmla="*/ 55071 w 95281"/>
                <a:gd name="connsiteY6" fmla="*/ 874 h 52448"/>
                <a:gd name="connsiteX7" fmla="*/ 95281 w 95281"/>
                <a:gd name="connsiteY7" fmla="*/ 21854 h 52448"/>
                <a:gd name="connsiteX8" fmla="*/ 2622 w 95281"/>
                <a:gd name="connsiteY8" fmla="*/ 52449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81" h="52448">
                  <a:moveTo>
                    <a:pt x="2622" y="52449"/>
                  </a:moveTo>
                  <a:cubicBezTo>
                    <a:pt x="1748" y="48952"/>
                    <a:pt x="874" y="45456"/>
                    <a:pt x="0" y="42833"/>
                  </a:cubicBezTo>
                  <a:cubicBezTo>
                    <a:pt x="6119" y="28847"/>
                    <a:pt x="12238" y="13986"/>
                    <a:pt x="18357" y="0"/>
                  </a:cubicBezTo>
                  <a:cubicBezTo>
                    <a:pt x="19231" y="10490"/>
                    <a:pt x="19231" y="20105"/>
                    <a:pt x="20979" y="30595"/>
                  </a:cubicBezTo>
                  <a:cubicBezTo>
                    <a:pt x="20979" y="31469"/>
                    <a:pt x="34966" y="31469"/>
                    <a:pt x="35840" y="30595"/>
                  </a:cubicBezTo>
                  <a:cubicBezTo>
                    <a:pt x="37588" y="20979"/>
                    <a:pt x="37588" y="10490"/>
                    <a:pt x="37588" y="874"/>
                  </a:cubicBezTo>
                  <a:cubicBezTo>
                    <a:pt x="43707" y="874"/>
                    <a:pt x="48952" y="874"/>
                    <a:pt x="55071" y="874"/>
                  </a:cubicBezTo>
                  <a:cubicBezTo>
                    <a:pt x="68183" y="7867"/>
                    <a:pt x="81295" y="14861"/>
                    <a:pt x="95281" y="21854"/>
                  </a:cubicBezTo>
                  <a:cubicBezTo>
                    <a:pt x="63812" y="31469"/>
                    <a:pt x="33217" y="41959"/>
                    <a:pt x="2622" y="52449"/>
                  </a:cubicBezTo>
                  <a:close/>
                </a:path>
              </a:pathLst>
            </a:custGeom>
            <a:solidFill>
              <a:srgbClr val="B09B7B"/>
            </a:solidFill>
            <a:ln w="8731" cap="flat">
              <a:noFill/>
              <a:prstDash val="solid"/>
              <a:miter/>
            </a:ln>
          </p:spPr>
          <p:txBody>
            <a:bodyPr rtlCol="0" anchor="ctr"/>
            <a:lstStyle/>
            <a:p>
              <a:endParaRPr lang="en-GB"/>
            </a:p>
          </p:txBody>
        </p:sp>
        <p:sp>
          <p:nvSpPr>
            <p:cNvPr id="366" name="Freeform: Shape 365">
              <a:extLst>
                <a:ext uri="{FF2B5EF4-FFF2-40B4-BE49-F238E27FC236}">
                  <a16:creationId xmlns:a16="http://schemas.microsoft.com/office/drawing/2014/main" id="{9B837931-749E-F1F1-CBB8-F5391B39B5E2}"/>
                </a:ext>
              </a:extLst>
            </p:cNvPr>
            <p:cNvSpPr/>
            <p:nvPr/>
          </p:nvSpPr>
          <p:spPr>
            <a:xfrm>
              <a:off x="11004914" y="5570951"/>
              <a:ext cx="40210" cy="72553"/>
            </a:xfrm>
            <a:custGeom>
              <a:avLst/>
              <a:gdLst>
                <a:gd name="connsiteX0" fmla="*/ 35840 w 40210"/>
                <a:gd name="connsiteY0" fmla="*/ 0 h 72553"/>
                <a:gd name="connsiteX1" fmla="*/ 40210 w 40210"/>
                <a:gd name="connsiteY1" fmla="*/ 72554 h 72553"/>
                <a:gd name="connsiteX2" fmla="*/ 24476 w 40210"/>
                <a:gd name="connsiteY2" fmla="*/ 70805 h 72553"/>
                <a:gd name="connsiteX3" fmla="*/ 6993 w 40210"/>
                <a:gd name="connsiteY3" fmla="*/ 66435 h 72553"/>
                <a:gd name="connsiteX4" fmla="*/ 0 w 40210"/>
                <a:gd name="connsiteY4" fmla="*/ 34966 h 72553"/>
                <a:gd name="connsiteX5" fmla="*/ 6993 w 40210"/>
                <a:gd name="connsiteY5" fmla="*/ 8741 h 72553"/>
                <a:gd name="connsiteX6" fmla="*/ 35840 w 40210"/>
                <a:gd name="connsiteY6" fmla="*/ 0 h 7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10" h="72553">
                  <a:moveTo>
                    <a:pt x="35840" y="0"/>
                  </a:moveTo>
                  <a:cubicBezTo>
                    <a:pt x="37588" y="24476"/>
                    <a:pt x="39336" y="48952"/>
                    <a:pt x="40210" y="72554"/>
                  </a:cubicBezTo>
                  <a:cubicBezTo>
                    <a:pt x="34966" y="71680"/>
                    <a:pt x="29721" y="70805"/>
                    <a:pt x="24476" y="70805"/>
                  </a:cubicBezTo>
                  <a:cubicBezTo>
                    <a:pt x="18357" y="69057"/>
                    <a:pt x="12238" y="67309"/>
                    <a:pt x="6993" y="66435"/>
                  </a:cubicBezTo>
                  <a:cubicBezTo>
                    <a:pt x="4371" y="55945"/>
                    <a:pt x="2622" y="45456"/>
                    <a:pt x="0" y="34966"/>
                  </a:cubicBezTo>
                  <a:cubicBezTo>
                    <a:pt x="2622" y="26224"/>
                    <a:pt x="4371" y="17483"/>
                    <a:pt x="6993" y="8741"/>
                  </a:cubicBezTo>
                  <a:cubicBezTo>
                    <a:pt x="16609" y="6119"/>
                    <a:pt x="26224" y="2622"/>
                    <a:pt x="35840" y="0"/>
                  </a:cubicBezTo>
                  <a:close/>
                </a:path>
              </a:pathLst>
            </a:custGeom>
            <a:solidFill>
              <a:srgbClr val="E7BB54"/>
            </a:solidFill>
            <a:ln w="8731" cap="flat">
              <a:noFill/>
              <a:prstDash val="solid"/>
              <a:miter/>
            </a:ln>
          </p:spPr>
          <p:txBody>
            <a:bodyPr rtlCol="0" anchor="ctr"/>
            <a:lstStyle/>
            <a:p>
              <a:endParaRPr lang="en-GB"/>
            </a:p>
          </p:txBody>
        </p:sp>
        <p:sp>
          <p:nvSpPr>
            <p:cNvPr id="367" name="Freeform: Shape 366">
              <a:extLst>
                <a:ext uri="{FF2B5EF4-FFF2-40B4-BE49-F238E27FC236}">
                  <a16:creationId xmlns:a16="http://schemas.microsoft.com/office/drawing/2014/main" id="{A0FA42DF-7408-6F0A-7E9A-709DC723A8BC}"/>
                </a:ext>
              </a:extLst>
            </p:cNvPr>
            <p:cNvSpPr/>
            <p:nvPr/>
          </p:nvSpPr>
          <p:spPr>
            <a:xfrm>
              <a:off x="9226034" y="3396085"/>
              <a:ext cx="51574" cy="61189"/>
            </a:xfrm>
            <a:custGeom>
              <a:avLst/>
              <a:gdLst>
                <a:gd name="connsiteX0" fmla="*/ 51574 w 51574"/>
                <a:gd name="connsiteY0" fmla="*/ 0 h 61189"/>
                <a:gd name="connsiteX1" fmla="*/ 34966 w 51574"/>
                <a:gd name="connsiteY1" fmla="*/ 61190 h 61189"/>
                <a:gd name="connsiteX2" fmla="*/ 0 w 51574"/>
                <a:gd name="connsiteY2" fmla="*/ 50700 h 61189"/>
                <a:gd name="connsiteX3" fmla="*/ 51574 w 51574"/>
                <a:gd name="connsiteY3" fmla="*/ 0 h 61189"/>
              </a:gdLst>
              <a:ahLst/>
              <a:cxnLst>
                <a:cxn ang="0">
                  <a:pos x="connsiteX0" y="connsiteY0"/>
                </a:cxn>
                <a:cxn ang="0">
                  <a:pos x="connsiteX1" y="connsiteY1"/>
                </a:cxn>
                <a:cxn ang="0">
                  <a:pos x="connsiteX2" y="connsiteY2"/>
                </a:cxn>
                <a:cxn ang="0">
                  <a:pos x="connsiteX3" y="connsiteY3"/>
                </a:cxn>
              </a:cxnLst>
              <a:rect l="l" t="t" r="r" b="b"/>
              <a:pathLst>
                <a:path w="51574" h="61189">
                  <a:moveTo>
                    <a:pt x="51574" y="0"/>
                  </a:moveTo>
                  <a:cubicBezTo>
                    <a:pt x="46330" y="20105"/>
                    <a:pt x="40211" y="41085"/>
                    <a:pt x="34966" y="61190"/>
                  </a:cubicBezTo>
                  <a:cubicBezTo>
                    <a:pt x="23602" y="57693"/>
                    <a:pt x="11364" y="54197"/>
                    <a:pt x="0" y="50700"/>
                  </a:cubicBezTo>
                  <a:cubicBezTo>
                    <a:pt x="17483" y="34092"/>
                    <a:pt x="34966" y="17483"/>
                    <a:pt x="51574" y="0"/>
                  </a:cubicBezTo>
                  <a:close/>
                </a:path>
              </a:pathLst>
            </a:custGeom>
            <a:solidFill>
              <a:srgbClr val="7E4E29"/>
            </a:solidFill>
            <a:ln w="8731" cap="flat">
              <a:noFill/>
              <a:prstDash val="solid"/>
              <a:miter/>
            </a:ln>
          </p:spPr>
          <p:txBody>
            <a:bodyPr rtlCol="0" anchor="ctr"/>
            <a:lstStyle/>
            <a:p>
              <a:endParaRPr lang="en-GB"/>
            </a:p>
          </p:txBody>
        </p:sp>
        <p:sp>
          <p:nvSpPr>
            <p:cNvPr id="368" name="Freeform: Shape 367">
              <a:extLst>
                <a:ext uri="{FF2B5EF4-FFF2-40B4-BE49-F238E27FC236}">
                  <a16:creationId xmlns:a16="http://schemas.microsoft.com/office/drawing/2014/main" id="{DA6E8A12-2433-1FD9-7F90-C515FFFEAD77}"/>
                </a:ext>
              </a:extLst>
            </p:cNvPr>
            <p:cNvSpPr/>
            <p:nvPr/>
          </p:nvSpPr>
          <p:spPr>
            <a:xfrm>
              <a:off x="9444570" y="4551701"/>
              <a:ext cx="47203" cy="62063"/>
            </a:xfrm>
            <a:custGeom>
              <a:avLst/>
              <a:gdLst>
                <a:gd name="connsiteX0" fmla="*/ 47204 w 47203"/>
                <a:gd name="connsiteY0" fmla="*/ 27972 h 62063"/>
                <a:gd name="connsiteX1" fmla="*/ 8741 w 47203"/>
                <a:gd name="connsiteY1" fmla="*/ 62064 h 62063"/>
                <a:gd name="connsiteX2" fmla="*/ 0 w 47203"/>
                <a:gd name="connsiteY2" fmla="*/ 13986 h 62063"/>
                <a:gd name="connsiteX3" fmla="*/ 43707 w 47203"/>
                <a:gd name="connsiteY3" fmla="*/ 0 h 62063"/>
                <a:gd name="connsiteX4" fmla="*/ 47204 w 47203"/>
                <a:gd name="connsiteY4" fmla="*/ 27972 h 6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62063">
                  <a:moveTo>
                    <a:pt x="47204" y="27972"/>
                  </a:moveTo>
                  <a:cubicBezTo>
                    <a:pt x="34092" y="39336"/>
                    <a:pt x="20980" y="50700"/>
                    <a:pt x="8741" y="62064"/>
                  </a:cubicBezTo>
                  <a:cubicBezTo>
                    <a:pt x="6119" y="45455"/>
                    <a:pt x="2622" y="29721"/>
                    <a:pt x="0" y="13986"/>
                  </a:cubicBezTo>
                  <a:cubicBezTo>
                    <a:pt x="14860" y="9615"/>
                    <a:pt x="28847" y="4371"/>
                    <a:pt x="43707" y="0"/>
                  </a:cubicBezTo>
                  <a:cubicBezTo>
                    <a:pt x="44581" y="9615"/>
                    <a:pt x="46330" y="19231"/>
                    <a:pt x="47204" y="27972"/>
                  </a:cubicBezTo>
                  <a:close/>
                </a:path>
              </a:pathLst>
            </a:custGeom>
            <a:solidFill>
              <a:srgbClr val="BE7625"/>
            </a:solidFill>
            <a:ln w="8731" cap="flat">
              <a:noFill/>
              <a:prstDash val="solid"/>
              <a:miter/>
            </a:ln>
          </p:spPr>
          <p:txBody>
            <a:bodyPr rtlCol="0" anchor="ctr"/>
            <a:lstStyle/>
            <a:p>
              <a:endParaRPr lang="en-GB"/>
            </a:p>
          </p:txBody>
        </p:sp>
        <p:sp>
          <p:nvSpPr>
            <p:cNvPr id="369" name="Freeform: Shape 368">
              <a:extLst>
                <a:ext uri="{FF2B5EF4-FFF2-40B4-BE49-F238E27FC236}">
                  <a16:creationId xmlns:a16="http://schemas.microsoft.com/office/drawing/2014/main" id="{48B6F22F-308D-11D8-BC1A-AF6088BB77AD}"/>
                </a:ext>
              </a:extLst>
            </p:cNvPr>
            <p:cNvSpPr/>
            <p:nvPr/>
          </p:nvSpPr>
          <p:spPr>
            <a:xfrm>
              <a:off x="10452456" y="1374626"/>
              <a:ext cx="146855" cy="42400"/>
            </a:xfrm>
            <a:custGeom>
              <a:avLst/>
              <a:gdLst>
                <a:gd name="connsiteX0" fmla="*/ 129373 w 146855"/>
                <a:gd name="connsiteY0" fmla="*/ 12680 h 42400"/>
                <a:gd name="connsiteX1" fmla="*/ 0 w 146855"/>
                <a:gd name="connsiteY1" fmla="*/ 42401 h 42400"/>
                <a:gd name="connsiteX2" fmla="*/ 146856 w 146855"/>
                <a:gd name="connsiteY2" fmla="*/ 2190 h 42400"/>
                <a:gd name="connsiteX3" fmla="*/ 129373 w 146855"/>
                <a:gd name="connsiteY3" fmla="*/ 12680 h 42400"/>
              </a:gdLst>
              <a:ahLst/>
              <a:cxnLst>
                <a:cxn ang="0">
                  <a:pos x="connsiteX0" y="connsiteY0"/>
                </a:cxn>
                <a:cxn ang="0">
                  <a:pos x="connsiteX1" y="connsiteY1"/>
                </a:cxn>
                <a:cxn ang="0">
                  <a:pos x="connsiteX2" y="connsiteY2"/>
                </a:cxn>
                <a:cxn ang="0">
                  <a:pos x="connsiteX3" y="connsiteY3"/>
                </a:cxn>
              </a:cxnLst>
              <a:rect l="l" t="t" r="r" b="b"/>
              <a:pathLst>
                <a:path w="146855" h="42400">
                  <a:moveTo>
                    <a:pt x="129373" y="12680"/>
                  </a:moveTo>
                  <a:cubicBezTo>
                    <a:pt x="86540" y="22296"/>
                    <a:pt x="42833" y="32785"/>
                    <a:pt x="0" y="42401"/>
                  </a:cubicBezTo>
                  <a:cubicBezTo>
                    <a:pt x="34092" y="-26657"/>
                    <a:pt x="97030" y="11806"/>
                    <a:pt x="146856" y="2190"/>
                  </a:cubicBezTo>
                  <a:cubicBezTo>
                    <a:pt x="140737" y="5687"/>
                    <a:pt x="134618" y="9183"/>
                    <a:pt x="129373" y="12680"/>
                  </a:cubicBezTo>
                  <a:close/>
                </a:path>
              </a:pathLst>
            </a:custGeom>
            <a:solidFill>
              <a:srgbClr val="BA3325"/>
            </a:solidFill>
            <a:ln w="8731" cap="flat">
              <a:noFill/>
              <a:prstDash val="solid"/>
              <a:miter/>
            </a:ln>
          </p:spPr>
          <p:txBody>
            <a:bodyPr rtlCol="0" anchor="ctr"/>
            <a:lstStyle/>
            <a:p>
              <a:endParaRPr lang="en-GB"/>
            </a:p>
          </p:txBody>
        </p:sp>
        <p:sp>
          <p:nvSpPr>
            <p:cNvPr id="370" name="Freeform: Shape 369">
              <a:extLst>
                <a:ext uri="{FF2B5EF4-FFF2-40B4-BE49-F238E27FC236}">
                  <a16:creationId xmlns:a16="http://schemas.microsoft.com/office/drawing/2014/main" id="{B1CD2ED1-CC70-0EAE-E9CA-DEDA8671A1B5}"/>
                </a:ext>
              </a:extLst>
            </p:cNvPr>
            <p:cNvSpPr/>
            <p:nvPr/>
          </p:nvSpPr>
          <p:spPr>
            <a:xfrm>
              <a:off x="10295110" y="397776"/>
              <a:ext cx="67309" cy="76924"/>
            </a:xfrm>
            <a:custGeom>
              <a:avLst/>
              <a:gdLst>
                <a:gd name="connsiteX0" fmla="*/ 15735 w 67309"/>
                <a:gd name="connsiteY0" fmla="*/ 62938 h 76924"/>
                <a:gd name="connsiteX1" fmla="*/ 0 w 67309"/>
                <a:gd name="connsiteY1" fmla="*/ 0 h 76924"/>
                <a:gd name="connsiteX2" fmla="*/ 67309 w 67309"/>
                <a:gd name="connsiteY2" fmla="*/ 76925 h 76924"/>
                <a:gd name="connsiteX3" fmla="*/ 34966 w 67309"/>
                <a:gd name="connsiteY3" fmla="*/ 69931 h 76924"/>
                <a:gd name="connsiteX4" fmla="*/ 15735 w 67309"/>
                <a:gd name="connsiteY4" fmla="*/ 62938 h 76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9" h="76924">
                  <a:moveTo>
                    <a:pt x="15735" y="62938"/>
                  </a:moveTo>
                  <a:cubicBezTo>
                    <a:pt x="10490" y="41959"/>
                    <a:pt x="5245" y="20979"/>
                    <a:pt x="0" y="0"/>
                  </a:cubicBezTo>
                  <a:cubicBezTo>
                    <a:pt x="22728" y="25350"/>
                    <a:pt x="44581" y="51574"/>
                    <a:pt x="67309" y="76925"/>
                  </a:cubicBezTo>
                  <a:cubicBezTo>
                    <a:pt x="56819" y="74302"/>
                    <a:pt x="46329" y="72554"/>
                    <a:pt x="34966" y="69931"/>
                  </a:cubicBezTo>
                  <a:cubicBezTo>
                    <a:pt x="28847" y="67309"/>
                    <a:pt x="22728" y="64687"/>
                    <a:pt x="15735" y="62938"/>
                  </a:cubicBezTo>
                  <a:close/>
                </a:path>
              </a:pathLst>
            </a:custGeom>
            <a:solidFill>
              <a:srgbClr val="B23D4A"/>
            </a:solidFill>
            <a:ln w="8731" cap="flat">
              <a:noFill/>
              <a:prstDash val="solid"/>
              <a:miter/>
            </a:ln>
          </p:spPr>
          <p:txBody>
            <a:bodyPr rtlCol="0" anchor="ctr"/>
            <a:lstStyle/>
            <a:p>
              <a:endParaRPr lang="en-GB"/>
            </a:p>
          </p:txBody>
        </p:sp>
        <p:sp>
          <p:nvSpPr>
            <p:cNvPr id="371" name="Freeform: Shape 370">
              <a:extLst>
                <a:ext uri="{FF2B5EF4-FFF2-40B4-BE49-F238E27FC236}">
                  <a16:creationId xmlns:a16="http://schemas.microsoft.com/office/drawing/2014/main" id="{33E4DA96-E047-BC79-420B-15D5AB0B33E9}"/>
                </a:ext>
              </a:extLst>
            </p:cNvPr>
            <p:cNvSpPr/>
            <p:nvPr/>
          </p:nvSpPr>
          <p:spPr>
            <a:xfrm>
              <a:off x="10975193" y="2001828"/>
              <a:ext cx="62938" cy="56819"/>
            </a:xfrm>
            <a:custGeom>
              <a:avLst/>
              <a:gdLst>
                <a:gd name="connsiteX0" fmla="*/ 62938 w 62938"/>
                <a:gd name="connsiteY0" fmla="*/ 34092 h 56819"/>
                <a:gd name="connsiteX1" fmla="*/ 874 w 62938"/>
                <a:gd name="connsiteY1" fmla="*/ 56819 h 56819"/>
                <a:gd name="connsiteX2" fmla="*/ 0 w 62938"/>
                <a:gd name="connsiteY2" fmla="*/ 29721 h 56819"/>
                <a:gd name="connsiteX3" fmla="*/ 30595 w 62938"/>
                <a:gd name="connsiteY3" fmla="*/ 0 h 56819"/>
                <a:gd name="connsiteX4" fmla="*/ 62938 w 62938"/>
                <a:gd name="connsiteY4" fmla="*/ 34092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8" h="56819">
                  <a:moveTo>
                    <a:pt x="62938" y="34092"/>
                  </a:moveTo>
                  <a:cubicBezTo>
                    <a:pt x="41959" y="41959"/>
                    <a:pt x="21854" y="49826"/>
                    <a:pt x="874" y="56819"/>
                  </a:cubicBezTo>
                  <a:cubicBezTo>
                    <a:pt x="874" y="48078"/>
                    <a:pt x="0" y="39336"/>
                    <a:pt x="0" y="29721"/>
                  </a:cubicBezTo>
                  <a:cubicBezTo>
                    <a:pt x="10490" y="20105"/>
                    <a:pt x="20105" y="9616"/>
                    <a:pt x="30595" y="0"/>
                  </a:cubicBezTo>
                  <a:cubicBezTo>
                    <a:pt x="41085" y="12238"/>
                    <a:pt x="52449" y="23602"/>
                    <a:pt x="62938" y="34092"/>
                  </a:cubicBezTo>
                  <a:close/>
                </a:path>
              </a:pathLst>
            </a:custGeom>
            <a:solidFill>
              <a:srgbClr val="4F513D"/>
            </a:solidFill>
            <a:ln w="8731" cap="flat">
              <a:noFill/>
              <a:prstDash val="solid"/>
              <a:miter/>
            </a:ln>
          </p:spPr>
          <p:txBody>
            <a:bodyPr rtlCol="0" anchor="ctr"/>
            <a:lstStyle/>
            <a:p>
              <a:endParaRPr lang="en-GB"/>
            </a:p>
          </p:txBody>
        </p:sp>
        <p:sp>
          <p:nvSpPr>
            <p:cNvPr id="372" name="Freeform: Shape 371">
              <a:extLst>
                <a:ext uri="{FF2B5EF4-FFF2-40B4-BE49-F238E27FC236}">
                  <a16:creationId xmlns:a16="http://schemas.microsoft.com/office/drawing/2014/main" id="{B2402F6D-5DA7-B0F6-6D7A-A09258CEC658}"/>
                </a:ext>
              </a:extLst>
            </p:cNvPr>
            <p:cNvSpPr/>
            <p:nvPr/>
          </p:nvSpPr>
          <p:spPr>
            <a:xfrm>
              <a:off x="10137765" y="1392550"/>
              <a:ext cx="51574" cy="72553"/>
            </a:xfrm>
            <a:custGeom>
              <a:avLst/>
              <a:gdLst>
                <a:gd name="connsiteX0" fmla="*/ 25350 w 51574"/>
                <a:gd name="connsiteY0" fmla="*/ 0 h 72553"/>
                <a:gd name="connsiteX1" fmla="*/ 48952 w 51574"/>
                <a:gd name="connsiteY1" fmla="*/ 15735 h 72553"/>
                <a:gd name="connsiteX2" fmla="*/ 51574 w 51574"/>
                <a:gd name="connsiteY2" fmla="*/ 32343 h 72553"/>
                <a:gd name="connsiteX3" fmla="*/ 26224 w 51574"/>
                <a:gd name="connsiteY3" fmla="*/ 72554 h 72553"/>
                <a:gd name="connsiteX4" fmla="*/ 23602 w 51574"/>
                <a:gd name="connsiteY4" fmla="*/ 69931 h 72553"/>
                <a:gd name="connsiteX5" fmla="*/ 0 w 51574"/>
                <a:gd name="connsiteY5" fmla="*/ 10490 h 72553"/>
                <a:gd name="connsiteX6" fmla="*/ 25350 w 51574"/>
                <a:gd name="connsiteY6" fmla="*/ 0 h 7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574" h="72553">
                  <a:moveTo>
                    <a:pt x="25350" y="0"/>
                  </a:moveTo>
                  <a:cubicBezTo>
                    <a:pt x="33217" y="5245"/>
                    <a:pt x="41085" y="10490"/>
                    <a:pt x="48952" y="15735"/>
                  </a:cubicBezTo>
                  <a:cubicBezTo>
                    <a:pt x="49826" y="20979"/>
                    <a:pt x="50700" y="27098"/>
                    <a:pt x="51574" y="32343"/>
                  </a:cubicBezTo>
                  <a:cubicBezTo>
                    <a:pt x="42833" y="45455"/>
                    <a:pt x="34092" y="59442"/>
                    <a:pt x="26224" y="72554"/>
                  </a:cubicBezTo>
                  <a:cubicBezTo>
                    <a:pt x="26224" y="72554"/>
                    <a:pt x="23602" y="69931"/>
                    <a:pt x="23602" y="69931"/>
                  </a:cubicBezTo>
                  <a:cubicBezTo>
                    <a:pt x="15735" y="49826"/>
                    <a:pt x="7867" y="29721"/>
                    <a:pt x="0" y="10490"/>
                  </a:cubicBezTo>
                  <a:cubicBezTo>
                    <a:pt x="7867" y="6119"/>
                    <a:pt x="16609" y="3497"/>
                    <a:pt x="25350" y="0"/>
                  </a:cubicBezTo>
                  <a:close/>
                </a:path>
              </a:pathLst>
            </a:custGeom>
            <a:solidFill>
              <a:srgbClr val="654A38"/>
            </a:solidFill>
            <a:ln w="8731" cap="flat">
              <a:noFill/>
              <a:prstDash val="solid"/>
              <a:miter/>
            </a:ln>
          </p:spPr>
          <p:txBody>
            <a:bodyPr rtlCol="0" anchor="ctr"/>
            <a:lstStyle/>
            <a:p>
              <a:endParaRPr lang="en-GB"/>
            </a:p>
          </p:txBody>
        </p:sp>
        <p:sp>
          <p:nvSpPr>
            <p:cNvPr id="373" name="Freeform: Shape 372">
              <a:extLst>
                <a:ext uri="{FF2B5EF4-FFF2-40B4-BE49-F238E27FC236}">
                  <a16:creationId xmlns:a16="http://schemas.microsoft.com/office/drawing/2014/main" id="{E98194F5-D4C7-3028-153D-BFEF9D056A48}"/>
                </a:ext>
              </a:extLst>
            </p:cNvPr>
            <p:cNvSpPr/>
            <p:nvPr/>
          </p:nvSpPr>
          <p:spPr>
            <a:xfrm>
              <a:off x="8904349" y="2083997"/>
              <a:ext cx="129154" cy="58567"/>
            </a:xfrm>
            <a:custGeom>
              <a:avLst/>
              <a:gdLst>
                <a:gd name="connsiteX0" fmla="*/ 35840 w 129154"/>
                <a:gd name="connsiteY0" fmla="*/ 37588 h 58567"/>
                <a:gd name="connsiteX1" fmla="*/ 874 w 129154"/>
                <a:gd name="connsiteY1" fmla="*/ 19231 h 58567"/>
                <a:gd name="connsiteX2" fmla="*/ 0 w 129154"/>
                <a:gd name="connsiteY2" fmla="*/ 0 h 58567"/>
                <a:gd name="connsiteX3" fmla="*/ 87414 w 129154"/>
                <a:gd name="connsiteY3" fmla="*/ 32343 h 58567"/>
                <a:gd name="connsiteX4" fmla="*/ 128499 w 129154"/>
                <a:gd name="connsiteY4" fmla="*/ 45455 h 58567"/>
                <a:gd name="connsiteX5" fmla="*/ 128499 w 129154"/>
                <a:gd name="connsiteY5" fmla="*/ 53323 h 58567"/>
                <a:gd name="connsiteX6" fmla="*/ 121506 w 129154"/>
                <a:gd name="connsiteY6" fmla="*/ 58568 h 58567"/>
                <a:gd name="connsiteX7" fmla="*/ 104023 w 129154"/>
                <a:gd name="connsiteY7" fmla="*/ 55945 h 58567"/>
                <a:gd name="connsiteX8" fmla="*/ 35840 w 129154"/>
                <a:gd name="connsiteY8" fmla="*/ 37588 h 5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154" h="58567">
                  <a:moveTo>
                    <a:pt x="35840" y="37588"/>
                  </a:moveTo>
                  <a:cubicBezTo>
                    <a:pt x="24476" y="31469"/>
                    <a:pt x="12238" y="25350"/>
                    <a:pt x="874" y="19231"/>
                  </a:cubicBezTo>
                  <a:cubicBezTo>
                    <a:pt x="874" y="12238"/>
                    <a:pt x="0" y="6119"/>
                    <a:pt x="0" y="0"/>
                  </a:cubicBezTo>
                  <a:cubicBezTo>
                    <a:pt x="28847" y="10490"/>
                    <a:pt x="58568" y="21854"/>
                    <a:pt x="87414" y="32343"/>
                  </a:cubicBezTo>
                  <a:cubicBezTo>
                    <a:pt x="101401" y="36714"/>
                    <a:pt x="114513" y="41085"/>
                    <a:pt x="128499" y="45455"/>
                  </a:cubicBezTo>
                  <a:cubicBezTo>
                    <a:pt x="129373" y="48078"/>
                    <a:pt x="129373" y="50700"/>
                    <a:pt x="128499" y="53323"/>
                  </a:cubicBezTo>
                  <a:cubicBezTo>
                    <a:pt x="126751" y="55071"/>
                    <a:pt x="124128" y="56819"/>
                    <a:pt x="121506" y="58568"/>
                  </a:cubicBezTo>
                  <a:cubicBezTo>
                    <a:pt x="115387" y="57693"/>
                    <a:pt x="110142" y="56819"/>
                    <a:pt x="104023" y="55945"/>
                  </a:cubicBezTo>
                  <a:cubicBezTo>
                    <a:pt x="81295" y="49826"/>
                    <a:pt x="58568" y="43707"/>
                    <a:pt x="35840" y="37588"/>
                  </a:cubicBezTo>
                  <a:close/>
                </a:path>
              </a:pathLst>
            </a:custGeom>
            <a:solidFill>
              <a:srgbClr val="F9D4D5"/>
            </a:solidFill>
            <a:ln w="8731" cap="flat">
              <a:noFill/>
              <a:prstDash val="solid"/>
              <a:miter/>
            </a:ln>
          </p:spPr>
          <p:txBody>
            <a:bodyPr rtlCol="0" anchor="ctr"/>
            <a:lstStyle/>
            <a:p>
              <a:endParaRPr lang="en-GB"/>
            </a:p>
          </p:txBody>
        </p:sp>
        <p:sp>
          <p:nvSpPr>
            <p:cNvPr id="374" name="Freeform: Shape 373">
              <a:extLst>
                <a:ext uri="{FF2B5EF4-FFF2-40B4-BE49-F238E27FC236}">
                  <a16:creationId xmlns:a16="http://schemas.microsoft.com/office/drawing/2014/main" id="{0609E1D4-4A0C-E92A-51D4-30DC08115123}"/>
                </a:ext>
              </a:extLst>
            </p:cNvPr>
            <p:cNvSpPr/>
            <p:nvPr/>
          </p:nvSpPr>
          <p:spPr>
            <a:xfrm>
              <a:off x="10566094" y="5492278"/>
              <a:ext cx="83043" cy="54196"/>
            </a:xfrm>
            <a:custGeom>
              <a:avLst/>
              <a:gdLst>
                <a:gd name="connsiteX0" fmla="*/ 15734 w 83043"/>
                <a:gd name="connsiteY0" fmla="*/ 0 h 54196"/>
                <a:gd name="connsiteX1" fmla="*/ 83044 w 83043"/>
                <a:gd name="connsiteY1" fmla="*/ 48952 h 54196"/>
                <a:gd name="connsiteX2" fmla="*/ 76924 w 83043"/>
                <a:gd name="connsiteY2" fmla="*/ 54197 h 54196"/>
                <a:gd name="connsiteX3" fmla="*/ 0 w 83043"/>
                <a:gd name="connsiteY3" fmla="*/ 28847 h 54196"/>
                <a:gd name="connsiteX4" fmla="*/ 15734 w 83043"/>
                <a:gd name="connsiteY4" fmla="*/ 0 h 5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043" h="54196">
                  <a:moveTo>
                    <a:pt x="15734" y="0"/>
                  </a:moveTo>
                  <a:cubicBezTo>
                    <a:pt x="38462" y="16609"/>
                    <a:pt x="60316" y="32343"/>
                    <a:pt x="83044" y="48952"/>
                  </a:cubicBezTo>
                  <a:cubicBezTo>
                    <a:pt x="80421" y="50700"/>
                    <a:pt x="78673" y="51575"/>
                    <a:pt x="76924" y="54197"/>
                  </a:cubicBezTo>
                  <a:cubicBezTo>
                    <a:pt x="51574" y="45456"/>
                    <a:pt x="25350" y="36714"/>
                    <a:pt x="0" y="28847"/>
                  </a:cubicBezTo>
                  <a:cubicBezTo>
                    <a:pt x="5245" y="18357"/>
                    <a:pt x="10490" y="9615"/>
                    <a:pt x="15734" y="0"/>
                  </a:cubicBezTo>
                  <a:close/>
                </a:path>
              </a:pathLst>
            </a:custGeom>
            <a:solidFill>
              <a:srgbClr val="3D2226"/>
            </a:solidFill>
            <a:ln w="8731" cap="flat">
              <a:noFill/>
              <a:prstDash val="solid"/>
              <a:miter/>
            </a:ln>
          </p:spPr>
          <p:txBody>
            <a:bodyPr rtlCol="0" anchor="ctr"/>
            <a:lstStyle/>
            <a:p>
              <a:endParaRPr lang="en-GB"/>
            </a:p>
          </p:txBody>
        </p:sp>
        <p:sp>
          <p:nvSpPr>
            <p:cNvPr id="375" name="Freeform: Shape 374">
              <a:extLst>
                <a:ext uri="{FF2B5EF4-FFF2-40B4-BE49-F238E27FC236}">
                  <a16:creationId xmlns:a16="http://schemas.microsoft.com/office/drawing/2014/main" id="{27449EE4-2354-B0BF-082F-BA0D0B9321F1}"/>
                </a:ext>
              </a:extLst>
            </p:cNvPr>
            <p:cNvSpPr/>
            <p:nvPr/>
          </p:nvSpPr>
          <p:spPr>
            <a:xfrm>
              <a:off x="10208570" y="3665321"/>
              <a:ext cx="44581" cy="62064"/>
            </a:xfrm>
            <a:custGeom>
              <a:avLst/>
              <a:gdLst>
                <a:gd name="connsiteX0" fmla="*/ 0 w 44581"/>
                <a:gd name="connsiteY0" fmla="*/ 0 h 62064"/>
                <a:gd name="connsiteX1" fmla="*/ 44581 w 44581"/>
                <a:gd name="connsiteY1" fmla="*/ 874 h 62064"/>
                <a:gd name="connsiteX2" fmla="*/ 14860 w 44581"/>
                <a:gd name="connsiteY2" fmla="*/ 55071 h 62064"/>
                <a:gd name="connsiteX3" fmla="*/ 12238 w 44581"/>
                <a:gd name="connsiteY3" fmla="*/ 62064 h 62064"/>
                <a:gd name="connsiteX4" fmla="*/ 0 w 44581"/>
                <a:gd name="connsiteY4" fmla="*/ 0 h 62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81" h="62064">
                  <a:moveTo>
                    <a:pt x="0" y="0"/>
                  </a:moveTo>
                  <a:cubicBezTo>
                    <a:pt x="14860" y="0"/>
                    <a:pt x="29721" y="874"/>
                    <a:pt x="44581" y="874"/>
                  </a:cubicBezTo>
                  <a:cubicBezTo>
                    <a:pt x="34966" y="19231"/>
                    <a:pt x="24476" y="36714"/>
                    <a:pt x="14860" y="55071"/>
                  </a:cubicBezTo>
                  <a:cubicBezTo>
                    <a:pt x="14860" y="57693"/>
                    <a:pt x="14860" y="60316"/>
                    <a:pt x="12238" y="62064"/>
                  </a:cubicBezTo>
                  <a:cubicBezTo>
                    <a:pt x="8741" y="40211"/>
                    <a:pt x="4371" y="20105"/>
                    <a:pt x="0" y="0"/>
                  </a:cubicBezTo>
                  <a:close/>
                </a:path>
              </a:pathLst>
            </a:custGeom>
            <a:solidFill>
              <a:srgbClr val="BE7625"/>
            </a:solidFill>
            <a:ln w="8731" cap="flat">
              <a:noFill/>
              <a:prstDash val="solid"/>
              <a:miter/>
            </a:ln>
          </p:spPr>
          <p:txBody>
            <a:bodyPr rtlCol="0" anchor="ctr"/>
            <a:lstStyle/>
            <a:p>
              <a:endParaRPr lang="en-GB"/>
            </a:p>
          </p:txBody>
        </p:sp>
        <p:sp>
          <p:nvSpPr>
            <p:cNvPr id="376" name="Freeform: Shape 375">
              <a:extLst>
                <a:ext uri="{FF2B5EF4-FFF2-40B4-BE49-F238E27FC236}">
                  <a16:creationId xmlns:a16="http://schemas.microsoft.com/office/drawing/2014/main" id="{B24E95CF-33F1-9DB7-4976-1071EEC52B08}"/>
                </a:ext>
              </a:extLst>
            </p:cNvPr>
            <p:cNvSpPr/>
            <p:nvPr/>
          </p:nvSpPr>
          <p:spPr>
            <a:xfrm>
              <a:off x="8854523" y="1439754"/>
              <a:ext cx="83917" cy="42833"/>
            </a:xfrm>
            <a:custGeom>
              <a:avLst/>
              <a:gdLst>
                <a:gd name="connsiteX0" fmla="*/ 83918 w 83917"/>
                <a:gd name="connsiteY0" fmla="*/ 0 h 42833"/>
                <a:gd name="connsiteX1" fmla="*/ 15735 w 83917"/>
                <a:gd name="connsiteY1" fmla="*/ 42833 h 42833"/>
                <a:gd name="connsiteX2" fmla="*/ 6119 w 83917"/>
                <a:gd name="connsiteY2" fmla="*/ 40211 h 42833"/>
                <a:gd name="connsiteX3" fmla="*/ 0 w 83917"/>
                <a:gd name="connsiteY3" fmla="*/ 21854 h 42833"/>
                <a:gd name="connsiteX4" fmla="*/ 83918 w 83917"/>
                <a:gd name="connsiteY4" fmla="*/ 0 h 42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17" h="42833">
                  <a:moveTo>
                    <a:pt x="83918" y="0"/>
                  </a:moveTo>
                  <a:cubicBezTo>
                    <a:pt x="61190" y="13986"/>
                    <a:pt x="38462" y="28847"/>
                    <a:pt x="15735" y="42833"/>
                  </a:cubicBezTo>
                  <a:cubicBezTo>
                    <a:pt x="12238" y="41959"/>
                    <a:pt x="9616" y="41085"/>
                    <a:pt x="6119" y="40211"/>
                  </a:cubicBezTo>
                  <a:cubicBezTo>
                    <a:pt x="4371" y="34092"/>
                    <a:pt x="1748" y="27973"/>
                    <a:pt x="0" y="21854"/>
                  </a:cubicBezTo>
                  <a:cubicBezTo>
                    <a:pt x="27973" y="14861"/>
                    <a:pt x="55945" y="6993"/>
                    <a:pt x="83918" y="0"/>
                  </a:cubicBezTo>
                  <a:close/>
                </a:path>
              </a:pathLst>
            </a:custGeom>
            <a:solidFill>
              <a:srgbClr val="4F513D"/>
            </a:solidFill>
            <a:ln w="8731" cap="flat">
              <a:noFill/>
              <a:prstDash val="solid"/>
              <a:miter/>
            </a:ln>
          </p:spPr>
          <p:txBody>
            <a:bodyPr rtlCol="0" anchor="ctr"/>
            <a:lstStyle/>
            <a:p>
              <a:endParaRPr lang="en-GB"/>
            </a:p>
          </p:txBody>
        </p:sp>
        <p:sp>
          <p:nvSpPr>
            <p:cNvPr id="377" name="Freeform: Shape 376">
              <a:extLst>
                <a:ext uri="{FF2B5EF4-FFF2-40B4-BE49-F238E27FC236}">
                  <a16:creationId xmlns:a16="http://schemas.microsoft.com/office/drawing/2014/main" id="{DA4A55B1-B93E-0672-5903-F73E1787C2EF}"/>
                </a:ext>
              </a:extLst>
            </p:cNvPr>
            <p:cNvSpPr/>
            <p:nvPr/>
          </p:nvSpPr>
          <p:spPr>
            <a:xfrm>
              <a:off x="9445444" y="2417919"/>
              <a:ext cx="89162" cy="44581"/>
            </a:xfrm>
            <a:custGeom>
              <a:avLst/>
              <a:gdLst>
                <a:gd name="connsiteX0" fmla="*/ 0 w 89162"/>
                <a:gd name="connsiteY0" fmla="*/ 7867 h 44581"/>
                <a:gd name="connsiteX1" fmla="*/ 52449 w 89162"/>
                <a:gd name="connsiteY1" fmla="*/ 0 h 44581"/>
                <a:gd name="connsiteX2" fmla="*/ 85666 w 89162"/>
                <a:gd name="connsiteY2" fmla="*/ 31469 h 44581"/>
                <a:gd name="connsiteX3" fmla="*/ 89163 w 89162"/>
                <a:gd name="connsiteY3" fmla="*/ 36714 h 44581"/>
                <a:gd name="connsiteX4" fmla="*/ 16609 w 89162"/>
                <a:gd name="connsiteY4" fmla="*/ 44581 h 44581"/>
                <a:gd name="connsiteX5" fmla="*/ 0 w 89162"/>
                <a:gd name="connsiteY5" fmla="*/ 7867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162" h="44581">
                  <a:moveTo>
                    <a:pt x="0" y="7867"/>
                  </a:moveTo>
                  <a:cubicBezTo>
                    <a:pt x="17483" y="5245"/>
                    <a:pt x="34966" y="2623"/>
                    <a:pt x="52449" y="0"/>
                  </a:cubicBezTo>
                  <a:cubicBezTo>
                    <a:pt x="63812" y="10490"/>
                    <a:pt x="75176" y="20980"/>
                    <a:pt x="85666" y="31469"/>
                  </a:cubicBezTo>
                  <a:cubicBezTo>
                    <a:pt x="86540" y="33218"/>
                    <a:pt x="87414" y="34966"/>
                    <a:pt x="89163" y="36714"/>
                  </a:cubicBezTo>
                  <a:cubicBezTo>
                    <a:pt x="64686" y="39336"/>
                    <a:pt x="41085" y="41959"/>
                    <a:pt x="16609" y="44581"/>
                  </a:cubicBezTo>
                  <a:cubicBezTo>
                    <a:pt x="11364" y="32343"/>
                    <a:pt x="6119" y="20105"/>
                    <a:pt x="0" y="7867"/>
                  </a:cubicBezTo>
                  <a:close/>
                </a:path>
              </a:pathLst>
            </a:custGeom>
            <a:solidFill>
              <a:srgbClr val="EA9024"/>
            </a:solidFill>
            <a:ln w="8731" cap="flat">
              <a:noFill/>
              <a:prstDash val="solid"/>
              <a:miter/>
            </a:ln>
          </p:spPr>
          <p:txBody>
            <a:bodyPr rtlCol="0" anchor="ctr"/>
            <a:lstStyle/>
            <a:p>
              <a:endParaRPr lang="en-GB"/>
            </a:p>
          </p:txBody>
        </p:sp>
        <p:sp>
          <p:nvSpPr>
            <p:cNvPr id="378" name="Freeform: Shape 377">
              <a:extLst>
                <a:ext uri="{FF2B5EF4-FFF2-40B4-BE49-F238E27FC236}">
                  <a16:creationId xmlns:a16="http://schemas.microsoft.com/office/drawing/2014/main" id="{A89A9326-DC51-C05E-FC95-05F889FEDC0C}"/>
                </a:ext>
              </a:extLst>
            </p:cNvPr>
            <p:cNvSpPr/>
            <p:nvPr/>
          </p:nvSpPr>
          <p:spPr>
            <a:xfrm>
              <a:off x="11534644" y="1481979"/>
              <a:ext cx="79547" cy="31203"/>
            </a:xfrm>
            <a:custGeom>
              <a:avLst/>
              <a:gdLst>
                <a:gd name="connsiteX0" fmla="*/ 0 w 79547"/>
                <a:gd name="connsiteY0" fmla="*/ 31203 h 31203"/>
                <a:gd name="connsiteX1" fmla="*/ 79547 w 79547"/>
                <a:gd name="connsiteY1" fmla="*/ 19839 h 31203"/>
                <a:gd name="connsiteX2" fmla="*/ 0 w 79547"/>
                <a:gd name="connsiteY2" fmla="*/ 31203 h 31203"/>
              </a:gdLst>
              <a:ahLst/>
              <a:cxnLst>
                <a:cxn ang="0">
                  <a:pos x="connsiteX0" y="connsiteY0"/>
                </a:cxn>
                <a:cxn ang="0">
                  <a:pos x="connsiteX1" y="connsiteY1"/>
                </a:cxn>
                <a:cxn ang="0">
                  <a:pos x="connsiteX2" y="connsiteY2"/>
                </a:cxn>
              </a:cxnLst>
              <a:rect l="l" t="t" r="r" b="b"/>
              <a:pathLst>
                <a:path w="79547" h="31203">
                  <a:moveTo>
                    <a:pt x="0" y="31203"/>
                  </a:moveTo>
                  <a:cubicBezTo>
                    <a:pt x="23602" y="4979"/>
                    <a:pt x="47204" y="-17749"/>
                    <a:pt x="79547" y="19839"/>
                  </a:cubicBezTo>
                  <a:cubicBezTo>
                    <a:pt x="53323" y="24210"/>
                    <a:pt x="26224" y="27707"/>
                    <a:pt x="0" y="31203"/>
                  </a:cubicBezTo>
                  <a:close/>
                </a:path>
              </a:pathLst>
            </a:custGeom>
            <a:solidFill>
              <a:srgbClr val="BE7625"/>
            </a:solidFill>
            <a:ln w="8731" cap="flat">
              <a:noFill/>
              <a:prstDash val="solid"/>
              <a:miter/>
            </a:ln>
          </p:spPr>
          <p:txBody>
            <a:bodyPr rtlCol="0" anchor="ctr"/>
            <a:lstStyle/>
            <a:p>
              <a:endParaRPr lang="en-GB"/>
            </a:p>
          </p:txBody>
        </p:sp>
        <p:sp>
          <p:nvSpPr>
            <p:cNvPr id="379" name="Freeform: Shape 378">
              <a:extLst>
                <a:ext uri="{FF2B5EF4-FFF2-40B4-BE49-F238E27FC236}">
                  <a16:creationId xmlns:a16="http://schemas.microsoft.com/office/drawing/2014/main" id="{6F126D8A-8F03-2D8C-0778-55173BB01484}"/>
                </a:ext>
              </a:extLst>
            </p:cNvPr>
            <p:cNvSpPr/>
            <p:nvPr/>
          </p:nvSpPr>
          <p:spPr>
            <a:xfrm>
              <a:off x="8955050" y="1571750"/>
              <a:ext cx="55945" cy="39336"/>
            </a:xfrm>
            <a:custGeom>
              <a:avLst/>
              <a:gdLst>
                <a:gd name="connsiteX0" fmla="*/ 55945 w 55945"/>
                <a:gd name="connsiteY0" fmla="*/ 6993 h 39336"/>
                <a:gd name="connsiteX1" fmla="*/ 47204 w 55945"/>
                <a:gd name="connsiteY1" fmla="*/ 39336 h 39336"/>
                <a:gd name="connsiteX2" fmla="*/ 0 w 55945"/>
                <a:gd name="connsiteY2" fmla="*/ 38462 h 39336"/>
                <a:gd name="connsiteX3" fmla="*/ 10490 w 55945"/>
                <a:gd name="connsiteY3" fmla="*/ 0 h 39336"/>
                <a:gd name="connsiteX4" fmla="*/ 55945 w 55945"/>
                <a:gd name="connsiteY4" fmla="*/ 6993 h 3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45" h="39336">
                  <a:moveTo>
                    <a:pt x="55945" y="6993"/>
                  </a:moveTo>
                  <a:cubicBezTo>
                    <a:pt x="53323" y="17483"/>
                    <a:pt x="49826" y="28847"/>
                    <a:pt x="47204" y="39336"/>
                  </a:cubicBezTo>
                  <a:cubicBezTo>
                    <a:pt x="31469" y="39336"/>
                    <a:pt x="15735" y="38462"/>
                    <a:pt x="0" y="38462"/>
                  </a:cubicBezTo>
                  <a:cubicBezTo>
                    <a:pt x="3497" y="25350"/>
                    <a:pt x="6993" y="12238"/>
                    <a:pt x="10490" y="0"/>
                  </a:cubicBezTo>
                  <a:cubicBezTo>
                    <a:pt x="25350" y="1748"/>
                    <a:pt x="40211" y="4371"/>
                    <a:pt x="55945" y="6993"/>
                  </a:cubicBezTo>
                  <a:close/>
                </a:path>
              </a:pathLst>
            </a:custGeom>
            <a:solidFill>
              <a:srgbClr val="7B2B29"/>
            </a:solidFill>
            <a:ln w="8731" cap="flat">
              <a:noFill/>
              <a:prstDash val="solid"/>
              <a:miter/>
            </a:ln>
          </p:spPr>
          <p:txBody>
            <a:bodyPr rtlCol="0" anchor="ctr"/>
            <a:lstStyle/>
            <a:p>
              <a:endParaRPr lang="en-GB"/>
            </a:p>
          </p:txBody>
        </p:sp>
        <p:sp>
          <p:nvSpPr>
            <p:cNvPr id="380" name="Freeform: Shape 379">
              <a:extLst>
                <a:ext uri="{FF2B5EF4-FFF2-40B4-BE49-F238E27FC236}">
                  <a16:creationId xmlns:a16="http://schemas.microsoft.com/office/drawing/2014/main" id="{41C0AE29-8A27-B713-AD0A-C77E266BB329}"/>
                </a:ext>
              </a:extLst>
            </p:cNvPr>
            <p:cNvSpPr/>
            <p:nvPr/>
          </p:nvSpPr>
          <p:spPr>
            <a:xfrm>
              <a:off x="10055528" y="3143458"/>
              <a:ext cx="44648" cy="60316"/>
            </a:xfrm>
            <a:custGeom>
              <a:avLst/>
              <a:gdLst>
                <a:gd name="connsiteX0" fmla="*/ 37655 w 44648"/>
                <a:gd name="connsiteY0" fmla="*/ 7867 h 60316"/>
                <a:gd name="connsiteX1" fmla="*/ 44648 w 44648"/>
                <a:gd name="connsiteY1" fmla="*/ 57693 h 60316"/>
                <a:gd name="connsiteX2" fmla="*/ 67 w 44648"/>
                <a:gd name="connsiteY2" fmla="*/ 60316 h 60316"/>
                <a:gd name="connsiteX3" fmla="*/ 1815 w 44648"/>
                <a:gd name="connsiteY3" fmla="*/ 0 h 60316"/>
                <a:gd name="connsiteX4" fmla="*/ 37655 w 44648"/>
                <a:gd name="connsiteY4" fmla="*/ 7867 h 60316"/>
                <a:gd name="connsiteX5" fmla="*/ 36781 w 44648"/>
                <a:gd name="connsiteY5" fmla="*/ 36714 h 60316"/>
                <a:gd name="connsiteX6" fmla="*/ 11431 w 44648"/>
                <a:gd name="connsiteY6" fmla="*/ 17483 h 60316"/>
                <a:gd name="connsiteX7" fmla="*/ 67 w 44648"/>
                <a:gd name="connsiteY7" fmla="*/ 34966 h 60316"/>
                <a:gd name="connsiteX8" fmla="*/ 14928 w 44648"/>
                <a:gd name="connsiteY8" fmla="*/ 51575 h 60316"/>
                <a:gd name="connsiteX9" fmla="*/ 36781 w 44648"/>
                <a:gd name="connsiteY9" fmla="*/ 36714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648" h="60316">
                  <a:moveTo>
                    <a:pt x="37655" y="7867"/>
                  </a:moveTo>
                  <a:cubicBezTo>
                    <a:pt x="40278" y="24476"/>
                    <a:pt x="42026" y="41085"/>
                    <a:pt x="44648" y="57693"/>
                  </a:cubicBezTo>
                  <a:cubicBezTo>
                    <a:pt x="29788" y="58568"/>
                    <a:pt x="14928" y="59442"/>
                    <a:pt x="67" y="60316"/>
                  </a:cubicBezTo>
                  <a:cubicBezTo>
                    <a:pt x="941" y="40211"/>
                    <a:pt x="1815" y="20105"/>
                    <a:pt x="1815" y="0"/>
                  </a:cubicBezTo>
                  <a:cubicBezTo>
                    <a:pt x="14053" y="2623"/>
                    <a:pt x="26291" y="5245"/>
                    <a:pt x="37655" y="7867"/>
                  </a:cubicBezTo>
                  <a:close/>
                  <a:moveTo>
                    <a:pt x="36781" y="36714"/>
                  </a:moveTo>
                  <a:cubicBezTo>
                    <a:pt x="25417" y="27973"/>
                    <a:pt x="18424" y="22728"/>
                    <a:pt x="11431" y="17483"/>
                  </a:cubicBezTo>
                  <a:cubicBezTo>
                    <a:pt x="7060" y="23602"/>
                    <a:pt x="-807" y="29721"/>
                    <a:pt x="67" y="34966"/>
                  </a:cubicBezTo>
                  <a:cubicBezTo>
                    <a:pt x="941" y="41085"/>
                    <a:pt x="8809" y="49826"/>
                    <a:pt x="14928" y="51575"/>
                  </a:cubicBezTo>
                  <a:cubicBezTo>
                    <a:pt x="19298" y="52449"/>
                    <a:pt x="26291" y="44581"/>
                    <a:pt x="36781" y="36714"/>
                  </a:cubicBezTo>
                  <a:close/>
                </a:path>
              </a:pathLst>
            </a:custGeom>
            <a:solidFill>
              <a:srgbClr val="4F513D"/>
            </a:solidFill>
            <a:ln w="8731" cap="flat">
              <a:noFill/>
              <a:prstDash val="solid"/>
              <a:miter/>
            </a:ln>
          </p:spPr>
          <p:txBody>
            <a:bodyPr rtlCol="0" anchor="ctr"/>
            <a:lstStyle/>
            <a:p>
              <a:endParaRPr lang="en-GB"/>
            </a:p>
          </p:txBody>
        </p:sp>
        <p:sp>
          <p:nvSpPr>
            <p:cNvPr id="381" name="Freeform: Shape 380">
              <a:extLst>
                <a:ext uri="{FF2B5EF4-FFF2-40B4-BE49-F238E27FC236}">
                  <a16:creationId xmlns:a16="http://schemas.microsoft.com/office/drawing/2014/main" id="{9D8286EF-C953-3243-D993-B2B325BF8A11}"/>
                </a:ext>
              </a:extLst>
            </p:cNvPr>
            <p:cNvSpPr/>
            <p:nvPr/>
          </p:nvSpPr>
          <p:spPr>
            <a:xfrm>
              <a:off x="9191068" y="2065297"/>
              <a:ext cx="64163" cy="57162"/>
            </a:xfrm>
            <a:custGeom>
              <a:avLst/>
              <a:gdLst>
                <a:gd name="connsiteX0" fmla="*/ 0 w 64163"/>
                <a:gd name="connsiteY0" fmla="*/ 27441 h 57162"/>
                <a:gd name="connsiteX1" fmla="*/ 15735 w 64163"/>
                <a:gd name="connsiteY1" fmla="*/ 5588 h 57162"/>
                <a:gd name="connsiteX2" fmla="*/ 19231 w 64163"/>
                <a:gd name="connsiteY2" fmla="*/ 2091 h 57162"/>
                <a:gd name="connsiteX3" fmla="*/ 55071 w 64163"/>
                <a:gd name="connsiteY3" fmla="*/ 343 h 57162"/>
                <a:gd name="connsiteX4" fmla="*/ 60316 w 64163"/>
                <a:gd name="connsiteY4" fmla="*/ 2091 h 57162"/>
                <a:gd name="connsiteX5" fmla="*/ 21854 w 64163"/>
                <a:gd name="connsiteY5" fmla="*/ 57162 h 57162"/>
                <a:gd name="connsiteX6" fmla="*/ 18357 w 64163"/>
                <a:gd name="connsiteY6" fmla="*/ 54540 h 57162"/>
                <a:gd name="connsiteX7" fmla="*/ 2622 w 64163"/>
                <a:gd name="connsiteY7" fmla="*/ 30938 h 57162"/>
                <a:gd name="connsiteX8" fmla="*/ 0 w 64163"/>
                <a:gd name="connsiteY8" fmla="*/ 27441 h 57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163" h="57162">
                  <a:moveTo>
                    <a:pt x="0" y="27441"/>
                  </a:moveTo>
                  <a:cubicBezTo>
                    <a:pt x="5245" y="20448"/>
                    <a:pt x="10490" y="12581"/>
                    <a:pt x="15735" y="5588"/>
                  </a:cubicBezTo>
                  <a:cubicBezTo>
                    <a:pt x="17483" y="4714"/>
                    <a:pt x="18357" y="3839"/>
                    <a:pt x="19231" y="2091"/>
                  </a:cubicBezTo>
                  <a:cubicBezTo>
                    <a:pt x="31469" y="1217"/>
                    <a:pt x="42833" y="1217"/>
                    <a:pt x="55071" y="343"/>
                  </a:cubicBezTo>
                  <a:cubicBezTo>
                    <a:pt x="56819" y="-531"/>
                    <a:pt x="58568" y="343"/>
                    <a:pt x="60316" y="2091"/>
                  </a:cubicBezTo>
                  <a:cubicBezTo>
                    <a:pt x="75176" y="39679"/>
                    <a:pt x="43707" y="44924"/>
                    <a:pt x="21854" y="57162"/>
                  </a:cubicBezTo>
                  <a:cubicBezTo>
                    <a:pt x="21854" y="57162"/>
                    <a:pt x="18357" y="54540"/>
                    <a:pt x="18357" y="54540"/>
                  </a:cubicBezTo>
                  <a:cubicBezTo>
                    <a:pt x="13112" y="46673"/>
                    <a:pt x="7867" y="38805"/>
                    <a:pt x="2622" y="30938"/>
                  </a:cubicBezTo>
                  <a:lnTo>
                    <a:pt x="0" y="27441"/>
                  </a:lnTo>
                  <a:close/>
                </a:path>
              </a:pathLst>
            </a:custGeom>
            <a:solidFill>
              <a:srgbClr val="B09B7B"/>
            </a:solidFill>
            <a:ln w="8731" cap="flat">
              <a:noFill/>
              <a:prstDash val="solid"/>
              <a:miter/>
            </a:ln>
          </p:spPr>
          <p:txBody>
            <a:bodyPr rtlCol="0" anchor="ctr"/>
            <a:lstStyle/>
            <a:p>
              <a:endParaRPr lang="en-GB"/>
            </a:p>
          </p:txBody>
        </p:sp>
        <p:sp>
          <p:nvSpPr>
            <p:cNvPr id="382" name="Freeform: Shape 381">
              <a:extLst>
                <a:ext uri="{FF2B5EF4-FFF2-40B4-BE49-F238E27FC236}">
                  <a16:creationId xmlns:a16="http://schemas.microsoft.com/office/drawing/2014/main" id="{DB2BFE74-25EB-58E6-8464-7218D984C4EE}"/>
                </a:ext>
              </a:extLst>
            </p:cNvPr>
            <p:cNvSpPr/>
            <p:nvPr/>
          </p:nvSpPr>
          <p:spPr>
            <a:xfrm>
              <a:off x="9636007" y="1181882"/>
              <a:ext cx="73427" cy="37588"/>
            </a:xfrm>
            <a:custGeom>
              <a:avLst/>
              <a:gdLst>
                <a:gd name="connsiteX0" fmla="*/ 8741 w 73427"/>
                <a:gd name="connsiteY0" fmla="*/ 0 h 37588"/>
                <a:gd name="connsiteX1" fmla="*/ 73428 w 73427"/>
                <a:gd name="connsiteY1" fmla="*/ 12238 h 37588"/>
                <a:gd name="connsiteX2" fmla="*/ 36714 w 73427"/>
                <a:gd name="connsiteY2" fmla="*/ 37588 h 37588"/>
                <a:gd name="connsiteX3" fmla="*/ 19231 w 73427"/>
                <a:gd name="connsiteY3" fmla="*/ 36714 h 37588"/>
                <a:gd name="connsiteX4" fmla="*/ 0 w 73427"/>
                <a:gd name="connsiteY4" fmla="*/ 2622 h 37588"/>
                <a:gd name="connsiteX5" fmla="*/ 8741 w 73427"/>
                <a:gd name="connsiteY5" fmla="*/ 0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27" h="37588">
                  <a:moveTo>
                    <a:pt x="8741" y="0"/>
                  </a:moveTo>
                  <a:cubicBezTo>
                    <a:pt x="30595" y="4371"/>
                    <a:pt x="51574" y="8741"/>
                    <a:pt x="73428" y="12238"/>
                  </a:cubicBezTo>
                  <a:cubicBezTo>
                    <a:pt x="61190" y="20979"/>
                    <a:pt x="48952" y="28847"/>
                    <a:pt x="36714" y="37588"/>
                  </a:cubicBezTo>
                  <a:cubicBezTo>
                    <a:pt x="30595" y="37588"/>
                    <a:pt x="25350" y="37588"/>
                    <a:pt x="19231" y="36714"/>
                  </a:cubicBezTo>
                  <a:cubicBezTo>
                    <a:pt x="13112" y="25350"/>
                    <a:pt x="6119" y="13986"/>
                    <a:pt x="0" y="2622"/>
                  </a:cubicBezTo>
                  <a:cubicBezTo>
                    <a:pt x="2622" y="1748"/>
                    <a:pt x="6119" y="874"/>
                    <a:pt x="8741" y="0"/>
                  </a:cubicBezTo>
                  <a:close/>
                </a:path>
              </a:pathLst>
            </a:custGeom>
            <a:solidFill>
              <a:srgbClr val="B23D4A"/>
            </a:solidFill>
            <a:ln w="8731" cap="flat">
              <a:noFill/>
              <a:prstDash val="solid"/>
              <a:miter/>
            </a:ln>
          </p:spPr>
          <p:txBody>
            <a:bodyPr rtlCol="0" anchor="ctr"/>
            <a:lstStyle/>
            <a:p>
              <a:endParaRPr lang="en-GB"/>
            </a:p>
          </p:txBody>
        </p:sp>
        <p:sp>
          <p:nvSpPr>
            <p:cNvPr id="383" name="Freeform: Shape 382">
              <a:extLst>
                <a:ext uri="{FF2B5EF4-FFF2-40B4-BE49-F238E27FC236}">
                  <a16:creationId xmlns:a16="http://schemas.microsoft.com/office/drawing/2014/main" id="{B33AD71F-0D01-BBBA-6452-C0338AD5D949}"/>
                </a:ext>
              </a:extLst>
            </p:cNvPr>
            <p:cNvSpPr/>
            <p:nvPr/>
          </p:nvSpPr>
          <p:spPr>
            <a:xfrm>
              <a:off x="10554731" y="352321"/>
              <a:ext cx="79546" cy="62938"/>
            </a:xfrm>
            <a:custGeom>
              <a:avLst/>
              <a:gdLst>
                <a:gd name="connsiteX0" fmla="*/ 67309 w 79546"/>
                <a:gd name="connsiteY0" fmla="*/ 61190 h 62938"/>
                <a:gd name="connsiteX1" fmla="*/ 9615 w 79546"/>
                <a:gd name="connsiteY1" fmla="*/ 62938 h 62938"/>
                <a:gd name="connsiteX2" fmla="*/ 0 w 79546"/>
                <a:gd name="connsiteY2" fmla="*/ 45455 h 62938"/>
                <a:gd name="connsiteX3" fmla="*/ 2622 w 79546"/>
                <a:gd name="connsiteY3" fmla="*/ 43707 h 62938"/>
                <a:gd name="connsiteX4" fmla="*/ 55071 w 79546"/>
                <a:gd name="connsiteY4" fmla="*/ 0 h 62938"/>
                <a:gd name="connsiteX5" fmla="*/ 79547 w 79546"/>
                <a:gd name="connsiteY5" fmla="*/ 22728 h 62938"/>
                <a:gd name="connsiteX6" fmla="*/ 67309 w 79546"/>
                <a:gd name="connsiteY6" fmla="*/ 61190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6" h="62938">
                  <a:moveTo>
                    <a:pt x="67309" y="61190"/>
                  </a:moveTo>
                  <a:cubicBezTo>
                    <a:pt x="48078" y="62064"/>
                    <a:pt x="28847" y="62938"/>
                    <a:pt x="9615" y="62938"/>
                  </a:cubicBezTo>
                  <a:cubicBezTo>
                    <a:pt x="6119" y="56819"/>
                    <a:pt x="2622" y="51574"/>
                    <a:pt x="0" y="45455"/>
                  </a:cubicBezTo>
                  <a:cubicBezTo>
                    <a:pt x="0" y="45455"/>
                    <a:pt x="2622" y="43707"/>
                    <a:pt x="2622" y="43707"/>
                  </a:cubicBezTo>
                  <a:cubicBezTo>
                    <a:pt x="43707" y="58568"/>
                    <a:pt x="54197" y="34092"/>
                    <a:pt x="55071" y="0"/>
                  </a:cubicBezTo>
                  <a:cubicBezTo>
                    <a:pt x="62938" y="7867"/>
                    <a:pt x="71680" y="14860"/>
                    <a:pt x="79547" y="22728"/>
                  </a:cubicBezTo>
                  <a:cubicBezTo>
                    <a:pt x="75176" y="35840"/>
                    <a:pt x="70805" y="48952"/>
                    <a:pt x="67309" y="61190"/>
                  </a:cubicBezTo>
                  <a:close/>
                </a:path>
              </a:pathLst>
            </a:custGeom>
            <a:solidFill>
              <a:srgbClr val="654A38"/>
            </a:solidFill>
            <a:ln w="8731" cap="flat">
              <a:noFill/>
              <a:prstDash val="solid"/>
              <a:miter/>
            </a:ln>
          </p:spPr>
          <p:txBody>
            <a:bodyPr rtlCol="0" anchor="ctr"/>
            <a:lstStyle/>
            <a:p>
              <a:endParaRPr lang="en-GB"/>
            </a:p>
          </p:txBody>
        </p:sp>
        <p:sp>
          <p:nvSpPr>
            <p:cNvPr id="384" name="Freeform: Shape 383">
              <a:extLst>
                <a:ext uri="{FF2B5EF4-FFF2-40B4-BE49-F238E27FC236}">
                  <a16:creationId xmlns:a16="http://schemas.microsoft.com/office/drawing/2014/main" id="{113757B4-FB04-B0E4-5DB9-32B2D31CB7B1}"/>
                </a:ext>
              </a:extLst>
            </p:cNvPr>
            <p:cNvSpPr/>
            <p:nvPr/>
          </p:nvSpPr>
          <p:spPr>
            <a:xfrm>
              <a:off x="11256508" y="1849727"/>
              <a:ext cx="118168" cy="53321"/>
            </a:xfrm>
            <a:custGeom>
              <a:avLst/>
              <a:gdLst>
                <a:gd name="connsiteX0" fmla="*/ 32503 w 118168"/>
                <a:gd name="connsiteY0" fmla="*/ 32343 h 53321"/>
                <a:gd name="connsiteX1" fmla="*/ 118168 w 118168"/>
                <a:gd name="connsiteY1" fmla="*/ 41959 h 53321"/>
                <a:gd name="connsiteX2" fmla="*/ 159 w 118168"/>
                <a:gd name="connsiteY2" fmla="*/ 19231 h 53321"/>
                <a:gd name="connsiteX3" fmla="*/ 16768 w 118168"/>
                <a:gd name="connsiteY3" fmla="*/ 0 h 53321"/>
                <a:gd name="connsiteX4" fmla="*/ 32503 w 118168"/>
                <a:gd name="connsiteY4" fmla="*/ 32343 h 53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68" h="53321">
                  <a:moveTo>
                    <a:pt x="32503" y="32343"/>
                  </a:moveTo>
                  <a:cubicBezTo>
                    <a:pt x="61349" y="35840"/>
                    <a:pt x="90196" y="38462"/>
                    <a:pt x="118168" y="41959"/>
                  </a:cubicBezTo>
                  <a:cubicBezTo>
                    <a:pt x="77084" y="40210"/>
                    <a:pt x="28132" y="80421"/>
                    <a:pt x="159" y="19231"/>
                  </a:cubicBezTo>
                  <a:cubicBezTo>
                    <a:pt x="-1589" y="15735"/>
                    <a:pt x="11523" y="6119"/>
                    <a:pt x="16768" y="0"/>
                  </a:cubicBezTo>
                  <a:cubicBezTo>
                    <a:pt x="22013" y="10490"/>
                    <a:pt x="27258" y="20979"/>
                    <a:pt x="32503" y="32343"/>
                  </a:cubicBezTo>
                  <a:close/>
                </a:path>
              </a:pathLst>
            </a:custGeom>
            <a:solidFill>
              <a:srgbClr val="BE7625"/>
            </a:solidFill>
            <a:ln w="8731" cap="flat">
              <a:noFill/>
              <a:prstDash val="solid"/>
              <a:miter/>
            </a:ln>
          </p:spPr>
          <p:txBody>
            <a:bodyPr rtlCol="0" anchor="ctr"/>
            <a:lstStyle/>
            <a:p>
              <a:endParaRPr lang="en-GB"/>
            </a:p>
          </p:txBody>
        </p:sp>
        <p:sp>
          <p:nvSpPr>
            <p:cNvPr id="385" name="Freeform: Shape 384">
              <a:extLst>
                <a:ext uri="{FF2B5EF4-FFF2-40B4-BE49-F238E27FC236}">
                  <a16:creationId xmlns:a16="http://schemas.microsoft.com/office/drawing/2014/main" id="{518CCCAD-ACB7-AD73-5506-2129BFAA27F0}"/>
                </a:ext>
              </a:extLst>
            </p:cNvPr>
            <p:cNvSpPr/>
            <p:nvPr/>
          </p:nvSpPr>
          <p:spPr>
            <a:xfrm>
              <a:off x="10588868" y="860198"/>
              <a:ext cx="44535" cy="66434"/>
            </a:xfrm>
            <a:custGeom>
              <a:avLst/>
              <a:gdLst>
                <a:gd name="connsiteX0" fmla="*/ 44535 w 44535"/>
                <a:gd name="connsiteY0" fmla="*/ 66435 h 66434"/>
                <a:gd name="connsiteX1" fmla="*/ 6947 w 44535"/>
                <a:gd name="connsiteY1" fmla="*/ 0 h 66434"/>
                <a:gd name="connsiteX2" fmla="*/ 44535 w 44535"/>
                <a:gd name="connsiteY2" fmla="*/ 66435 h 66434"/>
              </a:gdLst>
              <a:ahLst/>
              <a:cxnLst>
                <a:cxn ang="0">
                  <a:pos x="connsiteX0" y="connsiteY0"/>
                </a:cxn>
                <a:cxn ang="0">
                  <a:pos x="connsiteX1" y="connsiteY1"/>
                </a:cxn>
                <a:cxn ang="0">
                  <a:pos x="connsiteX2" y="connsiteY2"/>
                </a:cxn>
              </a:cxnLst>
              <a:rect l="l" t="t" r="r" b="b"/>
              <a:pathLst>
                <a:path w="44535" h="66434">
                  <a:moveTo>
                    <a:pt x="44535" y="66435"/>
                  </a:moveTo>
                  <a:cubicBezTo>
                    <a:pt x="22682" y="49826"/>
                    <a:pt x="-15781" y="42833"/>
                    <a:pt x="6947" y="0"/>
                  </a:cubicBezTo>
                  <a:cubicBezTo>
                    <a:pt x="20059" y="22728"/>
                    <a:pt x="32297" y="44581"/>
                    <a:pt x="44535" y="66435"/>
                  </a:cubicBezTo>
                  <a:close/>
                </a:path>
              </a:pathLst>
            </a:custGeom>
            <a:solidFill>
              <a:srgbClr val="7B2B29"/>
            </a:solidFill>
            <a:ln w="8731" cap="flat">
              <a:noFill/>
              <a:prstDash val="solid"/>
              <a:miter/>
            </a:ln>
          </p:spPr>
          <p:txBody>
            <a:bodyPr rtlCol="0" anchor="ctr"/>
            <a:lstStyle/>
            <a:p>
              <a:endParaRPr lang="en-GB"/>
            </a:p>
          </p:txBody>
        </p:sp>
        <p:sp>
          <p:nvSpPr>
            <p:cNvPr id="386" name="Freeform: Shape 385">
              <a:extLst>
                <a:ext uri="{FF2B5EF4-FFF2-40B4-BE49-F238E27FC236}">
                  <a16:creationId xmlns:a16="http://schemas.microsoft.com/office/drawing/2014/main" id="{E8107B50-32A2-8F42-CD92-3F8F72BA23BE}"/>
                </a:ext>
              </a:extLst>
            </p:cNvPr>
            <p:cNvSpPr/>
            <p:nvPr/>
          </p:nvSpPr>
          <p:spPr>
            <a:xfrm>
              <a:off x="9251384" y="1881196"/>
              <a:ext cx="128498" cy="41958"/>
            </a:xfrm>
            <a:custGeom>
              <a:avLst/>
              <a:gdLst>
                <a:gd name="connsiteX0" fmla="*/ 110142 w 128498"/>
                <a:gd name="connsiteY0" fmla="*/ 41959 h 41958"/>
                <a:gd name="connsiteX1" fmla="*/ 0 w 128498"/>
                <a:gd name="connsiteY1" fmla="*/ 4371 h 41958"/>
                <a:gd name="connsiteX2" fmla="*/ 6119 w 128498"/>
                <a:gd name="connsiteY2" fmla="*/ 0 h 41958"/>
                <a:gd name="connsiteX3" fmla="*/ 128499 w 128498"/>
                <a:gd name="connsiteY3" fmla="*/ 37588 h 41958"/>
                <a:gd name="connsiteX4" fmla="*/ 110142 w 128498"/>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98" h="41958">
                  <a:moveTo>
                    <a:pt x="110142" y="41959"/>
                  </a:moveTo>
                  <a:cubicBezTo>
                    <a:pt x="73428" y="29721"/>
                    <a:pt x="36714" y="16609"/>
                    <a:pt x="0" y="4371"/>
                  </a:cubicBezTo>
                  <a:cubicBezTo>
                    <a:pt x="1748" y="2622"/>
                    <a:pt x="4371" y="0"/>
                    <a:pt x="6119" y="0"/>
                  </a:cubicBezTo>
                  <a:cubicBezTo>
                    <a:pt x="47204" y="12238"/>
                    <a:pt x="87414" y="24476"/>
                    <a:pt x="128499" y="37588"/>
                  </a:cubicBezTo>
                  <a:cubicBezTo>
                    <a:pt x="122380" y="38462"/>
                    <a:pt x="116261" y="40211"/>
                    <a:pt x="110142" y="41959"/>
                  </a:cubicBezTo>
                  <a:close/>
                </a:path>
              </a:pathLst>
            </a:custGeom>
            <a:solidFill>
              <a:srgbClr val="654A38"/>
            </a:solidFill>
            <a:ln w="8731" cap="flat">
              <a:noFill/>
              <a:prstDash val="solid"/>
              <a:miter/>
            </a:ln>
          </p:spPr>
          <p:txBody>
            <a:bodyPr rtlCol="0" anchor="ctr"/>
            <a:lstStyle/>
            <a:p>
              <a:endParaRPr lang="en-GB"/>
            </a:p>
          </p:txBody>
        </p:sp>
        <p:sp>
          <p:nvSpPr>
            <p:cNvPr id="387" name="Freeform: Shape 386">
              <a:extLst>
                <a:ext uri="{FF2B5EF4-FFF2-40B4-BE49-F238E27FC236}">
                  <a16:creationId xmlns:a16="http://schemas.microsoft.com/office/drawing/2014/main" id="{E2A62662-23AA-A3E7-AE24-B394F94662BF}"/>
                </a:ext>
              </a:extLst>
            </p:cNvPr>
            <p:cNvSpPr/>
            <p:nvPr/>
          </p:nvSpPr>
          <p:spPr>
            <a:xfrm>
              <a:off x="10558227" y="4225646"/>
              <a:ext cx="57693" cy="52448"/>
            </a:xfrm>
            <a:custGeom>
              <a:avLst/>
              <a:gdLst>
                <a:gd name="connsiteX0" fmla="*/ 57693 w 57693"/>
                <a:gd name="connsiteY0" fmla="*/ 18357 h 52448"/>
                <a:gd name="connsiteX1" fmla="*/ 32343 w 57693"/>
                <a:gd name="connsiteY1" fmla="*/ 50700 h 52448"/>
                <a:gd name="connsiteX2" fmla="*/ 15734 w 57693"/>
                <a:gd name="connsiteY2" fmla="*/ 52449 h 52448"/>
                <a:gd name="connsiteX3" fmla="*/ 0 w 57693"/>
                <a:gd name="connsiteY3" fmla="*/ 43707 h 52448"/>
                <a:gd name="connsiteX4" fmla="*/ 6993 w 57693"/>
                <a:gd name="connsiteY4" fmla="*/ 0 h 52448"/>
                <a:gd name="connsiteX5" fmla="*/ 57693 w 57693"/>
                <a:gd name="connsiteY5" fmla="*/ 18357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3" h="52448">
                  <a:moveTo>
                    <a:pt x="57693" y="18357"/>
                  </a:moveTo>
                  <a:cubicBezTo>
                    <a:pt x="48952" y="28847"/>
                    <a:pt x="41085" y="40211"/>
                    <a:pt x="32343" y="50700"/>
                  </a:cubicBezTo>
                  <a:cubicBezTo>
                    <a:pt x="27098" y="51574"/>
                    <a:pt x="20979" y="51574"/>
                    <a:pt x="15734" y="52449"/>
                  </a:cubicBezTo>
                  <a:cubicBezTo>
                    <a:pt x="10490" y="49826"/>
                    <a:pt x="5245" y="46329"/>
                    <a:pt x="0" y="43707"/>
                  </a:cubicBezTo>
                  <a:cubicBezTo>
                    <a:pt x="2622" y="28847"/>
                    <a:pt x="4371" y="14860"/>
                    <a:pt x="6993" y="0"/>
                  </a:cubicBezTo>
                  <a:cubicBezTo>
                    <a:pt x="23602" y="6119"/>
                    <a:pt x="40211" y="12238"/>
                    <a:pt x="57693" y="18357"/>
                  </a:cubicBezTo>
                  <a:close/>
                </a:path>
              </a:pathLst>
            </a:custGeom>
            <a:solidFill>
              <a:srgbClr val="654A38"/>
            </a:solidFill>
            <a:ln w="8731" cap="flat">
              <a:noFill/>
              <a:prstDash val="solid"/>
              <a:miter/>
            </a:ln>
          </p:spPr>
          <p:txBody>
            <a:bodyPr rtlCol="0" anchor="ctr"/>
            <a:lstStyle/>
            <a:p>
              <a:endParaRPr lang="en-GB"/>
            </a:p>
          </p:txBody>
        </p:sp>
        <p:sp>
          <p:nvSpPr>
            <p:cNvPr id="388" name="Freeform: Shape 387">
              <a:extLst>
                <a:ext uri="{FF2B5EF4-FFF2-40B4-BE49-F238E27FC236}">
                  <a16:creationId xmlns:a16="http://schemas.microsoft.com/office/drawing/2014/main" id="{F4996DCB-D623-B677-83FF-3A4768A1A2F8}"/>
                </a:ext>
              </a:extLst>
            </p:cNvPr>
            <p:cNvSpPr/>
            <p:nvPr/>
          </p:nvSpPr>
          <p:spPr>
            <a:xfrm>
              <a:off x="8741759" y="204241"/>
              <a:ext cx="36713" cy="36189"/>
            </a:xfrm>
            <a:custGeom>
              <a:avLst/>
              <a:gdLst>
                <a:gd name="connsiteX0" fmla="*/ 0 w 36713"/>
                <a:gd name="connsiteY0" fmla="*/ 35315 h 36189"/>
                <a:gd name="connsiteX1" fmla="*/ 6993 w 36713"/>
                <a:gd name="connsiteY1" fmla="*/ 2098 h 36189"/>
                <a:gd name="connsiteX2" fmla="*/ 32343 w 36713"/>
                <a:gd name="connsiteY2" fmla="*/ 4720 h 36189"/>
                <a:gd name="connsiteX3" fmla="*/ 36714 w 36713"/>
                <a:gd name="connsiteY3" fmla="*/ 36190 h 36189"/>
                <a:gd name="connsiteX4" fmla="*/ 0 w 36713"/>
                <a:gd name="connsiteY4" fmla="*/ 35315 h 36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36189">
                  <a:moveTo>
                    <a:pt x="0" y="35315"/>
                  </a:moveTo>
                  <a:cubicBezTo>
                    <a:pt x="1748" y="23951"/>
                    <a:pt x="1748" y="11714"/>
                    <a:pt x="6993" y="2098"/>
                  </a:cubicBezTo>
                  <a:cubicBezTo>
                    <a:pt x="9616" y="-1399"/>
                    <a:pt x="29721" y="-524"/>
                    <a:pt x="32343" y="4720"/>
                  </a:cubicBezTo>
                  <a:cubicBezTo>
                    <a:pt x="37588" y="12588"/>
                    <a:pt x="35840" y="24826"/>
                    <a:pt x="36714" y="36190"/>
                  </a:cubicBezTo>
                  <a:cubicBezTo>
                    <a:pt x="24476" y="35315"/>
                    <a:pt x="12238" y="35315"/>
                    <a:pt x="0" y="35315"/>
                  </a:cubicBezTo>
                  <a:close/>
                </a:path>
              </a:pathLst>
            </a:custGeom>
            <a:solidFill>
              <a:srgbClr val="D6273B"/>
            </a:solidFill>
            <a:ln w="8731" cap="flat">
              <a:noFill/>
              <a:prstDash val="solid"/>
              <a:miter/>
            </a:ln>
          </p:spPr>
          <p:txBody>
            <a:bodyPr rtlCol="0" anchor="ctr"/>
            <a:lstStyle/>
            <a:p>
              <a:endParaRPr lang="en-GB"/>
            </a:p>
          </p:txBody>
        </p:sp>
        <p:sp>
          <p:nvSpPr>
            <p:cNvPr id="389" name="Freeform: Shape 388">
              <a:extLst>
                <a:ext uri="{FF2B5EF4-FFF2-40B4-BE49-F238E27FC236}">
                  <a16:creationId xmlns:a16="http://schemas.microsoft.com/office/drawing/2014/main" id="{2534B70A-2246-3809-4038-0225ED9CA079}"/>
                </a:ext>
              </a:extLst>
            </p:cNvPr>
            <p:cNvSpPr/>
            <p:nvPr/>
          </p:nvSpPr>
          <p:spPr>
            <a:xfrm>
              <a:off x="10739064" y="4366383"/>
              <a:ext cx="44691" cy="55422"/>
            </a:xfrm>
            <a:custGeom>
              <a:avLst/>
              <a:gdLst>
                <a:gd name="connsiteX0" fmla="*/ 44691 w 44691"/>
                <a:gd name="connsiteY0" fmla="*/ 42833 h 55422"/>
                <a:gd name="connsiteX1" fmla="*/ 14971 w 44691"/>
                <a:gd name="connsiteY1" fmla="*/ 5245 h 55422"/>
                <a:gd name="connsiteX2" fmla="*/ 35076 w 44691"/>
                <a:gd name="connsiteY2" fmla="*/ 0 h 55422"/>
                <a:gd name="connsiteX3" fmla="*/ 44691 w 44691"/>
                <a:gd name="connsiteY3" fmla="*/ 42833 h 55422"/>
              </a:gdLst>
              <a:ahLst/>
              <a:cxnLst>
                <a:cxn ang="0">
                  <a:pos x="connsiteX0" y="connsiteY0"/>
                </a:cxn>
                <a:cxn ang="0">
                  <a:pos x="connsiteX1" y="connsiteY1"/>
                </a:cxn>
                <a:cxn ang="0">
                  <a:pos x="connsiteX2" y="connsiteY2"/>
                </a:cxn>
                <a:cxn ang="0">
                  <a:pos x="connsiteX3" y="connsiteY3"/>
                </a:cxn>
              </a:cxnLst>
              <a:rect l="l" t="t" r="r" b="b"/>
              <a:pathLst>
                <a:path w="44691" h="55422">
                  <a:moveTo>
                    <a:pt x="44691" y="42833"/>
                  </a:moveTo>
                  <a:cubicBezTo>
                    <a:pt x="-24366" y="76924"/>
                    <a:pt x="4481" y="34092"/>
                    <a:pt x="14971" y="5245"/>
                  </a:cubicBezTo>
                  <a:cubicBezTo>
                    <a:pt x="23712" y="9615"/>
                    <a:pt x="37698" y="37588"/>
                    <a:pt x="35076" y="0"/>
                  </a:cubicBezTo>
                  <a:cubicBezTo>
                    <a:pt x="38573" y="14860"/>
                    <a:pt x="42069" y="28847"/>
                    <a:pt x="44691" y="42833"/>
                  </a:cubicBezTo>
                  <a:close/>
                </a:path>
              </a:pathLst>
            </a:custGeom>
            <a:solidFill>
              <a:srgbClr val="4AB2B0"/>
            </a:solidFill>
            <a:ln w="8731" cap="flat">
              <a:noFill/>
              <a:prstDash val="solid"/>
              <a:miter/>
            </a:ln>
          </p:spPr>
          <p:txBody>
            <a:bodyPr rtlCol="0" anchor="ctr"/>
            <a:lstStyle/>
            <a:p>
              <a:endParaRPr lang="en-GB"/>
            </a:p>
          </p:txBody>
        </p:sp>
        <p:sp>
          <p:nvSpPr>
            <p:cNvPr id="390" name="Freeform: Shape 389">
              <a:extLst>
                <a:ext uri="{FF2B5EF4-FFF2-40B4-BE49-F238E27FC236}">
                  <a16:creationId xmlns:a16="http://schemas.microsoft.com/office/drawing/2014/main" id="{B6F2A25E-E031-C2CA-0B82-43E468995764}"/>
                </a:ext>
              </a:extLst>
            </p:cNvPr>
            <p:cNvSpPr/>
            <p:nvPr/>
          </p:nvSpPr>
          <p:spPr>
            <a:xfrm>
              <a:off x="9361526" y="1917910"/>
              <a:ext cx="101400" cy="58567"/>
            </a:xfrm>
            <a:custGeom>
              <a:avLst/>
              <a:gdLst>
                <a:gd name="connsiteX0" fmla="*/ 0 w 101400"/>
                <a:gd name="connsiteY0" fmla="*/ 5245 h 58567"/>
                <a:gd name="connsiteX1" fmla="*/ 18357 w 101400"/>
                <a:gd name="connsiteY1" fmla="*/ 0 h 58567"/>
                <a:gd name="connsiteX2" fmla="*/ 101401 w 101400"/>
                <a:gd name="connsiteY2" fmla="*/ 51574 h 58567"/>
                <a:gd name="connsiteX3" fmla="*/ 83044 w 101400"/>
                <a:gd name="connsiteY3" fmla="*/ 58568 h 58567"/>
                <a:gd name="connsiteX4" fmla="*/ 0 w 101400"/>
                <a:gd name="connsiteY4" fmla="*/ 5245 h 58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00" h="58567">
                  <a:moveTo>
                    <a:pt x="0" y="5245"/>
                  </a:moveTo>
                  <a:cubicBezTo>
                    <a:pt x="6119" y="3497"/>
                    <a:pt x="12238" y="1748"/>
                    <a:pt x="18357" y="0"/>
                  </a:cubicBezTo>
                  <a:cubicBezTo>
                    <a:pt x="46330" y="17483"/>
                    <a:pt x="73428" y="34092"/>
                    <a:pt x="101401" y="51574"/>
                  </a:cubicBezTo>
                  <a:cubicBezTo>
                    <a:pt x="95282" y="54197"/>
                    <a:pt x="89163" y="55945"/>
                    <a:pt x="83044" y="58568"/>
                  </a:cubicBezTo>
                  <a:cubicBezTo>
                    <a:pt x="55071" y="40210"/>
                    <a:pt x="27973" y="22728"/>
                    <a:pt x="0" y="5245"/>
                  </a:cubicBezTo>
                  <a:close/>
                </a:path>
              </a:pathLst>
            </a:custGeom>
            <a:solidFill>
              <a:srgbClr val="BE7625"/>
            </a:solidFill>
            <a:ln w="8731" cap="flat">
              <a:noFill/>
              <a:prstDash val="solid"/>
              <a:miter/>
            </a:ln>
          </p:spPr>
          <p:txBody>
            <a:bodyPr rtlCol="0" anchor="ctr"/>
            <a:lstStyle/>
            <a:p>
              <a:endParaRPr lang="en-GB"/>
            </a:p>
          </p:txBody>
        </p:sp>
        <p:sp>
          <p:nvSpPr>
            <p:cNvPr id="391" name="Freeform: Shape 390">
              <a:extLst>
                <a:ext uri="{FF2B5EF4-FFF2-40B4-BE49-F238E27FC236}">
                  <a16:creationId xmlns:a16="http://schemas.microsoft.com/office/drawing/2014/main" id="{DE3714D5-F226-6053-AB4B-EA9EC7B42968}"/>
                </a:ext>
              </a:extLst>
            </p:cNvPr>
            <p:cNvSpPr/>
            <p:nvPr/>
          </p:nvSpPr>
          <p:spPr>
            <a:xfrm>
              <a:off x="9497892" y="1525420"/>
              <a:ext cx="115386" cy="36713"/>
            </a:xfrm>
            <a:custGeom>
              <a:avLst/>
              <a:gdLst>
                <a:gd name="connsiteX0" fmla="*/ 7867 w 115386"/>
                <a:gd name="connsiteY0" fmla="*/ 16609 h 36713"/>
                <a:gd name="connsiteX1" fmla="*/ 0 w 115386"/>
                <a:gd name="connsiteY1" fmla="*/ 0 h 36713"/>
                <a:gd name="connsiteX2" fmla="*/ 115387 w 115386"/>
                <a:gd name="connsiteY2" fmla="*/ 25350 h 36713"/>
                <a:gd name="connsiteX3" fmla="*/ 90037 w 115386"/>
                <a:gd name="connsiteY3" fmla="*/ 36714 h 36713"/>
                <a:gd name="connsiteX4" fmla="*/ 69057 w 115386"/>
                <a:gd name="connsiteY4" fmla="*/ 34966 h 36713"/>
                <a:gd name="connsiteX5" fmla="*/ 7867 w 115386"/>
                <a:gd name="connsiteY5" fmla="*/ 16609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386" h="36713">
                  <a:moveTo>
                    <a:pt x="7867" y="16609"/>
                  </a:moveTo>
                  <a:cubicBezTo>
                    <a:pt x="5245" y="11364"/>
                    <a:pt x="2622" y="5245"/>
                    <a:pt x="0" y="0"/>
                  </a:cubicBezTo>
                  <a:cubicBezTo>
                    <a:pt x="38462" y="8741"/>
                    <a:pt x="76925" y="16609"/>
                    <a:pt x="115387" y="25350"/>
                  </a:cubicBezTo>
                  <a:cubicBezTo>
                    <a:pt x="106645" y="28847"/>
                    <a:pt x="97904" y="33217"/>
                    <a:pt x="90037" y="36714"/>
                  </a:cubicBezTo>
                  <a:cubicBezTo>
                    <a:pt x="83044" y="35840"/>
                    <a:pt x="76050" y="35840"/>
                    <a:pt x="69057" y="34966"/>
                  </a:cubicBezTo>
                  <a:cubicBezTo>
                    <a:pt x="47204" y="28847"/>
                    <a:pt x="27098" y="22728"/>
                    <a:pt x="7867" y="16609"/>
                  </a:cubicBezTo>
                  <a:close/>
                </a:path>
              </a:pathLst>
            </a:custGeom>
            <a:solidFill>
              <a:srgbClr val="F9D4D5"/>
            </a:solidFill>
            <a:ln w="8731" cap="flat">
              <a:noFill/>
              <a:prstDash val="solid"/>
              <a:miter/>
            </a:ln>
          </p:spPr>
          <p:txBody>
            <a:bodyPr rtlCol="0" anchor="ctr"/>
            <a:lstStyle/>
            <a:p>
              <a:endParaRPr lang="en-GB"/>
            </a:p>
          </p:txBody>
        </p:sp>
        <p:sp>
          <p:nvSpPr>
            <p:cNvPr id="392" name="Freeform: Shape 391">
              <a:extLst>
                <a:ext uri="{FF2B5EF4-FFF2-40B4-BE49-F238E27FC236}">
                  <a16:creationId xmlns:a16="http://schemas.microsoft.com/office/drawing/2014/main" id="{B0FF1C6E-5A59-1B1D-4531-6F8E6538D105}"/>
                </a:ext>
              </a:extLst>
            </p:cNvPr>
            <p:cNvSpPr/>
            <p:nvPr/>
          </p:nvSpPr>
          <p:spPr>
            <a:xfrm>
              <a:off x="9448066" y="2607608"/>
              <a:ext cx="90036" cy="25350"/>
            </a:xfrm>
            <a:custGeom>
              <a:avLst/>
              <a:gdLst>
                <a:gd name="connsiteX0" fmla="*/ 90037 w 90036"/>
                <a:gd name="connsiteY0" fmla="*/ 25350 h 25350"/>
                <a:gd name="connsiteX1" fmla="*/ 0 w 90036"/>
                <a:gd name="connsiteY1" fmla="*/ 20105 h 25350"/>
                <a:gd name="connsiteX2" fmla="*/ 87414 w 90036"/>
                <a:gd name="connsiteY2" fmla="*/ 0 h 25350"/>
                <a:gd name="connsiteX3" fmla="*/ 90037 w 90036"/>
                <a:gd name="connsiteY3" fmla="*/ 25350 h 25350"/>
              </a:gdLst>
              <a:ahLst/>
              <a:cxnLst>
                <a:cxn ang="0">
                  <a:pos x="connsiteX0" y="connsiteY0"/>
                </a:cxn>
                <a:cxn ang="0">
                  <a:pos x="connsiteX1" y="connsiteY1"/>
                </a:cxn>
                <a:cxn ang="0">
                  <a:pos x="connsiteX2" y="connsiteY2"/>
                </a:cxn>
                <a:cxn ang="0">
                  <a:pos x="connsiteX3" y="connsiteY3"/>
                </a:cxn>
              </a:cxnLst>
              <a:rect l="l" t="t" r="r" b="b"/>
              <a:pathLst>
                <a:path w="90036" h="25350">
                  <a:moveTo>
                    <a:pt x="90037" y="25350"/>
                  </a:moveTo>
                  <a:cubicBezTo>
                    <a:pt x="60316" y="23602"/>
                    <a:pt x="30595" y="21854"/>
                    <a:pt x="0" y="20105"/>
                  </a:cubicBezTo>
                  <a:cubicBezTo>
                    <a:pt x="28847" y="13112"/>
                    <a:pt x="58568" y="6993"/>
                    <a:pt x="87414" y="0"/>
                  </a:cubicBezTo>
                  <a:cubicBezTo>
                    <a:pt x="89163" y="7867"/>
                    <a:pt x="89163" y="16609"/>
                    <a:pt x="90037" y="25350"/>
                  </a:cubicBezTo>
                  <a:close/>
                </a:path>
              </a:pathLst>
            </a:custGeom>
            <a:solidFill>
              <a:srgbClr val="EA9024"/>
            </a:solidFill>
            <a:ln w="8731" cap="flat">
              <a:noFill/>
              <a:prstDash val="solid"/>
              <a:miter/>
            </a:ln>
          </p:spPr>
          <p:txBody>
            <a:bodyPr rtlCol="0" anchor="ctr"/>
            <a:lstStyle/>
            <a:p>
              <a:endParaRPr lang="en-GB"/>
            </a:p>
          </p:txBody>
        </p:sp>
        <p:sp>
          <p:nvSpPr>
            <p:cNvPr id="393" name="Freeform: Shape 392">
              <a:extLst>
                <a:ext uri="{FF2B5EF4-FFF2-40B4-BE49-F238E27FC236}">
                  <a16:creationId xmlns:a16="http://schemas.microsoft.com/office/drawing/2014/main" id="{01F34082-C3ED-A40F-389E-7E32939EE931}"/>
                </a:ext>
              </a:extLst>
            </p:cNvPr>
            <p:cNvSpPr/>
            <p:nvPr/>
          </p:nvSpPr>
          <p:spPr>
            <a:xfrm>
              <a:off x="10286369" y="500051"/>
              <a:ext cx="79547" cy="36713"/>
            </a:xfrm>
            <a:custGeom>
              <a:avLst/>
              <a:gdLst>
                <a:gd name="connsiteX0" fmla="*/ 19231 w 79547"/>
                <a:gd name="connsiteY0" fmla="*/ 36714 h 36713"/>
                <a:gd name="connsiteX1" fmla="*/ 0 w 79547"/>
                <a:gd name="connsiteY1" fmla="*/ 12238 h 36713"/>
                <a:gd name="connsiteX2" fmla="*/ 43707 w 79547"/>
                <a:gd name="connsiteY2" fmla="*/ 874 h 36713"/>
                <a:gd name="connsiteX3" fmla="*/ 57693 w 79547"/>
                <a:gd name="connsiteY3" fmla="*/ 1748 h 36713"/>
                <a:gd name="connsiteX4" fmla="*/ 79547 w 79547"/>
                <a:gd name="connsiteY4" fmla="*/ 0 h 36713"/>
                <a:gd name="connsiteX5" fmla="*/ 77799 w 79547"/>
                <a:gd name="connsiteY5" fmla="*/ 1748 h 36713"/>
                <a:gd name="connsiteX6" fmla="*/ 55071 w 79547"/>
                <a:gd name="connsiteY6" fmla="*/ 34092 h 36713"/>
                <a:gd name="connsiteX7" fmla="*/ 19231 w 79547"/>
                <a:gd name="connsiteY7" fmla="*/ 36714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547" h="36713">
                  <a:moveTo>
                    <a:pt x="19231" y="36714"/>
                  </a:moveTo>
                  <a:cubicBezTo>
                    <a:pt x="13112" y="28847"/>
                    <a:pt x="6119" y="20105"/>
                    <a:pt x="0" y="12238"/>
                  </a:cubicBezTo>
                  <a:cubicBezTo>
                    <a:pt x="14860" y="8741"/>
                    <a:pt x="28847" y="4371"/>
                    <a:pt x="43707" y="874"/>
                  </a:cubicBezTo>
                  <a:cubicBezTo>
                    <a:pt x="48078" y="874"/>
                    <a:pt x="53323" y="1748"/>
                    <a:pt x="57693" y="1748"/>
                  </a:cubicBezTo>
                  <a:cubicBezTo>
                    <a:pt x="64686" y="874"/>
                    <a:pt x="72554" y="874"/>
                    <a:pt x="79547" y="0"/>
                  </a:cubicBezTo>
                  <a:cubicBezTo>
                    <a:pt x="79547" y="0"/>
                    <a:pt x="77799" y="1748"/>
                    <a:pt x="77799" y="1748"/>
                  </a:cubicBezTo>
                  <a:cubicBezTo>
                    <a:pt x="69931" y="12238"/>
                    <a:pt x="62938" y="23602"/>
                    <a:pt x="55071" y="34092"/>
                  </a:cubicBezTo>
                  <a:cubicBezTo>
                    <a:pt x="43707" y="34966"/>
                    <a:pt x="31469" y="35840"/>
                    <a:pt x="19231" y="36714"/>
                  </a:cubicBezTo>
                  <a:close/>
                </a:path>
              </a:pathLst>
            </a:custGeom>
            <a:solidFill>
              <a:srgbClr val="D6273B"/>
            </a:solidFill>
            <a:ln w="8731" cap="flat">
              <a:noFill/>
              <a:prstDash val="solid"/>
              <a:miter/>
            </a:ln>
          </p:spPr>
          <p:txBody>
            <a:bodyPr rtlCol="0" anchor="ctr"/>
            <a:lstStyle/>
            <a:p>
              <a:endParaRPr lang="en-GB"/>
            </a:p>
          </p:txBody>
        </p:sp>
        <p:sp>
          <p:nvSpPr>
            <p:cNvPr id="394" name="Freeform: Shape 393">
              <a:extLst>
                <a:ext uri="{FF2B5EF4-FFF2-40B4-BE49-F238E27FC236}">
                  <a16:creationId xmlns:a16="http://schemas.microsoft.com/office/drawing/2014/main" id="{90CC79E2-10F9-9D64-8101-EE7C3BBCAF60}"/>
                </a:ext>
              </a:extLst>
            </p:cNvPr>
            <p:cNvSpPr/>
            <p:nvPr/>
          </p:nvSpPr>
          <p:spPr>
            <a:xfrm>
              <a:off x="9639503" y="2729988"/>
              <a:ext cx="47366" cy="49826"/>
            </a:xfrm>
            <a:custGeom>
              <a:avLst/>
              <a:gdLst>
                <a:gd name="connsiteX0" fmla="*/ 0 w 47366"/>
                <a:gd name="connsiteY0" fmla="*/ 49826 h 49826"/>
                <a:gd name="connsiteX1" fmla="*/ 10490 w 47366"/>
                <a:gd name="connsiteY1" fmla="*/ 874 h 49826"/>
                <a:gd name="connsiteX2" fmla="*/ 42833 w 47366"/>
                <a:gd name="connsiteY2" fmla="*/ 0 h 49826"/>
                <a:gd name="connsiteX3" fmla="*/ 43707 w 47366"/>
                <a:gd name="connsiteY3" fmla="*/ 874 h 49826"/>
                <a:gd name="connsiteX4" fmla="*/ 7867 w 47366"/>
                <a:gd name="connsiteY4" fmla="*/ 49826 h 49826"/>
                <a:gd name="connsiteX5" fmla="*/ 0 w 47366"/>
                <a:gd name="connsiteY5" fmla="*/ 49826 h 4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366" h="49826">
                  <a:moveTo>
                    <a:pt x="0" y="49826"/>
                  </a:moveTo>
                  <a:cubicBezTo>
                    <a:pt x="3497" y="33217"/>
                    <a:pt x="6993" y="17483"/>
                    <a:pt x="10490" y="874"/>
                  </a:cubicBezTo>
                  <a:cubicBezTo>
                    <a:pt x="20979" y="874"/>
                    <a:pt x="32343" y="0"/>
                    <a:pt x="42833" y="0"/>
                  </a:cubicBezTo>
                  <a:cubicBezTo>
                    <a:pt x="42833" y="0"/>
                    <a:pt x="43707" y="874"/>
                    <a:pt x="43707" y="874"/>
                  </a:cubicBezTo>
                  <a:cubicBezTo>
                    <a:pt x="55945" y="34966"/>
                    <a:pt x="35840" y="45456"/>
                    <a:pt x="7867" y="49826"/>
                  </a:cubicBezTo>
                  <a:cubicBezTo>
                    <a:pt x="5245" y="49826"/>
                    <a:pt x="2622" y="49826"/>
                    <a:pt x="0" y="49826"/>
                  </a:cubicBezTo>
                  <a:close/>
                </a:path>
              </a:pathLst>
            </a:custGeom>
            <a:solidFill>
              <a:srgbClr val="469784"/>
            </a:solidFill>
            <a:ln w="8731" cap="flat">
              <a:noFill/>
              <a:prstDash val="solid"/>
              <a:miter/>
            </a:ln>
          </p:spPr>
          <p:txBody>
            <a:bodyPr rtlCol="0" anchor="ctr"/>
            <a:lstStyle/>
            <a:p>
              <a:endParaRPr lang="en-GB"/>
            </a:p>
          </p:txBody>
        </p:sp>
        <p:sp>
          <p:nvSpPr>
            <p:cNvPr id="395" name="Freeform: Shape 394">
              <a:extLst>
                <a:ext uri="{FF2B5EF4-FFF2-40B4-BE49-F238E27FC236}">
                  <a16:creationId xmlns:a16="http://schemas.microsoft.com/office/drawing/2014/main" id="{9E7746A0-658F-98B8-87FF-5FEE8CEE4DFB}"/>
                </a:ext>
              </a:extLst>
            </p:cNvPr>
            <p:cNvSpPr/>
            <p:nvPr/>
          </p:nvSpPr>
          <p:spPr>
            <a:xfrm>
              <a:off x="9415723" y="2425787"/>
              <a:ext cx="46329" cy="42832"/>
            </a:xfrm>
            <a:custGeom>
              <a:avLst/>
              <a:gdLst>
                <a:gd name="connsiteX0" fmla="*/ 29721 w 46329"/>
                <a:gd name="connsiteY0" fmla="*/ 0 h 42832"/>
                <a:gd name="connsiteX1" fmla="*/ 46330 w 46329"/>
                <a:gd name="connsiteY1" fmla="*/ 35840 h 42832"/>
                <a:gd name="connsiteX2" fmla="*/ 0 w 46329"/>
                <a:gd name="connsiteY2" fmla="*/ 42833 h 42832"/>
                <a:gd name="connsiteX3" fmla="*/ 3497 w 46329"/>
                <a:gd name="connsiteY3" fmla="*/ 0 h 42832"/>
                <a:gd name="connsiteX4" fmla="*/ 29721 w 46329"/>
                <a:gd name="connsiteY4" fmla="*/ 0 h 42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42832">
                  <a:moveTo>
                    <a:pt x="29721" y="0"/>
                  </a:moveTo>
                  <a:cubicBezTo>
                    <a:pt x="34966" y="12238"/>
                    <a:pt x="41085" y="23602"/>
                    <a:pt x="46330" y="35840"/>
                  </a:cubicBezTo>
                  <a:cubicBezTo>
                    <a:pt x="30595" y="38462"/>
                    <a:pt x="15735" y="41085"/>
                    <a:pt x="0" y="42833"/>
                  </a:cubicBezTo>
                  <a:cubicBezTo>
                    <a:pt x="874" y="28847"/>
                    <a:pt x="2622" y="13986"/>
                    <a:pt x="3497" y="0"/>
                  </a:cubicBezTo>
                  <a:cubicBezTo>
                    <a:pt x="13112" y="874"/>
                    <a:pt x="21854" y="874"/>
                    <a:pt x="29721" y="0"/>
                  </a:cubicBezTo>
                  <a:close/>
                </a:path>
              </a:pathLst>
            </a:custGeom>
            <a:solidFill>
              <a:srgbClr val="7B2B29"/>
            </a:solidFill>
            <a:ln w="8731" cap="flat">
              <a:noFill/>
              <a:prstDash val="solid"/>
              <a:miter/>
            </a:ln>
          </p:spPr>
          <p:txBody>
            <a:bodyPr rtlCol="0" anchor="ctr"/>
            <a:lstStyle/>
            <a:p>
              <a:endParaRPr lang="en-GB"/>
            </a:p>
          </p:txBody>
        </p:sp>
        <p:sp>
          <p:nvSpPr>
            <p:cNvPr id="396" name="Freeform: Shape 395">
              <a:extLst>
                <a:ext uri="{FF2B5EF4-FFF2-40B4-BE49-F238E27FC236}">
                  <a16:creationId xmlns:a16="http://schemas.microsoft.com/office/drawing/2014/main" id="{5F0F0A7F-7848-4945-14B9-68053E38E067}"/>
                </a:ext>
              </a:extLst>
            </p:cNvPr>
            <p:cNvSpPr/>
            <p:nvPr/>
          </p:nvSpPr>
          <p:spPr>
            <a:xfrm>
              <a:off x="9261874" y="4297326"/>
              <a:ext cx="54196" cy="44581"/>
            </a:xfrm>
            <a:custGeom>
              <a:avLst/>
              <a:gdLst>
                <a:gd name="connsiteX0" fmla="*/ 52449 w 54196"/>
                <a:gd name="connsiteY0" fmla="*/ 6993 h 44581"/>
                <a:gd name="connsiteX1" fmla="*/ 54197 w 54196"/>
                <a:gd name="connsiteY1" fmla="*/ 34966 h 44581"/>
                <a:gd name="connsiteX2" fmla="*/ 41085 w 54196"/>
                <a:gd name="connsiteY2" fmla="*/ 44581 h 44581"/>
                <a:gd name="connsiteX3" fmla="*/ 0 w 54196"/>
                <a:gd name="connsiteY3" fmla="*/ 0 h 44581"/>
                <a:gd name="connsiteX4" fmla="*/ 52449 w 54196"/>
                <a:gd name="connsiteY4" fmla="*/ 6993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6" h="44581">
                  <a:moveTo>
                    <a:pt x="52449" y="6993"/>
                  </a:moveTo>
                  <a:cubicBezTo>
                    <a:pt x="53323" y="16609"/>
                    <a:pt x="53323" y="25350"/>
                    <a:pt x="54197" y="34966"/>
                  </a:cubicBezTo>
                  <a:cubicBezTo>
                    <a:pt x="49826" y="38462"/>
                    <a:pt x="45455" y="41085"/>
                    <a:pt x="41085" y="44581"/>
                  </a:cubicBezTo>
                  <a:cubicBezTo>
                    <a:pt x="27098" y="29721"/>
                    <a:pt x="13986" y="14861"/>
                    <a:pt x="0" y="0"/>
                  </a:cubicBezTo>
                  <a:cubicBezTo>
                    <a:pt x="16609" y="1748"/>
                    <a:pt x="34966" y="4371"/>
                    <a:pt x="52449" y="6993"/>
                  </a:cubicBezTo>
                  <a:close/>
                </a:path>
              </a:pathLst>
            </a:custGeom>
            <a:solidFill>
              <a:srgbClr val="7E4E29"/>
            </a:solidFill>
            <a:ln w="8731" cap="flat">
              <a:noFill/>
              <a:prstDash val="solid"/>
              <a:miter/>
            </a:ln>
          </p:spPr>
          <p:txBody>
            <a:bodyPr rtlCol="0" anchor="ctr"/>
            <a:lstStyle/>
            <a:p>
              <a:endParaRPr lang="en-GB"/>
            </a:p>
          </p:txBody>
        </p:sp>
        <p:sp>
          <p:nvSpPr>
            <p:cNvPr id="397" name="Freeform: Shape 396">
              <a:extLst>
                <a:ext uri="{FF2B5EF4-FFF2-40B4-BE49-F238E27FC236}">
                  <a16:creationId xmlns:a16="http://schemas.microsoft.com/office/drawing/2014/main" id="{5462142E-F2C9-8675-0BAE-BCE4F01DD992}"/>
                </a:ext>
              </a:extLst>
            </p:cNvPr>
            <p:cNvSpPr/>
            <p:nvPr/>
          </p:nvSpPr>
          <p:spPr>
            <a:xfrm>
              <a:off x="9202432" y="2216867"/>
              <a:ext cx="61189" cy="44581"/>
            </a:xfrm>
            <a:custGeom>
              <a:avLst/>
              <a:gdLst>
                <a:gd name="connsiteX0" fmla="*/ 61190 w 61189"/>
                <a:gd name="connsiteY0" fmla="*/ 13986 h 44581"/>
                <a:gd name="connsiteX1" fmla="*/ 34966 w 61189"/>
                <a:gd name="connsiteY1" fmla="*/ 44581 h 44581"/>
                <a:gd name="connsiteX2" fmla="*/ 20105 w 61189"/>
                <a:gd name="connsiteY2" fmla="*/ 43707 h 44581"/>
                <a:gd name="connsiteX3" fmla="*/ 0 w 61189"/>
                <a:gd name="connsiteY3" fmla="*/ 0 h 44581"/>
                <a:gd name="connsiteX4" fmla="*/ 61190 w 61189"/>
                <a:gd name="connsiteY4" fmla="*/ 13986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4581">
                  <a:moveTo>
                    <a:pt x="61190" y="13986"/>
                  </a:moveTo>
                  <a:cubicBezTo>
                    <a:pt x="52449" y="24476"/>
                    <a:pt x="43707" y="34092"/>
                    <a:pt x="34966" y="44581"/>
                  </a:cubicBezTo>
                  <a:cubicBezTo>
                    <a:pt x="29721" y="44581"/>
                    <a:pt x="25350" y="43707"/>
                    <a:pt x="20105" y="43707"/>
                  </a:cubicBezTo>
                  <a:cubicBezTo>
                    <a:pt x="13112" y="28847"/>
                    <a:pt x="6993" y="14861"/>
                    <a:pt x="0" y="0"/>
                  </a:cubicBezTo>
                  <a:cubicBezTo>
                    <a:pt x="20979" y="4371"/>
                    <a:pt x="41085" y="8741"/>
                    <a:pt x="61190" y="13986"/>
                  </a:cubicBezTo>
                  <a:close/>
                </a:path>
              </a:pathLst>
            </a:custGeom>
            <a:solidFill>
              <a:srgbClr val="BA3325"/>
            </a:solidFill>
            <a:ln w="8731" cap="flat">
              <a:noFill/>
              <a:prstDash val="solid"/>
              <a:miter/>
            </a:ln>
          </p:spPr>
          <p:txBody>
            <a:bodyPr rtlCol="0" anchor="ctr"/>
            <a:lstStyle/>
            <a:p>
              <a:endParaRPr lang="en-GB"/>
            </a:p>
          </p:txBody>
        </p:sp>
        <p:sp>
          <p:nvSpPr>
            <p:cNvPr id="398" name="Freeform: Shape 397">
              <a:extLst>
                <a:ext uri="{FF2B5EF4-FFF2-40B4-BE49-F238E27FC236}">
                  <a16:creationId xmlns:a16="http://schemas.microsoft.com/office/drawing/2014/main" id="{B5C0B129-BD52-1CFA-A137-8BA3D1AD86FC}"/>
                </a:ext>
              </a:extLst>
            </p:cNvPr>
            <p:cNvSpPr/>
            <p:nvPr/>
          </p:nvSpPr>
          <p:spPr>
            <a:xfrm>
              <a:off x="10244198" y="1210729"/>
              <a:ext cx="57905" cy="54128"/>
            </a:xfrm>
            <a:custGeom>
              <a:avLst/>
              <a:gdLst>
                <a:gd name="connsiteX0" fmla="*/ 57905 w 57905"/>
                <a:gd name="connsiteY0" fmla="*/ 52449 h 54128"/>
                <a:gd name="connsiteX1" fmla="*/ 5457 w 57905"/>
                <a:gd name="connsiteY1" fmla="*/ 0 h 54128"/>
                <a:gd name="connsiteX2" fmla="*/ 57905 w 57905"/>
                <a:gd name="connsiteY2" fmla="*/ 52449 h 54128"/>
              </a:gdLst>
              <a:ahLst/>
              <a:cxnLst>
                <a:cxn ang="0">
                  <a:pos x="connsiteX0" y="connsiteY0"/>
                </a:cxn>
                <a:cxn ang="0">
                  <a:pos x="connsiteX1" y="connsiteY1"/>
                </a:cxn>
                <a:cxn ang="0">
                  <a:pos x="connsiteX2" y="connsiteY2"/>
                </a:cxn>
              </a:cxnLst>
              <a:rect l="l" t="t" r="r" b="b"/>
              <a:pathLst>
                <a:path w="57905" h="54128">
                  <a:moveTo>
                    <a:pt x="57905" y="52449"/>
                  </a:moveTo>
                  <a:cubicBezTo>
                    <a:pt x="17695" y="57693"/>
                    <a:pt x="-12900" y="53323"/>
                    <a:pt x="5457" y="0"/>
                  </a:cubicBezTo>
                  <a:cubicBezTo>
                    <a:pt x="22940" y="17483"/>
                    <a:pt x="40423" y="34966"/>
                    <a:pt x="57905" y="52449"/>
                  </a:cubicBezTo>
                  <a:close/>
                </a:path>
              </a:pathLst>
            </a:custGeom>
            <a:solidFill>
              <a:srgbClr val="B23D4A"/>
            </a:solidFill>
            <a:ln w="8731" cap="flat">
              <a:noFill/>
              <a:prstDash val="solid"/>
              <a:miter/>
            </a:ln>
          </p:spPr>
          <p:txBody>
            <a:bodyPr rtlCol="0" anchor="ctr"/>
            <a:lstStyle/>
            <a:p>
              <a:endParaRPr lang="en-GB"/>
            </a:p>
          </p:txBody>
        </p:sp>
        <p:sp>
          <p:nvSpPr>
            <p:cNvPr id="399" name="Freeform: Shape 398">
              <a:extLst>
                <a:ext uri="{FF2B5EF4-FFF2-40B4-BE49-F238E27FC236}">
                  <a16:creationId xmlns:a16="http://schemas.microsoft.com/office/drawing/2014/main" id="{FABF517C-F976-F0F5-D1FF-4B7CBE1B9175}"/>
                </a:ext>
              </a:extLst>
            </p:cNvPr>
            <p:cNvSpPr/>
            <p:nvPr/>
          </p:nvSpPr>
          <p:spPr>
            <a:xfrm>
              <a:off x="9748771" y="1322619"/>
              <a:ext cx="45455" cy="53322"/>
            </a:xfrm>
            <a:custGeom>
              <a:avLst/>
              <a:gdLst>
                <a:gd name="connsiteX0" fmla="*/ 0 w 45455"/>
                <a:gd name="connsiteY0" fmla="*/ 12238 h 53322"/>
                <a:gd name="connsiteX1" fmla="*/ 45455 w 45455"/>
                <a:gd name="connsiteY1" fmla="*/ 0 h 53322"/>
                <a:gd name="connsiteX2" fmla="*/ 44581 w 45455"/>
                <a:gd name="connsiteY2" fmla="*/ 50700 h 53322"/>
                <a:gd name="connsiteX3" fmla="*/ 41959 w 45455"/>
                <a:gd name="connsiteY3" fmla="*/ 53323 h 53322"/>
                <a:gd name="connsiteX4" fmla="*/ 19231 w 45455"/>
                <a:gd name="connsiteY4" fmla="*/ 35840 h 53322"/>
                <a:gd name="connsiteX5" fmla="*/ 10490 w 45455"/>
                <a:gd name="connsiteY5" fmla="*/ 36714 h 53322"/>
                <a:gd name="connsiteX6" fmla="*/ 0 w 45455"/>
                <a:gd name="connsiteY6" fmla="*/ 12238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53322">
                  <a:moveTo>
                    <a:pt x="0" y="12238"/>
                  </a:moveTo>
                  <a:cubicBezTo>
                    <a:pt x="14860" y="7867"/>
                    <a:pt x="30595" y="3497"/>
                    <a:pt x="45455" y="0"/>
                  </a:cubicBezTo>
                  <a:cubicBezTo>
                    <a:pt x="45455" y="16609"/>
                    <a:pt x="44581" y="34092"/>
                    <a:pt x="44581" y="50700"/>
                  </a:cubicBezTo>
                  <a:cubicBezTo>
                    <a:pt x="44581" y="50700"/>
                    <a:pt x="41959" y="53323"/>
                    <a:pt x="41959" y="53323"/>
                  </a:cubicBezTo>
                  <a:cubicBezTo>
                    <a:pt x="34092" y="47204"/>
                    <a:pt x="27098" y="41085"/>
                    <a:pt x="19231" y="35840"/>
                  </a:cubicBezTo>
                  <a:cubicBezTo>
                    <a:pt x="16609" y="34092"/>
                    <a:pt x="13112" y="34966"/>
                    <a:pt x="10490" y="36714"/>
                  </a:cubicBezTo>
                  <a:cubicBezTo>
                    <a:pt x="6993" y="27973"/>
                    <a:pt x="3497" y="20105"/>
                    <a:pt x="0" y="12238"/>
                  </a:cubicBezTo>
                  <a:close/>
                </a:path>
              </a:pathLst>
            </a:custGeom>
            <a:solidFill>
              <a:srgbClr val="3D2226"/>
            </a:solidFill>
            <a:ln w="8731" cap="flat">
              <a:noFill/>
              <a:prstDash val="solid"/>
              <a:miter/>
            </a:ln>
          </p:spPr>
          <p:txBody>
            <a:bodyPr rtlCol="0" anchor="ctr"/>
            <a:lstStyle/>
            <a:p>
              <a:endParaRPr lang="en-GB"/>
            </a:p>
          </p:txBody>
        </p:sp>
        <p:sp>
          <p:nvSpPr>
            <p:cNvPr id="400" name="Freeform: Shape 399">
              <a:extLst>
                <a:ext uri="{FF2B5EF4-FFF2-40B4-BE49-F238E27FC236}">
                  <a16:creationId xmlns:a16="http://schemas.microsoft.com/office/drawing/2014/main" id="{02D0BD51-8D82-E26E-EDB5-D77CBAFC6724}"/>
                </a:ext>
              </a:extLst>
            </p:cNvPr>
            <p:cNvSpPr/>
            <p:nvPr/>
          </p:nvSpPr>
          <p:spPr>
            <a:xfrm>
              <a:off x="8920958" y="790266"/>
              <a:ext cx="51574" cy="122379"/>
            </a:xfrm>
            <a:custGeom>
              <a:avLst/>
              <a:gdLst>
                <a:gd name="connsiteX0" fmla="*/ 21854 w 51574"/>
                <a:gd name="connsiteY0" fmla="*/ 122380 h 122379"/>
                <a:gd name="connsiteX1" fmla="*/ 0 w 51574"/>
                <a:gd name="connsiteY1" fmla="*/ 105771 h 122379"/>
                <a:gd name="connsiteX2" fmla="*/ 42833 w 51574"/>
                <a:gd name="connsiteY2" fmla="*/ 0 h 122379"/>
                <a:gd name="connsiteX3" fmla="*/ 51574 w 51574"/>
                <a:gd name="connsiteY3" fmla="*/ 3497 h 122379"/>
                <a:gd name="connsiteX4" fmla="*/ 21854 w 51574"/>
                <a:gd name="connsiteY4" fmla="*/ 122380 h 122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74" h="122379">
                  <a:moveTo>
                    <a:pt x="21854" y="122380"/>
                  </a:moveTo>
                  <a:cubicBezTo>
                    <a:pt x="14860" y="117135"/>
                    <a:pt x="6993" y="111016"/>
                    <a:pt x="0" y="105771"/>
                  </a:cubicBezTo>
                  <a:cubicBezTo>
                    <a:pt x="13986" y="70806"/>
                    <a:pt x="28847" y="34966"/>
                    <a:pt x="42833" y="0"/>
                  </a:cubicBezTo>
                  <a:cubicBezTo>
                    <a:pt x="45455" y="874"/>
                    <a:pt x="48952" y="2622"/>
                    <a:pt x="51574" y="3497"/>
                  </a:cubicBezTo>
                  <a:cubicBezTo>
                    <a:pt x="41959" y="42833"/>
                    <a:pt x="31469" y="82169"/>
                    <a:pt x="21854" y="122380"/>
                  </a:cubicBezTo>
                  <a:close/>
                </a:path>
              </a:pathLst>
            </a:custGeom>
            <a:solidFill>
              <a:srgbClr val="3D2226"/>
            </a:solidFill>
            <a:ln w="8731" cap="flat">
              <a:noFill/>
              <a:prstDash val="solid"/>
              <a:miter/>
            </a:ln>
          </p:spPr>
          <p:txBody>
            <a:bodyPr rtlCol="0" anchor="ctr"/>
            <a:lstStyle/>
            <a:p>
              <a:endParaRPr lang="en-GB"/>
            </a:p>
          </p:txBody>
        </p:sp>
        <p:sp>
          <p:nvSpPr>
            <p:cNvPr id="401" name="Freeform: Shape 400">
              <a:extLst>
                <a:ext uri="{FF2B5EF4-FFF2-40B4-BE49-F238E27FC236}">
                  <a16:creationId xmlns:a16="http://schemas.microsoft.com/office/drawing/2014/main" id="{48C58891-7413-7477-0B4C-45ED7932949C}"/>
                </a:ext>
              </a:extLst>
            </p:cNvPr>
            <p:cNvSpPr/>
            <p:nvPr/>
          </p:nvSpPr>
          <p:spPr>
            <a:xfrm>
              <a:off x="11658773" y="1115447"/>
              <a:ext cx="32343" cy="94407"/>
            </a:xfrm>
            <a:custGeom>
              <a:avLst/>
              <a:gdLst>
                <a:gd name="connsiteX0" fmla="*/ 22728 w 32343"/>
                <a:gd name="connsiteY0" fmla="*/ 94407 h 94407"/>
                <a:gd name="connsiteX1" fmla="*/ 0 w 32343"/>
                <a:gd name="connsiteY1" fmla="*/ 59442 h 94407"/>
                <a:gd name="connsiteX2" fmla="*/ 32343 w 32343"/>
                <a:gd name="connsiteY2" fmla="*/ 0 h 94407"/>
                <a:gd name="connsiteX3" fmla="*/ 22728 w 32343"/>
                <a:gd name="connsiteY3" fmla="*/ 94407 h 94407"/>
              </a:gdLst>
              <a:ahLst/>
              <a:cxnLst>
                <a:cxn ang="0">
                  <a:pos x="connsiteX0" y="connsiteY0"/>
                </a:cxn>
                <a:cxn ang="0">
                  <a:pos x="connsiteX1" y="connsiteY1"/>
                </a:cxn>
                <a:cxn ang="0">
                  <a:pos x="connsiteX2" y="connsiteY2"/>
                </a:cxn>
                <a:cxn ang="0">
                  <a:pos x="connsiteX3" y="connsiteY3"/>
                </a:cxn>
              </a:cxnLst>
              <a:rect l="l" t="t" r="r" b="b"/>
              <a:pathLst>
                <a:path w="32343" h="94407">
                  <a:moveTo>
                    <a:pt x="22728" y="94407"/>
                  </a:moveTo>
                  <a:cubicBezTo>
                    <a:pt x="14861" y="83044"/>
                    <a:pt x="6993" y="70805"/>
                    <a:pt x="0" y="59442"/>
                  </a:cubicBezTo>
                  <a:cubicBezTo>
                    <a:pt x="10490" y="39336"/>
                    <a:pt x="21854" y="20105"/>
                    <a:pt x="32343" y="0"/>
                  </a:cubicBezTo>
                  <a:cubicBezTo>
                    <a:pt x="28847" y="31469"/>
                    <a:pt x="26224" y="62938"/>
                    <a:pt x="22728" y="94407"/>
                  </a:cubicBezTo>
                  <a:close/>
                </a:path>
              </a:pathLst>
            </a:custGeom>
            <a:solidFill>
              <a:srgbClr val="7B2B29"/>
            </a:solidFill>
            <a:ln w="8731" cap="flat">
              <a:noFill/>
              <a:prstDash val="solid"/>
              <a:miter/>
            </a:ln>
          </p:spPr>
          <p:txBody>
            <a:bodyPr rtlCol="0" anchor="ctr"/>
            <a:lstStyle/>
            <a:p>
              <a:endParaRPr lang="en-GB"/>
            </a:p>
          </p:txBody>
        </p:sp>
        <p:sp>
          <p:nvSpPr>
            <p:cNvPr id="402" name="Freeform: Shape 401">
              <a:extLst>
                <a:ext uri="{FF2B5EF4-FFF2-40B4-BE49-F238E27FC236}">
                  <a16:creationId xmlns:a16="http://schemas.microsoft.com/office/drawing/2014/main" id="{E5F4F27B-52CA-656C-6558-D545046F3ED7}"/>
                </a:ext>
              </a:extLst>
            </p:cNvPr>
            <p:cNvSpPr/>
            <p:nvPr/>
          </p:nvSpPr>
          <p:spPr>
            <a:xfrm>
              <a:off x="11229569" y="1643960"/>
              <a:ext cx="122379" cy="30064"/>
            </a:xfrm>
            <a:custGeom>
              <a:avLst/>
              <a:gdLst>
                <a:gd name="connsiteX0" fmla="*/ 122380 w 122379"/>
                <a:gd name="connsiteY0" fmla="*/ 30064 h 30064"/>
                <a:gd name="connsiteX1" fmla="*/ 0 w 122379"/>
                <a:gd name="connsiteY1" fmla="*/ 2092 h 30064"/>
                <a:gd name="connsiteX2" fmla="*/ 122380 w 122379"/>
                <a:gd name="connsiteY2" fmla="*/ 30064 h 30064"/>
              </a:gdLst>
              <a:ahLst/>
              <a:cxnLst>
                <a:cxn ang="0">
                  <a:pos x="connsiteX0" y="connsiteY0"/>
                </a:cxn>
                <a:cxn ang="0">
                  <a:pos x="connsiteX1" y="connsiteY1"/>
                </a:cxn>
                <a:cxn ang="0">
                  <a:pos x="connsiteX2" y="connsiteY2"/>
                </a:cxn>
              </a:cxnLst>
              <a:rect l="l" t="t" r="r" b="b"/>
              <a:pathLst>
                <a:path w="122379" h="30064">
                  <a:moveTo>
                    <a:pt x="122380" y="30064"/>
                  </a:moveTo>
                  <a:cubicBezTo>
                    <a:pt x="81295" y="20449"/>
                    <a:pt x="41085" y="11707"/>
                    <a:pt x="0" y="2092"/>
                  </a:cubicBezTo>
                  <a:cubicBezTo>
                    <a:pt x="41959" y="7336"/>
                    <a:pt x="90037" y="-18014"/>
                    <a:pt x="122380" y="30064"/>
                  </a:cubicBezTo>
                  <a:close/>
                </a:path>
              </a:pathLst>
            </a:custGeom>
            <a:solidFill>
              <a:srgbClr val="7B2B29"/>
            </a:solidFill>
            <a:ln w="8731" cap="flat">
              <a:noFill/>
              <a:prstDash val="solid"/>
              <a:miter/>
            </a:ln>
          </p:spPr>
          <p:txBody>
            <a:bodyPr rtlCol="0" anchor="ctr"/>
            <a:lstStyle/>
            <a:p>
              <a:endParaRPr lang="en-GB"/>
            </a:p>
          </p:txBody>
        </p:sp>
        <p:sp>
          <p:nvSpPr>
            <p:cNvPr id="403" name="Freeform: Shape 402">
              <a:extLst>
                <a:ext uri="{FF2B5EF4-FFF2-40B4-BE49-F238E27FC236}">
                  <a16:creationId xmlns:a16="http://schemas.microsoft.com/office/drawing/2014/main" id="{457FEA34-1935-AF12-B0E3-73B96DD76684}"/>
                </a:ext>
              </a:extLst>
            </p:cNvPr>
            <p:cNvSpPr/>
            <p:nvPr/>
          </p:nvSpPr>
          <p:spPr>
            <a:xfrm>
              <a:off x="10037238" y="2892579"/>
              <a:ext cx="82169" cy="30594"/>
            </a:xfrm>
            <a:custGeom>
              <a:avLst/>
              <a:gdLst>
                <a:gd name="connsiteX0" fmla="*/ 82169 w 82169"/>
                <a:gd name="connsiteY0" fmla="*/ 30595 h 30594"/>
                <a:gd name="connsiteX1" fmla="*/ 0 w 82169"/>
                <a:gd name="connsiteY1" fmla="*/ 13112 h 30594"/>
                <a:gd name="connsiteX2" fmla="*/ 77799 w 82169"/>
                <a:gd name="connsiteY2" fmla="*/ 0 h 30594"/>
                <a:gd name="connsiteX3" fmla="*/ 82169 w 82169"/>
                <a:gd name="connsiteY3" fmla="*/ 30595 h 30594"/>
              </a:gdLst>
              <a:ahLst/>
              <a:cxnLst>
                <a:cxn ang="0">
                  <a:pos x="connsiteX0" y="connsiteY0"/>
                </a:cxn>
                <a:cxn ang="0">
                  <a:pos x="connsiteX1" y="connsiteY1"/>
                </a:cxn>
                <a:cxn ang="0">
                  <a:pos x="connsiteX2" y="connsiteY2"/>
                </a:cxn>
                <a:cxn ang="0">
                  <a:pos x="connsiteX3" y="connsiteY3"/>
                </a:cxn>
              </a:cxnLst>
              <a:rect l="l" t="t" r="r" b="b"/>
              <a:pathLst>
                <a:path w="82169" h="30594">
                  <a:moveTo>
                    <a:pt x="82169" y="30595"/>
                  </a:moveTo>
                  <a:cubicBezTo>
                    <a:pt x="55071" y="24476"/>
                    <a:pt x="27973" y="19231"/>
                    <a:pt x="0" y="13112"/>
                  </a:cubicBezTo>
                  <a:cubicBezTo>
                    <a:pt x="26224" y="8741"/>
                    <a:pt x="51574" y="4371"/>
                    <a:pt x="77799" y="0"/>
                  </a:cubicBezTo>
                  <a:cubicBezTo>
                    <a:pt x="79547" y="10490"/>
                    <a:pt x="80421" y="20979"/>
                    <a:pt x="82169" y="30595"/>
                  </a:cubicBezTo>
                  <a:close/>
                </a:path>
              </a:pathLst>
            </a:custGeom>
            <a:solidFill>
              <a:srgbClr val="E7BB54"/>
            </a:solidFill>
            <a:ln w="8731" cap="flat">
              <a:noFill/>
              <a:prstDash val="solid"/>
              <a:miter/>
            </a:ln>
          </p:spPr>
          <p:txBody>
            <a:bodyPr rtlCol="0" anchor="ctr"/>
            <a:lstStyle/>
            <a:p>
              <a:endParaRPr lang="en-GB"/>
            </a:p>
          </p:txBody>
        </p:sp>
        <p:sp>
          <p:nvSpPr>
            <p:cNvPr id="404" name="Freeform: Shape 403">
              <a:extLst>
                <a:ext uri="{FF2B5EF4-FFF2-40B4-BE49-F238E27FC236}">
                  <a16:creationId xmlns:a16="http://schemas.microsoft.com/office/drawing/2014/main" id="{47F162C6-DA65-C478-BB7E-C78347AEC72B}"/>
                </a:ext>
              </a:extLst>
            </p:cNvPr>
            <p:cNvSpPr/>
            <p:nvPr/>
          </p:nvSpPr>
          <p:spPr>
            <a:xfrm>
              <a:off x="10181030" y="1489580"/>
              <a:ext cx="77366" cy="62064"/>
            </a:xfrm>
            <a:custGeom>
              <a:avLst/>
              <a:gdLst>
                <a:gd name="connsiteX0" fmla="*/ 61632 w 77366"/>
                <a:gd name="connsiteY0" fmla="*/ 37588 h 62064"/>
                <a:gd name="connsiteX1" fmla="*/ 24043 w 77366"/>
                <a:gd name="connsiteY1" fmla="*/ 62064 h 62064"/>
                <a:gd name="connsiteX2" fmla="*/ 23169 w 77366"/>
                <a:gd name="connsiteY2" fmla="*/ 17483 h 62064"/>
                <a:gd name="connsiteX3" fmla="*/ 70373 w 77366"/>
                <a:gd name="connsiteY3" fmla="*/ 0 h 62064"/>
                <a:gd name="connsiteX4" fmla="*/ 77366 w 77366"/>
                <a:gd name="connsiteY4" fmla="*/ 1748 h 62064"/>
                <a:gd name="connsiteX5" fmla="*/ 73870 w 77366"/>
                <a:gd name="connsiteY5" fmla="*/ 27098 h 62064"/>
                <a:gd name="connsiteX6" fmla="*/ 66876 w 77366"/>
                <a:gd name="connsiteY6" fmla="*/ 34092 h 62064"/>
                <a:gd name="connsiteX7" fmla="*/ 61632 w 77366"/>
                <a:gd name="connsiteY7" fmla="*/ 37588 h 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366" h="62064">
                  <a:moveTo>
                    <a:pt x="61632" y="37588"/>
                  </a:moveTo>
                  <a:cubicBezTo>
                    <a:pt x="49394" y="45455"/>
                    <a:pt x="36281" y="54197"/>
                    <a:pt x="24043" y="62064"/>
                  </a:cubicBezTo>
                  <a:cubicBezTo>
                    <a:pt x="-7426" y="48078"/>
                    <a:pt x="-8300" y="33217"/>
                    <a:pt x="23169" y="17483"/>
                  </a:cubicBezTo>
                  <a:cubicBezTo>
                    <a:pt x="38904" y="11364"/>
                    <a:pt x="54638" y="5245"/>
                    <a:pt x="70373" y="0"/>
                  </a:cubicBezTo>
                  <a:cubicBezTo>
                    <a:pt x="72995" y="874"/>
                    <a:pt x="74744" y="1748"/>
                    <a:pt x="77366" y="1748"/>
                  </a:cubicBezTo>
                  <a:cubicBezTo>
                    <a:pt x="76492" y="10490"/>
                    <a:pt x="74744" y="18357"/>
                    <a:pt x="73870" y="27098"/>
                  </a:cubicBezTo>
                  <a:cubicBezTo>
                    <a:pt x="71247" y="29721"/>
                    <a:pt x="68625" y="31469"/>
                    <a:pt x="66876" y="34092"/>
                  </a:cubicBezTo>
                  <a:cubicBezTo>
                    <a:pt x="65128" y="34966"/>
                    <a:pt x="63380" y="35840"/>
                    <a:pt x="61632" y="37588"/>
                  </a:cubicBezTo>
                  <a:close/>
                </a:path>
              </a:pathLst>
            </a:custGeom>
            <a:solidFill>
              <a:srgbClr val="7E4E29"/>
            </a:solidFill>
            <a:ln w="8731" cap="flat">
              <a:noFill/>
              <a:prstDash val="solid"/>
              <a:miter/>
            </a:ln>
          </p:spPr>
          <p:txBody>
            <a:bodyPr rtlCol="0" anchor="ctr"/>
            <a:lstStyle/>
            <a:p>
              <a:endParaRPr lang="en-GB"/>
            </a:p>
          </p:txBody>
        </p:sp>
        <p:sp>
          <p:nvSpPr>
            <p:cNvPr id="405" name="Freeform: Shape 404">
              <a:extLst>
                <a:ext uri="{FF2B5EF4-FFF2-40B4-BE49-F238E27FC236}">
                  <a16:creationId xmlns:a16="http://schemas.microsoft.com/office/drawing/2014/main" id="{A4CA980E-FE14-E727-8584-4B7920243A60}"/>
                </a:ext>
              </a:extLst>
            </p:cNvPr>
            <p:cNvSpPr/>
            <p:nvPr/>
          </p:nvSpPr>
          <p:spPr>
            <a:xfrm>
              <a:off x="9966433" y="2240469"/>
              <a:ext cx="62064" cy="64686"/>
            </a:xfrm>
            <a:custGeom>
              <a:avLst/>
              <a:gdLst>
                <a:gd name="connsiteX0" fmla="*/ 55071 w 62064"/>
                <a:gd name="connsiteY0" fmla="*/ 64686 h 64686"/>
                <a:gd name="connsiteX1" fmla="*/ 41959 w 62064"/>
                <a:gd name="connsiteY1" fmla="*/ 64686 h 64686"/>
                <a:gd name="connsiteX2" fmla="*/ 0 w 62064"/>
                <a:gd name="connsiteY2" fmla="*/ 23602 h 64686"/>
                <a:gd name="connsiteX3" fmla="*/ 15735 w 62064"/>
                <a:gd name="connsiteY3" fmla="*/ 0 h 64686"/>
                <a:gd name="connsiteX4" fmla="*/ 62064 w 62064"/>
                <a:gd name="connsiteY4" fmla="*/ 54197 h 64686"/>
                <a:gd name="connsiteX5" fmla="*/ 55071 w 62064"/>
                <a:gd name="connsiteY5" fmla="*/ 64686 h 64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064" h="64686">
                  <a:moveTo>
                    <a:pt x="55071" y="64686"/>
                  </a:moveTo>
                  <a:cubicBezTo>
                    <a:pt x="50700" y="64686"/>
                    <a:pt x="46330" y="64686"/>
                    <a:pt x="41959" y="64686"/>
                  </a:cubicBezTo>
                  <a:cubicBezTo>
                    <a:pt x="27973" y="50700"/>
                    <a:pt x="13986" y="37588"/>
                    <a:pt x="0" y="23602"/>
                  </a:cubicBezTo>
                  <a:cubicBezTo>
                    <a:pt x="5245" y="15734"/>
                    <a:pt x="10490" y="7867"/>
                    <a:pt x="15735" y="0"/>
                  </a:cubicBezTo>
                  <a:cubicBezTo>
                    <a:pt x="31469" y="18357"/>
                    <a:pt x="46330" y="35840"/>
                    <a:pt x="62064" y="54197"/>
                  </a:cubicBezTo>
                  <a:cubicBezTo>
                    <a:pt x="59442" y="57693"/>
                    <a:pt x="56819" y="61190"/>
                    <a:pt x="55071" y="64686"/>
                  </a:cubicBezTo>
                  <a:close/>
                </a:path>
              </a:pathLst>
            </a:custGeom>
            <a:solidFill>
              <a:srgbClr val="4F513D"/>
            </a:solidFill>
            <a:ln w="8731" cap="flat">
              <a:noFill/>
              <a:prstDash val="solid"/>
              <a:miter/>
            </a:ln>
          </p:spPr>
          <p:txBody>
            <a:bodyPr rtlCol="0" anchor="ctr"/>
            <a:lstStyle/>
            <a:p>
              <a:endParaRPr lang="en-GB"/>
            </a:p>
          </p:txBody>
        </p:sp>
        <p:sp>
          <p:nvSpPr>
            <p:cNvPr id="406" name="Freeform: Shape 405">
              <a:extLst>
                <a:ext uri="{FF2B5EF4-FFF2-40B4-BE49-F238E27FC236}">
                  <a16:creationId xmlns:a16="http://schemas.microsoft.com/office/drawing/2014/main" id="{7BE122A8-C00F-53CE-C27E-CD578ABDE808}"/>
                </a:ext>
              </a:extLst>
            </p:cNvPr>
            <p:cNvSpPr/>
            <p:nvPr/>
          </p:nvSpPr>
          <p:spPr>
            <a:xfrm>
              <a:off x="10249655" y="599843"/>
              <a:ext cx="43707" cy="71539"/>
            </a:xfrm>
            <a:custGeom>
              <a:avLst/>
              <a:gdLst>
                <a:gd name="connsiteX0" fmla="*/ 0 w 43707"/>
                <a:gd name="connsiteY0" fmla="*/ 11224 h 71539"/>
                <a:gd name="connsiteX1" fmla="*/ 43707 w 43707"/>
                <a:gd name="connsiteY1" fmla="*/ 24336 h 71539"/>
                <a:gd name="connsiteX2" fmla="*/ 41959 w 43707"/>
                <a:gd name="connsiteY2" fmla="*/ 71540 h 71539"/>
                <a:gd name="connsiteX3" fmla="*/ 0 w 43707"/>
                <a:gd name="connsiteY3" fmla="*/ 11224 h 71539"/>
              </a:gdLst>
              <a:ahLst/>
              <a:cxnLst>
                <a:cxn ang="0">
                  <a:pos x="connsiteX0" y="connsiteY0"/>
                </a:cxn>
                <a:cxn ang="0">
                  <a:pos x="connsiteX1" y="connsiteY1"/>
                </a:cxn>
                <a:cxn ang="0">
                  <a:pos x="connsiteX2" y="connsiteY2"/>
                </a:cxn>
                <a:cxn ang="0">
                  <a:pos x="connsiteX3" y="connsiteY3"/>
                </a:cxn>
              </a:cxnLst>
              <a:rect l="l" t="t" r="r" b="b"/>
              <a:pathLst>
                <a:path w="43707" h="71539">
                  <a:moveTo>
                    <a:pt x="0" y="11224"/>
                  </a:moveTo>
                  <a:cubicBezTo>
                    <a:pt x="16609" y="8601"/>
                    <a:pt x="41085" y="-19371"/>
                    <a:pt x="43707" y="24336"/>
                  </a:cubicBezTo>
                  <a:cubicBezTo>
                    <a:pt x="42833" y="40071"/>
                    <a:pt x="41959" y="55805"/>
                    <a:pt x="41959" y="71540"/>
                  </a:cubicBezTo>
                  <a:cubicBezTo>
                    <a:pt x="27098" y="51434"/>
                    <a:pt x="13986" y="31329"/>
                    <a:pt x="0" y="11224"/>
                  </a:cubicBezTo>
                  <a:close/>
                </a:path>
              </a:pathLst>
            </a:custGeom>
            <a:solidFill>
              <a:srgbClr val="654A38"/>
            </a:solidFill>
            <a:ln w="8731" cap="flat">
              <a:noFill/>
              <a:prstDash val="solid"/>
              <a:miter/>
            </a:ln>
          </p:spPr>
          <p:txBody>
            <a:bodyPr rtlCol="0" anchor="ctr"/>
            <a:lstStyle/>
            <a:p>
              <a:endParaRPr lang="en-GB"/>
            </a:p>
          </p:txBody>
        </p:sp>
        <p:sp>
          <p:nvSpPr>
            <p:cNvPr id="407" name="Freeform: Shape 406">
              <a:extLst>
                <a:ext uri="{FF2B5EF4-FFF2-40B4-BE49-F238E27FC236}">
                  <a16:creationId xmlns:a16="http://schemas.microsoft.com/office/drawing/2014/main" id="{F89E80EC-CE06-CD75-3FF3-76C61D8636D5}"/>
                </a:ext>
              </a:extLst>
            </p:cNvPr>
            <p:cNvSpPr/>
            <p:nvPr/>
          </p:nvSpPr>
          <p:spPr>
            <a:xfrm>
              <a:off x="11446356" y="728202"/>
              <a:ext cx="47203" cy="54606"/>
            </a:xfrm>
            <a:custGeom>
              <a:avLst/>
              <a:gdLst>
                <a:gd name="connsiteX0" fmla="*/ 0 w 47203"/>
                <a:gd name="connsiteY0" fmla="*/ 2622 h 54606"/>
                <a:gd name="connsiteX1" fmla="*/ 25350 w 47203"/>
                <a:gd name="connsiteY1" fmla="*/ 0 h 54606"/>
                <a:gd name="connsiteX2" fmla="*/ 47204 w 47203"/>
                <a:gd name="connsiteY2" fmla="*/ 35840 h 54606"/>
                <a:gd name="connsiteX3" fmla="*/ 43707 w 47203"/>
                <a:gd name="connsiteY3" fmla="*/ 33217 h 54606"/>
                <a:gd name="connsiteX4" fmla="*/ 44581 w 47203"/>
                <a:gd name="connsiteY4" fmla="*/ 30595 h 54606"/>
                <a:gd name="connsiteX5" fmla="*/ 35840 w 47203"/>
                <a:gd name="connsiteY5" fmla="*/ 54197 h 54606"/>
                <a:gd name="connsiteX6" fmla="*/ 35840 w 47203"/>
                <a:gd name="connsiteY6" fmla="*/ 54197 h 54606"/>
                <a:gd name="connsiteX7" fmla="*/ 0 w 47203"/>
                <a:gd name="connsiteY7" fmla="*/ 2622 h 54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203" h="54606">
                  <a:moveTo>
                    <a:pt x="0" y="2622"/>
                  </a:moveTo>
                  <a:cubicBezTo>
                    <a:pt x="8741" y="1748"/>
                    <a:pt x="16609" y="874"/>
                    <a:pt x="25350" y="0"/>
                  </a:cubicBezTo>
                  <a:cubicBezTo>
                    <a:pt x="32343" y="12238"/>
                    <a:pt x="40210" y="24476"/>
                    <a:pt x="47204" y="35840"/>
                  </a:cubicBezTo>
                  <a:cubicBezTo>
                    <a:pt x="46329" y="34966"/>
                    <a:pt x="44581" y="34092"/>
                    <a:pt x="43707" y="33217"/>
                  </a:cubicBezTo>
                  <a:cubicBezTo>
                    <a:pt x="43707" y="33217"/>
                    <a:pt x="44581" y="31469"/>
                    <a:pt x="44581" y="30595"/>
                  </a:cubicBezTo>
                  <a:cubicBezTo>
                    <a:pt x="41959" y="38462"/>
                    <a:pt x="38462" y="46330"/>
                    <a:pt x="35840" y="54197"/>
                  </a:cubicBezTo>
                  <a:cubicBezTo>
                    <a:pt x="35840" y="54197"/>
                    <a:pt x="35840" y="54197"/>
                    <a:pt x="35840" y="54197"/>
                  </a:cubicBezTo>
                  <a:cubicBezTo>
                    <a:pt x="-6119" y="58568"/>
                    <a:pt x="1748" y="27098"/>
                    <a:pt x="0" y="2622"/>
                  </a:cubicBezTo>
                  <a:close/>
                </a:path>
              </a:pathLst>
            </a:custGeom>
            <a:solidFill>
              <a:srgbClr val="7B2B29"/>
            </a:solidFill>
            <a:ln w="8731" cap="flat">
              <a:noFill/>
              <a:prstDash val="solid"/>
              <a:miter/>
            </a:ln>
          </p:spPr>
          <p:txBody>
            <a:bodyPr rtlCol="0" anchor="ctr"/>
            <a:lstStyle/>
            <a:p>
              <a:endParaRPr lang="en-GB"/>
            </a:p>
          </p:txBody>
        </p:sp>
        <p:sp>
          <p:nvSpPr>
            <p:cNvPr id="408" name="Freeform: Shape 407">
              <a:extLst>
                <a:ext uri="{FF2B5EF4-FFF2-40B4-BE49-F238E27FC236}">
                  <a16:creationId xmlns:a16="http://schemas.microsoft.com/office/drawing/2014/main" id="{59659BC8-013E-9393-310D-87DFA8C413C5}"/>
                </a:ext>
              </a:extLst>
            </p:cNvPr>
            <p:cNvSpPr/>
            <p:nvPr/>
          </p:nvSpPr>
          <p:spPr>
            <a:xfrm>
              <a:off x="10317838" y="2949398"/>
              <a:ext cx="37588" cy="44581"/>
            </a:xfrm>
            <a:custGeom>
              <a:avLst/>
              <a:gdLst>
                <a:gd name="connsiteX0" fmla="*/ 35840 w 37588"/>
                <a:gd name="connsiteY0" fmla="*/ 0 h 44581"/>
                <a:gd name="connsiteX1" fmla="*/ 37588 w 37588"/>
                <a:gd name="connsiteY1" fmla="*/ 44581 h 44581"/>
                <a:gd name="connsiteX2" fmla="*/ 0 w 37588"/>
                <a:gd name="connsiteY2" fmla="*/ 40211 h 44581"/>
                <a:gd name="connsiteX3" fmla="*/ 3497 w 37588"/>
                <a:gd name="connsiteY3" fmla="*/ 7867 h 44581"/>
                <a:gd name="connsiteX4" fmla="*/ 35840 w 37588"/>
                <a:gd name="connsiteY4" fmla="*/ 0 h 44581"/>
                <a:gd name="connsiteX5" fmla="*/ 34092 w 37588"/>
                <a:gd name="connsiteY5" fmla="*/ 20105 h 44581"/>
                <a:gd name="connsiteX6" fmla="*/ 24476 w 37588"/>
                <a:gd name="connsiteY6" fmla="*/ 13112 h 44581"/>
                <a:gd name="connsiteX7" fmla="*/ 18357 w 37588"/>
                <a:gd name="connsiteY7" fmla="*/ 20105 h 44581"/>
                <a:gd name="connsiteX8" fmla="*/ 27098 w 37588"/>
                <a:gd name="connsiteY8" fmla="*/ 29721 h 44581"/>
                <a:gd name="connsiteX9" fmla="*/ 34092 w 37588"/>
                <a:gd name="connsiteY9" fmla="*/ 20105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588" h="44581">
                  <a:moveTo>
                    <a:pt x="35840" y="0"/>
                  </a:moveTo>
                  <a:cubicBezTo>
                    <a:pt x="36714" y="14860"/>
                    <a:pt x="36714" y="29721"/>
                    <a:pt x="37588" y="44581"/>
                  </a:cubicBezTo>
                  <a:cubicBezTo>
                    <a:pt x="25350" y="42833"/>
                    <a:pt x="13112" y="41959"/>
                    <a:pt x="0" y="40211"/>
                  </a:cubicBezTo>
                  <a:cubicBezTo>
                    <a:pt x="874" y="29721"/>
                    <a:pt x="2622" y="18357"/>
                    <a:pt x="3497" y="7867"/>
                  </a:cubicBezTo>
                  <a:cubicBezTo>
                    <a:pt x="13986" y="5245"/>
                    <a:pt x="25350" y="2622"/>
                    <a:pt x="35840" y="0"/>
                  </a:cubicBezTo>
                  <a:close/>
                  <a:moveTo>
                    <a:pt x="34092" y="20105"/>
                  </a:moveTo>
                  <a:cubicBezTo>
                    <a:pt x="30595" y="17483"/>
                    <a:pt x="27098" y="13112"/>
                    <a:pt x="24476" y="13112"/>
                  </a:cubicBezTo>
                  <a:cubicBezTo>
                    <a:pt x="21854" y="13112"/>
                    <a:pt x="17483" y="19231"/>
                    <a:pt x="18357" y="20105"/>
                  </a:cubicBezTo>
                  <a:cubicBezTo>
                    <a:pt x="20105" y="23602"/>
                    <a:pt x="24476" y="27098"/>
                    <a:pt x="27098" y="29721"/>
                  </a:cubicBezTo>
                  <a:cubicBezTo>
                    <a:pt x="28847" y="27972"/>
                    <a:pt x="31469" y="24476"/>
                    <a:pt x="34092" y="20105"/>
                  </a:cubicBezTo>
                  <a:close/>
                </a:path>
              </a:pathLst>
            </a:custGeom>
            <a:solidFill>
              <a:srgbClr val="4F513D"/>
            </a:solidFill>
            <a:ln w="8731" cap="flat">
              <a:noFill/>
              <a:prstDash val="solid"/>
              <a:miter/>
            </a:ln>
          </p:spPr>
          <p:txBody>
            <a:bodyPr rtlCol="0" anchor="ctr"/>
            <a:lstStyle/>
            <a:p>
              <a:endParaRPr lang="en-GB"/>
            </a:p>
          </p:txBody>
        </p:sp>
        <p:sp>
          <p:nvSpPr>
            <p:cNvPr id="409" name="Freeform: Shape 408">
              <a:extLst>
                <a:ext uri="{FF2B5EF4-FFF2-40B4-BE49-F238E27FC236}">
                  <a16:creationId xmlns:a16="http://schemas.microsoft.com/office/drawing/2014/main" id="{82D3674C-2CC4-6A68-8101-3E7431EBDF07}"/>
                </a:ext>
              </a:extLst>
            </p:cNvPr>
            <p:cNvSpPr/>
            <p:nvPr/>
          </p:nvSpPr>
          <p:spPr>
            <a:xfrm>
              <a:off x="9566949" y="2354107"/>
              <a:ext cx="59441" cy="34091"/>
            </a:xfrm>
            <a:custGeom>
              <a:avLst/>
              <a:gdLst>
                <a:gd name="connsiteX0" fmla="*/ 0 w 59441"/>
                <a:gd name="connsiteY0" fmla="*/ 3497 h 34091"/>
                <a:gd name="connsiteX1" fmla="*/ 59442 w 59441"/>
                <a:gd name="connsiteY1" fmla="*/ 0 h 34091"/>
                <a:gd name="connsiteX2" fmla="*/ 51574 w 59441"/>
                <a:gd name="connsiteY2" fmla="*/ 28847 h 34091"/>
                <a:gd name="connsiteX3" fmla="*/ 13986 w 59441"/>
                <a:gd name="connsiteY3" fmla="*/ 34092 h 34091"/>
                <a:gd name="connsiteX4" fmla="*/ 0 w 59441"/>
                <a:gd name="connsiteY4" fmla="*/ 3497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34091">
                  <a:moveTo>
                    <a:pt x="0" y="3497"/>
                  </a:moveTo>
                  <a:cubicBezTo>
                    <a:pt x="20105" y="2622"/>
                    <a:pt x="39336" y="874"/>
                    <a:pt x="59442" y="0"/>
                  </a:cubicBezTo>
                  <a:cubicBezTo>
                    <a:pt x="56819" y="9616"/>
                    <a:pt x="54197" y="19231"/>
                    <a:pt x="51574" y="28847"/>
                  </a:cubicBezTo>
                  <a:cubicBezTo>
                    <a:pt x="38462" y="30595"/>
                    <a:pt x="26224" y="32343"/>
                    <a:pt x="13986" y="34092"/>
                  </a:cubicBezTo>
                  <a:cubicBezTo>
                    <a:pt x="9616" y="24476"/>
                    <a:pt x="4371" y="13986"/>
                    <a:pt x="0" y="3497"/>
                  </a:cubicBezTo>
                  <a:close/>
                </a:path>
              </a:pathLst>
            </a:custGeom>
            <a:solidFill>
              <a:srgbClr val="7B2B29"/>
            </a:solidFill>
            <a:ln w="8731" cap="flat">
              <a:noFill/>
              <a:prstDash val="solid"/>
              <a:miter/>
            </a:ln>
          </p:spPr>
          <p:txBody>
            <a:bodyPr rtlCol="0" anchor="ctr"/>
            <a:lstStyle/>
            <a:p>
              <a:endParaRPr lang="en-GB"/>
            </a:p>
          </p:txBody>
        </p:sp>
        <p:sp>
          <p:nvSpPr>
            <p:cNvPr id="410" name="Freeform: Shape 409">
              <a:extLst>
                <a:ext uri="{FF2B5EF4-FFF2-40B4-BE49-F238E27FC236}">
                  <a16:creationId xmlns:a16="http://schemas.microsoft.com/office/drawing/2014/main" id="{058D1FBE-C0FF-C85A-260B-F3326EBD899E}"/>
                </a:ext>
              </a:extLst>
            </p:cNvPr>
            <p:cNvSpPr/>
            <p:nvPr/>
          </p:nvSpPr>
          <p:spPr>
            <a:xfrm>
              <a:off x="11471706" y="692362"/>
              <a:ext cx="46600" cy="72553"/>
            </a:xfrm>
            <a:custGeom>
              <a:avLst/>
              <a:gdLst>
                <a:gd name="connsiteX0" fmla="*/ 21854 w 46600"/>
                <a:gd name="connsiteY0" fmla="*/ 72554 h 72553"/>
                <a:gd name="connsiteX1" fmla="*/ 0 w 46600"/>
                <a:gd name="connsiteY1" fmla="*/ 36714 h 72553"/>
                <a:gd name="connsiteX2" fmla="*/ 20979 w 46600"/>
                <a:gd name="connsiteY2" fmla="*/ 0 h 72553"/>
                <a:gd name="connsiteX3" fmla="*/ 21854 w 46600"/>
                <a:gd name="connsiteY3" fmla="*/ 72554 h 72553"/>
              </a:gdLst>
              <a:ahLst/>
              <a:cxnLst>
                <a:cxn ang="0">
                  <a:pos x="connsiteX0" y="connsiteY0"/>
                </a:cxn>
                <a:cxn ang="0">
                  <a:pos x="connsiteX1" y="connsiteY1"/>
                </a:cxn>
                <a:cxn ang="0">
                  <a:pos x="connsiteX2" y="connsiteY2"/>
                </a:cxn>
                <a:cxn ang="0">
                  <a:pos x="connsiteX3" y="connsiteY3"/>
                </a:cxn>
              </a:cxnLst>
              <a:rect l="l" t="t" r="r" b="b"/>
              <a:pathLst>
                <a:path w="46600" h="72553">
                  <a:moveTo>
                    <a:pt x="21854" y="72554"/>
                  </a:moveTo>
                  <a:cubicBezTo>
                    <a:pt x="14860" y="60316"/>
                    <a:pt x="6993" y="48078"/>
                    <a:pt x="0" y="36714"/>
                  </a:cubicBezTo>
                  <a:cubicBezTo>
                    <a:pt x="6993" y="24476"/>
                    <a:pt x="13986" y="12238"/>
                    <a:pt x="20979" y="0"/>
                  </a:cubicBezTo>
                  <a:cubicBezTo>
                    <a:pt x="48078" y="23602"/>
                    <a:pt x="61190" y="47204"/>
                    <a:pt x="21854" y="72554"/>
                  </a:cubicBezTo>
                  <a:close/>
                </a:path>
              </a:pathLst>
            </a:custGeom>
            <a:solidFill>
              <a:srgbClr val="7E4E29"/>
            </a:solidFill>
            <a:ln w="8731" cap="flat">
              <a:noFill/>
              <a:prstDash val="solid"/>
              <a:miter/>
            </a:ln>
          </p:spPr>
          <p:txBody>
            <a:bodyPr rtlCol="0" anchor="ctr"/>
            <a:lstStyle/>
            <a:p>
              <a:endParaRPr lang="en-GB"/>
            </a:p>
          </p:txBody>
        </p:sp>
        <p:sp>
          <p:nvSpPr>
            <p:cNvPr id="411" name="Freeform: Shape 410">
              <a:extLst>
                <a:ext uri="{FF2B5EF4-FFF2-40B4-BE49-F238E27FC236}">
                  <a16:creationId xmlns:a16="http://schemas.microsoft.com/office/drawing/2014/main" id="{DB3EA9C3-5285-66F8-FB77-898604319F1E}"/>
                </a:ext>
              </a:extLst>
            </p:cNvPr>
            <p:cNvSpPr/>
            <p:nvPr/>
          </p:nvSpPr>
          <p:spPr>
            <a:xfrm>
              <a:off x="10460323" y="5370772"/>
              <a:ext cx="99652" cy="14860"/>
            </a:xfrm>
            <a:custGeom>
              <a:avLst/>
              <a:gdLst>
                <a:gd name="connsiteX0" fmla="*/ 0 w 99652"/>
                <a:gd name="connsiteY0" fmla="*/ 2623 h 14860"/>
                <a:gd name="connsiteX1" fmla="*/ 99652 w 99652"/>
                <a:gd name="connsiteY1" fmla="*/ 0 h 14860"/>
                <a:gd name="connsiteX2" fmla="*/ 13112 w 99652"/>
                <a:gd name="connsiteY2" fmla="*/ 14861 h 14860"/>
                <a:gd name="connsiteX3" fmla="*/ 0 w 99652"/>
                <a:gd name="connsiteY3" fmla="*/ 2623 h 14860"/>
              </a:gdLst>
              <a:ahLst/>
              <a:cxnLst>
                <a:cxn ang="0">
                  <a:pos x="connsiteX0" y="connsiteY0"/>
                </a:cxn>
                <a:cxn ang="0">
                  <a:pos x="connsiteX1" y="connsiteY1"/>
                </a:cxn>
                <a:cxn ang="0">
                  <a:pos x="connsiteX2" y="connsiteY2"/>
                </a:cxn>
                <a:cxn ang="0">
                  <a:pos x="connsiteX3" y="connsiteY3"/>
                </a:cxn>
              </a:cxnLst>
              <a:rect l="l" t="t" r="r" b="b"/>
              <a:pathLst>
                <a:path w="99652" h="14860">
                  <a:moveTo>
                    <a:pt x="0" y="2623"/>
                  </a:moveTo>
                  <a:cubicBezTo>
                    <a:pt x="33218" y="1748"/>
                    <a:pt x="66435" y="874"/>
                    <a:pt x="99652" y="0"/>
                  </a:cubicBezTo>
                  <a:cubicBezTo>
                    <a:pt x="70806" y="5245"/>
                    <a:pt x="41959" y="9616"/>
                    <a:pt x="13112" y="14861"/>
                  </a:cubicBezTo>
                  <a:cubicBezTo>
                    <a:pt x="9616" y="11364"/>
                    <a:pt x="4371" y="6994"/>
                    <a:pt x="0" y="2623"/>
                  </a:cubicBezTo>
                  <a:close/>
                </a:path>
              </a:pathLst>
            </a:custGeom>
            <a:solidFill>
              <a:srgbClr val="7B2B29"/>
            </a:solidFill>
            <a:ln w="8731" cap="flat">
              <a:noFill/>
              <a:prstDash val="solid"/>
              <a:miter/>
            </a:ln>
          </p:spPr>
          <p:txBody>
            <a:bodyPr rtlCol="0" anchor="ctr"/>
            <a:lstStyle/>
            <a:p>
              <a:endParaRPr lang="en-GB"/>
            </a:p>
          </p:txBody>
        </p:sp>
        <p:sp>
          <p:nvSpPr>
            <p:cNvPr id="412" name="Freeform: Shape 411">
              <a:extLst>
                <a:ext uri="{FF2B5EF4-FFF2-40B4-BE49-F238E27FC236}">
                  <a16:creationId xmlns:a16="http://schemas.microsoft.com/office/drawing/2014/main" id="{878B65FB-2569-423C-4950-CC22F1037D5E}"/>
                </a:ext>
              </a:extLst>
            </p:cNvPr>
            <p:cNvSpPr/>
            <p:nvPr/>
          </p:nvSpPr>
          <p:spPr>
            <a:xfrm>
              <a:off x="9934089" y="4115504"/>
              <a:ext cx="43707" cy="40210"/>
            </a:xfrm>
            <a:custGeom>
              <a:avLst/>
              <a:gdLst>
                <a:gd name="connsiteX0" fmla="*/ 43707 w 43707"/>
                <a:gd name="connsiteY0" fmla="*/ 40211 h 40210"/>
                <a:gd name="connsiteX1" fmla="*/ 0 w 43707"/>
                <a:gd name="connsiteY1" fmla="*/ 17483 h 40210"/>
                <a:gd name="connsiteX2" fmla="*/ 9616 w 43707"/>
                <a:gd name="connsiteY2" fmla="*/ 6119 h 40210"/>
                <a:gd name="connsiteX3" fmla="*/ 42833 w 43707"/>
                <a:gd name="connsiteY3" fmla="*/ 0 h 40210"/>
                <a:gd name="connsiteX4" fmla="*/ 43707 w 43707"/>
                <a:gd name="connsiteY4" fmla="*/ 38462 h 40210"/>
                <a:gd name="connsiteX5" fmla="*/ 43707 w 43707"/>
                <a:gd name="connsiteY5" fmla="*/ 40211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07" h="40210">
                  <a:moveTo>
                    <a:pt x="43707" y="40211"/>
                  </a:moveTo>
                  <a:cubicBezTo>
                    <a:pt x="28847" y="32343"/>
                    <a:pt x="14860" y="25350"/>
                    <a:pt x="0" y="17483"/>
                  </a:cubicBezTo>
                  <a:cubicBezTo>
                    <a:pt x="3497" y="13986"/>
                    <a:pt x="6119" y="9616"/>
                    <a:pt x="9616" y="6119"/>
                  </a:cubicBezTo>
                  <a:cubicBezTo>
                    <a:pt x="20980" y="4371"/>
                    <a:pt x="31469" y="2622"/>
                    <a:pt x="42833" y="0"/>
                  </a:cubicBezTo>
                  <a:cubicBezTo>
                    <a:pt x="42833" y="13112"/>
                    <a:pt x="43707" y="25350"/>
                    <a:pt x="43707" y="38462"/>
                  </a:cubicBezTo>
                  <a:lnTo>
                    <a:pt x="43707" y="40211"/>
                  </a:lnTo>
                  <a:close/>
                </a:path>
              </a:pathLst>
            </a:custGeom>
            <a:solidFill>
              <a:srgbClr val="D6273B"/>
            </a:solidFill>
            <a:ln w="8731" cap="flat">
              <a:noFill/>
              <a:prstDash val="solid"/>
              <a:miter/>
            </a:ln>
          </p:spPr>
          <p:txBody>
            <a:bodyPr rtlCol="0" anchor="ctr"/>
            <a:lstStyle/>
            <a:p>
              <a:endParaRPr lang="en-GB"/>
            </a:p>
          </p:txBody>
        </p:sp>
        <p:sp>
          <p:nvSpPr>
            <p:cNvPr id="413" name="Freeform: Shape 412">
              <a:extLst>
                <a:ext uri="{FF2B5EF4-FFF2-40B4-BE49-F238E27FC236}">
                  <a16:creationId xmlns:a16="http://schemas.microsoft.com/office/drawing/2014/main" id="{8279BDD0-9FFD-2040-F032-E0EBB31B93B0}"/>
                </a:ext>
              </a:extLst>
            </p:cNvPr>
            <p:cNvSpPr/>
            <p:nvPr/>
          </p:nvSpPr>
          <p:spPr>
            <a:xfrm>
              <a:off x="11201596" y="1550770"/>
              <a:ext cx="55945" cy="34965"/>
            </a:xfrm>
            <a:custGeom>
              <a:avLst/>
              <a:gdLst>
                <a:gd name="connsiteX0" fmla="*/ 0 w 55945"/>
                <a:gd name="connsiteY0" fmla="*/ 34966 h 34965"/>
                <a:gd name="connsiteX1" fmla="*/ 11364 w 55945"/>
                <a:gd name="connsiteY1" fmla="*/ 0 h 34965"/>
                <a:gd name="connsiteX2" fmla="*/ 55945 w 55945"/>
                <a:gd name="connsiteY2" fmla="*/ 8741 h 34965"/>
                <a:gd name="connsiteX3" fmla="*/ 54197 w 55945"/>
                <a:gd name="connsiteY3" fmla="*/ 34966 h 34965"/>
                <a:gd name="connsiteX4" fmla="*/ 0 w 55945"/>
                <a:gd name="connsiteY4" fmla="*/ 34966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45" h="34965">
                  <a:moveTo>
                    <a:pt x="0" y="34966"/>
                  </a:moveTo>
                  <a:cubicBezTo>
                    <a:pt x="3497" y="23602"/>
                    <a:pt x="7867" y="11364"/>
                    <a:pt x="11364" y="0"/>
                  </a:cubicBezTo>
                  <a:cubicBezTo>
                    <a:pt x="26224" y="2622"/>
                    <a:pt x="41085" y="6119"/>
                    <a:pt x="55945" y="8741"/>
                  </a:cubicBezTo>
                  <a:cubicBezTo>
                    <a:pt x="55071" y="17483"/>
                    <a:pt x="54197" y="26224"/>
                    <a:pt x="54197" y="34966"/>
                  </a:cubicBezTo>
                  <a:cubicBezTo>
                    <a:pt x="35840" y="34966"/>
                    <a:pt x="17483" y="34966"/>
                    <a:pt x="0" y="34966"/>
                  </a:cubicBezTo>
                  <a:close/>
                </a:path>
              </a:pathLst>
            </a:custGeom>
            <a:solidFill>
              <a:srgbClr val="BA3325"/>
            </a:solidFill>
            <a:ln w="8731" cap="flat">
              <a:noFill/>
              <a:prstDash val="solid"/>
              <a:miter/>
            </a:ln>
          </p:spPr>
          <p:txBody>
            <a:bodyPr rtlCol="0" anchor="ctr"/>
            <a:lstStyle/>
            <a:p>
              <a:endParaRPr lang="en-GB"/>
            </a:p>
          </p:txBody>
        </p:sp>
        <p:sp>
          <p:nvSpPr>
            <p:cNvPr id="414" name="Freeform: Shape 413">
              <a:extLst>
                <a:ext uri="{FF2B5EF4-FFF2-40B4-BE49-F238E27FC236}">
                  <a16:creationId xmlns:a16="http://schemas.microsoft.com/office/drawing/2014/main" id="{B838351F-F825-BEE4-512D-BF1DF4272CE1}"/>
                </a:ext>
              </a:extLst>
            </p:cNvPr>
            <p:cNvSpPr/>
            <p:nvPr/>
          </p:nvSpPr>
          <p:spPr>
            <a:xfrm>
              <a:off x="10640397" y="204591"/>
              <a:ext cx="62064" cy="51574"/>
            </a:xfrm>
            <a:custGeom>
              <a:avLst/>
              <a:gdLst>
                <a:gd name="connsiteX0" fmla="*/ 0 w 62064"/>
                <a:gd name="connsiteY0" fmla="*/ 39336 h 51574"/>
                <a:gd name="connsiteX1" fmla="*/ 18357 w 62064"/>
                <a:gd name="connsiteY1" fmla="*/ 0 h 51574"/>
                <a:gd name="connsiteX2" fmla="*/ 29721 w 62064"/>
                <a:gd name="connsiteY2" fmla="*/ 874 h 51574"/>
                <a:gd name="connsiteX3" fmla="*/ 62064 w 62064"/>
                <a:gd name="connsiteY3" fmla="*/ 51574 h 51574"/>
                <a:gd name="connsiteX4" fmla="*/ 0 w 62064"/>
                <a:gd name="connsiteY4" fmla="*/ 39336 h 51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64" h="51574">
                  <a:moveTo>
                    <a:pt x="0" y="39336"/>
                  </a:moveTo>
                  <a:cubicBezTo>
                    <a:pt x="6119" y="26224"/>
                    <a:pt x="12238" y="13112"/>
                    <a:pt x="18357" y="0"/>
                  </a:cubicBezTo>
                  <a:cubicBezTo>
                    <a:pt x="21854" y="0"/>
                    <a:pt x="25350" y="874"/>
                    <a:pt x="29721" y="874"/>
                  </a:cubicBezTo>
                  <a:cubicBezTo>
                    <a:pt x="40211" y="17483"/>
                    <a:pt x="51574" y="34966"/>
                    <a:pt x="62064" y="51574"/>
                  </a:cubicBezTo>
                  <a:cubicBezTo>
                    <a:pt x="41085" y="48078"/>
                    <a:pt x="20979" y="43707"/>
                    <a:pt x="0" y="39336"/>
                  </a:cubicBezTo>
                  <a:close/>
                </a:path>
              </a:pathLst>
            </a:custGeom>
            <a:solidFill>
              <a:srgbClr val="7B2B29"/>
            </a:solidFill>
            <a:ln w="8731" cap="flat">
              <a:noFill/>
              <a:prstDash val="solid"/>
              <a:miter/>
            </a:ln>
          </p:spPr>
          <p:txBody>
            <a:bodyPr rtlCol="0" anchor="ctr"/>
            <a:lstStyle/>
            <a:p>
              <a:endParaRPr lang="en-GB"/>
            </a:p>
          </p:txBody>
        </p:sp>
        <p:sp>
          <p:nvSpPr>
            <p:cNvPr id="415" name="Freeform: Shape 414">
              <a:extLst>
                <a:ext uri="{FF2B5EF4-FFF2-40B4-BE49-F238E27FC236}">
                  <a16:creationId xmlns:a16="http://schemas.microsoft.com/office/drawing/2014/main" id="{6AED1211-9F1B-4757-20B8-B649D6898641}"/>
                </a:ext>
              </a:extLst>
            </p:cNvPr>
            <p:cNvSpPr/>
            <p:nvPr/>
          </p:nvSpPr>
          <p:spPr>
            <a:xfrm>
              <a:off x="10926241" y="5887391"/>
              <a:ext cx="70805" cy="85665"/>
            </a:xfrm>
            <a:custGeom>
              <a:avLst/>
              <a:gdLst>
                <a:gd name="connsiteX0" fmla="*/ 4371 w 70805"/>
                <a:gd name="connsiteY0" fmla="*/ 56819 h 85665"/>
                <a:gd name="connsiteX1" fmla="*/ 48952 w 70805"/>
                <a:gd name="connsiteY1" fmla="*/ 7867 h 85665"/>
                <a:gd name="connsiteX2" fmla="*/ 70805 w 70805"/>
                <a:gd name="connsiteY2" fmla="*/ 0 h 85665"/>
                <a:gd name="connsiteX3" fmla="*/ 13986 w 70805"/>
                <a:gd name="connsiteY3" fmla="*/ 85666 h 85665"/>
                <a:gd name="connsiteX4" fmla="*/ 0 w 70805"/>
                <a:gd name="connsiteY4" fmla="*/ 68183 h 85665"/>
                <a:gd name="connsiteX5" fmla="*/ 4371 w 70805"/>
                <a:gd name="connsiteY5" fmla="*/ 56819 h 85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805" h="85665">
                  <a:moveTo>
                    <a:pt x="4371" y="56819"/>
                  </a:moveTo>
                  <a:cubicBezTo>
                    <a:pt x="19231" y="40210"/>
                    <a:pt x="34092" y="23602"/>
                    <a:pt x="48952" y="7867"/>
                  </a:cubicBezTo>
                  <a:cubicBezTo>
                    <a:pt x="55945" y="5245"/>
                    <a:pt x="63812" y="2622"/>
                    <a:pt x="70805" y="0"/>
                  </a:cubicBezTo>
                  <a:cubicBezTo>
                    <a:pt x="51574" y="28847"/>
                    <a:pt x="33217" y="56819"/>
                    <a:pt x="13986" y="85666"/>
                  </a:cubicBezTo>
                  <a:cubicBezTo>
                    <a:pt x="9615" y="79547"/>
                    <a:pt x="5245" y="74302"/>
                    <a:pt x="0" y="68183"/>
                  </a:cubicBezTo>
                  <a:cubicBezTo>
                    <a:pt x="1748" y="63812"/>
                    <a:pt x="3497" y="60316"/>
                    <a:pt x="4371" y="56819"/>
                  </a:cubicBezTo>
                  <a:close/>
                </a:path>
              </a:pathLst>
            </a:custGeom>
            <a:solidFill>
              <a:srgbClr val="DB7F59"/>
            </a:solidFill>
            <a:ln w="8731" cap="flat">
              <a:noFill/>
              <a:prstDash val="solid"/>
              <a:miter/>
            </a:ln>
          </p:spPr>
          <p:txBody>
            <a:bodyPr rtlCol="0" anchor="ctr"/>
            <a:lstStyle/>
            <a:p>
              <a:endParaRPr lang="en-GB"/>
            </a:p>
          </p:txBody>
        </p:sp>
        <p:sp>
          <p:nvSpPr>
            <p:cNvPr id="416" name="Freeform: Shape 415">
              <a:extLst>
                <a:ext uri="{FF2B5EF4-FFF2-40B4-BE49-F238E27FC236}">
                  <a16:creationId xmlns:a16="http://schemas.microsoft.com/office/drawing/2014/main" id="{ACBBDB71-A84A-EF4E-2813-D0614DCF79FC}"/>
                </a:ext>
              </a:extLst>
            </p:cNvPr>
            <p:cNvSpPr/>
            <p:nvPr/>
          </p:nvSpPr>
          <p:spPr>
            <a:xfrm>
              <a:off x="11344955" y="887296"/>
              <a:ext cx="49879" cy="53597"/>
            </a:xfrm>
            <a:custGeom>
              <a:avLst/>
              <a:gdLst>
                <a:gd name="connsiteX0" fmla="*/ 48952 w 49879"/>
                <a:gd name="connsiteY0" fmla="*/ 0 h 53597"/>
                <a:gd name="connsiteX1" fmla="*/ 13112 w 49879"/>
                <a:gd name="connsiteY1" fmla="*/ 53323 h 53597"/>
                <a:gd name="connsiteX2" fmla="*/ 0 w 49879"/>
                <a:gd name="connsiteY2" fmla="*/ 26224 h 53597"/>
                <a:gd name="connsiteX3" fmla="*/ 31469 w 49879"/>
                <a:gd name="connsiteY3" fmla="*/ 0 h 53597"/>
                <a:gd name="connsiteX4" fmla="*/ 48952 w 49879"/>
                <a:gd name="connsiteY4" fmla="*/ 0 h 53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79" h="53597">
                  <a:moveTo>
                    <a:pt x="48952" y="0"/>
                  </a:moveTo>
                  <a:cubicBezTo>
                    <a:pt x="49826" y="26224"/>
                    <a:pt x="56819" y="56819"/>
                    <a:pt x="13112" y="53323"/>
                  </a:cubicBezTo>
                  <a:cubicBezTo>
                    <a:pt x="8741" y="44581"/>
                    <a:pt x="4371" y="35840"/>
                    <a:pt x="0" y="26224"/>
                  </a:cubicBezTo>
                  <a:cubicBezTo>
                    <a:pt x="10490" y="17483"/>
                    <a:pt x="20979" y="8741"/>
                    <a:pt x="31469" y="0"/>
                  </a:cubicBezTo>
                  <a:cubicBezTo>
                    <a:pt x="37588" y="0"/>
                    <a:pt x="43707" y="0"/>
                    <a:pt x="48952" y="0"/>
                  </a:cubicBezTo>
                  <a:close/>
                </a:path>
              </a:pathLst>
            </a:custGeom>
            <a:solidFill>
              <a:srgbClr val="7E4E29"/>
            </a:solidFill>
            <a:ln w="8731" cap="flat">
              <a:noFill/>
              <a:prstDash val="solid"/>
              <a:miter/>
            </a:ln>
          </p:spPr>
          <p:txBody>
            <a:bodyPr rtlCol="0" anchor="ctr"/>
            <a:lstStyle/>
            <a:p>
              <a:endParaRPr lang="en-GB"/>
            </a:p>
          </p:txBody>
        </p:sp>
        <p:sp>
          <p:nvSpPr>
            <p:cNvPr id="417" name="Freeform: Shape 416">
              <a:extLst>
                <a:ext uri="{FF2B5EF4-FFF2-40B4-BE49-F238E27FC236}">
                  <a16:creationId xmlns:a16="http://schemas.microsoft.com/office/drawing/2014/main" id="{1E15EFBC-26AA-6C90-5D46-06BD90680351}"/>
                </a:ext>
              </a:extLst>
            </p:cNvPr>
            <p:cNvSpPr/>
            <p:nvPr/>
          </p:nvSpPr>
          <p:spPr>
            <a:xfrm>
              <a:off x="10581829" y="1376816"/>
              <a:ext cx="140736" cy="25350"/>
            </a:xfrm>
            <a:custGeom>
              <a:avLst/>
              <a:gdLst>
                <a:gd name="connsiteX0" fmla="*/ 0 w 140736"/>
                <a:gd name="connsiteY0" fmla="*/ 10490 h 25350"/>
                <a:gd name="connsiteX1" fmla="*/ 17483 w 140736"/>
                <a:gd name="connsiteY1" fmla="*/ 0 h 25350"/>
                <a:gd name="connsiteX2" fmla="*/ 140737 w 140736"/>
                <a:gd name="connsiteY2" fmla="*/ 25350 h 25350"/>
                <a:gd name="connsiteX3" fmla="*/ 0 w 140736"/>
                <a:gd name="connsiteY3" fmla="*/ 10490 h 25350"/>
              </a:gdLst>
              <a:ahLst/>
              <a:cxnLst>
                <a:cxn ang="0">
                  <a:pos x="connsiteX0" y="connsiteY0"/>
                </a:cxn>
                <a:cxn ang="0">
                  <a:pos x="connsiteX1" y="connsiteY1"/>
                </a:cxn>
                <a:cxn ang="0">
                  <a:pos x="connsiteX2" y="connsiteY2"/>
                </a:cxn>
                <a:cxn ang="0">
                  <a:pos x="connsiteX3" y="connsiteY3"/>
                </a:cxn>
              </a:cxnLst>
              <a:rect l="l" t="t" r="r" b="b"/>
              <a:pathLst>
                <a:path w="140736" h="25350">
                  <a:moveTo>
                    <a:pt x="0" y="10490"/>
                  </a:moveTo>
                  <a:cubicBezTo>
                    <a:pt x="6119" y="6993"/>
                    <a:pt x="11364" y="3497"/>
                    <a:pt x="17483" y="0"/>
                  </a:cubicBezTo>
                  <a:cubicBezTo>
                    <a:pt x="58568" y="8741"/>
                    <a:pt x="99652" y="16609"/>
                    <a:pt x="140737" y="25350"/>
                  </a:cubicBezTo>
                  <a:cubicBezTo>
                    <a:pt x="93533" y="20105"/>
                    <a:pt x="46330" y="15735"/>
                    <a:pt x="0" y="10490"/>
                  </a:cubicBezTo>
                  <a:close/>
                </a:path>
              </a:pathLst>
            </a:custGeom>
            <a:solidFill>
              <a:srgbClr val="E56A2D"/>
            </a:solidFill>
            <a:ln w="8731" cap="flat">
              <a:noFill/>
              <a:prstDash val="solid"/>
              <a:miter/>
            </a:ln>
          </p:spPr>
          <p:txBody>
            <a:bodyPr rtlCol="0" anchor="ctr"/>
            <a:lstStyle/>
            <a:p>
              <a:endParaRPr lang="en-GB"/>
            </a:p>
          </p:txBody>
        </p:sp>
        <p:sp>
          <p:nvSpPr>
            <p:cNvPr id="418" name="Freeform: Shape 417">
              <a:extLst>
                <a:ext uri="{FF2B5EF4-FFF2-40B4-BE49-F238E27FC236}">
                  <a16:creationId xmlns:a16="http://schemas.microsoft.com/office/drawing/2014/main" id="{61A02B63-2438-D46D-BAED-A3C53AB1B820}"/>
                </a:ext>
              </a:extLst>
            </p:cNvPr>
            <p:cNvSpPr/>
            <p:nvPr/>
          </p:nvSpPr>
          <p:spPr>
            <a:xfrm>
              <a:off x="9785485" y="1878998"/>
              <a:ext cx="49826" cy="41534"/>
            </a:xfrm>
            <a:custGeom>
              <a:avLst/>
              <a:gdLst>
                <a:gd name="connsiteX0" fmla="*/ 33217 w 49826"/>
                <a:gd name="connsiteY0" fmla="*/ 41535 h 41534"/>
                <a:gd name="connsiteX1" fmla="*/ 0 w 49826"/>
                <a:gd name="connsiteY1" fmla="*/ 1324 h 41534"/>
                <a:gd name="connsiteX2" fmla="*/ 35840 w 49826"/>
                <a:gd name="connsiteY2" fmla="*/ 2198 h 41534"/>
                <a:gd name="connsiteX3" fmla="*/ 49826 w 49826"/>
                <a:gd name="connsiteY3" fmla="*/ 25800 h 41534"/>
                <a:gd name="connsiteX4" fmla="*/ 33217 w 49826"/>
                <a:gd name="connsiteY4" fmla="*/ 41535 h 4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26" h="41534">
                  <a:moveTo>
                    <a:pt x="33217" y="41535"/>
                  </a:moveTo>
                  <a:cubicBezTo>
                    <a:pt x="21854" y="28423"/>
                    <a:pt x="11364" y="14436"/>
                    <a:pt x="0" y="1324"/>
                  </a:cubicBezTo>
                  <a:cubicBezTo>
                    <a:pt x="12238" y="1324"/>
                    <a:pt x="25350" y="-2172"/>
                    <a:pt x="35840" y="2198"/>
                  </a:cubicBezTo>
                  <a:cubicBezTo>
                    <a:pt x="42833" y="4821"/>
                    <a:pt x="45455" y="17059"/>
                    <a:pt x="49826" y="25800"/>
                  </a:cubicBezTo>
                  <a:cubicBezTo>
                    <a:pt x="43707" y="31045"/>
                    <a:pt x="38462" y="36290"/>
                    <a:pt x="33217" y="41535"/>
                  </a:cubicBezTo>
                  <a:close/>
                </a:path>
              </a:pathLst>
            </a:custGeom>
            <a:solidFill>
              <a:srgbClr val="8C5D5A"/>
            </a:solidFill>
            <a:ln w="8731" cap="flat">
              <a:noFill/>
              <a:prstDash val="solid"/>
              <a:miter/>
            </a:ln>
          </p:spPr>
          <p:txBody>
            <a:bodyPr rtlCol="0" anchor="ctr"/>
            <a:lstStyle/>
            <a:p>
              <a:endParaRPr lang="en-GB"/>
            </a:p>
          </p:txBody>
        </p:sp>
        <p:sp>
          <p:nvSpPr>
            <p:cNvPr id="419" name="Freeform: Shape 418">
              <a:extLst>
                <a:ext uri="{FF2B5EF4-FFF2-40B4-BE49-F238E27FC236}">
                  <a16:creationId xmlns:a16="http://schemas.microsoft.com/office/drawing/2014/main" id="{D4D041E5-B70E-DBDA-4167-99AFF6C9D341}"/>
                </a:ext>
              </a:extLst>
            </p:cNvPr>
            <p:cNvSpPr/>
            <p:nvPr/>
          </p:nvSpPr>
          <p:spPr>
            <a:xfrm>
              <a:off x="9813458" y="495680"/>
              <a:ext cx="37588" cy="39336"/>
            </a:xfrm>
            <a:custGeom>
              <a:avLst/>
              <a:gdLst>
                <a:gd name="connsiteX0" fmla="*/ 8741 w 37588"/>
                <a:gd name="connsiteY0" fmla="*/ 39336 h 39336"/>
                <a:gd name="connsiteX1" fmla="*/ 0 w 37588"/>
                <a:gd name="connsiteY1" fmla="*/ 0 h 39336"/>
                <a:gd name="connsiteX2" fmla="*/ 37588 w 37588"/>
                <a:gd name="connsiteY2" fmla="*/ 0 h 39336"/>
                <a:gd name="connsiteX3" fmla="*/ 8741 w 37588"/>
                <a:gd name="connsiteY3" fmla="*/ 39336 h 39336"/>
              </a:gdLst>
              <a:ahLst/>
              <a:cxnLst>
                <a:cxn ang="0">
                  <a:pos x="connsiteX0" y="connsiteY0"/>
                </a:cxn>
                <a:cxn ang="0">
                  <a:pos x="connsiteX1" y="connsiteY1"/>
                </a:cxn>
                <a:cxn ang="0">
                  <a:pos x="connsiteX2" y="connsiteY2"/>
                </a:cxn>
                <a:cxn ang="0">
                  <a:pos x="connsiteX3" y="connsiteY3"/>
                </a:cxn>
              </a:cxnLst>
              <a:rect l="l" t="t" r="r" b="b"/>
              <a:pathLst>
                <a:path w="37588" h="39336">
                  <a:moveTo>
                    <a:pt x="8741" y="39336"/>
                  </a:moveTo>
                  <a:cubicBezTo>
                    <a:pt x="6119" y="26224"/>
                    <a:pt x="3497" y="13112"/>
                    <a:pt x="0" y="0"/>
                  </a:cubicBezTo>
                  <a:cubicBezTo>
                    <a:pt x="12238" y="0"/>
                    <a:pt x="25350" y="0"/>
                    <a:pt x="37588" y="0"/>
                  </a:cubicBezTo>
                  <a:cubicBezTo>
                    <a:pt x="27973" y="13112"/>
                    <a:pt x="18357" y="26224"/>
                    <a:pt x="8741" y="39336"/>
                  </a:cubicBezTo>
                  <a:close/>
                </a:path>
              </a:pathLst>
            </a:custGeom>
            <a:solidFill>
              <a:srgbClr val="4F513D"/>
            </a:solidFill>
            <a:ln w="8731" cap="flat">
              <a:noFill/>
              <a:prstDash val="solid"/>
              <a:miter/>
            </a:ln>
          </p:spPr>
          <p:txBody>
            <a:bodyPr rtlCol="0" anchor="ctr"/>
            <a:lstStyle/>
            <a:p>
              <a:endParaRPr lang="en-GB"/>
            </a:p>
          </p:txBody>
        </p:sp>
        <p:sp>
          <p:nvSpPr>
            <p:cNvPr id="420" name="Freeform: Shape 419">
              <a:extLst>
                <a:ext uri="{FF2B5EF4-FFF2-40B4-BE49-F238E27FC236}">
                  <a16:creationId xmlns:a16="http://schemas.microsoft.com/office/drawing/2014/main" id="{C347380C-64EC-5E93-5679-1E07D1F27FF0}"/>
                </a:ext>
              </a:extLst>
            </p:cNvPr>
            <p:cNvSpPr/>
            <p:nvPr/>
          </p:nvSpPr>
          <p:spPr>
            <a:xfrm>
              <a:off x="9875522" y="2065640"/>
              <a:ext cx="104897" cy="34965"/>
            </a:xfrm>
            <a:custGeom>
              <a:avLst/>
              <a:gdLst>
                <a:gd name="connsiteX0" fmla="*/ 104897 w 104897"/>
                <a:gd name="connsiteY0" fmla="*/ 20979 h 34965"/>
                <a:gd name="connsiteX1" fmla="*/ 103149 w 104897"/>
                <a:gd name="connsiteY1" fmla="*/ 34966 h 34965"/>
                <a:gd name="connsiteX2" fmla="*/ 0 w 104897"/>
                <a:gd name="connsiteY2" fmla="*/ 14860 h 34965"/>
                <a:gd name="connsiteX3" fmla="*/ 18357 w 104897"/>
                <a:gd name="connsiteY3" fmla="*/ 0 h 34965"/>
                <a:gd name="connsiteX4" fmla="*/ 104897 w 104897"/>
                <a:gd name="connsiteY4" fmla="*/ 20979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7" h="34965">
                  <a:moveTo>
                    <a:pt x="104897" y="20979"/>
                  </a:moveTo>
                  <a:cubicBezTo>
                    <a:pt x="104023" y="25350"/>
                    <a:pt x="104023" y="30595"/>
                    <a:pt x="103149" y="34966"/>
                  </a:cubicBezTo>
                  <a:cubicBezTo>
                    <a:pt x="69057" y="27973"/>
                    <a:pt x="34092" y="20979"/>
                    <a:pt x="0" y="14860"/>
                  </a:cubicBezTo>
                  <a:cubicBezTo>
                    <a:pt x="6119" y="9616"/>
                    <a:pt x="12238" y="5245"/>
                    <a:pt x="18357" y="0"/>
                  </a:cubicBezTo>
                  <a:cubicBezTo>
                    <a:pt x="47204" y="6993"/>
                    <a:pt x="76050" y="13986"/>
                    <a:pt x="104897" y="20979"/>
                  </a:cubicBezTo>
                  <a:close/>
                </a:path>
              </a:pathLst>
            </a:custGeom>
            <a:solidFill>
              <a:srgbClr val="BE7625"/>
            </a:solidFill>
            <a:ln w="8731" cap="flat">
              <a:noFill/>
              <a:prstDash val="solid"/>
              <a:miter/>
            </a:ln>
          </p:spPr>
          <p:txBody>
            <a:bodyPr rtlCol="0" anchor="ctr"/>
            <a:lstStyle/>
            <a:p>
              <a:endParaRPr lang="en-GB"/>
            </a:p>
          </p:txBody>
        </p:sp>
        <p:sp>
          <p:nvSpPr>
            <p:cNvPr id="421" name="Freeform: Shape 420">
              <a:extLst>
                <a:ext uri="{FF2B5EF4-FFF2-40B4-BE49-F238E27FC236}">
                  <a16:creationId xmlns:a16="http://schemas.microsoft.com/office/drawing/2014/main" id="{E75969A0-6DB3-5BA0-8AF5-811993150FE8}"/>
                </a:ext>
              </a:extLst>
            </p:cNvPr>
            <p:cNvSpPr/>
            <p:nvPr/>
          </p:nvSpPr>
          <p:spPr>
            <a:xfrm>
              <a:off x="9436702" y="640788"/>
              <a:ext cx="45455" cy="43707"/>
            </a:xfrm>
            <a:custGeom>
              <a:avLst/>
              <a:gdLst>
                <a:gd name="connsiteX0" fmla="*/ 37588 w 45455"/>
                <a:gd name="connsiteY0" fmla="*/ 33217 h 43707"/>
                <a:gd name="connsiteX1" fmla="*/ 1748 w 45455"/>
                <a:gd name="connsiteY1" fmla="*/ 43707 h 43707"/>
                <a:gd name="connsiteX2" fmla="*/ 0 w 45455"/>
                <a:gd name="connsiteY2" fmla="*/ 34966 h 43707"/>
                <a:gd name="connsiteX3" fmla="*/ 27098 w 45455"/>
                <a:gd name="connsiteY3" fmla="*/ 0 h 43707"/>
                <a:gd name="connsiteX4" fmla="*/ 34092 w 45455"/>
                <a:gd name="connsiteY4" fmla="*/ 874 h 43707"/>
                <a:gd name="connsiteX5" fmla="*/ 45455 w 45455"/>
                <a:gd name="connsiteY5" fmla="*/ 3497 h 43707"/>
                <a:gd name="connsiteX6" fmla="*/ 37588 w 45455"/>
                <a:gd name="connsiteY6" fmla="*/ 33217 h 4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43707">
                  <a:moveTo>
                    <a:pt x="37588" y="33217"/>
                  </a:moveTo>
                  <a:cubicBezTo>
                    <a:pt x="25350" y="36714"/>
                    <a:pt x="13986" y="40211"/>
                    <a:pt x="1748" y="43707"/>
                  </a:cubicBezTo>
                  <a:cubicBezTo>
                    <a:pt x="874" y="41085"/>
                    <a:pt x="0" y="38462"/>
                    <a:pt x="0" y="34966"/>
                  </a:cubicBezTo>
                  <a:cubicBezTo>
                    <a:pt x="8741" y="23602"/>
                    <a:pt x="18357" y="11364"/>
                    <a:pt x="27098" y="0"/>
                  </a:cubicBezTo>
                  <a:cubicBezTo>
                    <a:pt x="29721" y="0"/>
                    <a:pt x="31469" y="0"/>
                    <a:pt x="34092" y="874"/>
                  </a:cubicBezTo>
                  <a:cubicBezTo>
                    <a:pt x="37588" y="1748"/>
                    <a:pt x="41959" y="2622"/>
                    <a:pt x="45455" y="3497"/>
                  </a:cubicBezTo>
                  <a:cubicBezTo>
                    <a:pt x="42833" y="13112"/>
                    <a:pt x="40210" y="23602"/>
                    <a:pt x="37588" y="33217"/>
                  </a:cubicBezTo>
                  <a:close/>
                </a:path>
              </a:pathLst>
            </a:custGeom>
            <a:solidFill>
              <a:srgbClr val="7E4E29"/>
            </a:solidFill>
            <a:ln w="8731" cap="flat">
              <a:noFill/>
              <a:prstDash val="solid"/>
              <a:miter/>
            </a:ln>
          </p:spPr>
          <p:txBody>
            <a:bodyPr rtlCol="0" anchor="ctr"/>
            <a:lstStyle/>
            <a:p>
              <a:endParaRPr lang="en-GB"/>
            </a:p>
          </p:txBody>
        </p:sp>
        <p:sp>
          <p:nvSpPr>
            <p:cNvPr id="422" name="Freeform: Shape 421">
              <a:extLst>
                <a:ext uri="{FF2B5EF4-FFF2-40B4-BE49-F238E27FC236}">
                  <a16:creationId xmlns:a16="http://schemas.microsoft.com/office/drawing/2014/main" id="{7B970E33-5F44-2739-5ED7-5AD885DD6B8A}"/>
                </a:ext>
              </a:extLst>
            </p:cNvPr>
            <p:cNvSpPr/>
            <p:nvPr/>
          </p:nvSpPr>
          <p:spPr>
            <a:xfrm>
              <a:off x="10635152" y="5450320"/>
              <a:ext cx="80421" cy="54196"/>
            </a:xfrm>
            <a:custGeom>
              <a:avLst/>
              <a:gdLst>
                <a:gd name="connsiteX0" fmla="*/ 0 w 80421"/>
                <a:gd name="connsiteY0" fmla="*/ 4371 h 54196"/>
                <a:gd name="connsiteX1" fmla="*/ 33218 w 80421"/>
                <a:gd name="connsiteY1" fmla="*/ 0 h 54196"/>
                <a:gd name="connsiteX2" fmla="*/ 69057 w 80421"/>
                <a:gd name="connsiteY2" fmla="*/ 27973 h 54196"/>
                <a:gd name="connsiteX3" fmla="*/ 80421 w 80421"/>
                <a:gd name="connsiteY3" fmla="*/ 44581 h 54196"/>
                <a:gd name="connsiteX4" fmla="*/ 80421 w 80421"/>
                <a:gd name="connsiteY4" fmla="*/ 54197 h 54196"/>
                <a:gd name="connsiteX5" fmla="*/ 66435 w 80421"/>
                <a:gd name="connsiteY5" fmla="*/ 53322 h 54196"/>
                <a:gd name="connsiteX6" fmla="*/ 0 w 80421"/>
                <a:gd name="connsiteY6" fmla="*/ 4371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421" h="54196">
                  <a:moveTo>
                    <a:pt x="0" y="4371"/>
                  </a:moveTo>
                  <a:cubicBezTo>
                    <a:pt x="11364" y="2622"/>
                    <a:pt x="22728" y="1748"/>
                    <a:pt x="33218" y="0"/>
                  </a:cubicBezTo>
                  <a:cubicBezTo>
                    <a:pt x="45456" y="9615"/>
                    <a:pt x="56819" y="18357"/>
                    <a:pt x="69057" y="27973"/>
                  </a:cubicBezTo>
                  <a:cubicBezTo>
                    <a:pt x="72554" y="33217"/>
                    <a:pt x="76051" y="39336"/>
                    <a:pt x="80421" y="44581"/>
                  </a:cubicBezTo>
                  <a:cubicBezTo>
                    <a:pt x="80421" y="48078"/>
                    <a:pt x="80421" y="51574"/>
                    <a:pt x="80421" y="54197"/>
                  </a:cubicBezTo>
                  <a:cubicBezTo>
                    <a:pt x="76051" y="54197"/>
                    <a:pt x="70806" y="53322"/>
                    <a:pt x="66435" y="53322"/>
                  </a:cubicBezTo>
                  <a:cubicBezTo>
                    <a:pt x="44581" y="36714"/>
                    <a:pt x="21854" y="20105"/>
                    <a:pt x="0" y="4371"/>
                  </a:cubicBezTo>
                  <a:close/>
                </a:path>
              </a:pathLst>
            </a:custGeom>
            <a:solidFill>
              <a:srgbClr val="40293D"/>
            </a:solidFill>
            <a:ln w="8731" cap="flat">
              <a:noFill/>
              <a:prstDash val="solid"/>
              <a:miter/>
            </a:ln>
          </p:spPr>
          <p:txBody>
            <a:bodyPr rtlCol="0" anchor="ctr"/>
            <a:lstStyle/>
            <a:p>
              <a:endParaRPr lang="en-GB"/>
            </a:p>
          </p:txBody>
        </p:sp>
        <p:sp>
          <p:nvSpPr>
            <p:cNvPr id="423" name="Freeform: Shape 422">
              <a:extLst>
                <a:ext uri="{FF2B5EF4-FFF2-40B4-BE49-F238E27FC236}">
                  <a16:creationId xmlns:a16="http://schemas.microsoft.com/office/drawing/2014/main" id="{7EC001C7-DFE9-DEB0-0568-4F242254B8D7}"/>
                </a:ext>
              </a:extLst>
            </p:cNvPr>
            <p:cNvSpPr/>
            <p:nvPr/>
          </p:nvSpPr>
          <p:spPr>
            <a:xfrm>
              <a:off x="11886050" y="1333109"/>
              <a:ext cx="95281" cy="52366"/>
            </a:xfrm>
            <a:custGeom>
              <a:avLst/>
              <a:gdLst>
                <a:gd name="connsiteX0" fmla="*/ 0 w 95281"/>
                <a:gd name="connsiteY0" fmla="*/ 34966 h 52366"/>
                <a:gd name="connsiteX1" fmla="*/ 95281 w 95281"/>
                <a:gd name="connsiteY1" fmla="*/ 0 h 52366"/>
                <a:gd name="connsiteX2" fmla="*/ 41085 w 95281"/>
                <a:gd name="connsiteY2" fmla="*/ 51574 h 52366"/>
                <a:gd name="connsiteX3" fmla="*/ 0 w 95281"/>
                <a:gd name="connsiteY3" fmla="*/ 34966 h 52366"/>
              </a:gdLst>
              <a:ahLst/>
              <a:cxnLst>
                <a:cxn ang="0">
                  <a:pos x="connsiteX0" y="connsiteY0"/>
                </a:cxn>
                <a:cxn ang="0">
                  <a:pos x="connsiteX1" y="connsiteY1"/>
                </a:cxn>
                <a:cxn ang="0">
                  <a:pos x="connsiteX2" y="connsiteY2"/>
                </a:cxn>
                <a:cxn ang="0">
                  <a:pos x="connsiteX3" y="connsiteY3"/>
                </a:cxn>
              </a:cxnLst>
              <a:rect l="l" t="t" r="r" b="b"/>
              <a:pathLst>
                <a:path w="95281" h="52366">
                  <a:moveTo>
                    <a:pt x="0" y="34966"/>
                  </a:moveTo>
                  <a:cubicBezTo>
                    <a:pt x="46329" y="64687"/>
                    <a:pt x="62938" y="10490"/>
                    <a:pt x="95281" y="0"/>
                  </a:cubicBezTo>
                  <a:cubicBezTo>
                    <a:pt x="77799" y="17483"/>
                    <a:pt x="62064" y="38462"/>
                    <a:pt x="41085" y="51574"/>
                  </a:cubicBezTo>
                  <a:cubicBezTo>
                    <a:pt x="34092" y="55945"/>
                    <a:pt x="13986" y="41085"/>
                    <a:pt x="0" y="34966"/>
                  </a:cubicBezTo>
                  <a:close/>
                </a:path>
              </a:pathLst>
            </a:custGeom>
            <a:solidFill>
              <a:srgbClr val="7E4E29"/>
            </a:solidFill>
            <a:ln w="8731" cap="flat">
              <a:noFill/>
              <a:prstDash val="solid"/>
              <a:miter/>
            </a:ln>
          </p:spPr>
          <p:txBody>
            <a:bodyPr rtlCol="0" anchor="ctr"/>
            <a:lstStyle/>
            <a:p>
              <a:endParaRPr lang="en-GB"/>
            </a:p>
          </p:txBody>
        </p:sp>
        <p:sp>
          <p:nvSpPr>
            <p:cNvPr id="424" name="Freeform: Shape 423">
              <a:extLst>
                <a:ext uri="{FF2B5EF4-FFF2-40B4-BE49-F238E27FC236}">
                  <a16:creationId xmlns:a16="http://schemas.microsoft.com/office/drawing/2014/main" id="{94238A14-BC22-88B1-E8D4-09D37CBA500F}"/>
                </a:ext>
              </a:extLst>
            </p:cNvPr>
            <p:cNvSpPr/>
            <p:nvPr/>
          </p:nvSpPr>
          <p:spPr>
            <a:xfrm>
              <a:off x="10267138" y="1105832"/>
              <a:ext cx="43707" cy="52016"/>
            </a:xfrm>
            <a:custGeom>
              <a:avLst/>
              <a:gdLst>
                <a:gd name="connsiteX0" fmla="*/ 0 w 43707"/>
                <a:gd name="connsiteY0" fmla="*/ 46330 h 52016"/>
                <a:gd name="connsiteX1" fmla="*/ 43707 w 43707"/>
                <a:gd name="connsiteY1" fmla="*/ 0 h 52016"/>
                <a:gd name="connsiteX2" fmla="*/ 0 w 43707"/>
                <a:gd name="connsiteY2" fmla="*/ 46330 h 52016"/>
              </a:gdLst>
              <a:ahLst/>
              <a:cxnLst>
                <a:cxn ang="0">
                  <a:pos x="connsiteX0" y="connsiteY0"/>
                </a:cxn>
                <a:cxn ang="0">
                  <a:pos x="connsiteX1" y="connsiteY1"/>
                </a:cxn>
                <a:cxn ang="0">
                  <a:pos x="connsiteX2" y="connsiteY2"/>
                </a:cxn>
              </a:cxnLst>
              <a:rect l="l" t="t" r="r" b="b"/>
              <a:pathLst>
                <a:path w="43707" h="52016">
                  <a:moveTo>
                    <a:pt x="0" y="46330"/>
                  </a:moveTo>
                  <a:cubicBezTo>
                    <a:pt x="14860" y="30595"/>
                    <a:pt x="28847" y="15735"/>
                    <a:pt x="43707" y="0"/>
                  </a:cubicBezTo>
                  <a:cubicBezTo>
                    <a:pt x="30595" y="17483"/>
                    <a:pt x="55071" y="69057"/>
                    <a:pt x="0" y="46330"/>
                  </a:cubicBezTo>
                  <a:close/>
                </a:path>
              </a:pathLst>
            </a:custGeom>
            <a:solidFill>
              <a:srgbClr val="654A38"/>
            </a:solidFill>
            <a:ln w="8731" cap="flat">
              <a:noFill/>
              <a:prstDash val="solid"/>
              <a:miter/>
            </a:ln>
          </p:spPr>
          <p:txBody>
            <a:bodyPr rtlCol="0" anchor="ctr"/>
            <a:lstStyle/>
            <a:p>
              <a:endParaRPr lang="en-GB"/>
            </a:p>
          </p:txBody>
        </p:sp>
        <p:sp>
          <p:nvSpPr>
            <p:cNvPr id="425" name="Freeform: Shape 424">
              <a:extLst>
                <a:ext uri="{FF2B5EF4-FFF2-40B4-BE49-F238E27FC236}">
                  <a16:creationId xmlns:a16="http://schemas.microsoft.com/office/drawing/2014/main" id="{9093E7E3-F446-3CC9-372D-07E05354F742}"/>
                </a:ext>
              </a:extLst>
            </p:cNvPr>
            <p:cNvSpPr/>
            <p:nvPr/>
          </p:nvSpPr>
          <p:spPr>
            <a:xfrm>
              <a:off x="11095825" y="1988716"/>
              <a:ext cx="56871" cy="44581"/>
            </a:xfrm>
            <a:custGeom>
              <a:avLst/>
              <a:gdLst>
                <a:gd name="connsiteX0" fmla="*/ 43707 w 56871"/>
                <a:gd name="connsiteY0" fmla="*/ 1748 h 44581"/>
                <a:gd name="connsiteX1" fmla="*/ 30595 w 56871"/>
                <a:gd name="connsiteY1" fmla="*/ 44581 h 44581"/>
                <a:gd name="connsiteX2" fmla="*/ 0 w 56871"/>
                <a:gd name="connsiteY2" fmla="*/ 19231 h 44581"/>
                <a:gd name="connsiteX3" fmla="*/ 19231 w 56871"/>
                <a:gd name="connsiteY3" fmla="*/ 0 h 44581"/>
                <a:gd name="connsiteX4" fmla="*/ 43707 w 56871"/>
                <a:gd name="connsiteY4" fmla="*/ 1748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71" h="44581">
                  <a:moveTo>
                    <a:pt x="43707" y="1748"/>
                  </a:moveTo>
                  <a:cubicBezTo>
                    <a:pt x="78673" y="27973"/>
                    <a:pt x="33217" y="29721"/>
                    <a:pt x="30595" y="44581"/>
                  </a:cubicBezTo>
                  <a:cubicBezTo>
                    <a:pt x="20105" y="35840"/>
                    <a:pt x="10490" y="27973"/>
                    <a:pt x="0" y="19231"/>
                  </a:cubicBezTo>
                  <a:cubicBezTo>
                    <a:pt x="6119" y="13112"/>
                    <a:pt x="13112" y="6993"/>
                    <a:pt x="19231" y="0"/>
                  </a:cubicBezTo>
                  <a:cubicBezTo>
                    <a:pt x="27972" y="874"/>
                    <a:pt x="35840" y="874"/>
                    <a:pt x="43707" y="1748"/>
                  </a:cubicBezTo>
                  <a:close/>
                </a:path>
              </a:pathLst>
            </a:custGeom>
            <a:solidFill>
              <a:srgbClr val="7E6426"/>
            </a:solidFill>
            <a:ln w="8731" cap="flat">
              <a:noFill/>
              <a:prstDash val="solid"/>
              <a:miter/>
            </a:ln>
          </p:spPr>
          <p:txBody>
            <a:bodyPr rtlCol="0" anchor="ctr"/>
            <a:lstStyle/>
            <a:p>
              <a:endParaRPr lang="en-GB"/>
            </a:p>
          </p:txBody>
        </p:sp>
        <p:sp>
          <p:nvSpPr>
            <p:cNvPr id="426" name="Freeform: Shape 425">
              <a:extLst>
                <a:ext uri="{FF2B5EF4-FFF2-40B4-BE49-F238E27FC236}">
                  <a16:creationId xmlns:a16="http://schemas.microsoft.com/office/drawing/2014/main" id="{206A1A13-85EC-3C2E-F00B-D0B6CEAE161D}"/>
                </a:ext>
              </a:extLst>
            </p:cNvPr>
            <p:cNvSpPr/>
            <p:nvPr/>
          </p:nvSpPr>
          <p:spPr>
            <a:xfrm>
              <a:off x="10809980" y="2168789"/>
              <a:ext cx="34091" cy="48951"/>
            </a:xfrm>
            <a:custGeom>
              <a:avLst/>
              <a:gdLst>
                <a:gd name="connsiteX0" fmla="*/ 0 w 34091"/>
                <a:gd name="connsiteY0" fmla="*/ 23602 h 48951"/>
                <a:gd name="connsiteX1" fmla="*/ 34092 w 34091"/>
                <a:gd name="connsiteY1" fmla="*/ 0 h 48951"/>
                <a:gd name="connsiteX2" fmla="*/ 34092 w 34091"/>
                <a:gd name="connsiteY2" fmla="*/ 48952 h 48951"/>
                <a:gd name="connsiteX3" fmla="*/ 0 w 34091"/>
                <a:gd name="connsiteY3" fmla="*/ 23602 h 48951"/>
              </a:gdLst>
              <a:ahLst/>
              <a:cxnLst>
                <a:cxn ang="0">
                  <a:pos x="connsiteX0" y="connsiteY0"/>
                </a:cxn>
                <a:cxn ang="0">
                  <a:pos x="connsiteX1" y="connsiteY1"/>
                </a:cxn>
                <a:cxn ang="0">
                  <a:pos x="connsiteX2" y="connsiteY2"/>
                </a:cxn>
                <a:cxn ang="0">
                  <a:pos x="connsiteX3" y="connsiteY3"/>
                </a:cxn>
              </a:cxnLst>
              <a:rect l="l" t="t" r="r" b="b"/>
              <a:pathLst>
                <a:path w="34091" h="48951">
                  <a:moveTo>
                    <a:pt x="0" y="23602"/>
                  </a:moveTo>
                  <a:cubicBezTo>
                    <a:pt x="11364" y="15735"/>
                    <a:pt x="22728" y="7867"/>
                    <a:pt x="34092" y="0"/>
                  </a:cubicBezTo>
                  <a:cubicBezTo>
                    <a:pt x="34092" y="16609"/>
                    <a:pt x="34092" y="32343"/>
                    <a:pt x="34092" y="48952"/>
                  </a:cubicBezTo>
                  <a:cubicBezTo>
                    <a:pt x="22728" y="41085"/>
                    <a:pt x="11364" y="32343"/>
                    <a:pt x="0" y="23602"/>
                  </a:cubicBezTo>
                  <a:close/>
                </a:path>
              </a:pathLst>
            </a:custGeom>
            <a:solidFill>
              <a:srgbClr val="547F31"/>
            </a:solidFill>
            <a:ln w="8731" cap="flat">
              <a:noFill/>
              <a:prstDash val="solid"/>
              <a:miter/>
            </a:ln>
          </p:spPr>
          <p:txBody>
            <a:bodyPr rtlCol="0" anchor="ctr"/>
            <a:lstStyle/>
            <a:p>
              <a:endParaRPr lang="en-GB"/>
            </a:p>
          </p:txBody>
        </p:sp>
        <p:sp>
          <p:nvSpPr>
            <p:cNvPr id="427" name="Freeform: Shape 426">
              <a:extLst>
                <a:ext uri="{FF2B5EF4-FFF2-40B4-BE49-F238E27FC236}">
                  <a16:creationId xmlns:a16="http://schemas.microsoft.com/office/drawing/2014/main" id="{47C00B08-BBC1-EFB0-36E8-72612C9E7BE4}"/>
                </a:ext>
              </a:extLst>
            </p:cNvPr>
            <p:cNvSpPr/>
            <p:nvPr/>
          </p:nvSpPr>
          <p:spPr>
            <a:xfrm>
              <a:off x="10153499" y="1609338"/>
              <a:ext cx="38792" cy="64588"/>
            </a:xfrm>
            <a:custGeom>
              <a:avLst/>
              <a:gdLst>
                <a:gd name="connsiteX0" fmla="*/ 13986 w 38792"/>
                <a:gd name="connsiteY0" fmla="*/ 19231 h 64588"/>
                <a:gd name="connsiteX1" fmla="*/ 0 w 38792"/>
                <a:gd name="connsiteY1" fmla="*/ 63812 h 64588"/>
                <a:gd name="connsiteX2" fmla="*/ 6993 w 38792"/>
                <a:gd name="connsiteY2" fmla="*/ 0 h 64588"/>
                <a:gd name="connsiteX3" fmla="*/ 13986 w 38792"/>
                <a:gd name="connsiteY3" fmla="*/ 19231 h 64588"/>
              </a:gdLst>
              <a:ahLst/>
              <a:cxnLst>
                <a:cxn ang="0">
                  <a:pos x="connsiteX0" y="connsiteY0"/>
                </a:cxn>
                <a:cxn ang="0">
                  <a:pos x="connsiteX1" y="connsiteY1"/>
                </a:cxn>
                <a:cxn ang="0">
                  <a:pos x="connsiteX2" y="connsiteY2"/>
                </a:cxn>
                <a:cxn ang="0">
                  <a:pos x="connsiteX3" y="connsiteY3"/>
                </a:cxn>
              </a:cxnLst>
              <a:rect l="l" t="t" r="r" b="b"/>
              <a:pathLst>
                <a:path w="38792" h="64588">
                  <a:moveTo>
                    <a:pt x="13986" y="19231"/>
                  </a:moveTo>
                  <a:cubicBezTo>
                    <a:pt x="22728" y="38462"/>
                    <a:pt x="72554" y="69931"/>
                    <a:pt x="0" y="63812"/>
                  </a:cubicBezTo>
                  <a:cubicBezTo>
                    <a:pt x="2622" y="42833"/>
                    <a:pt x="4371" y="21854"/>
                    <a:pt x="6993" y="0"/>
                  </a:cubicBezTo>
                  <a:cubicBezTo>
                    <a:pt x="9615" y="6993"/>
                    <a:pt x="12238" y="13112"/>
                    <a:pt x="13986" y="19231"/>
                  </a:cubicBezTo>
                  <a:close/>
                </a:path>
              </a:pathLst>
            </a:custGeom>
            <a:solidFill>
              <a:srgbClr val="7E6426"/>
            </a:solidFill>
            <a:ln w="8731" cap="flat">
              <a:noFill/>
              <a:prstDash val="solid"/>
              <a:miter/>
            </a:ln>
          </p:spPr>
          <p:txBody>
            <a:bodyPr rtlCol="0" anchor="ctr"/>
            <a:lstStyle/>
            <a:p>
              <a:endParaRPr lang="en-GB"/>
            </a:p>
          </p:txBody>
        </p:sp>
        <p:sp>
          <p:nvSpPr>
            <p:cNvPr id="428" name="Freeform: Shape 427">
              <a:extLst>
                <a:ext uri="{FF2B5EF4-FFF2-40B4-BE49-F238E27FC236}">
                  <a16:creationId xmlns:a16="http://schemas.microsoft.com/office/drawing/2014/main" id="{877772FF-B9E5-75D4-537F-D11CFBB50B5B}"/>
                </a:ext>
              </a:extLst>
            </p:cNvPr>
            <p:cNvSpPr/>
            <p:nvPr/>
          </p:nvSpPr>
          <p:spPr>
            <a:xfrm>
              <a:off x="10615046" y="2211622"/>
              <a:ext cx="54041" cy="56819"/>
            </a:xfrm>
            <a:custGeom>
              <a:avLst/>
              <a:gdLst>
                <a:gd name="connsiteX0" fmla="*/ 0 w 54041"/>
                <a:gd name="connsiteY0" fmla="*/ 0 h 56819"/>
                <a:gd name="connsiteX1" fmla="*/ 51574 w 54041"/>
                <a:gd name="connsiteY1" fmla="*/ 56819 h 56819"/>
                <a:gd name="connsiteX2" fmla="*/ 0 w 54041"/>
                <a:gd name="connsiteY2" fmla="*/ 0 h 56819"/>
              </a:gdLst>
              <a:ahLst/>
              <a:cxnLst>
                <a:cxn ang="0">
                  <a:pos x="connsiteX0" y="connsiteY0"/>
                </a:cxn>
                <a:cxn ang="0">
                  <a:pos x="connsiteX1" y="connsiteY1"/>
                </a:cxn>
                <a:cxn ang="0">
                  <a:pos x="connsiteX2" y="connsiteY2"/>
                </a:cxn>
              </a:cxnLst>
              <a:rect l="l" t="t" r="r" b="b"/>
              <a:pathLst>
                <a:path w="54041" h="56819">
                  <a:moveTo>
                    <a:pt x="0" y="0"/>
                  </a:moveTo>
                  <a:cubicBezTo>
                    <a:pt x="33217" y="4371"/>
                    <a:pt x="62938" y="11364"/>
                    <a:pt x="51574" y="56819"/>
                  </a:cubicBezTo>
                  <a:cubicBezTo>
                    <a:pt x="34092" y="37588"/>
                    <a:pt x="17483" y="19231"/>
                    <a:pt x="0" y="0"/>
                  </a:cubicBezTo>
                  <a:close/>
                </a:path>
              </a:pathLst>
            </a:custGeom>
            <a:solidFill>
              <a:srgbClr val="3D2226"/>
            </a:solidFill>
            <a:ln w="8731" cap="flat">
              <a:noFill/>
              <a:prstDash val="solid"/>
              <a:miter/>
            </a:ln>
          </p:spPr>
          <p:txBody>
            <a:bodyPr rtlCol="0" anchor="ctr"/>
            <a:lstStyle/>
            <a:p>
              <a:endParaRPr lang="en-GB"/>
            </a:p>
          </p:txBody>
        </p:sp>
        <p:sp>
          <p:nvSpPr>
            <p:cNvPr id="429" name="Freeform: Shape 428">
              <a:extLst>
                <a:ext uri="{FF2B5EF4-FFF2-40B4-BE49-F238E27FC236}">
                  <a16:creationId xmlns:a16="http://schemas.microsoft.com/office/drawing/2014/main" id="{9FA529F5-D77E-5B1C-335C-414C7078A46A}"/>
                </a:ext>
              </a:extLst>
            </p:cNvPr>
            <p:cNvSpPr/>
            <p:nvPr/>
          </p:nvSpPr>
          <p:spPr>
            <a:xfrm>
              <a:off x="11140406" y="1637310"/>
              <a:ext cx="61189" cy="65560"/>
            </a:xfrm>
            <a:custGeom>
              <a:avLst/>
              <a:gdLst>
                <a:gd name="connsiteX0" fmla="*/ 61190 w 61189"/>
                <a:gd name="connsiteY0" fmla="*/ 26224 h 65560"/>
                <a:gd name="connsiteX1" fmla="*/ 41085 w 61189"/>
                <a:gd name="connsiteY1" fmla="*/ 65561 h 65560"/>
                <a:gd name="connsiteX2" fmla="*/ 0 w 61189"/>
                <a:gd name="connsiteY2" fmla="*/ 1748 h 65560"/>
                <a:gd name="connsiteX3" fmla="*/ 13112 w 61189"/>
                <a:gd name="connsiteY3" fmla="*/ 0 h 65560"/>
                <a:gd name="connsiteX4" fmla="*/ 43707 w 61189"/>
                <a:gd name="connsiteY4" fmla="*/ 3497 h 65560"/>
                <a:gd name="connsiteX5" fmla="*/ 61190 w 61189"/>
                <a:gd name="connsiteY5" fmla="*/ 26224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189" h="65560">
                  <a:moveTo>
                    <a:pt x="61190" y="26224"/>
                  </a:moveTo>
                  <a:cubicBezTo>
                    <a:pt x="54197" y="39336"/>
                    <a:pt x="47204" y="52449"/>
                    <a:pt x="41085" y="65561"/>
                  </a:cubicBezTo>
                  <a:cubicBezTo>
                    <a:pt x="27098" y="44581"/>
                    <a:pt x="13986" y="23602"/>
                    <a:pt x="0" y="1748"/>
                  </a:cubicBezTo>
                  <a:cubicBezTo>
                    <a:pt x="4371" y="874"/>
                    <a:pt x="8741" y="0"/>
                    <a:pt x="13112" y="0"/>
                  </a:cubicBezTo>
                  <a:cubicBezTo>
                    <a:pt x="23602" y="874"/>
                    <a:pt x="33217" y="1748"/>
                    <a:pt x="43707" y="3497"/>
                  </a:cubicBezTo>
                  <a:cubicBezTo>
                    <a:pt x="49826" y="11364"/>
                    <a:pt x="55071" y="18357"/>
                    <a:pt x="61190" y="26224"/>
                  </a:cubicBezTo>
                  <a:close/>
                </a:path>
              </a:pathLst>
            </a:custGeom>
            <a:solidFill>
              <a:srgbClr val="7E4E29"/>
            </a:solidFill>
            <a:ln w="8731" cap="flat">
              <a:noFill/>
              <a:prstDash val="solid"/>
              <a:miter/>
            </a:ln>
          </p:spPr>
          <p:txBody>
            <a:bodyPr rtlCol="0" anchor="ctr"/>
            <a:lstStyle/>
            <a:p>
              <a:endParaRPr lang="en-GB"/>
            </a:p>
          </p:txBody>
        </p:sp>
        <p:sp>
          <p:nvSpPr>
            <p:cNvPr id="430" name="Freeform: Shape 429">
              <a:extLst>
                <a:ext uri="{FF2B5EF4-FFF2-40B4-BE49-F238E27FC236}">
                  <a16:creationId xmlns:a16="http://schemas.microsoft.com/office/drawing/2014/main" id="{FC275B81-DC07-D062-4EDE-B09787F80D50}"/>
                </a:ext>
              </a:extLst>
            </p:cNvPr>
            <p:cNvSpPr/>
            <p:nvPr/>
          </p:nvSpPr>
          <p:spPr>
            <a:xfrm>
              <a:off x="11462965" y="1646052"/>
              <a:ext cx="90910" cy="28846"/>
            </a:xfrm>
            <a:custGeom>
              <a:avLst/>
              <a:gdLst>
                <a:gd name="connsiteX0" fmla="*/ 0 w 90910"/>
                <a:gd name="connsiteY0" fmla="*/ 28847 h 28846"/>
                <a:gd name="connsiteX1" fmla="*/ 5245 w 90910"/>
                <a:gd name="connsiteY1" fmla="*/ 16609 h 28846"/>
                <a:gd name="connsiteX2" fmla="*/ 21854 w 90910"/>
                <a:gd name="connsiteY2" fmla="*/ 11364 h 28846"/>
                <a:gd name="connsiteX3" fmla="*/ 71680 w 90910"/>
                <a:gd name="connsiteY3" fmla="*/ 9616 h 28846"/>
                <a:gd name="connsiteX4" fmla="*/ 84792 w 90910"/>
                <a:gd name="connsiteY4" fmla="*/ 0 h 28846"/>
                <a:gd name="connsiteX5" fmla="*/ 90911 w 90910"/>
                <a:gd name="connsiteY5" fmla="*/ 23602 h 28846"/>
                <a:gd name="connsiteX6" fmla="*/ 0 w 90910"/>
                <a:gd name="connsiteY6" fmla="*/ 28847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910" h="28846">
                  <a:moveTo>
                    <a:pt x="0" y="28847"/>
                  </a:moveTo>
                  <a:cubicBezTo>
                    <a:pt x="1748" y="24476"/>
                    <a:pt x="3497" y="20979"/>
                    <a:pt x="5245" y="16609"/>
                  </a:cubicBezTo>
                  <a:cubicBezTo>
                    <a:pt x="10490" y="14860"/>
                    <a:pt x="15734" y="13112"/>
                    <a:pt x="21854" y="11364"/>
                  </a:cubicBezTo>
                  <a:cubicBezTo>
                    <a:pt x="38462" y="10490"/>
                    <a:pt x="55071" y="10490"/>
                    <a:pt x="71680" y="9616"/>
                  </a:cubicBezTo>
                  <a:cubicBezTo>
                    <a:pt x="76050" y="6119"/>
                    <a:pt x="80421" y="3497"/>
                    <a:pt x="84792" y="0"/>
                  </a:cubicBezTo>
                  <a:cubicBezTo>
                    <a:pt x="86540" y="7867"/>
                    <a:pt x="89162" y="15735"/>
                    <a:pt x="90911" y="23602"/>
                  </a:cubicBezTo>
                  <a:cubicBezTo>
                    <a:pt x="60316" y="26224"/>
                    <a:pt x="29721" y="27098"/>
                    <a:pt x="0" y="28847"/>
                  </a:cubicBezTo>
                  <a:close/>
                </a:path>
              </a:pathLst>
            </a:custGeom>
            <a:solidFill>
              <a:srgbClr val="BE7625"/>
            </a:solidFill>
            <a:ln w="8731" cap="flat">
              <a:noFill/>
              <a:prstDash val="solid"/>
              <a:miter/>
            </a:ln>
          </p:spPr>
          <p:txBody>
            <a:bodyPr rtlCol="0" anchor="ctr"/>
            <a:lstStyle/>
            <a:p>
              <a:endParaRPr lang="en-GB"/>
            </a:p>
          </p:txBody>
        </p:sp>
        <p:sp>
          <p:nvSpPr>
            <p:cNvPr id="431" name="Freeform: Shape 430">
              <a:extLst>
                <a:ext uri="{FF2B5EF4-FFF2-40B4-BE49-F238E27FC236}">
                  <a16:creationId xmlns:a16="http://schemas.microsoft.com/office/drawing/2014/main" id="{86D4857D-8A29-90A2-8F7E-BBEB43159382}"/>
                </a:ext>
              </a:extLst>
            </p:cNvPr>
            <p:cNvSpPr/>
            <p:nvPr/>
          </p:nvSpPr>
          <p:spPr>
            <a:xfrm>
              <a:off x="9070437" y="2263196"/>
              <a:ext cx="76050" cy="41084"/>
            </a:xfrm>
            <a:custGeom>
              <a:avLst/>
              <a:gdLst>
                <a:gd name="connsiteX0" fmla="*/ 0 w 76050"/>
                <a:gd name="connsiteY0" fmla="*/ 29721 h 41084"/>
                <a:gd name="connsiteX1" fmla="*/ 24476 w 76050"/>
                <a:gd name="connsiteY1" fmla="*/ 0 h 41084"/>
                <a:gd name="connsiteX2" fmla="*/ 49826 w 76050"/>
                <a:gd name="connsiteY2" fmla="*/ 6119 h 41084"/>
                <a:gd name="connsiteX3" fmla="*/ 76050 w 76050"/>
                <a:gd name="connsiteY3" fmla="*/ 39336 h 41084"/>
                <a:gd name="connsiteX4" fmla="*/ 68183 w 76050"/>
                <a:gd name="connsiteY4" fmla="*/ 41085 h 41084"/>
                <a:gd name="connsiteX5" fmla="*/ 7867 w 76050"/>
                <a:gd name="connsiteY5" fmla="*/ 32343 h 41084"/>
                <a:gd name="connsiteX6" fmla="*/ 0 w 76050"/>
                <a:gd name="connsiteY6" fmla="*/ 29721 h 4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50" h="41084">
                  <a:moveTo>
                    <a:pt x="0" y="29721"/>
                  </a:moveTo>
                  <a:cubicBezTo>
                    <a:pt x="7867" y="19231"/>
                    <a:pt x="16609" y="9616"/>
                    <a:pt x="24476" y="0"/>
                  </a:cubicBezTo>
                  <a:cubicBezTo>
                    <a:pt x="33217" y="1748"/>
                    <a:pt x="41959" y="4371"/>
                    <a:pt x="49826" y="6119"/>
                  </a:cubicBezTo>
                  <a:cubicBezTo>
                    <a:pt x="58568" y="17483"/>
                    <a:pt x="67309" y="28847"/>
                    <a:pt x="76050" y="39336"/>
                  </a:cubicBezTo>
                  <a:cubicBezTo>
                    <a:pt x="73428" y="40211"/>
                    <a:pt x="70806" y="41085"/>
                    <a:pt x="68183" y="41085"/>
                  </a:cubicBezTo>
                  <a:cubicBezTo>
                    <a:pt x="48078" y="38462"/>
                    <a:pt x="27973" y="34966"/>
                    <a:pt x="7867" y="32343"/>
                  </a:cubicBezTo>
                  <a:cubicBezTo>
                    <a:pt x="5245" y="31469"/>
                    <a:pt x="2622" y="30595"/>
                    <a:pt x="0" y="29721"/>
                  </a:cubicBezTo>
                  <a:close/>
                </a:path>
              </a:pathLst>
            </a:custGeom>
            <a:solidFill>
              <a:srgbClr val="BA3325"/>
            </a:solidFill>
            <a:ln w="8731" cap="flat">
              <a:noFill/>
              <a:prstDash val="solid"/>
              <a:miter/>
            </a:ln>
          </p:spPr>
          <p:txBody>
            <a:bodyPr rtlCol="0" anchor="ctr"/>
            <a:lstStyle/>
            <a:p>
              <a:endParaRPr lang="en-GB"/>
            </a:p>
          </p:txBody>
        </p:sp>
        <p:sp>
          <p:nvSpPr>
            <p:cNvPr id="432" name="Freeform: Shape 431">
              <a:extLst>
                <a:ext uri="{FF2B5EF4-FFF2-40B4-BE49-F238E27FC236}">
                  <a16:creationId xmlns:a16="http://schemas.microsoft.com/office/drawing/2014/main" id="{0C768F56-414A-F17B-43C9-020B3ED2514B}"/>
                </a:ext>
              </a:extLst>
            </p:cNvPr>
            <p:cNvSpPr/>
            <p:nvPr/>
          </p:nvSpPr>
          <p:spPr>
            <a:xfrm>
              <a:off x="10711417" y="4573555"/>
              <a:ext cx="55730" cy="52101"/>
            </a:xfrm>
            <a:custGeom>
              <a:avLst/>
              <a:gdLst>
                <a:gd name="connsiteX0" fmla="*/ 44367 w 55730"/>
                <a:gd name="connsiteY0" fmla="*/ 43707 h 52101"/>
                <a:gd name="connsiteX1" fmla="*/ 660 w 55730"/>
                <a:gd name="connsiteY1" fmla="*/ 20979 h 52101"/>
                <a:gd name="connsiteX2" fmla="*/ 2408 w 55730"/>
                <a:gd name="connsiteY2" fmla="*/ 19231 h 52101"/>
                <a:gd name="connsiteX3" fmla="*/ 21639 w 55730"/>
                <a:gd name="connsiteY3" fmla="*/ 14860 h 52101"/>
                <a:gd name="connsiteX4" fmla="*/ 55730 w 55730"/>
                <a:gd name="connsiteY4" fmla="*/ 0 h 52101"/>
                <a:gd name="connsiteX5" fmla="*/ 44367 w 55730"/>
                <a:gd name="connsiteY5" fmla="*/ 43707 h 52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30" h="52101">
                  <a:moveTo>
                    <a:pt x="44367" y="43707"/>
                  </a:moveTo>
                  <a:cubicBezTo>
                    <a:pt x="22513" y="50700"/>
                    <a:pt x="-4585" y="66435"/>
                    <a:pt x="660" y="20979"/>
                  </a:cubicBezTo>
                  <a:cubicBezTo>
                    <a:pt x="660" y="20979"/>
                    <a:pt x="2408" y="19231"/>
                    <a:pt x="2408" y="19231"/>
                  </a:cubicBezTo>
                  <a:cubicBezTo>
                    <a:pt x="8527" y="17483"/>
                    <a:pt x="14646" y="16608"/>
                    <a:pt x="21639" y="14860"/>
                  </a:cubicBezTo>
                  <a:cubicBezTo>
                    <a:pt x="33003" y="9615"/>
                    <a:pt x="44367" y="5245"/>
                    <a:pt x="55730" y="0"/>
                  </a:cubicBezTo>
                  <a:cubicBezTo>
                    <a:pt x="51360" y="13986"/>
                    <a:pt x="47863" y="28847"/>
                    <a:pt x="44367" y="43707"/>
                  </a:cubicBezTo>
                  <a:close/>
                </a:path>
              </a:pathLst>
            </a:custGeom>
            <a:solidFill>
              <a:srgbClr val="923957"/>
            </a:solidFill>
            <a:ln w="8731" cap="flat">
              <a:noFill/>
              <a:prstDash val="solid"/>
              <a:miter/>
            </a:ln>
          </p:spPr>
          <p:txBody>
            <a:bodyPr rtlCol="0" anchor="ctr"/>
            <a:lstStyle/>
            <a:p>
              <a:endParaRPr lang="en-GB"/>
            </a:p>
          </p:txBody>
        </p:sp>
        <p:sp>
          <p:nvSpPr>
            <p:cNvPr id="433" name="Freeform: Shape 432">
              <a:extLst>
                <a:ext uri="{FF2B5EF4-FFF2-40B4-BE49-F238E27FC236}">
                  <a16:creationId xmlns:a16="http://schemas.microsoft.com/office/drawing/2014/main" id="{21FA2FC4-D2B6-8195-1A53-C74527E41406}"/>
                </a:ext>
              </a:extLst>
            </p:cNvPr>
            <p:cNvSpPr/>
            <p:nvPr/>
          </p:nvSpPr>
          <p:spPr>
            <a:xfrm>
              <a:off x="11573981" y="1046112"/>
              <a:ext cx="90036" cy="34369"/>
            </a:xfrm>
            <a:custGeom>
              <a:avLst/>
              <a:gdLst>
                <a:gd name="connsiteX0" fmla="*/ 90037 w 90036"/>
                <a:gd name="connsiteY0" fmla="*/ 11641 h 34369"/>
                <a:gd name="connsiteX1" fmla="*/ 0 w 90036"/>
                <a:gd name="connsiteY1" fmla="*/ 34369 h 34369"/>
                <a:gd name="connsiteX2" fmla="*/ 90037 w 90036"/>
                <a:gd name="connsiteY2" fmla="*/ 11641 h 34369"/>
              </a:gdLst>
              <a:ahLst/>
              <a:cxnLst>
                <a:cxn ang="0">
                  <a:pos x="connsiteX0" y="connsiteY0"/>
                </a:cxn>
                <a:cxn ang="0">
                  <a:pos x="connsiteX1" y="connsiteY1"/>
                </a:cxn>
                <a:cxn ang="0">
                  <a:pos x="connsiteX2" y="connsiteY2"/>
                </a:cxn>
              </a:cxnLst>
              <a:rect l="l" t="t" r="r" b="b"/>
              <a:pathLst>
                <a:path w="90036" h="34369">
                  <a:moveTo>
                    <a:pt x="90037" y="11641"/>
                  </a:moveTo>
                  <a:cubicBezTo>
                    <a:pt x="60316" y="19509"/>
                    <a:pt x="29721" y="26502"/>
                    <a:pt x="0" y="34369"/>
                  </a:cubicBezTo>
                  <a:cubicBezTo>
                    <a:pt x="21854" y="-7590"/>
                    <a:pt x="54197" y="-5841"/>
                    <a:pt x="90037" y="11641"/>
                  </a:cubicBezTo>
                  <a:close/>
                </a:path>
              </a:pathLst>
            </a:custGeom>
            <a:solidFill>
              <a:srgbClr val="654A38"/>
            </a:solidFill>
            <a:ln w="8731" cap="flat">
              <a:noFill/>
              <a:prstDash val="solid"/>
              <a:miter/>
            </a:ln>
          </p:spPr>
          <p:txBody>
            <a:bodyPr rtlCol="0" anchor="ctr"/>
            <a:lstStyle/>
            <a:p>
              <a:endParaRPr lang="en-GB"/>
            </a:p>
          </p:txBody>
        </p:sp>
        <p:sp>
          <p:nvSpPr>
            <p:cNvPr id="434" name="Freeform: Shape 433">
              <a:extLst>
                <a:ext uri="{FF2B5EF4-FFF2-40B4-BE49-F238E27FC236}">
                  <a16:creationId xmlns:a16="http://schemas.microsoft.com/office/drawing/2014/main" id="{BBEC4814-C4D4-90F5-05BA-17402A10DA06}"/>
                </a:ext>
              </a:extLst>
            </p:cNvPr>
            <p:cNvSpPr/>
            <p:nvPr/>
          </p:nvSpPr>
          <p:spPr>
            <a:xfrm>
              <a:off x="10729559" y="1304262"/>
              <a:ext cx="53413" cy="47203"/>
            </a:xfrm>
            <a:custGeom>
              <a:avLst/>
              <a:gdLst>
                <a:gd name="connsiteX0" fmla="*/ 0 w 53413"/>
                <a:gd name="connsiteY0" fmla="*/ 39336 h 47203"/>
                <a:gd name="connsiteX1" fmla="*/ 15734 w 53413"/>
                <a:gd name="connsiteY1" fmla="*/ 874 h 47203"/>
                <a:gd name="connsiteX2" fmla="*/ 16609 w 53413"/>
                <a:gd name="connsiteY2" fmla="*/ 0 h 47203"/>
                <a:gd name="connsiteX3" fmla="*/ 35840 w 53413"/>
                <a:gd name="connsiteY3" fmla="*/ 47204 h 47203"/>
                <a:gd name="connsiteX4" fmla="*/ 0 w 53413"/>
                <a:gd name="connsiteY4" fmla="*/ 39336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3" h="47203">
                  <a:moveTo>
                    <a:pt x="0" y="39336"/>
                  </a:moveTo>
                  <a:cubicBezTo>
                    <a:pt x="5245" y="26224"/>
                    <a:pt x="10490" y="13986"/>
                    <a:pt x="15734" y="874"/>
                  </a:cubicBezTo>
                  <a:cubicBezTo>
                    <a:pt x="15734" y="874"/>
                    <a:pt x="16609" y="0"/>
                    <a:pt x="16609" y="0"/>
                  </a:cubicBezTo>
                  <a:cubicBezTo>
                    <a:pt x="60316" y="874"/>
                    <a:pt x="62938" y="17483"/>
                    <a:pt x="35840" y="47204"/>
                  </a:cubicBezTo>
                  <a:cubicBezTo>
                    <a:pt x="23602" y="44581"/>
                    <a:pt x="12238" y="41959"/>
                    <a:pt x="0" y="39336"/>
                  </a:cubicBezTo>
                  <a:close/>
                </a:path>
              </a:pathLst>
            </a:custGeom>
            <a:solidFill>
              <a:srgbClr val="E56A2D"/>
            </a:solidFill>
            <a:ln w="8731" cap="flat">
              <a:noFill/>
              <a:prstDash val="solid"/>
              <a:miter/>
            </a:ln>
          </p:spPr>
          <p:txBody>
            <a:bodyPr rtlCol="0" anchor="ctr"/>
            <a:lstStyle/>
            <a:p>
              <a:endParaRPr lang="en-GB"/>
            </a:p>
          </p:txBody>
        </p:sp>
        <p:sp>
          <p:nvSpPr>
            <p:cNvPr id="435" name="Freeform: Shape 434">
              <a:extLst>
                <a:ext uri="{FF2B5EF4-FFF2-40B4-BE49-F238E27FC236}">
                  <a16:creationId xmlns:a16="http://schemas.microsoft.com/office/drawing/2014/main" id="{8E5AB995-4AE6-8ADF-57A8-3AE88326A7D8}"/>
                </a:ext>
              </a:extLst>
            </p:cNvPr>
            <p:cNvSpPr/>
            <p:nvPr/>
          </p:nvSpPr>
          <p:spPr>
            <a:xfrm>
              <a:off x="10012762" y="2459878"/>
              <a:ext cx="58567" cy="32343"/>
            </a:xfrm>
            <a:custGeom>
              <a:avLst/>
              <a:gdLst>
                <a:gd name="connsiteX0" fmla="*/ 33217 w 58567"/>
                <a:gd name="connsiteY0" fmla="*/ 32343 h 32343"/>
                <a:gd name="connsiteX1" fmla="*/ 0 w 58567"/>
                <a:gd name="connsiteY1" fmla="*/ 28847 h 32343"/>
                <a:gd name="connsiteX2" fmla="*/ 34966 w 58567"/>
                <a:gd name="connsiteY2" fmla="*/ 0 h 32343"/>
                <a:gd name="connsiteX3" fmla="*/ 35840 w 58567"/>
                <a:gd name="connsiteY3" fmla="*/ 0 h 32343"/>
                <a:gd name="connsiteX4" fmla="*/ 58568 w 58567"/>
                <a:gd name="connsiteY4" fmla="*/ 9616 h 32343"/>
                <a:gd name="connsiteX5" fmla="*/ 33217 w 58567"/>
                <a:gd name="connsiteY5" fmla="*/ 32343 h 3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567" h="32343">
                  <a:moveTo>
                    <a:pt x="33217" y="32343"/>
                  </a:moveTo>
                  <a:cubicBezTo>
                    <a:pt x="21854" y="31469"/>
                    <a:pt x="11364" y="30595"/>
                    <a:pt x="0" y="28847"/>
                  </a:cubicBezTo>
                  <a:cubicBezTo>
                    <a:pt x="11364" y="19231"/>
                    <a:pt x="23602" y="9616"/>
                    <a:pt x="34966" y="0"/>
                  </a:cubicBezTo>
                  <a:cubicBezTo>
                    <a:pt x="34966" y="0"/>
                    <a:pt x="35840" y="0"/>
                    <a:pt x="35840" y="0"/>
                  </a:cubicBezTo>
                  <a:cubicBezTo>
                    <a:pt x="43707" y="3497"/>
                    <a:pt x="50700" y="6993"/>
                    <a:pt x="58568" y="9616"/>
                  </a:cubicBezTo>
                  <a:cubicBezTo>
                    <a:pt x="50700" y="17483"/>
                    <a:pt x="41959" y="25350"/>
                    <a:pt x="33217" y="32343"/>
                  </a:cubicBezTo>
                  <a:close/>
                </a:path>
              </a:pathLst>
            </a:custGeom>
            <a:solidFill>
              <a:srgbClr val="4F513D"/>
            </a:solidFill>
            <a:ln w="8731" cap="flat">
              <a:noFill/>
              <a:prstDash val="solid"/>
              <a:miter/>
            </a:ln>
          </p:spPr>
          <p:txBody>
            <a:bodyPr rtlCol="0" anchor="ctr"/>
            <a:lstStyle/>
            <a:p>
              <a:endParaRPr lang="en-GB"/>
            </a:p>
          </p:txBody>
        </p:sp>
        <p:sp>
          <p:nvSpPr>
            <p:cNvPr id="436" name="Freeform: Shape 435">
              <a:extLst>
                <a:ext uri="{FF2B5EF4-FFF2-40B4-BE49-F238E27FC236}">
                  <a16:creationId xmlns:a16="http://schemas.microsoft.com/office/drawing/2014/main" id="{C00C754B-D5B7-BEE6-AB1F-CC9B722592A2}"/>
                </a:ext>
              </a:extLst>
            </p:cNvPr>
            <p:cNvSpPr/>
            <p:nvPr/>
          </p:nvSpPr>
          <p:spPr>
            <a:xfrm>
              <a:off x="10955962" y="3434547"/>
              <a:ext cx="45455" cy="56819"/>
            </a:xfrm>
            <a:custGeom>
              <a:avLst/>
              <a:gdLst>
                <a:gd name="connsiteX0" fmla="*/ 45455 w 45455"/>
                <a:gd name="connsiteY0" fmla="*/ 48078 h 56819"/>
                <a:gd name="connsiteX1" fmla="*/ 874 w 45455"/>
                <a:gd name="connsiteY1" fmla="*/ 56819 h 56819"/>
                <a:gd name="connsiteX2" fmla="*/ 0 w 45455"/>
                <a:gd name="connsiteY2" fmla="*/ 45455 h 56819"/>
                <a:gd name="connsiteX3" fmla="*/ 13112 w 45455"/>
                <a:gd name="connsiteY3" fmla="*/ 0 h 56819"/>
                <a:gd name="connsiteX4" fmla="*/ 45455 w 45455"/>
                <a:gd name="connsiteY4" fmla="*/ 48078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55" h="56819">
                  <a:moveTo>
                    <a:pt x="45455" y="48078"/>
                  </a:moveTo>
                  <a:cubicBezTo>
                    <a:pt x="30595" y="50700"/>
                    <a:pt x="15734" y="54197"/>
                    <a:pt x="874" y="56819"/>
                  </a:cubicBezTo>
                  <a:cubicBezTo>
                    <a:pt x="874" y="53323"/>
                    <a:pt x="0" y="48952"/>
                    <a:pt x="0" y="45455"/>
                  </a:cubicBezTo>
                  <a:cubicBezTo>
                    <a:pt x="4371" y="30595"/>
                    <a:pt x="8741" y="14860"/>
                    <a:pt x="13112" y="0"/>
                  </a:cubicBezTo>
                  <a:cubicBezTo>
                    <a:pt x="24476" y="15734"/>
                    <a:pt x="34966" y="32343"/>
                    <a:pt x="45455" y="48078"/>
                  </a:cubicBezTo>
                  <a:close/>
                </a:path>
              </a:pathLst>
            </a:custGeom>
            <a:solidFill>
              <a:srgbClr val="4F513D"/>
            </a:solidFill>
            <a:ln w="8731" cap="flat">
              <a:noFill/>
              <a:prstDash val="solid"/>
              <a:miter/>
            </a:ln>
          </p:spPr>
          <p:txBody>
            <a:bodyPr rtlCol="0" anchor="ctr"/>
            <a:lstStyle/>
            <a:p>
              <a:endParaRPr lang="en-GB"/>
            </a:p>
          </p:txBody>
        </p:sp>
        <p:sp>
          <p:nvSpPr>
            <p:cNvPr id="437" name="Freeform: Shape 436">
              <a:extLst>
                <a:ext uri="{FF2B5EF4-FFF2-40B4-BE49-F238E27FC236}">
                  <a16:creationId xmlns:a16="http://schemas.microsoft.com/office/drawing/2014/main" id="{293AD76B-C3E5-36F1-053C-B25E3B7E4683}"/>
                </a:ext>
              </a:extLst>
            </p:cNvPr>
            <p:cNvSpPr/>
            <p:nvPr/>
          </p:nvSpPr>
          <p:spPr>
            <a:xfrm>
              <a:off x="10222556" y="1340102"/>
              <a:ext cx="34965" cy="89162"/>
            </a:xfrm>
            <a:custGeom>
              <a:avLst/>
              <a:gdLst>
                <a:gd name="connsiteX0" fmla="*/ 0 w 34965"/>
                <a:gd name="connsiteY0" fmla="*/ 27973 h 89162"/>
                <a:gd name="connsiteX1" fmla="*/ 30595 w 34965"/>
                <a:gd name="connsiteY1" fmla="*/ 0 h 89162"/>
                <a:gd name="connsiteX2" fmla="*/ 34966 w 34965"/>
                <a:gd name="connsiteY2" fmla="*/ 54197 h 89162"/>
                <a:gd name="connsiteX3" fmla="*/ 18357 w 34965"/>
                <a:gd name="connsiteY3" fmla="*/ 89163 h 89162"/>
                <a:gd name="connsiteX4" fmla="*/ 0 w 34965"/>
                <a:gd name="connsiteY4" fmla="*/ 27973 h 89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89162">
                  <a:moveTo>
                    <a:pt x="0" y="27973"/>
                  </a:moveTo>
                  <a:cubicBezTo>
                    <a:pt x="10490" y="18357"/>
                    <a:pt x="20980" y="9616"/>
                    <a:pt x="30595" y="0"/>
                  </a:cubicBezTo>
                  <a:cubicBezTo>
                    <a:pt x="32343" y="18357"/>
                    <a:pt x="34092" y="36714"/>
                    <a:pt x="34966" y="54197"/>
                  </a:cubicBezTo>
                  <a:cubicBezTo>
                    <a:pt x="29721" y="65561"/>
                    <a:pt x="23602" y="77799"/>
                    <a:pt x="18357" y="89163"/>
                  </a:cubicBezTo>
                  <a:cubicBezTo>
                    <a:pt x="12238" y="69057"/>
                    <a:pt x="6119" y="48078"/>
                    <a:pt x="0" y="27973"/>
                  </a:cubicBezTo>
                  <a:close/>
                </a:path>
              </a:pathLst>
            </a:custGeom>
            <a:solidFill>
              <a:srgbClr val="654A38"/>
            </a:solidFill>
            <a:ln w="8731" cap="flat">
              <a:noFill/>
              <a:prstDash val="solid"/>
              <a:miter/>
            </a:ln>
          </p:spPr>
          <p:txBody>
            <a:bodyPr rtlCol="0" anchor="ctr"/>
            <a:lstStyle/>
            <a:p>
              <a:endParaRPr lang="en-GB"/>
            </a:p>
          </p:txBody>
        </p:sp>
        <p:sp>
          <p:nvSpPr>
            <p:cNvPr id="438" name="Freeform: Shape 437">
              <a:extLst>
                <a:ext uri="{FF2B5EF4-FFF2-40B4-BE49-F238E27FC236}">
                  <a16:creationId xmlns:a16="http://schemas.microsoft.com/office/drawing/2014/main" id="{21F8D838-581D-981A-FD5E-9C497CF3FAAB}"/>
                </a:ext>
              </a:extLst>
            </p:cNvPr>
            <p:cNvSpPr/>
            <p:nvPr/>
          </p:nvSpPr>
          <p:spPr>
            <a:xfrm>
              <a:off x="9075681" y="2318267"/>
              <a:ext cx="65560" cy="31469"/>
            </a:xfrm>
            <a:custGeom>
              <a:avLst/>
              <a:gdLst>
                <a:gd name="connsiteX0" fmla="*/ 65561 w 65560"/>
                <a:gd name="connsiteY0" fmla="*/ 874 h 31469"/>
                <a:gd name="connsiteX1" fmla="*/ 60316 w 65560"/>
                <a:gd name="connsiteY1" fmla="*/ 31469 h 31469"/>
                <a:gd name="connsiteX2" fmla="*/ 0 w 65560"/>
                <a:gd name="connsiteY2" fmla="*/ 22728 h 31469"/>
                <a:gd name="connsiteX3" fmla="*/ 25350 w 65560"/>
                <a:gd name="connsiteY3" fmla="*/ 874 h 31469"/>
                <a:gd name="connsiteX4" fmla="*/ 62938 w 65560"/>
                <a:gd name="connsiteY4" fmla="*/ 0 h 31469"/>
                <a:gd name="connsiteX5" fmla="*/ 65561 w 65560"/>
                <a:gd name="connsiteY5" fmla="*/ 874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560" h="31469">
                  <a:moveTo>
                    <a:pt x="65561" y="874"/>
                  </a:moveTo>
                  <a:cubicBezTo>
                    <a:pt x="63812" y="11364"/>
                    <a:pt x="62064" y="20979"/>
                    <a:pt x="60316" y="31469"/>
                  </a:cubicBezTo>
                  <a:cubicBezTo>
                    <a:pt x="40211" y="28847"/>
                    <a:pt x="20105" y="25350"/>
                    <a:pt x="0" y="22728"/>
                  </a:cubicBezTo>
                  <a:cubicBezTo>
                    <a:pt x="8741" y="15735"/>
                    <a:pt x="16609" y="7867"/>
                    <a:pt x="25350" y="874"/>
                  </a:cubicBezTo>
                  <a:cubicBezTo>
                    <a:pt x="37588" y="874"/>
                    <a:pt x="50700" y="0"/>
                    <a:pt x="62938" y="0"/>
                  </a:cubicBezTo>
                  <a:cubicBezTo>
                    <a:pt x="63812" y="0"/>
                    <a:pt x="65561" y="874"/>
                    <a:pt x="65561" y="874"/>
                  </a:cubicBezTo>
                  <a:close/>
                </a:path>
              </a:pathLst>
            </a:custGeom>
            <a:solidFill>
              <a:srgbClr val="D6273B"/>
            </a:solidFill>
            <a:ln w="8731" cap="flat">
              <a:noFill/>
              <a:prstDash val="solid"/>
              <a:miter/>
            </a:ln>
          </p:spPr>
          <p:txBody>
            <a:bodyPr rtlCol="0" anchor="ctr"/>
            <a:lstStyle/>
            <a:p>
              <a:endParaRPr lang="en-GB"/>
            </a:p>
          </p:txBody>
        </p:sp>
        <p:sp>
          <p:nvSpPr>
            <p:cNvPr id="439" name="Freeform: Shape 438">
              <a:extLst>
                <a:ext uri="{FF2B5EF4-FFF2-40B4-BE49-F238E27FC236}">
                  <a16:creationId xmlns:a16="http://schemas.microsoft.com/office/drawing/2014/main" id="{EFF25D36-5A5B-7C4E-9F01-061DEA93ED5E}"/>
                </a:ext>
              </a:extLst>
            </p:cNvPr>
            <p:cNvSpPr/>
            <p:nvPr/>
          </p:nvSpPr>
          <p:spPr>
            <a:xfrm>
              <a:off x="9697197" y="1682766"/>
              <a:ext cx="116260" cy="6118"/>
            </a:xfrm>
            <a:custGeom>
              <a:avLst/>
              <a:gdLst>
                <a:gd name="connsiteX0" fmla="*/ 0 w 116260"/>
                <a:gd name="connsiteY0" fmla="*/ 6119 h 6118"/>
                <a:gd name="connsiteX1" fmla="*/ 116261 w 116260"/>
                <a:gd name="connsiteY1" fmla="*/ 0 h 6118"/>
                <a:gd name="connsiteX2" fmla="*/ 0 w 116260"/>
                <a:gd name="connsiteY2" fmla="*/ 6119 h 6118"/>
              </a:gdLst>
              <a:ahLst/>
              <a:cxnLst>
                <a:cxn ang="0">
                  <a:pos x="connsiteX0" y="connsiteY0"/>
                </a:cxn>
                <a:cxn ang="0">
                  <a:pos x="connsiteX1" y="connsiteY1"/>
                </a:cxn>
                <a:cxn ang="0">
                  <a:pos x="connsiteX2" y="connsiteY2"/>
                </a:cxn>
              </a:cxnLst>
              <a:rect l="l" t="t" r="r" b="b"/>
              <a:pathLst>
                <a:path w="116260" h="6118">
                  <a:moveTo>
                    <a:pt x="0" y="6119"/>
                  </a:moveTo>
                  <a:cubicBezTo>
                    <a:pt x="38462" y="4371"/>
                    <a:pt x="77799" y="1748"/>
                    <a:pt x="116261" y="0"/>
                  </a:cubicBezTo>
                  <a:cubicBezTo>
                    <a:pt x="77799" y="2622"/>
                    <a:pt x="38462" y="4371"/>
                    <a:pt x="0" y="6119"/>
                  </a:cubicBezTo>
                  <a:close/>
                </a:path>
              </a:pathLst>
            </a:custGeom>
            <a:solidFill>
              <a:srgbClr val="7B2B29"/>
            </a:solidFill>
            <a:ln w="8731" cap="flat">
              <a:noFill/>
              <a:prstDash val="solid"/>
              <a:miter/>
            </a:ln>
          </p:spPr>
          <p:txBody>
            <a:bodyPr rtlCol="0" anchor="ctr"/>
            <a:lstStyle/>
            <a:p>
              <a:endParaRPr lang="en-GB"/>
            </a:p>
          </p:txBody>
        </p:sp>
        <p:sp>
          <p:nvSpPr>
            <p:cNvPr id="440" name="Freeform: Shape 439">
              <a:extLst>
                <a:ext uri="{FF2B5EF4-FFF2-40B4-BE49-F238E27FC236}">
                  <a16:creationId xmlns:a16="http://schemas.microsoft.com/office/drawing/2014/main" id="{7CC82223-F21D-961F-D085-0B0731AF4AA6}"/>
                </a:ext>
              </a:extLst>
            </p:cNvPr>
            <p:cNvSpPr/>
            <p:nvPr/>
          </p:nvSpPr>
          <p:spPr>
            <a:xfrm>
              <a:off x="8712038" y="1690633"/>
              <a:ext cx="27098" cy="75176"/>
            </a:xfrm>
            <a:custGeom>
              <a:avLst/>
              <a:gdLst>
                <a:gd name="connsiteX0" fmla="*/ 16609 w 27098"/>
                <a:gd name="connsiteY0" fmla="*/ 74302 h 75176"/>
                <a:gd name="connsiteX1" fmla="*/ 0 w 27098"/>
                <a:gd name="connsiteY1" fmla="*/ 75176 h 75176"/>
                <a:gd name="connsiteX2" fmla="*/ 14860 w 27098"/>
                <a:gd name="connsiteY2" fmla="*/ 0 h 75176"/>
                <a:gd name="connsiteX3" fmla="*/ 27098 w 27098"/>
                <a:gd name="connsiteY3" fmla="*/ 55071 h 75176"/>
                <a:gd name="connsiteX4" fmla="*/ 16609 w 27098"/>
                <a:gd name="connsiteY4" fmla="*/ 74302 h 75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75176">
                  <a:moveTo>
                    <a:pt x="16609" y="74302"/>
                  </a:moveTo>
                  <a:cubicBezTo>
                    <a:pt x="11364" y="74302"/>
                    <a:pt x="5245" y="75176"/>
                    <a:pt x="0" y="75176"/>
                  </a:cubicBezTo>
                  <a:cubicBezTo>
                    <a:pt x="5245" y="49826"/>
                    <a:pt x="10490" y="25350"/>
                    <a:pt x="14860" y="0"/>
                  </a:cubicBezTo>
                  <a:cubicBezTo>
                    <a:pt x="19231" y="18357"/>
                    <a:pt x="22728" y="36714"/>
                    <a:pt x="27098" y="55071"/>
                  </a:cubicBezTo>
                  <a:cubicBezTo>
                    <a:pt x="23602" y="61190"/>
                    <a:pt x="20105" y="68183"/>
                    <a:pt x="16609" y="74302"/>
                  </a:cubicBezTo>
                  <a:close/>
                </a:path>
              </a:pathLst>
            </a:custGeom>
            <a:solidFill>
              <a:srgbClr val="40293D"/>
            </a:solidFill>
            <a:ln w="8731" cap="flat">
              <a:noFill/>
              <a:prstDash val="solid"/>
              <a:miter/>
            </a:ln>
          </p:spPr>
          <p:txBody>
            <a:bodyPr rtlCol="0" anchor="ctr"/>
            <a:lstStyle/>
            <a:p>
              <a:endParaRPr lang="en-GB"/>
            </a:p>
          </p:txBody>
        </p:sp>
        <p:sp>
          <p:nvSpPr>
            <p:cNvPr id="441" name="Freeform: Shape 440">
              <a:extLst>
                <a:ext uri="{FF2B5EF4-FFF2-40B4-BE49-F238E27FC236}">
                  <a16:creationId xmlns:a16="http://schemas.microsoft.com/office/drawing/2014/main" id="{C35C825F-1D18-F53E-2F66-E6890420560D}"/>
                </a:ext>
              </a:extLst>
            </p:cNvPr>
            <p:cNvSpPr/>
            <p:nvPr/>
          </p:nvSpPr>
          <p:spPr>
            <a:xfrm>
              <a:off x="11122530" y="1747452"/>
              <a:ext cx="40603" cy="56819"/>
            </a:xfrm>
            <a:custGeom>
              <a:avLst/>
              <a:gdLst>
                <a:gd name="connsiteX0" fmla="*/ 36233 w 40603"/>
                <a:gd name="connsiteY0" fmla="*/ 56819 h 56819"/>
                <a:gd name="connsiteX1" fmla="*/ 19624 w 40603"/>
                <a:gd name="connsiteY1" fmla="*/ 0 h 56819"/>
                <a:gd name="connsiteX2" fmla="*/ 40604 w 40603"/>
                <a:gd name="connsiteY2" fmla="*/ 48078 h 56819"/>
                <a:gd name="connsiteX3" fmla="*/ 36233 w 40603"/>
                <a:gd name="connsiteY3" fmla="*/ 56819 h 56819"/>
                <a:gd name="connsiteX4" fmla="*/ 36233 w 40603"/>
                <a:gd name="connsiteY4" fmla="*/ 56819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03" h="56819">
                  <a:moveTo>
                    <a:pt x="36233" y="56819"/>
                  </a:moveTo>
                  <a:cubicBezTo>
                    <a:pt x="-8348" y="49826"/>
                    <a:pt x="-9222" y="28847"/>
                    <a:pt x="19624" y="0"/>
                  </a:cubicBezTo>
                  <a:cubicBezTo>
                    <a:pt x="26618" y="15734"/>
                    <a:pt x="33611" y="32343"/>
                    <a:pt x="40604" y="48078"/>
                  </a:cubicBezTo>
                  <a:cubicBezTo>
                    <a:pt x="38856" y="51574"/>
                    <a:pt x="37107" y="54197"/>
                    <a:pt x="36233" y="56819"/>
                  </a:cubicBezTo>
                  <a:lnTo>
                    <a:pt x="36233" y="56819"/>
                  </a:lnTo>
                  <a:close/>
                </a:path>
              </a:pathLst>
            </a:custGeom>
            <a:solidFill>
              <a:srgbClr val="7E6426"/>
            </a:solidFill>
            <a:ln w="8731" cap="flat">
              <a:noFill/>
              <a:prstDash val="solid"/>
              <a:miter/>
            </a:ln>
          </p:spPr>
          <p:txBody>
            <a:bodyPr rtlCol="0" anchor="ctr"/>
            <a:lstStyle/>
            <a:p>
              <a:endParaRPr lang="en-GB"/>
            </a:p>
          </p:txBody>
        </p:sp>
        <p:sp>
          <p:nvSpPr>
            <p:cNvPr id="442" name="Freeform: Shape 441">
              <a:extLst>
                <a:ext uri="{FF2B5EF4-FFF2-40B4-BE49-F238E27FC236}">
                  <a16:creationId xmlns:a16="http://schemas.microsoft.com/office/drawing/2014/main" id="{E5D5858F-50F0-5717-80E3-EB5FBBDD572E}"/>
                </a:ext>
              </a:extLst>
            </p:cNvPr>
            <p:cNvSpPr/>
            <p:nvPr/>
          </p:nvSpPr>
          <p:spPr>
            <a:xfrm>
              <a:off x="8799452" y="1479091"/>
              <a:ext cx="42832" cy="79547"/>
            </a:xfrm>
            <a:custGeom>
              <a:avLst/>
              <a:gdLst>
                <a:gd name="connsiteX0" fmla="*/ 20105 w 42832"/>
                <a:gd name="connsiteY0" fmla="*/ 79547 h 79547"/>
                <a:gd name="connsiteX1" fmla="*/ 6993 w 42832"/>
                <a:gd name="connsiteY1" fmla="*/ 76925 h 79547"/>
                <a:gd name="connsiteX2" fmla="*/ 0 w 42832"/>
                <a:gd name="connsiteY2" fmla="*/ 70806 h 79547"/>
                <a:gd name="connsiteX3" fmla="*/ 24476 w 42832"/>
                <a:gd name="connsiteY3" fmla="*/ 0 h 79547"/>
                <a:gd name="connsiteX4" fmla="*/ 23602 w 42832"/>
                <a:gd name="connsiteY4" fmla="*/ 874 h 79547"/>
                <a:gd name="connsiteX5" fmla="*/ 41085 w 42832"/>
                <a:gd name="connsiteY5" fmla="*/ 1748 h 79547"/>
                <a:gd name="connsiteX6" fmla="*/ 42833 w 42832"/>
                <a:gd name="connsiteY6" fmla="*/ 3497 h 79547"/>
                <a:gd name="connsiteX7" fmla="*/ 39336 w 42832"/>
                <a:gd name="connsiteY7" fmla="*/ 60316 h 79547"/>
                <a:gd name="connsiteX8" fmla="*/ 42833 w 42832"/>
                <a:gd name="connsiteY8" fmla="*/ 63812 h 79547"/>
                <a:gd name="connsiteX9" fmla="*/ 20105 w 42832"/>
                <a:gd name="connsiteY9" fmla="*/ 79547 h 79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32" h="79547">
                  <a:moveTo>
                    <a:pt x="20105" y="79547"/>
                  </a:moveTo>
                  <a:cubicBezTo>
                    <a:pt x="15735" y="78673"/>
                    <a:pt x="11364" y="77799"/>
                    <a:pt x="6993" y="76925"/>
                  </a:cubicBezTo>
                  <a:cubicBezTo>
                    <a:pt x="4371" y="75176"/>
                    <a:pt x="2622" y="72554"/>
                    <a:pt x="0" y="70806"/>
                  </a:cubicBezTo>
                  <a:cubicBezTo>
                    <a:pt x="7867" y="47204"/>
                    <a:pt x="16609" y="23602"/>
                    <a:pt x="24476" y="0"/>
                  </a:cubicBezTo>
                  <a:cubicBezTo>
                    <a:pt x="24476" y="0"/>
                    <a:pt x="23602" y="874"/>
                    <a:pt x="23602" y="874"/>
                  </a:cubicBezTo>
                  <a:cubicBezTo>
                    <a:pt x="29721" y="874"/>
                    <a:pt x="35840" y="1748"/>
                    <a:pt x="41085" y="1748"/>
                  </a:cubicBezTo>
                  <a:cubicBezTo>
                    <a:pt x="41085" y="1748"/>
                    <a:pt x="42833" y="3497"/>
                    <a:pt x="42833" y="3497"/>
                  </a:cubicBezTo>
                  <a:cubicBezTo>
                    <a:pt x="41959" y="22728"/>
                    <a:pt x="40211" y="41085"/>
                    <a:pt x="39336" y="60316"/>
                  </a:cubicBezTo>
                  <a:cubicBezTo>
                    <a:pt x="40211" y="61190"/>
                    <a:pt x="41959" y="62938"/>
                    <a:pt x="42833" y="63812"/>
                  </a:cubicBezTo>
                  <a:cubicBezTo>
                    <a:pt x="35840" y="69057"/>
                    <a:pt x="27973" y="74302"/>
                    <a:pt x="20105" y="79547"/>
                  </a:cubicBezTo>
                  <a:close/>
                </a:path>
              </a:pathLst>
            </a:custGeom>
            <a:solidFill>
              <a:srgbClr val="B23D4A"/>
            </a:solidFill>
            <a:ln w="8731" cap="flat">
              <a:noFill/>
              <a:prstDash val="solid"/>
              <a:miter/>
            </a:ln>
          </p:spPr>
          <p:txBody>
            <a:bodyPr rtlCol="0" anchor="ctr"/>
            <a:lstStyle/>
            <a:p>
              <a:endParaRPr lang="en-GB"/>
            </a:p>
          </p:txBody>
        </p:sp>
        <p:sp>
          <p:nvSpPr>
            <p:cNvPr id="443" name="Freeform: Shape 442">
              <a:extLst>
                <a:ext uri="{FF2B5EF4-FFF2-40B4-BE49-F238E27FC236}">
                  <a16:creationId xmlns:a16="http://schemas.microsoft.com/office/drawing/2014/main" id="{BDD11E27-8BD6-4FCD-5E5C-5F54514F2A17}"/>
                </a:ext>
              </a:extLst>
            </p:cNvPr>
            <p:cNvSpPr/>
            <p:nvPr/>
          </p:nvSpPr>
          <p:spPr>
            <a:xfrm>
              <a:off x="11051244" y="6467821"/>
              <a:ext cx="35839" cy="44626"/>
            </a:xfrm>
            <a:custGeom>
              <a:avLst/>
              <a:gdLst>
                <a:gd name="connsiteX0" fmla="*/ 16609 w 35839"/>
                <a:gd name="connsiteY0" fmla="*/ 0 h 44626"/>
                <a:gd name="connsiteX1" fmla="*/ 35840 w 35839"/>
                <a:gd name="connsiteY1" fmla="*/ 27099 h 44626"/>
                <a:gd name="connsiteX2" fmla="*/ 15734 w 35839"/>
                <a:gd name="connsiteY2" fmla="*/ 44582 h 44626"/>
                <a:gd name="connsiteX3" fmla="*/ 0 w 35839"/>
                <a:gd name="connsiteY3" fmla="*/ 27973 h 44626"/>
                <a:gd name="connsiteX4" fmla="*/ 16609 w 35839"/>
                <a:gd name="connsiteY4" fmla="*/ 0 h 446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4626">
                  <a:moveTo>
                    <a:pt x="16609" y="0"/>
                  </a:moveTo>
                  <a:cubicBezTo>
                    <a:pt x="25350" y="12238"/>
                    <a:pt x="35840" y="20106"/>
                    <a:pt x="35840" y="27099"/>
                  </a:cubicBezTo>
                  <a:cubicBezTo>
                    <a:pt x="34966" y="34092"/>
                    <a:pt x="23602" y="41959"/>
                    <a:pt x="15734" y="44582"/>
                  </a:cubicBezTo>
                  <a:cubicBezTo>
                    <a:pt x="12238" y="45456"/>
                    <a:pt x="0" y="33218"/>
                    <a:pt x="0" y="27973"/>
                  </a:cubicBezTo>
                  <a:cubicBezTo>
                    <a:pt x="0" y="20106"/>
                    <a:pt x="8741" y="12238"/>
                    <a:pt x="16609" y="0"/>
                  </a:cubicBezTo>
                  <a:close/>
                </a:path>
              </a:pathLst>
            </a:custGeom>
            <a:solidFill>
              <a:srgbClr val="8C5D5A"/>
            </a:solidFill>
            <a:ln w="8731" cap="flat">
              <a:noFill/>
              <a:prstDash val="solid"/>
              <a:miter/>
            </a:ln>
          </p:spPr>
          <p:txBody>
            <a:bodyPr rtlCol="0" anchor="ctr"/>
            <a:lstStyle/>
            <a:p>
              <a:endParaRPr lang="en-GB"/>
            </a:p>
          </p:txBody>
        </p:sp>
        <p:sp>
          <p:nvSpPr>
            <p:cNvPr id="444" name="Freeform: Shape 443">
              <a:extLst>
                <a:ext uri="{FF2B5EF4-FFF2-40B4-BE49-F238E27FC236}">
                  <a16:creationId xmlns:a16="http://schemas.microsoft.com/office/drawing/2014/main" id="{3A75D805-68C3-35BE-B8BA-2E30FDCEE4C7}"/>
                </a:ext>
              </a:extLst>
            </p:cNvPr>
            <p:cNvSpPr/>
            <p:nvPr/>
          </p:nvSpPr>
          <p:spPr>
            <a:xfrm>
              <a:off x="9594048" y="896038"/>
              <a:ext cx="39336" cy="48952"/>
            </a:xfrm>
            <a:custGeom>
              <a:avLst/>
              <a:gdLst>
                <a:gd name="connsiteX0" fmla="*/ 39336 w 39336"/>
                <a:gd name="connsiteY0" fmla="*/ 48952 h 48952"/>
                <a:gd name="connsiteX1" fmla="*/ 0 w 39336"/>
                <a:gd name="connsiteY1" fmla="*/ 16609 h 48952"/>
                <a:gd name="connsiteX2" fmla="*/ 27098 w 39336"/>
                <a:gd name="connsiteY2" fmla="*/ 0 h 48952"/>
                <a:gd name="connsiteX3" fmla="*/ 38462 w 39336"/>
                <a:gd name="connsiteY3" fmla="*/ 15735 h 48952"/>
                <a:gd name="connsiteX4" fmla="*/ 39336 w 39336"/>
                <a:gd name="connsiteY4" fmla="*/ 35840 h 48952"/>
                <a:gd name="connsiteX5" fmla="*/ 39336 w 39336"/>
                <a:gd name="connsiteY5" fmla="*/ 48952 h 48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6" h="48952">
                  <a:moveTo>
                    <a:pt x="39336" y="48952"/>
                  </a:moveTo>
                  <a:cubicBezTo>
                    <a:pt x="26224" y="38462"/>
                    <a:pt x="13112" y="27098"/>
                    <a:pt x="0" y="16609"/>
                  </a:cubicBezTo>
                  <a:cubicBezTo>
                    <a:pt x="8741" y="11364"/>
                    <a:pt x="18357" y="5245"/>
                    <a:pt x="27098" y="0"/>
                  </a:cubicBezTo>
                  <a:cubicBezTo>
                    <a:pt x="30595" y="5245"/>
                    <a:pt x="34092" y="10490"/>
                    <a:pt x="38462" y="15735"/>
                  </a:cubicBezTo>
                  <a:cubicBezTo>
                    <a:pt x="38462" y="22728"/>
                    <a:pt x="39336" y="29721"/>
                    <a:pt x="39336" y="35840"/>
                  </a:cubicBezTo>
                  <a:cubicBezTo>
                    <a:pt x="38462" y="41085"/>
                    <a:pt x="39336" y="44581"/>
                    <a:pt x="39336" y="48952"/>
                  </a:cubicBezTo>
                  <a:close/>
                </a:path>
              </a:pathLst>
            </a:custGeom>
            <a:solidFill>
              <a:srgbClr val="D6273B"/>
            </a:solidFill>
            <a:ln w="8731" cap="flat">
              <a:noFill/>
              <a:prstDash val="solid"/>
              <a:miter/>
            </a:ln>
          </p:spPr>
          <p:txBody>
            <a:bodyPr rtlCol="0" anchor="ctr"/>
            <a:lstStyle/>
            <a:p>
              <a:endParaRPr lang="en-GB"/>
            </a:p>
          </p:txBody>
        </p:sp>
        <p:sp>
          <p:nvSpPr>
            <p:cNvPr id="445" name="Freeform: Shape 444">
              <a:extLst>
                <a:ext uri="{FF2B5EF4-FFF2-40B4-BE49-F238E27FC236}">
                  <a16:creationId xmlns:a16="http://schemas.microsoft.com/office/drawing/2014/main" id="{558EF4AD-F86B-68C2-7582-2C5EACDE9628}"/>
                </a:ext>
              </a:extLst>
            </p:cNvPr>
            <p:cNvSpPr/>
            <p:nvPr/>
          </p:nvSpPr>
          <p:spPr>
            <a:xfrm>
              <a:off x="9738697" y="603642"/>
              <a:ext cx="38046" cy="45887"/>
            </a:xfrm>
            <a:custGeom>
              <a:avLst/>
              <a:gdLst>
                <a:gd name="connsiteX0" fmla="*/ 38047 w 38046"/>
                <a:gd name="connsiteY0" fmla="*/ 36272 h 45887"/>
                <a:gd name="connsiteX1" fmla="*/ 9200 w 38046"/>
                <a:gd name="connsiteY1" fmla="*/ 45888 h 45887"/>
                <a:gd name="connsiteX2" fmla="*/ 30179 w 38046"/>
                <a:gd name="connsiteY2" fmla="*/ 433 h 45887"/>
                <a:gd name="connsiteX3" fmla="*/ 38047 w 38046"/>
                <a:gd name="connsiteY3" fmla="*/ 36272 h 45887"/>
              </a:gdLst>
              <a:ahLst/>
              <a:cxnLst>
                <a:cxn ang="0">
                  <a:pos x="connsiteX0" y="connsiteY0"/>
                </a:cxn>
                <a:cxn ang="0">
                  <a:pos x="connsiteX1" y="connsiteY1"/>
                </a:cxn>
                <a:cxn ang="0">
                  <a:pos x="connsiteX2" y="connsiteY2"/>
                </a:cxn>
                <a:cxn ang="0">
                  <a:pos x="connsiteX3" y="connsiteY3"/>
                </a:cxn>
              </a:cxnLst>
              <a:rect l="l" t="t" r="r" b="b"/>
              <a:pathLst>
                <a:path w="38046" h="45887">
                  <a:moveTo>
                    <a:pt x="38047" y="36272"/>
                  </a:moveTo>
                  <a:cubicBezTo>
                    <a:pt x="28431" y="39769"/>
                    <a:pt x="18816" y="43265"/>
                    <a:pt x="9200" y="45888"/>
                  </a:cubicBezTo>
                  <a:cubicBezTo>
                    <a:pt x="5703" y="25783"/>
                    <a:pt x="-18773" y="-3938"/>
                    <a:pt x="30179" y="433"/>
                  </a:cubicBezTo>
                  <a:cubicBezTo>
                    <a:pt x="32802" y="12670"/>
                    <a:pt x="35424" y="24908"/>
                    <a:pt x="38047" y="36272"/>
                  </a:cubicBezTo>
                  <a:close/>
                </a:path>
              </a:pathLst>
            </a:custGeom>
            <a:solidFill>
              <a:srgbClr val="BA3325"/>
            </a:solidFill>
            <a:ln w="8731" cap="flat">
              <a:noFill/>
              <a:prstDash val="solid"/>
              <a:miter/>
            </a:ln>
          </p:spPr>
          <p:txBody>
            <a:bodyPr rtlCol="0" anchor="ctr"/>
            <a:lstStyle/>
            <a:p>
              <a:endParaRPr lang="en-GB"/>
            </a:p>
          </p:txBody>
        </p:sp>
        <p:sp>
          <p:nvSpPr>
            <p:cNvPr id="446" name="Freeform: Shape 445">
              <a:extLst>
                <a:ext uri="{FF2B5EF4-FFF2-40B4-BE49-F238E27FC236}">
                  <a16:creationId xmlns:a16="http://schemas.microsoft.com/office/drawing/2014/main" id="{5696F3DB-A831-48B2-31C5-CAD7722D7A87}"/>
                </a:ext>
              </a:extLst>
            </p:cNvPr>
            <p:cNvSpPr/>
            <p:nvPr/>
          </p:nvSpPr>
          <p:spPr>
            <a:xfrm>
              <a:off x="9890382" y="2359352"/>
              <a:ext cx="70805" cy="38462"/>
            </a:xfrm>
            <a:custGeom>
              <a:avLst/>
              <a:gdLst>
                <a:gd name="connsiteX0" fmla="*/ 0 w 70805"/>
                <a:gd name="connsiteY0" fmla="*/ 15734 h 38462"/>
                <a:gd name="connsiteX1" fmla="*/ 70806 w 70805"/>
                <a:gd name="connsiteY1" fmla="*/ 0 h 38462"/>
                <a:gd name="connsiteX2" fmla="*/ 1748 w 70805"/>
                <a:gd name="connsiteY2" fmla="*/ 38462 h 38462"/>
                <a:gd name="connsiteX3" fmla="*/ 0 w 70805"/>
                <a:gd name="connsiteY3" fmla="*/ 15734 h 38462"/>
              </a:gdLst>
              <a:ahLst/>
              <a:cxnLst>
                <a:cxn ang="0">
                  <a:pos x="connsiteX0" y="connsiteY0"/>
                </a:cxn>
                <a:cxn ang="0">
                  <a:pos x="connsiteX1" y="connsiteY1"/>
                </a:cxn>
                <a:cxn ang="0">
                  <a:pos x="connsiteX2" y="connsiteY2"/>
                </a:cxn>
                <a:cxn ang="0">
                  <a:pos x="connsiteX3" y="connsiteY3"/>
                </a:cxn>
              </a:cxnLst>
              <a:rect l="l" t="t" r="r" b="b"/>
              <a:pathLst>
                <a:path w="70805" h="38462">
                  <a:moveTo>
                    <a:pt x="0" y="15734"/>
                  </a:moveTo>
                  <a:cubicBezTo>
                    <a:pt x="23602" y="10490"/>
                    <a:pt x="47204" y="5245"/>
                    <a:pt x="70806" y="0"/>
                  </a:cubicBezTo>
                  <a:cubicBezTo>
                    <a:pt x="48078" y="13112"/>
                    <a:pt x="24476" y="26224"/>
                    <a:pt x="1748" y="38462"/>
                  </a:cubicBezTo>
                  <a:cubicBezTo>
                    <a:pt x="1748" y="31469"/>
                    <a:pt x="874" y="23602"/>
                    <a:pt x="0" y="15734"/>
                  </a:cubicBezTo>
                  <a:close/>
                </a:path>
              </a:pathLst>
            </a:custGeom>
            <a:solidFill>
              <a:srgbClr val="EA9024"/>
            </a:solidFill>
            <a:ln w="8731" cap="flat">
              <a:noFill/>
              <a:prstDash val="solid"/>
              <a:miter/>
            </a:ln>
          </p:spPr>
          <p:txBody>
            <a:bodyPr rtlCol="0" anchor="ctr"/>
            <a:lstStyle/>
            <a:p>
              <a:endParaRPr lang="en-GB"/>
            </a:p>
          </p:txBody>
        </p:sp>
        <p:sp>
          <p:nvSpPr>
            <p:cNvPr id="447" name="Freeform: Shape 446">
              <a:extLst>
                <a:ext uri="{FF2B5EF4-FFF2-40B4-BE49-F238E27FC236}">
                  <a16:creationId xmlns:a16="http://schemas.microsoft.com/office/drawing/2014/main" id="{044EEF6E-46EF-42A8-5FC4-2A1C7884762D}"/>
                </a:ext>
              </a:extLst>
            </p:cNvPr>
            <p:cNvSpPr/>
            <p:nvPr/>
          </p:nvSpPr>
          <p:spPr>
            <a:xfrm>
              <a:off x="10713824" y="4530722"/>
              <a:ext cx="62938" cy="61189"/>
            </a:xfrm>
            <a:custGeom>
              <a:avLst/>
              <a:gdLst>
                <a:gd name="connsiteX0" fmla="*/ 19231 w 62938"/>
                <a:gd name="connsiteY0" fmla="*/ 56819 h 61189"/>
                <a:gd name="connsiteX1" fmla="*/ 0 w 62938"/>
                <a:gd name="connsiteY1" fmla="*/ 61190 h 61189"/>
                <a:gd name="connsiteX2" fmla="*/ 46330 w 62938"/>
                <a:gd name="connsiteY2" fmla="*/ 6119 h 61189"/>
                <a:gd name="connsiteX3" fmla="*/ 50700 w 62938"/>
                <a:gd name="connsiteY3" fmla="*/ 6993 h 61189"/>
                <a:gd name="connsiteX4" fmla="*/ 59442 w 62938"/>
                <a:gd name="connsiteY4" fmla="*/ 874 h 61189"/>
                <a:gd name="connsiteX5" fmla="*/ 59442 w 62938"/>
                <a:gd name="connsiteY5" fmla="*/ 0 h 61189"/>
                <a:gd name="connsiteX6" fmla="*/ 62938 w 62938"/>
                <a:gd name="connsiteY6" fmla="*/ 0 h 61189"/>
                <a:gd name="connsiteX7" fmla="*/ 58568 w 62938"/>
                <a:gd name="connsiteY7" fmla="*/ 23602 h 61189"/>
                <a:gd name="connsiteX8" fmla="*/ 19231 w 62938"/>
                <a:gd name="connsiteY8" fmla="*/ 56819 h 6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938" h="61189">
                  <a:moveTo>
                    <a:pt x="19231" y="56819"/>
                  </a:moveTo>
                  <a:cubicBezTo>
                    <a:pt x="13112" y="58568"/>
                    <a:pt x="6993" y="59442"/>
                    <a:pt x="0" y="61190"/>
                  </a:cubicBezTo>
                  <a:cubicBezTo>
                    <a:pt x="15735" y="42833"/>
                    <a:pt x="30595" y="24476"/>
                    <a:pt x="46330" y="6119"/>
                  </a:cubicBezTo>
                  <a:cubicBezTo>
                    <a:pt x="48078" y="6119"/>
                    <a:pt x="49826" y="6993"/>
                    <a:pt x="50700" y="6993"/>
                  </a:cubicBezTo>
                  <a:cubicBezTo>
                    <a:pt x="53323" y="5245"/>
                    <a:pt x="56819" y="2622"/>
                    <a:pt x="59442" y="874"/>
                  </a:cubicBezTo>
                  <a:cubicBezTo>
                    <a:pt x="59442" y="874"/>
                    <a:pt x="59442" y="0"/>
                    <a:pt x="59442" y="0"/>
                  </a:cubicBezTo>
                  <a:cubicBezTo>
                    <a:pt x="59442" y="0"/>
                    <a:pt x="62938" y="0"/>
                    <a:pt x="62938" y="0"/>
                  </a:cubicBezTo>
                  <a:cubicBezTo>
                    <a:pt x="61190" y="7867"/>
                    <a:pt x="60316" y="15734"/>
                    <a:pt x="58568" y="23602"/>
                  </a:cubicBezTo>
                  <a:cubicBezTo>
                    <a:pt x="45456" y="35840"/>
                    <a:pt x="32343" y="46329"/>
                    <a:pt x="19231" y="56819"/>
                  </a:cubicBezTo>
                  <a:close/>
                </a:path>
              </a:pathLst>
            </a:custGeom>
            <a:solidFill>
              <a:srgbClr val="4F513D"/>
            </a:solidFill>
            <a:ln w="8731" cap="flat">
              <a:noFill/>
              <a:prstDash val="solid"/>
              <a:miter/>
            </a:ln>
          </p:spPr>
          <p:txBody>
            <a:bodyPr rtlCol="0" anchor="ctr"/>
            <a:lstStyle/>
            <a:p>
              <a:endParaRPr lang="en-GB"/>
            </a:p>
          </p:txBody>
        </p:sp>
        <p:sp>
          <p:nvSpPr>
            <p:cNvPr id="448" name="Freeform: Shape 447">
              <a:extLst>
                <a:ext uri="{FF2B5EF4-FFF2-40B4-BE49-F238E27FC236}">
                  <a16:creationId xmlns:a16="http://schemas.microsoft.com/office/drawing/2014/main" id="{32DC5718-C1FB-0124-3B49-F7797151E519}"/>
                </a:ext>
              </a:extLst>
            </p:cNvPr>
            <p:cNvSpPr/>
            <p:nvPr/>
          </p:nvSpPr>
          <p:spPr>
            <a:xfrm>
              <a:off x="10058218" y="2294666"/>
              <a:ext cx="53322" cy="52448"/>
            </a:xfrm>
            <a:custGeom>
              <a:avLst/>
              <a:gdLst>
                <a:gd name="connsiteX0" fmla="*/ 0 w 53322"/>
                <a:gd name="connsiteY0" fmla="*/ 7867 h 52448"/>
                <a:gd name="connsiteX1" fmla="*/ 22728 w 53322"/>
                <a:gd name="connsiteY1" fmla="*/ 0 h 52448"/>
                <a:gd name="connsiteX2" fmla="*/ 53323 w 53322"/>
                <a:gd name="connsiteY2" fmla="*/ 50700 h 52448"/>
                <a:gd name="connsiteX3" fmla="*/ 33217 w 53322"/>
                <a:gd name="connsiteY3" fmla="*/ 52449 h 52448"/>
                <a:gd name="connsiteX4" fmla="*/ 0 w 53322"/>
                <a:gd name="connsiteY4" fmla="*/ 7867 h 5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52448">
                  <a:moveTo>
                    <a:pt x="0" y="7867"/>
                  </a:moveTo>
                  <a:cubicBezTo>
                    <a:pt x="7867" y="5245"/>
                    <a:pt x="15735" y="2622"/>
                    <a:pt x="22728" y="0"/>
                  </a:cubicBezTo>
                  <a:cubicBezTo>
                    <a:pt x="33217" y="16609"/>
                    <a:pt x="43707" y="34092"/>
                    <a:pt x="53323" y="50700"/>
                  </a:cubicBezTo>
                  <a:cubicBezTo>
                    <a:pt x="46330" y="51574"/>
                    <a:pt x="39336" y="51574"/>
                    <a:pt x="33217" y="52449"/>
                  </a:cubicBezTo>
                  <a:cubicBezTo>
                    <a:pt x="22728" y="38462"/>
                    <a:pt x="11364" y="23602"/>
                    <a:pt x="0" y="7867"/>
                  </a:cubicBezTo>
                  <a:close/>
                </a:path>
              </a:pathLst>
            </a:custGeom>
            <a:solidFill>
              <a:srgbClr val="54683D"/>
            </a:solidFill>
            <a:ln w="8731" cap="flat">
              <a:noFill/>
              <a:prstDash val="solid"/>
              <a:miter/>
            </a:ln>
          </p:spPr>
          <p:txBody>
            <a:bodyPr rtlCol="0" anchor="ctr"/>
            <a:lstStyle/>
            <a:p>
              <a:endParaRPr lang="en-GB"/>
            </a:p>
          </p:txBody>
        </p:sp>
        <p:sp>
          <p:nvSpPr>
            <p:cNvPr id="449" name="Freeform: Shape 448">
              <a:extLst>
                <a:ext uri="{FF2B5EF4-FFF2-40B4-BE49-F238E27FC236}">
                  <a16:creationId xmlns:a16="http://schemas.microsoft.com/office/drawing/2014/main" id="{15AC0BFB-96D9-078D-5FE2-9CA730D063F1}"/>
                </a:ext>
              </a:extLst>
            </p:cNvPr>
            <p:cNvSpPr/>
            <p:nvPr/>
          </p:nvSpPr>
          <p:spPr>
            <a:xfrm>
              <a:off x="11273276" y="1847105"/>
              <a:ext cx="54196" cy="34965"/>
            </a:xfrm>
            <a:custGeom>
              <a:avLst/>
              <a:gdLst>
                <a:gd name="connsiteX0" fmla="*/ 15735 w 54196"/>
                <a:gd name="connsiteY0" fmla="*/ 34966 h 34965"/>
                <a:gd name="connsiteX1" fmla="*/ 0 w 54196"/>
                <a:gd name="connsiteY1" fmla="*/ 1748 h 34965"/>
                <a:gd name="connsiteX2" fmla="*/ 15735 w 54196"/>
                <a:gd name="connsiteY2" fmla="*/ 0 h 34965"/>
                <a:gd name="connsiteX3" fmla="*/ 54197 w 54196"/>
                <a:gd name="connsiteY3" fmla="*/ 28847 h 34965"/>
                <a:gd name="connsiteX4" fmla="*/ 15735 w 54196"/>
                <a:gd name="connsiteY4" fmla="*/ 34966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6" h="34965">
                  <a:moveTo>
                    <a:pt x="15735" y="34966"/>
                  </a:moveTo>
                  <a:cubicBezTo>
                    <a:pt x="10490" y="23602"/>
                    <a:pt x="5245" y="13112"/>
                    <a:pt x="0" y="1748"/>
                  </a:cubicBezTo>
                  <a:cubicBezTo>
                    <a:pt x="5245" y="874"/>
                    <a:pt x="10490" y="874"/>
                    <a:pt x="15735" y="0"/>
                  </a:cubicBezTo>
                  <a:cubicBezTo>
                    <a:pt x="28847" y="9616"/>
                    <a:pt x="41959" y="19231"/>
                    <a:pt x="54197" y="28847"/>
                  </a:cubicBezTo>
                  <a:cubicBezTo>
                    <a:pt x="41959" y="30595"/>
                    <a:pt x="28847" y="32343"/>
                    <a:pt x="15735" y="34966"/>
                  </a:cubicBezTo>
                  <a:close/>
                </a:path>
              </a:pathLst>
            </a:custGeom>
            <a:solidFill>
              <a:srgbClr val="E56A2D"/>
            </a:solidFill>
            <a:ln w="8731" cap="flat">
              <a:noFill/>
              <a:prstDash val="solid"/>
              <a:miter/>
            </a:ln>
          </p:spPr>
          <p:txBody>
            <a:bodyPr rtlCol="0" anchor="ctr"/>
            <a:lstStyle/>
            <a:p>
              <a:endParaRPr lang="en-GB"/>
            </a:p>
          </p:txBody>
        </p:sp>
        <p:sp>
          <p:nvSpPr>
            <p:cNvPr id="450" name="Freeform: Shape 449">
              <a:extLst>
                <a:ext uri="{FF2B5EF4-FFF2-40B4-BE49-F238E27FC236}">
                  <a16:creationId xmlns:a16="http://schemas.microsoft.com/office/drawing/2014/main" id="{F01BC744-D8BC-FCB1-A5C1-F5AE976B43E1}"/>
                </a:ext>
              </a:extLst>
            </p:cNvPr>
            <p:cNvSpPr/>
            <p:nvPr/>
          </p:nvSpPr>
          <p:spPr>
            <a:xfrm>
              <a:off x="9394743" y="1308633"/>
              <a:ext cx="42832" cy="48077"/>
            </a:xfrm>
            <a:custGeom>
              <a:avLst/>
              <a:gdLst>
                <a:gd name="connsiteX0" fmla="*/ 42833 w 42832"/>
                <a:gd name="connsiteY0" fmla="*/ 17483 h 48077"/>
                <a:gd name="connsiteX1" fmla="*/ 16609 w 42832"/>
                <a:gd name="connsiteY1" fmla="*/ 48078 h 48077"/>
                <a:gd name="connsiteX2" fmla="*/ 0 w 42832"/>
                <a:gd name="connsiteY2" fmla="*/ 33217 h 48077"/>
                <a:gd name="connsiteX3" fmla="*/ 32343 w 42832"/>
                <a:gd name="connsiteY3" fmla="*/ 0 h 48077"/>
                <a:gd name="connsiteX4" fmla="*/ 42833 w 42832"/>
                <a:gd name="connsiteY4" fmla="*/ 17483 h 48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32" h="48077">
                  <a:moveTo>
                    <a:pt x="42833" y="17483"/>
                  </a:moveTo>
                  <a:cubicBezTo>
                    <a:pt x="34092" y="27973"/>
                    <a:pt x="25350" y="37588"/>
                    <a:pt x="16609" y="48078"/>
                  </a:cubicBezTo>
                  <a:cubicBezTo>
                    <a:pt x="11364" y="42833"/>
                    <a:pt x="5245" y="37588"/>
                    <a:pt x="0" y="33217"/>
                  </a:cubicBezTo>
                  <a:cubicBezTo>
                    <a:pt x="10490" y="21854"/>
                    <a:pt x="21854" y="11364"/>
                    <a:pt x="32343" y="0"/>
                  </a:cubicBezTo>
                  <a:cubicBezTo>
                    <a:pt x="35840" y="5245"/>
                    <a:pt x="39336" y="11364"/>
                    <a:pt x="42833" y="17483"/>
                  </a:cubicBezTo>
                  <a:close/>
                </a:path>
              </a:pathLst>
            </a:custGeom>
            <a:solidFill>
              <a:srgbClr val="E56A2D"/>
            </a:solidFill>
            <a:ln w="8731" cap="flat">
              <a:noFill/>
              <a:prstDash val="solid"/>
              <a:miter/>
            </a:ln>
          </p:spPr>
          <p:txBody>
            <a:bodyPr rtlCol="0" anchor="ctr"/>
            <a:lstStyle/>
            <a:p>
              <a:endParaRPr lang="en-GB"/>
            </a:p>
          </p:txBody>
        </p:sp>
        <p:sp>
          <p:nvSpPr>
            <p:cNvPr id="451" name="Freeform: Shape 450">
              <a:extLst>
                <a:ext uri="{FF2B5EF4-FFF2-40B4-BE49-F238E27FC236}">
                  <a16:creationId xmlns:a16="http://schemas.microsoft.com/office/drawing/2014/main" id="{3AA46340-767B-C7F7-13AC-D99A9BC681C5}"/>
                </a:ext>
              </a:extLst>
            </p:cNvPr>
            <p:cNvSpPr/>
            <p:nvPr/>
          </p:nvSpPr>
          <p:spPr>
            <a:xfrm>
              <a:off x="9761009" y="1750949"/>
              <a:ext cx="62938" cy="28846"/>
            </a:xfrm>
            <a:custGeom>
              <a:avLst/>
              <a:gdLst>
                <a:gd name="connsiteX0" fmla="*/ 59442 w 62938"/>
                <a:gd name="connsiteY0" fmla="*/ 0 h 28846"/>
                <a:gd name="connsiteX1" fmla="*/ 62938 w 62938"/>
                <a:gd name="connsiteY1" fmla="*/ 19231 h 28846"/>
                <a:gd name="connsiteX2" fmla="*/ 59442 w 62938"/>
                <a:gd name="connsiteY2" fmla="*/ 28847 h 28846"/>
                <a:gd name="connsiteX3" fmla="*/ 0 w 62938"/>
                <a:gd name="connsiteY3" fmla="*/ 14860 h 28846"/>
                <a:gd name="connsiteX4" fmla="*/ 3497 w 62938"/>
                <a:gd name="connsiteY4" fmla="*/ 10490 h 28846"/>
                <a:gd name="connsiteX5" fmla="*/ 59442 w 62938"/>
                <a:gd name="connsiteY5" fmla="*/ 0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938" h="28846">
                  <a:moveTo>
                    <a:pt x="59442" y="0"/>
                  </a:moveTo>
                  <a:cubicBezTo>
                    <a:pt x="60316" y="6119"/>
                    <a:pt x="62064" y="13112"/>
                    <a:pt x="62938" y="19231"/>
                  </a:cubicBezTo>
                  <a:cubicBezTo>
                    <a:pt x="62064" y="22728"/>
                    <a:pt x="60316" y="25350"/>
                    <a:pt x="59442" y="28847"/>
                  </a:cubicBezTo>
                  <a:cubicBezTo>
                    <a:pt x="39336" y="24476"/>
                    <a:pt x="20105" y="19231"/>
                    <a:pt x="0" y="14860"/>
                  </a:cubicBezTo>
                  <a:cubicBezTo>
                    <a:pt x="874" y="13112"/>
                    <a:pt x="2622" y="11364"/>
                    <a:pt x="3497" y="10490"/>
                  </a:cubicBezTo>
                  <a:cubicBezTo>
                    <a:pt x="21854" y="6993"/>
                    <a:pt x="40211" y="3497"/>
                    <a:pt x="59442" y="0"/>
                  </a:cubicBezTo>
                  <a:close/>
                </a:path>
              </a:pathLst>
            </a:custGeom>
            <a:solidFill>
              <a:srgbClr val="4F513D"/>
            </a:solidFill>
            <a:ln w="8731" cap="flat">
              <a:noFill/>
              <a:prstDash val="solid"/>
              <a:miter/>
            </a:ln>
          </p:spPr>
          <p:txBody>
            <a:bodyPr rtlCol="0" anchor="ctr"/>
            <a:lstStyle/>
            <a:p>
              <a:endParaRPr lang="en-GB"/>
            </a:p>
          </p:txBody>
        </p:sp>
        <p:sp>
          <p:nvSpPr>
            <p:cNvPr id="452" name="Freeform: Shape 451">
              <a:extLst>
                <a:ext uri="{FF2B5EF4-FFF2-40B4-BE49-F238E27FC236}">
                  <a16:creationId xmlns:a16="http://schemas.microsoft.com/office/drawing/2014/main" id="{0B800684-BDE2-DD7E-530F-2F592811B786}"/>
                </a:ext>
              </a:extLst>
            </p:cNvPr>
            <p:cNvSpPr/>
            <p:nvPr/>
          </p:nvSpPr>
          <p:spPr>
            <a:xfrm>
              <a:off x="11333591" y="507044"/>
              <a:ext cx="69057" cy="40210"/>
            </a:xfrm>
            <a:custGeom>
              <a:avLst/>
              <a:gdLst>
                <a:gd name="connsiteX0" fmla="*/ 69057 w 69057"/>
                <a:gd name="connsiteY0" fmla="*/ 0 h 40210"/>
                <a:gd name="connsiteX1" fmla="*/ 69057 w 69057"/>
                <a:gd name="connsiteY1" fmla="*/ 40211 h 40210"/>
                <a:gd name="connsiteX2" fmla="*/ 0 w 69057"/>
                <a:gd name="connsiteY2" fmla="*/ 11364 h 40210"/>
                <a:gd name="connsiteX3" fmla="*/ 69057 w 69057"/>
                <a:gd name="connsiteY3" fmla="*/ 0 h 40210"/>
              </a:gdLst>
              <a:ahLst/>
              <a:cxnLst>
                <a:cxn ang="0">
                  <a:pos x="connsiteX0" y="connsiteY0"/>
                </a:cxn>
                <a:cxn ang="0">
                  <a:pos x="connsiteX1" y="connsiteY1"/>
                </a:cxn>
                <a:cxn ang="0">
                  <a:pos x="connsiteX2" y="connsiteY2"/>
                </a:cxn>
                <a:cxn ang="0">
                  <a:pos x="connsiteX3" y="connsiteY3"/>
                </a:cxn>
              </a:cxnLst>
              <a:rect l="l" t="t" r="r" b="b"/>
              <a:pathLst>
                <a:path w="69057" h="40210">
                  <a:moveTo>
                    <a:pt x="69057" y="0"/>
                  </a:moveTo>
                  <a:cubicBezTo>
                    <a:pt x="69057" y="13112"/>
                    <a:pt x="69057" y="27098"/>
                    <a:pt x="69057" y="40211"/>
                  </a:cubicBezTo>
                  <a:cubicBezTo>
                    <a:pt x="46330" y="30595"/>
                    <a:pt x="22728" y="20979"/>
                    <a:pt x="0" y="11364"/>
                  </a:cubicBezTo>
                  <a:cubicBezTo>
                    <a:pt x="23602" y="6993"/>
                    <a:pt x="46330" y="3497"/>
                    <a:pt x="69057" y="0"/>
                  </a:cubicBezTo>
                  <a:close/>
                </a:path>
              </a:pathLst>
            </a:custGeom>
            <a:solidFill>
              <a:srgbClr val="3D2226"/>
            </a:solidFill>
            <a:ln w="8731" cap="flat">
              <a:noFill/>
              <a:prstDash val="solid"/>
              <a:miter/>
            </a:ln>
          </p:spPr>
          <p:txBody>
            <a:bodyPr rtlCol="0" anchor="ctr"/>
            <a:lstStyle/>
            <a:p>
              <a:endParaRPr lang="en-GB"/>
            </a:p>
          </p:txBody>
        </p:sp>
        <p:sp>
          <p:nvSpPr>
            <p:cNvPr id="453" name="Freeform: Shape 452">
              <a:extLst>
                <a:ext uri="{FF2B5EF4-FFF2-40B4-BE49-F238E27FC236}">
                  <a16:creationId xmlns:a16="http://schemas.microsoft.com/office/drawing/2014/main" id="{717ABD80-DADF-FBBF-8BA3-6CDCA9F130C3}"/>
                </a:ext>
              </a:extLst>
            </p:cNvPr>
            <p:cNvSpPr/>
            <p:nvPr/>
          </p:nvSpPr>
          <p:spPr>
            <a:xfrm>
              <a:off x="10686726" y="5606791"/>
              <a:ext cx="51574" cy="32343"/>
            </a:xfrm>
            <a:custGeom>
              <a:avLst/>
              <a:gdLst>
                <a:gd name="connsiteX0" fmla="*/ 51575 w 51574"/>
                <a:gd name="connsiteY0" fmla="*/ 32343 h 32343"/>
                <a:gd name="connsiteX1" fmla="*/ 0 w 51574"/>
                <a:gd name="connsiteY1" fmla="*/ 23602 h 32343"/>
                <a:gd name="connsiteX2" fmla="*/ 27098 w 51574"/>
                <a:gd name="connsiteY2" fmla="*/ 0 h 32343"/>
                <a:gd name="connsiteX3" fmla="*/ 51575 w 51574"/>
                <a:gd name="connsiteY3" fmla="*/ 32343 h 32343"/>
              </a:gdLst>
              <a:ahLst/>
              <a:cxnLst>
                <a:cxn ang="0">
                  <a:pos x="connsiteX0" y="connsiteY0"/>
                </a:cxn>
                <a:cxn ang="0">
                  <a:pos x="connsiteX1" y="connsiteY1"/>
                </a:cxn>
                <a:cxn ang="0">
                  <a:pos x="connsiteX2" y="connsiteY2"/>
                </a:cxn>
                <a:cxn ang="0">
                  <a:pos x="connsiteX3" y="connsiteY3"/>
                </a:cxn>
              </a:cxnLst>
              <a:rect l="l" t="t" r="r" b="b"/>
              <a:pathLst>
                <a:path w="51574" h="32343">
                  <a:moveTo>
                    <a:pt x="51575" y="32343"/>
                  </a:moveTo>
                  <a:cubicBezTo>
                    <a:pt x="34092" y="29721"/>
                    <a:pt x="17483" y="26224"/>
                    <a:pt x="0" y="23602"/>
                  </a:cubicBezTo>
                  <a:cubicBezTo>
                    <a:pt x="8741" y="15735"/>
                    <a:pt x="18357" y="7867"/>
                    <a:pt x="27098" y="0"/>
                  </a:cubicBezTo>
                  <a:cubicBezTo>
                    <a:pt x="34966" y="10490"/>
                    <a:pt x="43707" y="21854"/>
                    <a:pt x="51575" y="32343"/>
                  </a:cubicBezTo>
                  <a:close/>
                </a:path>
              </a:pathLst>
            </a:custGeom>
            <a:solidFill>
              <a:srgbClr val="D6273B"/>
            </a:solidFill>
            <a:ln w="8731" cap="flat">
              <a:noFill/>
              <a:prstDash val="solid"/>
              <a:miter/>
            </a:ln>
          </p:spPr>
          <p:txBody>
            <a:bodyPr rtlCol="0" anchor="ctr"/>
            <a:lstStyle/>
            <a:p>
              <a:endParaRPr lang="en-GB"/>
            </a:p>
          </p:txBody>
        </p:sp>
        <p:sp>
          <p:nvSpPr>
            <p:cNvPr id="454" name="Freeform: Shape 453">
              <a:extLst>
                <a:ext uri="{FF2B5EF4-FFF2-40B4-BE49-F238E27FC236}">
                  <a16:creationId xmlns:a16="http://schemas.microsoft.com/office/drawing/2014/main" id="{2F0F33FB-FDCF-061C-4297-B60B8BD9E5F9}"/>
                </a:ext>
              </a:extLst>
            </p:cNvPr>
            <p:cNvSpPr/>
            <p:nvPr/>
          </p:nvSpPr>
          <p:spPr>
            <a:xfrm>
              <a:off x="9535480" y="2599741"/>
              <a:ext cx="49826" cy="33217"/>
            </a:xfrm>
            <a:custGeom>
              <a:avLst/>
              <a:gdLst>
                <a:gd name="connsiteX0" fmla="*/ 2622 w 49826"/>
                <a:gd name="connsiteY0" fmla="*/ 33217 h 33217"/>
                <a:gd name="connsiteX1" fmla="*/ 0 w 49826"/>
                <a:gd name="connsiteY1" fmla="*/ 7867 h 33217"/>
                <a:gd name="connsiteX2" fmla="*/ 39336 w 49826"/>
                <a:gd name="connsiteY2" fmla="*/ 0 h 33217"/>
                <a:gd name="connsiteX3" fmla="*/ 49826 w 49826"/>
                <a:gd name="connsiteY3" fmla="*/ 32343 h 33217"/>
                <a:gd name="connsiteX4" fmla="*/ 2622 w 49826"/>
                <a:gd name="connsiteY4" fmla="*/ 33217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26" h="33217">
                  <a:moveTo>
                    <a:pt x="2622" y="33217"/>
                  </a:moveTo>
                  <a:cubicBezTo>
                    <a:pt x="1748" y="24476"/>
                    <a:pt x="874" y="16609"/>
                    <a:pt x="0" y="7867"/>
                  </a:cubicBezTo>
                  <a:cubicBezTo>
                    <a:pt x="13112" y="5245"/>
                    <a:pt x="26224" y="2622"/>
                    <a:pt x="39336" y="0"/>
                  </a:cubicBezTo>
                  <a:cubicBezTo>
                    <a:pt x="42833" y="10490"/>
                    <a:pt x="46329" y="21854"/>
                    <a:pt x="49826" y="32343"/>
                  </a:cubicBezTo>
                  <a:cubicBezTo>
                    <a:pt x="34092" y="33217"/>
                    <a:pt x="18357" y="33217"/>
                    <a:pt x="2622" y="33217"/>
                  </a:cubicBezTo>
                  <a:close/>
                </a:path>
              </a:pathLst>
            </a:custGeom>
            <a:solidFill>
              <a:srgbClr val="4F513D"/>
            </a:solidFill>
            <a:ln w="8731" cap="flat">
              <a:noFill/>
              <a:prstDash val="solid"/>
              <a:miter/>
            </a:ln>
          </p:spPr>
          <p:txBody>
            <a:bodyPr rtlCol="0" anchor="ctr"/>
            <a:lstStyle/>
            <a:p>
              <a:endParaRPr lang="en-GB"/>
            </a:p>
          </p:txBody>
        </p:sp>
        <p:sp>
          <p:nvSpPr>
            <p:cNvPr id="455" name="Freeform: Shape 454">
              <a:extLst>
                <a:ext uri="{FF2B5EF4-FFF2-40B4-BE49-F238E27FC236}">
                  <a16:creationId xmlns:a16="http://schemas.microsoft.com/office/drawing/2014/main" id="{9BEA0F8B-0FD0-9D6E-1B56-F84FE3A9994B}"/>
                </a:ext>
              </a:extLst>
            </p:cNvPr>
            <p:cNvSpPr/>
            <p:nvPr/>
          </p:nvSpPr>
          <p:spPr>
            <a:xfrm>
              <a:off x="11228694" y="460715"/>
              <a:ext cx="61189" cy="41084"/>
            </a:xfrm>
            <a:custGeom>
              <a:avLst/>
              <a:gdLst>
                <a:gd name="connsiteX0" fmla="*/ 0 w 61189"/>
                <a:gd name="connsiteY0" fmla="*/ 31469 h 41084"/>
                <a:gd name="connsiteX1" fmla="*/ 1748 w 61189"/>
                <a:gd name="connsiteY1" fmla="*/ 0 h 41084"/>
                <a:gd name="connsiteX2" fmla="*/ 61190 w 61189"/>
                <a:gd name="connsiteY2" fmla="*/ 32343 h 41084"/>
                <a:gd name="connsiteX3" fmla="*/ 49826 w 61189"/>
                <a:gd name="connsiteY3" fmla="*/ 41085 h 41084"/>
                <a:gd name="connsiteX4" fmla="*/ 0 w 61189"/>
                <a:gd name="connsiteY4" fmla="*/ 31469 h 41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1084">
                  <a:moveTo>
                    <a:pt x="0" y="31469"/>
                  </a:moveTo>
                  <a:cubicBezTo>
                    <a:pt x="874" y="20979"/>
                    <a:pt x="874" y="10490"/>
                    <a:pt x="1748" y="0"/>
                  </a:cubicBezTo>
                  <a:cubicBezTo>
                    <a:pt x="21854" y="10490"/>
                    <a:pt x="41959" y="21854"/>
                    <a:pt x="61190" y="32343"/>
                  </a:cubicBezTo>
                  <a:cubicBezTo>
                    <a:pt x="57693" y="34966"/>
                    <a:pt x="53323" y="38462"/>
                    <a:pt x="49826" y="41085"/>
                  </a:cubicBezTo>
                  <a:cubicBezTo>
                    <a:pt x="34092" y="37588"/>
                    <a:pt x="16609" y="34966"/>
                    <a:pt x="0" y="31469"/>
                  </a:cubicBezTo>
                  <a:close/>
                </a:path>
              </a:pathLst>
            </a:custGeom>
            <a:solidFill>
              <a:srgbClr val="BE7625"/>
            </a:solidFill>
            <a:ln w="8731" cap="flat">
              <a:noFill/>
              <a:prstDash val="solid"/>
              <a:miter/>
            </a:ln>
          </p:spPr>
          <p:txBody>
            <a:bodyPr rtlCol="0" anchor="ctr"/>
            <a:lstStyle/>
            <a:p>
              <a:endParaRPr lang="en-GB"/>
            </a:p>
          </p:txBody>
        </p:sp>
        <p:sp>
          <p:nvSpPr>
            <p:cNvPr id="456" name="Freeform: Shape 455">
              <a:extLst>
                <a:ext uri="{FF2B5EF4-FFF2-40B4-BE49-F238E27FC236}">
                  <a16:creationId xmlns:a16="http://schemas.microsoft.com/office/drawing/2014/main" id="{FD6FE95C-DDCC-57E1-6928-E2D9F79A6F8B}"/>
                </a:ext>
              </a:extLst>
            </p:cNvPr>
            <p:cNvSpPr/>
            <p:nvPr/>
          </p:nvSpPr>
          <p:spPr>
            <a:xfrm>
              <a:off x="11868567" y="2286798"/>
              <a:ext cx="32343" cy="41958"/>
            </a:xfrm>
            <a:custGeom>
              <a:avLst/>
              <a:gdLst>
                <a:gd name="connsiteX0" fmla="*/ 32343 w 32343"/>
                <a:gd name="connsiteY0" fmla="*/ 41959 h 41958"/>
                <a:gd name="connsiteX1" fmla="*/ 0 w 32343"/>
                <a:gd name="connsiteY1" fmla="*/ 33218 h 41958"/>
                <a:gd name="connsiteX2" fmla="*/ 13112 w 32343"/>
                <a:gd name="connsiteY2" fmla="*/ 0 h 41958"/>
                <a:gd name="connsiteX3" fmla="*/ 32343 w 32343"/>
                <a:gd name="connsiteY3" fmla="*/ 41959 h 41958"/>
              </a:gdLst>
              <a:ahLst/>
              <a:cxnLst>
                <a:cxn ang="0">
                  <a:pos x="connsiteX0" y="connsiteY0"/>
                </a:cxn>
                <a:cxn ang="0">
                  <a:pos x="connsiteX1" y="connsiteY1"/>
                </a:cxn>
                <a:cxn ang="0">
                  <a:pos x="connsiteX2" y="connsiteY2"/>
                </a:cxn>
                <a:cxn ang="0">
                  <a:pos x="connsiteX3" y="connsiteY3"/>
                </a:cxn>
              </a:cxnLst>
              <a:rect l="l" t="t" r="r" b="b"/>
              <a:pathLst>
                <a:path w="32343" h="41958">
                  <a:moveTo>
                    <a:pt x="32343" y="41959"/>
                  </a:moveTo>
                  <a:cubicBezTo>
                    <a:pt x="21854" y="39336"/>
                    <a:pt x="10490" y="35840"/>
                    <a:pt x="0" y="33218"/>
                  </a:cubicBezTo>
                  <a:cubicBezTo>
                    <a:pt x="4371" y="21854"/>
                    <a:pt x="8741" y="10490"/>
                    <a:pt x="13112" y="0"/>
                  </a:cubicBezTo>
                  <a:cubicBezTo>
                    <a:pt x="20105" y="13986"/>
                    <a:pt x="26224" y="27973"/>
                    <a:pt x="32343" y="41959"/>
                  </a:cubicBezTo>
                  <a:close/>
                </a:path>
              </a:pathLst>
            </a:custGeom>
            <a:solidFill>
              <a:srgbClr val="D6273B"/>
            </a:solidFill>
            <a:ln w="8731" cap="flat">
              <a:noFill/>
              <a:prstDash val="solid"/>
              <a:miter/>
            </a:ln>
          </p:spPr>
          <p:txBody>
            <a:bodyPr rtlCol="0" anchor="ctr"/>
            <a:lstStyle/>
            <a:p>
              <a:endParaRPr lang="en-GB"/>
            </a:p>
          </p:txBody>
        </p:sp>
        <p:sp>
          <p:nvSpPr>
            <p:cNvPr id="457" name="Freeform: Shape 456">
              <a:extLst>
                <a:ext uri="{FF2B5EF4-FFF2-40B4-BE49-F238E27FC236}">
                  <a16:creationId xmlns:a16="http://schemas.microsoft.com/office/drawing/2014/main" id="{ABA385DA-FB9D-8899-AAB3-5BDE8AAAB318}"/>
                </a:ext>
              </a:extLst>
            </p:cNvPr>
            <p:cNvSpPr/>
            <p:nvPr/>
          </p:nvSpPr>
          <p:spPr>
            <a:xfrm>
              <a:off x="9350162" y="1340976"/>
              <a:ext cx="61189" cy="81295"/>
            </a:xfrm>
            <a:custGeom>
              <a:avLst/>
              <a:gdLst>
                <a:gd name="connsiteX0" fmla="*/ 44581 w 61189"/>
                <a:gd name="connsiteY0" fmla="*/ 0 h 81295"/>
                <a:gd name="connsiteX1" fmla="*/ 61190 w 61189"/>
                <a:gd name="connsiteY1" fmla="*/ 14860 h 81295"/>
                <a:gd name="connsiteX2" fmla="*/ 24476 w 61189"/>
                <a:gd name="connsiteY2" fmla="*/ 81295 h 81295"/>
                <a:gd name="connsiteX3" fmla="*/ 0 w 61189"/>
                <a:gd name="connsiteY3" fmla="*/ 70805 h 81295"/>
                <a:gd name="connsiteX4" fmla="*/ 44581 w 61189"/>
                <a:gd name="connsiteY4" fmla="*/ 0 h 8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81295">
                  <a:moveTo>
                    <a:pt x="44581" y="0"/>
                  </a:moveTo>
                  <a:cubicBezTo>
                    <a:pt x="49826" y="5245"/>
                    <a:pt x="55945" y="10490"/>
                    <a:pt x="61190" y="14860"/>
                  </a:cubicBezTo>
                  <a:cubicBezTo>
                    <a:pt x="48952" y="36714"/>
                    <a:pt x="36714" y="58568"/>
                    <a:pt x="24476" y="81295"/>
                  </a:cubicBezTo>
                  <a:cubicBezTo>
                    <a:pt x="16609" y="77799"/>
                    <a:pt x="7867" y="74302"/>
                    <a:pt x="0" y="70805"/>
                  </a:cubicBezTo>
                  <a:cubicBezTo>
                    <a:pt x="14861" y="47204"/>
                    <a:pt x="29721" y="23602"/>
                    <a:pt x="44581" y="0"/>
                  </a:cubicBezTo>
                  <a:close/>
                </a:path>
              </a:pathLst>
            </a:custGeom>
            <a:solidFill>
              <a:srgbClr val="BA3325"/>
            </a:solidFill>
            <a:ln w="8731" cap="flat">
              <a:noFill/>
              <a:prstDash val="solid"/>
              <a:miter/>
            </a:ln>
          </p:spPr>
          <p:txBody>
            <a:bodyPr rtlCol="0" anchor="ctr"/>
            <a:lstStyle/>
            <a:p>
              <a:endParaRPr lang="en-GB"/>
            </a:p>
          </p:txBody>
        </p:sp>
        <p:sp>
          <p:nvSpPr>
            <p:cNvPr id="458" name="Freeform: Shape 457">
              <a:extLst>
                <a:ext uri="{FF2B5EF4-FFF2-40B4-BE49-F238E27FC236}">
                  <a16:creationId xmlns:a16="http://schemas.microsoft.com/office/drawing/2014/main" id="{36856C32-D618-F175-DB14-E33A10329F04}"/>
                </a:ext>
              </a:extLst>
            </p:cNvPr>
            <p:cNvSpPr/>
            <p:nvPr/>
          </p:nvSpPr>
          <p:spPr>
            <a:xfrm>
              <a:off x="9902620" y="2190642"/>
              <a:ext cx="53322" cy="44581"/>
            </a:xfrm>
            <a:custGeom>
              <a:avLst/>
              <a:gdLst>
                <a:gd name="connsiteX0" fmla="*/ 32343 w 53322"/>
                <a:gd name="connsiteY0" fmla="*/ 44581 h 44581"/>
                <a:gd name="connsiteX1" fmla="*/ 0 w 53322"/>
                <a:gd name="connsiteY1" fmla="*/ 0 h 44581"/>
                <a:gd name="connsiteX2" fmla="*/ 53323 w 53322"/>
                <a:gd name="connsiteY2" fmla="*/ 20105 h 44581"/>
                <a:gd name="connsiteX3" fmla="*/ 32343 w 53322"/>
                <a:gd name="connsiteY3" fmla="*/ 44581 h 44581"/>
              </a:gdLst>
              <a:ahLst/>
              <a:cxnLst>
                <a:cxn ang="0">
                  <a:pos x="connsiteX0" y="connsiteY0"/>
                </a:cxn>
                <a:cxn ang="0">
                  <a:pos x="connsiteX1" y="connsiteY1"/>
                </a:cxn>
                <a:cxn ang="0">
                  <a:pos x="connsiteX2" y="connsiteY2"/>
                </a:cxn>
                <a:cxn ang="0">
                  <a:pos x="connsiteX3" y="connsiteY3"/>
                </a:cxn>
              </a:cxnLst>
              <a:rect l="l" t="t" r="r" b="b"/>
              <a:pathLst>
                <a:path w="53322" h="44581">
                  <a:moveTo>
                    <a:pt x="32343" y="44581"/>
                  </a:moveTo>
                  <a:cubicBezTo>
                    <a:pt x="21854" y="29721"/>
                    <a:pt x="10490" y="14861"/>
                    <a:pt x="0" y="0"/>
                  </a:cubicBezTo>
                  <a:cubicBezTo>
                    <a:pt x="17483" y="6993"/>
                    <a:pt x="35840" y="13986"/>
                    <a:pt x="53323" y="20105"/>
                  </a:cubicBezTo>
                  <a:cubicBezTo>
                    <a:pt x="46329" y="28847"/>
                    <a:pt x="39336" y="36714"/>
                    <a:pt x="32343" y="44581"/>
                  </a:cubicBezTo>
                  <a:close/>
                </a:path>
              </a:pathLst>
            </a:custGeom>
            <a:solidFill>
              <a:srgbClr val="4F513D"/>
            </a:solidFill>
            <a:ln w="8731" cap="flat">
              <a:noFill/>
              <a:prstDash val="solid"/>
              <a:miter/>
            </a:ln>
          </p:spPr>
          <p:txBody>
            <a:bodyPr rtlCol="0" anchor="ctr"/>
            <a:lstStyle/>
            <a:p>
              <a:endParaRPr lang="en-GB"/>
            </a:p>
          </p:txBody>
        </p:sp>
        <p:sp>
          <p:nvSpPr>
            <p:cNvPr id="459" name="Freeform: Shape 458">
              <a:extLst>
                <a:ext uri="{FF2B5EF4-FFF2-40B4-BE49-F238E27FC236}">
                  <a16:creationId xmlns:a16="http://schemas.microsoft.com/office/drawing/2014/main" id="{34A684C4-C0FD-E48B-66D8-200F0CA8548C}"/>
                </a:ext>
              </a:extLst>
            </p:cNvPr>
            <p:cNvSpPr/>
            <p:nvPr/>
          </p:nvSpPr>
          <p:spPr>
            <a:xfrm>
              <a:off x="10292488" y="1606715"/>
              <a:ext cx="52448" cy="41958"/>
            </a:xfrm>
            <a:custGeom>
              <a:avLst/>
              <a:gdLst>
                <a:gd name="connsiteX0" fmla="*/ 0 w 52448"/>
                <a:gd name="connsiteY0" fmla="*/ 17483 h 41958"/>
                <a:gd name="connsiteX1" fmla="*/ 42833 w 52448"/>
                <a:gd name="connsiteY1" fmla="*/ 0 h 41958"/>
                <a:gd name="connsiteX2" fmla="*/ 52449 w 52448"/>
                <a:gd name="connsiteY2" fmla="*/ 41959 h 41958"/>
                <a:gd name="connsiteX3" fmla="*/ 0 w 52448"/>
                <a:gd name="connsiteY3" fmla="*/ 17483 h 41958"/>
              </a:gdLst>
              <a:ahLst/>
              <a:cxnLst>
                <a:cxn ang="0">
                  <a:pos x="connsiteX0" y="connsiteY0"/>
                </a:cxn>
                <a:cxn ang="0">
                  <a:pos x="connsiteX1" y="connsiteY1"/>
                </a:cxn>
                <a:cxn ang="0">
                  <a:pos x="connsiteX2" y="connsiteY2"/>
                </a:cxn>
                <a:cxn ang="0">
                  <a:pos x="connsiteX3" y="connsiteY3"/>
                </a:cxn>
              </a:cxnLst>
              <a:rect l="l" t="t" r="r" b="b"/>
              <a:pathLst>
                <a:path w="52448" h="41958">
                  <a:moveTo>
                    <a:pt x="0" y="17483"/>
                  </a:moveTo>
                  <a:cubicBezTo>
                    <a:pt x="13986" y="11364"/>
                    <a:pt x="28847" y="6119"/>
                    <a:pt x="42833" y="0"/>
                  </a:cubicBezTo>
                  <a:cubicBezTo>
                    <a:pt x="46330" y="13986"/>
                    <a:pt x="48952" y="27973"/>
                    <a:pt x="52449" y="41959"/>
                  </a:cubicBezTo>
                  <a:cubicBezTo>
                    <a:pt x="34966" y="33217"/>
                    <a:pt x="17483" y="25350"/>
                    <a:pt x="0" y="17483"/>
                  </a:cubicBezTo>
                  <a:close/>
                </a:path>
              </a:pathLst>
            </a:custGeom>
            <a:solidFill>
              <a:srgbClr val="3D2226"/>
            </a:solidFill>
            <a:ln w="8731" cap="flat">
              <a:noFill/>
              <a:prstDash val="solid"/>
              <a:miter/>
            </a:ln>
          </p:spPr>
          <p:txBody>
            <a:bodyPr rtlCol="0" anchor="ctr"/>
            <a:lstStyle/>
            <a:p>
              <a:endParaRPr lang="en-GB"/>
            </a:p>
          </p:txBody>
        </p:sp>
        <p:sp>
          <p:nvSpPr>
            <p:cNvPr id="460" name="Freeform: Shape 459">
              <a:extLst>
                <a:ext uri="{FF2B5EF4-FFF2-40B4-BE49-F238E27FC236}">
                  <a16:creationId xmlns:a16="http://schemas.microsoft.com/office/drawing/2014/main" id="{3E817052-5F17-31AD-2F54-60CCB8E34A58}"/>
                </a:ext>
              </a:extLst>
            </p:cNvPr>
            <p:cNvSpPr/>
            <p:nvPr/>
          </p:nvSpPr>
          <p:spPr>
            <a:xfrm>
              <a:off x="8805571" y="1036775"/>
              <a:ext cx="52448" cy="37588"/>
            </a:xfrm>
            <a:custGeom>
              <a:avLst/>
              <a:gdLst>
                <a:gd name="connsiteX0" fmla="*/ 52449 w 52448"/>
                <a:gd name="connsiteY0" fmla="*/ 37588 h 37588"/>
                <a:gd name="connsiteX1" fmla="*/ 0 w 52448"/>
                <a:gd name="connsiteY1" fmla="*/ 33217 h 37588"/>
                <a:gd name="connsiteX2" fmla="*/ 41959 w 52448"/>
                <a:gd name="connsiteY2" fmla="*/ 0 h 37588"/>
                <a:gd name="connsiteX3" fmla="*/ 52449 w 52448"/>
                <a:gd name="connsiteY3" fmla="*/ 37588 h 37588"/>
              </a:gdLst>
              <a:ahLst/>
              <a:cxnLst>
                <a:cxn ang="0">
                  <a:pos x="connsiteX0" y="connsiteY0"/>
                </a:cxn>
                <a:cxn ang="0">
                  <a:pos x="connsiteX1" y="connsiteY1"/>
                </a:cxn>
                <a:cxn ang="0">
                  <a:pos x="connsiteX2" y="connsiteY2"/>
                </a:cxn>
                <a:cxn ang="0">
                  <a:pos x="connsiteX3" y="connsiteY3"/>
                </a:cxn>
              </a:cxnLst>
              <a:rect l="l" t="t" r="r" b="b"/>
              <a:pathLst>
                <a:path w="52448" h="37588">
                  <a:moveTo>
                    <a:pt x="52449" y="37588"/>
                  </a:moveTo>
                  <a:cubicBezTo>
                    <a:pt x="34966" y="35840"/>
                    <a:pt x="17483" y="34966"/>
                    <a:pt x="0" y="33217"/>
                  </a:cubicBezTo>
                  <a:cubicBezTo>
                    <a:pt x="13986" y="21854"/>
                    <a:pt x="27973" y="11364"/>
                    <a:pt x="41959" y="0"/>
                  </a:cubicBezTo>
                  <a:cubicBezTo>
                    <a:pt x="44581" y="13112"/>
                    <a:pt x="48952" y="25350"/>
                    <a:pt x="52449" y="37588"/>
                  </a:cubicBezTo>
                  <a:close/>
                </a:path>
              </a:pathLst>
            </a:custGeom>
            <a:solidFill>
              <a:srgbClr val="469784"/>
            </a:solidFill>
            <a:ln w="8731" cap="flat">
              <a:noFill/>
              <a:prstDash val="solid"/>
              <a:miter/>
            </a:ln>
          </p:spPr>
          <p:txBody>
            <a:bodyPr rtlCol="0" anchor="ctr"/>
            <a:lstStyle/>
            <a:p>
              <a:endParaRPr lang="en-GB"/>
            </a:p>
          </p:txBody>
        </p:sp>
        <p:sp>
          <p:nvSpPr>
            <p:cNvPr id="461" name="Freeform: Shape 460">
              <a:extLst>
                <a:ext uri="{FF2B5EF4-FFF2-40B4-BE49-F238E27FC236}">
                  <a16:creationId xmlns:a16="http://schemas.microsoft.com/office/drawing/2014/main" id="{C34ED797-F843-E04C-FE87-729FA0D5CF6E}"/>
                </a:ext>
              </a:extLst>
            </p:cNvPr>
            <p:cNvSpPr/>
            <p:nvPr/>
          </p:nvSpPr>
          <p:spPr>
            <a:xfrm>
              <a:off x="9628472" y="1410006"/>
              <a:ext cx="52115" cy="46357"/>
            </a:xfrm>
            <a:custGeom>
              <a:avLst/>
              <a:gdLst>
                <a:gd name="connsiteX0" fmla="*/ 36381 w 52115"/>
                <a:gd name="connsiteY0" fmla="*/ 27 h 46357"/>
                <a:gd name="connsiteX1" fmla="*/ 52116 w 52115"/>
                <a:gd name="connsiteY1" fmla="*/ 19259 h 46357"/>
                <a:gd name="connsiteX2" fmla="*/ 38130 w 52115"/>
                <a:gd name="connsiteY2" fmla="*/ 28874 h 46357"/>
                <a:gd name="connsiteX3" fmla="*/ 26766 w 52115"/>
                <a:gd name="connsiteY3" fmla="*/ 36741 h 46357"/>
                <a:gd name="connsiteX4" fmla="*/ 26766 w 52115"/>
                <a:gd name="connsiteY4" fmla="*/ 36741 h 46357"/>
                <a:gd name="connsiteX5" fmla="*/ 9283 w 52115"/>
                <a:gd name="connsiteY5" fmla="*/ 46357 h 46357"/>
                <a:gd name="connsiteX6" fmla="*/ 11031 w 52115"/>
                <a:gd name="connsiteY6" fmla="*/ 46357 h 46357"/>
                <a:gd name="connsiteX7" fmla="*/ 541 w 52115"/>
                <a:gd name="connsiteY7" fmla="*/ 45483 h 46357"/>
                <a:gd name="connsiteX8" fmla="*/ 36381 w 52115"/>
                <a:gd name="connsiteY8" fmla="*/ 27 h 46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115" h="46357">
                  <a:moveTo>
                    <a:pt x="36381" y="27"/>
                  </a:moveTo>
                  <a:cubicBezTo>
                    <a:pt x="41626" y="6146"/>
                    <a:pt x="46871" y="12265"/>
                    <a:pt x="52116" y="19259"/>
                  </a:cubicBezTo>
                  <a:cubicBezTo>
                    <a:pt x="47745" y="22755"/>
                    <a:pt x="42500" y="25378"/>
                    <a:pt x="38130" y="28874"/>
                  </a:cubicBezTo>
                  <a:cubicBezTo>
                    <a:pt x="34633" y="31497"/>
                    <a:pt x="30262" y="34119"/>
                    <a:pt x="26766" y="36741"/>
                  </a:cubicBezTo>
                  <a:cubicBezTo>
                    <a:pt x="26766" y="36741"/>
                    <a:pt x="26766" y="36741"/>
                    <a:pt x="26766" y="36741"/>
                  </a:cubicBezTo>
                  <a:cubicBezTo>
                    <a:pt x="20647" y="40238"/>
                    <a:pt x="14528" y="42860"/>
                    <a:pt x="9283" y="46357"/>
                  </a:cubicBezTo>
                  <a:cubicBezTo>
                    <a:pt x="9283" y="46357"/>
                    <a:pt x="11031" y="46357"/>
                    <a:pt x="11031" y="46357"/>
                  </a:cubicBezTo>
                  <a:cubicBezTo>
                    <a:pt x="7535" y="46357"/>
                    <a:pt x="4038" y="45483"/>
                    <a:pt x="541" y="45483"/>
                  </a:cubicBezTo>
                  <a:cubicBezTo>
                    <a:pt x="-2081" y="19259"/>
                    <a:pt x="4038" y="-847"/>
                    <a:pt x="36381" y="27"/>
                  </a:cubicBezTo>
                  <a:close/>
                </a:path>
              </a:pathLst>
            </a:custGeom>
            <a:solidFill>
              <a:srgbClr val="E56A2D"/>
            </a:solidFill>
            <a:ln w="8731" cap="flat">
              <a:noFill/>
              <a:prstDash val="solid"/>
              <a:miter/>
            </a:ln>
          </p:spPr>
          <p:txBody>
            <a:bodyPr rtlCol="0" anchor="ctr"/>
            <a:lstStyle/>
            <a:p>
              <a:endParaRPr lang="en-GB"/>
            </a:p>
          </p:txBody>
        </p:sp>
        <p:sp>
          <p:nvSpPr>
            <p:cNvPr id="462" name="Freeform: Shape 461">
              <a:extLst>
                <a:ext uri="{FF2B5EF4-FFF2-40B4-BE49-F238E27FC236}">
                  <a16:creationId xmlns:a16="http://schemas.microsoft.com/office/drawing/2014/main" id="{1B959D9C-335F-B64A-11C9-B18E11FEB9F5}"/>
                </a:ext>
              </a:extLst>
            </p:cNvPr>
            <p:cNvSpPr/>
            <p:nvPr/>
          </p:nvSpPr>
          <p:spPr>
            <a:xfrm>
              <a:off x="9008372" y="2307778"/>
              <a:ext cx="62064" cy="30594"/>
            </a:xfrm>
            <a:custGeom>
              <a:avLst/>
              <a:gdLst>
                <a:gd name="connsiteX0" fmla="*/ 38462 w 62064"/>
                <a:gd name="connsiteY0" fmla="*/ 30595 h 30594"/>
                <a:gd name="connsiteX1" fmla="*/ 0 w 62064"/>
                <a:gd name="connsiteY1" fmla="*/ 0 h 30594"/>
                <a:gd name="connsiteX2" fmla="*/ 62064 w 62064"/>
                <a:gd name="connsiteY2" fmla="*/ 2622 h 30594"/>
                <a:gd name="connsiteX3" fmla="*/ 38462 w 62064"/>
                <a:gd name="connsiteY3" fmla="*/ 30595 h 30594"/>
              </a:gdLst>
              <a:ahLst/>
              <a:cxnLst>
                <a:cxn ang="0">
                  <a:pos x="connsiteX0" y="connsiteY0"/>
                </a:cxn>
                <a:cxn ang="0">
                  <a:pos x="connsiteX1" y="connsiteY1"/>
                </a:cxn>
                <a:cxn ang="0">
                  <a:pos x="connsiteX2" y="connsiteY2"/>
                </a:cxn>
                <a:cxn ang="0">
                  <a:pos x="connsiteX3" y="connsiteY3"/>
                </a:cxn>
              </a:cxnLst>
              <a:rect l="l" t="t" r="r" b="b"/>
              <a:pathLst>
                <a:path w="62064" h="30594">
                  <a:moveTo>
                    <a:pt x="38462" y="30595"/>
                  </a:moveTo>
                  <a:cubicBezTo>
                    <a:pt x="25350" y="20105"/>
                    <a:pt x="12238" y="9615"/>
                    <a:pt x="0" y="0"/>
                  </a:cubicBezTo>
                  <a:cubicBezTo>
                    <a:pt x="20979" y="874"/>
                    <a:pt x="41085" y="1748"/>
                    <a:pt x="62064" y="2622"/>
                  </a:cubicBezTo>
                  <a:cubicBezTo>
                    <a:pt x="54197" y="11364"/>
                    <a:pt x="46330" y="20979"/>
                    <a:pt x="38462" y="30595"/>
                  </a:cubicBezTo>
                  <a:close/>
                </a:path>
              </a:pathLst>
            </a:custGeom>
            <a:solidFill>
              <a:srgbClr val="E7BB54"/>
            </a:solidFill>
            <a:ln w="8731" cap="flat">
              <a:noFill/>
              <a:prstDash val="solid"/>
              <a:miter/>
            </a:ln>
          </p:spPr>
          <p:txBody>
            <a:bodyPr rtlCol="0" anchor="ctr"/>
            <a:lstStyle/>
            <a:p>
              <a:endParaRPr lang="en-GB"/>
            </a:p>
          </p:txBody>
        </p:sp>
        <p:sp>
          <p:nvSpPr>
            <p:cNvPr id="463" name="Freeform: Shape 462">
              <a:extLst>
                <a:ext uri="{FF2B5EF4-FFF2-40B4-BE49-F238E27FC236}">
                  <a16:creationId xmlns:a16="http://schemas.microsoft.com/office/drawing/2014/main" id="{2D5BFE2B-226C-E82B-3033-902BF2DDBC30}"/>
                </a:ext>
              </a:extLst>
            </p:cNvPr>
            <p:cNvSpPr/>
            <p:nvPr/>
          </p:nvSpPr>
          <p:spPr>
            <a:xfrm>
              <a:off x="9524991" y="1945883"/>
              <a:ext cx="69931" cy="44581"/>
            </a:xfrm>
            <a:custGeom>
              <a:avLst/>
              <a:gdLst>
                <a:gd name="connsiteX0" fmla="*/ 67309 w 69931"/>
                <a:gd name="connsiteY0" fmla="*/ 44581 h 44581"/>
                <a:gd name="connsiteX1" fmla="*/ 0 w 69931"/>
                <a:gd name="connsiteY1" fmla="*/ 0 h 44581"/>
                <a:gd name="connsiteX2" fmla="*/ 69931 w 69931"/>
                <a:gd name="connsiteY2" fmla="*/ 22728 h 44581"/>
                <a:gd name="connsiteX3" fmla="*/ 67309 w 69931"/>
                <a:gd name="connsiteY3" fmla="*/ 44581 h 44581"/>
              </a:gdLst>
              <a:ahLst/>
              <a:cxnLst>
                <a:cxn ang="0">
                  <a:pos x="connsiteX0" y="connsiteY0"/>
                </a:cxn>
                <a:cxn ang="0">
                  <a:pos x="connsiteX1" y="connsiteY1"/>
                </a:cxn>
                <a:cxn ang="0">
                  <a:pos x="connsiteX2" y="connsiteY2"/>
                </a:cxn>
                <a:cxn ang="0">
                  <a:pos x="connsiteX3" y="connsiteY3"/>
                </a:cxn>
              </a:cxnLst>
              <a:rect l="l" t="t" r="r" b="b"/>
              <a:pathLst>
                <a:path w="69931" h="44581">
                  <a:moveTo>
                    <a:pt x="67309" y="44581"/>
                  </a:moveTo>
                  <a:cubicBezTo>
                    <a:pt x="44581" y="29721"/>
                    <a:pt x="21854" y="14860"/>
                    <a:pt x="0" y="0"/>
                  </a:cubicBezTo>
                  <a:cubicBezTo>
                    <a:pt x="23602" y="7867"/>
                    <a:pt x="47204" y="14860"/>
                    <a:pt x="69931" y="22728"/>
                  </a:cubicBezTo>
                  <a:cubicBezTo>
                    <a:pt x="69057" y="30595"/>
                    <a:pt x="68183" y="37588"/>
                    <a:pt x="67309" y="44581"/>
                  </a:cubicBezTo>
                  <a:close/>
                </a:path>
              </a:pathLst>
            </a:custGeom>
            <a:solidFill>
              <a:srgbClr val="8C5D5A"/>
            </a:solidFill>
            <a:ln w="8731" cap="flat">
              <a:noFill/>
              <a:prstDash val="solid"/>
              <a:miter/>
            </a:ln>
          </p:spPr>
          <p:txBody>
            <a:bodyPr rtlCol="0" anchor="ctr"/>
            <a:lstStyle/>
            <a:p>
              <a:endParaRPr lang="en-GB"/>
            </a:p>
          </p:txBody>
        </p:sp>
        <p:sp>
          <p:nvSpPr>
            <p:cNvPr id="464" name="Freeform: Shape 463">
              <a:extLst>
                <a:ext uri="{FF2B5EF4-FFF2-40B4-BE49-F238E27FC236}">
                  <a16:creationId xmlns:a16="http://schemas.microsoft.com/office/drawing/2014/main" id="{788285D1-FC32-0BD4-75F1-A174C8E539B3}"/>
                </a:ext>
              </a:extLst>
            </p:cNvPr>
            <p:cNvSpPr/>
            <p:nvPr/>
          </p:nvSpPr>
          <p:spPr>
            <a:xfrm>
              <a:off x="9925348" y="1771928"/>
              <a:ext cx="48952" cy="55070"/>
            </a:xfrm>
            <a:custGeom>
              <a:avLst/>
              <a:gdLst>
                <a:gd name="connsiteX0" fmla="*/ 25350 w 48952"/>
                <a:gd name="connsiteY0" fmla="*/ 0 h 55070"/>
                <a:gd name="connsiteX1" fmla="*/ 27098 w 48952"/>
                <a:gd name="connsiteY1" fmla="*/ 6993 h 55070"/>
                <a:gd name="connsiteX2" fmla="*/ 48952 w 48952"/>
                <a:gd name="connsiteY2" fmla="*/ 39336 h 55070"/>
                <a:gd name="connsiteX3" fmla="*/ 32343 w 48952"/>
                <a:gd name="connsiteY3" fmla="*/ 55071 h 55070"/>
                <a:gd name="connsiteX4" fmla="*/ 0 w 48952"/>
                <a:gd name="connsiteY4" fmla="*/ 25350 h 55070"/>
                <a:gd name="connsiteX5" fmla="*/ 25350 w 48952"/>
                <a:gd name="connsiteY5" fmla="*/ 0 h 5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952" h="55070">
                  <a:moveTo>
                    <a:pt x="25350" y="0"/>
                  </a:moveTo>
                  <a:cubicBezTo>
                    <a:pt x="26224" y="1748"/>
                    <a:pt x="27098" y="4371"/>
                    <a:pt x="27098" y="6993"/>
                  </a:cubicBezTo>
                  <a:cubicBezTo>
                    <a:pt x="34092" y="17483"/>
                    <a:pt x="41959" y="28847"/>
                    <a:pt x="48952" y="39336"/>
                  </a:cubicBezTo>
                  <a:cubicBezTo>
                    <a:pt x="43707" y="44581"/>
                    <a:pt x="37588" y="49826"/>
                    <a:pt x="32343" y="55071"/>
                  </a:cubicBezTo>
                  <a:cubicBezTo>
                    <a:pt x="21854" y="45456"/>
                    <a:pt x="10490" y="34966"/>
                    <a:pt x="0" y="25350"/>
                  </a:cubicBezTo>
                  <a:cubicBezTo>
                    <a:pt x="8741" y="16609"/>
                    <a:pt x="17483" y="7867"/>
                    <a:pt x="25350" y="0"/>
                  </a:cubicBezTo>
                  <a:close/>
                </a:path>
              </a:pathLst>
            </a:custGeom>
            <a:solidFill>
              <a:srgbClr val="7B2B29"/>
            </a:solidFill>
            <a:ln w="8731" cap="flat">
              <a:noFill/>
              <a:prstDash val="solid"/>
              <a:miter/>
            </a:ln>
          </p:spPr>
          <p:txBody>
            <a:bodyPr rtlCol="0" anchor="ctr"/>
            <a:lstStyle/>
            <a:p>
              <a:endParaRPr lang="en-GB"/>
            </a:p>
          </p:txBody>
        </p:sp>
        <p:sp>
          <p:nvSpPr>
            <p:cNvPr id="465" name="Freeform: Shape 464">
              <a:extLst>
                <a:ext uri="{FF2B5EF4-FFF2-40B4-BE49-F238E27FC236}">
                  <a16:creationId xmlns:a16="http://schemas.microsoft.com/office/drawing/2014/main" id="{A249D2D1-1C07-E1C0-CD84-E85D3433243B}"/>
                </a:ext>
              </a:extLst>
            </p:cNvPr>
            <p:cNvSpPr/>
            <p:nvPr/>
          </p:nvSpPr>
          <p:spPr>
            <a:xfrm>
              <a:off x="10277627" y="195850"/>
              <a:ext cx="43707" cy="47203"/>
            </a:xfrm>
            <a:custGeom>
              <a:avLst/>
              <a:gdLst>
                <a:gd name="connsiteX0" fmla="*/ 42833 w 43707"/>
                <a:gd name="connsiteY0" fmla="*/ 0 h 47203"/>
                <a:gd name="connsiteX1" fmla="*/ 43707 w 43707"/>
                <a:gd name="connsiteY1" fmla="*/ 8741 h 47203"/>
                <a:gd name="connsiteX2" fmla="*/ 35840 w 43707"/>
                <a:gd name="connsiteY2" fmla="*/ 47204 h 47203"/>
                <a:gd name="connsiteX3" fmla="*/ 0 w 43707"/>
                <a:gd name="connsiteY3" fmla="*/ 19231 h 47203"/>
                <a:gd name="connsiteX4" fmla="*/ 42833 w 43707"/>
                <a:gd name="connsiteY4" fmla="*/ 0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47203">
                  <a:moveTo>
                    <a:pt x="42833" y="0"/>
                  </a:moveTo>
                  <a:cubicBezTo>
                    <a:pt x="42833" y="2622"/>
                    <a:pt x="43707" y="6119"/>
                    <a:pt x="43707" y="8741"/>
                  </a:cubicBezTo>
                  <a:cubicBezTo>
                    <a:pt x="41085" y="21854"/>
                    <a:pt x="38462" y="34092"/>
                    <a:pt x="35840" y="47204"/>
                  </a:cubicBezTo>
                  <a:cubicBezTo>
                    <a:pt x="23602" y="37588"/>
                    <a:pt x="11364" y="27973"/>
                    <a:pt x="0" y="19231"/>
                  </a:cubicBezTo>
                  <a:cubicBezTo>
                    <a:pt x="13986" y="13112"/>
                    <a:pt x="28847" y="6119"/>
                    <a:pt x="42833" y="0"/>
                  </a:cubicBezTo>
                  <a:close/>
                </a:path>
              </a:pathLst>
            </a:custGeom>
            <a:solidFill>
              <a:srgbClr val="923957"/>
            </a:solidFill>
            <a:ln w="8731" cap="flat">
              <a:noFill/>
              <a:prstDash val="solid"/>
              <a:miter/>
            </a:ln>
          </p:spPr>
          <p:txBody>
            <a:bodyPr rtlCol="0" anchor="ctr"/>
            <a:lstStyle/>
            <a:p>
              <a:endParaRPr lang="en-GB"/>
            </a:p>
          </p:txBody>
        </p:sp>
        <p:sp>
          <p:nvSpPr>
            <p:cNvPr id="466" name="Freeform: Shape 465">
              <a:extLst>
                <a:ext uri="{FF2B5EF4-FFF2-40B4-BE49-F238E27FC236}">
                  <a16:creationId xmlns:a16="http://schemas.microsoft.com/office/drawing/2014/main" id="{FED4BC01-C7AC-FF0A-6898-53D3A1F22A17}"/>
                </a:ext>
              </a:extLst>
            </p:cNvPr>
            <p:cNvSpPr/>
            <p:nvPr/>
          </p:nvSpPr>
          <p:spPr>
            <a:xfrm>
              <a:off x="10844072" y="5619903"/>
              <a:ext cx="33217" cy="45634"/>
            </a:xfrm>
            <a:custGeom>
              <a:avLst/>
              <a:gdLst>
                <a:gd name="connsiteX0" fmla="*/ 0 w 33217"/>
                <a:gd name="connsiteY0" fmla="*/ 43707 h 45634"/>
                <a:gd name="connsiteX1" fmla="*/ 16609 w 33217"/>
                <a:gd name="connsiteY1" fmla="*/ 0 h 45634"/>
                <a:gd name="connsiteX2" fmla="*/ 33218 w 33217"/>
                <a:gd name="connsiteY2" fmla="*/ 15735 h 45634"/>
                <a:gd name="connsiteX3" fmla="*/ 874 w 33217"/>
                <a:gd name="connsiteY3" fmla="*/ 45456 h 45634"/>
                <a:gd name="connsiteX4" fmla="*/ 0 w 33217"/>
                <a:gd name="connsiteY4" fmla="*/ 43707 h 4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17" h="45634">
                  <a:moveTo>
                    <a:pt x="0" y="43707"/>
                  </a:moveTo>
                  <a:cubicBezTo>
                    <a:pt x="5245" y="28847"/>
                    <a:pt x="10490" y="14861"/>
                    <a:pt x="16609" y="0"/>
                  </a:cubicBezTo>
                  <a:cubicBezTo>
                    <a:pt x="21854" y="5245"/>
                    <a:pt x="27973" y="10490"/>
                    <a:pt x="33218" y="15735"/>
                  </a:cubicBezTo>
                  <a:cubicBezTo>
                    <a:pt x="22728" y="25350"/>
                    <a:pt x="12238" y="35840"/>
                    <a:pt x="874" y="45456"/>
                  </a:cubicBezTo>
                  <a:cubicBezTo>
                    <a:pt x="874" y="46330"/>
                    <a:pt x="0" y="43707"/>
                    <a:pt x="0" y="43707"/>
                  </a:cubicBezTo>
                  <a:close/>
                </a:path>
              </a:pathLst>
            </a:custGeom>
            <a:solidFill>
              <a:srgbClr val="BA3325"/>
            </a:solidFill>
            <a:ln w="8731" cap="flat">
              <a:noFill/>
              <a:prstDash val="solid"/>
              <a:miter/>
            </a:ln>
          </p:spPr>
          <p:txBody>
            <a:bodyPr rtlCol="0" anchor="ctr"/>
            <a:lstStyle/>
            <a:p>
              <a:endParaRPr lang="en-GB"/>
            </a:p>
          </p:txBody>
        </p:sp>
        <p:sp>
          <p:nvSpPr>
            <p:cNvPr id="467" name="Freeform: Shape 466">
              <a:extLst>
                <a:ext uri="{FF2B5EF4-FFF2-40B4-BE49-F238E27FC236}">
                  <a16:creationId xmlns:a16="http://schemas.microsoft.com/office/drawing/2014/main" id="{A05F4D1E-768D-339D-D41C-BD2DCD8C4F58}"/>
                </a:ext>
              </a:extLst>
            </p:cNvPr>
            <p:cNvSpPr/>
            <p:nvPr/>
          </p:nvSpPr>
          <p:spPr>
            <a:xfrm>
              <a:off x="10136016" y="3087513"/>
              <a:ext cx="35839" cy="45455"/>
            </a:xfrm>
            <a:custGeom>
              <a:avLst/>
              <a:gdLst>
                <a:gd name="connsiteX0" fmla="*/ 35840 w 35839"/>
                <a:gd name="connsiteY0" fmla="*/ 13112 h 45455"/>
                <a:gd name="connsiteX1" fmla="*/ 13112 w 35839"/>
                <a:gd name="connsiteY1" fmla="*/ 45456 h 45455"/>
                <a:gd name="connsiteX2" fmla="*/ 0 w 35839"/>
                <a:gd name="connsiteY2" fmla="*/ 874 h 45455"/>
                <a:gd name="connsiteX3" fmla="*/ 13986 w 35839"/>
                <a:gd name="connsiteY3" fmla="*/ 0 h 45455"/>
                <a:gd name="connsiteX4" fmla="*/ 35840 w 35839"/>
                <a:gd name="connsiteY4" fmla="*/ 13112 h 4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5455">
                  <a:moveTo>
                    <a:pt x="35840" y="13112"/>
                  </a:moveTo>
                  <a:cubicBezTo>
                    <a:pt x="27973" y="23602"/>
                    <a:pt x="20979" y="34966"/>
                    <a:pt x="13112" y="45456"/>
                  </a:cubicBezTo>
                  <a:cubicBezTo>
                    <a:pt x="8741" y="30595"/>
                    <a:pt x="4371" y="15735"/>
                    <a:pt x="0" y="874"/>
                  </a:cubicBezTo>
                  <a:cubicBezTo>
                    <a:pt x="4371" y="874"/>
                    <a:pt x="8741" y="0"/>
                    <a:pt x="13986" y="0"/>
                  </a:cubicBezTo>
                  <a:cubicBezTo>
                    <a:pt x="20979" y="4371"/>
                    <a:pt x="28847" y="8741"/>
                    <a:pt x="35840" y="13112"/>
                  </a:cubicBezTo>
                  <a:close/>
                </a:path>
              </a:pathLst>
            </a:custGeom>
            <a:solidFill>
              <a:srgbClr val="469784"/>
            </a:solidFill>
            <a:ln w="8731" cap="flat">
              <a:noFill/>
              <a:prstDash val="solid"/>
              <a:miter/>
            </a:ln>
          </p:spPr>
          <p:txBody>
            <a:bodyPr rtlCol="0" anchor="ctr"/>
            <a:lstStyle/>
            <a:p>
              <a:endParaRPr lang="en-GB"/>
            </a:p>
          </p:txBody>
        </p:sp>
        <p:sp>
          <p:nvSpPr>
            <p:cNvPr id="468" name="Freeform: Shape 467">
              <a:extLst>
                <a:ext uri="{FF2B5EF4-FFF2-40B4-BE49-F238E27FC236}">
                  <a16:creationId xmlns:a16="http://schemas.microsoft.com/office/drawing/2014/main" id="{A9EE0F5D-D993-5529-414D-82A83DF9EB9E}"/>
                </a:ext>
              </a:extLst>
            </p:cNvPr>
            <p:cNvSpPr/>
            <p:nvPr/>
          </p:nvSpPr>
          <p:spPr>
            <a:xfrm>
              <a:off x="9763632" y="1372445"/>
              <a:ext cx="41958" cy="65560"/>
            </a:xfrm>
            <a:custGeom>
              <a:avLst/>
              <a:gdLst>
                <a:gd name="connsiteX0" fmla="*/ 27098 w 41958"/>
                <a:gd name="connsiteY0" fmla="*/ 3497 h 65560"/>
                <a:gd name="connsiteX1" fmla="*/ 29721 w 41958"/>
                <a:gd name="connsiteY1" fmla="*/ 874 h 65560"/>
                <a:gd name="connsiteX2" fmla="*/ 41959 w 41958"/>
                <a:gd name="connsiteY2" fmla="*/ 4371 h 65560"/>
                <a:gd name="connsiteX3" fmla="*/ 21854 w 41958"/>
                <a:gd name="connsiteY3" fmla="*/ 65561 h 65560"/>
                <a:gd name="connsiteX4" fmla="*/ 2622 w 41958"/>
                <a:gd name="connsiteY4" fmla="*/ 21854 h 65560"/>
                <a:gd name="connsiteX5" fmla="*/ 0 w 41958"/>
                <a:gd name="connsiteY5" fmla="*/ 12238 h 65560"/>
                <a:gd name="connsiteX6" fmla="*/ 3497 w 41958"/>
                <a:gd name="connsiteY6" fmla="*/ 0 h 65560"/>
                <a:gd name="connsiteX7" fmla="*/ 27098 w 41958"/>
                <a:gd name="connsiteY7" fmla="*/ 3497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58" h="65560">
                  <a:moveTo>
                    <a:pt x="27098" y="3497"/>
                  </a:moveTo>
                  <a:cubicBezTo>
                    <a:pt x="27098" y="3497"/>
                    <a:pt x="29721" y="874"/>
                    <a:pt x="29721" y="874"/>
                  </a:cubicBezTo>
                  <a:cubicBezTo>
                    <a:pt x="34092" y="1748"/>
                    <a:pt x="38462" y="3497"/>
                    <a:pt x="41959" y="4371"/>
                  </a:cubicBezTo>
                  <a:cubicBezTo>
                    <a:pt x="34966" y="24476"/>
                    <a:pt x="28847" y="45455"/>
                    <a:pt x="21854" y="65561"/>
                  </a:cubicBezTo>
                  <a:cubicBezTo>
                    <a:pt x="15735" y="50700"/>
                    <a:pt x="8741" y="35840"/>
                    <a:pt x="2622" y="21854"/>
                  </a:cubicBezTo>
                  <a:cubicBezTo>
                    <a:pt x="1748" y="18357"/>
                    <a:pt x="874" y="15735"/>
                    <a:pt x="0" y="12238"/>
                  </a:cubicBezTo>
                  <a:cubicBezTo>
                    <a:pt x="874" y="7867"/>
                    <a:pt x="2622" y="4371"/>
                    <a:pt x="3497" y="0"/>
                  </a:cubicBezTo>
                  <a:cubicBezTo>
                    <a:pt x="11364" y="1748"/>
                    <a:pt x="19231" y="2622"/>
                    <a:pt x="27098" y="3497"/>
                  </a:cubicBezTo>
                  <a:close/>
                </a:path>
              </a:pathLst>
            </a:custGeom>
            <a:solidFill>
              <a:srgbClr val="7E4E29"/>
            </a:solidFill>
            <a:ln w="8731" cap="flat">
              <a:noFill/>
              <a:prstDash val="solid"/>
              <a:miter/>
            </a:ln>
          </p:spPr>
          <p:txBody>
            <a:bodyPr rtlCol="0" anchor="ctr"/>
            <a:lstStyle/>
            <a:p>
              <a:endParaRPr lang="en-GB"/>
            </a:p>
          </p:txBody>
        </p:sp>
        <p:sp>
          <p:nvSpPr>
            <p:cNvPr id="469" name="Freeform: Shape 468">
              <a:extLst>
                <a:ext uri="{FF2B5EF4-FFF2-40B4-BE49-F238E27FC236}">
                  <a16:creationId xmlns:a16="http://schemas.microsoft.com/office/drawing/2014/main" id="{AE042311-5C0C-E83D-43BA-0B3BAD8FC93B}"/>
                </a:ext>
              </a:extLst>
            </p:cNvPr>
            <p:cNvSpPr/>
            <p:nvPr/>
          </p:nvSpPr>
          <p:spPr>
            <a:xfrm>
              <a:off x="9934964" y="2211622"/>
              <a:ext cx="46329" cy="53322"/>
            </a:xfrm>
            <a:custGeom>
              <a:avLst/>
              <a:gdLst>
                <a:gd name="connsiteX0" fmla="*/ 0 w 46329"/>
                <a:gd name="connsiteY0" fmla="*/ 23602 h 53322"/>
                <a:gd name="connsiteX1" fmla="*/ 20979 w 46329"/>
                <a:gd name="connsiteY1" fmla="*/ 0 h 53322"/>
                <a:gd name="connsiteX2" fmla="*/ 43707 w 46329"/>
                <a:gd name="connsiteY2" fmla="*/ 13986 h 53322"/>
                <a:gd name="connsiteX3" fmla="*/ 42833 w 46329"/>
                <a:gd name="connsiteY3" fmla="*/ 13112 h 53322"/>
                <a:gd name="connsiteX4" fmla="*/ 46330 w 46329"/>
                <a:gd name="connsiteY4" fmla="*/ 29721 h 53322"/>
                <a:gd name="connsiteX5" fmla="*/ 30595 w 46329"/>
                <a:gd name="connsiteY5" fmla="*/ 53322 h 53322"/>
                <a:gd name="connsiteX6" fmla="*/ 0 w 46329"/>
                <a:gd name="connsiteY6" fmla="*/ 23602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9" h="53322">
                  <a:moveTo>
                    <a:pt x="0" y="23602"/>
                  </a:moveTo>
                  <a:cubicBezTo>
                    <a:pt x="6993" y="15734"/>
                    <a:pt x="13986" y="7867"/>
                    <a:pt x="20979" y="0"/>
                  </a:cubicBezTo>
                  <a:cubicBezTo>
                    <a:pt x="28847" y="4371"/>
                    <a:pt x="36714" y="8741"/>
                    <a:pt x="43707" y="13986"/>
                  </a:cubicBezTo>
                  <a:cubicBezTo>
                    <a:pt x="43707" y="13986"/>
                    <a:pt x="42833" y="13112"/>
                    <a:pt x="42833" y="13112"/>
                  </a:cubicBezTo>
                  <a:cubicBezTo>
                    <a:pt x="43707" y="18357"/>
                    <a:pt x="45455" y="24476"/>
                    <a:pt x="46330" y="29721"/>
                  </a:cubicBezTo>
                  <a:cubicBezTo>
                    <a:pt x="41085" y="37588"/>
                    <a:pt x="35840" y="45455"/>
                    <a:pt x="30595" y="53322"/>
                  </a:cubicBezTo>
                  <a:cubicBezTo>
                    <a:pt x="20979" y="42833"/>
                    <a:pt x="10490" y="33217"/>
                    <a:pt x="0" y="23602"/>
                  </a:cubicBezTo>
                  <a:close/>
                </a:path>
              </a:pathLst>
            </a:custGeom>
            <a:solidFill>
              <a:srgbClr val="EA9024"/>
            </a:solidFill>
            <a:ln w="8731" cap="flat">
              <a:noFill/>
              <a:prstDash val="solid"/>
              <a:miter/>
            </a:ln>
          </p:spPr>
          <p:txBody>
            <a:bodyPr rtlCol="0" anchor="ctr"/>
            <a:lstStyle/>
            <a:p>
              <a:endParaRPr lang="en-GB"/>
            </a:p>
          </p:txBody>
        </p:sp>
        <p:sp>
          <p:nvSpPr>
            <p:cNvPr id="470" name="Freeform: Shape 469">
              <a:extLst>
                <a:ext uri="{FF2B5EF4-FFF2-40B4-BE49-F238E27FC236}">
                  <a16:creationId xmlns:a16="http://schemas.microsoft.com/office/drawing/2014/main" id="{4B84C3CC-FCA7-5E79-03F8-6316BF71DECB}"/>
                </a:ext>
              </a:extLst>
            </p:cNvPr>
            <p:cNvSpPr/>
            <p:nvPr/>
          </p:nvSpPr>
          <p:spPr>
            <a:xfrm>
              <a:off x="10931486" y="2173160"/>
              <a:ext cx="56819" cy="25350"/>
            </a:xfrm>
            <a:custGeom>
              <a:avLst/>
              <a:gdLst>
                <a:gd name="connsiteX0" fmla="*/ 4371 w 56819"/>
                <a:gd name="connsiteY0" fmla="*/ 0 h 25350"/>
                <a:gd name="connsiteX1" fmla="*/ 56819 w 56819"/>
                <a:gd name="connsiteY1" fmla="*/ 6119 h 25350"/>
                <a:gd name="connsiteX2" fmla="*/ 0 w 56819"/>
                <a:gd name="connsiteY2" fmla="*/ 25350 h 25350"/>
                <a:gd name="connsiteX3" fmla="*/ 4371 w 56819"/>
                <a:gd name="connsiteY3" fmla="*/ 0 h 25350"/>
                <a:gd name="connsiteX4" fmla="*/ 4371 w 56819"/>
                <a:gd name="connsiteY4" fmla="*/ 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19" h="25350">
                  <a:moveTo>
                    <a:pt x="4371" y="0"/>
                  </a:moveTo>
                  <a:cubicBezTo>
                    <a:pt x="21854" y="1748"/>
                    <a:pt x="39336" y="4371"/>
                    <a:pt x="56819" y="6119"/>
                  </a:cubicBezTo>
                  <a:cubicBezTo>
                    <a:pt x="37588" y="12238"/>
                    <a:pt x="19231" y="19231"/>
                    <a:pt x="0" y="25350"/>
                  </a:cubicBezTo>
                  <a:cubicBezTo>
                    <a:pt x="1748" y="17483"/>
                    <a:pt x="3497" y="8741"/>
                    <a:pt x="4371" y="0"/>
                  </a:cubicBezTo>
                  <a:cubicBezTo>
                    <a:pt x="5245" y="0"/>
                    <a:pt x="4371" y="0"/>
                    <a:pt x="4371" y="0"/>
                  </a:cubicBezTo>
                  <a:close/>
                </a:path>
              </a:pathLst>
            </a:custGeom>
            <a:solidFill>
              <a:srgbClr val="7B2B29"/>
            </a:solidFill>
            <a:ln w="8731" cap="flat">
              <a:noFill/>
              <a:prstDash val="solid"/>
              <a:miter/>
            </a:ln>
          </p:spPr>
          <p:txBody>
            <a:bodyPr rtlCol="0" anchor="ctr"/>
            <a:lstStyle/>
            <a:p>
              <a:endParaRPr lang="en-GB"/>
            </a:p>
          </p:txBody>
        </p:sp>
        <p:sp>
          <p:nvSpPr>
            <p:cNvPr id="471" name="Freeform: Shape 470">
              <a:extLst>
                <a:ext uri="{FF2B5EF4-FFF2-40B4-BE49-F238E27FC236}">
                  <a16:creationId xmlns:a16="http://schemas.microsoft.com/office/drawing/2014/main" id="{A010BAA4-30C4-FE3E-F48A-9FE666B99F93}"/>
                </a:ext>
              </a:extLst>
            </p:cNvPr>
            <p:cNvSpPr/>
            <p:nvPr/>
          </p:nvSpPr>
          <p:spPr>
            <a:xfrm>
              <a:off x="8576546" y="5991362"/>
              <a:ext cx="41958" cy="37687"/>
            </a:xfrm>
            <a:custGeom>
              <a:avLst/>
              <a:gdLst>
                <a:gd name="connsiteX0" fmla="*/ 41959 w 41958"/>
                <a:gd name="connsiteY0" fmla="*/ 18408 h 37687"/>
                <a:gd name="connsiteX1" fmla="*/ 17483 w 41958"/>
                <a:gd name="connsiteY1" fmla="*/ 37640 h 37687"/>
                <a:gd name="connsiteX2" fmla="*/ 0 w 41958"/>
                <a:gd name="connsiteY2" fmla="*/ 19282 h 37687"/>
                <a:gd name="connsiteX3" fmla="*/ 16609 w 41958"/>
                <a:gd name="connsiteY3" fmla="*/ 51 h 37687"/>
                <a:gd name="connsiteX4" fmla="*/ 41959 w 41958"/>
                <a:gd name="connsiteY4" fmla="*/ 18408 h 37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58" h="37687">
                  <a:moveTo>
                    <a:pt x="41959" y="18408"/>
                  </a:moveTo>
                  <a:cubicBezTo>
                    <a:pt x="31469" y="27150"/>
                    <a:pt x="24476" y="38514"/>
                    <a:pt x="17483" y="37640"/>
                  </a:cubicBezTo>
                  <a:cubicBezTo>
                    <a:pt x="10490" y="36765"/>
                    <a:pt x="0" y="26275"/>
                    <a:pt x="0" y="19282"/>
                  </a:cubicBezTo>
                  <a:cubicBezTo>
                    <a:pt x="0" y="12289"/>
                    <a:pt x="10490" y="926"/>
                    <a:pt x="16609" y="51"/>
                  </a:cubicBezTo>
                  <a:cubicBezTo>
                    <a:pt x="23602" y="-823"/>
                    <a:pt x="30595" y="9667"/>
                    <a:pt x="41959" y="18408"/>
                  </a:cubicBezTo>
                  <a:close/>
                </a:path>
              </a:pathLst>
            </a:custGeom>
            <a:solidFill>
              <a:srgbClr val="C8A5A6"/>
            </a:solidFill>
            <a:ln w="8731" cap="flat">
              <a:noFill/>
              <a:prstDash val="solid"/>
              <a:miter/>
            </a:ln>
          </p:spPr>
          <p:txBody>
            <a:bodyPr rtlCol="0" anchor="ctr"/>
            <a:lstStyle/>
            <a:p>
              <a:endParaRPr lang="en-GB"/>
            </a:p>
          </p:txBody>
        </p:sp>
        <p:sp>
          <p:nvSpPr>
            <p:cNvPr id="472" name="Freeform: Shape 471">
              <a:extLst>
                <a:ext uri="{FF2B5EF4-FFF2-40B4-BE49-F238E27FC236}">
                  <a16:creationId xmlns:a16="http://schemas.microsoft.com/office/drawing/2014/main" id="{91DD2056-127F-7ABB-724B-BB535D74EAA8}"/>
                </a:ext>
              </a:extLst>
            </p:cNvPr>
            <p:cNvSpPr/>
            <p:nvPr/>
          </p:nvSpPr>
          <p:spPr>
            <a:xfrm>
              <a:off x="9166592" y="6150508"/>
              <a:ext cx="40210" cy="43707"/>
            </a:xfrm>
            <a:custGeom>
              <a:avLst/>
              <a:gdLst>
                <a:gd name="connsiteX0" fmla="*/ 32343 w 40210"/>
                <a:gd name="connsiteY0" fmla="*/ 0 h 43707"/>
                <a:gd name="connsiteX1" fmla="*/ 39336 w 40210"/>
                <a:gd name="connsiteY1" fmla="*/ 43707 h 43707"/>
                <a:gd name="connsiteX2" fmla="*/ 40211 w 40210"/>
                <a:gd name="connsiteY2" fmla="*/ 42833 h 43707"/>
                <a:gd name="connsiteX3" fmla="*/ 0 w 40210"/>
                <a:gd name="connsiteY3" fmla="*/ 31469 h 43707"/>
                <a:gd name="connsiteX4" fmla="*/ 32343 w 40210"/>
                <a:gd name="connsiteY4" fmla="*/ 0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43707">
                  <a:moveTo>
                    <a:pt x="32343" y="0"/>
                  </a:moveTo>
                  <a:cubicBezTo>
                    <a:pt x="34966" y="14861"/>
                    <a:pt x="37588" y="28847"/>
                    <a:pt x="39336" y="43707"/>
                  </a:cubicBezTo>
                  <a:cubicBezTo>
                    <a:pt x="39336" y="43707"/>
                    <a:pt x="40211" y="42833"/>
                    <a:pt x="40211" y="42833"/>
                  </a:cubicBezTo>
                  <a:cubicBezTo>
                    <a:pt x="27098" y="39336"/>
                    <a:pt x="13986" y="35840"/>
                    <a:pt x="0" y="31469"/>
                  </a:cubicBezTo>
                  <a:cubicBezTo>
                    <a:pt x="11364" y="20980"/>
                    <a:pt x="21854" y="10490"/>
                    <a:pt x="32343" y="0"/>
                  </a:cubicBezTo>
                  <a:close/>
                </a:path>
              </a:pathLst>
            </a:custGeom>
            <a:solidFill>
              <a:srgbClr val="D06C79"/>
            </a:solidFill>
            <a:ln w="8731" cap="flat">
              <a:noFill/>
              <a:prstDash val="solid"/>
              <a:miter/>
            </a:ln>
          </p:spPr>
          <p:txBody>
            <a:bodyPr rtlCol="0" anchor="ctr"/>
            <a:lstStyle/>
            <a:p>
              <a:endParaRPr lang="en-GB"/>
            </a:p>
          </p:txBody>
        </p:sp>
        <p:sp>
          <p:nvSpPr>
            <p:cNvPr id="473" name="Freeform: Shape 472">
              <a:extLst>
                <a:ext uri="{FF2B5EF4-FFF2-40B4-BE49-F238E27FC236}">
                  <a16:creationId xmlns:a16="http://schemas.microsoft.com/office/drawing/2014/main" id="{BB73FD5A-4547-53E1-1C9B-82D5A0A5338B}"/>
                </a:ext>
              </a:extLst>
            </p:cNvPr>
            <p:cNvSpPr/>
            <p:nvPr/>
          </p:nvSpPr>
          <p:spPr>
            <a:xfrm>
              <a:off x="9821325" y="2166167"/>
              <a:ext cx="76924" cy="21853"/>
            </a:xfrm>
            <a:custGeom>
              <a:avLst/>
              <a:gdLst>
                <a:gd name="connsiteX0" fmla="*/ 0 w 76924"/>
                <a:gd name="connsiteY0" fmla="*/ 21854 h 21853"/>
                <a:gd name="connsiteX1" fmla="*/ 7867 w 76924"/>
                <a:gd name="connsiteY1" fmla="*/ 0 h 21853"/>
                <a:gd name="connsiteX2" fmla="*/ 76925 w 76924"/>
                <a:gd name="connsiteY2" fmla="*/ 15735 h 21853"/>
                <a:gd name="connsiteX3" fmla="*/ 0 w 76924"/>
                <a:gd name="connsiteY3" fmla="*/ 21854 h 21853"/>
              </a:gdLst>
              <a:ahLst/>
              <a:cxnLst>
                <a:cxn ang="0">
                  <a:pos x="connsiteX0" y="connsiteY0"/>
                </a:cxn>
                <a:cxn ang="0">
                  <a:pos x="connsiteX1" y="connsiteY1"/>
                </a:cxn>
                <a:cxn ang="0">
                  <a:pos x="connsiteX2" y="connsiteY2"/>
                </a:cxn>
                <a:cxn ang="0">
                  <a:pos x="connsiteX3" y="connsiteY3"/>
                </a:cxn>
              </a:cxnLst>
              <a:rect l="l" t="t" r="r" b="b"/>
              <a:pathLst>
                <a:path w="76924" h="21853">
                  <a:moveTo>
                    <a:pt x="0" y="21854"/>
                  </a:moveTo>
                  <a:cubicBezTo>
                    <a:pt x="2622" y="14860"/>
                    <a:pt x="5245" y="6993"/>
                    <a:pt x="7867" y="0"/>
                  </a:cubicBezTo>
                  <a:cubicBezTo>
                    <a:pt x="30595" y="5245"/>
                    <a:pt x="54197" y="10490"/>
                    <a:pt x="76925" y="15735"/>
                  </a:cubicBezTo>
                  <a:cubicBezTo>
                    <a:pt x="50700" y="17483"/>
                    <a:pt x="25350" y="20105"/>
                    <a:pt x="0" y="21854"/>
                  </a:cubicBezTo>
                  <a:close/>
                </a:path>
              </a:pathLst>
            </a:custGeom>
            <a:solidFill>
              <a:srgbClr val="4F513D"/>
            </a:solidFill>
            <a:ln w="8731" cap="flat">
              <a:noFill/>
              <a:prstDash val="solid"/>
              <a:miter/>
            </a:ln>
          </p:spPr>
          <p:txBody>
            <a:bodyPr rtlCol="0" anchor="ctr"/>
            <a:lstStyle/>
            <a:p>
              <a:endParaRPr lang="en-GB"/>
            </a:p>
          </p:txBody>
        </p:sp>
        <p:sp>
          <p:nvSpPr>
            <p:cNvPr id="474" name="Freeform: Shape 473">
              <a:extLst>
                <a:ext uri="{FF2B5EF4-FFF2-40B4-BE49-F238E27FC236}">
                  <a16:creationId xmlns:a16="http://schemas.microsoft.com/office/drawing/2014/main" id="{D1BE96AD-B4C0-138B-0642-29A430AC0A0C}"/>
                </a:ext>
              </a:extLst>
            </p:cNvPr>
            <p:cNvSpPr/>
            <p:nvPr/>
          </p:nvSpPr>
          <p:spPr>
            <a:xfrm>
              <a:off x="10422735" y="2993105"/>
              <a:ext cx="46329" cy="72553"/>
            </a:xfrm>
            <a:custGeom>
              <a:avLst/>
              <a:gdLst>
                <a:gd name="connsiteX0" fmla="*/ 0 w 46329"/>
                <a:gd name="connsiteY0" fmla="*/ 16609 h 72553"/>
                <a:gd name="connsiteX1" fmla="*/ 36714 w 46329"/>
                <a:gd name="connsiteY1" fmla="*/ 0 h 72553"/>
                <a:gd name="connsiteX2" fmla="*/ 36714 w 46329"/>
                <a:gd name="connsiteY2" fmla="*/ 0 h 72553"/>
                <a:gd name="connsiteX3" fmla="*/ 45455 w 46329"/>
                <a:gd name="connsiteY3" fmla="*/ 10490 h 72553"/>
                <a:gd name="connsiteX4" fmla="*/ 46329 w 46329"/>
                <a:gd name="connsiteY4" fmla="*/ 13986 h 72553"/>
                <a:gd name="connsiteX5" fmla="*/ 44581 w 46329"/>
                <a:gd name="connsiteY5" fmla="*/ 60316 h 72553"/>
                <a:gd name="connsiteX6" fmla="*/ 44581 w 46329"/>
                <a:gd name="connsiteY6" fmla="*/ 60316 h 72553"/>
                <a:gd name="connsiteX7" fmla="*/ 21854 w 46329"/>
                <a:gd name="connsiteY7" fmla="*/ 72554 h 72553"/>
                <a:gd name="connsiteX8" fmla="*/ 18357 w 46329"/>
                <a:gd name="connsiteY8" fmla="*/ 62938 h 72553"/>
                <a:gd name="connsiteX9" fmla="*/ 34966 w 46329"/>
                <a:gd name="connsiteY9" fmla="*/ 27098 h 72553"/>
                <a:gd name="connsiteX10" fmla="*/ 0 w 46329"/>
                <a:gd name="connsiteY10" fmla="*/ 16609 h 7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329" h="72553">
                  <a:moveTo>
                    <a:pt x="0" y="16609"/>
                  </a:moveTo>
                  <a:cubicBezTo>
                    <a:pt x="12238" y="11364"/>
                    <a:pt x="24476" y="5245"/>
                    <a:pt x="36714" y="0"/>
                  </a:cubicBezTo>
                  <a:cubicBezTo>
                    <a:pt x="36714" y="0"/>
                    <a:pt x="36714" y="0"/>
                    <a:pt x="36714" y="0"/>
                  </a:cubicBezTo>
                  <a:cubicBezTo>
                    <a:pt x="39336" y="3497"/>
                    <a:pt x="42833" y="6993"/>
                    <a:pt x="45455" y="10490"/>
                  </a:cubicBezTo>
                  <a:cubicBezTo>
                    <a:pt x="45455" y="10490"/>
                    <a:pt x="46329" y="13986"/>
                    <a:pt x="46329" y="13986"/>
                  </a:cubicBezTo>
                  <a:cubicBezTo>
                    <a:pt x="45455" y="29721"/>
                    <a:pt x="45455" y="44581"/>
                    <a:pt x="44581" y="60316"/>
                  </a:cubicBezTo>
                  <a:cubicBezTo>
                    <a:pt x="44581" y="60316"/>
                    <a:pt x="44581" y="60316"/>
                    <a:pt x="44581" y="60316"/>
                  </a:cubicBezTo>
                  <a:cubicBezTo>
                    <a:pt x="36714" y="64686"/>
                    <a:pt x="28847" y="68183"/>
                    <a:pt x="21854" y="72554"/>
                  </a:cubicBezTo>
                  <a:cubicBezTo>
                    <a:pt x="20979" y="69057"/>
                    <a:pt x="19231" y="66435"/>
                    <a:pt x="18357" y="62938"/>
                  </a:cubicBezTo>
                  <a:cubicBezTo>
                    <a:pt x="23602" y="50700"/>
                    <a:pt x="28847" y="39336"/>
                    <a:pt x="34966" y="27098"/>
                  </a:cubicBezTo>
                  <a:cubicBezTo>
                    <a:pt x="22728" y="24476"/>
                    <a:pt x="11364" y="20979"/>
                    <a:pt x="0" y="16609"/>
                  </a:cubicBezTo>
                  <a:close/>
                </a:path>
              </a:pathLst>
            </a:custGeom>
            <a:solidFill>
              <a:srgbClr val="547F31"/>
            </a:solidFill>
            <a:ln w="8731" cap="flat">
              <a:noFill/>
              <a:prstDash val="solid"/>
              <a:miter/>
            </a:ln>
          </p:spPr>
          <p:txBody>
            <a:bodyPr rtlCol="0" anchor="ctr"/>
            <a:lstStyle/>
            <a:p>
              <a:endParaRPr lang="en-GB"/>
            </a:p>
          </p:txBody>
        </p:sp>
        <p:sp>
          <p:nvSpPr>
            <p:cNvPr id="475" name="Freeform: Shape 474">
              <a:extLst>
                <a:ext uri="{FF2B5EF4-FFF2-40B4-BE49-F238E27FC236}">
                  <a16:creationId xmlns:a16="http://schemas.microsoft.com/office/drawing/2014/main" id="{5C5FC337-2131-EBE4-413B-89F6600C751B}"/>
                </a:ext>
              </a:extLst>
            </p:cNvPr>
            <p:cNvSpPr/>
            <p:nvPr/>
          </p:nvSpPr>
          <p:spPr>
            <a:xfrm>
              <a:off x="9251384" y="1939764"/>
              <a:ext cx="63812" cy="59441"/>
            </a:xfrm>
            <a:custGeom>
              <a:avLst/>
              <a:gdLst>
                <a:gd name="connsiteX0" fmla="*/ 63812 w 63812"/>
                <a:gd name="connsiteY0" fmla="*/ 38462 h 59441"/>
                <a:gd name="connsiteX1" fmla="*/ 62064 w 63812"/>
                <a:gd name="connsiteY1" fmla="*/ 59442 h 59441"/>
                <a:gd name="connsiteX2" fmla="*/ 1748 w 63812"/>
                <a:gd name="connsiteY2" fmla="*/ 18357 h 59441"/>
                <a:gd name="connsiteX3" fmla="*/ 0 w 63812"/>
                <a:gd name="connsiteY3" fmla="*/ 0 h 59441"/>
                <a:gd name="connsiteX4" fmla="*/ 63812 w 63812"/>
                <a:gd name="connsiteY4" fmla="*/ 38462 h 59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12" h="59441">
                  <a:moveTo>
                    <a:pt x="63812" y="38462"/>
                  </a:moveTo>
                  <a:cubicBezTo>
                    <a:pt x="62938" y="45455"/>
                    <a:pt x="62938" y="52449"/>
                    <a:pt x="62064" y="59442"/>
                  </a:cubicBezTo>
                  <a:cubicBezTo>
                    <a:pt x="41959" y="45455"/>
                    <a:pt x="21854" y="32343"/>
                    <a:pt x="1748" y="18357"/>
                  </a:cubicBezTo>
                  <a:cubicBezTo>
                    <a:pt x="874" y="12238"/>
                    <a:pt x="0" y="6119"/>
                    <a:pt x="0" y="0"/>
                  </a:cubicBezTo>
                  <a:cubicBezTo>
                    <a:pt x="20105" y="12238"/>
                    <a:pt x="41959" y="25350"/>
                    <a:pt x="63812" y="38462"/>
                  </a:cubicBezTo>
                  <a:close/>
                </a:path>
              </a:pathLst>
            </a:custGeom>
            <a:solidFill>
              <a:srgbClr val="BE7625"/>
            </a:solidFill>
            <a:ln w="8731" cap="flat">
              <a:noFill/>
              <a:prstDash val="solid"/>
              <a:miter/>
            </a:ln>
          </p:spPr>
          <p:txBody>
            <a:bodyPr rtlCol="0" anchor="ctr"/>
            <a:lstStyle/>
            <a:p>
              <a:endParaRPr lang="en-GB"/>
            </a:p>
          </p:txBody>
        </p:sp>
        <p:sp>
          <p:nvSpPr>
            <p:cNvPr id="476" name="Freeform: Shape 475">
              <a:extLst>
                <a:ext uri="{FF2B5EF4-FFF2-40B4-BE49-F238E27FC236}">
                  <a16:creationId xmlns:a16="http://schemas.microsoft.com/office/drawing/2014/main" id="{CCB9E48E-8A0E-C66C-A5F0-F34E6B45CE08}"/>
                </a:ext>
              </a:extLst>
            </p:cNvPr>
            <p:cNvSpPr/>
            <p:nvPr/>
          </p:nvSpPr>
          <p:spPr>
            <a:xfrm>
              <a:off x="10614172" y="800756"/>
              <a:ext cx="81295" cy="35839"/>
            </a:xfrm>
            <a:custGeom>
              <a:avLst/>
              <a:gdLst>
                <a:gd name="connsiteX0" fmla="*/ 0 w 81295"/>
                <a:gd name="connsiteY0" fmla="*/ 0 h 35839"/>
                <a:gd name="connsiteX1" fmla="*/ 81295 w 81295"/>
                <a:gd name="connsiteY1" fmla="*/ 16609 h 35839"/>
                <a:gd name="connsiteX2" fmla="*/ 46329 w 81295"/>
                <a:gd name="connsiteY2" fmla="*/ 35840 h 35839"/>
                <a:gd name="connsiteX3" fmla="*/ 0 w 81295"/>
                <a:gd name="connsiteY3" fmla="*/ 0 h 35839"/>
              </a:gdLst>
              <a:ahLst/>
              <a:cxnLst>
                <a:cxn ang="0">
                  <a:pos x="connsiteX0" y="connsiteY0"/>
                </a:cxn>
                <a:cxn ang="0">
                  <a:pos x="connsiteX1" y="connsiteY1"/>
                </a:cxn>
                <a:cxn ang="0">
                  <a:pos x="connsiteX2" y="connsiteY2"/>
                </a:cxn>
                <a:cxn ang="0">
                  <a:pos x="connsiteX3" y="connsiteY3"/>
                </a:cxn>
              </a:cxnLst>
              <a:rect l="l" t="t" r="r" b="b"/>
              <a:pathLst>
                <a:path w="81295" h="35839">
                  <a:moveTo>
                    <a:pt x="0" y="0"/>
                  </a:moveTo>
                  <a:cubicBezTo>
                    <a:pt x="27098" y="5245"/>
                    <a:pt x="54197" y="11364"/>
                    <a:pt x="81295" y="16609"/>
                  </a:cubicBezTo>
                  <a:cubicBezTo>
                    <a:pt x="69931" y="22728"/>
                    <a:pt x="57693" y="29721"/>
                    <a:pt x="46329" y="35840"/>
                  </a:cubicBezTo>
                  <a:cubicBezTo>
                    <a:pt x="30595" y="23602"/>
                    <a:pt x="14861" y="11364"/>
                    <a:pt x="0" y="0"/>
                  </a:cubicBezTo>
                  <a:close/>
                </a:path>
              </a:pathLst>
            </a:custGeom>
            <a:solidFill>
              <a:srgbClr val="B23D4A"/>
            </a:solidFill>
            <a:ln w="8731" cap="flat">
              <a:noFill/>
              <a:prstDash val="solid"/>
              <a:miter/>
            </a:ln>
          </p:spPr>
          <p:txBody>
            <a:bodyPr rtlCol="0" anchor="ctr"/>
            <a:lstStyle/>
            <a:p>
              <a:endParaRPr lang="en-GB"/>
            </a:p>
          </p:txBody>
        </p:sp>
        <p:sp>
          <p:nvSpPr>
            <p:cNvPr id="477" name="Freeform: Shape 476">
              <a:extLst>
                <a:ext uri="{FF2B5EF4-FFF2-40B4-BE49-F238E27FC236}">
                  <a16:creationId xmlns:a16="http://schemas.microsoft.com/office/drawing/2014/main" id="{7CF7F0F3-0188-D5AA-F71D-833A64647BCC}"/>
                </a:ext>
              </a:extLst>
            </p:cNvPr>
            <p:cNvSpPr/>
            <p:nvPr/>
          </p:nvSpPr>
          <p:spPr>
            <a:xfrm>
              <a:off x="8819558" y="1542903"/>
              <a:ext cx="31469" cy="59441"/>
            </a:xfrm>
            <a:custGeom>
              <a:avLst/>
              <a:gdLst>
                <a:gd name="connsiteX0" fmla="*/ 0 w 31469"/>
                <a:gd name="connsiteY0" fmla="*/ 15735 h 59441"/>
                <a:gd name="connsiteX1" fmla="*/ 22728 w 31469"/>
                <a:gd name="connsiteY1" fmla="*/ 0 h 59441"/>
                <a:gd name="connsiteX2" fmla="*/ 27098 w 31469"/>
                <a:gd name="connsiteY2" fmla="*/ 0 h 59441"/>
                <a:gd name="connsiteX3" fmla="*/ 31469 w 31469"/>
                <a:gd name="connsiteY3" fmla="*/ 0 h 59441"/>
                <a:gd name="connsiteX4" fmla="*/ 29721 w 31469"/>
                <a:gd name="connsiteY4" fmla="*/ 59442 h 59441"/>
                <a:gd name="connsiteX5" fmla="*/ 26224 w 31469"/>
                <a:gd name="connsiteY5" fmla="*/ 59442 h 59441"/>
                <a:gd name="connsiteX6" fmla="*/ 0 w 31469"/>
                <a:gd name="connsiteY6" fmla="*/ 15735 h 5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469" h="59441">
                  <a:moveTo>
                    <a:pt x="0" y="15735"/>
                  </a:moveTo>
                  <a:cubicBezTo>
                    <a:pt x="7867" y="10490"/>
                    <a:pt x="15735" y="5245"/>
                    <a:pt x="22728" y="0"/>
                  </a:cubicBezTo>
                  <a:cubicBezTo>
                    <a:pt x="22728" y="0"/>
                    <a:pt x="27098" y="0"/>
                    <a:pt x="27098" y="0"/>
                  </a:cubicBezTo>
                  <a:lnTo>
                    <a:pt x="31469" y="0"/>
                  </a:lnTo>
                  <a:cubicBezTo>
                    <a:pt x="30595" y="20105"/>
                    <a:pt x="29721" y="40211"/>
                    <a:pt x="29721" y="59442"/>
                  </a:cubicBezTo>
                  <a:cubicBezTo>
                    <a:pt x="29721" y="59442"/>
                    <a:pt x="26224" y="59442"/>
                    <a:pt x="26224" y="59442"/>
                  </a:cubicBezTo>
                  <a:cubicBezTo>
                    <a:pt x="17483" y="45455"/>
                    <a:pt x="8741" y="30595"/>
                    <a:pt x="0" y="15735"/>
                  </a:cubicBezTo>
                  <a:close/>
                </a:path>
              </a:pathLst>
            </a:custGeom>
            <a:solidFill>
              <a:srgbClr val="3D2226"/>
            </a:solidFill>
            <a:ln w="8731" cap="flat">
              <a:noFill/>
              <a:prstDash val="solid"/>
              <a:miter/>
            </a:ln>
          </p:spPr>
          <p:txBody>
            <a:bodyPr rtlCol="0" anchor="ctr"/>
            <a:lstStyle/>
            <a:p>
              <a:endParaRPr lang="en-GB"/>
            </a:p>
          </p:txBody>
        </p:sp>
        <p:sp>
          <p:nvSpPr>
            <p:cNvPr id="478" name="Freeform: Shape 477">
              <a:extLst>
                <a:ext uri="{FF2B5EF4-FFF2-40B4-BE49-F238E27FC236}">
                  <a16:creationId xmlns:a16="http://schemas.microsoft.com/office/drawing/2014/main" id="{A5FCEB35-87E4-F1FB-E520-79DBA194C6DF}"/>
                </a:ext>
              </a:extLst>
            </p:cNvPr>
            <p:cNvSpPr/>
            <p:nvPr/>
          </p:nvSpPr>
          <p:spPr>
            <a:xfrm>
              <a:off x="10324831" y="310362"/>
              <a:ext cx="55945" cy="45455"/>
            </a:xfrm>
            <a:custGeom>
              <a:avLst/>
              <a:gdLst>
                <a:gd name="connsiteX0" fmla="*/ 1748 w 55945"/>
                <a:gd name="connsiteY0" fmla="*/ 7867 h 45455"/>
                <a:gd name="connsiteX1" fmla="*/ 0 w 55945"/>
                <a:gd name="connsiteY1" fmla="*/ 0 h 45455"/>
                <a:gd name="connsiteX2" fmla="*/ 55945 w 55945"/>
                <a:gd name="connsiteY2" fmla="*/ 26224 h 45455"/>
                <a:gd name="connsiteX3" fmla="*/ 12238 w 55945"/>
                <a:gd name="connsiteY3" fmla="*/ 44581 h 45455"/>
                <a:gd name="connsiteX4" fmla="*/ 12238 w 55945"/>
                <a:gd name="connsiteY4" fmla="*/ 45455 h 45455"/>
                <a:gd name="connsiteX5" fmla="*/ 1748 w 55945"/>
                <a:gd name="connsiteY5" fmla="*/ 7867 h 4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945" h="45455">
                  <a:moveTo>
                    <a:pt x="1748" y="7867"/>
                  </a:moveTo>
                  <a:cubicBezTo>
                    <a:pt x="874" y="5245"/>
                    <a:pt x="0" y="2622"/>
                    <a:pt x="0" y="0"/>
                  </a:cubicBezTo>
                  <a:cubicBezTo>
                    <a:pt x="18357" y="8741"/>
                    <a:pt x="37588" y="17483"/>
                    <a:pt x="55945" y="26224"/>
                  </a:cubicBezTo>
                  <a:cubicBezTo>
                    <a:pt x="41085" y="32343"/>
                    <a:pt x="26224" y="38462"/>
                    <a:pt x="12238" y="44581"/>
                  </a:cubicBezTo>
                  <a:cubicBezTo>
                    <a:pt x="12238" y="44581"/>
                    <a:pt x="12238" y="45455"/>
                    <a:pt x="12238" y="45455"/>
                  </a:cubicBezTo>
                  <a:cubicBezTo>
                    <a:pt x="8741" y="32343"/>
                    <a:pt x="5245" y="20105"/>
                    <a:pt x="1748" y="7867"/>
                  </a:cubicBezTo>
                  <a:close/>
                </a:path>
              </a:pathLst>
            </a:custGeom>
            <a:solidFill>
              <a:srgbClr val="469784"/>
            </a:solidFill>
            <a:ln w="8731" cap="flat">
              <a:noFill/>
              <a:prstDash val="solid"/>
              <a:miter/>
            </a:ln>
          </p:spPr>
          <p:txBody>
            <a:bodyPr rtlCol="0" anchor="ctr"/>
            <a:lstStyle/>
            <a:p>
              <a:endParaRPr lang="en-GB"/>
            </a:p>
          </p:txBody>
        </p:sp>
        <p:sp>
          <p:nvSpPr>
            <p:cNvPr id="479" name="Freeform: Shape 478">
              <a:extLst>
                <a:ext uri="{FF2B5EF4-FFF2-40B4-BE49-F238E27FC236}">
                  <a16:creationId xmlns:a16="http://schemas.microsoft.com/office/drawing/2014/main" id="{E3B346BF-A743-6BB0-C381-28473050507C}"/>
                </a:ext>
              </a:extLst>
            </p:cNvPr>
            <p:cNvSpPr/>
            <p:nvPr/>
          </p:nvSpPr>
          <p:spPr>
            <a:xfrm>
              <a:off x="8522349" y="2891705"/>
              <a:ext cx="33272" cy="41084"/>
            </a:xfrm>
            <a:custGeom>
              <a:avLst/>
              <a:gdLst>
                <a:gd name="connsiteX0" fmla="*/ 16609 w 33272"/>
                <a:gd name="connsiteY0" fmla="*/ 0 h 41084"/>
                <a:gd name="connsiteX1" fmla="*/ 33217 w 33272"/>
                <a:gd name="connsiteY1" fmla="*/ 20979 h 41084"/>
                <a:gd name="connsiteX2" fmla="*/ 16609 w 33272"/>
                <a:gd name="connsiteY2" fmla="*/ 41085 h 41084"/>
                <a:gd name="connsiteX3" fmla="*/ 0 w 33272"/>
                <a:gd name="connsiteY3" fmla="*/ 25350 h 41084"/>
                <a:gd name="connsiteX4" fmla="*/ 16609 w 33272"/>
                <a:gd name="connsiteY4" fmla="*/ 0 h 41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72" h="41084">
                  <a:moveTo>
                    <a:pt x="16609" y="0"/>
                  </a:moveTo>
                  <a:cubicBezTo>
                    <a:pt x="24476" y="9616"/>
                    <a:pt x="34092" y="16609"/>
                    <a:pt x="33217" y="20979"/>
                  </a:cubicBezTo>
                  <a:cubicBezTo>
                    <a:pt x="31469" y="28847"/>
                    <a:pt x="22728" y="34092"/>
                    <a:pt x="16609" y="41085"/>
                  </a:cubicBezTo>
                  <a:cubicBezTo>
                    <a:pt x="10490" y="35840"/>
                    <a:pt x="0" y="29721"/>
                    <a:pt x="0" y="25350"/>
                  </a:cubicBezTo>
                  <a:cubicBezTo>
                    <a:pt x="874" y="17483"/>
                    <a:pt x="9616" y="10490"/>
                    <a:pt x="16609" y="0"/>
                  </a:cubicBezTo>
                  <a:close/>
                </a:path>
              </a:pathLst>
            </a:custGeom>
            <a:solidFill>
              <a:srgbClr val="D6273B"/>
            </a:solidFill>
            <a:ln w="8731" cap="flat">
              <a:noFill/>
              <a:prstDash val="solid"/>
              <a:miter/>
            </a:ln>
          </p:spPr>
          <p:txBody>
            <a:bodyPr rtlCol="0" anchor="ctr"/>
            <a:lstStyle/>
            <a:p>
              <a:endParaRPr lang="en-GB"/>
            </a:p>
          </p:txBody>
        </p:sp>
        <p:sp>
          <p:nvSpPr>
            <p:cNvPr id="480" name="Freeform: Shape 479">
              <a:extLst>
                <a:ext uri="{FF2B5EF4-FFF2-40B4-BE49-F238E27FC236}">
                  <a16:creationId xmlns:a16="http://schemas.microsoft.com/office/drawing/2014/main" id="{1513BB08-1F2F-5AE4-376C-33FB01C43CD2}"/>
                </a:ext>
              </a:extLst>
            </p:cNvPr>
            <p:cNvSpPr/>
            <p:nvPr/>
          </p:nvSpPr>
          <p:spPr>
            <a:xfrm>
              <a:off x="9054702" y="1901301"/>
              <a:ext cx="111890" cy="8741"/>
            </a:xfrm>
            <a:custGeom>
              <a:avLst/>
              <a:gdLst>
                <a:gd name="connsiteX0" fmla="*/ 79547 w 111890"/>
                <a:gd name="connsiteY0" fmla="*/ 8741 h 8741"/>
                <a:gd name="connsiteX1" fmla="*/ 0 w 111890"/>
                <a:gd name="connsiteY1" fmla="*/ 6119 h 8741"/>
                <a:gd name="connsiteX2" fmla="*/ 2622 w 111890"/>
                <a:gd name="connsiteY2" fmla="*/ 0 h 8741"/>
                <a:gd name="connsiteX3" fmla="*/ 111890 w 111890"/>
                <a:gd name="connsiteY3" fmla="*/ 7867 h 8741"/>
                <a:gd name="connsiteX4" fmla="*/ 79547 w 111890"/>
                <a:gd name="connsiteY4" fmla="*/ 8741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8741">
                  <a:moveTo>
                    <a:pt x="79547" y="8741"/>
                  </a:moveTo>
                  <a:cubicBezTo>
                    <a:pt x="53323" y="7867"/>
                    <a:pt x="26224" y="6993"/>
                    <a:pt x="0" y="6119"/>
                  </a:cubicBezTo>
                  <a:cubicBezTo>
                    <a:pt x="874" y="4371"/>
                    <a:pt x="1748" y="0"/>
                    <a:pt x="2622" y="0"/>
                  </a:cubicBezTo>
                  <a:cubicBezTo>
                    <a:pt x="39336" y="2622"/>
                    <a:pt x="75176" y="5245"/>
                    <a:pt x="111890" y="7867"/>
                  </a:cubicBezTo>
                  <a:cubicBezTo>
                    <a:pt x="101401" y="7867"/>
                    <a:pt x="90911" y="8741"/>
                    <a:pt x="79547" y="8741"/>
                  </a:cubicBezTo>
                  <a:close/>
                </a:path>
              </a:pathLst>
            </a:custGeom>
            <a:solidFill>
              <a:srgbClr val="B09B7B"/>
            </a:solidFill>
            <a:ln w="8731" cap="flat">
              <a:noFill/>
              <a:prstDash val="solid"/>
              <a:miter/>
            </a:ln>
          </p:spPr>
          <p:txBody>
            <a:bodyPr rtlCol="0" anchor="ctr"/>
            <a:lstStyle/>
            <a:p>
              <a:endParaRPr lang="en-GB"/>
            </a:p>
          </p:txBody>
        </p:sp>
        <p:sp>
          <p:nvSpPr>
            <p:cNvPr id="481" name="Freeform: Shape 480">
              <a:extLst>
                <a:ext uri="{FF2B5EF4-FFF2-40B4-BE49-F238E27FC236}">
                  <a16:creationId xmlns:a16="http://schemas.microsoft.com/office/drawing/2014/main" id="{514DA98B-E5AB-90D0-A73F-13795CC78D45}"/>
                </a:ext>
              </a:extLst>
            </p:cNvPr>
            <p:cNvSpPr/>
            <p:nvPr/>
          </p:nvSpPr>
          <p:spPr>
            <a:xfrm>
              <a:off x="10094057" y="2982440"/>
              <a:ext cx="59441" cy="27273"/>
            </a:xfrm>
            <a:custGeom>
              <a:avLst/>
              <a:gdLst>
                <a:gd name="connsiteX0" fmla="*/ 0 w 59441"/>
                <a:gd name="connsiteY0" fmla="*/ 27274 h 27273"/>
                <a:gd name="connsiteX1" fmla="*/ 59442 w 59441"/>
                <a:gd name="connsiteY1" fmla="*/ 15910 h 27273"/>
                <a:gd name="connsiteX2" fmla="*/ 0 w 59441"/>
                <a:gd name="connsiteY2" fmla="*/ 27274 h 27273"/>
              </a:gdLst>
              <a:ahLst/>
              <a:cxnLst>
                <a:cxn ang="0">
                  <a:pos x="connsiteX0" y="connsiteY0"/>
                </a:cxn>
                <a:cxn ang="0">
                  <a:pos x="connsiteX1" y="connsiteY1"/>
                </a:cxn>
                <a:cxn ang="0">
                  <a:pos x="connsiteX2" y="connsiteY2"/>
                </a:cxn>
              </a:cxnLst>
              <a:rect l="l" t="t" r="r" b="b"/>
              <a:pathLst>
                <a:path w="59441" h="27273">
                  <a:moveTo>
                    <a:pt x="0" y="27274"/>
                  </a:moveTo>
                  <a:cubicBezTo>
                    <a:pt x="13986" y="-5943"/>
                    <a:pt x="34092" y="-7692"/>
                    <a:pt x="59442" y="15910"/>
                  </a:cubicBezTo>
                  <a:cubicBezTo>
                    <a:pt x="39336" y="19407"/>
                    <a:pt x="20105" y="22903"/>
                    <a:pt x="0" y="27274"/>
                  </a:cubicBezTo>
                  <a:close/>
                </a:path>
              </a:pathLst>
            </a:custGeom>
            <a:solidFill>
              <a:srgbClr val="BA3325"/>
            </a:solidFill>
            <a:ln w="8731" cap="flat">
              <a:noFill/>
              <a:prstDash val="solid"/>
              <a:miter/>
            </a:ln>
          </p:spPr>
          <p:txBody>
            <a:bodyPr rtlCol="0" anchor="ctr"/>
            <a:lstStyle/>
            <a:p>
              <a:endParaRPr lang="en-GB"/>
            </a:p>
          </p:txBody>
        </p:sp>
        <p:sp>
          <p:nvSpPr>
            <p:cNvPr id="482" name="Freeform: Shape 481">
              <a:extLst>
                <a:ext uri="{FF2B5EF4-FFF2-40B4-BE49-F238E27FC236}">
                  <a16:creationId xmlns:a16="http://schemas.microsoft.com/office/drawing/2014/main" id="{A50BB1A9-A50A-2AC4-F9E1-D95EA9C6C0B7}"/>
                </a:ext>
              </a:extLst>
            </p:cNvPr>
            <p:cNvSpPr/>
            <p:nvPr/>
          </p:nvSpPr>
          <p:spPr>
            <a:xfrm>
              <a:off x="9632510" y="924010"/>
              <a:ext cx="13986" cy="85665"/>
            </a:xfrm>
            <a:custGeom>
              <a:avLst/>
              <a:gdLst>
                <a:gd name="connsiteX0" fmla="*/ 874 w 13986"/>
                <a:gd name="connsiteY0" fmla="*/ 20979 h 85665"/>
                <a:gd name="connsiteX1" fmla="*/ 0 w 13986"/>
                <a:gd name="connsiteY1" fmla="*/ 8741 h 85665"/>
                <a:gd name="connsiteX2" fmla="*/ 6119 w 13986"/>
                <a:gd name="connsiteY2" fmla="*/ 0 h 85665"/>
                <a:gd name="connsiteX3" fmla="*/ 13986 w 13986"/>
                <a:gd name="connsiteY3" fmla="*/ 85666 h 85665"/>
                <a:gd name="connsiteX4" fmla="*/ 874 w 13986"/>
                <a:gd name="connsiteY4" fmla="*/ 20979 h 85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85665">
                  <a:moveTo>
                    <a:pt x="874" y="20979"/>
                  </a:moveTo>
                  <a:cubicBezTo>
                    <a:pt x="874" y="16609"/>
                    <a:pt x="874" y="12238"/>
                    <a:pt x="0" y="8741"/>
                  </a:cubicBezTo>
                  <a:cubicBezTo>
                    <a:pt x="1748" y="6119"/>
                    <a:pt x="3497" y="2622"/>
                    <a:pt x="6119" y="0"/>
                  </a:cubicBezTo>
                  <a:cubicBezTo>
                    <a:pt x="8741" y="28847"/>
                    <a:pt x="11364" y="56819"/>
                    <a:pt x="13986" y="85666"/>
                  </a:cubicBezTo>
                  <a:cubicBezTo>
                    <a:pt x="9616" y="63812"/>
                    <a:pt x="5245" y="42833"/>
                    <a:pt x="874" y="20979"/>
                  </a:cubicBezTo>
                  <a:close/>
                </a:path>
              </a:pathLst>
            </a:custGeom>
            <a:solidFill>
              <a:srgbClr val="3D2226"/>
            </a:solidFill>
            <a:ln w="8731" cap="flat">
              <a:noFill/>
              <a:prstDash val="solid"/>
              <a:miter/>
            </a:ln>
          </p:spPr>
          <p:txBody>
            <a:bodyPr rtlCol="0" anchor="ctr"/>
            <a:lstStyle/>
            <a:p>
              <a:endParaRPr lang="en-GB"/>
            </a:p>
          </p:txBody>
        </p:sp>
        <p:sp>
          <p:nvSpPr>
            <p:cNvPr id="483" name="Freeform: Shape 482">
              <a:extLst>
                <a:ext uri="{FF2B5EF4-FFF2-40B4-BE49-F238E27FC236}">
                  <a16:creationId xmlns:a16="http://schemas.microsoft.com/office/drawing/2014/main" id="{396A6065-0067-7F4F-FB8B-31730DDC48B6}"/>
                </a:ext>
              </a:extLst>
            </p:cNvPr>
            <p:cNvSpPr/>
            <p:nvPr/>
          </p:nvSpPr>
          <p:spPr>
            <a:xfrm>
              <a:off x="10476058" y="1727347"/>
              <a:ext cx="60315" cy="26775"/>
            </a:xfrm>
            <a:custGeom>
              <a:avLst/>
              <a:gdLst>
                <a:gd name="connsiteX0" fmla="*/ 60316 w 60315"/>
                <a:gd name="connsiteY0" fmla="*/ 0 h 26775"/>
                <a:gd name="connsiteX1" fmla="*/ 0 w 60315"/>
                <a:gd name="connsiteY1" fmla="*/ 0 h 26775"/>
                <a:gd name="connsiteX2" fmla="*/ 60316 w 60315"/>
                <a:gd name="connsiteY2" fmla="*/ 0 h 26775"/>
              </a:gdLst>
              <a:ahLst/>
              <a:cxnLst>
                <a:cxn ang="0">
                  <a:pos x="connsiteX0" y="connsiteY0"/>
                </a:cxn>
                <a:cxn ang="0">
                  <a:pos x="connsiteX1" y="connsiteY1"/>
                </a:cxn>
                <a:cxn ang="0">
                  <a:pos x="connsiteX2" y="connsiteY2"/>
                </a:cxn>
              </a:cxnLst>
              <a:rect l="l" t="t" r="r" b="b"/>
              <a:pathLst>
                <a:path w="60315" h="26775">
                  <a:moveTo>
                    <a:pt x="60316" y="0"/>
                  </a:moveTo>
                  <a:cubicBezTo>
                    <a:pt x="40210" y="41959"/>
                    <a:pt x="20105" y="28847"/>
                    <a:pt x="0" y="0"/>
                  </a:cubicBezTo>
                  <a:cubicBezTo>
                    <a:pt x="20105" y="0"/>
                    <a:pt x="40210" y="0"/>
                    <a:pt x="60316" y="0"/>
                  </a:cubicBezTo>
                  <a:close/>
                </a:path>
              </a:pathLst>
            </a:custGeom>
            <a:solidFill>
              <a:srgbClr val="547F31"/>
            </a:solidFill>
            <a:ln w="8731" cap="flat">
              <a:noFill/>
              <a:prstDash val="solid"/>
              <a:miter/>
            </a:ln>
          </p:spPr>
          <p:txBody>
            <a:bodyPr rtlCol="0" anchor="ctr"/>
            <a:lstStyle/>
            <a:p>
              <a:endParaRPr lang="en-GB"/>
            </a:p>
          </p:txBody>
        </p:sp>
        <p:sp>
          <p:nvSpPr>
            <p:cNvPr id="484" name="Freeform: Shape 483">
              <a:extLst>
                <a:ext uri="{FF2B5EF4-FFF2-40B4-BE49-F238E27FC236}">
                  <a16:creationId xmlns:a16="http://schemas.microsoft.com/office/drawing/2014/main" id="{F9720FBB-1285-9758-BDDD-A866FBA005F9}"/>
                </a:ext>
              </a:extLst>
            </p:cNvPr>
            <p:cNvSpPr/>
            <p:nvPr/>
          </p:nvSpPr>
          <p:spPr>
            <a:xfrm>
              <a:off x="9420968" y="1017543"/>
              <a:ext cx="53322" cy="60315"/>
            </a:xfrm>
            <a:custGeom>
              <a:avLst/>
              <a:gdLst>
                <a:gd name="connsiteX0" fmla="*/ 0 w 53322"/>
                <a:gd name="connsiteY0" fmla="*/ 16609 h 60315"/>
                <a:gd name="connsiteX1" fmla="*/ 16609 w 53322"/>
                <a:gd name="connsiteY1" fmla="*/ 0 h 60315"/>
                <a:gd name="connsiteX2" fmla="*/ 53323 w 53322"/>
                <a:gd name="connsiteY2" fmla="*/ 50700 h 60315"/>
                <a:gd name="connsiteX3" fmla="*/ 47204 w 53322"/>
                <a:gd name="connsiteY3" fmla="*/ 60316 h 60315"/>
                <a:gd name="connsiteX4" fmla="*/ 0 w 53322"/>
                <a:gd name="connsiteY4" fmla="*/ 16609 h 60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60315">
                  <a:moveTo>
                    <a:pt x="0" y="16609"/>
                  </a:moveTo>
                  <a:cubicBezTo>
                    <a:pt x="5245" y="11364"/>
                    <a:pt x="10490" y="5245"/>
                    <a:pt x="16609" y="0"/>
                  </a:cubicBezTo>
                  <a:cubicBezTo>
                    <a:pt x="28847" y="16609"/>
                    <a:pt x="41085" y="34092"/>
                    <a:pt x="53323" y="50700"/>
                  </a:cubicBezTo>
                  <a:cubicBezTo>
                    <a:pt x="51574" y="54197"/>
                    <a:pt x="48952" y="56819"/>
                    <a:pt x="47204" y="60316"/>
                  </a:cubicBezTo>
                  <a:cubicBezTo>
                    <a:pt x="31469" y="45455"/>
                    <a:pt x="15735" y="30595"/>
                    <a:pt x="0" y="16609"/>
                  </a:cubicBezTo>
                  <a:close/>
                </a:path>
              </a:pathLst>
            </a:custGeom>
            <a:solidFill>
              <a:srgbClr val="7B2B29"/>
            </a:solidFill>
            <a:ln w="8731" cap="flat">
              <a:noFill/>
              <a:prstDash val="solid"/>
              <a:miter/>
            </a:ln>
          </p:spPr>
          <p:txBody>
            <a:bodyPr rtlCol="0" anchor="ctr"/>
            <a:lstStyle/>
            <a:p>
              <a:endParaRPr lang="en-GB"/>
            </a:p>
          </p:txBody>
        </p:sp>
        <p:sp>
          <p:nvSpPr>
            <p:cNvPr id="485" name="Freeform: Shape 484">
              <a:extLst>
                <a:ext uri="{FF2B5EF4-FFF2-40B4-BE49-F238E27FC236}">
                  <a16:creationId xmlns:a16="http://schemas.microsoft.com/office/drawing/2014/main" id="{4A3B6897-CABB-AD33-C142-8832737E183A}"/>
                </a:ext>
              </a:extLst>
            </p:cNvPr>
            <p:cNvSpPr/>
            <p:nvPr/>
          </p:nvSpPr>
          <p:spPr>
            <a:xfrm>
              <a:off x="10694593" y="5301715"/>
              <a:ext cx="36713" cy="57693"/>
            </a:xfrm>
            <a:custGeom>
              <a:avLst/>
              <a:gdLst>
                <a:gd name="connsiteX0" fmla="*/ 36714 w 36713"/>
                <a:gd name="connsiteY0" fmla="*/ 57693 h 57693"/>
                <a:gd name="connsiteX1" fmla="*/ 0 w 36713"/>
                <a:gd name="connsiteY1" fmla="*/ 31469 h 57693"/>
                <a:gd name="connsiteX2" fmla="*/ 20105 w 36713"/>
                <a:gd name="connsiteY2" fmla="*/ 0 h 57693"/>
                <a:gd name="connsiteX3" fmla="*/ 36714 w 36713"/>
                <a:gd name="connsiteY3" fmla="*/ 57693 h 57693"/>
              </a:gdLst>
              <a:ahLst/>
              <a:cxnLst>
                <a:cxn ang="0">
                  <a:pos x="connsiteX0" y="connsiteY0"/>
                </a:cxn>
                <a:cxn ang="0">
                  <a:pos x="connsiteX1" y="connsiteY1"/>
                </a:cxn>
                <a:cxn ang="0">
                  <a:pos x="connsiteX2" y="connsiteY2"/>
                </a:cxn>
                <a:cxn ang="0">
                  <a:pos x="connsiteX3" y="connsiteY3"/>
                </a:cxn>
              </a:cxnLst>
              <a:rect l="l" t="t" r="r" b="b"/>
              <a:pathLst>
                <a:path w="36713" h="57693">
                  <a:moveTo>
                    <a:pt x="36714" y="57693"/>
                  </a:moveTo>
                  <a:cubicBezTo>
                    <a:pt x="24476" y="48952"/>
                    <a:pt x="12238" y="40210"/>
                    <a:pt x="0" y="31469"/>
                  </a:cubicBezTo>
                  <a:cubicBezTo>
                    <a:pt x="6993" y="20979"/>
                    <a:pt x="13112" y="10490"/>
                    <a:pt x="20105" y="0"/>
                  </a:cubicBezTo>
                  <a:cubicBezTo>
                    <a:pt x="25350" y="19231"/>
                    <a:pt x="31469" y="38462"/>
                    <a:pt x="36714" y="57693"/>
                  </a:cubicBezTo>
                  <a:close/>
                </a:path>
              </a:pathLst>
            </a:custGeom>
            <a:solidFill>
              <a:srgbClr val="BA3325"/>
            </a:solidFill>
            <a:ln w="8731" cap="flat">
              <a:noFill/>
              <a:prstDash val="solid"/>
              <a:miter/>
            </a:ln>
          </p:spPr>
          <p:txBody>
            <a:bodyPr rtlCol="0" anchor="ctr"/>
            <a:lstStyle/>
            <a:p>
              <a:endParaRPr lang="en-GB"/>
            </a:p>
          </p:txBody>
        </p:sp>
        <p:sp>
          <p:nvSpPr>
            <p:cNvPr id="486" name="Freeform: Shape 485">
              <a:extLst>
                <a:ext uri="{FF2B5EF4-FFF2-40B4-BE49-F238E27FC236}">
                  <a16:creationId xmlns:a16="http://schemas.microsoft.com/office/drawing/2014/main" id="{92843E8E-9E9E-DE61-6891-A17644395777}"/>
                </a:ext>
              </a:extLst>
            </p:cNvPr>
            <p:cNvSpPr/>
            <p:nvPr/>
          </p:nvSpPr>
          <p:spPr>
            <a:xfrm>
              <a:off x="9531984" y="4736145"/>
              <a:ext cx="34091" cy="41958"/>
            </a:xfrm>
            <a:custGeom>
              <a:avLst/>
              <a:gdLst>
                <a:gd name="connsiteX0" fmla="*/ 0 w 34091"/>
                <a:gd name="connsiteY0" fmla="*/ 16609 h 41958"/>
                <a:gd name="connsiteX1" fmla="*/ 29721 w 34091"/>
                <a:gd name="connsiteY1" fmla="*/ 0 h 41958"/>
                <a:gd name="connsiteX2" fmla="*/ 34092 w 34091"/>
                <a:gd name="connsiteY2" fmla="*/ 41959 h 41958"/>
                <a:gd name="connsiteX3" fmla="*/ 0 w 34091"/>
                <a:gd name="connsiteY3" fmla="*/ 16609 h 41958"/>
              </a:gdLst>
              <a:ahLst/>
              <a:cxnLst>
                <a:cxn ang="0">
                  <a:pos x="connsiteX0" y="connsiteY0"/>
                </a:cxn>
                <a:cxn ang="0">
                  <a:pos x="connsiteX1" y="connsiteY1"/>
                </a:cxn>
                <a:cxn ang="0">
                  <a:pos x="connsiteX2" y="connsiteY2"/>
                </a:cxn>
                <a:cxn ang="0">
                  <a:pos x="connsiteX3" y="connsiteY3"/>
                </a:cxn>
              </a:cxnLst>
              <a:rect l="l" t="t" r="r" b="b"/>
              <a:pathLst>
                <a:path w="34091" h="41958">
                  <a:moveTo>
                    <a:pt x="0" y="16609"/>
                  </a:moveTo>
                  <a:cubicBezTo>
                    <a:pt x="9616" y="11364"/>
                    <a:pt x="20105" y="5245"/>
                    <a:pt x="29721" y="0"/>
                  </a:cubicBezTo>
                  <a:cubicBezTo>
                    <a:pt x="31469" y="13986"/>
                    <a:pt x="32343" y="27973"/>
                    <a:pt x="34092" y="41959"/>
                  </a:cubicBezTo>
                  <a:cubicBezTo>
                    <a:pt x="22728" y="33217"/>
                    <a:pt x="11364" y="25350"/>
                    <a:pt x="0" y="16609"/>
                  </a:cubicBezTo>
                  <a:close/>
                </a:path>
              </a:pathLst>
            </a:custGeom>
            <a:solidFill>
              <a:srgbClr val="469784"/>
            </a:solidFill>
            <a:ln w="8731" cap="flat">
              <a:noFill/>
              <a:prstDash val="solid"/>
              <a:miter/>
            </a:ln>
          </p:spPr>
          <p:txBody>
            <a:bodyPr rtlCol="0" anchor="ctr"/>
            <a:lstStyle/>
            <a:p>
              <a:endParaRPr lang="en-GB"/>
            </a:p>
          </p:txBody>
        </p:sp>
        <p:sp>
          <p:nvSpPr>
            <p:cNvPr id="487" name="Freeform: Shape 486">
              <a:extLst>
                <a:ext uri="{FF2B5EF4-FFF2-40B4-BE49-F238E27FC236}">
                  <a16:creationId xmlns:a16="http://schemas.microsoft.com/office/drawing/2014/main" id="{CDD22053-9ADB-30E8-7AC2-20D85FB95402}"/>
                </a:ext>
              </a:extLst>
            </p:cNvPr>
            <p:cNvSpPr/>
            <p:nvPr/>
          </p:nvSpPr>
          <p:spPr>
            <a:xfrm>
              <a:off x="9515375" y="1498322"/>
              <a:ext cx="87414" cy="25632"/>
            </a:xfrm>
            <a:custGeom>
              <a:avLst/>
              <a:gdLst>
                <a:gd name="connsiteX0" fmla="*/ 0 w 87414"/>
                <a:gd name="connsiteY0" fmla="*/ 2622 h 25632"/>
                <a:gd name="connsiteX1" fmla="*/ 13986 w 87414"/>
                <a:gd name="connsiteY1" fmla="*/ 1748 h 25632"/>
                <a:gd name="connsiteX2" fmla="*/ 64686 w 87414"/>
                <a:gd name="connsiteY2" fmla="*/ 1748 h 25632"/>
                <a:gd name="connsiteX3" fmla="*/ 70805 w 87414"/>
                <a:gd name="connsiteY3" fmla="*/ 0 h 25632"/>
                <a:gd name="connsiteX4" fmla="*/ 87414 w 87414"/>
                <a:gd name="connsiteY4" fmla="*/ 0 h 25632"/>
                <a:gd name="connsiteX5" fmla="*/ 0 w 87414"/>
                <a:gd name="connsiteY5" fmla="*/ 2622 h 2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414" h="25632">
                  <a:moveTo>
                    <a:pt x="0" y="2622"/>
                  </a:moveTo>
                  <a:cubicBezTo>
                    <a:pt x="4371" y="2622"/>
                    <a:pt x="8741" y="1748"/>
                    <a:pt x="13986" y="1748"/>
                  </a:cubicBezTo>
                  <a:cubicBezTo>
                    <a:pt x="30595" y="1748"/>
                    <a:pt x="48078" y="1748"/>
                    <a:pt x="64686" y="1748"/>
                  </a:cubicBezTo>
                  <a:cubicBezTo>
                    <a:pt x="67309" y="2622"/>
                    <a:pt x="69057" y="2622"/>
                    <a:pt x="70805" y="0"/>
                  </a:cubicBezTo>
                  <a:cubicBezTo>
                    <a:pt x="76050" y="0"/>
                    <a:pt x="82169" y="0"/>
                    <a:pt x="87414" y="0"/>
                  </a:cubicBezTo>
                  <a:cubicBezTo>
                    <a:pt x="58568" y="45455"/>
                    <a:pt x="28847" y="20105"/>
                    <a:pt x="0" y="2622"/>
                  </a:cubicBezTo>
                  <a:close/>
                </a:path>
              </a:pathLst>
            </a:custGeom>
            <a:solidFill>
              <a:srgbClr val="F9D4D5"/>
            </a:solidFill>
            <a:ln w="8731" cap="flat">
              <a:noFill/>
              <a:prstDash val="solid"/>
              <a:miter/>
            </a:ln>
          </p:spPr>
          <p:txBody>
            <a:bodyPr rtlCol="0" anchor="ctr"/>
            <a:lstStyle/>
            <a:p>
              <a:endParaRPr lang="en-GB"/>
            </a:p>
          </p:txBody>
        </p:sp>
        <p:sp>
          <p:nvSpPr>
            <p:cNvPr id="488" name="Freeform: Shape 487">
              <a:extLst>
                <a:ext uri="{FF2B5EF4-FFF2-40B4-BE49-F238E27FC236}">
                  <a16:creationId xmlns:a16="http://schemas.microsoft.com/office/drawing/2014/main" id="{2A0D701E-A014-4F2E-8DB5-57024759B2E5}"/>
                </a:ext>
              </a:extLst>
            </p:cNvPr>
            <p:cNvSpPr/>
            <p:nvPr/>
          </p:nvSpPr>
          <p:spPr>
            <a:xfrm>
              <a:off x="10011888" y="5413606"/>
              <a:ext cx="57693" cy="37588"/>
            </a:xfrm>
            <a:custGeom>
              <a:avLst/>
              <a:gdLst>
                <a:gd name="connsiteX0" fmla="*/ 14860 w 57693"/>
                <a:gd name="connsiteY0" fmla="*/ 0 h 37588"/>
                <a:gd name="connsiteX1" fmla="*/ 39336 w 57693"/>
                <a:gd name="connsiteY1" fmla="*/ 2622 h 37588"/>
                <a:gd name="connsiteX2" fmla="*/ 55945 w 57693"/>
                <a:gd name="connsiteY2" fmla="*/ 9615 h 37588"/>
                <a:gd name="connsiteX3" fmla="*/ 57693 w 57693"/>
                <a:gd name="connsiteY3" fmla="*/ 26224 h 37588"/>
                <a:gd name="connsiteX4" fmla="*/ 19231 w 57693"/>
                <a:gd name="connsiteY4" fmla="*/ 37588 h 37588"/>
                <a:gd name="connsiteX5" fmla="*/ 3497 w 57693"/>
                <a:gd name="connsiteY5" fmla="*/ 13986 h 37588"/>
                <a:gd name="connsiteX6" fmla="*/ 0 w 57693"/>
                <a:gd name="connsiteY6" fmla="*/ 8741 h 37588"/>
                <a:gd name="connsiteX7" fmla="*/ 14860 w 57693"/>
                <a:gd name="connsiteY7" fmla="*/ 0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93" h="37588">
                  <a:moveTo>
                    <a:pt x="14860" y="0"/>
                  </a:moveTo>
                  <a:cubicBezTo>
                    <a:pt x="22728" y="874"/>
                    <a:pt x="30595" y="1748"/>
                    <a:pt x="39336" y="2622"/>
                  </a:cubicBezTo>
                  <a:cubicBezTo>
                    <a:pt x="44581" y="5245"/>
                    <a:pt x="49826" y="7867"/>
                    <a:pt x="55945" y="9615"/>
                  </a:cubicBezTo>
                  <a:cubicBezTo>
                    <a:pt x="56819" y="14861"/>
                    <a:pt x="56819" y="20105"/>
                    <a:pt x="57693" y="26224"/>
                  </a:cubicBezTo>
                  <a:cubicBezTo>
                    <a:pt x="44581" y="29721"/>
                    <a:pt x="32343" y="33217"/>
                    <a:pt x="19231" y="37588"/>
                  </a:cubicBezTo>
                  <a:cubicBezTo>
                    <a:pt x="13986" y="29721"/>
                    <a:pt x="8741" y="21854"/>
                    <a:pt x="3497" y="13986"/>
                  </a:cubicBezTo>
                  <a:cubicBezTo>
                    <a:pt x="2622" y="12238"/>
                    <a:pt x="874" y="10490"/>
                    <a:pt x="0" y="8741"/>
                  </a:cubicBezTo>
                  <a:cubicBezTo>
                    <a:pt x="5245" y="5245"/>
                    <a:pt x="10490" y="2622"/>
                    <a:pt x="14860" y="0"/>
                  </a:cubicBezTo>
                  <a:close/>
                </a:path>
              </a:pathLst>
            </a:custGeom>
            <a:solidFill>
              <a:srgbClr val="B23D4A"/>
            </a:solidFill>
            <a:ln w="8731" cap="flat">
              <a:noFill/>
              <a:prstDash val="solid"/>
              <a:miter/>
            </a:ln>
          </p:spPr>
          <p:txBody>
            <a:bodyPr rtlCol="0" anchor="ctr"/>
            <a:lstStyle/>
            <a:p>
              <a:endParaRPr lang="en-GB"/>
            </a:p>
          </p:txBody>
        </p:sp>
        <p:sp>
          <p:nvSpPr>
            <p:cNvPr id="489" name="Freeform: Shape 488">
              <a:extLst>
                <a:ext uri="{FF2B5EF4-FFF2-40B4-BE49-F238E27FC236}">
                  <a16:creationId xmlns:a16="http://schemas.microsoft.com/office/drawing/2014/main" id="{1CC9F10F-84F1-CE8C-F11F-190D2C576BFE}"/>
                </a:ext>
              </a:extLst>
            </p:cNvPr>
            <p:cNvSpPr/>
            <p:nvPr/>
          </p:nvSpPr>
          <p:spPr>
            <a:xfrm>
              <a:off x="9288972" y="1918784"/>
              <a:ext cx="65560" cy="49826"/>
            </a:xfrm>
            <a:custGeom>
              <a:avLst/>
              <a:gdLst>
                <a:gd name="connsiteX0" fmla="*/ 65561 w 65560"/>
                <a:gd name="connsiteY0" fmla="*/ 24476 h 49826"/>
                <a:gd name="connsiteX1" fmla="*/ 41959 w 65560"/>
                <a:gd name="connsiteY1" fmla="*/ 49826 h 49826"/>
                <a:gd name="connsiteX2" fmla="*/ 0 w 65560"/>
                <a:gd name="connsiteY2" fmla="*/ 17483 h 49826"/>
                <a:gd name="connsiteX3" fmla="*/ 14861 w 65560"/>
                <a:gd name="connsiteY3" fmla="*/ 0 h 49826"/>
                <a:gd name="connsiteX4" fmla="*/ 65561 w 65560"/>
                <a:gd name="connsiteY4" fmla="*/ 24476 h 498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0" h="49826">
                  <a:moveTo>
                    <a:pt x="65561" y="24476"/>
                  </a:moveTo>
                  <a:cubicBezTo>
                    <a:pt x="57693" y="33217"/>
                    <a:pt x="49826" y="41959"/>
                    <a:pt x="41959" y="49826"/>
                  </a:cubicBezTo>
                  <a:cubicBezTo>
                    <a:pt x="27973" y="39336"/>
                    <a:pt x="13986" y="28847"/>
                    <a:pt x="0" y="17483"/>
                  </a:cubicBezTo>
                  <a:cubicBezTo>
                    <a:pt x="5245" y="11364"/>
                    <a:pt x="9616" y="6119"/>
                    <a:pt x="14861" y="0"/>
                  </a:cubicBezTo>
                  <a:cubicBezTo>
                    <a:pt x="32343" y="8741"/>
                    <a:pt x="48952" y="16609"/>
                    <a:pt x="65561" y="24476"/>
                  </a:cubicBezTo>
                  <a:close/>
                </a:path>
              </a:pathLst>
            </a:custGeom>
            <a:solidFill>
              <a:srgbClr val="BE7625"/>
            </a:solidFill>
            <a:ln w="8731" cap="flat">
              <a:noFill/>
              <a:prstDash val="solid"/>
              <a:miter/>
            </a:ln>
          </p:spPr>
          <p:txBody>
            <a:bodyPr rtlCol="0" anchor="ctr"/>
            <a:lstStyle/>
            <a:p>
              <a:endParaRPr lang="en-GB"/>
            </a:p>
          </p:txBody>
        </p:sp>
        <p:sp>
          <p:nvSpPr>
            <p:cNvPr id="490" name="Freeform: Shape 489">
              <a:extLst>
                <a:ext uri="{FF2B5EF4-FFF2-40B4-BE49-F238E27FC236}">
                  <a16:creationId xmlns:a16="http://schemas.microsoft.com/office/drawing/2014/main" id="{6763AC3B-23CA-DBAF-C07E-D8B9169F61BC}"/>
                </a:ext>
              </a:extLst>
            </p:cNvPr>
            <p:cNvSpPr/>
            <p:nvPr/>
          </p:nvSpPr>
          <p:spPr>
            <a:xfrm>
              <a:off x="11331843" y="872436"/>
              <a:ext cx="45455" cy="41084"/>
            </a:xfrm>
            <a:custGeom>
              <a:avLst/>
              <a:gdLst>
                <a:gd name="connsiteX0" fmla="*/ 45455 w 45455"/>
                <a:gd name="connsiteY0" fmla="*/ 14860 h 41084"/>
                <a:gd name="connsiteX1" fmla="*/ 13986 w 45455"/>
                <a:gd name="connsiteY1" fmla="*/ 41085 h 41084"/>
                <a:gd name="connsiteX2" fmla="*/ 0 w 45455"/>
                <a:gd name="connsiteY2" fmla="*/ 9616 h 41084"/>
                <a:gd name="connsiteX3" fmla="*/ 27972 w 45455"/>
                <a:gd name="connsiteY3" fmla="*/ 0 h 41084"/>
                <a:gd name="connsiteX4" fmla="*/ 36714 w 45455"/>
                <a:gd name="connsiteY4" fmla="*/ 6993 h 41084"/>
                <a:gd name="connsiteX5" fmla="*/ 45455 w 45455"/>
                <a:gd name="connsiteY5" fmla="*/ 14860 h 41084"/>
                <a:gd name="connsiteX6" fmla="*/ 45455 w 45455"/>
                <a:gd name="connsiteY6" fmla="*/ 14860 h 4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41084">
                  <a:moveTo>
                    <a:pt x="45455" y="14860"/>
                  </a:moveTo>
                  <a:cubicBezTo>
                    <a:pt x="34966" y="23602"/>
                    <a:pt x="24476" y="32343"/>
                    <a:pt x="13986" y="41085"/>
                  </a:cubicBezTo>
                  <a:cubicBezTo>
                    <a:pt x="9616" y="30595"/>
                    <a:pt x="4371" y="20105"/>
                    <a:pt x="0" y="9616"/>
                  </a:cubicBezTo>
                  <a:cubicBezTo>
                    <a:pt x="9616" y="6119"/>
                    <a:pt x="18357" y="3497"/>
                    <a:pt x="27972" y="0"/>
                  </a:cubicBezTo>
                  <a:cubicBezTo>
                    <a:pt x="30595" y="2622"/>
                    <a:pt x="34092" y="5245"/>
                    <a:pt x="36714" y="6993"/>
                  </a:cubicBezTo>
                  <a:cubicBezTo>
                    <a:pt x="39336" y="9616"/>
                    <a:pt x="41959" y="11364"/>
                    <a:pt x="45455" y="14860"/>
                  </a:cubicBezTo>
                  <a:cubicBezTo>
                    <a:pt x="44581" y="13986"/>
                    <a:pt x="45455" y="14860"/>
                    <a:pt x="45455" y="14860"/>
                  </a:cubicBezTo>
                  <a:close/>
                </a:path>
              </a:pathLst>
            </a:custGeom>
            <a:solidFill>
              <a:srgbClr val="BE7625"/>
            </a:solidFill>
            <a:ln w="8731" cap="flat">
              <a:noFill/>
              <a:prstDash val="solid"/>
              <a:miter/>
            </a:ln>
          </p:spPr>
          <p:txBody>
            <a:bodyPr rtlCol="0" anchor="ctr"/>
            <a:lstStyle/>
            <a:p>
              <a:endParaRPr lang="en-GB"/>
            </a:p>
          </p:txBody>
        </p:sp>
        <p:sp>
          <p:nvSpPr>
            <p:cNvPr id="491" name="Freeform: Shape 490">
              <a:extLst>
                <a:ext uri="{FF2B5EF4-FFF2-40B4-BE49-F238E27FC236}">
                  <a16:creationId xmlns:a16="http://schemas.microsoft.com/office/drawing/2014/main" id="{39BA7DC9-0A08-F276-2C97-FCDA2A95E631}"/>
                </a:ext>
              </a:extLst>
            </p:cNvPr>
            <p:cNvSpPr/>
            <p:nvPr/>
          </p:nvSpPr>
          <p:spPr>
            <a:xfrm>
              <a:off x="9087045" y="3990502"/>
              <a:ext cx="25883" cy="69931"/>
            </a:xfrm>
            <a:custGeom>
              <a:avLst/>
              <a:gdLst>
                <a:gd name="connsiteX0" fmla="*/ 0 w 25883"/>
                <a:gd name="connsiteY0" fmla="*/ 0 h 69931"/>
                <a:gd name="connsiteX1" fmla="*/ 17483 w 25883"/>
                <a:gd name="connsiteY1" fmla="*/ 69931 h 69931"/>
                <a:gd name="connsiteX2" fmla="*/ 0 w 25883"/>
                <a:gd name="connsiteY2" fmla="*/ 0 h 69931"/>
              </a:gdLst>
              <a:ahLst/>
              <a:cxnLst>
                <a:cxn ang="0">
                  <a:pos x="connsiteX0" y="connsiteY0"/>
                </a:cxn>
                <a:cxn ang="0">
                  <a:pos x="connsiteX1" y="connsiteY1"/>
                </a:cxn>
                <a:cxn ang="0">
                  <a:pos x="connsiteX2" y="connsiteY2"/>
                </a:cxn>
              </a:cxnLst>
              <a:rect l="l" t="t" r="r" b="b"/>
              <a:pathLst>
                <a:path w="25883" h="69931">
                  <a:moveTo>
                    <a:pt x="0" y="0"/>
                  </a:moveTo>
                  <a:cubicBezTo>
                    <a:pt x="43707" y="13986"/>
                    <a:pt x="19231" y="44581"/>
                    <a:pt x="17483" y="69931"/>
                  </a:cubicBezTo>
                  <a:cubicBezTo>
                    <a:pt x="11364" y="46329"/>
                    <a:pt x="6119" y="22727"/>
                    <a:pt x="0" y="0"/>
                  </a:cubicBezTo>
                  <a:close/>
                </a:path>
              </a:pathLst>
            </a:custGeom>
            <a:solidFill>
              <a:srgbClr val="4F513D"/>
            </a:solidFill>
            <a:ln w="8731" cap="flat">
              <a:noFill/>
              <a:prstDash val="solid"/>
              <a:miter/>
            </a:ln>
          </p:spPr>
          <p:txBody>
            <a:bodyPr rtlCol="0" anchor="ctr"/>
            <a:lstStyle/>
            <a:p>
              <a:endParaRPr lang="en-GB"/>
            </a:p>
          </p:txBody>
        </p:sp>
        <p:sp>
          <p:nvSpPr>
            <p:cNvPr id="492" name="Freeform: Shape 491">
              <a:extLst>
                <a:ext uri="{FF2B5EF4-FFF2-40B4-BE49-F238E27FC236}">
                  <a16:creationId xmlns:a16="http://schemas.microsoft.com/office/drawing/2014/main" id="{006964E5-B12A-AB1E-D6BC-16BFF4162B6C}"/>
                </a:ext>
              </a:extLst>
            </p:cNvPr>
            <p:cNvSpPr/>
            <p:nvPr/>
          </p:nvSpPr>
          <p:spPr>
            <a:xfrm>
              <a:off x="9639503" y="2779815"/>
              <a:ext cx="16608" cy="66434"/>
            </a:xfrm>
            <a:custGeom>
              <a:avLst/>
              <a:gdLst>
                <a:gd name="connsiteX0" fmla="*/ 0 w 16608"/>
                <a:gd name="connsiteY0" fmla="*/ 0 h 66434"/>
                <a:gd name="connsiteX1" fmla="*/ 7867 w 16608"/>
                <a:gd name="connsiteY1" fmla="*/ 0 h 66434"/>
                <a:gd name="connsiteX2" fmla="*/ 16609 w 16608"/>
                <a:gd name="connsiteY2" fmla="*/ 14860 h 66434"/>
                <a:gd name="connsiteX3" fmla="*/ 6119 w 16608"/>
                <a:gd name="connsiteY3" fmla="*/ 66435 h 66434"/>
                <a:gd name="connsiteX4" fmla="*/ 0 w 16608"/>
                <a:gd name="connsiteY4" fmla="*/ 0 h 66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66434">
                  <a:moveTo>
                    <a:pt x="0" y="0"/>
                  </a:moveTo>
                  <a:cubicBezTo>
                    <a:pt x="2622" y="0"/>
                    <a:pt x="5245" y="0"/>
                    <a:pt x="7867" y="0"/>
                  </a:cubicBezTo>
                  <a:cubicBezTo>
                    <a:pt x="10490" y="5245"/>
                    <a:pt x="13986" y="9615"/>
                    <a:pt x="16609" y="14860"/>
                  </a:cubicBezTo>
                  <a:cubicBezTo>
                    <a:pt x="13112" y="32343"/>
                    <a:pt x="9616" y="48952"/>
                    <a:pt x="6119" y="66435"/>
                  </a:cubicBezTo>
                  <a:cubicBezTo>
                    <a:pt x="4371" y="43707"/>
                    <a:pt x="1748" y="21854"/>
                    <a:pt x="0" y="0"/>
                  </a:cubicBezTo>
                  <a:close/>
                </a:path>
              </a:pathLst>
            </a:custGeom>
            <a:solidFill>
              <a:srgbClr val="E7BB54"/>
            </a:solidFill>
            <a:ln w="8731" cap="flat">
              <a:noFill/>
              <a:prstDash val="solid"/>
              <a:miter/>
            </a:ln>
          </p:spPr>
          <p:txBody>
            <a:bodyPr rtlCol="0" anchor="ctr"/>
            <a:lstStyle/>
            <a:p>
              <a:endParaRPr lang="en-GB"/>
            </a:p>
          </p:txBody>
        </p:sp>
        <p:sp>
          <p:nvSpPr>
            <p:cNvPr id="493" name="Freeform: Shape 492">
              <a:extLst>
                <a:ext uri="{FF2B5EF4-FFF2-40B4-BE49-F238E27FC236}">
                  <a16:creationId xmlns:a16="http://schemas.microsoft.com/office/drawing/2014/main" id="{BC159C69-EFD0-26D5-B2DC-3F2B067E239B}"/>
                </a:ext>
              </a:extLst>
            </p:cNvPr>
            <p:cNvSpPr/>
            <p:nvPr/>
          </p:nvSpPr>
          <p:spPr>
            <a:xfrm>
              <a:off x="10650886" y="305991"/>
              <a:ext cx="44581" cy="38462"/>
            </a:xfrm>
            <a:custGeom>
              <a:avLst/>
              <a:gdLst>
                <a:gd name="connsiteX0" fmla="*/ 44581 w 44581"/>
                <a:gd name="connsiteY0" fmla="*/ 10490 h 38462"/>
                <a:gd name="connsiteX1" fmla="*/ 38462 w 44581"/>
                <a:gd name="connsiteY1" fmla="*/ 38462 h 38462"/>
                <a:gd name="connsiteX2" fmla="*/ 874 w 44581"/>
                <a:gd name="connsiteY2" fmla="*/ 30595 h 38462"/>
                <a:gd name="connsiteX3" fmla="*/ 0 w 44581"/>
                <a:gd name="connsiteY3" fmla="*/ 29721 h 38462"/>
                <a:gd name="connsiteX4" fmla="*/ 8741 w 44581"/>
                <a:gd name="connsiteY4" fmla="*/ 0 h 38462"/>
                <a:gd name="connsiteX5" fmla="*/ 44581 w 44581"/>
                <a:gd name="connsiteY5" fmla="*/ 1049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38462">
                  <a:moveTo>
                    <a:pt x="44581" y="10490"/>
                  </a:moveTo>
                  <a:cubicBezTo>
                    <a:pt x="42833" y="20105"/>
                    <a:pt x="40210" y="28847"/>
                    <a:pt x="38462" y="38462"/>
                  </a:cubicBezTo>
                  <a:cubicBezTo>
                    <a:pt x="26224" y="35840"/>
                    <a:pt x="13112" y="33217"/>
                    <a:pt x="874" y="30595"/>
                  </a:cubicBezTo>
                  <a:lnTo>
                    <a:pt x="0" y="29721"/>
                  </a:lnTo>
                  <a:cubicBezTo>
                    <a:pt x="2622" y="20105"/>
                    <a:pt x="6119" y="9616"/>
                    <a:pt x="8741" y="0"/>
                  </a:cubicBezTo>
                  <a:cubicBezTo>
                    <a:pt x="20979" y="3497"/>
                    <a:pt x="33217" y="6993"/>
                    <a:pt x="44581" y="10490"/>
                  </a:cubicBezTo>
                  <a:close/>
                </a:path>
              </a:pathLst>
            </a:custGeom>
            <a:solidFill>
              <a:srgbClr val="7B2B29"/>
            </a:solidFill>
            <a:ln w="8731" cap="flat">
              <a:noFill/>
              <a:prstDash val="solid"/>
              <a:miter/>
            </a:ln>
          </p:spPr>
          <p:txBody>
            <a:bodyPr rtlCol="0" anchor="ctr"/>
            <a:lstStyle/>
            <a:p>
              <a:endParaRPr lang="en-GB"/>
            </a:p>
          </p:txBody>
        </p:sp>
        <p:sp>
          <p:nvSpPr>
            <p:cNvPr id="494" name="Freeform: Shape 493">
              <a:extLst>
                <a:ext uri="{FF2B5EF4-FFF2-40B4-BE49-F238E27FC236}">
                  <a16:creationId xmlns:a16="http://schemas.microsoft.com/office/drawing/2014/main" id="{68339D22-43C4-1ABE-4192-028AC829A59B}"/>
                </a:ext>
              </a:extLst>
            </p:cNvPr>
            <p:cNvSpPr/>
            <p:nvPr/>
          </p:nvSpPr>
          <p:spPr>
            <a:xfrm>
              <a:off x="9455059" y="2040290"/>
              <a:ext cx="62064" cy="47203"/>
            </a:xfrm>
            <a:custGeom>
              <a:avLst/>
              <a:gdLst>
                <a:gd name="connsiteX0" fmla="*/ 30595 w 62064"/>
                <a:gd name="connsiteY0" fmla="*/ 44581 h 47203"/>
                <a:gd name="connsiteX1" fmla="*/ 25350 w 62064"/>
                <a:gd name="connsiteY1" fmla="*/ 47204 h 47203"/>
                <a:gd name="connsiteX2" fmla="*/ 0 w 62064"/>
                <a:gd name="connsiteY2" fmla="*/ 19231 h 47203"/>
                <a:gd name="connsiteX3" fmla="*/ 17483 w 62064"/>
                <a:gd name="connsiteY3" fmla="*/ 0 h 47203"/>
                <a:gd name="connsiteX4" fmla="*/ 52449 w 62064"/>
                <a:gd name="connsiteY4" fmla="*/ 16609 h 47203"/>
                <a:gd name="connsiteX5" fmla="*/ 62064 w 62064"/>
                <a:gd name="connsiteY5" fmla="*/ 26224 h 47203"/>
                <a:gd name="connsiteX6" fmla="*/ 30595 w 62064"/>
                <a:gd name="connsiteY6" fmla="*/ 44581 h 4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64" h="47203">
                  <a:moveTo>
                    <a:pt x="30595" y="44581"/>
                  </a:moveTo>
                  <a:cubicBezTo>
                    <a:pt x="28847" y="45455"/>
                    <a:pt x="27098" y="46329"/>
                    <a:pt x="25350" y="47204"/>
                  </a:cubicBezTo>
                  <a:cubicBezTo>
                    <a:pt x="16609" y="37588"/>
                    <a:pt x="7867" y="28847"/>
                    <a:pt x="0" y="19231"/>
                  </a:cubicBezTo>
                  <a:cubicBezTo>
                    <a:pt x="6119" y="13112"/>
                    <a:pt x="11364" y="6119"/>
                    <a:pt x="17483" y="0"/>
                  </a:cubicBezTo>
                  <a:cubicBezTo>
                    <a:pt x="13112" y="39336"/>
                    <a:pt x="36714" y="20979"/>
                    <a:pt x="52449" y="16609"/>
                  </a:cubicBezTo>
                  <a:cubicBezTo>
                    <a:pt x="55945" y="20105"/>
                    <a:pt x="58568" y="22728"/>
                    <a:pt x="62064" y="26224"/>
                  </a:cubicBezTo>
                  <a:cubicBezTo>
                    <a:pt x="51574" y="32343"/>
                    <a:pt x="41085" y="38462"/>
                    <a:pt x="30595" y="44581"/>
                  </a:cubicBezTo>
                  <a:close/>
                </a:path>
              </a:pathLst>
            </a:custGeom>
            <a:solidFill>
              <a:srgbClr val="B23D4A"/>
            </a:solidFill>
            <a:ln w="8731" cap="flat">
              <a:noFill/>
              <a:prstDash val="solid"/>
              <a:miter/>
            </a:ln>
          </p:spPr>
          <p:txBody>
            <a:bodyPr rtlCol="0" anchor="ctr"/>
            <a:lstStyle/>
            <a:p>
              <a:endParaRPr lang="en-GB"/>
            </a:p>
          </p:txBody>
        </p:sp>
        <p:sp>
          <p:nvSpPr>
            <p:cNvPr id="495" name="Freeform: Shape 494">
              <a:extLst>
                <a:ext uri="{FF2B5EF4-FFF2-40B4-BE49-F238E27FC236}">
                  <a16:creationId xmlns:a16="http://schemas.microsoft.com/office/drawing/2014/main" id="{BE16031A-7218-C970-F826-C1D86625CBF6}"/>
                </a:ext>
              </a:extLst>
            </p:cNvPr>
            <p:cNvSpPr/>
            <p:nvPr/>
          </p:nvSpPr>
          <p:spPr>
            <a:xfrm>
              <a:off x="9810835" y="2314771"/>
              <a:ext cx="65560" cy="24475"/>
            </a:xfrm>
            <a:custGeom>
              <a:avLst/>
              <a:gdLst>
                <a:gd name="connsiteX0" fmla="*/ 0 w 65560"/>
                <a:gd name="connsiteY0" fmla="*/ 3497 h 24475"/>
                <a:gd name="connsiteX1" fmla="*/ 65561 w 65560"/>
                <a:gd name="connsiteY1" fmla="*/ 0 h 24475"/>
                <a:gd name="connsiteX2" fmla="*/ 10490 w 65560"/>
                <a:gd name="connsiteY2" fmla="*/ 24476 h 24475"/>
                <a:gd name="connsiteX3" fmla="*/ 0 w 65560"/>
                <a:gd name="connsiteY3" fmla="*/ 3497 h 24475"/>
              </a:gdLst>
              <a:ahLst/>
              <a:cxnLst>
                <a:cxn ang="0">
                  <a:pos x="connsiteX0" y="connsiteY0"/>
                </a:cxn>
                <a:cxn ang="0">
                  <a:pos x="connsiteX1" y="connsiteY1"/>
                </a:cxn>
                <a:cxn ang="0">
                  <a:pos x="connsiteX2" y="connsiteY2"/>
                </a:cxn>
                <a:cxn ang="0">
                  <a:pos x="connsiteX3" y="connsiteY3"/>
                </a:cxn>
              </a:cxnLst>
              <a:rect l="l" t="t" r="r" b="b"/>
              <a:pathLst>
                <a:path w="65560" h="24475">
                  <a:moveTo>
                    <a:pt x="0" y="3497"/>
                  </a:moveTo>
                  <a:cubicBezTo>
                    <a:pt x="21854" y="2622"/>
                    <a:pt x="43707" y="874"/>
                    <a:pt x="65561" y="0"/>
                  </a:cubicBezTo>
                  <a:cubicBezTo>
                    <a:pt x="47204" y="7867"/>
                    <a:pt x="28847" y="15734"/>
                    <a:pt x="10490" y="24476"/>
                  </a:cubicBezTo>
                  <a:cubicBezTo>
                    <a:pt x="6993" y="16609"/>
                    <a:pt x="3497" y="10490"/>
                    <a:pt x="0" y="3497"/>
                  </a:cubicBezTo>
                  <a:close/>
                </a:path>
              </a:pathLst>
            </a:custGeom>
            <a:solidFill>
              <a:srgbClr val="EA9024"/>
            </a:solidFill>
            <a:ln w="8731" cap="flat">
              <a:noFill/>
              <a:prstDash val="solid"/>
              <a:miter/>
            </a:ln>
          </p:spPr>
          <p:txBody>
            <a:bodyPr rtlCol="0" anchor="ctr"/>
            <a:lstStyle/>
            <a:p>
              <a:endParaRPr lang="en-GB"/>
            </a:p>
          </p:txBody>
        </p:sp>
        <p:sp>
          <p:nvSpPr>
            <p:cNvPr id="496" name="Freeform: Shape 495">
              <a:extLst>
                <a:ext uri="{FF2B5EF4-FFF2-40B4-BE49-F238E27FC236}">
                  <a16:creationId xmlns:a16="http://schemas.microsoft.com/office/drawing/2014/main" id="{8D02BEDC-EB48-0B65-D4A2-B1F85DDF45EB}"/>
                </a:ext>
              </a:extLst>
            </p:cNvPr>
            <p:cNvSpPr/>
            <p:nvPr/>
          </p:nvSpPr>
          <p:spPr>
            <a:xfrm>
              <a:off x="8927951" y="1972981"/>
              <a:ext cx="36714" cy="34091"/>
            </a:xfrm>
            <a:custGeom>
              <a:avLst/>
              <a:gdLst>
                <a:gd name="connsiteX0" fmla="*/ 36714 w 36714"/>
                <a:gd name="connsiteY0" fmla="*/ 33217 h 34091"/>
                <a:gd name="connsiteX1" fmla="*/ 0 w 36714"/>
                <a:gd name="connsiteY1" fmla="*/ 34092 h 34091"/>
                <a:gd name="connsiteX2" fmla="*/ 874 w 36714"/>
                <a:gd name="connsiteY2" fmla="*/ 5245 h 34091"/>
                <a:gd name="connsiteX3" fmla="*/ 874 w 36714"/>
                <a:gd name="connsiteY3" fmla="*/ 4371 h 34091"/>
                <a:gd name="connsiteX4" fmla="*/ 11364 w 36714"/>
                <a:gd name="connsiteY4" fmla="*/ 0 h 34091"/>
                <a:gd name="connsiteX5" fmla="*/ 26224 w 36714"/>
                <a:gd name="connsiteY5" fmla="*/ 1748 h 34091"/>
                <a:gd name="connsiteX6" fmla="*/ 34092 w 36714"/>
                <a:gd name="connsiteY6" fmla="*/ 23602 h 34091"/>
                <a:gd name="connsiteX7" fmla="*/ 36714 w 36714"/>
                <a:gd name="connsiteY7" fmla="*/ 33217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14" h="34091">
                  <a:moveTo>
                    <a:pt x="36714" y="33217"/>
                  </a:moveTo>
                  <a:cubicBezTo>
                    <a:pt x="24476" y="33217"/>
                    <a:pt x="12238" y="34092"/>
                    <a:pt x="0" y="34092"/>
                  </a:cubicBezTo>
                  <a:cubicBezTo>
                    <a:pt x="0" y="24476"/>
                    <a:pt x="874" y="14861"/>
                    <a:pt x="874" y="5245"/>
                  </a:cubicBezTo>
                  <a:cubicBezTo>
                    <a:pt x="874" y="5245"/>
                    <a:pt x="874" y="4371"/>
                    <a:pt x="874" y="4371"/>
                  </a:cubicBezTo>
                  <a:cubicBezTo>
                    <a:pt x="4371" y="2622"/>
                    <a:pt x="7867" y="1748"/>
                    <a:pt x="11364" y="0"/>
                  </a:cubicBezTo>
                  <a:cubicBezTo>
                    <a:pt x="16609" y="874"/>
                    <a:pt x="21854" y="874"/>
                    <a:pt x="26224" y="1748"/>
                  </a:cubicBezTo>
                  <a:cubicBezTo>
                    <a:pt x="28847" y="8741"/>
                    <a:pt x="31469" y="16609"/>
                    <a:pt x="34092" y="23602"/>
                  </a:cubicBezTo>
                  <a:cubicBezTo>
                    <a:pt x="34966" y="27098"/>
                    <a:pt x="35840" y="29721"/>
                    <a:pt x="36714" y="33217"/>
                  </a:cubicBezTo>
                  <a:close/>
                </a:path>
              </a:pathLst>
            </a:custGeom>
            <a:solidFill>
              <a:srgbClr val="D6273B"/>
            </a:solidFill>
            <a:ln w="8731" cap="flat">
              <a:noFill/>
              <a:prstDash val="solid"/>
              <a:miter/>
            </a:ln>
          </p:spPr>
          <p:txBody>
            <a:bodyPr rtlCol="0" anchor="ctr"/>
            <a:lstStyle/>
            <a:p>
              <a:endParaRPr lang="en-GB"/>
            </a:p>
          </p:txBody>
        </p:sp>
        <p:sp>
          <p:nvSpPr>
            <p:cNvPr id="497" name="Freeform: Shape 496">
              <a:extLst>
                <a:ext uri="{FF2B5EF4-FFF2-40B4-BE49-F238E27FC236}">
                  <a16:creationId xmlns:a16="http://schemas.microsoft.com/office/drawing/2014/main" id="{22894D05-E361-D633-2BF2-3614BA6C6F90}"/>
                </a:ext>
              </a:extLst>
            </p:cNvPr>
            <p:cNvSpPr/>
            <p:nvPr/>
          </p:nvSpPr>
          <p:spPr>
            <a:xfrm>
              <a:off x="9079178" y="2296414"/>
              <a:ext cx="60315" cy="22727"/>
            </a:xfrm>
            <a:custGeom>
              <a:avLst/>
              <a:gdLst>
                <a:gd name="connsiteX0" fmla="*/ 60316 w 60315"/>
                <a:gd name="connsiteY0" fmla="*/ 21854 h 22727"/>
                <a:gd name="connsiteX1" fmla="*/ 22728 w 60315"/>
                <a:gd name="connsiteY1" fmla="*/ 22728 h 22727"/>
                <a:gd name="connsiteX2" fmla="*/ 16609 w 60315"/>
                <a:gd name="connsiteY2" fmla="*/ 13986 h 22727"/>
                <a:gd name="connsiteX3" fmla="*/ 0 w 60315"/>
                <a:gd name="connsiteY3" fmla="*/ 0 h 22727"/>
                <a:gd name="connsiteX4" fmla="*/ 60316 w 60315"/>
                <a:gd name="connsiteY4" fmla="*/ 8741 h 22727"/>
                <a:gd name="connsiteX5" fmla="*/ 60316 w 60315"/>
                <a:gd name="connsiteY5" fmla="*/ 21854 h 2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15" h="22727">
                  <a:moveTo>
                    <a:pt x="60316" y="21854"/>
                  </a:moveTo>
                  <a:cubicBezTo>
                    <a:pt x="48078" y="21854"/>
                    <a:pt x="34966" y="22728"/>
                    <a:pt x="22728" y="22728"/>
                  </a:cubicBezTo>
                  <a:cubicBezTo>
                    <a:pt x="20979" y="20105"/>
                    <a:pt x="18357" y="17483"/>
                    <a:pt x="16609" y="13986"/>
                  </a:cubicBezTo>
                  <a:cubicBezTo>
                    <a:pt x="11364" y="9616"/>
                    <a:pt x="6119" y="4371"/>
                    <a:pt x="0" y="0"/>
                  </a:cubicBezTo>
                  <a:cubicBezTo>
                    <a:pt x="20105" y="2623"/>
                    <a:pt x="40211" y="6119"/>
                    <a:pt x="60316" y="8741"/>
                  </a:cubicBezTo>
                  <a:cubicBezTo>
                    <a:pt x="60316" y="13112"/>
                    <a:pt x="60316" y="17483"/>
                    <a:pt x="60316" y="21854"/>
                  </a:cubicBezTo>
                  <a:close/>
                </a:path>
              </a:pathLst>
            </a:custGeom>
            <a:solidFill>
              <a:srgbClr val="F9D4D5"/>
            </a:solidFill>
            <a:ln w="8731" cap="flat">
              <a:noFill/>
              <a:prstDash val="solid"/>
              <a:miter/>
            </a:ln>
          </p:spPr>
          <p:txBody>
            <a:bodyPr rtlCol="0" anchor="ctr"/>
            <a:lstStyle/>
            <a:p>
              <a:endParaRPr lang="en-GB"/>
            </a:p>
          </p:txBody>
        </p:sp>
        <p:sp>
          <p:nvSpPr>
            <p:cNvPr id="498" name="Freeform: Shape 497">
              <a:extLst>
                <a:ext uri="{FF2B5EF4-FFF2-40B4-BE49-F238E27FC236}">
                  <a16:creationId xmlns:a16="http://schemas.microsoft.com/office/drawing/2014/main" id="{E77EF001-0B09-C8B4-E108-8AD26943702B}"/>
                </a:ext>
              </a:extLst>
            </p:cNvPr>
            <p:cNvSpPr/>
            <p:nvPr/>
          </p:nvSpPr>
          <p:spPr>
            <a:xfrm>
              <a:off x="10871170" y="5272869"/>
              <a:ext cx="62064" cy="62063"/>
            </a:xfrm>
            <a:custGeom>
              <a:avLst/>
              <a:gdLst>
                <a:gd name="connsiteX0" fmla="*/ 62064 w 62064"/>
                <a:gd name="connsiteY0" fmla="*/ 62064 h 62063"/>
                <a:gd name="connsiteX1" fmla="*/ 0 w 62064"/>
                <a:gd name="connsiteY1" fmla="*/ 0 h 62063"/>
                <a:gd name="connsiteX2" fmla="*/ 62064 w 62064"/>
                <a:gd name="connsiteY2" fmla="*/ 62064 h 62063"/>
              </a:gdLst>
              <a:ahLst/>
              <a:cxnLst>
                <a:cxn ang="0">
                  <a:pos x="connsiteX0" y="connsiteY0"/>
                </a:cxn>
                <a:cxn ang="0">
                  <a:pos x="connsiteX1" y="connsiteY1"/>
                </a:cxn>
                <a:cxn ang="0">
                  <a:pos x="connsiteX2" y="connsiteY2"/>
                </a:cxn>
              </a:cxnLst>
              <a:rect l="l" t="t" r="r" b="b"/>
              <a:pathLst>
                <a:path w="62064" h="62063">
                  <a:moveTo>
                    <a:pt x="62064" y="62064"/>
                  </a:moveTo>
                  <a:cubicBezTo>
                    <a:pt x="41085" y="41084"/>
                    <a:pt x="20979" y="20979"/>
                    <a:pt x="0" y="0"/>
                  </a:cubicBezTo>
                  <a:cubicBezTo>
                    <a:pt x="20979" y="20979"/>
                    <a:pt x="41959" y="41084"/>
                    <a:pt x="62064" y="62064"/>
                  </a:cubicBezTo>
                  <a:close/>
                </a:path>
              </a:pathLst>
            </a:custGeom>
            <a:solidFill>
              <a:srgbClr val="BA3325"/>
            </a:solidFill>
            <a:ln w="8731" cap="flat">
              <a:noFill/>
              <a:prstDash val="solid"/>
              <a:miter/>
            </a:ln>
          </p:spPr>
          <p:txBody>
            <a:bodyPr rtlCol="0" anchor="ctr"/>
            <a:lstStyle/>
            <a:p>
              <a:endParaRPr lang="en-GB"/>
            </a:p>
          </p:txBody>
        </p:sp>
        <p:sp>
          <p:nvSpPr>
            <p:cNvPr id="499" name="Freeform: Shape 498">
              <a:extLst>
                <a:ext uri="{FF2B5EF4-FFF2-40B4-BE49-F238E27FC236}">
                  <a16:creationId xmlns:a16="http://schemas.microsoft.com/office/drawing/2014/main" id="{BB913485-CA34-B8E9-F98D-270938ACE10B}"/>
                </a:ext>
              </a:extLst>
            </p:cNvPr>
            <p:cNvSpPr/>
            <p:nvPr/>
          </p:nvSpPr>
          <p:spPr>
            <a:xfrm>
              <a:off x="10106295" y="434490"/>
              <a:ext cx="58567" cy="31469"/>
            </a:xfrm>
            <a:custGeom>
              <a:avLst/>
              <a:gdLst>
                <a:gd name="connsiteX0" fmla="*/ 0 w 58567"/>
                <a:gd name="connsiteY0" fmla="*/ 0 h 31469"/>
                <a:gd name="connsiteX1" fmla="*/ 58568 w 58567"/>
                <a:gd name="connsiteY1" fmla="*/ 4371 h 31469"/>
                <a:gd name="connsiteX2" fmla="*/ 35840 w 58567"/>
                <a:gd name="connsiteY2" fmla="*/ 31469 h 31469"/>
                <a:gd name="connsiteX3" fmla="*/ 0 w 58567"/>
                <a:gd name="connsiteY3" fmla="*/ 0 h 31469"/>
              </a:gdLst>
              <a:ahLst/>
              <a:cxnLst>
                <a:cxn ang="0">
                  <a:pos x="connsiteX0" y="connsiteY0"/>
                </a:cxn>
                <a:cxn ang="0">
                  <a:pos x="connsiteX1" y="connsiteY1"/>
                </a:cxn>
                <a:cxn ang="0">
                  <a:pos x="connsiteX2" y="connsiteY2"/>
                </a:cxn>
                <a:cxn ang="0">
                  <a:pos x="connsiteX3" y="connsiteY3"/>
                </a:cxn>
              </a:cxnLst>
              <a:rect l="l" t="t" r="r" b="b"/>
              <a:pathLst>
                <a:path w="58567" h="31469">
                  <a:moveTo>
                    <a:pt x="0" y="0"/>
                  </a:moveTo>
                  <a:cubicBezTo>
                    <a:pt x="19231" y="1748"/>
                    <a:pt x="38462" y="2622"/>
                    <a:pt x="58568" y="4371"/>
                  </a:cubicBezTo>
                  <a:cubicBezTo>
                    <a:pt x="50700" y="13112"/>
                    <a:pt x="42833" y="22728"/>
                    <a:pt x="35840" y="31469"/>
                  </a:cubicBezTo>
                  <a:cubicBezTo>
                    <a:pt x="23602" y="20105"/>
                    <a:pt x="12238" y="9616"/>
                    <a:pt x="0" y="0"/>
                  </a:cubicBezTo>
                  <a:close/>
                </a:path>
              </a:pathLst>
            </a:custGeom>
            <a:solidFill>
              <a:srgbClr val="7B2B29"/>
            </a:solidFill>
            <a:ln w="8731" cap="flat">
              <a:noFill/>
              <a:prstDash val="solid"/>
              <a:miter/>
            </a:ln>
          </p:spPr>
          <p:txBody>
            <a:bodyPr rtlCol="0" anchor="ctr"/>
            <a:lstStyle/>
            <a:p>
              <a:endParaRPr lang="en-GB"/>
            </a:p>
          </p:txBody>
        </p:sp>
        <p:sp>
          <p:nvSpPr>
            <p:cNvPr id="500" name="Freeform: Shape 499">
              <a:extLst>
                <a:ext uri="{FF2B5EF4-FFF2-40B4-BE49-F238E27FC236}">
                  <a16:creationId xmlns:a16="http://schemas.microsoft.com/office/drawing/2014/main" id="{45529FF4-CD87-E281-656B-C3D0D6F8FF03}"/>
                </a:ext>
              </a:extLst>
            </p:cNvPr>
            <p:cNvSpPr/>
            <p:nvPr/>
          </p:nvSpPr>
          <p:spPr>
            <a:xfrm>
              <a:off x="9333553" y="2039416"/>
              <a:ext cx="25350" cy="45455"/>
            </a:xfrm>
            <a:custGeom>
              <a:avLst/>
              <a:gdLst>
                <a:gd name="connsiteX0" fmla="*/ 25350 w 25350"/>
                <a:gd name="connsiteY0" fmla="*/ 24476 h 45455"/>
                <a:gd name="connsiteX1" fmla="*/ 6993 w 25350"/>
                <a:gd name="connsiteY1" fmla="*/ 45455 h 45455"/>
                <a:gd name="connsiteX2" fmla="*/ 0 w 25350"/>
                <a:gd name="connsiteY2" fmla="*/ 0 h 45455"/>
                <a:gd name="connsiteX3" fmla="*/ 7867 w 25350"/>
                <a:gd name="connsiteY3" fmla="*/ 1748 h 45455"/>
                <a:gd name="connsiteX4" fmla="*/ 6993 w 25350"/>
                <a:gd name="connsiteY4" fmla="*/ 874 h 45455"/>
                <a:gd name="connsiteX5" fmla="*/ 25350 w 25350"/>
                <a:gd name="connsiteY5" fmla="*/ 24476 h 4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50" h="45455">
                  <a:moveTo>
                    <a:pt x="25350" y="24476"/>
                  </a:moveTo>
                  <a:cubicBezTo>
                    <a:pt x="19231" y="31469"/>
                    <a:pt x="13112" y="38462"/>
                    <a:pt x="6993" y="45455"/>
                  </a:cubicBezTo>
                  <a:cubicBezTo>
                    <a:pt x="4371" y="30595"/>
                    <a:pt x="2622" y="14860"/>
                    <a:pt x="0" y="0"/>
                  </a:cubicBezTo>
                  <a:cubicBezTo>
                    <a:pt x="2622" y="874"/>
                    <a:pt x="5245" y="1748"/>
                    <a:pt x="7867" y="1748"/>
                  </a:cubicBezTo>
                  <a:cubicBezTo>
                    <a:pt x="7867" y="1748"/>
                    <a:pt x="6993" y="874"/>
                    <a:pt x="6993" y="874"/>
                  </a:cubicBezTo>
                  <a:cubicBezTo>
                    <a:pt x="12238" y="9616"/>
                    <a:pt x="19231" y="17483"/>
                    <a:pt x="25350" y="24476"/>
                  </a:cubicBezTo>
                  <a:close/>
                </a:path>
              </a:pathLst>
            </a:custGeom>
            <a:solidFill>
              <a:srgbClr val="BA3325"/>
            </a:solidFill>
            <a:ln w="8731" cap="flat">
              <a:noFill/>
              <a:prstDash val="solid"/>
              <a:miter/>
            </a:ln>
          </p:spPr>
          <p:txBody>
            <a:bodyPr rtlCol="0" anchor="ctr"/>
            <a:lstStyle/>
            <a:p>
              <a:endParaRPr lang="en-GB"/>
            </a:p>
          </p:txBody>
        </p:sp>
        <p:sp>
          <p:nvSpPr>
            <p:cNvPr id="501" name="Freeform: Shape 500">
              <a:extLst>
                <a:ext uri="{FF2B5EF4-FFF2-40B4-BE49-F238E27FC236}">
                  <a16:creationId xmlns:a16="http://schemas.microsoft.com/office/drawing/2014/main" id="{BD9CD022-9ACC-1EBC-0C19-497CCEBA803E}"/>
                </a:ext>
              </a:extLst>
            </p:cNvPr>
            <p:cNvSpPr/>
            <p:nvPr/>
          </p:nvSpPr>
          <p:spPr>
            <a:xfrm>
              <a:off x="9201558" y="3614621"/>
              <a:ext cx="34091" cy="42832"/>
            </a:xfrm>
            <a:custGeom>
              <a:avLst/>
              <a:gdLst>
                <a:gd name="connsiteX0" fmla="*/ 16609 w 34091"/>
                <a:gd name="connsiteY0" fmla="*/ 42833 h 42832"/>
                <a:gd name="connsiteX1" fmla="*/ 0 w 34091"/>
                <a:gd name="connsiteY1" fmla="*/ 0 h 42832"/>
                <a:gd name="connsiteX2" fmla="*/ 34092 w 34091"/>
                <a:gd name="connsiteY2" fmla="*/ 10490 h 42832"/>
                <a:gd name="connsiteX3" fmla="*/ 16609 w 34091"/>
                <a:gd name="connsiteY3" fmla="*/ 42833 h 42832"/>
              </a:gdLst>
              <a:ahLst/>
              <a:cxnLst>
                <a:cxn ang="0">
                  <a:pos x="connsiteX0" y="connsiteY0"/>
                </a:cxn>
                <a:cxn ang="0">
                  <a:pos x="connsiteX1" y="connsiteY1"/>
                </a:cxn>
                <a:cxn ang="0">
                  <a:pos x="connsiteX2" y="connsiteY2"/>
                </a:cxn>
                <a:cxn ang="0">
                  <a:pos x="connsiteX3" y="connsiteY3"/>
                </a:cxn>
              </a:cxnLst>
              <a:rect l="l" t="t" r="r" b="b"/>
              <a:pathLst>
                <a:path w="34091" h="42832">
                  <a:moveTo>
                    <a:pt x="16609" y="42833"/>
                  </a:moveTo>
                  <a:cubicBezTo>
                    <a:pt x="11364" y="28847"/>
                    <a:pt x="6119" y="13986"/>
                    <a:pt x="0" y="0"/>
                  </a:cubicBezTo>
                  <a:cubicBezTo>
                    <a:pt x="11364" y="3497"/>
                    <a:pt x="22728" y="6993"/>
                    <a:pt x="34092" y="10490"/>
                  </a:cubicBezTo>
                  <a:cubicBezTo>
                    <a:pt x="27973" y="20979"/>
                    <a:pt x="21853" y="32343"/>
                    <a:pt x="16609" y="42833"/>
                  </a:cubicBezTo>
                  <a:close/>
                </a:path>
              </a:pathLst>
            </a:custGeom>
            <a:solidFill>
              <a:srgbClr val="4F513D"/>
            </a:solidFill>
            <a:ln w="8731" cap="flat">
              <a:noFill/>
              <a:prstDash val="solid"/>
              <a:miter/>
            </a:ln>
          </p:spPr>
          <p:txBody>
            <a:bodyPr rtlCol="0" anchor="ctr"/>
            <a:lstStyle/>
            <a:p>
              <a:endParaRPr lang="en-GB"/>
            </a:p>
          </p:txBody>
        </p:sp>
        <p:sp>
          <p:nvSpPr>
            <p:cNvPr id="502" name="Freeform: Shape 501">
              <a:extLst>
                <a:ext uri="{FF2B5EF4-FFF2-40B4-BE49-F238E27FC236}">
                  <a16:creationId xmlns:a16="http://schemas.microsoft.com/office/drawing/2014/main" id="{CF2E4B3E-A0DE-D5F9-5432-EDD03E38D26C}"/>
                </a:ext>
              </a:extLst>
            </p:cNvPr>
            <p:cNvSpPr/>
            <p:nvPr/>
          </p:nvSpPr>
          <p:spPr>
            <a:xfrm>
              <a:off x="9330057" y="1529791"/>
              <a:ext cx="8741" cy="126750"/>
            </a:xfrm>
            <a:custGeom>
              <a:avLst/>
              <a:gdLst>
                <a:gd name="connsiteX0" fmla="*/ 0 w 8741"/>
                <a:gd name="connsiteY0" fmla="*/ 0 h 126750"/>
                <a:gd name="connsiteX1" fmla="*/ 8741 w 8741"/>
                <a:gd name="connsiteY1" fmla="*/ 126751 h 126750"/>
                <a:gd name="connsiteX2" fmla="*/ 0 w 8741"/>
                <a:gd name="connsiteY2" fmla="*/ 0 h 126750"/>
              </a:gdLst>
              <a:ahLst/>
              <a:cxnLst>
                <a:cxn ang="0">
                  <a:pos x="connsiteX0" y="connsiteY0"/>
                </a:cxn>
                <a:cxn ang="0">
                  <a:pos x="connsiteX1" y="connsiteY1"/>
                </a:cxn>
                <a:cxn ang="0">
                  <a:pos x="connsiteX2" y="connsiteY2"/>
                </a:cxn>
              </a:cxnLst>
              <a:rect l="l" t="t" r="r" b="b"/>
              <a:pathLst>
                <a:path w="8741" h="126750">
                  <a:moveTo>
                    <a:pt x="0" y="0"/>
                  </a:moveTo>
                  <a:cubicBezTo>
                    <a:pt x="2622" y="41959"/>
                    <a:pt x="6119" y="84792"/>
                    <a:pt x="8741" y="126751"/>
                  </a:cubicBezTo>
                  <a:cubicBezTo>
                    <a:pt x="6119" y="84792"/>
                    <a:pt x="2622" y="42833"/>
                    <a:pt x="0" y="0"/>
                  </a:cubicBezTo>
                  <a:close/>
                </a:path>
              </a:pathLst>
            </a:custGeom>
            <a:solidFill>
              <a:srgbClr val="3D2226"/>
            </a:solidFill>
            <a:ln w="8731" cap="flat">
              <a:noFill/>
              <a:prstDash val="solid"/>
              <a:miter/>
            </a:ln>
          </p:spPr>
          <p:txBody>
            <a:bodyPr rtlCol="0" anchor="ctr"/>
            <a:lstStyle/>
            <a:p>
              <a:endParaRPr lang="en-GB"/>
            </a:p>
          </p:txBody>
        </p:sp>
        <p:sp>
          <p:nvSpPr>
            <p:cNvPr id="503" name="Freeform: Shape 502">
              <a:extLst>
                <a:ext uri="{FF2B5EF4-FFF2-40B4-BE49-F238E27FC236}">
                  <a16:creationId xmlns:a16="http://schemas.microsoft.com/office/drawing/2014/main" id="{9138F2CF-16CC-B6FF-6393-1E3EF2EAA747}"/>
                </a:ext>
              </a:extLst>
            </p:cNvPr>
            <p:cNvSpPr/>
            <p:nvPr/>
          </p:nvSpPr>
          <p:spPr>
            <a:xfrm>
              <a:off x="9111521" y="2216372"/>
              <a:ext cx="41958" cy="25844"/>
            </a:xfrm>
            <a:custGeom>
              <a:avLst/>
              <a:gdLst>
                <a:gd name="connsiteX0" fmla="*/ 0 w 41958"/>
                <a:gd name="connsiteY0" fmla="*/ 25845 h 25844"/>
                <a:gd name="connsiteX1" fmla="*/ 41959 w 41958"/>
                <a:gd name="connsiteY1" fmla="*/ 23222 h 25844"/>
                <a:gd name="connsiteX2" fmla="*/ 0 w 41958"/>
                <a:gd name="connsiteY2" fmla="*/ 25845 h 25844"/>
              </a:gdLst>
              <a:ahLst/>
              <a:cxnLst>
                <a:cxn ang="0">
                  <a:pos x="connsiteX0" y="connsiteY0"/>
                </a:cxn>
                <a:cxn ang="0">
                  <a:pos x="connsiteX1" y="connsiteY1"/>
                </a:cxn>
                <a:cxn ang="0">
                  <a:pos x="connsiteX2" y="connsiteY2"/>
                </a:cxn>
              </a:cxnLst>
              <a:rect l="l" t="t" r="r" b="b"/>
              <a:pathLst>
                <a:path w="41958" h="25844">
                  <a:moveTo>
                    <a:pt x="0" y="25845"/>
                  </a:moveTo>
                  <a:cubicBezTo>
                    <a:pt x="11364" y="-16114"/>
                    <a:pt x="26224" y="494"/>
                    <a:pt x="41959" y="23222"/>
                  </a:cubicBezTo>
                  <a:cubicBezTo>
                    <a:pt x="27973" y="24096"/>
                    <a:pt x="13986" y="24970"/>
                    <a:pt x="0" y="25845"/>
                  </a:cubicBezTo>
                  <a:close/>
                </a:path>
              </a:pathLst>
            </a:custGeom>
            <a:solidFill>
              <a:srgbClr val="7B2B29"/>
            </a:solidFill>
            <a:ln w="8731" cap="flat">
              <a:noFill/>
              <a:prstDash val="solid"/>
              <a:miter/>
            </a:ln>
          </p:spPr>
          <p:txBody>
            <a:bodyPr rtlCol="0" anchor="ctr"/>
            <a:lstStyle/>
            <a:p>
              <a:endParaRPr lang="en-GB"/>
            </a:p>
          </p:txBody>
        </p:sp>
        <p:sp>
          <p:nvSpPr>
            <p:cNvPr id="504" name="Freeform: Shape 503">
              <a:extLst>
                <a:ext uri="{FF2B5EF4-FFF2-40B4-BE49-F238E27FC236}">
                  <a16:creationId xmlns:a16="http://schemas.microsoft.com/office/drawing/2014/main" id="{8309C840-3B41-A790-D8F3-DDA2406321C9}"/>
                </a:ext>
              </a:extLst>
            </p:cNvPr>
            <p:cNvSpPr/>
            <p:nvPr/>
          </p:nvSpPr>
          <p:spPr>
            <a:xfrm>
              <a:off x="10115037" y="2889082"/>
              <a:ext cx="41958" cy="34091"/>
            </a:xfrm>
            <a:custGeom>
              <a:avLst/>
              <a:gdLst>
                <a:gd name="connsiteX0" fmla="*/ 4371 w 41958"/>
                <a:gd name="connsiteY0" fmla="*/ 34092 h 34091"/>
                <a:gd name="connsiteX1" fmla="*/ 0 w 41958"/>
                <a:gd name="connsiteY1" fmla="*/ 3497 h 34091"/>
                <a:gd name="connsiteX2" fmla="*/ 41959 w 41958"/>
                <a:gd name="connsiteY2" fmla="*/ 0 h 34091"/>
                <a:gd name="connsiteX3" fmla="*/ 41085 w 41958"/>
                <a:gd name="connsiteY3" fmla="*/ 23602 h 34091"/>
                <a:gd name="connsiteX4" fmla="*/ 37588 w 41958"/>
                <a:gd name="connsiteY4" fmla="*/ 30595 h 34091"/>
                <a:gd name="connsiteX5" fmla="*/ 4371 w 41958"/>
                <a:gd name="connsiteY5" fmla="*/ 34092 h 34091"/>
                <a:gd name="connsiteX6" fmla="*/ 4371 w 41958"/>
                <a:gd name="connsiteY6" fmla="*/ 34092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58" h="34091">
                  <a:moveTo>
                    <a:pt x="4371" y="34092"/>
                  </a:moveTo>
                  <a:cubicBezTo>
                    <a:pt x="2622" y="23602"/>
                    <a:pt x="1748" y="13986"/>
                    <a:pt x="0" y="3497"/>
                  </a:cubicBezTo>
                  <a:cubicBezTo>
                    <a:pt x="13986" y="2622"/>
                    <a:pt x="27973" y="874"/>
                    <a:pt x="41959" y="0"/>
                  </a:cubicBezTo>
                  <a:cubicBezTo>
                    <a:pt x="41959" y="7867"/>
                    <a:pt x="41085" y="15734"/>
                    <a:pt x="41085" y="23602"/>
                  </a:cubicBezTo>
                  <a:cubicBezTo>
                    <a:pt x="39336" y="25350"/>
                    <a:pt x="38462" y="27972"/>
                    <a:pt x="37588" y="30595"/>
                  </a:cubicBezTo>
                  <a:cubicBezTo>
                    <a:pt x="26224" y="31469"/>
                    <a:pt x="14861" y="33217"/>
                    <a:pt x="4371" y="34092"/>
                  </a:cubicBezTo>
                  <a:lnTo>
                    <a:pt x="4371" y="34092"/>
                  </a:lnTo>
                  <a:close/>
                </a:path>
              </a:pathLst>
            </a:custGeom>
            <a:solidFill>
              <a:srgbClr val="54683D"/>
            </a:solidFill>
            <a:ln w="8731" cap="flat">
              <a:noFill/>
              <a:prstDash val="solid"/>
              <a:miter/>
            </a:ln>
          </p:spPr>
          <p:txBody>
            <a:bodyPr rtlCol="0" anchor="ctr"/>
            <a:lstStyle/>
            <a:p>
              <a:endParaRPr lang="en-GB"/>
            </a:p>
          </p:txBody>
        </p:sp>
        <p:sp>
          <p:nvSpPr>
            <p:cNvPr id="505" name="Freeform: Shape 504">
              <a:extLst>
                <a:ext uri="{FF2B5EF4-FFF2-40B4-BE49-F238E27FC236}">
                  <a16:creationId xmlns:a16="http://schemas.microsoft.com/office/drawing/2014/main" id="{F810CB21-F6C2-DED2-988C-6F31261E474B}"/>
                </a:ext>
              </a:extLst>
            </p:cNvPr>
            <p:cNvSpPr/>
            <p:nvPr/>
          </p:nvSpPr>
          <p:spPr>
            <a:xfrm>
              <a:off x="10037238" y="525401"/>
              <a:ext cx="31469" cy="40210"/>
            </a:xfrm>
            <a:custGeom>
              <a:avLst/>
              <a:gdLst>
                <a:gd name="connsiteX0" fmla="*/ 1748 w 31469"/>
                <a:gd name="connsiteY0" fmla="*/ 0 h 40210"/>
                <a:gd name="connsiteX1" fmla="*/ 31469 w 31469"/>
                <a:gd name="connsiteY1" fmla="*/ 14860 h 40210"/>
                <a:gd name="connsiteX2" fmla="*/ 11364 w 31469"/>
                <a:gd name="connsiteY2" fmla="*/ 40211 h 40210"/>
                <a:gd name="connsiteX3" fmla="*/ 0 w 31469"/>
                <a:gd name="connsiteY3" fmla="*/ 21854 h 40210"/>
                <a:gd name="connsiteX4" fmla="*/ 1748 w 31469"/>
                <a:gd name="connsiteY4" fmla="*/ 0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40210">
                  <a:moveTo>
                    <a:pt x="1748" y="0"/>
                  </a:moveTo>
                  <a:cubicBezTo>
                    <a:pt x="11364" y="5245"/>
                    <a:pt x="20979" y="9616"/>
                    <a:pt x="31469" y="14860"/>
                  </a:cubicBezTo>
                  <a:cubicBezTo>
                    <a:pt x="24476" y="23602"/>
                    <a:pt x="18357" y="32343"/>
                    <a:pt x="11364" y="40211"/>
                  </a:cubicBezTo>
                  <a:cubicBezTo>
                    <a:pt x="7867" y="34092"/>
                    <a:pt x="4371" y="27973"/>
                    <a:pt x="0" y="21854"/>
                  </a:cubicBezTo>
                  <a:cubicBezTo>
                    <a:pt x="874" y="14860"/>
                    <a:pt x="1748" y="6993"/>
                    <a:pt x="1748" y="0"/>
                  </a:cubicBezTo>
                  <a:close/>
                </a:path>
              </a:pathLst>
            </a:custGeom>
            <a:solidFill>
              <a:srgbClr val="B23D4A"/>
            </a:solidFill>
            <a:ln w="8731" cap="flat">
              <a:noFill/>
              <a:prstDash val="solid"/>
              <a:miter/>
            </a:ln>
          </p:spPr>
          <p:txBody>
            <a:bodyPr rtlCol="0" anchor="ctr"/>
            <a:lstStyle/>
            <a:p>
              <a:endParaRPr lang="en-GB"/>
            </a:p>
          </p:txBody>
        </p:sp>
        <p:sp>
          <p:nvSpPr>
            <p:cNvPr id="506" name="Freeform: Shape 505">
              <a:extLst>
                <a:ext uri="{FF2B5EF4-FFF2-40B4-BE49-F238E27FC236}">
                  <a16:creationId xmlns:a16="http://schemas.microsoft.com/office/drawing/2014/main" id="{D0A54DDB-4EC9-2BA0-AB86-54274AC7597D}"/>
                </a:ext>
              </a:extLst>
            </p:cNvPr>
            <p:cNvSpPr/>
            <p:nvPr/>
          </p:nvSpPr>
          <p:spPr>
            <a:xfrm>
              <a:off x="10421861" y="3009714"/>
              <a:ext cx="34965" cy="47203"/>
            </a:xfrm>
            <a:custGeom>
              <a:avLst/>
              <a:gdLst>
                <a:gd name="connsiteX0" fmla="*/ 874 w 34965"/>
                <a:gd name="connsiteY0" fmla="*/ 0 h 47203"/>
                <a:gd name="connsiteX1" fmla="*/ 34966 w 34965"/>
                <a:gd name="connsiteY1" fmla="*/ 11364 h 47203"/>
                <a:gd name="connsiteX2" fmla="*/ 18357 w 34965"/>
                <a:gd name="connsiteY2" fmla="*/ 47204 h 47203"/>
                <a:gd name="connsiteX3" fmla="*/ 0 w 34965"/>
                <a:gd name="connsiteY3" fmla="*/ 18357 h 47203"/>
                <a:gd name="connsiteX4" fmla="*/ 1748 w 34965"/>
                <a:gd name="connsiteY4" fmla="*/ 0 h 47203"/>
                <a:gd name="connsiteX5" fmla="*/ 874 w 34965"/>
                <a:gd name="connsiteY5" fmla="*/ 0 h 4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47203">
                  <a:moveTo>
                    <a:pt x="874" y="0"/>
                  </a:moveTo>
                  <a:cubicBezTo>
                    <a:pt x="12238" y="3497"/>
                    <a:pt x="23602" y="6993"/>
                    <a:pt x="34966" y="11364"/>
                  </a:cubicBezTo>
                  <a:cubicBezTo>
                    <a:pt x="29721" y="23602"/>
                    <a:pt x="24476" y="34966"/>
                    <a:pt x="18357" y="47204"/>
                  </a:cubicBezTo>
                  <a:cubicBezTo>
                    <a:pt x="12238" y="37588"/>
                    <a:pt x="6119" y="27973"/>
                    <a:pt x="0" y="18357"/>
                  </a:cubicBezTo>
                  <a:cubicBezTo>
                    <a:pt x="874" y="12238"/>
                    <a:pt x="874" y="6119"/>
                    <a:pt x="1748" y="0"/>
                  </a:cubicBezTo>
                  <a:cubicBezTo>
                    <a:pt x="1748" y="874"/>
                    <a:pt x="874" y="0"/>
                    <a:pt x="874" y="0"/>
                  </a:cubicBezTo>
                  <a:close/>
                </a:path>
              </a:pathLst>
            </a:custGeom>
            <a:solidFill>
              <a:srgbClr val="469784"/>
            </a:solidFill>
            <a:ln w="8731" cap="flat">
              <a:noFill/>
              <a:prstDash val="solid"/>
              <a:miter/>
            </a:ln>
          </p:spPr>
          <p:txBody>
            <a:bodyPr rtlCol="0" anchor="ctr"/>
            <a:lstStyle/>
            <a:p>
              <a:endParaRPr lang="en-GB"/>
            </a:p>
          </p:txBody>
        </p:sp>
        <p:sp>
          <p:nvSpPr>
            <p:cNvPr id="507" name="Freeform: Shape 506">
              <a:extLst>
                <a:ext uri="{FF2B5EF4-FFF2-40B4-BE49-F238E27FC236}">
                  <a16:creationId xmlns:a16="http://schemas.microsoft.com/office/drawing/2014/main" id="{DD6A8F08-81F9-2EE6-BF79-17F6A3D053B0}"/>
                </a:ext>
              </a:extLst>
            </p:cNvPr>
            <p:cNvSpPr/>
            <p:nvPr/>
          </p:nvSpPr>
          <p:spPr>
            <a:xfrm>
              <a:off x="9945453" y="3102373"/>
              <a:ext cx="52448" cy="23195"/>
            </a:xfrm>
            <a:custGeom>
              <a:avLst/>
              <a:gdLst>
                <a:gd name="connsiteX0" fmla="*/ 52449 w 52448"/>
                <a:gd name="connsiteY0" fmla="*/ 0 h 23195"/>
                <a:gd name="connsiteX1" fmla="*/ 0 w 52448"/>
                <a:gd name="connsiteY1" fmla="*/ 4371 h 23195"/>
                <a:gd name="connsiteX2" fmla="*/ 52449 w 52448"/>
                <a:gd name="connsiteY2" fmla="*/ 0 h 23195"/>
              </a:gdLst>
              <a:ahLst/>
              <a:cxnLst>
                <a:cxn ang="0">
                  <a:pos x="connsiteX0" y="connsiteY0"/>
                </a:cxn>
                <a:cxn ang="0">
                  <a:pos x="connsiteX1" y="connsiteY1"/>
                </a:cxn>
                <a:cxn ang="0">
                  <a:pos x="connsiteX2" y="connsiteY2"/>
                </a:cxn>
              </a:cxnLst>
              <a:rect l="l" t="t" r="r" b="b"/>
              <a:pathLst>
                <a:path w="52448" h="23195">
                  <a:moveTo>
                    <a:pt x="52449" y="0"/>
                  </a:moveTo>
                  <a:cubicBezTo>
                    <a:pt x="38462" y="39336"/>
                    <a:pt x="19231" y="20105"/>
                    <a:pt x="0" y="4371"/>
                  </a:cubicBezTo>
                  <a:cubicBezTo>
                    <a:pt x="17483" y="2622"/>
                    <a:pt x="34966" y="1748"/>
                    <a:pt x="52449" y="0"/>
                  </a:cubicBezTo>
                  <a:close/>
                </a:path>
              </a:pathLst>
            </a:custGeom>
            <a:solidFill>
              <a:srgbClr val="4F513D"/>
            </a:solidFill>
            <a:ln w="8731" cap="flat">
              <a:noFill/>
              <a:prstDash val="solid"/>
              <a:miter/>
            </a:ln>
          </p:spPr>
          <p:txBody>
            <a:bodyPr rtlCol="0" anchor="ctr"/>
            <a:lstStyle/>
            <a:p>
              <a:endParaRPr lang="en-GB"/>
            </a:p>
          </p:txBody>
        </p:sp>
        <p:sp>
          <p:nvSpPr>
            <p:cNvPr id="508" name="Freeform: Shape 507">
              <a:extLst>
                <a:ext uri="{FF2B5EF4-FFF2-40B4-BE49-F238E27FC236}">
                  <a16:creationId xmlns:a16="http://schemas.microsoft.com/office/drawing/2014/main" id="{64F95EDB-B0DB-57D6-4CD9-E9A5BBAA271F}"/>
                </a:ext>
              </a:extLst>
            </p:cNvPr>
            <p:cNvSpPr/>
            <p:nvPr/>
          </p:nvSpPr>
          <p:spPr>
            <a:xfrm>
              <a:off x="8838789" y="1479965"/>
              <a:ext cx="45455" cy="62938"/>
            </a:xfrm>
            <a:custGeom>
              <a:avLst/>
              <a:gdLst>
                <a:gd name="connsiteX0" fmla="*/ 12238 w 45455"/>
                <a:gd name="connsiteY0" fmla="*/ 62938 h 62938"/>
                <a:gd name="connsiteX1" fmla="*/ 7867 w 45455"/>
                <a:gd name="connsiteY1" fmla="*/ 62938 h 62938"/>
                <a:gd name="connsiteX2" fmla="*/ 3497 w 45455"/>
                <a:gd name="connsiteY2" fmla="*/ 62938 h 62938"/>
                <a:gd name="connsiteX3" fmla="*/ 0 w 45455"/>
                <a:gd name="connsiteY3" fmla="*/ 59442 h 62938"/>
                <a:gd name="connsiteX4" fmla="*/ 18357 w 45455"/>
                <a:gd name="connsiteY4" fmla="*/ 2622 h 62938"/>
                <a:gd name="connsiteX5" fmla="*/ 20979 w 45455"/>
                <a:gd name="connsiteY5" fmla="*/ 0 h 62938"/>
                <a:gd name="connsiteX6" fmla="*/ 30595 w 45455"/>
                <a:gd name="connsiteY6" fmla="*/ 2622 h 62938"/>
                <a:gd name="connsiteX7" fmla="*/ 36714 w 45455"/>
                <a:gd name="connsiteY7" fmla="*/ 11364 h 62938"/>
                <a:gd name="connsiteX8" fmla="*/ 45455 w 45455"/>
                <a:gd name="connsiteY8" fmla="*/ 20105 h 62938"/>
                <a:gd name="connsiteX9" fmla="*/ 43707 w 45455"/>
                <a:gd name="connsiteY9" fmla="*/ 20979 h 62938"/>
                <a:gd name="connsiteX10" fmla="*/ 41959 w 45455"/>
                <a:gd name="connsiteY10" fmla="*/ 27973 h 62938"/>
                <a:gd name="connsiteX11" fmla="*/ 12238 w 45455"/>
                <a:gd name="connsiteY11" fmla="*/ 62938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455" h="62938">
                  <a:moveTo>
                    <a:pt x="12238" y="62938"/>
                  </a:moveTo>
                  <a:lnTo>
                    <a:pt x="7867" y="62938"/>
                  </a:lnTo>
                  <a:cubicBezTo>
                    <a:pt x="7867" y="62938"/>
                    <a:pt x="3497" y="62938"/>
                    <a:pt x="3497" y="62938"/>
                  </a:cubicBezTo>
                  <a:cubicBezTo>
                    <a:pt x="2622" y="62064"/>
                    <a:pt x="874" y="60316"/>
                    <a:pt x="0" y="59442"/>
                  </a:cubicBezTo>
                  <a:cubicBezTo>
                    <a:pt x="6119" y="40211"/>
                    <a:pt x="12238" y="21854"/>
                    <a:pt x="18357" y="2622"/>
                  </a:cubicBezTo>
                  <a:lnTo>
                    <a:pt x="20979" y="0"/>
                  </a:lnTo>
                  <a:cubicBezTo>
                    <a:pt x="24476" y="874"/>
                    <a:pt x="27098" y="1748"/>
                    <a:pt x="30595" y="2622"/>
                  </a:cubicBezTo>
                  <a:cubicBezTo>
                    <a:pt x="32343" y="5245"/>
                    <a:pt x="34966" y="7867"/>
                    <a:pt x="36714" y="11364"/>
                  </a:cubicBezTo>
                  <a:cubicBezTo>
                    <a:pt x="39336" y="13986"/>
                    <a:pt x="42833" y="16609"/>
                    <a:pt x="45455" y="20105"/>
                  </a:cubicBezTo>
                  <a:cubicBezTo>
                    <a:pt x="45455" y="20105"/>
                    <a:pt x="43707" y="20979"/>
                    <a:pt x="43707" y="20979"/>
                  </a:cubicBezTo>
                  <a:cubicBezTo>
                    <a:pt x="41959" y="22728"/>
                    <a:pt x="41085" y="25350"/>
                    <a:pt x="41959" y="27973"/>
                  </a:cubicBezTo>
                  <a:cubicBezTo>
                    <a:pt x="32343" y="39336"/>
                    <a:pt x="22728" y="51574"/>
                    <a:pt x="12238" y="62938"/>
                  </a:cubicBezTo>
                  <a:close/>
                </a:path>
              </a:pathLst>
            </a:custGeom>
            <a:solidFill>
              <a:srgbClr val="B23D4A"/>
            </a:solidFill>
            <a:ln w="8731" cap="flat">
              <a:noFill/>
              <a:prstDash val="solid"/>
              <a:miter/>
            </a:ln>
          </p:spPr>
          <p:txBody>
            <a:bodyPr rtlCol="0" anchor="ctr"/>
            <a:lstStyle/>
            <a:p>
              <a:endParaRPr lang="en-GB"/>
            </a:p>
          </p:txBody>
        </p:sp>
        <p:sp>
          <p:nvSpPr>
            <p:cNvPr id="509" name="Freeform: Shape 508">
              <a:extLst>
                <a:ext uri="{FF2B5EF4-FFF2-40B4-BE49-F238E27FC236}">
                  <a16:creationId xmlns:a16="http://schemas.microsoft.com/office/drawing/2014/main" id="{2AE7DA9C-59C5-449C-0FE8-AAC276781BE4}"/>
                </a:ext>
              </a:extLst>
            </p:cNvPr>
            <p:cNvSpPr/>
            <p:nvPr/>
          </p:nvSpPr>
          <p:spPr>
            <a:xfrm>
              <a:off x="10763836" y="5684590"/>
              <a:ext cx="36528" cy="49826"/>
            </a:xfrm>
            <a:custGeom>
              <a:avLst/>
              <a:gdLst>
                <a:gd name="connsiteX0" fmla="*/ 36528 w 36528"/>
                <a:gd name="connsiteY0" fmla="*/ 49826 h 49826"/>
                <a:gd name="connsiteX1" fmla="*/ 10304 w 36528"/>
                <a:gd name="connsiteY1" fmla="*/ 0 h 49826"/>
                <a:gd name="connsiteX2" fmla="*/ 36528 w 36528"/>
                <a:gd name="connsiteY2" fmla="*/ 49826 h 49826"/>
              </a:gdLst>
              <a:ahLst/>
              <a:cxnLst>
                <a:cxn ang="0">
                  <a:pos x="connsiteX0" y="connsiteY0"/>
                </a:cxn>
                <a:cxn ang="0">
                  <a:pos x="connsiteX1" y="connsiteY1"/>
                </a:cxn>
                <a:cxn ang="0">
                  <a:pos x="connsiteX2" y="connsiteY2"/>
                </a:cxn>
              </a:cxnLst>
              <a:rect l="l" t="t" r="r" b="b"/>
              <a:pathLst>
                <a:path w="36528" h="49826">
                  <a:moveTo>
                    <a:pt x="36528" y="49826"/>
                  </a:moveTo>
                  <a:cubicBezTo>
                    <a:pt x="-185" y="48078"/>
                    <a:pt x="-9801" y="31469"/>
                    <a:pt x="10304" y="0"/>
                  </a:cubicBezTo>
                  <a:cubicBezTo>
                    <a:pt x="19046" y="16609"/>
                    <a:pt x="27787" y="33217"/>
                    <a:pt x="36528" y="49826"/>
                  </a:cubicBezTo>
                  <a:close/>
                </a:path>
              </a:pathLst>
            </a:custGeom>
            <a:solidFill>
              <a:srgbClr val="E7BB54"/>
            </a:solidFill>
            <a:ln w="8731" cap="flat">
              <a:noFill/>
              <a:prstDash val="solid"/>
              <a:miter/>
            </a:ln>
          </p:spPr>
          <p:txBody>
            <a:bodyPr rtlCol="0" anchor="ctr"/>
            <a:lstStyle/>
            <a:p>
              <a:endParaRPr lang="en-GB"/>
            </a:p>
          </p:txBody>
        </p:sp>
        <p:sp>
          <p:nvSpPr>
            <p:cNvPr id="510" name="Freeform: Shape 509">
              <a:extLst>
                <a:ext uri="{FF2B5EF4-FFF2-40B4-BE49-F238E27FC236}">
                  <a16:creationId xmlns:a16="http://schemas.microsoft.com/office/drawing/2014/main" id="{32EF3173-527A-1490-B3FA-3DA0A3BBC095}"/>
                </a:ext>
              </a:extLst>
            </p:cNvPr>
            <p:cNvSpPr/>
            <p:nvPr/>
          </p:nvSpPr>
          <p:spPr>
            <a:xfrm>
              <a:off x="9651741" y="2857613"/>
              <a:ext cx="27098" cy="48952"/>
            </a:xfrm>
            <a:custGeom>
              <a:avLst/>
              <a:gdLst>
                <a:gd name="connsiteX0" fmla="*/ 0 w 27098"/>
                <a:gd name="connsiteY0" fmla="*/ 0 h 48952"/>
                <a:gd name="connsiteX1" fmla="*/ 27098 w 27098"/>
                <a:gd name="connsiteY1" fmla="*/ 7867 h 48952"/>
                <a:gd name="connsiteX2" fmla="*/ 24476 w 27098"/>
                <a:gd name="connsiteY2" fmla="*/ 48952 h 48952"/>
                <a:gd name="connsiteX3" fmla="*/ 0 w 27098"/>
                <a:gd name="connsiteY3" fmla="*/ 0 h 48952"/>
              </a:gdLst>
              <a:ahLst/>
              <a:cxnLst>
                <a:cxn ang="0">
                  <a:pos x="connsiteX0" y="connsiteY0"/>
                </a:cxn>
                <a:cxn ang="0">
                  <a:pos x="connsiteX1" y="connsiteY1"/>
                </a:cxn>
                <a:cxn ang="0">
                  <a:pos x="connsiteX2" y="connsiteY2"/>
                </a:cxn>
                <a:cxn ang="0">
                  <a:pos x="connsiteX3" y="connsiteY3"/>
                </a:cxn>
              </a:cxnLst>
              <a:rect l="l" t="t" r="r" b="b"/>
              <a:pathLst>
                <a:path w="27098" h="48952">
                  <a:moveTo>
                    <a:pt x="0" y="0"/>
                  </a:moveTo>
                  <a:cubicBezTo>
                    <a:pt x="8741" y="2622"/>
                    <a:pt x="18357" y="5245"/>
                    <a:pt x="27098" y="7867"/>
                  </a:cubicBezTo>
                  <a:cubicBezTo>
                    <a:pt x="26224" y="21854"/>
                    <a:pt x="25350" y="35840"/>
                    <a:pt x="24476" y="48952"/>
                  </a:cubicBezTo>
                  <a:cubicBezTo>
                    <a:pt x="16609" y="33217"/>
                    <a:pt x="8741" y="16609"/>
                    <a:pt x="0" y="0"/>
                  </a:cubicBezTo>
                  <a:close/>
                </a:path>
              </a:pathLst>
            </a:custGeom>
            <a:solidFill>
              <a:srgbClr val="7E4E29"/>
            </a:solidFill>
            <a:ln w="8731" cap="flat">
              <a:noFill/>
              <a:prstDash val="solid"/>
              <a:miter/>
            </a:ln>
          </p:spPr>
          <p:txBody>
            <a:bodyPr rtlCol="0" anchor="ctr"/>
            <a:lstStyle/>
            <a:p>
              <a:endParaRPr lang="en-GB"/>
            </a:p>
          </p:txBody>
        </p:sp>
        <p:sp>
          <p:nvSpPr>
            <p:cNvPr id="511" name="Freeform: Shape 510">
              <a:extLst>
                <a:ext uri="{FF2B5EF4-FFF2-40B4-BE49-F238E27FC236}">
                  <a16:creationId xmlns:a16="http://schemas.microsoft.com/office/drawing/2014/main" id="{929D46E9-FF16-3C70-18E4-32BB6BBFFA0E}"/>
                </a:ext>
              </a:extLst>
            </p:cNvPr>
            <p:cNvSpPr/>
            <p:nvPr/>
          </p:nvSpPr>
          <p:spPr>
            <a:xfrm>
              <a:off x="9715554" y="2104102"/>
              <a:ext cx="42833" cy="35839"/>
            </a:xfrm>
            <a:custGeom>
              <a:avLst/>
              <a:gdLst>
                <a:gd name="connsiteX0" fmla="*/ 11364 w 42833"/>
                <a:gd name="connsiteY0" fmla="*/ 35840 h 35839"/>
                <a:gd name="connsiteX1" fmla="*/ 0 w 42833"/>
                <a:gd name="connsiteY1" fmla="*/ 0 h 35839"/>
                <a:gd name="connsiteX2" fmla="*/ 42833 w 42833"/>
                <a:gd name="connsiteY2" fmla="*/ 6993 h 35839"/>
                <a:gd name="connsiteX3" fmla="*/ 27973 w 42833"/>
                <a:gd name="connsiteY3" fmla="*/ 32343 h 35839"/>
                <a:gd name="connsiteX4" fmla="*/ 11364 w 42833"/>
                <a:gd name="connsiteY4" fmla="*/ 3584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33" h="35839">
                  <a:moveTo>
                    <a:pt x="11364" y="35840"/>
                  </a:moveTo>
                  <a:cubicBezTo>
                    <a:pt x="7867" y="23602"/>
                    <a:pt x="4371" y="12238"/>
                    <a:pt x="0" y="0"/>
                  </a:cubicBezTo>
                  <a:cubicBezTo>
                    <a:pt x="13986" y="2622"/>
                    <a:pt x="28847" y="4371"/>
                    <a:pt x="42833" y="6993"/>
                  </a:cubicBezTo>
                  <a:cubicBezTo>
                    <a:pt x="38462" y="15735"/>
                    <a:pt x="33217" y="24476"/>
                    <a:pt x="27973" y="32343"/>
                  </a:cubicBezTo>
                  <a:cubicBezTo>
                    <a:pt x="22728" y="33217"/>
                    <a:pt x="17483" y="34966"/>
                    <a:pt x="11364" y="35840"/>
                  </a:cubicBezTo>
                  <a:close/>
                </a:path>
              </a:pathLst>
            </a:custGeom>
            <a:solidFill>
              <a:srgbClr val="4F513D"/>
            </a:solidFill>
            <a:ln w="8731" cap="flat">
              <a:noFill/>
              <a:prstDash val="solid"/>
              <a:miter/>
            </a:ln>
          </p:spPr>
          <p:txBody>
            <a:bodyPr rtlCol="0" anchor="ctr"/>
            <a:lstStyle/>
            <a:p>
              <a:endParaRPr lang="en-GB"/>
            </a:p>
          </p:txBody>
        </p:sp>
        <p:sp>
          <p:nvSpPr>
            <p:cNvPr id="512" name="Freeform: Shape 511">
              <a:extLst>
                <a:ext uri="{FF2B5EF4-FFF2-40B4-BE49-F238E27FC236}">
                  <a16:creationId xmlns:a16="http://schemas.microsoft.com/office/drawing/2014/main" id="{5749DF5F-2855-42BE-39A1-89932CB565CF}"/>
                </a:ext>
              </a:extLst>
            </p:cNvPr>
            <p:cNvSpPr/>
            <p:nvPr/>
          </p:nvSpPr>
          <p:spPr>
            <a:xfrm>
              <a:off x="8619379" y="1503567"/>
              <a:ext cx="33217" cy="42833"/>
            </a:xfrm>
            <a:custGeom>
              <a:avLst/>
              <a:gdLst>
                <a:gd name="connsiteX0" fmla="*/ 8741 w 33217"/>
                <a:gd name="connsiteY0" fmla="*/ 0 h 42833"/>
                <a:gd name="connsiteX1" fmla="*/ 33217 w 33217"/>
                <a:gd name="connsiteY1" fmla="*/ 17483 h 42833"/>
                <a:gd name="connsiteX2" fmla="*/ 32343 w 33217"/>
                <a:gd name="connsiteY2" fmla="*/ 27973 h 42833"/>
                <a:gd name="connsiteX3" fmla="*/ 29721 w 33217"/>
                <a:gd name="connsiteY3" fmla="*/ 38462 h 42833"/>
                <a:gd name="connsiteX4" fmla="*/ 29721 w 33217"/>
                <a:gd name="connsiteY4" fmla="*/ 38462 h 42833"/>
                <a:gd name="connsiteX5" fmla="*/ 0 w 33217"/>
                <a:gd name="connsiteY5" fmla="*/ 42833 h 42833"/>
                <a:gd name="connsiteX6" fmla="*/ 8741 w 33217"/>
                <a:gd name="connsiteY6" fmla="*/ 0 h 4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217" h="42833">
                  <a:moveTo>
                    <a:pt x="8741" y="0"/>
                  </a:moveTo>
                  <a:cubicBezTo>
                    <a:pt x="16609" y="6119"/>
                    <a:pt x="25350" y="11364"/>
                    <a:pt x="33217" y="17483"/>
                  </a:cubicBezTo>
                  <a:cubicBezTo>
                    <a:pt x="33217" y="20979"/>
                    <a:pt x="33217" y="24476"/>
                    <a:pt x="32343" y="27973"/>
                  </a:cubicBezTo>
                  <a:cubicBezTo>
                    <a:pt x="31469" y="31469"/>
                    <a:pt x="30595" y="34966"/>
                    <a:pt x="29721" y="38462"/>
                  </a:cubicBezTo>
                  <a:cubicBezTo>
                    <a:pt x="29721" y="38462"/>
                    <a:pt x="29721" y="38462"/>
                    <a:pt x="29721" y="38462"/>
                  </a:cubicBezTo>
                  <a:cubicBezTo>
                    <a:pt x="20105" y="40211"/>
                    <a:pt x="9616" y="41085"/>
                    <a:pt x="0" y="42833"/>
                  </a:cubicBezTo>
                  <a:cubicBezTo>
                    <a:pt x="2622" y="28847"/>
                    <a:pt x="6119" y="14860"/>
                    <a:pt x="8741" y="0"/>
                  </a:cubicBezTo>
                  <a:close/>
                </a:path>
              </a:pathLst>
            </a:custGeom>
            <a:solidFill>
              <a:srgbClr val="B23D4A"/>
            </a:solidFill>
            <a:ln w="8731" cap="flat">
              <a:noFill/>
              <a:prstDash val="solid"/>
              <a:miter/>
            </a:ln>
          </p:spPr>
          <p:txBody>
            <a:bodyPr rtlCol="0" anchor="ctr"/>
            <a:lstStyle/>
            <a:p>
              <a:endParaRPr lang="en-GB"/>
            </a:p>
          </p:txBody>
        </p:sp>
        <p:sp>
          <p:nvSpPr>
            <p:cNvPr id="513" name="Freeform: Shape 512">
              <a:extLst>
                <a:ext uri="{FF2B5EF4-FFF2-40B4-BE49-F238E27FC236}">
                  <a16:creationId xmlns:a16="http://schemas.microsoft.com/office/drawing/2014/main" id="{17A75BD3-4548-85D3-C646-313A96849C2F}"/>
                </a:ext>
              </a:extLst>
            </p:cNvPr>
            <p:cNvSpPr/>
            <p:nvPr/>
          </p:nvSpPr>
          <p:spPr>
            <a:xfrm>
              <a:off x="9592300" y="1968610"/>
              <a:ext cx="50700" cy="31469"/>
            </a:xfrm>
            <a:custGeom>
              <a:avLst/>
              <a:gdLst>
                <a:gd name="connsiteX0" fmla="*/ 0 w 50700"/>
                <a:gd name="connsiteY0" fmla="*/ 21854 h 31469"/>
                <a:gd name="connsiteX1" fmla="*/ 2622 w 50700"/>
                <a:gd name="connsiteY1" fmla="*/ 0 h 31469"/>
                <a:gd name="connsiteX2" fmla="*/ 42833 w 50700"/>
                <a:gd name="connsiteY2" fmla="*/ 10490 h 31469"/>
                <a:gd name="connsiteX3" fmla="*/ 50700 w 50700"/>
                <a:gd name="connsiteY3" fmla="*/ 28847 h 31469"/>
                <a:gd name="connsiteX4" fmla="*/ 18357 w 50700"/>
                <a:gd name="connsiteY4" fmla="*/ 31469 h 31469"/>
                <a:gd name="connsiteX5" fmla="*/ 0 w 50700"/>
                <a:gd name="connsiteY5" fmla="*/ 21854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700" h="31469">
                  <a:moveTo>
                    <a:pt x="0" y="21854"/>
                  </a:moveTo>
                  <a:cubicBezTo>
                    <a:pt x="874" y="14861"/>
                    <a:pt x="1748" y="6993"/>
                    <a:pt x="2622" y="0"/>
                  </a:cubicBezTo>
                  <a:cubicBezTo>
                    <a:pt x="15734" y="3497"/>
                    <a:pt x="29721" y="6993"/>
                    <a:pt x="42833" y="10490"/>
                  </a:cubicBezTo>
                  <a:cubicBezTo>
                    <a:pt x="45455" y="16609"/>
                    <a:pt x="48078" y="22728"/>
                    <a:pt x="50700" y="28847"/>
                  </a:cubicBezTo>
                  <a:cubicBezTo>
                    <a:pt x="40210" y="29721"/>
                    <a:pt x="28847" y="30595"/>
                    <a:pt x="18357" y="31469"/>
                  </a:cubicBezTo>
                  <a:cubicBezTo>
                    <a:pt x="11364" y="27973"/>
                    <a:pt x="6119" y="25350"/>
                    <a:pt x="0" y="21854"/>
                  </a:cubicBezTo>
                  <a:close/>
                </a:path>
              </a:pathLst>
            </a:custGeom>
            <a:solidFill>
              <a:srgbClr val="B23D4A"/>
            </a:solidFill>
            <a:ln w="8731" cap="flat">
              <a:noFill/>
              <a:prstDash val="solid"/>
              <a:miter/>
            </a:ln>
          </p:spPr>
          <p:txBody>
            <a:bodyPr rtlCol="0" anchor="ctr"/>
            <a:lstStyle/>
            <a:p>
              <a:endParaRPr lang="en-GB"/>
            </a:p>
          </p:txBody>
        </p:sp>
        <p:sp>
          <p:nvSpPr>
            <p:cNvPr id="514" name="Freeform: Shape 513">
              <a:extLst>
                <a:ext uri="{FF2B5EF4-FFF2-40B4-BE49-F238E27FC236}">
                  <a16:creationId xmlns:a16="http://schemas.microsoft.com/office/drawing/2014/main" id="{0A510CE6-EB29-6423-8E82-F56EC7D246CB}"/>
                </a:ext>
              </a:extLst>
            </p:cNvPr>
            <p:cNvSpPr/>
            <p:nvPr/>
          </p:nvSpPr>
          <p:spPr>
            <a:xfrm>
              <a:off x="9165718" y="6149634"/>
              <a:ext cx="33217" cy="33217"/>
            </a:xfrm>
            <a:custGeom>
              <a:avLst/>
              <a:gdLst>
                <a:gd name="connsiteX0" fmla="*/ 33217 w 33217"/>
                <a:gd name="connsiteY0" fmla="*/ 874 h 33217"/>
                <a:gd name="connsiteX1" fmla="*/ 1748 w 33217"/>
                <a:gd name="connsiteY1" fmla="*/ 33217 h 33217"/>
                <a:gd name="connsiteX2" fmla="*/ 0 w 33217"/>
                <a:gd name="connsiteY2" fmla="*/ 0 h 33217"/>
                <a:gd name="connsiteX3" fmla="*/ 33217 w 33217"/>
                <a:gd name="connsiteY3" fmla="*/ 874 h 33217"/>
              </a:gdLst>
              <a:ahLst/>
              <a:cxnLst>
                <a:cxn ang="0">
                  <a:pos x="connsiteX0" y="connsiteY0"/>
                </a:cxn>
                <a:cxn ang="0">
                  <a:pos x="connsiteX1" y="connsiteY1"/>
                </a:cxn>
                <a:cxn ang="0">
                  <a:pos x="connsiteX2" y="connsiteY2"/>
                </a:cxn>
                <a:cxn ang="0">
                  <a:pos x="connsiteX3" y="connsiteY3"/>
                </a:cxn>
              </a:cxnLst>
              <a:rect l="l" t="t" r="r" b="b"/>
              <a:pathLst>
                <a:path w="33217" h="33217">
                  <a:moveTo>
                    <a:pt x="33217" y="874"/>
                  </a:moveTo>
                  <a:cubicBezTo>
                    <a:pt x="22728" y="11364"/>
                    <a:pt x="12238" y="21854"/>
                    <a:pt x="1748" y="33217"/>
                  </a:cubicBezTo>
                  <a:cubicBezTo>
                    <a:pt x="874" y="21854"/>
                    <a:pt x="0" y="11364"/>
                    <a:pt x="0" y="0"/>
                  </a:cubicBezTo>
                  <a:cubicBezTo>
                    <a:pt x="11364" y="0"/>
                    <a:pt x="22728" y="0"/>
                    <a:pt x="33217" y="874"/>
                  </a:cubicBezTo>
                  <a:close/>
                </a:path>
              </a:pathLst>
            </a:custGeom>
            <a:solidFill>
              <a:srgbClr val="B23D4A"/>
            </a:solidFill>
            <a:ln w="8731" cap="flat">
              <a:noFill/>
              <a:prstDash val="solid"/>
              <a:miter/>
            </a:ln>
          </p:spPr>
          <p:txBody>
            <a:bodyPr rtlCol="0" anchor="ctr"/>
            <a:lstStyle/>
            <a:p>
              <a:endParaRPr lang="en-GB"/>
            </a:p>
          </p:txBody>
        </p:sp>
        <p:sp>
          <p:nvSpPr>
            <p:cNvPr id="515" name="Freeform: Shape 514">
              <a:extLst>
                <a:ext uri="{FF2B5EF4-FFF2-40B4-BE49-F238E27FC236}">
                  <a16:creationId xmlns:a16="http://schemas.microsoft.com/office/drawing/2014/main" id="{632CE66D-1F84-A47F-EDB3-41B122272489}"/>
                </a:ext>
              </a:extLst>
            </p:cNvPr>
            <p:cNvSpPr/>
            <p:nvPr/>
          </p:nvSpPr>
          <p:spPr>
            <a:xfrm>
              <a:off x="9239146" y="1909169"/>
              <a:ext cx="65560" cy="27972"/>
            </a:xfrm>
            <a:custGeom>
              <a:avLst/>
              <a:gdLst>
                <a:gd name="connsiteX0" fmla="*/ 65561 w 65560"/>
                <a:gd name="connsiteY0" fmla="*/ 10490 h 27972"/>
                <a:gd name="connsiteX1" fmla="*/ 50700 w 65560"/>
                <a:gd name="connsiteY1" fmla="*/ 27973 h 27972"/>
                <a:gd name="connsiteX2" fmla="*/ 0 w 65560"/>
                <a:gd name="connsiteY2" fmla="*/ 0 h 27972"/>
                <a:gd name="connsiteX3" fmla="*/ 65561 w 65560"/>
                <a:gd name="connsiteY3" fmla="*/ 10490 h 27972"/>
              </a:gdLst>
              <a:ahLst/>
              <a:cxnLst>
                <a:cxn ang="0">
                  <a:pos x="connsiteX0" y="connsiteY0"/>
                </a:cxn>
                <a:cxn ang="0">
                  <a:pos x="connsiteX1" y="connsiteY1"/>
                </a:cxn>
                <a:cxn ang="0">
                  <a:pos x="connsiteX2" y="connsiteY2"/>
                </a:cxn>
                <a:cxn ang="0">
                  <a:pos x="connsiteX3" y="connsiteY3"/>
                </a:cxn>
              </a:cxnLst>
              <a:rect l="l" t="t" r="r" b="b"/>
              <a:pathLst>
                <a:path w="65560" h="27972">
                  <a:moveTo>
                    <a:pt x="65561" y="10490"/>
                  </a:moveTo>
                  <a:cubicBezTo>
                    <a:pt x="60316" y="16609"/>
                    <a:pt x="55945" y="21854"/>
                    <a:pt x="50700" y="27973"/>
                  </a:cubicBezTo>
                  <a:cubicBezTo>
                    <a:pt x="34092" y="18357"/>
                    <a:pt x="16609" y="8741"/>
                    <a:pt x="0" y="0"/>
                  </a:cubicBezTo>
                  <a:cubicBezTo>
                    <a:pt x="20980" y="3497"/>
                    <a:pt x="42833" y="6993"/>
                    <a:pt x="65561" y="10490"/>
                  </a:cubicBezTo>
                  <a:close/>
                </a:path>
              </a:pathLst>
            </a:custGeom>
            <a:solidFill>
              <a:srgbClr val="7E4E29"/>
            </a:solidFill>
            <a:ln w="8731" cap="flat">
              <a:noFill/>
              <a:prstDash val="solid"/>
              <a:miter/>
            </a:ln>
          </p:spPr>
          <p:txBody>
            <a:bodyPr rtlCol="0" anchor="ctr"/>
            <a:lstStyle/>
            <a:p>
              <a:endParaRPr lang="en-GB"/>
            </a:p>
          </p:txBody>
        </p:sp>
        <p:sp>
          <p:nvSpPr>
            <p:cNvPr id="516" name="Freeform: Shape 515">
              <a:extLst>
                <a:ext uri="{FF2B5EF4-FFF2-40B4-BE49-F238E27FC236}">
                  <a16:creationId xmlns:a16="http://schemas.microsoft.com/office/drawing/2014/main" id="{CFA15AFA-9C7D-0F9E-F470-634CB43DF100}"/>
                </a:ext>
              </a:extLst>
            </p:cNvPr>
            <p:cNvSpPr/>
            <p:nvPr/>
          </p:nvSpPr>
          <p:spPr>
            <a:xfrm>
              <a:off x="10753161" y="4460790"/>
              <a:ext cx="35839" cy="34965"/>
            </a:xfrm>
            <a:custGeom>
              <a:avLst/>
              <a:gdLst>
                <a:gd name="connsiteX0" fmla="*/ 6119 w 35839"/>
                <a:gd name="connsiteY0" fmla="*/ 9615 h 34965"/>
                <a:gd name="connsiteX1" fmla="*/ 0 w 35839"/>
                <a:gd name="connsiteY1" fmla="*/ 3497 h 34965"/>
                <a:gd name="connsiteX2" fmla="*/ 35840 w 35839"/>
                <a:gd name="connsiteY2" fmla="*/ 0 h 34965"/>
                <a:gd name="connsiteX3" fmla="*/ 30595 w 35839"/>
                <a:gd name="connsiteY3" fmla="*/ 34966 h 34965"/>
                <a:gd name="connsiteX4" fmla="*/ 21854 w 35839"/>
                <a:gd name="connsiteY4" fmla="*/ 28847 h 34965"/>
                <a:gd name="connsiteX5" fmla="*/ 6119 w 35839"/>
                <a:gd name="connsiteY5" fmla="*/ 9615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34965">
                  <a:moveTo>
                    <a:pt x="6119" y="9615"/>
                  </a:moveTo>
                  <a:cubicBezTo>
                    <a:pt x="4371" y="7867"/>
                    <a:pt x="1748" y="5245"/>
                    <a:pt x="0" y="3497"/>
                  </a:cubicBezTo>
                  <a:cubicBezTo>
                    <a:pt x="12238" y="2622"/>
                    <a:pt x="23602" y="874"/>
                    <a:pt x="35840" y="0"/>
                  </a:cubicBezTo>
                  <a:cubicBezTo>
                    <a:pt x="34092" y="11364"/>
                    <a:pt x="32343" y="22727"/>
                    <a:pt x="30595" y="34966"/>
                  </a:cubicBezTo>
                  <a:cubicBezTo>
                    <a:pt x="27973" y="33217"/>
                    <a:pt x="24476" y="31469"/>
                    <a:pt x="21854" y="28847"/>
                  </a:cubicBezTo>
                  <a:cubicBezTo>
                    <a:pt x="15735" y="21854"/>
                    <a:pt x="10490" y="15734"/>
                    <a:pt x="6119" y="9615"/>
                  </a:cubicBezTo>
                  <a:close/>
                </a:path>
              </a:pathLst>
            </a:custGeom>
            <a:solidFill>
              <a:srgbClr val="3D2226"/>
            </a:solidFill>
            <a:ln w="8731" cap="flat">
              <a:noFill/>
              <a:prstDash val="solid"/>
              <a:miter/>
            </a:ln>
          </p:spPr>
          <p:txBody>
            <a:bodyPr rtlCol="0" anchor="ctr"/>
            <a:lstStyle/>
            <a:p>
              <a:endParaRPr lang="en-GB"/>
            </a:p>
          </p:txBody>
        </p:sp>
        <p:sp>
          <p:nvSpPr>
            <p:cNvPr id="517" name="Freeform: Shape 516">
              <a:extLst>
                <a:ext uri="{FF2B5EF4-FFF2-40B4-BE49-F238E27FC236}">
                  <a16:creationId xmlns:a16="http://schemas.microsoft.com/office/drawing/2014/main" id="{1CC3A370-0C54-68A2-FFD1-A427A28BBB7C}"/>
                </a:ext>
              </a:extLst>
            </p:cNvPr>
            <p:cNvSpPr/>
            <p:nvPr/>
          </p:nvSpPr>
          <p:spPr>
            <a:xfrm>
              <a:off x="8647352" y="1685388"/>
              <a:ext cx="38462" cy="48952"/>
            </a:xfrm>
            <a:custGeom>
              <a:avLst/>
              <a:gdLst>
                <a:gd name="connsiteX0" fmla="*/ 38462 w 38462"/>
                <a:gd name="connsiteY0" fmla="*/ 0 h 48952"/>
                <a:gd name="connsiteX1" fmla="*/ 13112 w 38462"/>
                <a:gd name="connsiteY1" fmla="*/ 48952 h 48952"/>
                <a:gd name="connsiteX2" fmla="*/ 0 w 38462"/>
                <a:gd name="connsiteY2" fmla="*/ 21854 h 48952"/>
                <a:gd name="connsiteX3" fmla="*/ 38462 w 38462"/>
                <a:gd name="connsiteY3" fmla="*/ 0 h 48952"/>
              </a:gdLst>
              <a:ahLst/>
              <a:cxnLst>
                <a:cxn ang="0">
                  <a:pos x="connsiteX0" y="connsiteY0"/>
                </a:cxn>
                <a:cxn ang="0">
                  <a:pos x="connsiteX1" y="connsiteY1"/>
                </a:cxn>
                <a:cxn ang="0">
                  <a:pos x="connsiteX2" y="connsiteY2"/>
                </a:cxn>
                <a:cxn ang="0">
                  <a:pos x="connsiteX3" y="connsiteY3"/>
                </a:cxn>
              </a:cxnLst>
              <a:rect l="l" t="t" r="r" b="b"/>
              <a:pathLst>
                <a:path w="38462" h="48952">
                  <a:moveTo>
                    <a:pt x="38462" y="0"/>
                  </a:moveTo>
                  <a:cubicBezTo>
                    <a:pt x="29721" y="16609"/>
                    <a:pt x="21854" y="33217"/>
                    <a:pt x="13112" y="48952"/>
                  </a:cubicBezTo>
                  <a:cubicBezTo>
                    <a:pt x="8741" y="40211"/>
                    <a:pt x="4371" y="30595"/>
                    <a:pt x="0" y="21854"/>
                  </a:cubicBezTo>
                  <a:cubicBezTo>
                    <a:pt x="13986" y="14860"/>
                    <a:pt x="26224" y="7867"/>
                    <a:pt x="38462" y="0"/>
                  </a:cubicBezTo>
                  <a:close/>
                </a:path>
              </a:pathLst>
            </a:custGeom>
            <a:solidFill>
              <a:srgbClr val="40293D"/>
            </a:solidFill>
            <a:ln w="8731" cap="flat">
              <a:noFill/>
              <a:prstDash val="solid"/>
              <a:miter/>
            </a:ln>
          </p:spPr>
          <p:txBody>
            <a:bodyPr rtlCol="0" anchor="ctr"/>
            <a:lstStyle/>
            <a:p>
              <a:endParaRPr lang="en-GB"/>
            </a:p>
          </p:txBody>
        </p:sp>
        <p:sp>
          <p:nvSpPr>
            <p:cNvPr id="518" name="Freeform: Shape 517">
              <a:extLst>
                <a:ext uri="{FF2B5EF4-FFF2-40B4-BE49-F238E27FC236}">
                  <a16:creationId xmlns:a16="http://schemas.microsoft.com/office/drawing/2014/main" id="{3BC06ACF-F1C7-C19E-EF8D-08BF67D992EB}"/>
                </a:ext>
              </a:extLst>
            </p:cNvPr>
            <p:cNvSpPr/>
            <p:nvPr/>
          </p:nvSpPr>
          <p:spPr>
            <a:xfrm>
              <a:off x="9861535" y="1447621"/>
              <a:ext cx="83043" cy="21853"/>
            </a:xfrm>
            <a:custGeom>
              <a:avLst/>
              <a:gdLst>
                <a:gd name="connsiteX0" fmla="*/ 0 w 83043"/>
                <a:gd name="connsiteY0" fmla="*/ 19231 h 21853"/>
                <a:gd name="connsiteX1" fmla="*/ 3497 w 83043"/>
                <a:gd name="connsiteY1" fmla="*/ 0 h 21853"/>
                <a:gd name="connsiteX2" fmla="*/ 83044 w 83043"/>
                <a:gd name="connsiteY2" fmla="*/ 21854 h 21853"/>
                <a:gd name="connsiteX3" fmla="*/ 0 w 83043"/>
                <a:gd name="connsiteY3" fmla="*/ 19231 h 21853"/>
              </a:gdLst>
              <a:ahLst/>
              <a:cxnLst>
                <a:cxn ang="0">
                  <a:pos x="connsiteX0" y="connsiteY0"/>
                </a:cxn>
                <a:cxn ang="0">
                  <a:pos x="connsiteX1" y="connsiteY1"/>
                </a:cxn>
                <a:cxn ang="0">
                  <a:pos x="connsiteX2" y="connsiteY2"/>
                </a:cxn>
                <a:cxn ang="0">
                  <a:pos x="connsiteX3" y="connsiteY3"/>
                </a:cxn>
              </a:cxnLst>
              <a:rect l="l" t="t" r="r" b="b"/>
              <a:pathLst>
                <a:path w="83043" h="21853">
                  <a:moveTo>
                    <a:pt x="0" y="19231"/>
                  </a:moveTo>
                  <a:cubicBezTo>
                    <a:pt x="874" y="13112"/>
                    <a:pt x="1748" y="6119"/>
                    <a:pt x="3497" y="0"/>
                  </a:cubicBezTo>
                  <a:cubicBezTo>
                    <a:pt x="29721" y="6993"/>
                    <a:pt x="56819" y="13986"/>
                    <a:pt x="83044" y="21854"/>
                  </a:cubicBezTo>
                  <a:cubicBezTo>
                    <a:pt x="55945" y="20979"/>
                    <a:pt x="27973" y="20105"/>
                    <a:pt x="0" y="19231"/>
                  </a:cubicBezTo>
                  <a:close/>
                </a:path>
              </a:pathLst>
            </a:custGeom>
            <a:solidFill>
              <a:srgbClr val="7E4E29"/>
            </a:solidFill>
            <a:ln w="8731" cap="flat">
              <a:noFill/>
              <a:prstDash val="solid"/>
              <a:miter/>
            </a:ln>
          </p:spPr>
          <p:txBody>
            <a:bodyPr rtlCol="0" anchor="ctr"/>
            <a:lstStyle/>
            <a:p>
              <a:endParaRPr lang="en-GB"/>
            </a:p>
          </p:txBody>
        </p:sp>
        <p:sp>
          <p:nvSpPr>
            <p:cNvPr id="519" name="Freeform: Shape 518">
              <a:extLst>
                <a:ext uri="{FF2B5EF4-FFF2-40B4-BE49-F238E27FC236}">
                  <a16:creationId xmlns:a16="http://schemas.microsoft.com/office/drawing/2014/main" id="{782D22E2-F44E-8644-8F71-9E432543F7E7}"/>
                </a:ext>
              </a:extLst>
            </p:cNvPr>
            <p:cNvSpPr/>
            <p:nvPr/>
          </p:nvSpPr>
          <p:spPr>
            <a:xfrm>
              <a:off x="10406126" y="5373395"/>
              <a:ext cx="68183" cy="12237"/>
            </a:xfrm>
            <a:custGeom>
              <a:avLst/>
              <a:gdLst>
                <a:gd name="connsiteX0" fmla="*/ 54197 w 68183"/>
                <a:gd name="connsiteY0" fmla="*/ 0 h 12237"/>
                <a:gd name="connsiteX1" fmla="*/ 68183 w 68183"/>
                <a:gd name="connsiteY1" fmla="*/ 12238 h 12237"/>
                <a:gd name="connsiteX2" fmla="*/ 0 w 68183"/>
                <a:gd name="connsiteY2" fmla="*/ 9615 h 12237"/>
                <a:gd name="connsiteX3" fmla="*/ 54197 w 68183"/>
                <a:gd name="connsiteY3" fmla="*/ 0 h 12237"/>
              </a:gdLst>
              <a:ahLst/>
              <a:cxnLst>
                <a:cxn ang="0">
                  <a:pos x="connsiteX0" y="connsiteY0"/>
                </a:cxn>
                <a:cxn ang="0">
                  <a:pos x="connsiteX1" y="connsiteY1"/>
                </a:cxn>
                <a:cxn ang="0">
                  <a:pos x="connsiteX2" y="connsiteY2"/>
                </a:cxn>
                <a:cxn ang="0">
                  <a:pos x="connsiteX3" y="connsiteY3"/>
                </a:cxn>
              </a:cxnLst>
              <a:rect l="l" t="t" r="r" b="b"/>
              <a:pathLst>
                <a:path w="68183" h="12237">
                  <a:moveTo>
                    <a:pt x="54197" y="0"/>
                  </a:moveTo>
                  <a:cubicBezTo>
                    <a:pt x="58567" y="4371"/>
                    <a:pt x="63812" y="7867"/>
                    <a:pt x="68183" y="12238"/>
                  </a:cubicBezTo>
                  <a:cubicBezTo>
                    <a:pt x="45455" y="11364"/>
                    <a:pt x="22727" y="10489"/>
                    <a:pt x="0" y="9615"/>
                  </a:cubicBezTo>
                  <a:cubicBezTo>
                    <a:pt x="18357" y="6993"/>
                    <a:pt x="35840" y="3496"/>
                    <a:pt x="54197" y="0"/>
                  </a:cubicBezTo>
                  <a:close/>
                </a:path>
              </a:pathLst>
            </a:custGeom>
            <a:solidFill>
              <a:srgbClr val="DB7F59"/>
            </a:solidFill>
            <a:ln w="8731" cap="flat">
              <a:noFill/>
              <a:prstDash val="solid"/>
              <a:miter/>
            </a:ln>
          </p:spPr>
          <p:txBody>
            <a:bodyPr rtlCol="0" anchor="ctr"/>
            <a:lstStyle/>
            <a:p>
              <a:endParaRPr lang="en-GB"/>
            </a:p>
          </p:txBody>
        </p:sp>
        <p:sp>
          <p:nvSpPr>
            <p:cNvPr id="520" name="Freeform: Shape 519">
              <a:extLst>
                <a:ext uri="{FF2B5EF4-FFF2-40B4-BE49-F238E27FC236}">
                  <a16:creationId xmlns:a16="http://schemas.microsoft.com/office/drawing/2014/main" id="{E9DCCC06-44E4-072E-2371-BC4DA888EEC2}"/>
                </a:ext>
              </a:extLst>
            </p:cNvPr>
            <p:cNvSpPr/>
            <p:nvPr/>
          </p:nvSpPr>
          <p:spPr>
            <a:xfrm>
              <a:off x="9668350" y="1227727"/>
              <a:ext cx="43155" cy="42443"/>
            </a:xfrm>
            <a:custGeom>
              <a:avLst/>
              <a:gdLst>
                <a:gd name="connsiteX0" fmla="*/ 0 w 43155"/>
                <a:gd name="connsiteY0" fmla="*/ 6603 h 42443"/>
                <a:gd name="connsiteX1" fmla="*/ 39336 w 43155"/>
                <a:gd name="connsiteY1" fmla="*/ 42443 h 42443"/>
                <a:gd name="connsiteX2" fmla="*/ 0 w 43155"/>
                <a:gd name="connsiteY2" fmla="*/ 6603 h 42443"/>
              </a:gdLst>
              <a:ahLst/>
              <a:cxnLst>
                <a:cxn ang="0">
                  <a:pos x="connsiteX0" y="connsiteY0"/>
                </a:cxn>
                <a:cxn ang="0">
                  <a:pos x="connsiteX1" y="connsiteY1"/>
                </a:cxn>
                <a:cxn ang="0">
                  <a:pos x="connsiteX2" y="connsiteY2"/>
                </a:cxn>
              </a:cxnLst>
              <a:rect l="l" t="t" r="r" b="b"/>
              <a:pathLst>
                <a:path w="43155" h="42443">
                  <a:moveTo>
                    <a:pt x="0" y="6603"/>
                  </a:moveTo>
                  <a:cubicBezTo>
                    <a:pt x="39336" y="-10005"/>
                    <a:pt x="49826" y="5729"/>
                    <a:pt x="39336" y="42443"/>
                  </a:cubicBezTo>
                  <a:cubicBezTo>
                    <a:pt x="26224" y="30205"/>
                    <a:pt x="13112" y="17967"/>
                    <a:pt x="0" y="6603"/>
                  </a:cubicBezTo>
                  <a:close/>
                </a:path>
              </a:pathLst>
            </a:custGeom>
            <a:solidFill>
              <a:srgbClr val="3D2226"/>
            </a:solidFill>
            <a:ln w="8731" cap="flat">
              <a:noFill/>
              <a:prstDash val="solid"/>
              <a:miter/>
            </a:ln>
          </p:spPr>
          <p:txBody>
            <a:bodyPr rtlCol="0" anchor="ctr"/>
            <a:lstStyle/>
            <a:p>
              <a:endParaRPr lang="en-GB"/>
            </a:p>
          </p:txBody>
        </p:sp>
        <p:sp>
          <p:nvSpPr>
            <p:cNvPr id="521" name="Freeform: Shape 520">
              <a:extLst>
                <a:ext uri="{FF2B5EF4-FFF2-40B4-BE49-F238E27FC236}">
                  <a16:creationId xmlns:a16="http://schemas.microsoft.com/office/drawing/2014/main" id="{68A2F526-6E20-723D-4909-FB86A5A04239}"/>
                </a:ext>
              </a:extLst>
            </p:cNvPr>
            <p:cNvSpPr/>
            <p:nvPr/>
          </p:nvSpPr>
          <p:spPr>
            <a:xfrm>
              <a:off x="9584432" y="2040290"/>
              <a:ext cx="59441" cy="34091"/>
            </a:xfrm>
            <a:custGeom>
              <a:avLst/>
              <a:gdLst>
                <a:gd name="connsiteX0" fmla="*/ 59442 w 59441"/>
                <a:gd name="connsiteY0" fmla="*/ 34092 h 34091"/>
                <a:gd name="connsiteX1" fmla="*/ 20105 w 59441"/>
                <a:gd name="connsiteY1" fmla="*/ 33217 h 34091"/>
                <a:gd name="connsiteX2" fmla="*/ 0 w 59441"/>
                <a:gd name="connsiteY2" fmla="*/ 0 h 34091"/>
                <a:gd name="connsiteX3" fmla="*/ 59442 w 59441"/>
                <a:gd name="connsiteY3" fmla="*/ 34092 h 34091"/>
              </a:gdLst>
              <a:ahLst/>
              <a:cxnLst>
                <a:cxn ang="0">
                  <a:pos x="connsiteX0" y="connsiteY0"/>
                </a:cxn>
                <a:cxn ang="0">
                  <a:pos x="connsiteX1" y="connsiteY1"/>
                </a:cxn>
                <a:cxn ang="0">
                  <a:pos x="connsiteX2" y="connsiteY2"/>
                </a:cxn>
                <a:cxn ang="0">
                  <a:pos x="connsiteX3" y="connsiteY3"/>
                </a:cxn>
              </a:cxnLst>
              <a:rect l="l" t="t" r="r" b="b"/>
              <a:pathLst>
                <a:path w="59441" h="34091">
                  <a:moveTo>
                    <a:pt x="59442" y="34092"/>
                  </a:moveTo>
                  <a:cubicBezTo>
                    <a:pt x="46330" y="34092"/>
                    <a:pt x="33217" y="33217"/>
                    <a:pt x="20105" y="33217"/>
                  </a:cubicBezTo>
                  <a:cubicBezTo>
                    <a:pt x="13112" y="21854"/>
                    <a:pt x="6993" y="10490"/>
                    <a:pt x="0" y="0"/>
                  </a:cubicBezTo>
                  <a:cubicBezTo>
                    <a:pt x="20105" y="11364"/>
                    <a:pt x="39336" y="22728"/>
                    <a:pt x="59442" y="34092"/>
                  </a:cubicBezTo>
                  <a:close/>
                </a:path>
              </a:pathLst>
            </a:custGeom>
            <a:solidFill>
              <a:srgbClr val="7B2B29"/>
            </a:solidFill>
            <a:ln w="8731" cap="flat">
              <a:noFill/>
              <a:prstDash val="solid"/>
              <a:miter/>
            </a:ln>
          </p:spPr>
          <p:txBody>
            <a:bodyPr rtlCol="0" anchor="ctr"/>
            <a:lstStyle/>
            <a:p>
              <a:endParaRPr lang="en-GB"/>
            </a:p>
          </p:txBody>
        </p:sp>
        <p:sp>
          <p:nvSpPr>
            <p:cNvPr id="522" name="Freeform: Shape 521">
              <a:extLst>
                <a:ext uri="{FF2B5EF4-FFF2-40B4-BE49-F238E27FC236}">
                  <a16:creationId xmlns:a16="http://schemas.microsoft.com/office/drawing/2014/main" id="{93D2CF4B-732C-925F-B258-637D76A8F0BD}"/>
                </a:ext>
              </a:extLst>
            </p:cNvPr>
            <p:cNvSpPr/>
            <p:nvPr/>
          </p:nvSpPr>
          <p:spPr>
            <a:xfrm>
              <a:off x="11018900" y="5641757"/>
              <a:ext cx="26224" cy="69057"/>
            </a:xfrm>
            <a:custGeom>
              <a:avLst/>
              <a:gdLst>
                <a:gd name="connsiteX0" fmla="*/ 10490 w 26224"/>
                <a:gd name="connsiteY0" fmla="*/ 0 h 69057"/>
                <a:gd name="connsiteX1" fmla="*/ 26224 w 26224"/>
                <a:gd name="connsiteY1" fmla="*/ 1748 h 69057"/>
                <a:gd name="connsiteX2" fmla="*/ 26224 w 26224"/>
                <a:gd name="connsiteY2" fmla="*/ 69057 h 69057"/>
                <a:gd name="connsiteX3" fmla="*/ 0 w 26224"/>
                <a:gd name="connsiteY3" fmla="*/ 48952 h 69057"/>
                <a:gd name="connsiteX4" fmla="*/ 10490 w 26224"/>
                <a:gd name="connsiteY4" fmla="*/ 0 h 69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69057">
                  <a:moveTo>
                    <a:pt x="10490" y="0"/>
                  </a:moveTo>
                  <a:cubicBezTo>
                    <a:pt x="15735" y="874"/>
                    <a:pt x="20980" y="1748"/>
                    <a:pt x="26224" y="1748"/>
                  </a:cubicBezTo>
                  <a:cubicBezTo>
                    <a:pt x="26224" y="24476"/>
                    <a:pt x="26224" y="47204"/>
                    <a:pt x="26224" y="69057"/>
                  </a:cubicBezTo>
                  <a:cubicBezTo>
                    <a:pt x="17483" y="62064"/>
                    <a:pt x="8741" y="55945"/>
                    <a:pt x="0" y="48952"/>
                  </a:cubicBezTo>
                  <a:cubicBezTo>
                    <a:pt x="3497" y="33218"/>
                    <a:pt x="6993" y="16609"/>
                    <a:pt x="10490" y="0"/>
                  </a:cubicBezTo>
                  <a:close/>
                </a:path>
              </a:pathLst>
            </a:custGeom>
            <a:solidFill>
              <a:srgbClr val="7B2B29"/>
            </a:solidFill>
            <a:ln w="8731" cap="flat">
              <a:noFill/>
              <a:prstDash val="solid"/>
              <a:miter/>
            </a:ln>
          </p:spPr>
          <p:txBody>
            <a:bodyPr rtlCol="0" anchor="ctr"/>
            <a:lstStyle/>
            <a:p>
              <a:endParaRPr lang="en-GB"/>
            </a:p>
          </p:txBody>
        </p:sp>
        <p:sp>
          <p:nvSpPr>
            <p:cNvPr id="523" name="Freeform: Shape 522">
              <a:extLst>
                <a:ext uri="{FF2B5EF4-FFF2-40B4-BE49-F238E27FC236}">
                  <a16:creationId xmlns:a16="http://schemas.microsoft.com/office/drawing/2014/main" id="{09DC4515-F551-E309-FEB6-A2A240B8E586}"/>
                </a:ext>
              </a:extLst>
            </p:cNvPr>
            <p:cNvSpPr/>
            <p:nvPr/>
          </p:nvSpPr>
          <p:spPr>
            <a:xfrm>
              <a:off x="9951572" y="5422347"/>
              <a:ext cx="63812" cy="35839"/>
            </a:xfrm>
            <a:custGeom>
              <a:avLst/>
              <a:gdLst>
                <a:gd name="connsiteX0" fmla="*/ 44581 w 63812"/>
                <a:gd name="connsiteY0" fmla="*/ 33217 h 35839"/>
                <a:gd name="connsiteX1" fmla="*/ 0 w 63812"/>
                <a:gd name="connsiteY1" fmla="*/ 35840 h 35839"/>
                <a:gd name="connsiteX2" fmla="*/ 60316 w 63812"/>
                <a:gd name="connsiteY2" fmla="*/ 0 h 35839"/>
                <a:gd name="connsiteX3" fmla="*/ 63812 w 63812"/>
                <a:gd name="connsiteY3" fmla="*/ 5245 h 35839"/>
                <a:gd name="connsiteX4" fmla="*/ 50700 w 63812"/>
                <a:gd name="connsiteY4" fmla="*/ 27973 h 35839"/>
                <a:gd name="connsiteX5" fmla="*/ 44581 w 63812"/>
                <a:gd name="connsiteY5" fmla="*/ 33217 h 3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812" h="35839">
                  <a:moveTo>
                    <a:pt x="44581" y="33217"/>
                  </a:moveTo>
                  <a:cubicBezTo>
                    <a:pt x="29721" y="34092"/>
                    <a:pt x="14860" y="34966"/>
                    <a:pt x="0" y="35840"/>
                  </a:cubicBezTo>
                  <a:cubicBezTo>
                    <a:pt x="20105" y="23602"/>
                    <a:pt x="40211" y="11364"/>
                    <a:pt x="60316" y="0"/>
                  </a:cubicBezTo>
                  <a:cubicBezTo>
                    <a:pt x="61190" y="1748"/>
                    <a:pt x="62938" y="3497"/>
                    <a:pt x="63812" y="5245"/>
                  </a:cubicBezTo>
                  <a:cubicBezTo>
                    <a:pt x="59442" y="13112"/>
                    <a:pt x="55071" y="20105"/>
                    <a:pt x="50700" y="27973"/>
                  </a:cubicBezTo>
                  <a:cubicBezTo>
                    <a:pt x="48078" y="28847"/>
                    <a:pt x="46330" y="30595"/>
                    <a:pt x="44581" y="33217"/>
                  </a:cubicBezTo>
                  <a:close/>
                </a:path>
              </a:pathLst>
            </a:custGeom>
            <a:solidFill>
              <a:srgbClr val="B23D4A"/>
            </a:solidFill>
            <a:ln w="8731" cap="flat">
              <a:noFill/>
              <a:prstDash val="solid"/>
              <a:miter/>
            </a:ln>
          </p:spPr>
          <p:txBody>
            <a:bodyPr rtlCol="0" anchor="ctr"/>
            <a:lstStyle/>
            <a:p>
              <a:endParaRPr lang="en-GB"/>
            </a:p>
          </p:txBody>
        </p:sp>
        <p:sp>
          <p:nvSpPr>
            <p:cNvPr id="524" name="Freeform: Shape 523">
              <a:extLst>
                <a:ext uri="{FF2B5EF4-FFF2-40B4-BE49-F238E27FC236}">
                  <a16:creationId xmlns:a16="http://schemas.microsoft.com/office/drawing/2014/main" id="{0155EC79-AE5B-92F2-77C1-C6F8EED88E82}"/>
                </a:ext>
              </a:extLst>
            </p:cNvPr>
            <p:cNvSpPr/>
            <p:nvPr/>
          </p:nvSpPr>
          <p:spPr>
            <a:xfrm>
              <a:off x="9863284" y="1527168"/>
              <a:ext cx="83917" cy="27098"/>
            </a:xfrm>
            <a:custGeom>
              <a:avLst/>
              <a:gdLst>
                <a:gd name="connsiteX0" fmla="*/ 62064 w 83917"/>
                <a:gd name="connsiteY0" fmla="*/ 27098 h 27098"/>
                <a:gd name="connsiteX1" fmla="*/ 2622 w 83917"/>
                <a:gd name="connsiteY1" fmla="*/ 18357 h 27098"/>
                <a:gd name="connsiteX2" fmla="*/ 0 w 83917"/>
                <a:gd name="connsiteY2" fmla="*/ 0 h 27098"/>
                <a:gd name="connsiteX3" fmla="*/ 83918 w 83917"/>
                <a:gd name="connsiteY3" fmla="*/ 2622 h 27098"/>
                <a:gd name="connsiteX4" fmla="*/ 62064 w 83917"/>
                <a:gd name="connsiteY4" fmla="*/ 27098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17" h="27098">
                  <a:moveTo>
                    <a:pt x="62064" y="27098"/>
                  </a:moveTo>
                  <a:cubicBezTo>
                    <a:pt x="47204" y="-7867"/>
                    <a:pt x="24476" y="8741"/>
                    <a:pt x="2622" y="18357"/>
                  </a:cubicBezTo>
                  <a:cubicBezTo>
                    <a:pt x="1748" y="12238"/>
                    <a:pt x="874" y="6119"/>
                    <a:pt x="0" y="0"/>
                  </a:cubicBezTo>
                  <a:cubicBezTo>
                    <a:pt x="27973" y="874"/>
                    <a:pt x="55945" y="1748"/>
                    <a:pt x="83918" y="2622"/>
                  </a:cubicBezTo>
                  <a:cubicBezTo>
                    <a:pt x="76924" y="10490"/>
                    <a:pt x="69931" y="18357"/>
                    <a:pt x="62064" y="27098"/>
                  </a:cubicBezTo>
                  <a:close/>
                </a:path>
              </a:pathLst>
            </a:custGeom>
            <a:solidFill>
              <a:srgbClr val="7E4E29"/>
            </a:solidFill>
            <a:ln w="8731" cap="flat">
              <a:noFill/>
              <a:prstDash val="solid"/>
              <a:miter/>
            </a:ln>
          </p:spPr>
          <p:txBody>
            <a:bodyPr rtlCol="0" anchor="ctr"/>
            <a:lstStyle/>
            <a:p>
              <a:endParaRPr lang="en-GB"/>
            </a:p>
          </p:txBody>
        </p:sp>
        <p:sp>
          <p:nvSpPr>
            <p:cNvPr id="525" name="Freeform: Shape 524">
              <a:extLst>
                <a:ext uri="{FF2B5EF4-FFF2-40B4-BE49-F238E27FC236}">
                  <a16:creationId xmlns:a16="http://schemas.microsoft.com/office/drawing/2014/main" id="{72C93F33-C27E-6C9A-E8F2-73CC6549053F}"/>
                </a:ext>
              </a:extLst>
            </p:cNvPr>
            <p:cNvSpPr/>
            <p:nvPr/>
          </p:nvSpPr>
          <p:spPr>
            <a:xfrm>
              <a:off x="10355426" y="1228212"/>
              <a:ext cx="31469" cy="52448"/>
            </a:xfrm>
            <a:custGeom>
              <a:avLst/>
              <a:gdLst>
                <a:gd name="connsiteX0" fmla="*/ 25350 w 31469"/>
                <a:gd name="connsiteY0" fmla="*/ 0 h 52448"/>
                <a:gd name="connsiteX1" fmla="*/ 31469 w 31469"/>
                <a:gd name="connsiteY1" fmla="*/ 52449 h 52448"/>
                <a:gd name="connsiteX2" fmla="*/ 0 w 31469"/>
                <a:gd name="connsiteY2" fmla="*/ 7867 h 52448"/>
                <a:gd name="connsiteX3" fmla="*/ 6993 w 31469"/>
                <a:gd name="connsiteY3" fmla="*/ 1748 h 52448"/>
                <a:gd name="connsiteX4" fmla="*/ 25350 w 31469"/>
                <a:gd name="connsiteY4" fmla="*/ 0 h 52448"/>
                <a:gd name="connsiteX5" fmla="*/ 25350 w 31469"/>
                <a:gd name="connsiteY5" fmla="*/ 0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469" h="52448">
                  <a:moveTo>
                    <a:pt x="25350" y="0"/>
                  </a:moveTo>
                  <a:cubicBezTo>
                    <a:pt x="27098" y="17483"/>
                    <a:pt x="29721" y="34966"/>
                    <a:pt x="31469" y="52449"/>
                  </a:cubicBezTo>
                  <a:cubicBezTo>
                    <a:pt x="20979" y="37588"/>
                    <a:pt x="10490" y="22728"/>
                    <a:pt x="0" y="7867"/>
                  </a:cubicBezTo>
                  <a:cubicBezTo>
                    <a:pt x="2623" y="6119"/>
                    <a:pt x="4371" y="3497"/>
                    <a:pt x="6993" y="1748"/>
                  </a:cubicBezTo>
                  <a:cubicBezTo>
                    <a:pt x="12238" y="1748"/>
                    <a:pt x="18357" y="874"/>
                    <a:pt x="25350" y="0"/>
                  </a:cubicBezTo>
                  <a:cubicBezTo>
                    <a:pt x="24476" y="0"/>
                    <a:pt x="25350" y="0"/>
                    <a:pt x="25350" y="0"/>
                  </a:cubicBezTo>
                  <a:close/>
                </a:path>
              </a:pathLst>
            </a:custGeom>
            <a:solidFill>
              <a:srgbClr val="654A38"/>
            </a:solidFill>
            <a:ln w="8731" cap="flat">
              <a:noFill/>
              <a:prstDash val="solid"/>
              <a:miter/>
            </a:ln>
          </p:spPr>
          <p:txBody>
            <a:bodyPr rtlCol="0" anchor="ctr"/>
            <a:lstStyle/>
            <a:p>
              <a:endParaRPr lang="en-GB"/>
            </a:p>
          </p:txBody>
        </p:sp>
        <p:sp>
          <p:nvSpPr>
            <p:cNvPr id="526" name="Freeform: Shape 525">
              <a:extLst>
                <a:ext uri="{FF2B5EF4-FFF2-40B4-BE49-F238E27FC236}">
                  <a16:creationId xmlns:a16="http://schemas.microsoft.com/office/drawing/2014/main" id="{31384D56-B110-A341-3B97-17AF11757864}"/>
                </a:ext>
              </a:extLst>
            </p:cNvPr>
            <p:cNvSpPr/>
            <p:nvPr/>
          </p:nvSpPr>
          <p:spPr>
            <a:xfrm>
              <a:off x="10834456" y="6043862"/>
              <a:ext cx="23601" cy="42833"/>
            </a:xfrm>
            <a:custGeom>
              <a:avLst/>
              <a:gdLst>
                <a:gd name="connsiteX0" fmla="*/ 20105 w 23601"/>
                <a:gd name="connsiteY0" fmla="*/ 42833 h 42833"/>
                <a:gd name="connsiteX1" fmla="*/ 0 w 23601"/>
                <a:gd name="connsiteY1" fmla="*/ 0 h 42833"/>
                <a:gd name="connsiteX2" fmla="*/ 23602 w 23601"/>
                <a:gd name="connsiteY2" fmla="*/ 8741 h 42833"/>
                <a:gd name="connsiteX3" fmla="*/ 20105 w 23601"/>
                <a:gd name="connsiteY3" fmla="*/ 42833 h 42833"/>
              </a:gdLst>
              <a:ahLst/>
              <a:cxnLst>
                <a:cxn ang="0">
                  <a:pos x="connsiteX0" y="connsiteY0"/>
                </a:cxn>
                <a:cxn ang="0">
                  <a:pos x="connsiteX1" y="connsiteY1"/>
                </a:cxn>
                <a:cxn ang="0">
                  <a:pos x="connsiteX2" y="connsiteY2"/>
                </a:cxn>
                <a:cxn ang="0">
                  <a:pos x="connsiteX3" y="connsiteY3"/>
                </a:cxn>
              </a:cxnLst>
              <a:rect l="l" t="t" r="r" b="b"/>
              <a:pathLst>
                <a:path w="23601" h="42833">
                  <a:moveTo>
                    <a:pt x="20105" y="42833"/>
                  </a:moveTo>
                  <a:cubicBezTo>
                    <a:pt x="13112" y="28847"/>
                    <a:pt x="6993" y="13987"/>
                    <a:pt x="0" y="0"/>
                  </a:cubicBezTo>
                  <a:cubicBezTo>
                    <a:pt x="7867" y="2623"/>
                    <a:pt x="15734" y="6119"/>
                    <a:pt x="23602" y="8741"/>
                  </a:cubicBezTo>
                  <a:cubicBezTo>
                    <a:pt x="22727" y="20106"/>
                    <a:pt x="20979" y="31469"/>
                    <a:pt x="20105" y="42833"/>
                  </a:cubicBezTo>
                  <a:close/>
                </a:path>
              </a:pathLst>
            </a:custGeom>
            <a:solidFill>
              <a:srgbClr val="BA3325"/>
            </a:solidFill>
            <a:ln w="8731" cap="flat">
              <a:noFill/>
              <a:prstDash val="solid"/>
              <a:miter/>
            </a:ln>
          </p:spPr>
          <p:txBody>
            <a:bodyPr rtlCol="0" anchor="ctr"/>
            <a:lstStyle/>
            <a:p>
              <a:endParaRPr lang="en-GB"/>
            </a:p>
          </p:txBody>
        </p:sp>
        <p:sp>
          <p:nvSpPr>
            <p:cNvPr id="527" name="Freeform: Shape 526">
              <a:extLst>
                <a:ext uri="{FF2B5EF4-FFF2-40B4-BE49-F238E27FC236}">
                  <a16:creationId xmlns:a16="http://schemas.microsoft.com/office/drawing/2014/main" id="{12F60A09-BD31-495B-DB70-9114DC87A748}"/>
                </a:ext>
              </a:extLst>
            </p:cNvPr>
            <p:cNvSpPr/>
            <p:nvPr/>
          </p:nvSpPr>
          <p:spPr>
            <a:xfrm>
              <a:off x="10048602" y="2433654"/>
              <a:ext cx="36984" cy="36713"/>
            </a:xfrm>
            <a:custGeom>
              <a:avLst/>
              <a:gdLst>
                <a:gd name="connsiteX0" fmla="*/ 22728 w 36984"/>
                <a:gd name="connsiteY0" fmla="*/ 36714 h 36713"/>
                <a:gd name="connsiteX1" fmla="*/ 0 w 36984"/>
                <a:gd name="connsiteY1" fmla="*/ 27098 h 36713"/>
                <a:gd name="connsiteX2" fmla="*/ 6119 w 36984"/>
                <a:gd name="connsiteY2" fmla="*/ 0 h 36713"/>
                <a:gd name="connsiteX3" fmla="*/ 22728 w 36984"/>
                <a:gd name="connsiteY3" fmla="*/ 36714 h 36713"/>
              </a:gdLst>
              <a:ahLst/>
              <a:cxnLst>
                <a:cxn ang="0">
                  <a:pos x="connsiteX0" y="connsiteY0"/>
                </a:cxn>
                <a:cxn ang="0">
                  <a:pos x="connsiteX1" y="connsiteY1"/>
                </a:cxn>
                <a:cxn ang="0">
                  <a:pos x="connsiteX2" y="connsiteY2"/>
                </a:cxn>
                <a:cxn ang="0">
                  <a:pos x="connsiteX3" y="connsiteY3"/>
                </a:cxn>
              </a:cxnLst>
              <a:rect l="l" t="t" r="r" b="b"/>
              <a:pathLst>
                <a:path w="36984" h="36713">
                  <a:moveTo>
                    <a:pt x="22728" y="36714"/>
                  </a:moveTo>
                  <a:cubicBezTo>
                    <a:pt x="14860" y="33217"/>
                    <a:pt x="7867" y="29721"/>
                    <a:pt x="0" y="27098"/>
                  </a:cubicBezTo>
                  <a:cubicBezTo>
                    <a:pt x="1748" y="18357"/>
                    <a:pt x="4371" y="8741"/>
                    <a:pt x="6119" y="0"/>
                  </a:cubicBezTo>
                  <a:cubicBezTo>
                    <a:pt x="20979" y="7867"/>
                    <a:pt x="56819" y="6993"/>
                    <a:pt x="22728" y="36714"/>
                  </a:cubicBezTo>
                  <a:close/>
                </a:path>
              </a:pathLst>
            </a:custGeom>
            <a:solidFill>
              <a:srgbClr val="54683D"/>
            </a:solidFill>
            <a:ln w="8731" cap="flat">
              <a:noFill/>
              <a:prstDash val="solid"/>
              <a:miter/>
            </a:ln>
          </p:spPr>
          <p:txBody>
            <a:bodyPr rtlCol="0" anchor="ctr"/>
            <a:lstStyle/>
            <a:p>
              <a:endParaRPr lang="en-GB"/>
            </a:p>
          </p:txBody>
        </p:sp>
        <p:sp>
          <p:nvSpPr>
            <p:cNvPr id="528" name="Freeform: Shape 527">
              <a:extLst>
                <a:ext uri="{FF2B5EF4-FFF2-40B4-BE49-F238E27FC236}">
                  <a16:creationId xmlns:a16="http://schemas.microsoft.com/office/drawing/2014/main" id="{01835070-7021-B809-EFCD-461B260F234B}"/>
                </a:ext>
              </a:extLst>
            </p:cNvPr>
            <p:cNvSpPr/>
            <p:nvPr/>
          </p:nvSpPr>
          <p:spPr>
            <a:xfrm>
              <a:off x="9731288" y="1914555"/>
              <a:ext cx="50700" cy="27831"/>
            </a:xfrm>
            <a:custGeom>
              <a:avLst/>
              <a:gdLst>
                <a:gd name="connsiteX0" fmla="*/ 0 w 50700"/>
                <a:gd name="connsiteY0" fmla="*/ 25209 h 27831"/>
                <a:gd name="connsiteX1" fmla="*/ 50700 w 50700"/>
                <a:gd name="connsiteY1" fmla="*/ 27831 h 27831"/>
                <a:gd name="connsiteX2" fmla="*/ 0 w 50700"/>
                <a:gd name="connsiteY2" fmla="*/ 25209 h 27831"/>
              </a:gdLst>
              <a:ahLst/>
              <a:cxnLst>
                <a:cxn ang="0">
                  <a:pos x="connsiteX0" y="connsiteY0"/>
                </a:cxn>
                <a:cxn ang="0">
                  <a:pos x="connsiteX1" y="connsiteY1"/>
                </a:cxn>
                <a:cxn ang="0">
                  <a:pos x="connsiteX2" y="connsiteY2"/>
                </a:cxn>
              </a:cxnLst>
              <a:rect l="l" t="t" r="r" b="b"/>
              <a:pathLst>
                <a:path w="50700" h="27831">
                  <a:moveTo>
                    <a:pt x="0" y="25209"/>
                  </a:moveTo>
                  <a:cubicBezTo>
                    <a:pt x="18357" y="-17624"/>
                    <a:pt x="34966" y="1607"/>
                    <a:pt x="50700" y="27831"/>
                  </a:cubicBezTo>
                  <a:cubicBezTo>
                    <a:pt x="34092" y="26957"/>
                    <a:pt x="17483" y="26083"/>
                    <a:pt x="0" y="25209"/>
                  </a:cubicBezTo>
                  <a:close/>
                </a:path>
              </a:pathLst>
            </a:custGeom>
            <a:solidFill>
              <a:srgbClr val="3D2226"/>
            </a:solidFill>
            <a:ln w="8731" cap="flat">
              <a:noFill/>
              <a:prstDash val="solid"/>
              <a:miter/>
            </a:ln>
          </p:spPr>
          <p:txBody>
            <a:bodyPr rtlCol="0" anchor="ctr"/>
            <a:lstStyle/>
            <a:p>
              <a:endParaRPr lang="en-GB"/>
            </a:p>
          </p:txBody>
        </p:sp>
        <p:sp>
          <p:nvSpPr>
            <p:cNvPr id="529" name="Freeform: Shape 528">
              <a:extLst>
                <a:ext uri="{FF2B5EF4-FFF2-40B4-BE49-F238E27FC236}">
                  <a16:creationId xmlns:a16="http://schemas.microsoft.com/office/drawing/2014/main" id="{DB6F1F49-D366-05D9-79B2-4F06AF32D78A}"/>
                </a:ext>
              </a:extLst>
            </p:cNvPr>
            <p:cNvSpPr/>
            <p:nvPr/>
          </p:nvSpPr>
          <p:spPr>
            <a:xfrm>
              <a:off x="10740049" y="6262398"/>
              <a:ext cx="42832" cy="52448"/>
            </a:xfrm>
            <a:custGeom>
              <a:avLst/>
              <a:gdLst>
                <a:gd name="connsiteX0" fmla="*/ 7867 w 42832"/>
                <a:gd name="connsiteY0" fmla="*/ 52449 h 52448"/>
                <a:gd name="connsiteX1" fmla="*/ 0 w 42832"/>
                <a:gd name="connsiteY1" fmla="*/ 32343 h 52448"/>
                <a:gd name="connsiteX2" fmla="*/ 41959 w 42832"/>
                <a:gd name="connsiteY2" fmla="*/ 0 h 52448"/>
                <a:gd name="connsiteX3" fmla="*/ 42833 w 42832"/>
                <a:gd name="connsiteY3" fmla="*/ 0 h 52448"/>
                <a:gd name="connsiteX4" fmla="*/ 7867 w 42832"/>
                <a:gd name="connsiteY4" fmla="*/ 52449 h 5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32" h="52448">
                  <a:moveTo>
                    <a:pt x="7867" y="52449"/>
                  </a:moveTo>
                  <a:cubicBezTo>
                    <a:pt x="5245" y="45456"/>
                    <a:pt x="2623" y="39336"/>
                    <a:pt x="0" y="32343"/>
                  </a:cubicBezTo>
                  <a:cubicBezTo>
                    <a:pt x="13986" y="21854"/>
                    <a:pt x="27973" y="10490"/>
                    <a:pt x="41959" y="0"/>
                  </a:cubicBezTo>
                  <a:lnTo>
                    <a:pt x="42833" y="0"/>
                  </a:lnTo>
                  <a:cubicBezTo>
                    <a:pt x="30595" y="17483"/>
                    <a:pt x="19231" y="34966"/>
                    <a:pt x="7867" y="52449"/>
                  </a:cubicBezTo>
                  <a:close/>
                </a:path>
              </a:pathLst>
            </a:custGeom>
            <a:solidFill>
              <a:srgbClr val="BE7625"/>
            </a:solidFill>
            <a:ln w="8731" cap="flat">
              <a:noFill/>
              <a:prstDash val="solid"/>
              <a:miter/>
            </a:ln>
          </p:spPr>
          <p:txBody>
            <a:bodyPr rtlCol="0" anchor="ctr"/>
            <a:lstStyle/>
            <a:p>
              <a:endParaRPr lang="en-GB"/>
            </a:p>
          </p:txBody>
        </p:sp>
        <p:sp>
          <p:nvSpPr>
            <p:cNvPr id="530" name="Freeform: Shape 529">
              <a:extLst>
                <a:ext uri="{FF2B5EF4-FFF2-40B4-BE49-F238E27FC236}">
                  <a16:creationId xmlns:a16="http://schemas.microsoft.com/office/drawing/2014/main" id="{54019483-A7F7-A1E1-F1BE-E035321B4A4E}"/>
                </a:ext>
              </a:extLst>
            </p:cNvPr>
            <p:cNvSpPr/>
            <p:nvPr/>
          </p:nvSpPr>
          <p:spPr>
            <a:xfrm>
              <a:off x="9976922" y="1453603"/>
              <a:ext cx="71049" cy="23739"/>
            </a:xfrm>
            <a:custGeom>
              <a:avLst/>
              <a:gdLst>
                <a:gd name="connsiteX0" fmla="*/ 0 w 71049"/>
                <a:gd name="connsiteY0" fmla="*/ 17621 h 23739"/>
                <a:gd name="connsiteX1" fmla="*/ 26224 w 71049"/>
                <a:gd name="connsiteY1" fmla="*/ 1886 h 23739"/>
                <a:gd name="connsiteX2" fmla="*/ 70805 w 71049"/>
                <a:gd name="connsiteY2" fmla="*/ 23740 h 23739"/>
                <a:gd name="connsiteX3" fmla="*/ 0 w 71049"/>
                <a:gd name="connsiteY3" fmla="*/ 17621 h 23739"/>
              </a:gdLst>
              <a:ahLst/>
              <a:cxnLst>
                <a:cxn ang="0">
                  <a:pos x="connsiteX0" y="connsiteY0"/>
                </a:cxn>
                <a:cxn ang="0">
                  <a:pos x="connsiteX1" y="connsiteY1"/>
                </a:cxn>
                <a:cxn ang="0">
                  <a:pos x="connsiteX2" y="connsiteY2"/>
                </a:cxn>
                <a:cxn ang="0">
                  <a:pos x="connsiteX3" y="connsiteY3"/>
                </a:cxn>
              </a:cxnLst>
              <a:rect l="l" t="t" r="r" b="b"/>
              <a:pathLst>
                <a:path w="71049" h="23739">
                  <a:moveTo>
                    <a:pt x="0" y="17621"/>
                  </a:moveTo>
                  <a:cubicBezTo>
                    <a:pt x="8741" y="12376"/>
                    <a:pt x="17483" y="7131"/>
                    <a:pt x="26224" y="1886"/>
                  </a:cubicBezTo>
                  <a:cubicBezTo>
                    <a:pt x="39336" y="13250"/>
                    <a:pt x="74302" y="-20842"/>
                    <a:pt x="70805" y="23740"/>
                  </a:cubicBezTo>
                  <a:cubicBezTo>
                    <a:pt x="47204" y="21117"/>
                    <a:pt x="23602" y="19369"/>
                    <a:pt x="0" y="17621"/>
                  </a:cubicBezTo>
                  <a:close/>
                </a:path>
              </a:pathLst>
            </a:custGeom>
            <a:solidFill>
              <a:srgbClr val="3D2226"/>
            </a:solidFill>
            <a:ln w="8731" cap="flat">
              <a:noFill/>
              <a:prstDash val="solid"/>
              <a:miter/>
            </a:ln>
          </p:spPr>
          <p:txBody>
            <a:bodyPr rtlCol="0" anchor="ctr"/>
            <a:lstStyle/>
            <a:p>
              <a:endParaRPr lang="en-GB"/>
            </a:p>
          </p:txBody>
        </p:sp>
        <p:sp>
          <p:nvSpPr>
            <p:cNvPr id="531" name="Freeform: Shape 530">
              <a:extLst>
                <a:ext uri="{FF2B5EF4-FFF2-40B4-BE49-F238E27FC236}">
                  <a16:creationId xmlns:a16="http://schemas.microsoft.com/office/drawing/2014/main" id="{72343703-2CA7-9E52-6D2C-69877B28F5E8}"/>
                </a:ext>
              </a:extLst>
            </p:cNvPr>
            <p:cNvSpPr/>
            <p:nvPr/>
          </p:nvSpPr>
          <p:spPr>
            <a:xfrm>
              <a:off x="11282891" y="2137114"/>
              <a:ext cx="48952" cy="32821"/>
            </a:xfrm>
            <a:custGeom>
              <a:avLst/>
              <a:gdLst>
                <a:gd name="connsiteX0" fmla="*/ 48952 w 48952"/>
                <a:gd name="connsiteY0" fmla="*/ 21185 h 32821"/>
                <a:gd name="connsiteX1" fmla="*/ 21854 w 48952"/>
                <a:gd name="connsiteY1" fmla="*/ 32549 h 32821"/>
                <a:gd name="connsiteX2" fmla="*/ 0 w 48952"/>
                <a:gd name="connsiteY2" fmla="*/ 16814 h 32821"/>
                <a:gd name="connsiteX3" fmla="*/ 20105 w 48952"/>
                <a:gd name="connsiteY3" fmla="*/ 205 h 32821"/>
                <a:gd name="connsiteX4" fmla="*/ 48952 w 48952"/>
                <a:gd name="connsiteY4" fmla="*/ 21185 h 32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32821">
                  <a:moveTo>
                    <a:pt x="48952" y="21185"/>
                  </a:moveTo>
                  <a:cubicBezTo>
                    <a:pt x="36714" y="27304"/>
                    <a:pt x="27973" y="34297"/>
                    <a:pt x="21854" y="32549"/>
                  </a:cubicBezTo>
                  <a:cubicBezTo>
                    <a:pt x="13986" y="30800"/>
                    <a:pt x="6993" y="22059"/>
                    <a:pt x="0" y="16814"/>
                  </a:cubicBezTo>
                  <a:cubicBezTo>
                    <a:pt x="6993" y="10695"/>
                    <a:pt x="12238" y="1954"/>
                    <a:pt x="20105" y="205"/>
                  </a:cubicBezTo>
                  <a:cubicBezTo>
                    <a:pt x="23602" y="-1543"/>
                    <a:pt x="31469" y="8073"/>
                    <a:pt x="48952" y="21185"/>
                  </a:cubicBezTo>
                  <a:close/>
                </a:path>
              </a:pathLst>
            </a:custGeom>
            <a:solidFill>
              <a:srgbClr val="B23D4A"/>
            </a:solidFill>
            <a:ln w="8731" cap="flat">
              <a:noFill/>
              <a:prstDash val="solid"/>
              <a:miter/>
            </a:ln>
          </p:spPr>
          <p:txBody>
            <a:bodyPr rtlCol="0" anchor="ctr"/>
            <a:lstStyle/>
            <a:p>
              <a:endParaRPr lang="en-GB"/>
            </a:p>
          </p:txBody>
        </p:sp>
        <p:sp>
          <p:nvSpPr>
            <p:cNvPr id="532" name="Freeform: Shape 531">
              <a:extLst>
                <a:ext uri="{FF2B5EF4-FFF2-40B4-BE49-F238E27FC236}">
                  <a16:creationId xmlns:a16="http://schemas.microsoft.com/office/drawing/2014/main" id="{D8E26BD2-0809-C0EA-6610-3E9E055EE383}"/>
                </a:ext>
              </a:extLst>
            </p:cNvPr>
            <p:cNvSpPr/>
            <p:nvPr/>
          </p:nvSpPr>
          <p:spPr>
            <a:xfrm>
              <a:off x="8155209" y="57735"/>
              <a:ext cx="32343" cy="35839"/>
            </a:xfrm>
            <a:custGeom>
              <a:avLst/>
              <a:gdLst>
                <a:gd name="connsiteX0" fmla="*/ 17483 w 32343"/>
                <a:gd name="connsiteY0" fmla="*/ 35840 h 35839"/>
                <a:gd name="connsiteX1" fmla="*/ 0 w 32343"/>
                <a:gd name="connsiteY1" fmla="*/ 13112 h 35839"/>
                <a:gd name="connsiteX2" fmla="*/ 19231 w 32343"/>
                <a:gd name="connsiteY2" fmla="*/ 0 h 35839"/>
                <a:gd name="connsiteX3" fmla="*/ 32343 w 32343"/>
                <a:gd name="connsiteY3" fmla="*/ 15735 h 35839"/>
                <a:gd name="connsiteX4" fmla="*/ 17483 w 32343"/>
                <a:gd name="connsiteY4" fmla="*/ 3584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35839">
                  <a:moveTo>
                    <a:pt x="17483" y="35840"/>
                  </a:moveTo>
                  <a:cubicBezTo>
                    <a:pt x="9616" y="26224"/>
                    <a:pt x="4371" y="19231"/>
                    <a:pt x="0" y="13112"/>
                  </a:cubicBezTo>
                  <a:cubicBezTo>
                    <a:pt x="6119" y="8741"/>
                    <a:pt x="12238" y="0"/>
                    <a:pt x="19231" y="0"/>
                  </a:cubicBezTo>
                  <a:cubicBezTo>
                    <a:pt x="23602" y="0"/>
                    <a:pt x="32343" y="9616"/>
                    <a:pt x="32343" y="15735"/>
                  </a:cubicBezTo>
                  <a:cubicBezTo>
                    <a:pt x="32343" y="20979"/>
                    <a:pt x="23602" y="27098"/>
                    <a:pt x="17483" y="35840"/>
                  </a:cubicBezTo>
                  <a:close/>
                </a:path>
              </a:pathLst>
            </a:custGeom>
            <a:solidFill>
              <a:srgbClr val="B23D4A"/>
            </a:solidFill>
            <a:ln w="8731" cap="flat">
              <a:noFill/>
              <a:prstDash val="solid"/>
              <a:miter/>
            </a:ln>
          </p:spPr>
          <p:txBody>
            <a:bodyPr rtlCol="0" anchor="ctr"/>
            <a:lstStyle/>
            <a:p>
              <a:endParaRPr lang="en-GB"/>
            </a:p>
          </p:txBody>
        </p:sp>
        <p:sp>
          <p:nvSpPr>
            <p:cNvPr id="533" name="Freeform: Shape 532">
              <a:extLst>
                <a:ext uri="{FF2B5EF4-FFF2-40B4-BE49-F238E27FC236}">
                  <a16:creationId xmlns:a16="http://schemas.microsoft.com/office/drawing/2014/main" id="{C16815D6-1CAD-1A1F-3086-7585FBC42D44}"/>
                </a:ext>
              </a:extLst>
            </p:cNvPr>
            <p:cNvSpPr/>
            <p:nvPr/>
          </p:nvSpPr>
          <p:spPr>
            <a:xfrm>
              <a:off x="10581272" y="6422009"/>
              <a:ext cx="49508" cy="34448"/>
            </a:xfrm>
            <a:custGeom>
              <a:avLst/>
              <a:gdLst>
                <a:gd name="connsiteX0" fmla="*/ 1431 w 49508"/>
                <a:gd name="connsiteY0" fmla="*/ 34448 h 34448"/>
                <a:gd name="connsiteX1" fmla="*/ 49508 w 49508"/>
                <a:gd name="connsiteY1" fmla="*/ 6476 h 34448"/>
                <a:gd name="connsiteX2" fmla="*/ 1431 w 49508"/>
                <a:gd name="connsiteY2" fmla="*/ 34448 h 34448"/>
              </a:gdLst>
              <a:ahLst/>
              <a:cxnLst>
                <a:cxn ang="0">
                  <a:pos x="connsiteX0" y="connsiteY0"/>
                </a:cxn>
                <a:cxn ang="0">
                  <a:pos x="connsiteX1" y="connsiteY1"/>
                </a:cxn>
                <a:cxn ang="0">
                  <a:pos x="connsiteX2" y="connsiteY2"/>
                </a:cxn>
              </a:cxnLst>
              <a:rect l="l" t="t" r="r" b="b"/>
              <a:pathLst>
                <a:path w="49508" h="34448">
                  <a:moveTo>
                    <a:pt x="1431" y="34448"/>
                  </a:moveTo>
                  <a:cubicBezTo>
                    <a:pt x="-7311" y="-16252"/>
                    <a:pt x="25907" y="2979"/>
                    <a:pt x="49508" y="6476"/>
                  </a:cubicBezTo>
                  <a:cubicBezTo>
                    <a:pt x="32900" y="16092"/>
                    <a:pt x="17165" y="25707"/>
                    <a:pt x="1431" y="34448"/>
                  </a:cubicBezTo>
                  <a:close/>
                </a:path>
              </a:pathLst>
            </a:custGeom>
            <a:solidFill>
              <a:srgbClr val="7B2B29"/>
            </a:solidFill>
            <a:ln w="8731" cap="flat">
              <a:noFill/>
              <a:prstDash val="solid"/>
              <a:miter/>
            </a:ln>
          </p:spPr>
          <p:txBody>
            <a:bodyPr rtlCol="0" anchor="ctr"/>
            <a:lstStyle/>
            <a:p>
              <a:endParaRPr lang="en-GB"/>
            </a:p>
          </p:txBody>
        </p:sp>
        <p:sp>
          <p:nvSpPr>
            <p:cNvPr id="534" name="Freeform: Shape 533">
              <a:extLst>
                <a:ext uri="{FF2B5EF4-FFF2-40B4-BE49-F238E27FC236}">
                  <a16:creationId xmlns:a16="http://schemas.microsoft.com/office/drawing/2014/main" id="{9BD72536-DD3B-E7B4-91B2-22B68CD2E82E}"/>
                </a:ext>
              </a:extLst>
            </p:cNvPr>
            <p:cNvSpPr/>
            <p:nvPr/>
          </p:nvSpPr>
          <p:spPr>
            <a:xfrm>
              <a:off x="8962917" y="1967736"/>
              <a:ext cx="52448" cy="22727"/>
            </a:xfrm>
            <a:custGeom>
              <a:avLst/>
              <a:gdLst>
                <a:gd name="connsiteX0" fmla="*/ 52449 w 52448"/>
                <a:gd name="connsiteY0" fmla="*/ 0 h 22727"/>
                <a:gd name="connsiteX1" fmla="*/ 34966 w 52448"/>
                <a:gd name="connsiteY1" fmla="*/ 22728 h 22727"/>
                <a:gd name="connsiteX2" fmla="*/ 4371 w 52448"/>
                <a:gd name="connsiteY2" fmla="*/ 20105 h 22727"/>
                <a:gd name="connsiteX3" fmla="*/ 0 w 52448"/>
                <a:gd name="connsiteY3" fmla="*/ 4371 h 22727"/>
                <a:gd name="connsiteX4" fmla="*/ 52449 w 52448"/>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8" h="22727">
                  <a:moveTo>
                    <a:pt x="52449" y="0"/>
                  </a:moveTo>
                  <a:cubicBezTo>
                    <a:pt x="46330" y="7867"/>
                    <a:pt x="41085" y="14860"/>
                    <a:pt x="34966" y="22728"/>
                  </a:cubicBezTo>
                  <a:cubicBezTo>
                    <a:pt x="24476" y="21854"/>
                    <a:pt x="14860" y="20979"/>
                    <a:pt x="4371" y="20105"/>
                  </a:cubicBezTo>
                  <a:cubicBezTo>
                    <a:pt x="2622" y="14860"/>
                    <a:pt x="1748" y="9615"/>
                    <a:pt x="0" y="4371"/>
                  </a:cubicBezTo>
                  <a:cubicBezTo>
                    <a:pt x="17483" y="3497"/>
                    <a:pt x="34966" y="1748"/>
                    <a:pt x="52449" y="0"/>
                  </a:cubicBezTo>
                  <a:close/>
                </a:path>
              </a:pathLst>
            </a:custGeom>
            <a:solidFill>
              <a:srgbClr val="BE7625"/>
            </a:solidFill>
            <a:ln w="8731" cap="flat">
              <a:noFill/>
              <a:prstDash val="solid"/>
              <a:miter/>
            </a:ln>
          </p:spPr>
          <p:txBody>
            <a:bodyPr rtlCol="0" anchor="ctr"/>
            <a:lstStyle/>
            <a:p>
              <a:endParaRPr lang="en-GB"/>
            </a:p>
          </p:txBody>
        </p:sp>
        <p:sp>
          <p:nvSpPr>
            <p:cNvPr id="535" name="Freeform: Shape 534">
              <a:extLst>
                <a:ext uri="{FF2B5EF4-FFF2-40B4-BE49-F238E27FC236}">
                  <a16:creationId xmlns:a16="http://schemas.microsoft.com/office/drawing/2014/main" id="{62E35363-E59C-3434-826C-B26189854EB2}"/>
                </a:ext>
              </a:extLst>
            </p:cNvPr>
            <p:cNvSpPr/>
            <p:nvPr/>
          </p:nvSpPr>
          <p:spPr>
            <a:xfrm>
              <a:off x="9428835" y="2004450"/>
              <a:ext cx="52448" cy="55945"/>
            </a:xfrm>
            <a:custGeom>
              <a:avLst/>
              <a:gdLst>
                <a:gd name="connsiteX0" fmla="*/ 43707 w 52448"/>
                <a:gd name="connsiteY0" fmla="*/ 36714 h 55945"/>
                <a:gd name="connsiteX1" fmla="*/ 26224 w 52448"/>
                <a:gd name="connsiteY1" fmla="*/ 55945 h 55945"/>
                <a:gd name="connsiteX2" fmla="*/ 15735 w 52448"/>
                <a:gd name="connsiteY2" fmla="*/ 46330 h 55945"/>
                <a:gd name="connsiteX3" fmla="*/ 0 w 52448"/>
                <a:gd name="connsiteY3" fmla="*/ 0 h 55945"/>
                <a:gd name="connsiteX4" fmla="*/ 52449 w 52448"/>
                <a:gd name="connsiteY4" fmla="*/ 32343 h 55945"/>
                <a:gd name="connsiteX5" fmla="*/ 43707 w 52448"/>
                <a:gd name="connsiteY5" fmla="*/ 36714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48" h="55945">
                  <a:moveTo>
                    <a:pt x="43707" y="36714"/>
                  </a:moveTo>
                  <a:cubicBezTo>
                    <a:pt x="37588" y="42833"/>
                    <a:pt x="32343" y="49826"/>
                    <a:pt x="26224" y="55945"/>
                  </a:cubicBezTo>
                  <a:cubicBezTo>
                    <a:pt x="22728" y="52449"/>
                    <a:pt x="19231" y="49826"/>
                    <a:pt x="15735" y="46330"/>
                  </a:cubicBezTo>
                  <a:cubicBezTo>
                    <a:pt x="10490" y="30595"/>
                    <a:pt x="5245" y="15735"/>
                    <a:pt x="0" y="0"/>
                  </a:cubicBezTo>
                  <a:cubicBezTo>
                    <a:pt x="17483" y="10490"/>
                    <a:pt x="34966" y="20979"/>
                    <a:pt x="52449" y="32343"/>
                  </a:cubicBezTo>
                  <a:cubicBezTo>
                    <a:pt x="48952" y="33217"/>
                    <a:pt x="46330" y="34966"/>
                    <a:pt x="43707" y="36714"/>
                  </a:cubicBezTo>
                  <a:close/>
                </a:path>
              </a:pathLst>
            </a:custGeom>
            <a:solidFill>
              <a:srgbClr val="BA3325"/>
            </a:solidFill>
            <a:ln w="8731" cap="flat">
              <a:noFill/>
              <a:prstDash val="solid"/>
              <a:miter/>
            </a:ln>
          </p:spPr>
          <p:txBody>
            <a:bodyPr rtlCol="0" anchor="ctr"/>
            <a:lstStyle/>
            <a:p>
              <a:endParaRPr lang="en-GB"/>
            </a:p>
          </p:txBody>
        </p:sp>
        <p:sp>
          <p:nvSpPr>
            <p:cNvPr id="536" name="Freeform: Shape 535">
              <a:extLst>
                <a:ext uri="{FF2B5EF4-FFF2-40B4-BE49-F238E27FC236}">
                  <a16:creationId xmlns:a16="http://schemas.microsoft.com/office/drawing/2014/main" id="{B2B63481-70B3-1845-1047-E6E16153FA9B}"/>
                </a:ext>
              </a:extLst>
            </p:cNvPr>
            <p:cNvSpPr/>
            <p:nvPr/>
          </p:nvSpPr>
          <p:spPr>
            <a:xfrm>
              <a:off x="10581829" y="501763"/>
              <a:ext cx="36228" cy="44617"/>
            </a:xfrm>
            <a:custGeom>
              <a:avLst/>
              <a:gdLst>
                <a:gd name="connsiteX0" fmla="*/ 874 w 36228"/>
                <a:gd name="connsiteY0" fmla="*/ 36 h 44617"/>
                <a:gd name="connsiteX1" fmla="*/ 27098 w 36228"/>
                <a:gd name="connsiteY1" fmla="*/ 44618 h 44617"/>
                <a:gd name="connsiteX2" fmla="*/ 18357 w 36228"/>
                <a:gd name="connsiteY2" fmla="*/ 40247 h 44617"/>
                <a:gd name="connsiteX3" fmla="*/ 21854 w 36228"/>
                <a:gd name="connsiteY3" fmla="*/ 18393 h 44617"/>
                <a:gd name="connsiteX4" fmla="*/ 0 w 36228"/>
                <a:gd name="connsiteY4" fmla="*/ 23638 h 44617"/>
                <a:gd name="connsiteX5" fmla="*/ 874 w 36228"/>
                <a:gd name="connsiteY5" fmla="*/ 36 h 44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28" h="44617">
                  <a:moveTo>
                    <a:pt x="874" y="36"/>
                  </a:moveTo>
                  <a:cubicBezTo>
                    <a:pt x="35840" y="-838"/>
                    <a:pt x="45456" y="14023"/>
                    <a:pt x="27098" y="44618"/>
                  </a:cubicBezTo>
                  <a:cubicBezTo>
                    <a:pt x="24476" y="42869"/>
                    <a:pt x="20980" y="41995"/>
                    <a:pt x="18357" y="40247"/>
                  </a:cubicBezTo>
                  <a:cubicBezTo>
                    <a:pt x="19231" y="33254"/>
                    <a:pt x="20980" y="25387"/>
                    <a:pt x="21854" y="18393"/>
                  </a:cubicBezTo>
                  <a:cubicBezTo>
                    <a:pt x="14861" y="20142"/>
                    <a:pt x="6993" y="21890"/>
                    <a:pt x="0" y="23638"/>
                  </a:cubicBezTo>
                  <a:cubicBezTo>
                    <a:pt x="0" y="15771"/>
                    <a:pt x="0" y="7904"/>
                    <a:pt x="874" y="36"/>
                  </a:cubicBezTo>
                  <a:close/>
                </a:path>
              </a:pathLst>
            </a:custGeom>
            <a:solidFill>
              <a:srgbClr val="654A38"/>
            </a:solidFill>
            <a:ln w="8731" cap="flat">
              <a:noFill/>
              <a:prstDash val="solid"/>
              <a:miter/>
            </a:ln>
          </p:spPr>
          <p:txBody>
            <a:bodyPr rtlCol="0" anchor="ctr"/>
            <a:lstStyle/>
            <a:p>
              <a:endParaRPr lang="en-GB"/>
            </a:p>
          </p:txBody>
        </p:sp>
        <p:sp>
          <p:nvSpPr>
            <p:cNvPr id="537" name="Freeform: Shape 536">
              <a:extLst>
                <a:ext uri="{FF2B5EF4-FFF2-40B4-BE49-F238E27FC236}">
                  <a16:creationId xmlns:a16="http://schemas.microsoft.com/office/drawing/2014/main" id="{318CF874-629B-6A72-6C47-234F28D2C81C}"/>
                </a:ext>
              </a:extLst>
            </p:cNvPr>
            <p:cNvSpPr/>
            <p:nvPr/>
          </p:nvSpPr>
          <p:spPr>
            <a:xfrm>
              <a:off x="10729559" y="2213370"/>
              <a:ext cx="39336" cy="35957"/>
            </a:xfrm>
            <a:custGeom>
              <a:avLst/>
              <a:gdLst>
                <a:gd name="connsiteX0" fmla="*/ 0 w 39336"/>
                <a:gd name="connsiteY0" fmla="*/ 10490 h 35957"/>
                <a:gd name="connsiteX1" fmla="*/ 16609 w 39336"/>
                <a:gd name="connsiteY1" fmla="*/ 0 h 35957"/>
                <a:gd name="connsiteX2" fmla="*/ 39336 w 39336"/>
                <a:gd name="connsiteY2" fmla="*/ 26224 h 35957"/>
                <a:gd name="connsiteX3" fmla="*/ 0 w 39336"/>
                <a:gd name="connsiteY3" fmla="*/ 10490 h 35957"/>
              </a:gdLst>
              <a:ahLst/>
              <a:cxnLst>
                <a:cxn ang="0">
                  <a:pos x="connsiteX0" y="connsiteY0"/>
                </a:cxn>
                <a:cxn ang="0">
                  <a:pos x="connsiteX1" y="connsiteY1"/>
                </a:cxn>
                <a:cxn ang="0">
                  <a:pos x="connsiteX2" y="connsiteY2"/>
                </a:cxn>
                <a:cxn ang="0">
                  <a:pos x="connsiteX3" y="connsiteY3"/>
                </a:cxn>
              </a:cxnLst>
              <a:rect l="l" t="t" r="r" b="b"/>
              <a:pathLst>
                <a:path w="39336" h="35957">
                  <a:moveTo>
                    <a:pt x="0" y="10490"/>
                  </a:moveTo>
                  <a:cubicBezTo>
                    <a:pt x="5245" y="6993"/>
                    <a:pt x="11364" y="3497"/>
                    <a:pt x="16609" y="0"/>
                  </a:cubicBezTo>
                  <a:cubicBezTo>
                    <a:pt x="24476" y="8741"/>
                    <a:pt x="32343" y="17483"/>
                    <a:pt x="39336" y="26224"/>
                  </a:cubicBezTo>
                  <a:cubicBezTo>
                    <a:pt x="15734" y="48078"/>
                    <a:pt x="7867" y="28847"/>
                    <a:pt x="0" y="10490"/>
                  </a:cubicBezTo>
                  <a:close/>
                </a:path>
              </a:pathLst>
            </a:custGeom>
            <a:solidFill>
              <a:srgbClr val="7B2B29"/>
            </a:solidFill>
            <a:ln w="8731" cap="flat">
              <a:noFill/>
              <a:prstDash val="solid"/>
              <a:miter/>
            </a:ln>
          </p:spPr>
          <p:txBody>
            <a:bodyPr rtlCol="0" anchor="ctr"/>
            <a:lstStyle/>
            <a:p>
              <a:endParaRPr lang="en-GB"/>
            </a:p>
          </p:txBody>
        </p:sp>
        <p:sp>
          <p:nvSpPr>
            <p:cNvPr id="538" name="Freeform: Shape 537">
              <a:extLst>
                <a:ext uri="{FF2B5EF4-FFF2-40B4-BE49-F238E27FC236}">
                  <a16:creationId xmlns:a16="http://schemas.microsoft.com/office/drawing/2014/main" id="{A09382E9-D5C2-0C83-EF1B-B5C1662A591E}"/>
                </a:ext>
              </a:extLst>
            </p:cNvPr>
            <p:cNvSpPr/>
            <p:nvPr/>
          </p:nvSpPr>
          <p:spPr>
            <a:xfrm>
              <a:off x="9434080" y="2076130"/>
              <a:ext cx="39336" cy="47203"/>
            </a:xfrm>
            <a:custGeom>
              <a:avLst/>
              <a:gdLst>
                <a:gd name="connsiteX0" fmla="*/ 39336 w 39336"/>
                <a:gd name="connsiteY0" fmla="*/ 17483 h 47203"/>
                <a:gd name="connsiteX1" fmla="*/ 39336 w 39336"/>
                <a:gd name="connsiteY1" fmla="*/ 25350 h 47203"/>
                <a:gd name="connsiteX2" fmla="*/ 28847 w 39336"/>
                <a:gd name="connsiteY2" fmla="*/ 47204 h 47203"/>
                <a:gd name="connsiteX3" fmla="*/ 0 w 39336"/>
                <a:gd name="connsiteY3" fmla="*/ 27973 h 47203"/>
                <a:gd name="connsiteX4" fmla="*/ 0 w 39336"/>
                <a:gd name="connsiteY4" fmla="*/ 9616 h 47203"/>
                <a:gd name="connsiteX5" fmla="*/ 6119 w 39336"/>
                <a:gd name="connsiteY5" fmla="*/ 0 h 47203"/>
                <a:gd name="connsiteX6" fmla="*/ 39336 w 39336"/>
                <a:gd name="connsiteY6" fmla="*/ 17483 h 4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36" h="47203">
                  <a:moveTo>
                    <a:pt x="39336" y="17483"/>
                  </a:moveTo>
                  <a:cubicBezTo>
                    <a:pt x="38462" y="20105"/>
                    <a:pt x="38462" y="22728"/>
                    <a:pt x="39336" y="25350"/>
                  </a:cubicBezTo>
                  <a:cubicBezTo>
                    <a:pt x="35840" y="32343"/>
                    <a:pt x="32343" y="40211"/>
                    <a:pt x="28847" y="47204"/>
                  </a:cubicBezTo>
                  <a:cubicBezTo>
                    <a:pt x="19231" y="41085"/>
                    <a:pt x="9616" y="34092"/>
                    <a:pt x="0" y="27973"/>
                  </a:cubicBezTo>
                  <a:cubicBezTo>
                    <a:pt x="0" y="21854"/>
                    <a:pt x="0" y="15735"/>
                    <a:pt x="0" y="9616"/>
                  </a:cubicBezTo>
                  <a:cubicBezTo>
                    <a:pt x="1748" y="6119"/>
                    <a:pt x="4371" y="3497"/>
                    <a:pt x="6119" y="0"/>
                  </a:cubicBezTo>
                  <a:cubicBezTo>
                    <a:pt x="18357" y="6119"/>
                    <a:pt x="28847" y="11364"/>
                    <a:pt x="39336" y="17483"/>
                  </a:cubicBezTo>
                  <a:close/>
                </a:path>
              </a:pathLst>
            </a:custGeom>
            <a:solidFill>
              <a:srgbClr val="EA9024"/>
            </a:solidFill>
            <a:ln w="8731" cap="flat">
              <a:noFill/>
              <a:prstDash val="solid"/>
              <a:miter/>
            </a:ln>
          </p:spPr>
          <p:txBody>
            <a:bodyPr rtlCol="0" anchor="ctr"/>
            <a:lstStyle/>
            <a:p>
              <a:endParaRPr lang="en-GB"/>
            </a:p>
          </p:txBody>
        </p:sp>
        <p:sp>
          <p:nvSpPr>
            <p:cNvPr id="539" name="Freeform: Shape 538">
              <a:extLst>
                <a:ext uri="{FF2B5EF4-FFF2-40B4-BE49-F238E27FC236}">
                  <a16:creationId xmlns:a16="http://schemas.microsoft.com/office/drawing/2014/main" id="{62E3F3C3-C66D-5CD0-FEFC-49FF19A2E410}"/>
                </a:ext>
              </a:extLst>
            </p:cNvPr>
            <p:cNvSpPr/>
            <p:nvPr/>
          </p:nvSpPr>
          <p:spPr>
            <a:xfrm>
              <a:off x="9506634" y="1136427"/>
              <a:ext cx="28846" cy="66434"/>
            </a:xfrm>
            <a:custGeom>
              <a:avLst/>
              <a:gdLst>
                <a:gd name="connsiteX0" fmla="*/ 28847 w 28846"/>
                <a:gd name="connsiteY0" fmla="*/ 43707 h 66434"/>
                <a:gd name="connsiteX1" fmla="*/ 13986 w 28846"/>
                <a:gd name="connsiteY1" fmla="*/ 66435 h 66434"/>
                <a:gd name="connsiteX2" fmla="*/ 0 w 28846"/>
                <a:gd name="connsiteY2" fmla="*/ 4371 h 66434"/>
                <a:gd name="connsiteX3" fmla="*/ 5245 w 28846"/>
                <a:gd name="connsiteY3" fmla="*/ 0 h 66434"/>
                <a:gd name="connsiteX4" fmla="*/ 28847 w 28846"/>
                <a:gd name="connsiteY4" fmla="*/ 43707 h 66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66434">
                  <a:moveTo>
                    <a:pt x="28847" y="43707"/>
                  </a:moveTo>
                  <a:cubicBezTo>
                    <a:pt x="23602" y="51574"/>
                    <a:pt x="19231" y="58568"/>
                    <a:pt x="13986" y="66435"/>
                  </a:cubicBezTo>
                  <a:cubicBezTo>
                    <a:pt x="8741" y="45455"/>
                    <a:pt x="4371" y="25350"/>
                    <a:pt x="0" y="4371"/>
                  </a:cubicBezTo>
                  <a:cubicBezTo>
                    <a:pt x="1748" y="2622"/>
                    <a:pt x="3497" y="1748"/>
                    <a:pt x="5245" y="0"/>
                  </a:cubicBezTo>
                  <a:cubicBezTo>
                    <a:pt x="13112" y="14860"/>
                    <a:pt x="20979" y="28847"/>
                    <a:pt x="28847" y="43707"/>
                  </a:cubicBezTo>
                  <a:close/>
                </a:path>
              </a:pathLst>
            </a:custGeom>
            <a:solidFill>
              <a:srgbClr val="3D2226"/>
            </a:solidFill>
            <a:ln w="8731" cap="flat">
              <a:noFill/>
              <a:prstDash val="solid"/>
              <a:miter/>
            </a:ln>
          </p:spPr>
          <p:txBody>
            <a:bodyPr rtlCol="0" anchor="ctr"/>
            <a:lstStyle/>
            <a:p>
              <a:endParaRPr lang="en-GB"/>
            </a:p>
          </p:txBody>
        </p:sp>
        <p:sp>
          <p:nvSpPr>
            <p:cNvPr id="540" name="Freeform: Shape 539">
              <a:extLst>
                <a:ext uri="{FF2B5EF4-FFF2-40B4-BE49-F238E27FC236}">
                  <a16:creationId xmlns:a16="http://schemas.microsoft.com/office/drawing/2014/main" id="{B8BF12B4-BB81-F68D-152D-DC70EAAFBFF8}"/>
                </a:ext>
              </a:extLst>
            </p:cNvPr>
            <p:cNvSpPr/>
            <p:nvPr/>
          </p:nvSpPr>
          <p:spPr>
            <a:xfrm>
              <a:off x="9837934" y="757049"/>
              <a:ext cx="44581" cy="42832"/>
            </a:xfrm>
            <a:custGeom>
              <a:avLst/>
              <a:gdLst>
                <a:gd name="connsiteX0" fmla="*/ 18357 w 44581"/>
                <a:gd name="connsiteY0" fmla="*/ 0 h 42832"/>
                <a:gd name="connsiteX1" fmla="*/ 27098 w 44581"/>
                <a:gd name="connsiteY1" fmla="*/ 0 h 42832"/>
                <a:gd name="connsiteX2" fmla="*/ 44581 w 44581"/>
                <a:gd name="connsiteY2" fmla="*/ 17483 h 42832"/>
                <a:gd name="connsiteX3" fmla="*/ 11364 w 44581"/>
                <a:gd name="connsiteY3" fmla="*/ 42833 h 42832"/>
                <a:gd name="connsiteX4" fmla="*/ 0 w 44581"/>
                <a:gd name="connsiteY4" fmla="*/ 14860 h 42832"/>
                <a:gd name="connsiteX5" fmla="*/ 18357 w 44581"/>
                <a:gd name="connsiteY5" fmla="*/ 0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42832">
                  <a:moveTo>
                    <a:pt x="18357" y="0"/>
                  </a:moveTo>
                  <a:cubicBezTo>
                    <a:pt x="20980" y="0"/>
                    <a:pt x="24476" y="0"/>
                    <a:pt x="27098" y="0"/>
                  </a:cubicBezTo>
                  <a:cubicBezTo>
                    <a:pt x="33217" y="6119"/>
                    <a:pt x="38462" y="12238"/>
                    <a:pt x="44581" y="17483"/>
                  </a:cubicBezTo>
                  <a:cubicBezTo>
                    <a:pt x="33217" y="26224"/>
                    <a:pt x="22728" y="34092"/>
                    <a:pt x="11364" y="42833"/>
                  </a:cubicBezTo>
                  <a:cubicBezTo>
                    <a:pt x="7867" y="33217"/>
                    <a:pt x="3497" y="24476"/>
                    <a:pt x="0" y="14860"/>
                  </a:cubicBezTo>
                  <a:cubicBezTo>
                    <a:pt x="6119" y="9616"/>
                    <a:pt x="12238" y="4371"/>
                    <a:pt x="18357" y="0"/>
                  </a:cubicBezTo>
                  <a:close/>
                </a:path>
              </a:pathLst>
            </a:custGeom>
            <a:solidFill>
              <a:srgbClr val="BA3325"/>
            </a:solidFill>
            <a:ln w="8731" cap="flat">
              <a:noFill/>
              <a:prstDash val="solid"/>
              <a:miter/>
            </a:ln>
          </p:spPr>
          <p:txBody>
            <a:bodyPr rtlCol="0" anchor="ctr"/>
            <a:lstStyle/>
            <a:p>
              <a:endParaRPr lang="en-GB"/>
            </a:p>
          </p:txBody>
        </p:sp>
        <p:sp>
          <p:nvSpPr>
            <p:cNvPr id="541" name="Freeform: Shape 540">
              <a:extLst>
                <a:ext uri="{FF2B5EF4-FFF2-40B4-BE49-F238E27FC236}">
                  <a16:creationId xmlns:a16="http://schemas.microsoft.com/office/drawing/2014/main" id="{18220008-ECE2-6F44-6299-2E9A0C39FA09}"/>
                </a:ext>
              </a:extLst>
            </p:cNvPr>
            <p:cNvSpPr/>
            <p:nvPr/>
          </p:nvSpPr>
          <p:spPr>
            <a:xfrm>
              <a:off x="10104547" y="254417"/>
              <a:ext cx="24476" cy="44581"/>
            </a:xfrm>
            <a:custGeom>
              <a:avLst/>
              <a:gdLst>
                <a:gd name="connsiteX0" fmla="*/ 24476 w 24476"/>
                <a:gd name="connsiteY0" fmla="*/ 32343 h 44581"/>
                <a:gd name="connsiteX1" fmla="*/ 3497 w 24476"/>
                <a:gd name="connsiteY1" fmla="*/ 44581 h 44581"/>
                <a:gd name="connsiteX2" fmla="*/ 0 w 24476"/>
                <a:gd name="connsiteY2" fmla="*/ 0 h 44581"/>
                <a:gd name="connsiteX3" fmla="*/ 24476 w 24476"/>
                <a:gd name="connsiteY3" fmla="*/ 32343 h 44581"/>
              </a:gdLst>
              <a:ahLst/>
              <a:cxnLst>
                <a:cxn ang="0">
                  <a:pos x="connsiteX0" y="connsiteY0"/>
                </a:cxn>
                <a:cxn ang="0">
                  <a:pos x="connsiteX1" y="connsiteY1"/>
                </a:cxn>
                <a:cxn ang="0">
                  <a:pos x="connsiteX2" y="connsiteY2"/>
                </a:cxn>
                <a:cxn ang="0">
                  <a:pos x="connsiteX3" y="connsiteY3"/>
                </a:cxn>
              </a:cxnLst>
              <a:rect l="l" t="t" r="r" b="b"/>
              <a:pathLst>
                <a:path w="24476" h="44581">
                  <a:moveTo>
                    <a:pt x="24476" y="32343"/>
                  </a:moveTo>
                  <a:cubicBezTo>
                    <a:pt x="17483" y="36714"/>
                    <a:pt x="10490" y="40211"/>
                    <a:pt x="3497" y="44581"/>
                  </a:cubicBezTo>
                  <a:cubicBezTo>
                    <a:pt x="2622" y="29721"/>
                    <a:pt x="874" y="14860"/>
                    <a:pt x="0" y="0"/>
                  </a:cubicBezTo>
                  <a:cubicBezTo>
                    <a:pt x="7867" y="11364"/>
                    <a:pt x="16609" y="21854"/>
                    <a:pt x="24476" y="32343"/>
                  </a:cubicBezTo>
                  <a:close/>
                </a:path>
              </a:pathLst>
            </a:custGeom>
            <a:solidFill>
              <a:srgbClr val="7B2B29"/>
            </a:solidFill>
            <a:ln w="8731" cap="flat">
              <a:noFill/>
              <a:prstDash val="solid"/>
              <a:miter/>
            </a:ln>
          </p:spPr>
          <p:txBody>
            <a:bodyPr rtlCol="0" anchor="ctr"/>
            <a:lstStyle/>
            <a:p>
              <a:endParaRPr lang="en-GB"/>
            </a:p>
          </p:txBody>
        </p:sp>
        <p:sp>
          <p:nvSpPr>
            <p:cNvPr id="542" name="Freeform: Shape 541">
              <a:extLst>
                <a:ext uri="{FF2B5EF4-FFF2-40B4-BE49-F238E27FC236}">
                  <a16:creationId xmlns:a16="http://schemas.microsoft.com/office/drawing/2014/main" id="{8DB2350E-6B1D-15D8-202D-5098E814F508}"/>
                </a:ext>
              </a:extLst>
            </p:cNvPr>
            <p:cNvSpPr/>
            <p:nvPr/>
          </p:nvSpPr>
          <p:spPr>
            <a:xfrm>
              <a:off x="9593174" y="613690"/>
              <a:ext cx="34091" cy="55070"/>
            </a:xfrm>
            <a:custGeom>
              <a:avLst/>
              <a:gdLst>
                <a:gd name="connsiteX0" fmla="*/ 16609 w 34091"/>
                <a:gd name="connsiteY0" fmla="*/ 0 h 55070"/>
                <a:gd name="connsiteX1" fmla="*/ 34092 w 34091"/>
                <a:gd name="connsiteY1" fmla="*/ 55071 h 55070"/>
                <a:gd name="connsiteX2" fmla="*/ 20105 w 34091"/>
                <a:gd name="connsiteY2" fmla="*/ 47204 h 55070"/>
                <a:gd name="connsiteX3" fmla="*/ 0 w 34091"/>
                <a:gd name="connsiteY3" fmla="*/ 4371 h 55070"/>
                <a:gd name="connsiteX4" fmla="*/ 16609 w 34091"/>
                <a:gd name="connsiteY4" fmla="*/ 0 h 55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55070">
                  <a:moveTo>
                    <a:pt x="16609" y="0"/>
                  </a:moveTo>
                  <a:cubicBezTo>
                    <a:pt x="22728" y="18357"/>
                    <a:pt x="27973" y="36714"/>
                    <a:pt x="34092" y="55071"/>
                  </a:cubicBezTo>
                  <a:cubicBezTo>
                    <a:pt x="29721" y="52449"/>
                    <a:pt x="24476" y="49826"/>
                    <a:pt x="20105" y="47204"/>
                  </a:cubicBezTo>
                  <a:cubicBezTo>
                    <a:pt x="13112" y="33217"/>
                    <a:pt x="6119" y="19231"/>
                    <a:pt x="0" y="4371"/>
                  </a:cubicBezTo>
                  <a:cubicBezTo>
                    <a:pt x="5245" y="3497"/>
                    <a:pt x="10490" y="1748"/>
                    <a:pt x="16609" y="0"/>
                  </a:cubicBezTo>
                  <a:close/>
                </a:path>
              </a:pathLst>
            </a:custGeom>
            <a:solidFill>
              <a:srgbClr val="7E4E29"/>
            </a:solidFill>
            <a:ln w="8731" cap="flat">
              <a:noFill/>
              <a:prstDash val="solid"/>
              <a:miter/>
            </a:ln>
          </p:spPr>
          <p:txBody>
            <a:bodyPr rtlCol="0" anchor="ctr"/>
            <a:lstStyle/>
            <a:p>
              <a:endParaRPr lang="en-GB"/>
            </a:p>
          </p:txBody>
        </p:sp>
        <p:sp>
          <p:nvSpPr>
            <p:cNvPr id="543" name="Freeform: Shape 542">
              <a:extLst>
                <a:ext uri="{FF2B5EF4-FFF2-40B4-BE49-F238E27FC236}">
                  <a16:creationId xmlns:a16="http://schemas.microsoft.com/office/drawing/2014/main" id="{FC6FBB4A-B3ED-33A4-453F-AF17567BDDA9}"/>
                </a:ext>
              </a:extLst>
            </p:cNvPr>
            <p:cNvSpPr/>
            <p:nvPr/>
          </p:nvSpPr>
          <p:spPr>
            <a:xfrm>
              <a:off x="10916626" y="5877775"/>
              <a:ext cx="13986" cy="77798"/>
            </a:xfrm>
            <a:custGeom>
              <a:avLst/>
              <a:gdLst>
                <a:gd name="connsiteX0" fmla="*/ 13986 w 13986"/>
                <a:gd name="connsiteY0" fmla="*/ 66435 h 77798"/>
                <a:gd name="connsiteX1" fmla="*/ 9616 w 13986"/>
                <a:gd name="connsiteY1" fmla="*/ 76925 h 77798"/>
                <a:gd name="connsiteX2" fmla="*/ 8741 w 13986"/>
                <a:gd name="connsiteY2" fmla="*/ 77799 h 77798"/>
                <a:gd name="connsiteX3" fmla="*/ 874 w 13986"/>
                <a:gd name="connsiteY3" fmla="*/ 77799 h 77798"/>
                <a:gd name="connsiteX4" fmla="*/ 874 w 13986"/>
                <a:gd name="connsiteY4" fmla="*/ 61190 h 77798"/>
                <a:gd name="connsiteX5" fmla="*/ 1748 w 13986"/>
                <a:gd name="connsiteY5" fmla="*/ 49826 h 77798"/>
                <a:gd name="connsiteX6" fmla="*/ 1748 w 13986"/>
                <a:gd name="connsiteY6" fmla="*/ 28847 h 77798"/>
                <a:gd name="connsiteX7" fmla="*/ 0 w 13986"/>
                <a:gd name="connsiteY7" fmla="*/ 16609 h 77798"/>
                <a:gd name="connsiteX8" fmla="*/ 0 w 13986"/>
                <a:gd name="connsiteY8" fmla="*/ 1748 h 77798"/>
                <a:gd name="connsiteX9" fmla="*/ 3497 w 13986"/>
                <a:gd name="connsiteY9" fmla="*/ 1748 h 77798"/>
                <a:gd name="connsiteX10" fmla="*/ 6119 w 13986"/>
                <a:gd name="connsiteY10" fmla="*/ 0 h 77798"/>
                <a:gd name="connsiteX11" fmla="*/ 13986 w 13986"/>
                <a:gd name="connsiteY11" fmla="*/ 66435 h 7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986" h="77798">
                  <a:moveTo>
                    <a:pt x="13986" y="66435"/>
                  </a:moveTo>
                  <a:cubicBezTo>
                    <a:pt x="12238" y="69931"/>
                    <a:pt x="11364" y="73428"/>
                    <a:pt x="9616" y="76925"/>
                  </a:cubicBezTo>
                  <a:cubicBezTo>
                    <a:pt x="9616" y="76925"/>
                    <a:pt x="8741" y="77799"/>
                    <a:pt x="8741" y="77799"/>
                  </a:cubicBezTo>
                  <a:cubicBezTo>
                    <a:pt x="6119" y="76051"/>
                    <a:pt x="3497" y="76051"/>
                    <a:pt x="874" y="77799"/>
                  </a:cubicBezTo>
                  <a:cubicBezTo>
                    <a:pt x="874" y="72554"/>
                    <a:pt x="874" y="67309"/>
                    <a:pt x="874" y="61190"/>
                  </a:cubicBezTo>
                  <a:cubicBezTo>
                    <a:pt x="874" y="57694"/>
                    <a:pt x="1748" y="53323"/>
                    <a:pt x="1748" y="49826"/>
                  </a:cubicBezTo>
                  <a:cubicBezTo>
                    <a:pt x="1748" y="42833"/>
                    <a:pt x="1748" y="35840"/>
                    <a:pt x="1748" y="28847"/>
                  </a:cubicBezTo>
                  <a:cubicBezTo>
                    <a:pt x="874" y="24476"/>
                    <a:pt x="874" y="20980"/>
                    <a:pt x="0" y="16609"/>
                  </a:cubicBezTo>
                  <a:cubicBezTo>
                    <a:pt x="0" y="11364"/>
                    <a:pt x="0" y="6994"/>
                    <a:pt x="0" y="1748"/>
                  </a:cubicBezTo>
                  <a:cubicBezTo>
                    <a:pt x="0" y="1748"/>
                    <a:pt x="3497" y="1748"/>
                    <a:pt x="3497" y="1748"/>
                  </a:cubicBezTo>
                  <a:lnTo>
                    <a:pt x="6119" y="0"/>
                  </a:lnTo>
                  <a:cubicBezTo>
                    <a:pt x="8741" y="22728"/>
                    <a:pt x="11364" y="44582"/>
                    <a:pt x="13986" y="66435"/>
                  </a:cubicBezTo>
                  <a:close/>
                </a:path>
              </a:pathLst>
            </a:custGeom>
            <a:solidFill>
              <a:srgbClr val="BA3325"/>
            </a:solidFill>
            <a:ln w="8731" cap="flat">
              <a:noFill/>
              <a:prstDash val="solid"/>
              <a:miter/>
            </a:ln>
          </p:spPr>
          <p:txBody>
            <a:bodyPr rtlCol="0" anchor="ctr"/>
            <a:lstStyle/>
            <a:p>
              <a:endParaRPr lang="en-GB"/>
            </a:p>
          </p:txBody>
        </p:sp>
        <p:sp>
          <p:nvSpPr>
            <p:cNvPr id="544" name="Freeform: Shape 543">
              <a:extLst>
                <a:ext uri="{FF2B5EF4-FFF2-40B4-BE49-F238E27FC236}">
                  <a16:creationId xmlns:a16="http://schemas.microsoft.com/office/drawing/2014/main" id="{D1ED4428-CEEB-55CC-F65D-EA7E6160EF12}"/>
                </a:ext>
              </a:extLst>
            </p:cNvPr>
            <p:cNvSpPr/>
            <p:nvPr/>
          </p:nvSpPr>
          <p:spPr>
            <a:xfrm>
              <a:off x="9498766" y="2412675"/>
              <a:ext cx="33217" cy="36713"/>
            </a:xfrm>
            <a:custGeom>
              <a:avLst/>
              <a:gdLst>
                <a:gd name="connsiteX0" fmla="*/ 33217 w 33217"/>
                <a:gd name="connsiteY0" fmla="*/ 36714 h 36713"/>
                <a:gd name="connsiteX1" fmla="*/ 0 w 33217"/>
                <a:gd name="connsiteY1" fmla="*/ 5245 h 36713"/>
                <a:gd name="connsiteX2" fmla="*/ 31469 w 33217"/>
                <a:gd name="connsiteY2" fmla="*/ 0 h 36713"/>
                <a:gd name="connsiteX3" fmla="*/ 33217 w 33217"/>
                <a:gd name="connsiteY3" fmla="*/ 36714 h 36713"/>
              </a:gdLst>
              <a:ahLst/>
              <a:cxnLst>
                <a:cxn ang="0">
                  <a:pos x="connsiteX0" y="connsiteY0"/>
                </a:cxn>
                <a:cxn ang="0">
                  <a:pos x="connsiteX1" y="connsiteY1"/>
                </a:cxn>
                <a:cxn ang="0">
                  <a:pos x="connsiteX2" y="connsiteY2"/>
                </a:cxn>
                <a:cxn ang="0">
                  <a:pos x="connsiteX3" y="connsiteY3"/>
                </a:cxn>
              </a:cxnLst>
              <a:rect l="l" t="t" r="r" b="b"/>
              <a:pathLst>
                <a:path w="33217" h="36713">
                  <a:moveTo>
                    <a:pt x="33217" y="36714"/>
                  </a:moveTo>
                  <a:cubicBezTo>
                    <a:pt x="21854" y="26224"/>
                    <a:pt x="10490" y="15734"/>
                    <a:pt x="0" y="5245"/>
                  </a:cubicBezTo>
                  <a:cubicBezTo>
                    <a:pt x="10490" y="3497"/>
                    <a:pt x="20980" y="1748"/>
                    <a:pt x="31469" y="0"/>
                  </a:cubicBezTo>
                  <a:cubicBezTo>
                    <a:pt x="31469" y="13112"/>
                    <a:pt x="32343" y="25350"/>
                    <a:pt x="33217" y="36714"/>
                  </a:cubicBezTo>
                  <a:close/>
                </a:path>
              </a:pathLst>
            </a:custGeom>
            <a:solidFill>
              <a:srgbClr val="BE7625"/>
            </a:solidFill>
            <a:ln w="8731" cap="flat">
              <a:noFill/>
              <a:prstDash val="solid"/>
              <a:miter/>
            </a:ln>
          </p:spPr>
          <p:txBody>
            <a:bodyPr rtlCol="0" anchor="ctr"/>
            <a:lstStyle/>
            <a:p>
              <a:endParaRPr lang="en-GB"/>
            </a:p>
          </p:txBody>
        </p:sp>
        <p:sp>
          <p:nvSpPr>
            <p:cNvPr id="545" name="Freeform: Shape 544">
              <a:extLst>
                <a:ext uri="{FF2B5EF4-FFF2-40B4-BE49-F238E27FC236}">
                  <a16:creationId xmlns:a16="http://schemas.microsoft.com/office/drawing/2014/main" id="{A58FA912-F614-0804-F650-B54A4591BAA1}"/>
                </a:ext>
              </a:extLst>
            </p:cNvPr>
            <p:cNvSpPr/>
            <p:nvPr/>
          </p:nvSpPr>
          <p:spPr>
            <a:xfrm>
              <a:off x="9330057" y="2284176"/>
              <a:ext cx="54196" cy="27098"/>
            </a:xfrm>
            <a:custGeom>
              <a:avLst/>
              <a:gdLst>
                <a:gd name="connsiteX0" fmla="*/ 54197 w 54196"/>
                <a:gd name="connsiteY0" fmla="*/ 0 h 27098"/>
                <a:gd name="connsiteX1" fmla="*/ 20979 w 54196"/>
                <a:gd name="connsiteY1" fmla="*/ 27098 h 27098"/>
                <a:gd name="connsiteX2" fmla="*/ 18357 w 54196"/>
                <a:gd name="connsiteY2" fmla="*/ 27098 h 27098"/>
                <a:gd name="connsiteX3" fmla="*/ 0 w 54196"/>
                <a:gd name="connsiteY3" fmla="*/ 1748 h 27098"/>
                <a:gd name="connsiteX4" fmla="*/ 54197 w 54196"/>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6" h="27098">
                  <a:moveTo>
                    <a:pt x="54197" y="0"/>
                  </a:moveTo>
                  <a:cubicBezTo>
                    <a:pt x="42833" y="8741"/>
                    <a:pt x="32343" y="18357"/>
                    <a:pt x="20979" y="27098"/>
                  </a:cubicBezTo>
                  <a:cubicBezTo>
                    <a:pt x="20979" y="27098"/>
                    <a:pt x="18357" y="27098"/>
                    <a:pt x="18357" y="27098"/>
                  </a:cubicBezTo>
                  <a:cubicBezTo>
                    <a:pt x="12238" y="18357"/>
                    <a:pt x="6119" y="10490"/>
                    <a:pt x="0" y="1748"/>
                  </a:cubicBezTo>
                  <a:cubicBezTo>
                    <a:pt x="18357" y="874"/>
                    <a:pt x="36714" y="0"/>
                    <a:pt x="54197" y="0"/>
                  </a:cubicBezTo>
                  <a:close/>
                </a:path>
              </a:pathLst>
            </a:custGeom>
            <a:solidFill>
              <a:srgbClr val="54683D"/>
            </a:solidFill>
            <a:ln w="8731" cap="flat">
              <a:noFill/>
              <a:prstDash val="solid"/>
              <a:miter/>
            </a:ln>
          </p:spPr>
          <p:txBody>
            <a:bodyPr rtlCol="0" anchor="ctr"/>
            <a:lstStyle/>
            <a:p>
              <a:endParaRPr lang="en-GB"/>
            </a:p>
          </p:txBody>
        </p:sp>
        <p:sp>
          <p:nvSpPr>
            <p:cNvPr id="546" name="Freeform: Shape 545">
              <a:extLst>
                <a:ext uri="{FF2B5EF4-FFF2-40B4-BE49-F238E27FC236}">
                  <a16:creationId xmlns:a16="http://schemas.microsoft.com/office/drawing/2014/main" id="{FBE124BD-1DFE-2B14-78FE-0B5715F9BD51}"/>
                </a:ext>
              </a:extLst>
            </p:cNvPr>
            <p:cNvSpPr/>
            <p:nvPr/>
          </p:nvSpPr>
          <p:spPr>
            <a:xfrm>
              <a:off x="10278139" y="2287672"/>
              <a:ext cx="46691" cy="33217"/>
            </a:xfrm>
            <a:custGeom>
              <a:avLst/>
              <a:gdLst>
                <a:gd name="connsiteX0" fmla="*/ 16097 w 46691"/>
                <a:gd name="connsiteY0" fmla="*/ 33218 h 33217"/>
                <a:gd name="connsiteX1" fmla="*/ 362 w 46691"/>
                <a:gd name="connsiteY1" fmla="*/ 16609 h 33217"/>
                <a:gd name="connsiteX2" fmla="*/ 1236 w 46691"/>
                <a:gd name="connsiteY2" fmla="*/ 8741 h 33217"/>
                <a:gd name="connsiteX3" fmla="*/ 40573 w 46691"/>
                <a:gd name="connsiteY3" fmla="*/ 0 h 33217"/>
                <a:gd name="connsiteX4" fmla="*/ 46692 w 46691"/>
                <a:gd name="connsiteY4" fmla="*/ 16609 h 33217"/>
                <a:gd name="connsiteX5" fmla="*/ 16097 w 46691"/>
                <a:gd name="connsiteY5" fmla="*/ 33218 h 33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91" h="33217">
                  <a:moveTo>
                    <a:pt x="16097" y="33218"/>
                  </a:moveTo>
                  <a:cubicBezTo>
                    <a:pt x="10852" y="27973"/>
                    <a:pt x="5607" y="21854"/>
                    <a:pt x="362" y="16609"/>
                  </a:cubicBezTo>
                  <a:cubicBezTo>
                    <a:pt x="-512" y="13986"/>
                    <a:pt x="362" y="11364"/>
                    <a:pt x="1236" y="8741"/>
                  </a:cubicBezTo>
                  <a:cubicBezTo>
                    <a:pt x="14348" y="6119"/>
                    <a:pt x="27460" y="2623"/>
                    <a:pt x="40573" y="0"/>
                  </a:cubicBezTo>
                  <a:cubicBezTo>
                    <a:pt x="42321" y="5245"/>
                    <a:pt x="44943" y="10490"/>
                    <a:pt x="46692" y="16609"/>
                  </a:cubicBezTo>
                  <a:cubicBezTo>
                    <a:pt x="37076" y="21854"/>
                    <a:pt x="26586" y="27098"/>
                    <a:pt x="16097" y="33218"/>
                  </a:cubicBezTo>
                  <a:close/>
                </a:path>
              </a:pathLst>
            </a:custGeom>
            <a:solidFill>
              <a:srgbClr val="EA9024"/>
            </a:solidFill>
            <a:ln w="8731" cap="flat">
              <a:noFill/>
              <a:prstDash val="solid"/>
              <a:miter/>
            </a:ln>
          </p:spPr>
          <p:txBody>
            <a:bodyPr rtlCol="0" anchor="ctr"/>
            <a:lstStyle/>
            <a:p>
              <a:endParaRPr lang="en-GB"/>
            </a:p>
          </p:txBody>
        </p:sp>
        <p:sp>
          <p:nvSpPr>
            <p:cNvPr id="547" name="Freeform: Shape 546">
              <a:extLst>
                <a:ext uri="{FF2B5EF4-FFF2-40B4-BE49-F238E27FC236}">
                  <a16:creationId xmlns:a16="http://schemas.microsoft.com/office/drawing/2014/main" id="{DDDDAD6F-8278-F3F1-3DF3-8B751855D3DC}"/>
                </a:ext>
              </a:extLst>
            </p:cNvPr>
            <p:cNvSpPr/>
            <p:nvPr/>
          </p:nvSpPr>
          <p:spPr>
            <a:xfrm>
              <a:off x="9133375" y="690614"/>
              <a:ext cx="15734" cy="65560"/>
            </a:xfrm>
            <a:custGeom>
              <a:avLst/>
              <a:gdLst>
                <a:gd name="connsiteX0" fmla="*/ 14860 w 15734"/>
                <a:gd name="connsiteY0" fmla="*/ 0 h 65560"/>
                <a:gd name="connsiteX1" fmla="*/ 15735 w 15734"/>
                <a:gd name="connsiteY1" fmla="*/ 57693 h 65560"/>
                <a:gd name="connsiteX2" fmla="*/ 13986 w 15734"/>
                <a:gd name="connsiteY2" fmla="*/ 65561 h 65560"/>
                <a:gd name="connsiteX3" fmla="*/ 0 w 15734"/>
                <a:gd name="connsiteY3" fmla="*/ 64687 h 65560"/>
                <a:gd name="connsiteX4" fmla="*/ 14860 w 15734"/>
                <a:gd name="connsiteY4" fmla="*/ 0 h 6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65560">
                  <a:moveTo>
                    <a:pt x="14860" y="0"/>
                  </a:moveTo>
                  <a:cubicBezTo>
                    <a:pt x="14860" y="19231"/>
                    <a:pt x="15735" y="38462"/>
                    <a:pt x="15735" y="57693"/>
                  </a:cubicBezTo>
                  <a:cubicBezTo>
                    <a:pt x="15735" y="60316"/>
                    <a:pt x="14860" y="62938"/>
                    <a:pt x="13986" y="65561"/>
                  </a:cubicBezTo>
                  <a:cubicBezTo>
                    <a:pt x="9616" y="65561"/>
                    <a:pt x="4371" y="64687"/>
                    <a:pt x="0" y="64687"/>
                  </a:cubicBezTo>
                  <a:cubicBezTo>
                    <a:pt x="5245" y="42833"/>
                    <a:pt x="9616" y="20979"/>
                    <a:pt x="14860" y="0"/>
                  </a:cubicBezTo>
                  <a:close/>
                </a:path>
              </a:pathLst>
            </a:custGeom>
            <a:solidFill>
              <a:srgbClr val="3D2226"/>
            </a:solidFill>
            <a:ln w="8731" cap="flat">
              <a:noFill/>
              <a:prstDash val="solid"/>
              <a:miter/>
            </a:ln>
          </p:spPr>
          <p:txBody>
            <a:bodyPr rtlCol="0" anchor="ctr"/>
            <a:lstStyle/>
            <a:p>
              <a:endParaRPr lang="en-GB"/>
            </a:p>
          </p:txBody>
        </p:sp>
        <p:sp>
          <p:nvSpPr>
            <p:cNvPr id="548" name="Freeform: Shape 547">
              <a:extLst>
                <a:ext uri="{FF2B5EF4-FFF2-40B4-BE49-F238E27FC236}">
                  <a16:creationId xmlns:a16="http://schemas.microsoft.com/office/drawing/2014/main" id="{D602ADA8-AB54-F94E-C62A-9B658417C43B}"/>
                </a:ext>
              </a:extLst>
            </p:cNvPr>
            <p:cNvSpPr/>
            <p:nvPr/>
          </p:nvSpPr>
          <p:spPr>
            <a:xfrm>
              <a:off x="11167504" y="1847979"/>
              <a:ext cx="35839" cy="55945"/>
            </a:xfrm>
            <a:custGeom>
              <a:avLst/>
              <a:gdLst>
                <a:gd name="connsiteX0" fmla="*/ 35840 w 35839"/>
                <a:gd name="connsiteY0" fmla="*/ 53323 h 55945"/>
                <a:gd name="connsiteX1" fmla="*/ 9616 w 35839"/>
                <a:gd name="connsiteY1" fmla="*/ 55945 h 55945"/>
                <a:gd name="connsiteX2" fmla="*/ 0 w 35839"/>
                <a:gd name="connsiteY2" fmla="*/ 26224 h 55945"/>
                <a:gd name="connsiteX3" fmla="*/ 17483 w 35839"/>
                <a:gd name="connsiteY3" fmla="*/ 874 h 55945"/>
                <a:gd name="connsiteX4" fmla="*/ 18357 w 35839"/>
                <a:gd name="connsiteY4" fmla="*/ 0 h 55945"/>
                <a:gd name="connsiteX5" fmla="*/ 35840 w 35839"/>
                <a:gd name="connsiteY5" fmla="*/ 53323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55945">
                  <a:moveTo>
                    <a:pt x="35840" y="53323"/>
                  </a:moveTo>
                  <a:cubicBezTo>
                    <a:pt x="27098" y="54197"/>
                    <a:pt x="18357" y="55071"/>
                    <a:pt x="9616" y="55945"/>
                  </a:cubicBezTo>
                  <a:cubicBezTo>
                    <a:pt x="6119" y="46329"/>
                    <a:pt x="3497" y="35840"/>
                    <a:pt x="0" y="26224"/>
                  </a:cubicBezTo>
                  <a:cubicBezTo>
                    <a:pt x="6119" y="17483"/>
                    <a:pt x="11364" y="9615"/>
                    <a:pt x="17483" y="874"/>
                  </a:cubicBezTo>
                  <a:lnTo>
                    <a:pt x="18357" y="0"/>
                  </a:lnTo>
                  <a:cubicBezTo>
                    <a:pt x="23602" y="17483"/>
                    <a:pt x="29721" y="34966"/>
                    <a:pt x="35840" y="53323"/>
                  </a:cubicBezTo>
                  <a:close/>
                </a:path>
              </a:pathLst>
            </a:custGeom>
            <a:solidFill>
              <a:srgbClr val="7E4E29"/>
            </a:solidFill>
            <a:ln w="8731" cap="flat">
              <a:noFill/>
              <a:prstDash val="solid"/>
              <a:miter/>
            </a:ln>
          </p:spPr>
          <p:txBody>
            <a:bodyPr rtlCol="0" anchor="ctr"/>
            <a:lstStyle/>
            <a:p>
              <a:endParaRPr lang="en-GB"/>
            </a:p>
          </p:txBody>
        </p:sp>
        <p:sp>
          <p:nvSpPr>
            <p:cNvPr id="549" name="Freeform: Shape 548">
              <a:extLst>
                <a:ext uri="{FF2B5EF4-FFF2-40B4-BE49-F238E27FC236}">
                  <a16:creationId xmlns:a16="http://schemas.microsoft.com/office/drawing/2014/main" id="{05B4DC39-FBD3-893C-244A-59D3D39C45F2}"/>
                </a:ext>
              </a:extLst>
            </p:cNvPr>
            <p:cNvSpPr/>
            <p:nvPr/>
          </p:nvSpPr>
          <p:spPr>
            <a:xfrm>
              <a:off x="9286350" y="2167041"/>
              <a:ext cx="45455" cy="41084"/>
            </a:xfrm>
            <a:custGeom>
              <a:avLst/>
              <a:gdLst>
                <a:gd name="connsiteX0" fmla="*/ 45455 w 45455"/>
                <a:gd name="connsiteY0" fmla="*/ 8741 h 41084"/>
                <a:gd name="connsiteX1" fmla="*/ 41959 w 45455"/>
                <a:gd name="connsiteY1" fmla="*/ 41085 h 41084"/>
                <a:gd name="connsiteX2" fmla="*/ 0 w 45455"/>
                <a:gd name="connsiteY2" fmla="*/ 19231 h 41084"/>
                <a:gd name="connsiteX3" fmla="*/ 36714 w 45455"/>
                <a:gd name="connsiteY3" fmla="*/ 0 h 41084"/>
                <a:gd name="connsiteX4" fmla="*/ 43707 w 45455"/>
                <a:gd name="connsiteY4" fmla="*/ 4371 h 41084"/>
                <a:gd name="connsiteX5" fmla="*/ 42833 w 45455"/>
                <a:gd name="connsiteY5" fmla="*/ 6993 h 41084"/>
                <a:gd name="connsiteX6" fmla="*/ 45455 w 45455"/>
                <a:gd name="connsiteY6" fmla="*/ 8741 h 4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41084">
                  <a:moveTo>
                    <a:pt x="45455" y="8741"/>
                  </a:moveTo>
                  <a:cubicBezTo>
                    <a:pt x="44581" y="19231"/>
                    <a:pt x="42833" y="30595"/>
                    <a:pt x="41959" y="41085"/>
                  </a:cubicBezTo>
                  <a:cubicBezTo>
                    <a:pt x="27973" y="34092"/>
                    <a:pt x="13986" y="26224"/>
                    <a:pt x="0" y="19231"/>
                  </a:cubicBezTo>
                  <a:cubicBezTo>
                    <a:pt x="12238" y="13112"/>
                    <a:pt x="24476" y="6993"/>
                    <a:pt x="36714" y="0"/>
                  </a:cubicBezTo>
                  <a:cubicBezTo>
                    <a:pt x="39336" y="874"/>
                    <a:pt x="41085" y="2622"/>
                    <a:pt x="43707" y="4371"/>
                  </a:cubicBezTo>
                  <a:cubicBezTo>
                    <a:pt x="43707" y="4371"/>
                    <a:pt x="42833" y="6993"/>
                    <a:pt x="42833" y="6993"/>
                  </a:cubicBezTo>
                  <a:lnTo>
                    <a:pt x="45455" y="8741"/>
                  </a:lnTo>
                  <a:close/>
                </a:path>
              </a:pathLst>
            </a:custGeom>
            <a:solidFill>
              <a:srgbClr val="714682"/>
            </a:solidFill>
            <a:ln w="8731" cap="flat">
              <a:noFill/>
              <a:prstDash val="solid"/>
              <a:miter/>
            </a:ln>
          </p:spPr>
          <p:txBody>
            <a:bodyPr rtlCol="0" anchor="ctr"/>
            <a:lstStyle/>
            <a:p>
              <a:endParaRPr lang="en-GB"/>
            </a:p>
          </p:txBody>
        </p:sp>
        <p:sp>
          <p:nvSpPr>
            <p:cNvPr id="550" name="Freeform: Shape 549">
              <a:extLst>
                <a:ext uri="{FF2B5EF4-FFF2-40B4-BE49-F238E27FC236}">
                  <a16:creationId xmlns:a16="http://schemas.microsoft.com/office/drawing/2014/main" id="{49A17E6B-DEFA-A4F9-FAE5-6D6C2985C4C0}"/>
                </a:ext>
              </a:extLst>
            </p:cNvPr>
            <p:cNvSpPr/>
            <p:nvPr/>
          </p:nvSpPr>
          <p:spPr>
            <a:xfrm>
              <a:off x="10330076" y="467708"/>
              <a:ext cx="35839" cy="34091"/>
            </a:xfrm>
            <a:custGeom>
              <a:avLst/>
              <a:gdLst>
                <a:gd name="connsiteX0" fmla="*/ 13986 w 35839"/>
                <a:gd name="connsiteY0" fmla="*/ 34092 h 34091"/>
                <a:gd name="connsiteX1" fmla="*/ 0 w 35839"/>
                <a:gd name="connsiteY1" fmla="*/ 33217 h 34091"/>
                <a:gd name="connsiteX2" fmla="*/ 0 w 35839"/>
                <a:gd name="connsiteY2" fmla="*/ 0 h 34091"/>
                <a:gd name="connsiteX3" fmla="*/ 32343 w 35839"/>
                <a:gd name="connsiteY3" fmla="*/ 6993 h 34091"/>
                <a:gd name="connsiteX4" fmla="*/ 35840 w 35839"/>
                <a:gd name="connsiteY4" fmla="*/ 26224 h 34091"/>
                <a:gd name="connsiteX5" fmla="*/ 13986 w 35839"/>
                <a:gd name="connsiteY5" fmla="*/ 34092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34091">
                  <a:moveTo>
                    <a:pt x="13986" y="34092"/>
                  </a:moveTo>
                  <a:cubicBezTo>
                    <a:pt x="9616" y="34092"/>
                    <a:pt x="4371" y="33217"/>
                    <a:pt x="0" y="33217"/>
                  </a:cubicBezTo>
                  <a:cubicBezTo>
                    <a:pt x="0" y="21854"/>
                    <a:pt x="0" y="11364"/>
                    <a:pt x="0" y="0"/>
                  </a:cubicBezTo>
                  <a:cubicBezTo>
                    <a:pt x="10490" y="2622"/>
                    <a:pt x="20979" y="4371"/>
                    <a:pt x="32343" y="6993"/>
                  </a:cubicBezTo>
                  <a:cubicBezTo>
                    <a:pt x="33217" y="13112"/>
                    <a:pt x="34966" y="19231"/>
                    <a:pt x="35840" y="26224"/>
                  </a:cubicBezTo>
                  <a:cubicBezTo>
                    <a:pt x="28847" y="28847"/>
                    <a:pt x="21854" y="31469"/>
                    <a:pt x="13986" y="34092"/>
                  </a:cubicBezTo>
                  <a:close/>
                </a:path>
              </a:pathLst>
            </a:custGeom>
            <a:solidFill>
              <a:srgbClr val="4F513D"/>
            </a:solidFill>
            <a:ln w="8731" cap="flat">
              <a:noFill/>
              <a:prstDash val="solid"/>
              <a:miter/>
            </a:ln>
          </p:spPr>
          <p:txBody>
            <a:bodyPr rtlCol="0" anchor="ctr"/>
            <a:lstStyle/>
            <a:p>
              <a:endParaRPr lang="en-GB"/>
            </a:p>
          </p:txBody>
        </p:sp>
        <p:sp>
          <p:nvSpPr>
            <p:cNvPr id="551" name="Freeform: Shape 550">
              <a:extLst>
                <a:ext uri="{FF2B5EF4-FFF2-40B4-BE49-F238E27FC236}">
                  <a16:creationId xmlns:a16="http://schemas.microsoft.com/office/drawing/2014/main" id="{55B052E7-CBA5-EA86-8323-2716E9C33316}"/>
                </a:ext>
              </a:extLst>
            </p:cNvPr>
            <p:cNvSpPr/>
            <p:nvPr/>
          </p:nvSpPr>
          <p:spPr>
            <a:xfrm>
              <a:off x="10205074" y="1469475"/>
              <a:ext cx="47203" cy="36713"/>
            </a:xfrm>
            <a:custGeom>
              <a:avLst/>
              <a:gdLst>
                <a:gd name="connsiteX0" fmla="*/ 47204 w 47203"/>
                <a:gd name="connsiteY0" fmla="*/ 19231 h 36713"/>
                <a:gd name="connsiteX1" fmla="*/ 0 w 47203"/>
                <a:gd name="connsiteY1" fmla="*/ 36714 h 36713"/>
                <a:gd name="connsiteX2" fmla="*/ 25350 w 47203"/>
                <a:gd name="connsiteY2" fmla="*/ 0 h 36713"/>
                <a:gd name="connsiteX3" fmla="*/ 47204 w 47203"/>
                <a:gd name="connsiteY3" fmla="*/ 19231 h 36713"/>
              </a:gdLst>
              <a:ahLst/>
              <a:cxnLst>
                <a:cxn ang="0">
                  <a:pos x="connsiteX0" y="connsiteY0"/>
                </a:cxn>
                <a:cxn ang="0">
                  <a:pos x="connsiteX1" y="connsiteY1"/>
                </a:cxn>
                <a:cxn ang="0">
                  <a:pos x="connsiteX2" y="connsiteY2"/>
                </a:cxn>
                <a:cxn ang="0">
                  <a:pos x="connsiteX3" y="connsiteY3"/>
                </a:cxn>
              </a:cxnLst>
              <a:rect l="l" t="t" r="r" b="b"/>
              <a:pathLst>
                <a:path w="47203" h="36713">
                  <a:moveTo>
                    <a:pt x="47204" y="19231"/>
                  </a:moveTo>
                  <a:cubicBezTo>
                    <a:pt x="31469" y="25350"/>
                    <a:pt x="15735" y="31469"/>
                    <a:pt x="0" y="36714"/>
                  </a:cubicBezTo>
                  <a:cubicBezTo>
                    <a:pt x="8741" y="24476"/>
                    <a:pt x="16609" y="12238"/>
                    <a:pt x="25350" y="0"/>
                  </a:cubicBezTo>
                  <a:cubicBezTo>
                    <a:pt x="32343" y="6993"/>
                    <a:pt x="39336" y="13112"/>
                    <a:pt x="47204" y="19231"/>
                  </a:cubicBezTo>
                  <a:close/>
                </a:path>
              </a:pathLst>
            </a:custGeom>
            <a:solidFill>
              <a:srgbClr val="8C5D5A"/>
            </a:solidFill>
            <a:ln w="8731" cap="flat">
              <a:noFill/>
              <a:prstDash val="solid"/>
              <a:miter/>
            </a:ln>
          </p:spPr>
          <p:txBody>
            <a:bodyPr rtlCol="0" anchor="ctr"/>
            <a:lstStyle/>
            <a:p>
              <a:endParaRPr lang="en-GB"/>
            </a:p>
          </p:txBody>
        </p:sp>
        <p:sp>
          <p:nvSpPr>
            <p:cNvPr id="552" name="Freeform: Shape 551">
              <a:extLst>
                <a:ext uri="{FF2B5EF4-FFF2-40B4-BE49-F238E27FC236}">
                  <a16:creationId xmlns:a16="http://schemas.microsoft.com/office/drawing/2014/main" id="{B92A37AD-71C8-024C-FD45-059EB682C077}"/>
                </a:ext>
              </a:extLst>
            </p:cNvPr>
            <p:cNvSpPr/>
            <p:nvPr/>
          </p:nvSpPr>
          <p:spPr>
            <a:xfrm>
              <a:off x="9517998" y="554248"/>
              <a:ext cx="58567" cy="41084"/>
            </a:xfrm>
            <a:custGeom>
              <a:avLst/>
              <a:gdLst>
                <a:gd name="connsiteX0" fmla="*/ 48952 w 58567"/>
                <a:gd name="connsiteY0" fmla="*/ 0 h 41084"/>
                <a:gd name="connsiteX1" fmla="*/ 58568 w 58567"/>
                <a:gd name="connsiteY1" fmla="*/ 9616 h 41084"/>
                <a:gd name="connsiteX2" fmla="*/ 0 w 58567"/>
                <a:gd name="connsiteY2" fmla="*/ 41085 h 41084"/>
                <a:gd name="connsiteX3" fmla="*/ 48952 w 58567"/>
                <a:gd name="connsiteY3" fmla="*/ 0 h 41084"/>
              </a:gdLst>
              <a:ahLst/>
              <a:cxnLst>
                <a:cxn ang="0">
                  <a:pos x="connsiteX0" y="connsiteY0"/>
                </a:cxn>
                <a:cxn ang="0">
                  <a:pos x="connsiteX1" y="connsiteY1"/>
                </a:cxn>
                <a:cxn ang="0">
                  <a:pos x="connsiteX2" y="connsiteY2"/>
                </a:cxn>
                <a:cxn ang="0">
                  <a:pos x="connsiteX3" y="connsiteY3"/>
                </a:cxn>
              </a:cxnLst>
              <a:rect l="l" t="t" r="r" b="b"/>
              <a:pathLst>
                <a:path w="58567" h="41084">
                  <a:moveTo>
                    <a:pt x="48952" y="0"/>
                  </a:moveTo>
                  <a:cubicBezTo>
                    <a:pt x="52449" y="3497"/>
                    <a:pt x="55071" y="6119"/>
                    <a:pt x="58568" y="9616"/>
                  </a:cubicBezTo>
                  <a:cubicBezTo>
                    <a:pt x="39336" y="20105"/>
                    <a:pt x="20105" y="30595"/>
                    <a:pt x="0" y="41085"/>
                  </a:cubicBezTo>
                  <a:cubicBezTo>
                    <a:pt x="15734" y="27098"/>
                    <a:pt x="32343" y="13986"/>
                    <a:pt x="48952" y="0"/>
                  </a:cubicBezTo>
                  <a:close/>
                </a:path>
              </a:pathLst>
            </a:custGeom>
            <a:solidFill>
              <a:srgbClr val="4F513D"/>
            </a:solidFill>
            <a:ln w="8731" cap="flat">
              <a:noFill/>
              <a:prstDash val="solid"/>
              <a:miter/>
            </a:ln>
          </p:spPr>
          <p:txBody>
            <a:bodyPr rtlCol="0" anchor="ctr"/>
            <a:lstStyle/>
            <a:p>
              <a:endParaRPr lang="en-GB"/>
            </a:p>
          </p:txBody>
        </p:sp>
        <p:sp>
          <p:nvSpPr>
            <p:cNvPr id="553" name="Freeform: Shape 552">
              <a:extLst>
                <a:ext uri="{FF2B5EF4-FFF2-40B4-BE49-F238E27FC236}">
                  <a16:creationId xmlns:a16="http://schemas.microsoft.com/office/drawing/2014/main" id="{AD7DC738-1AA1-8166-7DAE-AC26A772729E}"/>
                </a:ext>
              </a:extLst>
            </p:cNvPr>
            <p:cNvSpPr/>
            <p:nvPr/>
          </p:nvSpPr>
          <p:spPr>
            <a:xfrm>
              <a:off x="10733056" y="4555198"/>
              <a:ext cx="40210" cy="32343"/>
            </a:xfrm>
            <a:custGeom>
              <a:avLst/>
              <a:gdLst>
                <a:gd name="connsiteX0" fmla="*/ 0 w 40210"/>
                <a:gd name="connsiteY0" fmla="*/ 32343 h 32343"/>
                <a:gd name="connsiteX1" fmla="*/ 40211 w 40210"/>
                <a:gd name="connsiteY1" fmla="*/ 0 h 32343"/>
                <a:gd name="connsiteX2" fmla="*/ 34092 w 40210"/>
                <a:gd name="connsiteY2" fmla="*/ 17483 h 32343"/>
                <a:gd name="connsiteX3" fmla="*/ 0 w 40210"/>
                <a:gd name="connsiteY3" fmla="*/ 32343 h 32343"/>
              </a:gdLst>
              <a:ahLst/>
              <a:cxnLst>
                <a:cxn ang="0">
                  <a:pos x="connsiteX0" y="connsiteY0"/>
                </a:cxn>
                <a:cxn ang="0">
                  <a:pos x="connsiteX1" y="connsiteY1"/>
                </a:cxn>
                <a:cxn ang="0">
                  <a:pos x="connsiteX2" y="connsiteY2"/>
                </a:cxn>
                <a:cxn ang="0">
                  <a:pos x="connsiteX3" y="connsiteY3"/>
                </a:cxn>
              </a:cxnLst>
              <a:rect l="l" t="t" r="r" b="b"/>
              <a:pathLst>
                <a:path w="40210" h="32343">
                  <a:moveTo>
                    <a:pt x="0" y="32343"/>
                  </a:moveTo>
                  <a:cubicBezTo>
                    <a:pt x="13112" y="21854"/>
                    <a:pt x="26224" y="10490"/>
                    <a:pt x="40211" y="0"/>
                  </a:cubicBezTo>
                  <a:cubicBezTo>
                    <a:pt x="38462" y="6119"/>
                    <a:pt x="35840" y="11364"/>
                    <a:pt x="34092" y="17483"/>
                  </a:cubicBezTo>
                  <a:cubicBezTo>
                    <a:pt x="21854" y="22728"/>
                    <a:pt x="10490" y="27973"/>
                    <a:pt x="0" y="32343"/>
                  </a:cubicBezTo>
                  <a:close/>
                </a:path>
              </a:pathLst>
            </a:custGeom>
            <a:solidFill>
              <a:srgbClr val="3D2226"/>
            </a:solidFill>
            <a:ln w="8731" cap="flat">
              <a:noFill/>
              <a:prstDash val="solid"/>
              <a:miter/>
            </a:ln>
          </p:spPr>
          <p:txBody>
            <a:bodyPr rtlCol="0" anchor="ctr"/>
            <a:lstStyle/>
            <a:p>
              <a:endParaRPr lang="en-GB"/>
            </a:p>
          </p:txBody>
        </p:sp>
        <p:sp>
          <p:nvSpPr>
            <p:cNvPr id="554" name="Freeform: Shape 553">
              <a:extLst>
                <a:ext uri="{FF2B5EF4-FFF2-40B4-BE49-F238E27FC236}">
                  <a16:creationId xmlns:a16="http://schemas.microsoft.com/office/drawing/2014/main" id="{62F9E496-5152-12C4-ACB4-D2AC46A207F2}"/>
                </a:ext>
              </a:extLst>
            </p:cNvPr>
            <p:cNvSpPr/>
            <p:nvPr/>
          </p:nvSpPr>
          <p:spPr>
            <a:xfrm>
              <a:off x="10248781" y="704386"/>
              <a:ext cx="36200" cy="45669"/>
            </a:xfrm>
            <a:custGeom>
              <a:avLst/>
              <a:gdLst>
                <a:gd name="connsiteX0" fmla="*/ 12238 w 36200"/>
                <a:gd name="connsiteY0" fmla="*/ 22942 h 45669"/>
                <a:gd name="connsiteX1" fmla="*/ 0 w 36200"/>
                <a:gd name="connsiteY1" fmla="*/ 214 h 45669"/>
                <a:gd name="connsiteX2" fmla="*/ 35840 w 36200"/>
                <a:gd name="connsiteY2" fmla="*/ 45669 h 45669"/>
                <a:gd name="connsiteX3" fmla="*/ 21854 w 36200"/>
                <a:gd name="connsiteY3" fmla="*/ 35180 h 45669"/>
                <a:gd name="connsiteX4" fmla="*/ 12238 w 36200"/>
                <a:gd name="connsiteY4" fmla="*/ 22942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00" h="45669">
                  <a:moveTo>
                    <a:pt x="12238" y="22942"/>
                  </a:moveTo>
                  <a:cubicBezTo>
                    <a:pt x="7867" y="15074"/>
                    <a:pt x="3497" y="7207"/>
                    <a:pt x="0" y="214"/>
                  </a:cubicBezTo>
                  <a:cubicBezTo>
                    <a:pt x="34092" y="-2409"/>
                    <a:pt x="37588" y="19445"/>
                    <a:pt x="35840" y="45669"/>
                  </a:cubicBezTo>
                  <a:cubicBezTo>
                    <a:pt x="31469" y="42173"/>
                    <a:pt x="26224" y="38676"/>
                    <a:pt x="21854" y="35180"/>
                  </a:cubicBezTo>
                  <a:cubicBezTo>
                    <a:pt x="18357" y="30809"/>
                    <a:pt x="14860" y="26438"/>
                    <a:pt x="12238" y="22942"/>
                  </a:cubicBezTo>
                  <a:close/>
                </a:path>
              </a:pathLst>
            </a:custGeom>
            <a:solidFill>
              <a:srgbClr val="F9D4D5"/>
            </a:solidFill>
            <a:ln w="8731" cap="flat">
              <a:noFill/>
              <a:prstDash val="solid"/>
              <a:miter/>
            </a:ln>
          </p:spPr>
          <p:txBody>
            <a:bodyPr rtlCol="0" anchor="ctr"/>
            <a:lstStyle/>
            <a:p>
              <a:endParaRPr lang="en-GB"/>
            </a:p>
          </p:txBody>
        </p:sp>
        <p:sp>
          <p:nvSpPr>
            <p:cNvPr id="555" name="Freeform: Shape 554">
              <a:extLst>
                <a:ext uri="{FF2B5EF4-FFF2-40B4-BE49-F238E27FC236}">
                  <a16:creationId xmlns:a16="http://schemas.microsoft.com/office/drawing/2014/main" id="{A5AA95C0-BB0B-8909-9C6D-77C6A3AF66AF}"/>
                </a:ext>
              </a:extLst>
            </p:cNvPr>
            <p:cNvSpPr/>
            <p:nvPr/>
          </p:nvSpPr>
          <p:spPr>
            <a:xfrm>
              <a:off x="10834456" y="6007149"/>
              <a:ext cx="23601" cy="45454"/>
            </a:xfrm>
            <a:custGeom>
              <a:avLst/>
              <a:gdLst>
                <a:gd name="connsiteX0" fmla="*/ 23602 w 23601"/>
                <a:gd name="connsiteY0" fmla="*/ 45455 h 45454"/>
                <a:gd name="connsiteX1" fmla="*/ 0 w 23601"/>
                <a:gd name="connsiteY1" fmla="*/ 36714 h 45454"/>
                <a:gd name="connsiteX2" fmla="*/ 23602 w 23601"/>
                <a:gd name="connsiteY2" fmla="*/ 0 h 45454"/>
                <a:gd name="connsiteX3" fmla="*/ 23602 w 23601"/>
                <a:gd name="connsiteY3" fmla="*/ 45455 h 45454"/>
              </a:gdLst>
              <a:ahLst/>
              <a:cxnLst>
                <a:cxn ang="0">
                  <a:pos x="connsiteX0" y="connsiteY0"/>
                </a:cxn>
                <a:cxn ang="0">
                  <a:pos x="connsiteX1" y="connsiteY1"/>
                </a:cxn>
                <a:cxn ang="0">
                  <a:pos x="connsiteX2" y="connsiteY2"/>
                </a:cxn>
                <a:cxn ang="0">
                  <a:pos x="connsiteX3" y="connsiteY3"/>
                </a:cxn>
              </a:cxnLst>
              <a:rect l="l" t="t" r="r" b="b"/>
              <a:pathLst>
                <a:path w="23601" h="45454">
                  <a:moveTo>
                    <a:pt x="23602" y="45455"/>
                  </a:moveTo>
                  <a:cubicBezTo>
                    <a:pt x="15734" y="42833"/>
                    <a:pt x="7867" y="39336"/>
                    <a:pt x="0" y="36714"/>
                  </a:cubicBezTo>
                  <a:cubicBezTo>
                    <a:pt x="7867" y="24476"/>
                    <a:pt x="15734" y="12238"/>
                    <a:pt x="23602" y="0"/>
                  </a:cubicBezTo>
                  <a:cubicBezTo>
                    <a:pt x="23602" y="14860"/>
                    <a:pt x="23602" y="30595"/>
                    <a:pt x="23602" y="45455"/>
                  </a:cubicBezTo>
                  <a:close/>
                </a:path>
              </a:pathLst>
            </a:custGeom>
            <a:solidFill>
              <a:srgbClr val="BE7625"/>
            </a:solidFill>
            <a:ln w="8731" cap="flat">
              <a:noFill/>
              <a:prstDash val="solid"/>
              <a:miter/>
            </a:ln>
          </p:spPr>
          <p:txBody>
            <a:bodyPr rtlCol="0" anchor="ctr"/>
            <a:lstStyle/>
            <a:p>
              <a:endParaRPr lang="en-GB"/>
            </a:p>
          </p:txBody>
        </p:sp>
        <p:sp>
          <p:nvSpPr>
            <p:cNvPr id="556" name="Freeform: Shape 555">
              <a:extLst>
                <a:ext uri="{FF2B5EF4-FFF2-40B4-BE49-F238E27FC236}">
                  <a16:creationId xmlns:a16="http://schemas.microsoft.com/office/drawing/2014/main" id="{D95AC6AF-B759-7617-DD75-00A6E976A4AD}"/>
                </a:ext>
              </a:extLst>
            </p:cNvPr>
            <p:cNvSpPr/>
            <p:nvPr/>
          </p:nvSpPr>
          <p:spPr>
            <a:xfrm>
              <a:off x="10284621" y="754427"/>
              <a:ext cx="42832" cy="46329"/>
            </a:xfrm>
            <a:custGeom>
              <a:avLst/>
              <a:gdLst>
                <a:gd name="connsiteX0" fmla="*/ 42833 w 42832"/>
                <a:gd name="connsiteY0" fmla="*/ 46330 h 46329"/>
                <a:gd name="connsiteX1" fmla="*/ 0 w 42832"/>
                <a:gd name="connsiteY1" fmla="*/ 4371 h 46329"/>
                <a:gd name="connsiteX2" fmla="*/ 1748 w 42832"/>
                <a:gd name="connsiteY2" fmla="*/ 0 h 46329"/>
                <a:gd name="connsiteX3" fmla="*/ 42833 w 42832"/>
                <a:gd name="connsiteY3" fmla="*/ 46330 h 46329"/>
              </a:gdLst>
              <a:ahLst/>
              <a:cxnLst>
                <a:cxn ang="0">
                  <a:pos x="connsiteX0" y="connsiteY0"/>
                </a:cxn>
                <a:cxn ang="0">
                  <a:pos x="connsiteX1" y="connsiteY1"/>
                </a:cxn>
                <a:cxn ang="0">
                  <a:pos x="connsiteX2" y="connsiteY2"/>
                </a:cxn>
                <a:cxn ang="0">
                  <a:pos x="connsiteX3" y="connsiteY3"/>
                </a:cxn>
              </a:cxnLst>
              <a:rect l="l" t="t" r="r" b="b"/>
              <a:pathLst>
                <a:path w="42832" h="46329">
                  <a:moveTo>
                    <a:pt x="42833" y="46330"/>
                  </a:moveTo>
                  <a:cubicBezTo>
                    <a:pt x="28847" y="32343"/>
                    <a:pt x="13986" y="18357"/>
                    <a:pt x="0" y="4371"/>
                  </a:cubicBezTo>
                  <a:cubicBezTo>
                    <a:pt x="874" y="2622"/>
                    <a:pt x="874" y="1748"/>
                    <a:pt x="1748" y="0"/>
                  </a:cubicBezTo>
                  <a:cubicBezTo>
                    <a:pt x="15735" y="15735"/>
                    <a:pt x="28847" y="30595"/>
                    <a:pt x="42833" y="46330"/>
                  </a:cubicBezTo>
                  <a:close/>
                </a:path>
              </a:pathLst>
            </a:custGeom>
            <a:solidFill>
              <a:srgbClr val="F9D4D5"/>
            </a:solidFill>
            <a:ln w="8731" cap="flat">
              <a:noFill/>
              <a:prstDash val="solid"/>
              <a:miter/>
            </a:ln>
          </p:spPr>
          <p:txBody>
            <a:bodyPr rtlCol="0" anchor="ctr"/>
            <a:lstStyle/>
            <a:p>
              <a:endParaRPr lang="en-GB"/>
            </a:p>
          </p:txBody>
        </p:sp>
        <p:sp>
          <p:nvSpPr>
            <p:cNvPr id="557" name="Freeform: Shape 556">
              <a:extLst>
                <a:ext uri="{FF2B5EF4-FFF2-40B4-BE49-F238E27FC236}">
                  <a16:creationId xmlns:a16="http://schemas.microsoft.com/office/drawing/2014/main" id="{713C2798-C755-1426-E3B9-93D9DAF8995F}"/>
                </a:ext>
              </a:extLst>
            </p:cNvPr>
            <p:cNvSpPr/>
            <p:nvPr/>
          </p:nvSpPr>
          <p:spPr>
            <a:xfrm>
              <a:off x="9199810" y="1924903"/>
              <a:ext cx="52448" cy="33217"/>
            </a:xfrm>
            <a:custGeom>
              <a:avLst/>
              <a:gdLst>
                <a:gd name="connsiteX0" fmla="*/ 50700 w 52448"/>
                <a:gd name="connsiteY0" fmla="*/ 14861 h 33217"/>
                <a:gd name="connsiteX1" fmla="*/ 52449 w 52448"/>
                <a:gd name="connsiteY1" fmla="*/ 33217 h 33217"/>
                <a:gd name="connsiteX2" fmla="*/ 0 w 52448"/>
                <a:gd name="connsiteY2" fmla="*/ 0 h 33217"/>
                <a:gd name="connsiteX3" fmla="*/ 50700 w 52448"/>
                <a:gd name="connsiteY3" fmla="*/ 14861 h 33217"/>
              </a:gdLst>
              <a:ahLst/>
              <a:cxnLst>
                <a:cxn ang="0">
                  <a:pos x="connsiteX0" y="connsiteY0"/>
                </a:cxn>
                <a:cxn ang="0">
                  <a:pos x="connsiteX1" y="connsiteY1"/>
                </a:cxn>
                <a:cxn ang="0">
                  <a:pos x="connsiteX2" y="connsiteY2"/>
                </a:cxn>
                <a:cxn ang="0">
                  <a:pos x="connsiteX3" y="connsiteY3"/>
                </a:cxn>
              </a:cxnLst>
              <a:rect l="l" t="t" r="r" b="b"/>
              <a:pathLst>
                <a:path w="52448" h="33217">
                  <a:moveTo>
                    <a:pt x="50700" y="14861"/>
                  </a:moveTo>
                  <a:cubicBezTo>
                    <a:pt x="51574" y="20979"/>
                    <a:pt x="52449" y="27098"/>
                    <a:pt x="52449" y="33217"/>
                  </a:cubicBezTo>
                  <a:cubicBezTo>
                    <a:pt x="34966" y="21854"/>
                    <a:pt x="17483" y="11364"/>
                    <a:pt x="0" y="0"/>
                  </a:cubicBezTo>
                  <a:cubicBezTo>
                    <a:pt x="16609" y="5245"/>
                    <a:pt x="34092" y="9616"/>
                    <a:pt x="50700" y="14861"/>
                  </a:cubicBezTo>
                  <a:close/>
                </a:path>
              </a:pathLst>
            </a:custGeom>
            <a:solidFill>
              <a:srgbClr val="4F513D"/>
            </a:solidFill>
            <a:ln w="8731" cap="flat">
              <a:noFill/>
              <a:prstDash val="solid"/>
              <a:miter/>
            </a:ln>
          </p:spPr>
          <p:txBody>
            <a:bodyPr rtlCol="0" anchor="ctr"/>
            <a:lstStyle/>
            <a:p>
              <a:endParaRPr lang="en-GB"/>
            </a:p>
          </p:txBody>
        </p:sp>
        <p:sp>
          <p:nvSpPr>
            <p:cNvPr id="558" name="Freeform: Shape 557">
              <a:extLst>
                <a:ext uri="{FF2B5EF4-FFF2-40B4-BE49-F238E27FC236}">
                  <a16:creationId xmlns:a16="http://schemas.microsoft.com/office/drawing/2014/main" id="{195F66AF-E6E7-93E6-17FA-FE732542FF4C}"/>
                </a:ext>
              </a:extLst>
            </p:cNvPr>
            <p:cNvSpPr/>
            <p:nvPr/>
          </p:nvSpPr>
          <p:spPr>
            <a:xfrm>
              <a:off x="9991783" y="5284233"/>
              <a:ext cx="14860" cy="62063"/>
            </a:xfrm>
            <a:custGeom>
              <a:avLst/>
              <a:gdLst>
                <a:gd name="connsiteX0" fmla="*/ 14860 w 14860"/>
                <a:gd name="connsiteY0" fmla="*/ 0 h 62063"/>
                <a:gd name="connsiteX1" fmla="*/ 0 w 14860"/>
                <a:gd name="connsiteY1" fmla="*/ 62064 h 62063"/>
                <a:gd name="connsiteX2" fmla="*/ 2622 w 14860"/>
                <a:gd name="connsiteY2" fmla="*/ 41085 h 62063"/>
                <a:gd name="connsiteX3" fmla="*/ 3497 w 14860"/>
                <a:gd name="connsiteY3" fmla="*/ 34091 h 62063"/>
                <a:gd name="connsiteX4" fmla="*/ 14860 w 14860"/>
                <a:gd name="connsiteY4" fmla="*/ 0 h 6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62063">
                  <a:moveTo>
                    <a:pt x="14860" y="0"/>
                  </a:moveTo>
                  <a:cubicBezTo>
                    <a:pt x="9615" y="20979"/>
                    <a:pt x="4371" y="41959"/>
                    <a:pt x="0" y="62064"/>
                  </a:cubicBezTo>
                  <a:cubicBezTo>
                    <a:pt x="874" y="55071"/>
                    <a:pt x="1748" y="48078"/>
                    <a:pt x="2622" y="41085"/>
                  </a:cubicBezTo>
                  <a:cubicBezTo>
                    <a:pt x="4371" y="38462"/>
                    <a:pt x="5245" y="36714"/>
                    <a:pt x="3497" y="34091"/>
                  </a:cubicBezTo>
                  <a:cubicBezTo>
                    <a:pt x="7867" y="22727"/>
                    <a:pt x="11364" y="11364"/>
                    <a:pt x="14860" y="0"/>
                  </a:cubicBezTo>
                  <a:close/>
                </a:path>
              </a:pathLst>
            </a:custGeom>
            <a:solidFill>
              <a:srgbClr val="3D2226"/>
            </a:solidFill>
            <a:ln w="8731" cap="flat">
              <a:noFill/>
              <a:prstDash val="solid"/>
              <a:miter/>
            </a:ln>
          </p:spPr>
          <p:txBody>
            <a:bodyPr rtlCol="0" anchor="ctr"/>
            <a:lstStyle/>
            <a:p>
              <a:endParaRPr lang="en-GB"/>
            </a:p>
          </p:txBody>
        </p:sp>
        <p:sp>
          <p:nvSpPr>
            <p:cNvPr id="559" name="Freeform: Shape 558">
              <a:extLst>
                <a:ext uri="{FF2B5EF4-FFF2-40B4-BE49-F238E27FC236}">
                  <a16:creationId xmlns:a16="http://schemas.microsoft.com/office/drawing/2014/main" id="{80F70AA0-6869-8D6B-394B-00B8D006DF19}"/>
                </a:ext>
              </a:extLst>
            </p:cNvPr>
            <p:cNvSpPr/>
            <p:nvPr/>
          </p:nvSpPr>
          <p:spPr>
            <a:xfrm>
              <a:off x="9520620" y="432742"/>
              <a:ext cx="47203" cy="41958"/>
            </a:xfrm>
            <a:custGeom>
              <a:avLst/>
              <a:gdLst>
                <a:gd name="connsiteX0" fmla="*/ 20980 w 47203"/>
                <a:gd name="connsiteY0" fmla="*/ 0 h 41958"/>
                <a:gd name="connsiteX1" fmla="*/ 47204 w 47203"/>
                <a:gd name="connsiteY1" fmla="*/ 41959 h 41958"/>
                <a:gd name="connsiteX2" fmla="*/ 0 w 47203"/>
                <a:gd name="connsiteY2" fmla="*/ 14860 h 41958"/>
                <a:gd name="connsiteX3" fmla="*/ 20980 w 47203"/>
                <a:gd name="connsiteY3" fmla="*/ 0 h 41958"/>
              </a:gdLst>
              <a:ahLst/>
              <a:cxnLst>
                <a:cxn ang="0">
                  <a:pos x="connsiteX0" y="connsiteY0"/>
                </a:cxn>
                <a:cxn ang="0">
                  <a:pos x="connsiteX1" y="connsiteY1"/>
                </a:cxn>
                <a:cxn ang="0">
                  <a:pos x="connsiteX2" y="connsiteY2"/>
                </a:cxn>
                <a:cxn ang="0">
                  <a:pos x="connsiteX3" y="connsiteY3"/>
                </a:cxn>
              </a:cxnLst>
              <a:rect l="l" t="t" r="r" b="b"/>
              <a:pathLst>
                <a:path w="47203" h="41958">
                  <a:moveTo>
                    <a:pt x="20980" y="0"/>
                  </a:moveTo>
                  <a:cubicBezTo>
                    <a:pt x="29721" y="13986"/>
                    <a:pt x="38462" y="27973"/>
                    <a:pt x="47204" y="41959"/>
                  </a:cubicBezTo>
                  <a:cubicBezTo>
                    <a:pt x="31469" y="33217"/>
                    <a:pt x="15735" y="23602"/>
                    <a:pt x="0" y="14860"/>
                  </a:cubicBezTo>
                  <a:cubicBezTo>
                    <a:pt x="6993" y="9616"/>
                    <a:pt x="13986" y="4371"/>
                    <a:pt x="20980" y="0"/>
                  </a:cubicBezTo>
                  <a:close/>
                </a:path>
              </a:pathLst>
            </a:custGeom>
            <a:solidFill>
              <a:srgbClr val="7E4E29"/>
            </a:solidFill>
            <a:ln w="8731" cap="flat">
              <a:noFill/>
              <a:prstDash val="solid"/>
              <a:miter/>
            </a:ln>
          </p:spPr>
          <p:txBody>
            <a:bodyPr rtlCol="0" anchor="ctr"/>
            <a:lstStyle/>
            <a:p>
              <a:endParaRPr lang="en-GB"/>
            </a:p>
          </p:txBody>
        </p:sp>
        <p:sp>
          <p:nvSpPr>
            <p:cNvPr id="560" name="Freeform: Shape 559">
              <a:extLst>
                <a:ext uri="{FF2B5EF4-FFF2-40B4-BE49-F238E27FC236}">
                  <a16:creationId xmlns:a16="http://schemas.microsoft.com/office/drawing/2014/main" id="{1F6BDD6E-889E-E9D9-6D9A-7E66D84F88AD}"/>
                </a:ext>
              </a:extLst>
            </p:cNvPr>
            <p:cNvSpPr/>
            <p:nvPr/>
          </p:nvSpPr>
          <p:spPr>
            <a:xfrm>
              <a:off x="10163989" y="1991338"/>
              <a:ext cx="26224" cy="34091"/>
            </a:xfrm>
            <a:custGeom>
              <a:avLst/>
              <a:gdLst>
                <a:gd name="connsiteX0" fmla="*/ 8741 w 26224"/>
                <a:gd name="connsiteY0" fmla="*/ 34092 h 34091"/>
                <a:gd name="connsiteX1" fmla="*/ 0 w 26224"/>
                <a:gd name="connsiteY1" fmla="*/ 0 h 34091"/>
                <a:gd name="connsiteX2" fmla="*/ 26224 w 26224"/>
                <a:gd name="connsiteY2" fmla="*/ 15735 h 34091"/>
                <a:gd name="connsiteX3" fmla="*/ 8741 w 26224"/>
                <a:gd name="connsiteY3" fmla="*/ 34092 h 34091"/>
              </a:gdLst>
              <a:ahLst/>
              <a:cxnLst>
                <a:cxn ang="0">
                  <a:pos x="connsiteX0" y="connsiteY0"/>
                </a:cxn>
                <a:cxn ang="0">
                  <a:pos x="connsiteX1" y="connsiteY1"/>
                </a:cxn>
                <a:cxn ang="0">
                  <a:pos x="connsiteX2" y="connsiteY2"/>
                </a:cxn>
                <a:cxn ang="0">
                  <a:pos x="connsiteX3" y="connsiteY3"/>
                </a:cxn>
              </a:cxnLst>
              <a:rect l="l" t="t" r="r" b="b"/>
              <a:pathLst>
                <a:path w="26224" h="34091">
                  <a:moveTo>
                    <a:pt x="8741" y="34092"/>
                  </a:moveTo>
                  <a:cubicBezTo>
                    <a:pt x="6119" y="22728"/>
                    <a:pt x="3497" y="11364"/>
                    <a:pt x="0" y="0"/>
                  </a:cubicBezTo>
                  <a:cubicBezTo>
                    <a:pt x="8741" y="5245"/>
                    <a:pt x="17483" y="10490"/>
                    <a:pt x="26224" y="15735"/>
                  </a:cubicBezTo>
                  <a:cubicBezTo>
                    <a:pt x="20105" y="21854"/>
                    <a:pt x="13986" y="27973"/>
                    <a:pt x="8741" y="34092"/>
                  </a:cubicBezTo>
                  <a:close/>
                </a:path>
              </a:pathLst>
            </a:custGeom>
            <a:solidFill>
              <a:srgbClr val="BA3325"/>
            </a:solidFill>
            <a:ln w="8731" cap="flat">
              <a:noFill/>
              <a:prstDash val="solid"/>
              <a:miter/>
            </a:ln>
          </p:spPr>
          <p:txBody>
            <a:bodyPr rtlCol="0" anchor="ctr"/>
            <a:lstStyle/>
            <a:p>
              <a:endParaRPr lang="en-GB"/>
            </a:p>
          </p:txBody>
        </p:sp>
        <p:sp>
          <p:nvSpPr>
            <p:cNvPr id="561" name="Freeform: Shape 560">
              <a:extLst>
                <a:ext uri="{FF2B5EF4-FFF2-40B4-BE49-F238E27FC236}">
                  <a16:creationId xmlns:a16="http://schemas.microsoft.com/office/drawing/2014/main" id="{EC2A655A-C09E-98CD-6BA0-8F563FC31EE3}"/>
                </a:ext>
              </a:extLst>
            </p:cNvPr>
            <p:cNvSpPr/>
            <p:nvPr/>
          </p:nvSpPr>
          <p:spPr>
            <a:xfrm>
              <a:off x="9594048" y="2318267"/>
              <a:ext cx="73427" cy="20979"/>
            </a:xfrm>
            <a:custGeom>
              <a:avLst/>
              <a:gdLst>
                <a:gd name="connsiteX0" fmla="*/ 0 w 73427"/>
                <a:gd name="connsiteY0" fmla="*/ 17483 h 20979"/>
                <a:gd name="connsiteX1" fmla="*/ 13112 w 73427"/>
                <a:gd name="connsiteY1" fmla="*/ 0 h 20979"/>
                <a:gd name="connsiteX2" fmla="*/ 64686 w 73427"/>
                <a:gd name="connsiteY2" fmla="*/ 874 h 20979"/>
                <a:gd name="connsiteX3" fmla="*/ 73428 w 73427"/>
                <a:gd name="connsiteY3" fmla="*/ 7867 h 20979"/>
                <a:gd name="connsiteX4" fmla="*/ 17483 w 73427"/>
                <a:gd name="connsiteY4" fmla="*/ 20979 h 20979"/>
                <a:gd name="connsiteX5" fmla="*/ 0 w 73427"/>
                <a:gd name="connsiteY5" fmla="*/ 17483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27" h="20979">
                  <a:moveTo>
                    <a:pt x="0" y="17483"/>
                  </a:moveTo>
                  <a:cubicBezTo>
                    <a:pt x="4371" y="11364"/>
                    <a:pt x="8741" y="5245"/>
                    <a:pt x="13112" y="0"/>
                  </a:cubicBezTo>
                  <a:cubicBezTo>
                    <a:pt x="30595" y="0"/>
                    <a:pt x="47204" y="874"/>
                    <a:pt x="64686" y="874"/>
                  </a:cubicBezTo>
                  <a:cubicBezTo>
                    <a:pt x="67309" y="3497"/>
                    <a:pt x="70805" y="5245"/>
                    <a:pt x="73428" y="7867"/>
                  </a:cubicBezTo>
                  <a:cubicBezTo>
                    <a:pt x="55071" y="12238"/>
                    <a:pt x="36714" y="16609"/>
                    <a:pt x="17483" y="20979"/>
                  </a:cubicBezTo>
                  <a:cubicBezTo>
                    <a:pt x="11364" y="20105"/>
                    <a:pt x="6119" y="19231"/>
                    <a:pt x="0" y="17483"/>
                  </a:cubicBezTo>
                  <a:close/>
                </a:path>
              </a:pathLst>
            </a:custGeom>
            <a:solidFill>
              <a:srgbClr val="EA9024"/>
            </a:solidFill>
            <a:ln w="8731" cap="flat">
              <a:noFill/>
              <a:prstDash val="solid"/>
              <a:miter/>
            </a:ln>
          </p:spPr>
          <p:txBody>
            <a:bodyPr rtlCol="0" anchor="ctr"/>
            <a:lstStyle/>
            <a:p>
              <a:endParaRPr lang="en-GB"/>
            </a:p>
          </p:txBody>
        </p:sp>
        <p:sp>
          <p:nvSpPr>
            <p:cNvPr id="562" name="Freeform: Shape 561">
              <a:extLst>
                <a:ext uri="{FF2B5EF4-FFF2-40B4-BE49-F238E27FC236}">
                  <a16:creationId xmlns:a16="http://schemas.microsoft.com/office/drawing/2014/main" id="{A3F9E34F-F213-69B9-124F-FED271A37CBB}"/>
                </a:ext>
              </a:extLst>
            </p:cNvPr>
            <p:cNvSpPr/>
            <p:nvPr/>
          </p:nvSpPr>
          <p:spPr>
            <a:xfrm>
              <a:off x="10427980" y="2041164"/>
              <a:ext cx="50700" cy="19231"/>
            </a:xfrm>
            <a:custGeom>
              <a:avLst/>
              <a:gdLst>
                <a:gd name="connsiteX0" fmla="*/ 50700 w 50700"/>
                <a:gd name="connsiteY0" fmla="*/ 19231 h 19231"/>
                <a:gd name="connsiteX1" fmla="*/ 0 w 50700"/>
                <a:gd name="connsiteY1" fmla="*/ 0 h 19231"/>
                <a:gd name="connsiteX2" fmla="*/ 50700 w 50700"/>
                <a:gd name="connsiteY2" fmla="*/ 19231 h 19231"/>
              </a:gdLst>
              <a:ahLst/>
              <a:cxnLst>
                <a:cxn ang="0">
                  <a:pos x="connsiteX0" y="connsiteY0"/>
                </a:cxn>
                <a:cxn ang="0">
                  <a:pos x="connsiteX1" y="connsiteY1"/>
                </a:cxn>
                <a:cxn ang="0">
                  <a:pos x="connsiteX2" y="connsiteY2"/>
                </a:cxn>
              </a:cxnLst>
              <a:rect l="l" t="t" r="r" b="b"/>
              <a:pathLst>
                <a:path w="50700" h="19231">
                  <a:moveTo>
                    <a:pt x="50700" y="19231"/>
                  </a:moveTo>
                  <a:cubicBezTo>
                    <a:pt x="34092" y="13112"/>
                    <a:pt x="17483" y="6119"/>
                    <a:pt x="0" y="0"/>
                  </a:cubicBezTo>
                  <a:cubicBezTo>
                    <a:pt x="17483" y="6119"/>
                    <a:pt x="34092" y="13112"/>
                    <a:pt x="50700" y="19231"/>
                  </a:cubicBezTo>
                  <a:close/>
                </a:path>
              </a:pathLst>
            </a:custGeom>
            <a:solidFill>
              <a:srgbClr val="7E4E29"/>
            </a:solidFill>
            <a:ln w="8731" cap="flat">
              <a:noFill/>
              <a:prstDash val="solid"/>
              <a:miter/>
            </a:ln>
          </p:spPr>
          <p:txBody>
            <a:bodyPr rtlCol="0" anchor="ctr"/>
            <a:lstStyle/>
            <a:p>
              <a:endParaRPr lang="en-GB"/>
            </a:p>
          </p:txBody>
        </p:sp>
        <p:sp>
          <p:nvSpPr>
            <p:cNvPr id="563" name="Freeform: Shape 562">
              <a:extLst>
                <a:ext uri="{FF2B5EF4-FFF2-40B4-BE49-F238E27FC236}">
                  <a16:creationId xmlns:a16="http://schemas.microsoft.com/office/drawing/2014/main" id="{A5105DC7-66E4-7A35-DC5A-A063177CF08C}"/>
                </a:ext>
              </a:extLst>
            </p:cNvPr>
            <p:cNvSpPr/>
            <p:nvPr/>
          </p:nvSpPr>
          <p:spPr>
            <a:xfrm>
              <a:off x="11366809" y="965969"/>
              <a:ext cx="53322" cy="19185"/>
            </a:xfrm>
            <a:custGeom>
              <a:avLst/>
              <a:gdLst>
                <a:gd name="connsiteX0" fmla="*/ 0 w 53322"/>
                <a:gd name="connsiteY0" fmla="*/ 1748 h 19185"/>
                <a:gd name="connsiteX1" fmla="*/ 53323 w 53322"/>
                <a:gd name="connsiteY1" fmla="*/ 0 h 19185"/>
                <a:gd name="connsiteX2" fmla="*/ 0 w 53322"/>
                <a:gd name="connsiteY2" fmla="*/ 1748 h 19185"/>
              </a:gdLst>
              <a:ahLst/>
              <a:cxnLst>
                <a:cxn ang="0">
                  <a:pos x="connsiteX0" y="connsiteY0"/>
                </a:cxn>
                <a:cxn ang="0">
                  <a:pos x="connsiteX1" y="connsiteY1"/>
                </a:cxn>
                <a:cxn ang="0">
                  <a:pos x="connsiteX2" y="connsiteY2"/>
                </a:cxn>
              </a:cxnLst>
              <a:rect l="l" t="t" r="r" b="b"/>
              <a:pathLst>
                <a:path w="53322" h="19185">
                  <a:moveTo>
                    <a:pt x="0" y="1748"/>
                  </a:moveTo>
                  <a:cubicBezTo>
                    <a:pt x="17483" y="874"/>
                    <a:pt x="34966" y="0"/>
                    <a:pt x="53323" y="0"/>
                  </a:cubicBezTo>
                  <a:cubicBezTo>
                    <a:pt x="35840" y="5245"/>
                    <a:pt x="19231" y="39336"/>
                    <a:pt x="0" y="1748"/>
                  </a:cubicBezTo>
                  <a:close/>
                </a:path>
              </a:pathLst>
            </a:custGeom>
            <a:solidFill>
              <a:srgbClr val="3D2226"/>
            </a:solidFill>
            <a:ln w="8731" cap="flat">
              <a:noFill/>
              <a:prstDash val="solid"/>
              <a:miter/>
            </a:ln>
          </p:spPr>
          <p:txBody>
            <a:bodyPr rtlCol="0" anchor="ctr"/>
            <a:lstStyle/>
            <a:p>
              <a:endParaRPr lang="en-GB"/>
            </a:p>
          </p:txBody>
        </p:sp>
        <p:sp>
          <p:nvSpPr>
            <p:cNvPr id="564" name="Freeform: Shape 563">
              <a:extLst>
                <a:ext uri="{FF2B5EF4-FFF2-40B4-BE49-F238E27FC236}">
                  <a16:creationId xmlns:a16="http://schemas.microsoft.com/office/drawing/2014/main" id="{997E4683-669F-2BC9-42A8-D2744118A350}"/>
                </a:ext>
              </a:extLst>
            </p:cNvPr>
            <p:cNvSpPr/>
            <p:nvPr/>
          </p:nvSpPr>
          <p:spPr>
            <a:xfrm>
              <a:off x="9016240" y="3166185"/>
              <a:ext cx="26224" cy="27972"/>
            </a:xfrm>
            <a:custGeom>
              <a:avLst/>
              <a:gdLst>
                <a:gd name="connsiteX0" fmla="*/ 12238 w 26224"/>
                <a:gd name="connsiteY0" fmla="*/ 27973 h 27972"/>
                <a:gd name="connsiteX1" fmla="*/ 0 w 26224"/>
                <a:gd name="connsiteY1" fmla="*/ 8741 h 27972"/>
                <a:gd name="connsiteX2" fmla="*/ 16609 w 26224"/>
                <a:gd name="connsiteY2" fmla="*/ 0 h 27972"/>
                <a:gd name="connsiteX3" fmla="*/ 26224 w 26224"/>
                <a:gd name="connsiteY3" fmla="*/ 11364 h 27972"/>
                <a:gd name="connsiteX4" fmla="*/ 12238 w 26224"/>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7972">
                  <a:moveTo>
                    <a:pt x="12238" y="27973"/>
                  </a:moveTo>
                  <a:cubicBezTo>
                    <a:pt x="6993" y="19231"/>
                    <a:pt x="3497" y="13986"/>
                    <a:pt x="0" y="8741"/>
                  </a:cubicBezTo>
                  <a:cubicBezTo>
                    <a:pt x="5245" y="5245"/>
                    <a:pt x="10490" y="874"/>
                    <a:pt x="16609" y="0"/>
                  </a:cubicBezTo>
                  <a:cubicBezTo>
                    <a:pt x="19231" y="0"/>
                    <a:pt x="26224" y="7867"/>
                    <a:pt x="26224" y="11364"/>
                  </a:cubicBezTo>
                  <a:cubicBezTo>
                    <a:pt x="25350" y="16609"/>
                    <a:pt x="19231" y="20105"/>
                    <a:pt x="12238" y="27973"/>
                  </a:cubicBezTo>
                  <a:close/>
                </a:path>
              </a:pathLst>
            </a:custGeom>
            <a:solidFill>
              <a:srgbClr val="923957"/>
            </a:solidFill>
            <a:ln w="8731" cap="flat">
              <a:noFill/>
              <a:prstDash val="solid"/>
              <a:miter/>
            </a:ln>
          </p:spPr>
          <p:txBody>
            <a:bodyPr rtlCol="0" anchor="ctr"/>
            <a:lstStyle/>
            <a:p>
              <a:endParaRPr lang="en-GB"/>
            </a:p>
          </p:txBody>
        </p:sp>
        <p:sp>
          <p:nvSpPr>
            <p:cNvPr id="565" name="Freeform: Shape 564">
              <a:extLst>
                <a:ext uri="{FF2B5EF4-FFF2-40B4-BE49-F238E27FC236}">
                  <a16:creationId xmlns:a16="http://schemas.microsoft.com/office/drawing/2014/main" id="{043EA2A8-1578-7501-A975-7FFC298216CB}"/>
                </a:ext>
              </a:extLst>
            </p:cNvPr>
            <p:cNvSpPr/>
            <p:nvPr/>
          </p:nvSpPr>
          <p:spPr>
            <a:xfrm>
              <a:off x="10336195" y="335712"/>
              <a:ext cx="51574" cy="34091"/>
            </a:xfrm>
            <a:custGeom>
              <a:avLst/>
              <a:gdLst>
                <a:gd name="connsiteX0" fmla="*/ 0 w 51574"/>
                <a:gd name="connsiteY0" fmla="*/ 18357 h 34091"/>
                <a:gd name="connsiteX1" fmla="*/ 43707 w 51574"/>
                <a:gd name="connsiteY1" fmla="*/ 0 h 34091"/>
                <a:gd name="connsiteX2" fmla="*/ 51574 w 51574"/>
                <a:gd name="connsiteY2" fmla="*/ 2622 h 34091"/>
                <a:gd name="connsiteX3" fmla="*/ 48952 w 51574"/>
                <a:gd name="connsiteY3" fmla="*/ 16609 h 34091"/>
                <a:gd name="connsiteX4" fmla="*/ 17483 w 51574"/>
                <a:gd name="connsiteY4" fmla="*/ 34092 h 34091"/>
                <a:gd name="connsiteX5" fmla="*/ 0 w 51574"/>
                <a:gd name="connsiteY5" fmla="*/ 18357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574" h="34091">
                  <a:moveTo>
                    <a:pt x="0" y="18357"/>
                  </a:moveTo>
                  <a:cubicBezTo>
                    <a:pt x="14860" y="12238"/>
                    <a:pt x="29721" y="6119"/>
                    <a:pt x="43707" y="0"/>
                  </a:cubicBezTo>
                  <a:cubicBezTo>
                    <a:pt x="46330" y="874"/>
                    <a:pt x="48952" y="1748"/>
                    <a:pt x="51574" y="2622"/>
                  </a:cubicBezTo>
                  <a:cubicBezTo>
                    <a:pt x="50700" y="6993"/>
                    <a:pt x="49826" y="12238"/>
                    <a:pt x="48952" y="16609"/>
                  </a:cubicBezTo>
                  <a:cubicBezTo>
                    <a:pt x="38462" y="22728"/>
                    <a:pt x="27973" y="27973"/>
                    <a:pt x="17483" y="34092"/>
                  </a:cubicBezTo>
                  <a:cubicBezTo>
                    <a:pt x="12238" y="28847"/>
                    <a:pt x="6119" y="23602"/>
                    <a:pt x="0" y="18357"/>
                  </a:cubicBezTo>
                  <a:close/>
                </a:path>
              </a:pathLst>
            </a:custGeom>
            <a:solidFill>
              <a:srgbClr val="654A38"/>
            </a:solidFill>
            <a:ln w="8731" cap="flat">
              <a:noFill/>
              <a:prstDash val="solid"/>
              <a:miter/>
            </a:ln>
          </p:spPr>
          <p:txBody>
            <a:bodyPr rtlCol="0" anchor="ctr"/>
            <a:lstStyle/>
            <a:p>
              <a:endParaRPr lang="en-GB"/>
            </a:p>
          </p:txBody>
        </p:sp>
        <p:sp>
          <p:nvSpPr>
            <p:cNvPr id="566" name="Freeform: Shape 565">
              <a:extLst>
                <a:ext uri="{FF2B5EF4-FFF2-40B4-BE49-F238E27FC236}">
                  <a16:creationId xmlns:a16="http://schemas.microsoft.com/office/drawing/2014/main" id="{0920C77B-4D29-058A-6887-8B332C9CF537}"/>
                </a:ext>
              </a:extLst>
            </p:cNvPr>
            <p:cNvSpPr/>
            <p:nvPr/>
          </p:nvSpPr>
          <p:spPr>
            <a:xfrm>
              <a:off x="9323064" y="2241343"/>
              <a:ext cx="49826" cy="24475"/>
            </a:xfrm>
            <a:custGeom>
              <a:avLst/>
              <a:gdLst>
                <a:gd name="connsiteX0" fmla="*/ 0 w 49826"/>
                <a:gd name="connsiteY0" fmla="*/ 24476 h 24475"/>
                <a:gd name="connsiteX1" fmla="*/ 14860 w 49826"/>
                <a:gd name="connsiteY1" fmla="*/ 0 h 24475"/>
                <a:gd name="connsiteX2" fmla="*/ 49826 w 49826"/>
                <a:gd name="connsiteY2" fmla="*/ 19231 h 24475"/>
                <a:gd name="connsiteX3" fmla="*/ 0 w 49826"/>
                <a:gd name="connsiteY3" fmla="*/ 24476 h 24475"/>
              </a:gdLst>
              <a:ahLst/>
              <a:cxnLst>
                <a:cxn ang="0">
                  <a:pos x="connsiteX0" y="connsiteY0"/>
                </a:cxn>
                <a:cxn ang="0">
                  <a:pos x="connsiteX1" y="connsiteY1"/>
                </a:cxn>
                <a:cxn ang="0">
                  <a:pos x="connsiteX2" y="connsiteY2"/>
                </a:cxn>
                <a:cxn ang="0">
                  <a:pos x="connsiteX3" y="connsiteY3"/>
                </a:cxn>
              </a:cxnLst>
              <a:rect l="l" t="t" r="r" b="b"/>
              <a:pathLst>
                <a:path w="49826" h="24475">
                  <a:moveTo>
                    <a:pt x="0" y="24476"/>
                  </a:moveTo>
                  <a:cubicBezTo>
                    <a:pt x="5245" y="16609"/>
                    <a:pt x="10490" y="8741"/>
                    <a:pt x="14860" y="0"/>
                  </a:cubicBezTo>
                  <a:cubicBezTo>
                    <a:pt x="26224" y="6119"/>
                    <a:pt x="38462" y="13112"/>
                    <a:pt x="49826" y="19231"/>
                  </a:cubicBezTo>
                  <a:cubicBezTo>
                    <a:pt x="34092" y="21854"/>
                    <a:pt x="16609" y="23602"/>
                    <a:pt x="0" y="24476"/>
                  </a:cubicBezTo>
                  <a:close/>
                </a:path>
              </a:pathLst>
            </a:custGeom>
            <a:solidFill>
              <a:srgbClr val="4F513D"/>
            </a:solidFill>
            <a:ln w="8731" cap="flat">
              <a:noFill/>
              <a:prstDash val="solid"/>
              <a:miter/>
            </a:ln>
          </p:spPr>
          <p:txBody>
            <a:bodyPr rtlCol="0" anchor="ctr"/>
            <a:lstStyle/>
            <a:p>
              <a:endParaRPr lang="en-GB"/>
            </a:p>
          </p:txBody>
        </p:sp>
        <p:sp>
          <p:nvSpPr>
            <p:cNvPr id="567" name="Freeform: Shape 566">
              <a:extLst>
                <a:ext uri="{FF2B5EF4-FFF2-40B4-BE49-F238E27FC236}">
                  <a16:creationId xmlns:a16="http://schemas.microsoft.com/office/drawing/2014/main" id="{FEF43B4B-3298-26CC-9EA9-6D8BE8FBCA47}"/>
                </a:ext>
              </a:extLst>
            </p:cNvPr>
            <p:cNvSpPr/>
            <p:nvPr/>
          </p:nvSpPr>
          <p:spPr>
            <a:xfrm>
              <a:off x="10703335" y="1026285"/>
              <a:ext cx="51574" cy="36714"/>
            </a:xfrm>
            <a:custGeom>
              <a:avLst/>
              <a:gdLst>
                <a:gd name="connsiteX0" fmla="*/ 0 w 51574"/>
                <a:gd name="connsiteY0" fmla="*/ 0 h 36714"/>
                <a:gd name="connsiteX1" fmla="*/ 51574 w 51574"/>
                <a:gd name="connsiteY1" fmla="*/ 36714 h 36714"/>
                <a:gd name="connsiteX2" fmla="*/ 0 w 51574"/>
                <a:gd name="connsiteY2" fmla="*/ 0 h 36714"/>
              </a:gdLst>
              <a:ahLst/>
              <a:cxnLst>
                <a:cxn ang="0">
                  <a:pos x="connsiteX0" y="connsiteY0"/>
                </a:cxn>
                <a:cxn ang="0">
                  <a:pos x="connsiteX1" y="connsiteY1"/>
                </a:cxn>
                <a:cxn ang="0">
                  <a:pos x="connsiteX2" y="connsiteY2"/>
                </a:cxn>
              </a:cxnLst>
              <a:rect l="l" t="t" r="r" b="b"/>
              <a:pathLst>
                <a:path w="51574" h="36714">
                  <a:moveTo>
                    <a:pt x="0" y="0"/>
                  </a:moveTo>
                  <a:cubicBezTo>
                    <a:pt x="17483" y="12238"/>
                    <a:pt x="34966" y="24476"/>
                    <a:pt x="51574" y="36714"/>
                  </a:cubicBezTo>
                  <a:cubicBezTo>
                    <a:pt x="34966" y="24476"/>
                    <a:pt x="17483" y="12238"/>
                    <a:pt x="0" y="0"/>
                  </a:cubicBezTo>
                  <a:close/>
                </a:path>
              </a:pathLst>
            </a:custGeom>
            <a:solidFill>
              <a:srgbClr val="7B2B29"/>
            </a:solidFill>
            <a:ln w="8731" cap="flat">
              <a:noFill/>
              <a:prstDash val="solid"/>
              <a:miter/>
            </a:ln>
          </p:spPr>
          <p:txBody>
            <a:bodyPr rtlCol="0" anchor="ctr"/>
            <a:lstStyle/>
            <a:p>
              <a:endParaRPr lang="en-GB"/>
            </a:p>
          </p:txBody>
        </p:sp>
        <p:sp>
          <p:nvSpPr>
            <p:cNvPr id="568" name="Freeform: Shape 567">
              <a:extLst>
                <a:ext uri="{FF2B5EF4-FFF2-40B4-BE49-F238E27FC236}">
                  <a16:creationId xmlns:a16="http://schemas.microsoft.com/office/drawing/2014/main" id="{5E4AC4CB-3200-4576-56A1-C35AE786B94F}"/>
                </a:ext>
              </a:extLst>
            </p:cNvPr>
            <p:cNvSpPr/>
            <p:nvPr/>
          </p:nvSpPr>
          <p:spPr>
            <a:xfrm>
              <a:off x="9461178" y="2363723"/>
              <a:ext cx="60315" cy="20261"/>
            </a:xfrm>
            <a:custGeom>
              <a:avLst/>
              <a:gdLst>
                <a:gd name="connsiteX0" fmla="*/ 2622 w 60315"/>
                <a:gd name="connsiteY0" fmla="*/ 0 h 20261"/>
                <a:gd name="connsiteX1" fmla="*/ 60316 w 60315"/>
                <a:gd name="connsiteY1" fmla="*/ 1748 h 20261"/>
                <a:gd name="connsiteX2" fmla="*/ 0 w 60315"/>
                <a:gd name="connsiteY2" fmla="*/ 4371 h 20261"/>
                <a:gd name="connsiteX3" fmla="*/ 2622 w 60315"/>
                <a:gd name="connsiteY3" fmla="*/ 0 h 20261"/>
              </a:gdLst>
              <a:ahLst/>
              <a:cxnLst>
                <a:cxn ang="0">
                  <a:pos x="connsiteX0" y="connsiteY0"/>
                </a:cxn>
                <a:cxn ang="0">
                  <a:pos x="connsiteX1" y="connsiteY1"/>
                </a:cxn>
                <a:cxn ang="0">
                  <a:pos x="connsiteX2" y="connsiteY2"/>
                </a:cxn>
                <a:cxn ang="0">
                  <a:pos x="connsiteX3" y="connsiteY3"/>
                </a:cxn>
              </a:cxnLst>
              <a:rect l="l" t="t" r="r" b="b"/>
              <a:pathLst>
                <a:path w="60315" h="20261">
                  <a:moveTo>
                    <a:pt x="2622" y="0"/>
                  </a:moveTo>
                  <a:cubicBezTo>
                    <a:pt x="21854" y="874"/>
                    <a:pt x="41085" y="874"/>
                    <a:pt x="60316" y="1748"/>
                  </a:cubicBezTo>
                  <a:cubicBezTo>
                    <a:pt x="41085" y="22728"/>
                    <a:pt x="20979" y="28847"/>
                    <a:pt x="0" y="4371"/>
                  </a:cubicBezTo>
                  <a:cubicBezTo>
                    <a:pt x="874" y="2622"/>
                    <a:pt x="1748" y="1748"/>
                    <a:pt x="2622" y="0"/>
                  </a:cubicBezTo>
                  <a:close/>
                </a:path>
              </a:pathLst>
            </a:custGeom>
            <a:solidFill>
              <a:srgbClr val="BA3325"/>
            </a:solidFill>
            <a:ln w="8731" cap="flat">
              <a:noFill/>
              <a:prstDash val="solid"/>
              <a:miter/>
            </a:ln>
          </p:spPr>
          <p:txBody>
            <a:bodyPr rtlCol="0" anchor="ctr"/>
            <a:lstStyle/>
            <a:p>
              <a:endParaRPr lang="en-GB"/>
            </a:p>
          </p:txBody>
        </p:sp>
        <p:sp>
          <p:nvSpPr>
            <p:cNvPr id="569" name="Freeform: Shape 568">
              <a:extLst>
                <a:ext uri="{FF2B5EF4-FFF2-40B4-BE49-F238E27FC236}">
                  <a16:creationId xmlns:a16="http://schemas.microsoft.com/office/drawing/2014/main" id="{A8356BFB-E9F3-3B4E-A3E2-A8E13F5461C6}"/>
                </a:ext>
              </a:extLst>
            </p:cNvPr>
            <p:cNvSpPr/>
            <p:nvPr/>
          </p:nvSpPr>
          <p:spPr>
            <a:xfrm>
              <a:off x="9853668" y="2375087"/>
              <a:ext cx="38462" cy="33217"/>
            </a:xfrm>
            <a:custGeom>
              <a:avLst/>
              <a:gdLst>
                <a:gd name="connsiteX0" fmla="*/ 36714 w 38462"/>
                <a:gd name="connsiteY0" fmla="*/ 0 h 33217"/>
                <a:gd name="connsiteX1" fmla="*/ 38462 w 38462"/>
                <a:gd name="connsiteY1" fmla="*/ 22728 h 33217"/>
                <a:gd name="connsiteX2" fmla="*/ 4371 w 38462"/>
                <a:gd name="connsiteY2" fmla="*/ 33218 h 33217"/>
                <a:gd name="connsiteX3" fmla="*/ 0 w 38462"/>
                <a:gd name="connsiteY3" fmla="*/ 14861 h 33217"/>
                <a:gd name="connsiteX4" fmla="*/ 36714 w 38462"/>
                <a:gd name="connsiteY4" fmla="*/ 0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33217">
                  <a:moveTo>
                    <a:pt x="36714" y="0"/>
                  </a:moveTo>
                  <a:cubicBezTo>
                    <a:pt x="37588" y="7867"/>
                    <a:pt x="37588" y="15735"/>
                    <a:pt x="38462" y="22728"/>
                  </a:cubicBezTo>
                  <a:cubicBezTo>
                    <a:pt x="27098" y="26224"/>
                    <a:pt x="15735" y="29721"/>
                    <a:pt x="4371" y="33218"/>
                  </a:cubicBezTo>
                  <a:cubicBezTo>
                    <a:pt x="2622" y="27098"/>
                    <a:pt x="1748" y="20979"/>
                    <a:pt x="0" y="14861"/>
                  </a:cubicBezTo>
                  <a:cubicBezTo>
                    <a:pt x="12238" y="10490"/>
                    <a:pt x="24476" y="5245"/>
                    <a:pt x="36714" y="0"/>
                  </a:cubicBezTo>
                  <a:close/>
                </a:path>
              </a:pathLst>
            </a:custGeom>
            <a:solidFill>
              <a:srgbClr val="444C77"/>
            </a:solidFill>
            <a:ln w="8731" cap="flat">
              <a:noFill/>
              <a:prstDash val="solid"/>
              <a:miter/>
            </a:ln>
          </p:spPr>
          <p:txBody>
            <a:bodyPr rtlCol="0" anchor="ctr"/>
            <a:lstStyle/>
            <a:p>
              <a:endParaRPr lang="en-GB"/>
            </a:p>
          </p:txBody>
        </p:sp>
        <p:sp>
          <p:nvSpPr>
            <p:cNvPr id="570" name="Freeform: Shape 569">
              <a:extLst>
                <a:ext uri="{FF2B5EF4-FFF2-40B4-BE49-F238E27FC236}">
                  <a16:creationId xmlns:a16="http://schemas.microsoft.com/office/drawing/2014/main" id="{C9EF607B-DDDE-F297-6EB1-E7FEBFBB7405}"/>
                </a:ext>
              </a:extLst>
            </p:cNvPr>
            <p:cNvSpPr/>
            <p:nvPr/>
          </p:nvSpPr>
          <p:spPr>
            <a:xfrm>
              <a:off x="11781097" y="2401311"/>
              <a:ext cx="28902" cy="24476"/>
            </a:xfrm>
            <a:custGeom>
              <a:avLst/>
              <a:gdLst>
                <a:gd name="connsiteX0" fmla="*/ 28902 w 28902"/>
                <a:gd name="connsiteY0" fmla="*/ 11364 h 24476"/>
                <a:gd name="connsiteX1" fmla="*/ 13168 w 28902"/>
                <a:gd name="connsiteY1" fmla="*/ 24476 h 24476"/>
                <a:gd name="connsiteX2" fmla="*/ 56 w 28902"/>
                <a:gd name="connsiteY2" fmla="*/ 14861 h 24476"/>
                <a:gd name="connsiteX3" fmla="*/ 10546 w 28902"/>
                <a:gd name="connsiteY3" fmla="*/ 0 h 24476"/>
                <a:gd name="connsiteX4" fmla="*/ 28902 w 28902"/>
                <a:gd name="connsiteY4" fmla="*/ 11364 h 24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02" h="24476">
                  <a:moveTo>
                    <a:pt x="28902" y="11364"/>
                  </a:moveTo>
                  <a:cubicBezTo>
                    <a:pt x="21909" y="17483"/>
                    <a:pt x="17539" y="24476"/>
                    <a:pt x="13168" y="24476"/>
                  </a:cubicBezTo>
                  <a:cubicBezTo>
                    <a:pt x="8797" y="24476"/>
                    <a:pt x="-818" y="18357"/>
                    <a:pt x="56" y="14861"/>
                  </a:cubicBezTo>
                  <a:cubicBezTo>
                    <a:pt x="56" y="9616"/>
                    <a:pt x="6175" y="874"/>
                    <a:pt x="10546" y="0"/>
                  </a:cubicBezTo>
                  <a:cubicBezTo>
                    <a:pt x="14042" y="0"/>
                    <a:pt x="20161" y="6119"/>
                    <a:pt x="28902" y="11364"/>
                  </a:cubicBezTo>
                  <a:close/>
                </a:path>
              </a:pathLst>
            </a:custGeom>
            <a:solidFill>
              <a:srgbClr val="8C5D5A"/>
            </a:solidFill>
            <a:ln w="8731" cap="flat">
              <a:noFill/>
              <a:prstDash val="solid"/>
              <a:miter/>
            </a:ln>
          </p:spPr>
          <p:txBody>
            <a:bodyPr rtlCol="0" anchor="ctr"/>
            <a:lstStyle/>
            <a:p>
              <a:endParaRPr lang="en-GB"/>
            </a:p>
          </p:txBody>
        </p:sp>
        <p:sp>
          <p:nvSpPr>
            <p:cNvPr id="571" name="Freeform: Shape 570">
              <a:extLst>
                <a:ext uri="{FF2B5EF4-FFF2-40B4-BE49-F238E27FC236}">
                  <a16:creationId xmlns:a16="http://schemas.microsoft.com/office/drawing/2014/main" id="{1A48FD16-BEFE-B939-7827-273BAFABD95F}"/>
                </a:ext>
              </a:extLst>
            </p:cNvPr>
            <p:cNvSpPr/>
            <p:nvPr/>
          </p:nvSpPr>
          <p:spPr>
            <a:xfrm>
              <a:off x="10556479" y="1319997"/>
              <a:ext cx="49826" cy="8741"/>
            </a:xfrm>
            <a:custGeom>
              <a:avLst/>
              <a:gdLst>
                <a:gd name="connsiteX0" fmla="*/ 0 w 49826"/>
                <a:gd name="connsiteY0" fmla="*/ 0 h 8741"/>
                <a:gd name="connsiteX1" fmla="*/ 49826 w 49826"/>
                <a:gd name="connsiteY1" fmla="*/ 0 h 8741"/>
                <a:gd name="connsiteX2" fmla="*/ 0 w 49826"/>
                <a:gd name="connsiteY2" fmla="*/ 0 h 8741"/>
              </a:gdLst>
              <a:ahLst/>
              <a:cxnLst>
                <a:cxn ang="0">
                  <a:pos x="connsiteX0" y="connsiteY0"/>
                </a:cxn>
                <a:cxn ang="0">
                  <a:pos x="connsiteX1" y="connsiteY1"/>
                </a:cxn>
                <a:cxn ang="0">
                  <a:pos x="connsiteX2" y="connsiteY2"/>
                </a:cxn>
              </a:cxnLst>
              <a:rect l="l" t="t" r="r" b="b"/>
              <a:pathLst>
                <a:path w="49826" h="8741">
                  <a:moveTo>
                    <a:pt x="0" y="0"/>
                  </a:moveTo>
                  <a:cubicBezTo>
                    <a:pt x="16609" y="0"/>
                    <a:pt x="33218" y="0"/>
                    <a:pt x="49826" y="0"/>
                  </a:cubicBezTo>
                  <a:cubicBezTo>
                    <a:pt x="34092" y="0"/>
                    <a:pt x="16609" y="0"/>
                    <a:pt x="0" y="0"/>
                  </a:cubicBezTo>
                  <a:close/>
                </a:path>
              </a:pathLst>
            </a:custGeom>
            <a:solidFill>
              <a:srgbClr val="7B2B29"/>
            </a:solidFill>
            <a:ln w="8731" cap="flat">
              <a:noFill/>
              <a:prstDash val="solid"/>
              <a:miter/>
            </a:ln>
          </p:spPr>
          <p:txBody>
            <a:bodyPr rtlCol="0" anchor="ctr"/>
            <a:lstStyle/>
            <a:p>
              <a:endParaRPr lang="en-GB"/>
            </a:p>
          </p:txBody>
        </p:sp>
        <p:sp>
          <p:nvSpPr>
            <p:cNvPr id="572" name="Freeform: Shape 571">
              <a:extLst>
                <a:ext uri="{FF2B5EF4-FFF2-40B4-BE49-F238E27FC236}">
                  <a16:creationId xmlns:a16="http://schemas.microsoft.com/office/drawing/2014/main" id="{48840C45-F123-7A18-7E21-2C50A1ABE67D}"/>
                </a:ext>
              </a:extLst>
            </p:cNvPr>
            <p:cNvSpPr/>
            <p:nvPr/>
          </p:nvSpPr>
          <p:spPr>
            <a:xfrm>
              <a:off x="9718176" y="1476468"/>
              <a:ext cx="32343" cy="21853"/>
            </a:xfrm>
            <a:custGeom>
              <a:avLst/>
              <a:gdLst>
                <a:gd name="connsiteX0" fmla="*/ 32343 w 32343"/>
                <a:gd name="connsiteY0" fmla="*/ 21854 h 21853"/>
                <a:gd name="connsiteX1" fmla="*/ 0 w 32343"/>
                <a:gd name="connsiteY1" fmla="*/ 0 h 21853"/>
                <a:gd name="connsiteX2" fmla="*/ 32343 w 32343"/>
                <a:gd name="connsiteY2" fmla="*/ 21854 h 21853"/>
              </a:gdLst>
              <a:ahLst/>
              <a:cxnLst>
                <a:cxn ang="0">
                  <a:pos x="connsiteX0" y="connsiteY0"/>
                </a:cxn>
                <a:cxn ang="0">
                  <a:pos x="connsiteX1" y="connsiteY1"/>
                </a:cxn>
                <a:cxn ang="0">
                  <a:pos x="connsiteX2" y="connsiteY2"/>
                </a:cxn>
              </a:cxnLst>
              <a:rect l="l" t="t" r="r" b="b"/>
              <a:pathLst>
                <a:path w="32343" h="21853">
                  <a:moveTo>
                    <a:pt x="32343" y="21854"/>
                  </a:moveTo>
                  <a:cubicBezTo>
                    <a:pt x="21854" y="14860"/>
                    <a:pt x="10490" y="6993"/>
                    <a:pt x="0" y="0"/>
                  </a:cubicBezTo>
                  <a:cubicBezTo>
                    <a:pt x="10490" y="7867"/>
                    <a:pt x="20979" y="14860"/>
                    <a:pt x="32343" y="21854"/>
                  </a:cubicBezTo>
                  <a:close/>
                </a:path>
              </a:pathLst>
            </a:custGeom>
            <a:solidFill>
              <a:srgbClr val="BE7625"/>
            </a:solidFill>
            <a:ln w="8731" cap="flat">
              <a:noFill/>
              <a:prstDash val="solid"/>
              <a:miter/>
            </a:ln>
          </p:spPr>
          <p:txBody>
            <a:bodyPr rtlCol="0" anchor="ctr"/>
            <a:lstStyle/>
            <a:p>
              <a:endParaRPr lang="en-GB"/>
            </a:p>
          </p:txBody>
        </p:sp>
        <p:sp>
          <p:nvSpPr>
            <p:cNvPr id="573" name="Freeform: Shape 572">
              <a:extLst>
                <a:ext uri="{FF2B5EF4-FFF2-40B4-BE49-F238E27FC236}">
                  <a16:creationId xmlns:a16="http://schemas.microsoft.com/office/drawing/2014/main" id="{3E05C13F-6ACC-0E00-F2D4-53441A4281BD}"/>
                </a:ext>
              </a:extLst>
            </p:cNvPr>
            <p:cNvSpPr/>
            <p:nvPr/>
          </p:nvSpPr>
          <p:spPr>
            <a:xfrm>
              <a:off x="9153480" y="2021933"/>
              <a:ext cx="39336" cy="43707"/>
            </a:xfrm>
            <a:custGeom>
              <a:avLst/>
              <a:gdLst>
                <a:gd name="connsiteX0" fmla="*/ 0 w 39336"/>
                <a:gd name="connsiteY0" fmla="*/ 35840 h 43707"/>
                <a:gd name="connsiteX1" fmla="*/ 19231 w 39336"/>
                <a:gd name="connsiteY1" fmla="*/ 0 h 43707"/>
                <a:gd name="connsiteX2" fmla="*/ 39336 w 39336"/>
                <a:gd name="connsiteY2" fmla="*/ 9616 h 43707"/>
                <a:gd name="connsiteX3" fmla="*/ 20979 w 39336"/>
                <a:gd name="connsiteY3" fmla="*/ 43707 h 43707"/>
                <a:gd name="connsiteX4" fmla="*/ 0 w 39336"/>
                <a:gd name="connsiteY4" fmla="*/ 35840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43707">
                  <a:moveTo>
                    <a:pt x="0" y="35840"/>
                  </a:moveTo>
                  <a:cubicBezTo>
                    <a:pt x="6119" y="23602"/>
                    <a:pt x="13112" y="12238"/>
                    <a:pt x="19231" y="0"/>
                  </a:cubicBezTo>
                  <a:cubicBezTo>
                    <a:pt x="26224" y="3497"/>
                    <a:pt x="32343" y="6119"/>
                    <a:pt x="39336" y="9616"/>
                  </a:cubicBezTo>
                  <a:cubicBezTo>
                    <a:pt x="33217" y="20979"/>
                    <a:pt x="27098" y="32343"/>
                    <a:pt x="20979" y="43707"/>
                  </a:cubicBezTo>
                  <a:cubicBezTo>
                    <a:pt x="13112" y="41959"/>
                    <a:pt x="6119" y="38462"/>
                    <a:pt x="0" y="35840"/>
                  </a:cubicBezTo>
                  <a:close/>
                </a:path>
              </a:pathLst>
            </a:custGeom>
            <a:solidFill>
              <a:srgbClr val="BE7625"/>
            </a:solidFill>
            <a:ln w="8731" cap="flat">
              <a:noFill/>
              <a:prstDash val="solid"/>
              <a:miter/>
            </a:ln>
          </p:spPr>
          <p:txBody>
            <a:bodyPr rtlCol="0" anchor="ctr"/>
            <a:lstStyle/>
            <a:p>
              <a:endParaRPr lang="en-GB"/>
            </a:p>
          </p:txBody>
        </p:sp>
        <p:sp>
          <p:nvSpPr>
            <p:cNvPr id="574" name="Freeform: Shape 573">
              <a:extLst>
                <a:ext uri="{FF2B5EF4-FFF2-40B4-BE49-F238E27FC236}">
                  <a16:creationId xmlns:a16="http://schemas.microsoft.com/office/drawing/2014/main" id="{23D99A38-B979-0D63-D08A-93DB10904FC2}"/>
                </a:ext>
              </a:extLst>
            </p:cNvPr>
            <p:cNvSpPr/>
            <p:nvPr/>
          </p:nvSpPr>
          <p:spPr>
            <a:xfrm>
              <a:off x="11397320" y="6709959"/>
              <a:ext cx="23753" cy="27098"/>
            </a:xfrm>
            <a:custGeom>
              <a:avLst/>
              <a:gdLst>
                <a:gd name="connsiteX0" fmla="*/ 10574 w 23753"/>
                <a:gd name="connsiteY0" fmla="*/ 0 h 27098"/>
                <a:gd name="connsiteX1" fmla="*/ 23686 w 23753"/>
                <a:gd name="connsiteY1" fmla="*/ 16609 h 27098"/>
                <a:gd name="connsiteX2" fmla="*/ 14944 w 23753"/>
                <a:gd name="connsiteY2" fmla="*/ 27099 h 27098"/>
                <a:gd name="connsiteX3" fmla="*/ 84 w 23753"/>
                <a:gd name="connsiteY3" fmla="*/ 15734 h 27098"/>
                <a:gd name="connsiteX4" fmla="*/ 10574 w 23753"/>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53" h="27098">
                  <a:moveTo>
                    <a:pt x="10574" y="0"/>
                  </a:moveTo>
                  <a:cubicBezTo>
                    <a:pt x="16693" y="6993"/>
                    <a:pt x="21938" y="11364"/>
                    <a:pt x="23686" y="16609"/>
                  </a:cubicBezTo>
                  <a:cubicBezTo>
                    <a:pt x="24560" y="19231"/>
                    <a:pt x="16693" y="27099"/>
                    <a:pt x="14944" y="27099"/>
                  </a:cubicBezTo>
                  <a:cubicBezTo>
                    <a:pt x="9700" y="24476"/>
                    <a:pt x="3581" y="20105"/>
                    <a:pt x="84" y="15734"/>
                  </a:cubicBezTo>
                  <a:cubicBezTo>
                    <a:pt x="-790" y="13112"/>
                    <a:pt x="5329" y="6993"/>
                    <a:pt x="10574" y="0"/>
                  </a:cubicBezTo>
                  <a:close/>
                </a:path>
              </a:pathLst>
            </a:custGeom>
            <a:solidFill>
              <a:srgbClr val="654A38"/>
            </a:solidFill>
            <a:ln w="8731" cap="flat">
              <a:noFill/>
              <a:prstDash val="solid"/>
              <a:miter/>
            </a:ln>
          </p:spPr>
          <p:txBody>
            <a:bodyPr rtlCol="0" anchor="ctr"/>
            <a:lstStyle/>
            <a:p>
              <a:endParaRPr lang="en-GB"/>
            </a:p>
          </p:txBody>
        </p:sp>
        <p:sp>
          <p:nvSpPr>
            <p:cNvPr id="575" name="Freeform: Shape 574">
              <a:extLst>
                <a:ext uri="{FF2B5EF4-FFF2-40B4-BE49-F238E27FC236}">
                  <a16:creationId xmlns:a16="http://schemas.microsoft.com/office/drawing/2014/main" id="{EFB0CFE9-2586-67DE-5B5B-FE1AE97565B2}"/>
                </a:ext>
              </a:extLst>
            </p:cNvPr>
            <p:cNvSpPr/>
            <p:nvPr/>
          </p:nvSpPr>
          <p:spPr>
            <a:xfrm>
              <a:off x="10441092" y="3054295"/>
              <a:ext cx="26224" cy="44581"/>
            </a:xfrm>
            <a:custGeom>
              <a:avLst/>
              <a:gdLst>
                <a:gd name="connsiteX0" fmla="*/ 3497 w 26224"/>
                <a:gd name="connsiteY0" fmla="*/ 12238 h 44581"/>
                <a:gd name="connsiteX1" fmla="*/ 26224 w 26224"/>
                <a:gd name="connsiteY1" fmla="*/ 0 h 44581"/>
                <a:gd name="connsiteX2" fmla="*/ 0 w 26224"/>
                <a:gd name="connsiteY2" fmla="*/ 44581 h 44581"/>
                <a:gd name="connsiteX3" fmla="*/ 3497 w 26224"/>
                <a:gd name="connsiteY3" fmla="*/ 12238 h 44581"/>
              </a:gdLst>
              <a:ahLst/>
              <a:cxnLst>
                <a:cxn ang="0">
                  <a:pos x="connsiteX0" y="connsiteY0"/>
                </a:cxn>
                <a:cxn ang="0">
                  <a:pos x="connsiteX1" y="connsiteY1"/>
                </a:cxn>
                <a:cxn ang="0">
                  <a:pos x="connsiteX2" y="connsiteY2"/>
                </a:cxn>
                <a:cxn ang="0">
                  <a:pos x="connsiteX3" y="connsiteY3"/>
                </a:cxn>
              </a:cxnLst>
              <a:rect l="l" t="t" r="r" b="b"/>
              <a:pathLst>
                <a:path w="26224" h="44581">
                  <a:moveTo>
                    <a:pt x="3497" y="12238"/>
                  </a:moveTo>
                  <a:cubicBezTo>
                    <a:pt x="11364" y="7867"/>
                    <a:pt x="19231" y="4371"/>
                    <a:pt x="26224" y="0"/>
                  </a:cubicBezTo>
                  <a:cubicBezTo>
                    <a:pt x="17483" y="14860"/>
                    <a:pt x="8741" y="29721"/>
                    <a:pt x="0" y="44581"/>
                  </a:cubicBezTo>
                  <a:cubicBezTo>
                    <a:pt x="1748" y="34092"/>
                    <a:pt x="2622" y="23602"/>
                    <a:pt x="3497" y="12238"/>
                  </a:cubicBezTo>
                  <a:close/>
                </a:path>
              </a:pathLst>
            </a:custGeom>
            <a:solidFill>
              <a:srgbClr val="E7BB54"/>
            </a:solidFill>
            <a:ln w="8731" cap="flat">
              <a:noFill/>
              <a:prstDash val="solid"/>
              <a:miter/>
            </a:ln>
          </p:spPr>
          <p:txBody>
            <a:bodyPr rtlCol="0" anchor="ctr"/>
            <a:lstStyle/>
            <a:p>
              <a:endParaRPr lang="en-GB"/>
            </a:p>
          </p:txBody>
        </p:sp>
        <p:sp>
          <p:nvSpPr>
            <p:cNvPr id="576" name="Freeform: Shape 575">
              <a:extLst>
                <a:ext uri="{FF2B5EF4-FFF2-40B4-BE49-F238E27FC236}">
                  <a16:creationId xmlns:a16="http://schemas.microsoft.com/office/drawing/2014/main" id="{2257B3C6-FEC6-868D-78C6-9B48C7C232C2}"/>
                </a:ext>
              </a:extLst>
            </p:cNvPr>
            <p:cNvSpPr/>
            <p:nvPr/>
          </p:nvSpPr>
          <p:spPr>
            <a:xfrm>
              <a:off x="9173585" y="2032423"/>
              <a:ext cx="36714" cy="37588"/>
            </a:xfrm>
            <a:custGeom>
              <a:avLst/>
              <a:gdLst>
                <a:gd name="connsiteX0" fmla="*/ 0 w 36714"/>
                <a:gd name="connsiteY0" fmla="*/ 34092 h 37588"/>
                <a:gd name="connsiteX1" fmla="*/ 18357 w 36714"/>
                <a:gd name="connsiteY1" fmla="*/ 0 h 37588"/>
                <a:gd name="connsiteX2" fmla="*/ 34092 w 36714"/>
                <a:gd name="connsiteY2" fmla="*/ 6993 h 37588"/>
                <a:gd name="connsiteX3" fmla="*/ 36714 w 36714"/>
                <a:gd name="connsiteY3" fmla="*/ 34092 h 37588"/>
                <a:gd name="connsiteX4" fmla="*/ 33217 w 36714"/>
                <a:gd name="connsiteY4" fmla="*/ 37588 h 37588"/>
                <a:gd name="connsiteX5" fmla="*/ 0 w 36714"/>
                <a:gd name="connsiteY5" fmla="*/ 34092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4" h="37588">
                  <a:moveTo>
                    <a:pt x="0" y="34092"/>
                  </a:moveTo>
                  <a:cubicBezTo>
                    <a:pt x="6119" y="22728"/>
                    <a:pt x="12238" y="11364"/>
                    <a:pt x="18357" y="0"/>
                  </a:cubicBezTo>
                  <a:cubicBezTo>
                    <a:pt x="23602" y="2622"/>
                    <a:pt x="28847" y="5245"/>
                    <a:pt x="34092" y="6993"/>
                  </a:cubicBezTo>
                  <a:cubicBezTo>
                    <a:pt x="34966" y="15735"/>
                    <a:pt x="35840" y="25350"/>
                    <a:pt x="36714" y="34092"/>
                  </a:cubicBezTo>
                  <a:cubicBezTo>
                    <a:pt x="35840" y="35840"/>
                    <a:pt x="34966" y="36714"/>
                    <a:pt x="33217" y="37588"/>
                  </a:cubicBezTo>
                  <a:cubicBezTo>
                    <a:pt x="21854" y="36714"/>
                    <a:pt x="11364" y="34966"/>
                    <a:pt x="0" y="34092"/>
                  </a:cubicBezTo>
                  <a:close/>
                </a:path>
              </a:pathLst>
            </a:custGeom>
            <a:solidFill>
              <a:srgbClr val="7E6426"/>
            </a:solidFill>
            <a:ln w="8731" cap="flat">
              <a:noFill/>
              <a:prstDash val="solid"/>
              <a:miter/>
            </a:ln>
          </p:spPr>
          <p:txBody>
            <a:bodyPr rtlCol="0" anchor="ctr"/>
            <a:lstStyle/>
            <a:p>
              <a:endParaRPr lang="en-GB"/>
            </a:p>
          </p:txBody>
        </p:sp>
        <p:sp>
          <p:nvSpPr>
            <p:cNvPr id="577" name="Freeform: Shape 576">
              <a:extLst>
                <a:ext uri="{FF2B5EF4-FFF2-40B4-BE49-F238E27FC236}">
                  <a16:creationId xmlns:a16="http://schemas.microsoft.com/office/drawing/2014/main" id="{BA6AD80F-32F8-0CAF-5F9D-59036C856217}"/>
                </a:ext>
              </a:extLst>
            </p:cNvPr>
            <p:cNvSpPr/>
            <p:nvPr/>
          </p:nvSpPr>
          <p:spPr>
            <a:xfrm>
              <a:off x="10239165" y="2035919"/>
              <a:ext cx="31469" cy="24475"/>
            </a:xfrm>
            <a:custGeom>
              <a:avLst/>
              <a:gdLst>
                <a:gd name="connsiteX0" fmla="*/ 31469 w 31469"/>
                <a:gd name="connsiteY0" fmla="*/ 0 h 24475"/>
                <a:gd name="connsiteX1" fmla="*/ 27973 w 31469"/>
                <a:gd name="connsiteY1" fmla="*/ 24476 h 24475"/>
                <a:gd name="connsiteX2" fmla="*/ 0 w 31469"/>
                <a:gd name="connsiteY2" fmla="*/ 11364 h 24475"/>
                <a:gd name="connsiteX3" fmla="*/ 31469 w 31469"/>
                <a:gd name="connsiteY3" fmla="*/ 0 h 24475"/>
              </a:gdLst>
              <a:ahLst/>
              <a:cxnLst>
                <a:cxn ang="0">
                  <a:pos x="connsiteX0" y="connsiteY0"/>
                </a:cxn>
                <a:cxn ang="0">
                  <a:pos x="connsiteX1" y="connsiteY1"/>
                </a:cxn>
                <a:cxn ang="0">
                  <a:pos x="connsiteX2" y="connsiteY2"/>
                </a:cxn>
                <a:cxn ang="0">
                  <a:pos x="connsiteX3" y="connsiteY3"/>
                </a:cxn>
              </a:cxnLst>
              <a:rect l="l" t="t" r="r" b="b"/>
              <a:pathLst>
                <a:path w="31469" h="24475">
                  <a:moveTo>
                    <a:pt x="31469" y="0"/>
                  </a:moveTo>
                  <a:cubicBezTo>
                    <a:pt x="30595" y="7867"/>
                    <a:pt x="29721" y="16609"/>
                    <a:pt x="27973" y="24476"/>
                  </a:cubicBezTo>
                  <a:cubicBezTo>
                    <a:pt x="18357" y="20105"/>
                    <a:pt x="9615" y="15734"/>
                    <a:pt x="0" y="11364"/>
                  </a:cubicBezTo>
                  <a:cubicBezTo>
                    <a:pt x="10490" y="7867"/>
                    <a:pt x="20979" y="4371"/>
                    <a:pt x="31469" y="0"/>
                  </a:cubicBezTo>
                  <a:close/>
                </a:path>
              </a:pathLst>
            </a:custGeom>
            <a:solidFill>
              <a:srgbClr val="4F513D"/>
            </a:solidFill>
            <a:ln w="8731" cap="flat">
              <a:noFill/>
              <a:prstDash val="solid"/>
              <a:miter/>
            </a:ln>
          </p:spPr>
          <p:txBody>
            <a:bodyPr rtlCol="0" anchor="ctr"/>
            <a:lstStyle/>
            <a:p>
              <a:endParaRPr lang="en-GB"/>
            </a:p>
          </p:txBody>
        </p:sp>
        <p:sp>
          <p:nvSpPr>
            <p:cNvPr id="578" name="Freeform: Shape 577">
              <a:extLst>
                <a:ext uri="{FF2B5EF4-FFF2-40B4-BE49-F238E27FC236}">
                  <a16:creationId xmlns:a16="http://schemas.microsoft.com/office/drawing/2014/main" id="{617E82C4-4860-3653-92DD-92048B0D5A49}"/>
                </a:ext>
              </a:extLst>
            </p:cNvPr>
            <p:cNvSpPr/>
            <p:nvPr/>
          </p:nvSpPr>
          <p:spPr>
            <a:xfrm>
              <a:off x="10351055" y="3259719"/>
              <a:ext cx="33217" cy="39336"/>
            </a:xfrm>
            <a:custGeom>
              <a:avLst/>
              <a:gdLst>
                <a:gd name="connsiteX0" fmla="*/ 28847 w 33217"/>
                <a:gd name="connsiteY0" fmla="*/ 874 h 39336"/>
                <a:gd name="connsiteX1" fmla="*/ 33218 w 33217"/>
                <a:gd name="connsiteY1" fmla="*/ 0 h 39336"/>
                <a:gd name="connsiteX2" fmla="*/ 0 w 33217"/>
                <a:gd name="connsiteY2" fmla="*/ 39336 h 39336"/>
                <a:gd name="connsiteX3" fmla="*/ 28847 w 33217"/>
                <a:gd name="connsiteY3" fmla="*/ 874 h 39336"/>
              </a:gdLst>
              <a:ahLst/>
              <a:cxnLst>
                <a:cxn ang="0">
                  <a:pos x="connsiteX0" y="connsiteY0"/>
                </a:cxn>
                <a:cxn ang="0">
                  <a:pos x="connsiteX1" y="connsiteY1"/>
                </a:cxn>
                <a:cxn ang="0">
                  <a:pos x="connsiteX2" y="connsiteY2"/>
                </a:cxn>
                <a:cxn ang="0">
                  <a:pos x="connsiteX3" y="connsiteY3"/>
                </a:cxn>
              </a:cxnLst>
              <a:rect l="l" t="t" r="r" b="b"/>
              <a:pathLst>
                <a:path w="33217" h="39336">
                  <a:moveTo>
                    <a:pt x="28847" y="874"/>
                  </a:moveTo>
                  <a:cubicBezTo>
                    <a:pt x="30595" y="1748"/>
                    <a:pt x="31469" y="1748"/>
                    <a:pt x="33218" y="0"/>
                  </a:cubicBezTo>
                  <a:cubicBezTo>
                    <a:pt x="21854" y="13112"/>
                    <a:pt x="11364" y="26224"/>
                    <a:pt x="0" y="39336"/>
                  </a:cubicBezTo>
                  <a:cubicBezTo>
                    <a:pt x="9616" y="27098"/>
                    <a:pt x="19231" y="13986"/>
                    <a:pt x="28847" y="874"/>
                  </a:cubicBezTo>
                  <a:close/>
                </a:path>
              </a:pathLst>
            </a:custGeom>
            <a:solidFill>
              <a:srgbClr val="654A38"/>
            </a:solidFill>
            <a:ln w="8731" cap="flat">
              <a:noFill/>
              <a:prstDash val="solid"/>
              <a:miter/>
            </a:ln>
          </p:spPr>
          <p:txBody>
            <a:bodyPr rtlCol="0" anchor="ctr"/>
            <a:lstStyle/>
            <a:p>
              <a:endParaRPr lang="en-GB"/>
            </a:p>
          </p:txBody>
        </p:sp>
        <p:sp>
          <p:nvSpPr>
            <p:cNvPr id="579" name="Freeform: Shape 578">
              <a:extLst>
                <a:ext uri="{FF2B5EF4-FFF2-40B4-BE49-F238E27FC236}">
                  <a16:creationId xmlns:a16="http://schemas.microsoft.com/office/drawing/2014/main" id="{1FEC4582-AF7A-3758-79CD-E70479B4FB7C}"/>
                </a:ext>
              </a:extLst>
            </p:cNvPr>
            <p:cNvSpPr/>
            <p:nvPr/>
          </p:nvSpPr>
          <p:spPr>
            <a:xfrm>
              <a:off x="11142154" y="1528917"/>
              <a:ext cx="34965" cy="42832"/>
            </a:xfrm>
            <a:custGeom>
              <a:avLst/>
              <a:gdLst>
                <a:gd name="connsiteX0" fmla="*/ 34966 w 34965"/>
                <a:gd name="connsiteY0" fmla="*/ 6993 h 42832"/>
                <a:gd name="connsiteX1" fmla="*/ 16609 w 34965"/>
                <a:gd name="connsiteY1" fmla="*/ 42833 h 42832"/>
                <a:gd name="connsiteX2" fmla="*/ 0 w 34965"/>
                <a:gd name="connsiteY2" fmla="*/ 0 h 42832"/>
                <a:gd name="connsiteX3" fmla="*/ 34966 w 34965"/>
                <a:gd name="connsiteY3" fmla="*/ 6993 h 42832"/>
              </a:gdLst>
              <a:ahLst/>
              <a:cxnLst>
                <a:cxn ang="0">
                  <a:pos x="connsiteX0" y="connsiteY0"/>
                </a:cxn>
                <a:cxn ang="0">
                  <a:pos x="connsiteX1" y="connsiteY1"/>
                </a:cxn>
                <a:cxn ang="0">
                  <a:pos x="connsiteX2" y="connsiteY2"/>
                </a:cxn>
                <a:cxn ang="0">
                  <a:pos x="connsiteX3" y="connsiteY3"/>
                </a:cxn>
              </a:cxnLst>
              <a:rect l="l" t="t" r="r" b="b"/>
              <a:pathLst>
                <a:path w="34965" h="42832">
                  <a:moveTo>
                    <a:pt x="34966" y="6993"/>
                  </a:moveTo>
                  <a:cubicBezTo>
                    <a:pt x="28847" y="19231"/>
                    <a:pt x="22728" y="30595"/>
                    <a:pt x="16609" y="42833"/>
                  </a:cubicBezTo>
                  <a:cubicBezTo>
                    <a:pt x="11364" y="28847"/>
                    <a:pt x="5245" y="13986"/>
                    <a:pt x="0" y="0"/>
                  </a:cubicBezTo>
                  <a:cubicBezTo>
                    <a:pt x="12238" y="2622"/>
                    <a:pt x="23602" y="4371"/>
                    <a:pt x="34966" y="6993"/>
                  </a:cubicBezTo>
                  <a:close/>
                </a:path>
              </a:pathLst>
            </a:custGeom>
            <a:solidFill>
              <a:srgbClr val="BA3325"/>
            </a:solidFill>
            <a:ln w="8731" cap="flat">
              <a:noFill/>
              <a:prstDash val="solid"/>
              <a:miter/>
            </a:ln>
          </p:spPr>
          <p:txBody>
            <a:bodyPr rtlCol="0" anchor="ctr"/>
            <a:lstStyle/>
            <a:p>
              <a:endParaRPr lang="en-GB"/>
            </a:p>
          </p:txBody>
        </p:sp>
        <p:sp>
          <p:nvSpPr>
            <p:cNvPr id="580" name="Freeform: Shape 579">
              <a:extLst>
                <a:ext uri="{FF2B5EF4-FFF2-40B4-BE49-F238E27FC236}">
                  <a16:creationId xmlns:a16="http://schemas.microsoft.com/office/drawing/2014/main" id="{2878FD02-50D5-FF1E-4FB1-C192C3C7E5AD}"/>
                </a:ext>
              </a:extLst>
            </p:cNvPr>
            <p:cNvSpPr/>
            <p:nvPr/>
          </p:nvSpPr>
          <p:spPr>
            <a:xfrm>
              <a:off x="9167466" y="2433654"/>
              <a:ext cx="21853" cy="32343"/>
            </a:xfrm>
            <a:custGeom>
              <a:avLst/>
              <a:gdLst>
                <a:gd name="connsiteX0" fmla="*/ 21854 w 21853"/>
                <a:gd name="connsiteY0" fmla="*/ 874 h 32343"/>
                <a:gd name="connsiteX1" fmla="*/ 6119 w 21853"/>
                <a:gd name="connsiteY1" fmla="*/ 32343 h 32343"/>
                <a:gd name="connsiteX2" fmla="*/ 0 w 21853"/>
                <a:gd name="connsiteY2" fmla="*/ 0 h 32343"/>
                <a:gd name="connsiteX3" fmla="*/ 21854 w 21853"/>
                <a:gd name="connsiteY3" fmla="*/ 874 h 32343"/>
              </a:gdLst>
              <a:ahLst/>
              <a:cxnLst>
                <a:cxn ang="0">
                  <a:pos x="connsiteX0" y="connsiteY0"/>
                </a:cxn>
                <a:cxn ang="0">
                  <a:pos x="connsiteX1" y="connsiteY1"/>
                </a:cxn>
                <a:cxn ang="0">
                  <a:pos x="connsiteX2" y="connsiteY2"/>
                </a:cxn>
                <a:cxn ang="0">
                  <a:pos x="connsiteX3" y="connsiteY3"/>
                </a:cxn>
              </a:cxnLst>
              <a:rect l="l" t="t" r="r" b="b"/>
              <a:pathLst>
                <a:path w="21853" h="32343">
                  <a:moveTo>
                    <a:pt x="21854" y="874"/>
                  </a:moveTo>
                  <a:cubicBezTo>
                    <a:pt x="16609" y="11364"/>
                    <a:pt x="11364" y="21854"/>
                    <a:pt x="6119" y="32343"/>
                  </a:cubicBezTo>
                  <a:cubicBezTo>
                    <a:pt x="4371" y="21854"/>
                    <a:pt x="1748" y="10490"/>
                    <a:pt x="0" y="0"/>
                  </a:cubicBezTo>
                  <a:cubicBezTo>
                    <a:pt x="6993" y="874"/>
                    <a:pt x="14860" y="874"/>
                    <a:pt x="21854" y="874"/>
                  </a:cubicBezTo>
                  <a:close/>
                </a:path>
              </a:pathLst>
            </a:custGeom>
            <a:solidFill>
              <a:srgbClr val="54683D"/>
            </a:solidFill>
            <a:ln w="8731" cap="flat">
              <a:noFill/>
              <a:prstDash val="solid"/>
              <a:miter/>
            </a:ln>
          </p:spPr>
          <p:txBody>
            <a:bodyPr rtlCol="0" anchor="ctr"/>
            <a:lstStyle/>
            <a:p>
              <a:endParaRPr lang="en-GB"/>
            </a:p>
          </p:txBody>
        </p:sp>
        <p:sp>
          <p:nvSpPr>
            <p:cNvPr id="581" name="Freeform: Shape 580">
              <a:extLst>
                <a:ext uri="{FF2B5EF4-FFF2-40B4-BE49-F238E27FC236}">
                  <a16:creationId xmlns:a16="http://schemas.microsoft.com/office/drawing/2014/main" id="{61461AE2-963E-698A-5664-2EDC52BCCA70}"/>
                </a:ext>
              </a:extLst>
            </p:cNvPr>
            <p:cNvSpPr/>
            <p:nvPr/>
          </p:nvSpPr>
          <p:spPr>
            <a:xfrm>
              <a:off x="9436702" y="1437132"/>
              <a:ext cx="35839" cy="43707"/>
            </a:xfrm>
            <a:custGeom>
              <a:avLst/>
              <a:gdLst>
                <a:gd name="connsiteX0" fmla="*/ 16609 w 35839"/>
                <a:gd name="connsiteY0" fmla="*/ 43707 h 43707"/>
                <a:gd name="connsiteX1" fmla="*/ 1748 w 35839"/>
                <a:gd name="connsiteY1" fmla="*/ 35840 h 43707"/>
                <a:gd name="connsiteX2" fmla="*/ 0 w 35839"/>
                <a:gd name="connsiteY2" fmla="*/ 0 h 43707"/>
                <a:gd name="connsiteX3" fmla="*/ 35840 w 35839"/>
                <a:gd name="connsiteY3" fmla="*/ 34092 h 43707"/>
                <a:gd name="connsiteX4" fmla="*/ 16609 w 35839"/>
                <a:gd name="connsiteY4" fmla="*/ 43707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3707">
                  <a:moveTo>
                    <a:pt x="16609" y="43707"/>
                  </a:moveTo>
                  <a:cubicBezTo>
                    <a:pt x="11364" y="41085"/>
                    <a:pt x="6993" y="38462"/>
                    <a:pt x="1748" y="35840"/>
                  </a:cubicBezTo>
                  <a:cubicBezTo>
                    <a:pt x="874" y="23602"/>
                    <a:pt x="874" y="12238"/>
                    <a:pt x="0" y="0"/>
                  </a:cubicBezTo>
                  <a:cubicBezTo>
                    <a:pt x="12238" y="11364"/>
                    <a:pt x="24476" y="22728"/>
                    <a:pt x="35840" y="34092"/>
                  </a:cubicBezTo>
                  <a:cubicBezTo>
                    <a:pt x="29721" y="37588"/>
                    <a:pt x="22728" y="41085"/>
                    <a:pt x="16609" y="43707"/>
                  </a:cubicBezTo>
                  <a:close/>
                </a:path>
              </a:pathLst>
            </a:custGeom>
            <a:solidFill>
              <a:srgbClr val="F9D4D5"/>
            </a:solidFill>
            <a:ln w="8731" cap="flat">
              <a:noFill/>
              <a:prstDash val="solid"/>
              <a:miter/>
            </a:ln>
          </p:spPr>
          <p:txBody>
            <a:bodyPr rtlCol="0" anchor="ctr"/>
            <a:lstStyle/>
            <a:p>
              <a:endParaRPr lang="en-GB"/>
            </a:p>
          </p:txBody>
        </p:sp>
        <p:sp>
          <p:nvSpPr>
            <p:cNvPr id="582" name="Freeform: Shape 581">
              <a:extLst>
                <a:ext uri="{FF2B5EF4-FFF2-40B4-BE49-F238E27FC236}">
                  <a16:creationId xmlns:a16="http://schemas.microsoft.com/office/drawing/2014/main" id="{4F980915-8A61-3550-83BF-DCB246298C67}"/>
                </a:ext>
              </a:extLst>
            </p:cNvPr>
            <p:cNvSpPr/>
            <p:nvPr/>
          </p:nvSpPr>
          <p:spPr>
            <a:xfrm>
              <a:off x="8920084" y="6227432"/>
              <a:ext cx="34091" cy="27159"/>
            </a:xfrm>
            <a:custGeom>
              <a:avLst/>
              <a:gdLst>
                <a:gd name="connsiteX0" fmla="*/ 34092 w 34091"/>
                <a:gd name="connsiteY0" fmla="*/ 12238 h 27159"/>
                <a:gd name="connsiteX1" fmla="*/ 17483 w 34091"/>
                <a:gd name="connsiteY1" fmla="*/ 27099 h 27159"/>
                <a:gd name="connsiteX2" fmla="*/ 0 w 34091"/>
                <a:gd name="connsiteY2" fmla="*/ 13987 h 27159"/>
                <a:gd name="connsiteX3" fmla="*/ 12238 w 34091"/>
                <a:gd name="connsiteY3" fmla="*/ 0 h 27159"/>
                <a:gd name="connsiteX4" fmla="*/ 34092 w 34091"/>
                <a:gd name="connsiteY4" fmla="*/ 12238 h 271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7159">
                  <a:moveTo>
                    <a:pt x="34092" y="12238"/>
                  </a:moveTo>
                  <a:cubicBezTo>
                    <a:pt x="26224" y="19231"/>
                    <a:pt x="20979" y="27973"/>
                    <a:pt x="17483" y="27099"/>
                  </a:cubicBezTo>
                  <a:cubicBezTo>
                    <a:pt x="10490" y="25350"/>
                    <a:pt x="5245" y="19231"/>
                    <a:pt x="0" y="13987"/>
                  </a:cubicBezTo>
                  <a:cubicBezTo>
                    <a:pt x="4371" y="8741"/>
                    <a:pt x="7867" y="0"/>
                    <a:pt x="12238" y="0"/>
                  </a:cubicBezTo>
                  <a:cubicBezTo>
                    <a:pt x="18357" y="0"/>
                    <a:pt x="24476" y="6119"/>
                    <a:pt x="34092" y="12238"/>
                  </a:cubicBezTo>
                  <a:close/>
                </a:path>
              </a:pathLst>
            </a:custGeom>
            <a:solidFill>
              <a:srgbClr val="C8A5A6"/>
            </a:solidFill>
            <a:ln w="8731" cap="flat">
              <a:noFill/>
              <a:prstDash val="solid"/>
              <a:miter/>
            </a:ln>
          </p:spPr>
          <p:txBody>
            <a:bodyPr rtlCol="0" anchor="ctr"/>
            <a:lstStyle/>
            <a:p>
              <a:endParaRPr lang="en-GB"/>
            </a:p>
          </p:txBody>
        </p:sp>
        <p:sp>
          <p:nvSpPr>
            <p:cNvPr id="583" name="Freeform: Shape 582">
              <a:extLst>
                <a:ext uri="{FF2B5EF4-FFF2-40B4-BE49-F238E27FC236}">
                  <a16:creationId xmlns:a16="http://schemas.microsoft.com/office/drawing/2014/main" id="{A739B514-A894-678C-5735-3B423B0A6167}"/>
                </a:ext>
              </a:extLst>
            </p:cNvPr>
            <p:cNvSpPr/>
            <p:nvPr/>
          </p:nvSpPr>
          <p:spPr>
            <a:xfrm>
              <a:off x="9071311" y="6261524"/>
              <a:ext cx="28846" cy="21075"/>
            </a:xfrm>
            <a:custGeom>
              <a:avLst/>
              <a:gdLst>
                <a:gd name="connsiteX0" fmla="*/ 28847 w 28846"/>
                <a:gd name="connsiteY0" fmla="*/ 11364 h 21075"/>
                <a:gd name="connsiteX1" fmla="*/ 13112 w 28846"/>
                <a:gd name="connsiteY1" fmla="*/ 20980 h 21075"/>
                <a:gd name="connsiteX2" fmla="*/ 0 w 28846"/>
                <a:gd name="connsiteY2" fmla="*/ 7867 h 21075"/>
                <a:gd name="connsiteX3" fmla="*/ 13112 w 28846"/>
                <a:gd name="connsiteY3" fmla="*/ 0 h 21075"/>
                <a:gd name="connsiteX4" fmla="*/ 28847 w 28846"/>
                <a:gd name="connsiteY4" fmla="*/ 11364 h 21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1075">
                  <a:moveTo>
                    <a:pt x="28847" y="11364"/>
                  </a:moveTo>
                  <a:cubicBezTo>
                    <a:pt x="21854" y="16609"/>
                    <a:pt x="15735" y="21854"/>
                    <a:pt x="13112" y="20980"/>
                  </a:cubicBezTo>
                  <a:cubicBezTo>
                    <a:pt x="7867" y="18357"/>
                    <a:pt x="4371" y="12238"/>
                    <a:pt x="0" y="7867"/>
                  </a:cubicBezTo>
                  <a:cubicBezTo>
                    <a:pt x="4371" y="5245"/>
                    <a:pt x="8741" y="0"/>
                    <a:pt x="13112" y="0"/>
                  </a:cubicBezTo>
                  <a:cubicBezTo>
                    <a:pt x="17483" y="0"/>
                    <a:pt x="21854" y="5245"/>
                    <a:pt x="28847" y="11364"/>
                  </a:cubicBezTo>
                  <a:close/>
                </a:path>
              </a:pathLst>
            </a:custGeom>
            <a:solidFill>
              <a:srgbClr val="B23D4A"/>
            </a:solidFill>
            <a:ln w="8731" cap="flat">
              <a:noFill/>
              <a:prstDash val="solid"/>
              <a:miter/>
            </a:ln>
          </p:spPr>
          <p:txBody>
            <a:bodyPr rtlCol="0" anchor="ctr"/>
            <a:lstStyle/>
            <a:p>
              <a:endParaRPr lang="en-GB"/>
            </a:p>
          </p:txBody>
        </p:sp>
        <p:sp>
          <p:nvSpPr>
            <p:cNvPr id="584" name="Freeform: Shape 583">
              <a:extLst>
                <a:ext uri="{FF2B5EF4-FFF2-40B4-BE49-F238E27FC236}">
                  <a16:creationId xmlns:a16="http://schemas.microsoft.com/office/drawing/2014/main" id="{68F95986-1C7E-3906-521A-0B78F2AE89AF}"/>
                </a:ext>
              </a:extLst>
            </p:cNvPr>
            <p:cNvSpPr/>
            <p:nvPr/>
          </p:nvSpPr>
          <p:spPr>
            <a:xfrm>
              <a:off x="9469920" y="1078733"/>
              <a:ext cx="37588" cy="53322"/>
            </a:xfrm>
            <a:custGeom>
              <a:avLst/>
              <a:gdLst>
                <a:gd name="connsiteX0" fmla="*/ 27973 w 37588"/>
                <a:gd name="connsiteY0" fmla="*/ 53323 h 53322"/>
                <a:gd name="connsiteX1" fmla="*/ 0 w 37588"/>
                <a:gd name="connsiteY1" fmla="*/ 874 h 53322"/>
                <a:gd name="connsiteX2" fmla="*/ 10490 w 37588"/>
                <a:gd name="connsiteY2" fmla="*/ 0 h 53322"/>
                <a:gd name="connsiteX3" fmla="*/ 37588 w 37588"/>
                <a:gd name="connsiteY3" fmla="*/ 52449 h 53322"/>
                <a:gd name="connsiteX4" fmla="*/ 27973 w 37588"/>
                <a:gd name="connsiteY4" fmla="*/ 53323 h 53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8" h="53322">
                  <a:moveTo>
                    <a:pt x="27973" y="53323"/>
                  </a:moveTo>
                  <a:cubicBezTo>
                    <a:pt x="18357" y="35840"/>
                    <a:pt x="9615" y="18357"/>
                    <a:pt x="0" y="874"/>
                  </a:cubicBezTo>
                  <a:cubicBezTo>
                    <a:pt x="3497" y="874"/>
                    <a:pt x="6993" y="0"/>
                    <a:pt x="10490" y="0"/>
                  </a:cubicBezTo>
                  <a:cubicBezTo>
                    <a:pt x="19231" y="17483"/>
                    <a:pt x="28847" y="34966"/>
                    <a:pt x="37588" y="52449"/>
                  </a:cubicBezTo>
                  <a:cubicBezTo>
                    <a:pt x="34092" y="52449"/>
                    <a:pt x="30595" y="52449"/>
                    <a:pt x="27973" y="53323"/>
                  </a:cubicBezTo>
                  <a:close/>
                </a:path>
              </a:pathLst>
            </a:custGeom>
            <a:solidFill>
              <a:srgbClr val="654A38"/>
            </a:solidFill>
            <a:ln w="8731" cap="flat">
              <a:noFill/>
              <a:prstDash val="solid"/>
              <a:miter/>
            </a:ln>
          </p:spPr>
          <p:txBody>
            <a:bodyPr rtlCol="0" anchor="ctr"/>
            <a:lstStyle/>
            <a:p>
              <a:endParaRPr lang="en-GB"/>
            </a:p>
          </p:txBody>
        </p:sp>
        <p:sp>
          <p:nvSpPr>
            <p:cNvPr id="585" name="Freeform: Shape 584">
              <a:extLst>
                <a:ext uri="{FF2B5EF4-FFF2-40B4-BE49-F238E27FC236}">
                  <a16:creationId xmlns:a16="http://schemas.microsoft.com/office/drawing/2014/main" id="{2B29511E-9229-A170-9F17-9DE60AF576DD}"/>
                </a:ext>
              </a:extLst>
            </p:cNvPr>
            <p:cNvSpPr/>
            <p:nvPr/>
          </p:nvSpPr>
          <p:spPr>
            <a:xfrm>
              <a:off x="9821325" y="2390821"/>
              <a:ext cx="36713" cy="39336"/>
            </a:xfrm>
            <a:custGeom>
              <a:avLst/>
              <a:gdLst>
                <a:gd name="connsiteX0" fmla="*/ 32343 w 36713"/>
                <a:gd name="connsiteY0" fmla="*/ 0 h 39336"/>
                <a:gd name="connsiteX1" fmla="*/ 36714 w 36713"/>
                <a:gd name="connsiteY1" fmla="*/ 18357 h 39336"/>
                <a:gd name="connsiteX2" fmla="*/ 0 w 36713"/>
                <a:gd name="connsiteY2" fmla="*/ 39336 h 39336"/>
                <a:gd name="connsiteX3" fmla="*/ 874 w 36713"/>
                <a:gd name="connsiteY3" fmla="*/ 15734 h 39336"/>
                <a:gd name="connsiteX4" fmla="*/ 32343 w 36713"/>
                <a:gd name="connsiteY4" fmla="*/ 0 h 3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39336">
                  <a:moveTo>
                    <a:pt x="32343" y="0"/>
                  </a:moveTo>
                  <a:cubicBezTo>
                    <a:pt x="34092" y="6119"/>
                    <a:pt x="34966" y="12238"/>
                    <a:pt x="36714" y="18357"/>
                  </a:cubicBezTo>
                  <a:cubicBezTo>
                    <a:pt x="24476" y="25350"/>
                    <a:pt x="12238" y="32343"/>
                    <a:pt x="0" y="39336"/>
                  </a:cubicBezTo>
                  <a:cubicBezTo>
                    <a:pt x="0" y="31469"/>
                    <a:pt x="0" y="23602"/>
                    <a:pt x="874" y="15734"/>
                  </a:cubicBezTo>
                  <a:cubicBezTo>
                    <a:pt x="11364" y="10490"/>
                    <a:pt x="21854" y="5245"/>
                    <a:pt x="32343" y="0"/>
                  </a:cubicBezTo>
                  <a:close/>
                </a:path>
              </a:pathLst>
            </a:custGeom>
            <a:solidFill>
              <a:srgbClr val="BE7625"/>
            </a:solidFill>
            <a:ln w="8731" cap="flat">
              <a:noFill/>
              <a:prstDash val="solid"/>
              <a:miter/>
            </a:ln>
          </p:spPr>
          <p:txBody>
            <a:bodyPr rtlCol="0" anchor="ctr"/>
            <a:lstStyle/>
            <a:p>
              <a:endParaRPr lang="en-GB"/>
            </a:p>
          </p:txBody>
        </p:sp>
        <p:sp>
          <p:nvSpPr>
            <p:cNvPr id="586" name="Freeform: Shape 585">
              <a:extLst>
                <a:ext uri="{FF2B5EF4-FFF2-40B4-BE49-F238E27FC236}">
                  <a16:creationId xmlns:a16="http://schemas.microsoft.com/office/drawing/2014/main" id="{C8B7D6F4-BB27-E96E-1E62-B028CBDB444D}"/>
                </a:ext>
              </a:extLst>
            </p:cNvPr>
            <p:cNvSpPr/>
            <p:nvPr/>
          </p:nvSpPr>
          <p:spPr>
            <a:xfrm>
              <a:off x="8650848" y="318229"/>
              <a:ext cx="28846" cy="25417"/>
            </a:xfrm>
            <a:custGeom>
              <a:avLst/>
              <a:gdLst>
                <a:gd name="connsiteX0" fmla="*/ 28847 w 28846"/>
                <a:gd name="connsiteY0" fmla="*/ 13112 h 25417"/>
                <a:gd name="connsiteX1" fmla="*/ 10490 w 28846"/>
                <a:gd name="connsiteY1" fmla="*/ 25350 h 25417"/>
                <a:gd name="connsiteX2" fmla="*/ 0 w 28846"/>
                <a:gd name="connsiteY2" fmla="*/ 15735 h 25417"/>
                <a:gd name="connsiteX3" fmla="*/ 8741 w 28846"/>
                <a:gd name="connsiteY3" fmla="*/ 0 h 25417"/>
                <a:gd name="connsiteX4" fmla="*/ 28847 w 28846"/>
                <a:gd name="connsiteY4" fmla="*/ 13112 h 25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5417">
                  <a:moveTo>
                    <a:pt x="28847" y="13112"/>
                  </a:moveTo>
                  <a:cubicBezTo>
                    <a:pt x="20105" y="19231"/>
                    <a:pt x="15735" y="24476"/>
                    <a:pt x="10490" y="25350"/>
                  </a:cubicBezTo>
                  <a:cubicBezTo>
                    <a:pt x="7867" y="26224"/>
                    <a:pt x="0" y="18357"/>
                    <a:pt x="0" y="15735"/>
                  </a:cubicBezTo>
                  <a:cubicBezTo>
                    <a:pt x="874" y="10490"/>
                    <a:pt x="6119" y="5245"/>
                    <a:pt x="8741" y="0"/>
                  </a:cubicBezTo>
                  <a:cubicBezTo>
                    <a:pt x="14860" y="4371"/>
                    <a:pt x="20105" y="7867"/>
                    <a:pt x="28847" y="13112"/>
                  </a:cubicBezTo>
                  <a:close/>
                </a:path>
              </a:pathLst>
            </a:custGeom>
            <a:solidFill>
              <a:srgbClr val="B23D4A"/>
            </a:solidFill>
            <a:ln w="8731" cap="flat">
              <a:noFill/>
              <a:prstDash val="solid"/>
              <a:miter/>
            </a:ln>
          </p:spPr>
          <p:txBody>
            <a:bodyPr rtlCol="0" anchor="ctr"/>
            <a:lstStyle/>
            <a:p>
              <a:endParaRPr lang="en-GB"/>
            </a:p>
          </p:txBody>
        </p:sp>
        <p:sp>
          <p:nvSpPr>
            <p:cNvPr id="587" name="Freeform: Shape 586">
              <a:extLst>
                <a:ext uri="{FF2B5EF4-FFF2-40B4-BE49-F238E27FC236}">
                  <a16:creationId xmlns:a16="http://schemas.microsoft.com/office/drawing/2014/main" id="{A13985AD-A412-C62D-B7B4-9F7B32DDDC10}"/>
                </a:ext>
              </a:extLst>
            </p:cNvPr>
            <p:cNvSpPr/>
            <p:nvPr/>
          </p:nvSpPr>
          <p:spPr>
            <a:xfrm>
              <a:off x="8502170" y="285886"/>
              <a:ext cx="22802" cy="29720"/>
            </a:xfrm>
            <a:custGeom>
              <a:avLst/>
              <a:gdLst>
                <a:gd name="connsiteX0" fmla="*/ 12312 w 22802"/>
                <a:gd name="connsiteY0" fmla="*/ 0 h 29720"/>
                <a:gd name="connsiteX1" fmla="*/ 22802 w 22802"/>
                <a:gd name="connsiteY1" fmla="*/ 18357 h 29720"/>
                <a:gd name="connsiteX2" fmla="*/ 12312 w 22802"/>
                <a:gd name="connsiteY2" fmla="*/ 29721 h 29720"/>
                <a:gd name="connsiteX3" fmla="*/ 74 w 22802"/>
                <a:gd name="connsiteY3" fmla="*/ 14860 h 29720"/>
                <a:gd name="connsiteX4" fmla="*/ 12312 w 22802"/>
                <a:gd name="connsiteY4" fmla="*/ 0 h 29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02" h="29720">
                  <a:moveTo>
                    <a:pt x="12312" y="0"/>
                  </a:moveTo>
                  <a:cubicBezTo>
                    <a:pt x="17557" y="7867"/>
                    <a:pt x="22802" y="13112"/>
                    <a:pt x="22802" y="18357"/>
                  </a:cubicBezTo>
                  <a:cubicBezTo>
                    <a:pt x="22802" y="21854"/>
                    <a:pt x="15809" y="26224"/>
                    <a:pt x="12312" y="29721"/>
                  </a:cubicBezTo>
                  <a:cubicBezTo>
                    <a:pt x="7942" y="24476"/>
                    <a:pt x="2697" y="20979"/>
                    <a:pt x="74" y="14860"/>
                  </a:cubicBezTo>
                  <a:cubicBezTo>
                    <a:pt x="-800" y="12238"/>
                    <a:pt x="6193" y="6993"/>
                    <a:pt x="12312" y="0"/>
                  </a:cubicBezTo>
                  <a:close/>
                </a:path>
              </a:pathLst>
            </a:custGeom>
            <a:solidFill>
              <a:srgbClr val="B23D4A"/>
            </a:solidFill>
            <a:ln w="8731" cap="flat">
              <a:noFill/>
              <a:prstDash val="solid"/>
              <a:miter/>
            </a:ln>
          </p:spPr>
          <p:txBody>
            <a:bodyPr rtlCol="0" anchor="ctr"/>
            <a:lstStyle/>
            <a:p>
              <a:endParaRPr lang="en-GB"/>
            </a:p>
          </p:txBody>
        </p:sp>
        <p:sp>
          <p:nvSpPr>
            <p:cNvPr id="588" name="Freeform: Shape 587">
              <a:extLst>
                <a:ext uri="{FF2B5EF4-FFF2-40B4-BE49-F238E27FC236}">
                  <a16:creationId xmlns:a16="http://schemas.microsoft.com/office/drawing/2014/main" id="{E8D6482C-E3F2-64B0-0BFA-E7C8DA56B3BF}"/>
                </a:ext>
              </a:extLst>
            </p:cNvPr>
            <p:cNvSpPr/>
            <p:nvPr/>
          </p:nvSpPr>
          <p:spPr>
            <a:xfrm>
              <a:off x="9170963" y="2388271"/>
              <a:ext cx="38462" cy="25277"/>
            </a:xfrm>
            <a:custGeom>
              <a:avLst/>
              <a:gdLst>
                <a:gd name="connsiteX0" fmla="*/ 0 w 38462"/>
                <a:gd name="connsiteY0" fmla="*/ 19159 h 25277"/>
                <a:gd name="connsiteX1" fmla="*/ 38462 w 38462"/>
                <a:gd name="connsiteY1" fmla="*/ 25277 h 25277"/>
                <a:gd name="connsiteX2" fmla="*/ 0 w 38462"/>
                <a:gd name="connsiteY2" fmla="*/ 19159 h 25277"/>
              </a:gdLst>
              <a:ahLst/>
              <a:cxnLst>
                <a:cxn ang="0">
                  <a:pos x="connsiteX0" y="connsiteY0"/>
                </a:cxn>
                <a:cxn ang="0">
                  <a:pos x="connsiteX1" y="connsiteY1"/>
                </a:cxn>
                <a:cxn ang="0">
                  <a:pos x="connsiteX2" y="connsiteY2"/>
                </a:cxn>
              </a:cxnLst>
              <a:rect l="l" t="t" r="r" b="b"/>
              <a:pathLst>
                <a:path w="38462" h="25277">
                  <a:moveTo>
                    <a:pt x="0" y="19159"/>
                  </a:moveTo>
                  <a:cubicBezTo>
                    <a:pt x="18357" y="-13185"/>
                    <a:pt x="28847" y="-73"/>
                    <a:pt x="38462" y="25277"/>
                  </a:cubicBezTo>
                  <a:cubicBezTo>
                    <a:pt x="25350" y="22655"/>
                    <a:pt x="12238" y="20907"/>
                    <a:pt x="0" y="19159"/>
                  </a:cubicBezTo>
                  <a:close/>
                </a:path>
              </a:pathLst>
            </a:custGeom>
            <a:solidFill>
              <a:srgbClr val="54683D"/>
            </a:solidFill>
            <a:ln w="8731" cap="flat">
              <a:noFill/>
              <a:prstDash val="solid"/>
              <a:miter/>
            </a:ln>
          </p:spPr>
          <p:txBody>
            <a:bodyPr rtlCol="0" anchor="ctr"/>
            <a:lstStyle/>
            <a:p>
              <a:endParaRPr lang="en-GB"/>
            </a:p>
          </p:txBody>
        </p:sp>
        <p:sp>
          <p:nvSpPr>
            <p:cNvPr id="589" name="Freeform: Shape 588">
              <a:extLst>
                <a:ext uri="{FF2B5EF4-FFF2-40B4-BE49-F238E27FC236}">
                  <a16:creationId xmlns:a16="http://schemas.microsoft.com/office/drawing/2014/main" id="{6E201162-D719-5B38-AD51-55DE274120B2}"/>
                </a:ext>
              </a:extLst>
            </p:cNvPr>
            <p:cNvSpPr/>
            <p:nvPr/>
          </p:nvSpPr>
          <p:spPr>
            <a:xfrm>
              <a:off x="10160492" y="2336624"/>
              <a:ext cx="40210" cy="17482"/>
            </a:xfrm>
            <a:custGeom>
              <a:avLst/>
              <a:gdLst>
                <a:gd name="connsiteX0" fmla="*/ 40210 w 40210"/>
                <a:gd name="connsiteY0" fmla="*/ 0 h 17482"/>
                <a:gd name="connsiteX1" fmla="*/ 37588 w 40210"/>
                <a:gd name="connsiteY1" fmla="*/ 17483 h 17482"/>
                <a:gd name="connsiteX2" fmla="*/ 0 w 40210"/>
                <a:gd name="connsiteY2" fmla="*/ 6119 h 17482"/>
                <a:gd name="connsiteX3" fmla="*/ 40210 w 40210"/>
                <a:gd name="connsiteY3" fmla="*/ 0 h 17482"/>
              </a:gdLst>
              <a:ahLst/>
              <a:cxnLst>
                <a:cxn ang="0">
                  <a:pos x="connsiteX0" y="connsiteY0"/>
                </a:cxn>
                <a:cxn ang="0">
                  <a:pos x="connsiteX1" y="connsiteY1"/>
                </a:cxn>
                <a:cxn ang="0">
                  <a:pos x="connsiteX2" y="connsiteY2"/>
                </a:cxn>
                <a:cxn ang="0">
                  <a:pos x="connsiteX3" y="connsiteY3"/>
                </a:cxn>
              </a:cxnLst>
              <a:rect l="l" t="t" r="r" b="b"/>
              <a:pathLst>
                <a:path w="40210" h="17482">
                  <a:moveTo>
                    <a:pt x="40210" y="0"/>
                  </a:moveTo>
                  <a:cubicBezTo>
                    <a:pt x="39336" y="6119"/>
                    <a:pt x="38462" y="11364"/>
                    <a:pt x="37588" y="17483"/>
                  </a:cubicBezTo>
                  <a:cubicBezTo>
                    <a:pt x="25350" y="13986"/>
                    <a:pt x="12238" y="9616"/>
                    <a:pt x="0" y="6119"/>
                  </a:cubicBezTo>
                  <a:cubicBezTo>
                    <a:pt x="13112" y="3497"/>
                    <a:pt x="27098" y="1748"/>
                    <a:pt x="40210" y="0"/>
                  </a:cubicBezTo>
                  <a:close/>
                </a:path>
              </a:pathLst>
            </a:custGeom>
            <a:solidFill>
              <a:srgbClr val="3D2226"/>
            </a:solidFill>
            <a:ln w="8731" cap="flat">
              <a:noFill/>
              <a:prstDash val="solid"/>
              <a:miter/>
            </a:ln>
          </p:spPr>
          <p:txBody>
            <a:bodyPr rtlCol="0" anchor="ctr"/>
            <a:lstStyle/>
            <a:p>
              <a:endParaRPr lang="en-GB"/>
            </a:p>
          </p:txBody>
        </p:sp>
        <p:sp>
          <p:nvSpPr>
            <p:cNvPr id="590" name="Freeform: Shape 589">
              <a:extLst>
                <a:ext uri="{FF2B5EF4-FFF2-40B4-BE49-F238E27FC236}">
                  <a16:creationId xmlns:a16="http://schemas.microsoft.com/office/drawing/2014/main" id="{8B63AB7C-1543-E6B7-F669-060C3F14289F}"/>
                </a:ext>
              </a:extLst>
            </p:cNvPr>
            <p:cNvSpPr/>
            <p:nvPr/>
          </p:nvSpPr>
          <p:spPr>
            <a:xfrm>
              <a:off x="10554731" y="5475670"/>
              <a:ext cx="27098" cy="44581"/>
            </a:xfrm>
            <a:custGeom>
              <a:avLst/>
              <a:gdLst>
                <a:gd name="connsiteX0" fmla="*/ 27098 w 27098"/>
                <a:gd name="connsiteY0" fmla="*/ 16609 h 44581"/>
                <a:gd name="connsiteX1" fmla="*/ 11364 w 27098"/>
                <a:gd name="connsiteY1" fmla="*/ 44582 h 44581"/>
                <a:gd name="connsiteX2" fmla="*/ 874 w 27098"/>
                <a:gd name="connsiteY2" fmla="*/ 25350 h 44581"/>
                <a:gd name="connsiteX3" fmla="*/ 0 w 27098"/>
                <a:gd name="connsiteY3" fmla="*/ 0 h 44581"/>
                <a:gd name="connsiteX4" fmla="*/ 27098 w 27098"/>
                <a:gd name="connsiteY4" fmla="*/ 16609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44581">
                  <a:moveTo>
                    <a:pt x="27098" y="16609"/>
                  </a:moveTo>
                  <a:cubicBezTo>
                    <a:pt x="21854" y="26224"/>
                    <a:pt x="16609" y="35840"/>
                    <a:pt x="11364" y="44582"/>
                  </a:cubicBezTo>
                  <a:cubicBezTo>
                    <a:pt x="7867" y="38462"/>
                    <a:pt x="4371" y="32343"/>
                    <a:pt x="874" y="25350"/>
                  </a:cubicBezTo>
                  <a:cubicBezTo>
                    <a:pt x="874" y="16609"/>
                    <a:pt x="874" y="8741"/>
                    <a:pt x="0" y="0"/>
                  </a:cubicBezTo>
                  <a:cubicBezTo>
                    <a:pt x="8741" y="6119"/>
                    <a:pt x="17483" y="11364"/>
                    <a:pt x="27098" y="16609"/>
                  </a:cubicBezTo>
                  <a:close/>
                </a:path>
              </a:pathLst>
            </a:custGeom>
            <a:solidFill>
              <a:srgbClr val="7B2B29"/>
            </a:solidFill>
            <a:ln w="8731" cap="flat">
              <a:noFill/>
              <a:prstDash val="solid"/>
              <a:miter/>
            </a:ln>
          </p:spPr>
          <p:txBody>
            <a:bodyPr rtlCol="0" anchor="ctr"/>
            <a:lstStyle/>
            <a:p>
              <a:endParaRPr lang="en-GB"/>
            </a:p>
          </p:txBody>
        </p:sp>
        <p:sp>
          <p:nvSpPr>
            <p:cNvPr id="591" name="Freeform: Shape 590">
              <a:extLst>
                <a:ext uri="{FF2B5EF4-FFF2-40B4-BE49-F238E27FC236}">
                  <a16:creationId xmlns:a16="http://schemas.microsoft.com/office/drawing/2014/main" id="{03F92C84-4593-1E53-C1E0-8F10FC3DEA9E}"/>
                </a:ext>
              </a:extLst>
            </p:cNvPr>
            <p:cNvSpPr/>
            <p:nvPr/>
          </p:nvSpPr>
          <p:spPr>
            <a:xfrm>
              <a:off x="10374657" y="1723850"/>
              <a:ext cx="27972" cy="25350"/>
            </a:xfrm>
            <a:custGeom>
              <a:avLst/>
              <a:gdLst>
                <a:gd name="connsiteX0" fmla="*/ 27972 w 27972"/>
                <a:gd name="connsiteY0" fmla="*/ 2622 h 25350"/>
                <a:gd name="connsiteX1" fmla="*/ 11364 w 27972"/>
                <a:gd name="connsiteY1" fmla="*/ 25350 h 25350"/>
                <a:gd name="connsiteX2" fmla="*/ 0 w 27972"/>
                <a:gd name="connsiteY2" fmla="*/ 0 h 25350"/>
                <a:gd name="connsiteX3" fmla="*/ 27972 w 27972"/>
                <a:gd name="connsiteY3" fmla="*/ 2622 h 25350"/>
              </a:gdLst>
              <a:ahLst/>
              <a:cxnLst>
                <a:cxn ang="0">
                  <a:pos x="connsiteX0" y="connsiteY0"/>
                </a:cxn>
                <a:cxn ang="0">
                  <a:pos x="connsiteX1" y="connsiteY1"/>
                </a:cxn>
                <a:cxn ang="0">
                  <a:pos x="connsiteX2" y="connsiteY2"/>
                </a:cxn>
                <a:cxn ang="0">
                  <a:pos x="connsiteX3" y="connsiteY3"/>
                </a:cxn>
              </a:cxnLst>
              <a:rect l="l" t="t" r="r" b="b"/>
              <a:pathLst>
                <a:path w="27972" h="25350">
                  <a:moveTo>
                    <a:pt x="27972" y="2622"/>
                  </a:moveTo>
                  <a:cubicBezTo>
                    <a:pt x="22728" y="10490"/>
                    <a:pt x="17483" y="18357"/>
                    <a:pt x="11364" y="25350"/>
                  </a:cubicBezTo>
                  <a:cubicBezTo>
                    <a:pt x="7867" y="16609"/>
                    <a:pt x="3497" y="8741"/>
                    <a:pt x="0" y="0"/>
                  </a:cubicBezTo>
                  <a:cubicBezTo>
                    <a:pt x="9616" y="1748"/>
                    <a:pt x="19231" y="1748"/>
                    <a:pt x="27972" y="2622"/>
                  </a:cubicBezTo>
                  <a:close/>
                </a:path>
              </a:pathLst>
            </a:custGeom>
            <a:solidFill>
              <a:srgbClr val="BA3325"/>
            </a:solidFill>
            <a:ln w="8731" cap="flat">
              <a:noFill/>
              <a:prstDash val="solid"/>
              <a:miter/>
            </a:ln>
          </p:spPr>
          <p:txBody>
            <a:bodyPr rtlCol="0" anchor="ctr"/>
            <a:lstStyle/>
            <a:p>
              <a:endParaRPr lang="en-GB"/>
            </a:p>
          </p:txBody>
        </p:sp>
        <p:sp>
          <p:nvSpPr>
            <p:cNvPr id="592" name="Freeform: Shape 591">
              <a:extLst>
                <a:ext uri="{FF2B5EF4-FFF2-40B4-BE49-F238E27FC236}">
                  <a16:creationId xmlns:a16="http://schemas.microsoft.com/office/drawing/2014/main" id="{117C430C-1414-0898-5098-40D01F8810FF}"/>
                </a:ext>
              </a:extLst>
            </p:cNvPr>
            <p:cNvSpPr/>
            <p:nvPr/>
          </p:nvSpPr>
          <p:spPr>
            <a:xfrm>
              <a:off x="9658734" y="2306904"/>
              <a:ext cx="53322" cy="19230"/>
            </a:xfrm>
            <a:custGeom>
              <a:avLst/>
              <a:gdLst>
                <a:gd name="connsiteX0" fmla="*/ 8741 w 53322"/>
                <a:gd name="connsiteY0" fmla="*/ 19231 h 19230"/>
                <a:gd name="connsiteX1" fmla="*/ 0 w 53322"/>
                <a:gd name="connsiteY1" fmla="*/ 12238 h 19230"/>
                <a:gd name="connsiteX2" fmla="*/ 53323 w 53322"/>
                <a:gd name="connsiteY2" fmla="*/ 0 h 19230"/>
                <a:gd name="connsiteX3" fmla="*/ 25350 w 53322"/>
                <a:gd name="connsiteY3" fmla="*/ 17483 h 19230"/>
                <a:gd name="connsiteX4" fmla="*/ 25350 w 53322"/>
                <a:gd name="connsiteY4" fmla="*/ 16609 h 19230"/>
                <a:gd name="connsiteX5" fmla="*/ 8741 w 53322"/>
                <a:gd name="connsiteY5" fmla="*/ 19231 h 1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19230">
                  <a:moveTo>
                    <a:pt x="8741" y="19231"/>
                  </a:moveTo>
                  <a:cubicBezTo>
                    <a:pt x="6119" y="16609"/>
                    <a:pt x="2622" y="14860"/>
                    <a:pt x="0" y="12238"/>
                  </a:cubicBezTo>
                  <a:cubicBezTo>
                    <a:pt x="17483" y="7867"/>
                    <a:pt x="35840" y="3497"/>
                    <a:pt x="53323" y="0"/>
                  </a:cubicBezTo>
                  <a:cubicBezTo>
                    <a:pt x="43707" y="6119"/>
                    <a:pt x="34966" y="11364"/>
                    <a:pt x="25350" y="17483"/>
                  </a:cubicBezTo>
                  <a:cubicBezTo>
                    <a:pt x="25350" y="17483"/>
                    <a:pt x="25350" y="16609"/>
                    <a:pt x="25350" y="16609"/>
                  </a:cubicBezTo>
                  <a:cubicBezTo>
                    <a:pt x="20105" y="17483"/>
                    <a:pt x="13986" y="18357"/>
                    <a:pt x="8741" y="19231"/>
                  </a:cubicBezTo>
                  <a:close/>
                </a:path>
              </a:pathLst>
            </a:custGeom>
            <a:solidFill>
              <a:srgbClr val="7B2B29"/>
            </a:solidFill>
            <a:ln w="8731" cap="flat">
              <a:noFill/>
              <a:prstDash val="solid"/>
              <a:miter/>
            </a:ln>
          </p:spPr>
          <p:txBody>
            <a:bodyPr rtlCol="0" anchor="ctr"/>
            <a:lstStyle/>
            <a:p>
              <a:endParaRPr lang="en-GB"/>
            </a:p>
          </p:txBody>
        </p:sp>
        <p:sp>
          <p:nvSpPr>
            <p:cNvPr id="593" name="Freeform: Shape 592">
              <a:extLst>
                <a:ext uri="{FF2B5EF4-FFF2-40B4-BE49-F238E27FC236}">
                  <a16:creationId xmlns:a16="http://schemas.microsoft.com/office/drawing/2014/main" id="{DF08BB18-92E8-5DCC-94D5-E76F072292F3}"/>
                </a:ext>
              </a:extLst>
            </p:cNvPr>
            <p:cNvSpPr/>
            <p:nvPr/>
          </p:nvSpPr>
          <p:spPr>
            <a:xfrm>
              <a:off x="10660502" y="816491"/>
              <a:ext cx="34965" cy="27098"/>
            </a:xfrm>
            <a:custGeom>
              <a:avLst/>
              <a:gdLst>
                <a:gd name="connsiteX0" fmla="*/ 0 w 34965"/>
                <a:gd name="connsiteY0" fmla="*/ 19231 h 27098"/>
                <a:gd name="connsiteX1" fmla="*/ 34966 w 34965"/>
                <a:gd name="connsiteY1" fmla="*/ 0 h 27098"/>
                <a:gd name="connsiteX2" fmla="*/ 34966 w 34965"/>
                <a:gd name="connsiteY2" fmla="*/ 25350 h 27098"/>
                <a:gd name="connsiteX3" fmla="*/ 7867 w 34965"/>
                <a:gd name="connsiteY3" fmla="*/ 27098 h 27098"/>
                <a:gd name="connsiteX4" fmla="*/ 0 w 34965"/>
                <a:gd name="connsiteY4" fmla="*/ 19231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7098">
                  <a:moveTo>
                    <a:pt x="0" y="19231"/>
                  </a:moveTo>
                  <a:cubicBezTo>
                    <a:pt x="11364" y="13112"/>
                    <a:pt x="23602" y="6119"/>
                    <a:pt x="34966" y="0"/>
                  </a:cubicBezTo>
                  <a:cubicBezTo>
                    <a:pt x="34966" y="8741"/>
                    <a:pt x="34966" y="17483"/>
                    <a:pt x="34966" y="25350"/>
                  </a:cubicBezTo>
                  <a:cubicBezTo>
                    <a:pt x="26224" y="26224"/>
                    <a:pt x="16609" y="26224"/>
                    <a:pt x="7867" y="27098"/>
                  </a:cubicBezTo>
                  <a:cubicBezTo>
                    <a:pt x="5245" y="25350"/>
                    <a:pt x="2623" y="22728"/>
                    <a:pt x="0" y="19231"/>
                  </a:cubicBezTo>
                  <a:close/>
                </a:path>
              </a:pathLst>
            </a:custGeom>
            <a:solidFill>
              <a:srgbClr val="54683D"/>
            </a:solidFill>
            <a:ln w="8731" cap="flat">
              <a:noFill/>
              <a:prstDash val="solid"/>
              <a:miter/>
            </a:ln>
          </p:spPr>
          <p:txBody>
            <a:bodyPr rtlCol="0" anchor="ctr"/>
            <a:lstStyle/>
            <a:p>
              <a:endParaRPr lang="en-GB"/>
            </a:p>
          </p:txBody>
        </p:sp>
        <p:sp>
          <p:nvSpPr>
            <p:cNvPr id="594" name="Freeform: Shape 593">
              <a:extLst>
                <a:ext uri="{FF2B5EF4-FFF2-40B4-BE49-F238E27FC236}">
                  <a16:creationId xmlns:a16="http://schemas.microsoft.com/office/drawing/2014/main" id="{425A9738-151B-79EF-D7A8-9373CE7A96EF}"/>
                </a:ext>
              </a:extLst>
            </p:cNvPr>
            <p:cNvSpPr/>
            <p:nvPr/>
          </p:nvSpPr>
          <p:spPr>
            <a:xfrm>
              <a:off x="11882553" y="2285924"/>
              <a:ext cx="35697" cy="42832"/>
            </a:xfrm>
            <a:custGeom>
              <a:avLst/>
              <a:gdLst>
                <a:gd name="connsiteX0" fmla="*/ 18357 w 35697"/>
                <a:gd name="connsiteY0" fmla="*/ 42833 h 42832"/>
                <a:gd name="connsiteX1" fmla="*/ 0 w 35697"/>
                <a:gd name="connsiteY1" fmla="*/ 0 h 42832"/>
                <a:gd name="connsiteX2" fmla="*/ 18357 w 35697"/>
                <a:gd name="connsiteY2" fmla="*/ 42833 h 42832"/>
              </a:gdLst>
              <a:ahLst/>
              <a:cxnLst>
                <a:cxn ang="0">
                  <a:pos x="connsiteX0" y="connsiteY0"/>
                </a:cxn>
                <a:cxn ang="0">
                  <a:pos x="connsiteX1" y="connsiteY1"/>
                </a:cxn>
                <a:cxn ang="0">
                  <a:pos x="connsiteX2" y="connsiteY2"/>
                </a:cxn>
              </a:cxnLst>
              <a:rect l="l" t="t" r="r" b="b"/>
              <a:pathLst>
                <a:path w="35697" h="42832">
                  <a:moveTo>
                    <a:pt x="18357" y="42833"/>
                  </a:moveTo>
                  <a:cubicBezTo>
                    <a:pt x="12238" y="28847"/>
                    <a:pt x="6119" y="13986"/>
                    <a:pt x="0" y="0"/>
                  </a:cubicBezTo>
                  <a:cubicBezTo>
                    <a:pt x="36714" y="874"/>
                    <a:pt x="48952" y="12238"/>
                    <a:pt x="18357" y="42833"/>
                  </a:cubicBezTo>
                  <a:close/>
                </a:path>
              </a:pathLst>
            </a:custGeom>
            <a:solidFill>
              <a:srgbClr val="B23D4A"/>
            </a:solidFill>
            <a:ln w="8731" cap="flat">
              <a:noFill/>
              <a:prstDash val="solid"/>
              <a:miter/>
            </a:ln>
          </p:spPr>
          <p:txBody>
            <a:bodyPr rtlCol="0" anchor="ctr"/>
            <a:lstStyle/>
            <a:p>
              <a:endParaRPr lang="en-GB"/>
            </a:p>
          </p:txBody>
        </p:sp>
        <p:sp>
          <p:nvSpPr>
            <p:cNvPr id="595" name="Freeform: Shape 594">
              <a:extLst>
                <a:ext uri="{FF2B5EF4-FFF2-40B4-BE49-F238E27FC236}">
                  <a16:creationId xmlns:a16="http://schemas.microsoft.com/office/drawing/2014/main" id="{60E948EE-A7BA-04FD-5080-EAB5E999950B}"/>
                </a:ext>
              </a:extLst>
            </p:cNvPr>
            <p:cNvSpPr/>
            <p:nvPr/>
          </p:nvSpPr>
          <p:spPr>
            <a:xfrm>
              <a:off x="9925348" y="2272812"/>
              <a:ext cx="59441" cy="47203"/>
            </a:xfrm>
            <a:custGeom>
              <a:avLst/>
              <a:gdLst>
                <a:gd name="connsiteX0" fmla="*/ 20105 w 59441"/>
                <a:gd name="connsiteY0" fmla="*/ 0 h 47203"/>
                <a:gd name="connsiteX1" fmla="*/ 59442 w 59441"/>
                <a:gd name="connsiteY1" fmla="*/ 47204 h 47203"/>
                <a:gd name="connsiteX2" fmla="*/ 0 w 59441"/>
                <a:gd name="connsiteY2" fmla="*/ 6119 h 47203"/>
                <a:gd name="connsiteX3" fmla="*/ 2622 w 59441"/>
                <a:gd name="connsiteY3" fmla="*/ 874 h 47203"/>
                <a:gd name="connsiteX4" fmla="*/ 20105 w 59441"/>
                <a:gd name="connsiteY4" fmla="*/ 0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47203">
                  <a:moveTo>
                    <a:pt x="20105" y="0"/>
                  </a:moveTo>
                  <a:cubicBezTo>
                    <a:pt x="33217" y="15734"/>
                    <a:pt x="46330" y="31469"/>
                    <a:pt x="59442" y="47204"/>
                  </a:cubicBezTo>
                  <a:cubicBezTo>
                    <a:pt x="39336" y="33217"/>
                    <a:pt x="19231" y="19231"/>
                    <a:pt x="0" y="6119"/>
                  </a:cubicBezTo>
                  <a:cubicBezTo>
                    <a:pt x="874" y="4371"/>
                    <a:pt x="1748" y="2622"/>
                    <a:pt x="2622" y="874"/>
                  </a:cubicBezTo>
                  <a:cubicBezTo>
                    <a:pt x="7867" y="874"/>
                    <a:pt x="13986" y="0"/>
                    <a:pt x="20105" y="0"/>
                  </a:cubicBezTo>
                  <a:close/>
                </a:path>
              </a:pathLst>
            </a:custGeom>
            <a:solidFill>
              <a:srgbClr val="E7BB54"/>
            </a:solidFill>
            <a:ln w="8731" cap="flat">
              <a:noFill/>
              <a:prstDash val="solid"/>
              <a:miter/>
            </a:ln>
          </p:spPr>
          <p:txBody>
            <a:bodyPr rtlCol="0" anchor="ctr"/>
            <a:lstStyle/>
            <a:p>
              <a:endParaRPr lang="en-GB"/>
            </a:p>
          </p:txBody>
        </p:sp>
        <p:sp>
          <p:nvSpPr>
            <p:cNvPr id="596" name="Freeform: Shape 595">
              <a:extLst>
                <a:ext uri="{FF2B5EF4-FFF2-40B4-BE49-F238E27FC236}">
                  <a16:creationId xmlns:a16="http://schemas.microsoft.com/office/drawing/2014/main" id="{02B7EF13-60D3-04B7-D6CA-3F017604D183}"/>
                </a:ext>
              </a:extLst>
            </p:cNvPr>
            <p:cNvSpPr/>
            <p:nvPr/>
          </p:nvSpPr>
          <p:spPr>
            <a:xfrm>
              <a:off x="9833563" y="1863713"/>
              <a:ext cx="39336" cy="30594"/>
            </a:xfrm>
            <a:custGeom>
              <a:avLst/>
              <a:gdLst>
                <a:gd name="connsiteX0" fmla="*/ 16609 w 39336"/>
                <a:gd name="connsiteY0" fmla="*/ 30595 h 30594"/>
                <a:gd name="connsiteX1" fmla="*/ 0 w 39336"/>
                <a:gd name="connsiteY1" fmla="*/ 15735 h 30594"/>
                <a:gd name="connsiteX2" fmla="*/ 39336 w 39336"/>
                <a:gd name="connsiteY2" fmla="*/ 0 h 30594"/>
                <a:gd name="connsiteX3" fmla="*/ 33217 w 39336"/>
                <a:gd name="connsiteY3" fmla="*/ 20979 h 30594"/>
                <a:gd name="connsiteX4" fmla="*/ 16609 w 39336"/>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0594">
                  <a:moveTo>
                    <a:pt x="16609" y="30595"/>
                  </a:moveTo>
                  <a:cubicBezTo>
                    <a:pt x="11364" y="25350"/>
                    <a:pt x="5245" y="20979"/>
                    <a:pt x="0" y="15735"/>
                  </a:cubicBezTo>
                  <a:cubicBezTo>
                    <a:pt x="13112" y="10490"/>
                    <a:pt x="26224" y="5245"/>
                    <a:pt x="39336" y="0"/>
                  </a:cubicBezTo>
                  <a:cubicBezTo>
                    <a:pt x="37588" y="6993"/>
                    <a:pt x="34966" y="13986"/>
                    <a:pt x="33217" y="20979"/>
                  </a:cubicBezTo>
                  <a:cubicBezTo>
                    <a:pt x="27098" y="24476"/>
                    <a:pt x="21854" y="27098"/>
                    <a:pt x="16609" y="30595"/>
                  </a:cubicBezTo>
                  <a:close/>
                </a:path>
              </a:pathLst>
            </a:custGeom>
            <a:solidFill>
              <a:srgbClr val="7E4E29"/>
            </a:solidFill>
            <a:ln w="8731" cap="flat">
              <a:noFill/>
              <a:prstDash val="solid"/>
              <a:miter/>
            </a:ln>
          </p:spPr>
          <p:txBody>
            <a:bodyPr rtlCol="0" anchor="ctr"/>
            <a:lstStyle/>
            <a:p>
              <a:endParaRPr lang="en-GB"/>
            </a:p>
          </p:txBody>
        </p:sp>
        <p:sp>
          <p:nvSpPr>
            <p:cNvPr id="597" name="Freeform: Shape 596">
              <a:extLst>
                <a:ext uri="{FF2B5EF4-FFF2-40B4-BE49-F238E27FC236}">
                  <a16:creationId xmlns:a16="http://schemas.microsoft.com/office/drawing/2014/main" id="{A54862A9-29FA-06BA-8753-0035C72B6723}"/>
                </a:ext>
              </a:extLst>
            </p:cNvPr>
            <p:cNvSpPr/>
            <p:nvPr/>
          </p:nvSpPr>
          <p:spPr>
            <a:xfrm>
              <a:off x="11428873" y="1872455"/>
              <a:ext cx="55070" cy="17482"/>
            </a:xfrm>
            <a:custGeom>
              <a:avLst/>
              <a:gdLst>
                <a:gd name="connsiteX0" fmla="*/ 9615 w 55070"/>
                <a:gd name="connsiteY0" fmla="*/ 17483 h 17482"/>
                <a:gd name="connsiteX1" fmla="*/ 0 w 55070"/>
                <a:gd name="connsiteY1" fmla="*/ 4371 h 17482"/>
                <a:gd name="connsiteX2" fmla="*/ 12238 w 55070"/>
                <a:gd name="connsiteY2" fmla="*/ 0 h 17482"/>
                <a:gd name="connsiteX3" fmla="*/ 55071 w 55070"/>
                <a:gd name="connsiteY3" fmla="*/ 1748 h 17482"/>
                <a:gd name="connsiteX4" fmla="*/ 55071 w 55070"/>
                <a:gd name="connsiteY4" fmla="*/ 12238 h 17482"/>
                <a:gd name="connsiteX5" fmla="*/ 9615 w 55070"/>
                <a:gd name="connsiteY5" fmla="*/ 17483 h 17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070" h="17482">
                  <a:moveTo>
                    <a:pt x="9615" y="17483"/>
                  </a:moveTo>
                  <a:cubicBezTo>
                    <a:pt x="6119" y="13112"/>
                    <a:pt x="3497" y="8741"/>
                    <a:pt x="0" y="4371"/>
                  </a:cubicBezTo>
                  <a:cubicBezTo>
                    <a:pt x="4371" y="2622"/>
                    <a:pt x="7867" y="1748"/>
                    <a:pt x="12238" y="0"/>
                  </a:cubicBezTo>
                  <a:cubicBezTo>
                    <a:pt x="26224" y="874"/>
                    <a:pt x="41085" y="874"/>
                    <a:pt x="55071" y="1748"/>
                  </a:cubicBezTo>
                  <a:cubicBezTo>
                    <a:pt x="55071" y="5245"/>
                    <a:pt x="55071" y="8741"/>
                    <a:pt x="55071" y="12238"/>
                  </a:cubicBezTo>
                  <a:cubicBezTo>
                    <a:pt x="39336" y="14861"/>
                    <a:pt x="24476" y="16609"/>
                    <a:pt x="9615" y="17483"/>
                  </a:cubicBezTo>
                  <a:close/>
                </a:path>
              </a:pathLst>
            </a:custGeom>
            <a:solidFill>
              <a:srgbClr val="7B2B29"/>
            </a:solidFill>
            <a:ln w="8731" cap="flat">
              <a:noFill/>
              <a:prstDash val="solid"/>
              <a:miter/>
            </a:ln>
          </p:spPr>
          <p:txBody>
            <a:bodyPr rtlCol="0" anchor="ctr"/>
            <a:lstStyle/>
            <a:p>
              <a:endParaRPr lang="en-GB"/>
            </a:p>
          </p:txBody>
        </p:sp>
        <p:sp>
          <p:nvSpPr>
            <p:cNvPr id="598" name="Freeform: Shape 597">
              <a:extLst>
                <a:ext uri="{FF2B5EF4-FFF2-40B4-BE49-F238E27FC236}">
                  <a16:creationId xmlns:a16="http://schemas.microsoft.com/office/drawing/2014/main" id="{93405B36-F2AC-42FF-909E-ABF124D8D9CF}"/>
                </a:ext>
              </a:extLst>
            </p:cNvPr>
            <p:cNvSpPr/>
            <p:nvPr/>
          </p:nvSpPr>
          <p:spPr>
            <a:xfrm>
              <a:off x="10752287" y="5544727"/>
              <a:ext cx="39336" cy="36714"/>
            </a:xfrm>
            <a:custGeom>
              <a:avLst/>
              <a:gdLst>
                <a:gd name="connsiteX0" fmla="*/ 39336 w 39336"/>
                <a:gd name="connsiteY0" fmla="*/ 13112 h 36714"/>
                <a:gd name="connsiteX1" fmla="*/ 38462 w 39336"/>
                <a:gd name="connsiteY1" fmla="*/ 35840 h 36714"/>
                <a:gd name="connsiteX2" fmla="*/ 29721 w 39336"/>
                <a:gd name="connsiteY2" fmla="*/ 36714 h 36714"/>
                <a:gd name="connsiteX3" fmla="*/ 0 w 39336"/>
                <a:gd name="connsiteY3" fmla="*/ 6119 h 36714"/>
                <a:gd name="connsiteX4" fmla="*/ 6119 w 39336"/>
                <a:gd name="connsiteY4" fmla="*/ 874 h 36714"/>
                <a:gd name="connsiteX5" fmla="*/ 21854 w 39336"/>
                <a:gd name="connsiteY5" fmla="*/ 0 h 36714"/>
                <a:gd name="connsiteX6" fmla="*/ 29721 w 39336"/>
                <a:gd name="connsiteY6" fmla="*/ 3497 h 36714"/>
                <a:gd name="connsiteX7" fmla="*/ 39336 w 39336"/>
                <a:gd name="connsiteY7" fmla="*/ 13112 h 36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36" h="36714">
                  <a:moveTo>
                    <a:pt x="39336" y="13112"/>
                  </a:moveTo>
                  <a:cubicBezTo>
                    <a:pt x="39336" y="20980"/>
                    <a:pt x="38462" y="27973"/>
                    <a:pt x="38462" y="35840"/>
                  </a:cubicBezTo>
                  <a:cubicBezTo>
                    <a:pt x="35840" y="35840"/>
                    <a:pt x="32343" y="36714"/>
                    <a:pt x="29721" y="36714"/>
                  </a:cubicBezTo>
                  <a:cubicBezTo>
                    <a:pt x="20105" y="26224"/>
                    <a:pt x="9616" y="16609"/>
                    <a:pt x="0" y="6119"/>
                  </a:cubicBezTo>
                  <a:cubicBezTo>
                    <a:pt x="1748" y="4371"/>
                    <a:pt x="4371" y="2622"/>
                    <a:pt x="6119" y="874"/>
                  </a:cubicBezTo>
                  <a:cubicBezTo>
                    <a:pt x="11364" y="874"/>
                    <a:pt x="16609" y="0"/>
                    <a:pt x="21854" y="0"/>
                  </a:cubicBezTo>
                  <a:cubicBezTo>
                    <a:pt x="24476" y="874"/>
                    <a:pt x="27098" y="2622"/>
                    <a:pt x="29721" y="3497"/>
                  </a:cubicBezTo>
                  <a:cubicBezTo>
                    <a:pt x="33218" y="6119"/>
                    <a:pt x="35840" y="9615"/>
                    <a:pt x="39336" y="13112"/>
                  </a:cubicBezTo>
                  <a:close/>
                </a:path>
              </a:pathLst>
            </a:custGeom>
            <a:solidFill>
              <a:srgbClr val="7B2B29"/>
            </a:solidFill>
            <a:ln w="8731" cap="flat">
              <a:noFill/>
              <a:prstDash val="solid"/>
              <a:miter/>
            </a:ln>
          </p:spPr>
          <p:txBody>
            <a:bodyPr rtlCol="0" anchor="ctr"/>
            <a:lstStyle/>
            <a:p>
              <a:endParaRPr lang="en-GB"/>
            </a:p>
          </p:txBody>
        </p:sp>
        <p:sp>
          <p:nvSpPr>
            <p:cNvPr id="599" name="Freeform: Shape 598">
              <a:extLst>
                <a:ext uri="{FF2B5EF4-FFF2-40B4-BE49-F238E27FC236}">
                  <a16:creationId xmlns:a16="http://schemas.microsoft.com/office/drawing/2014/main" id="{0147A283-A0EC-5B7C-6950-73634EDF6C95}"/>
                </a:ext>
              </a:extLst>
            </p:cNvPr>
            <p:cNvSpPr/>
            <p:nvPr/>
          </p:nvSpPr>
          <p:spPr>
            <a:xfrm>
              <a:off x="10488296" y="577267"/>
              <a:ext cx="66434" cy="29429"/>
            </a:xfrm>
            <a:custGeom>
              <a:avLst/>
              <a:gdLst>
                <a:gd name="connsiteX0" fmla="*/ 66435 w 66434"/>
                <a:gd name="connsiteY0" fmla="*/ 6701 h 29429"/>
                <a:gd name="connsiteX1" fmla="*/ 0 w 66434"/>
                <a:gd name="connsiteY1" fmla="*/ 29429 h 29429"/>
                <a:gd name="connsiteX2" fmla="*/ 66435 w 66434"/>
                <a:gd name="connsiteY2" fmla="*/ 6701 h 29429"/>
              </a:gdLst>
              <a:ahLst/>
              <a:cxnLst>
                <a:cxn ang="0">
                  <a:pos x="connsiteX0" y="connsiteY0"/>
                </a:cxn>
                <a:cxn ang="0">
                  <a:pos x="connsiteX1" y="connsiteY1"/>
                </a:cxn>
                <a:cxn ang="0">
                  <a:pos x="connsiteX2" y="connsiteY2"/>
                </a:cxn>
              </a:cxnLst>
              <a:rect l="l" t="t" r="r" b="b"/>
              <a:pathLst>
                <a:path w="66434" h="29429">
                  <a:moveTo>
                    <a:pt x="66435" y="6701"/>
                  </a:moveTo>
                  <a:cubicBezTo>
                    <a:pt x="44581" y="14569"/>
                    <a:pt x="21854" y="21562"/>
                    <a:pt x="0" y="29429"/>
                  </a:cubicBezTo>
                  <a:cubicBezTo>
                    <a:pt x="7867" y="-19523"/>
                    <a:pt x="41959" y="7576"/>
                    <a:pt x="66435" y="6701"/>
                  </a:cubicBezTo>
                  <a:close/>
                </a:path>
              </a:pathLst>
            </a:custGeom>
            <a:solidFill>
              <a:srgbClr val="B23D4A"/>
            </a:solidFill>
            <a:ln w="8731" cap="flat">
              <a:noFill/>
              <a:prstDash val="solid"/>
              <a:miter/>
            </a:ln>
          </p:spPr>
          <p:txBody>
            <a:bodyPr rtlCol="0" anchor="ctr"/>
            <a:lstStyle/>
            <a:p>
              <a:endParaRPr lang="en-GB"/>
            </a:p>
          </p:txBody>
        </p:sp>
        <p:sp>
          <p:nvSpPr>
            <p:cNvPr id="600" name="Freeform: Shape 599">
              <a:extLst>
                <a:ext uri="{FF2B5EF4-FFF2-40B4-BE49-F238E27FC236}">
                  <a16:creationId xmlns:a16="http://schemas.microsoft.com/office/drawing/2014/main" id="{99786D57-3ED7-98C3-5DBC-6F47BD01DBE7}"/>
                </a:ext>
              </a:extLst>
            </p:cNvPr>
            <p:cNvSpPr/>
            <p:nvPr/>
          </p:nvSpPr>
          <p:spPr>
            <a:xfrm>
              <a:off x="9210299" y="1960743"/>
              <a:ext cx="32343" cy="33217"/>
            </a:xfrm>
            <a:custGeom>
              <a:avLst/>
              <a:gdLst>
                <a:gd name="connsiteX0" fmla="*/ 32343 w 32343"/>
                <a:gd name="connsiteY0" fmla="*/ 13986 h 33217"/>
                <a:gd name="connsiteX1" fmla="*/ 20979 w 32343"/>
                <a:gd name="connsiteY1" fmla="*/ 33217 h 33217"/>
                <a:gd name="connsiteX2" fmla="*/ 0 w 32343"/>
                <a:gd name="connsiteY2" fmla="*/ 0 h 33217"/>
                <a:gd name="connsiteX3" fmla="*/ 32343 w 32343"/>
                <a:gd name="connsiteY3" fmla="*/ 13986 h 33217"/>
              </a:gdLst>
              <a:ahLst/>
              <a:cxnLst>
                <a:cxn ang="0">
                  <a:pos x="connsiteX0" y="connsiteY0"/>
                </a:cxn>
                <a:cxn ang="0">
                  <a:pos x="connsiteX1" y="connsiteY1"/>
                </a:cxn>
                <a:cxn ang="0">
                  <a:pos x="connsiteX2" y="connsiteY2"/>
                </a:cxn>
                <a:cxn ang="0">
                  <a:pos x="connsiteX3" y="connsiteY3"/>
                </a:cxn>
              </a:cxnLst>
              <a:rect l="l" t="t" r="r" b="b"/>
              <a:pathLst>
                <a:path w="32343" h="33217">
                  <a:moveTo>
                    <a:pt x="32343" y="13986"/>
                  </a:moveTo>
                  <a:cubicBezTo>
                    <a:pt x="28847" y="20105"/>
                    <a:pt x="24476" y="27098"/>
                    <a:pt x="20979" y="33217"/>
                  </a:cubicBezTo>
                  <a:cubicBezTo>
                    <a:pt x="13986" y="21854"/>
                    <a:pt x="6993" y="10490"/>
                    <a:pt x="0" y="0"/>
                  </a:cubicBezTo>
                  <a:cubicBezTo>
                    <a:pt x="10490" y="4371"/>
                    <a:pt x="20979" y="8741"/>
                    <a:pt x="32343" y="13986"/>
                  </a:cubicBezTo>
                  <a:close/>
                </a:path>
              </a:pathLst>
            </a:custGeom>
            <a:solidFill>
              <a:srgbClr val="7E4E29"/>
            </a:solidFill>
            <a:ln w="8731" cap="flat">
              <a:noFill/>
              <a:prstDash val="solid"/>
              <a:miter/>
            </a:ln>
          </p:spPr>
          <p:txBody>
            <a:bodyPr rtlCol="0" anchor="ctr"/>
            <a:lstStyle/>
            <a:p>
              <a:endParaRPr lang="en-GB"/>
            </a:p>
          </p:txBody>
        </p:sp>
        <p:sp>
          <p:nvSpPr>
            <p:cNvPr id="601" name="Freeform: Shape 600">
              <a:extLst>
                <a:ext uri="{FF2B5EF4-FFF2-40B4-BE49-F238E27FC236}">
                  <a16:creationId xmlns:a16="http://schemas.microsoft.com/office/drawing/2014/main" id="{A7EF9D71-24AD-55F5-7CFC-49C6AF76EAFD}"/>
                </a:ext>
              </a:extLst>
            </p:cNvPr>
            <p:cNvSpPr/>
            <p:nvPr/>
          </p:nvSpPr>
          <p:spPr>
            <a:xfrm>
              <a:off x="9611531" y="2187146"/>
              <a:ext cx="69931" cy="17482"/>
            </a:xfrm>
            <a:custGeom>
              <a:avLst/>
              <a:gdLst>
                <a:gd name="connsiteX0" fmla="*/ 46330 w 69931"/>
                <a:gd name="connsiteY0" fmla="*/ 17483 h 17482"/>
                <a:gd name="connsiteX1" fmla="*/ 0 w 69931"/>
                <a:gd name="connsiteY1" fmla="*/ 2623 h 17482"/>
                <a:gd name="connsiteX2" fmla="*/ 34966 w 69931"/>
                <a:gd name="connsiteY2" fmla="*/ 0 h 17482"/>
                <a:gd name="connsiteX3" fmla="*/ 69931 w 69931"/>
                <a:gd name="connsiteY3" fmla="*/ 6119 h 17482"/>
                <a:gd name="connsiteX4" fmla="*/ 46330 w 69931"/>
                <a:gd name="connsiteY4" fmla="*/ 17483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1" h="17482">
                  <a:moveTo>
                    <a:pt x="46330" y="17483"/>
                  </a:moveTo>
                  <a:cubicBezTo>
                    <a:pt x="30595" y="12238"/>
                    <a:pt x="15735" y="7867"/>
                    <a:pt x="0" y="2623"/>
                  </a:cubicBezTo>
                  <a:cubicBezTo>
                    <a:pt x="11364" y="1748"/>
                    <a:pt x="23602" y="874"/>
                    <a:pt x="34966" y="0"/>
                  </a:cubicBezTo>
                  <a:cubicBezTo>
                    <a:pt x="46330" y="1748"/>
                    <a:pt x="57693" y="4371"/>
                    <a:pt x="69931" y="6119"/>
                  </a:cubicBezTo>
                  <a:cubicBezTo>
                    <a:pt x="62064" y="9616"/>
                    <a:pt x="54197" y="13112"/>
                    <a:pt x="46330" y="17483"/>
                  </a:cubicBezTo>
                  <a:close/>
                </a:path>
              </a:pathLst>
            </a:custGeom>
            <a:solidFill>
              <a:srgbClr val="BE7625"/>
            </a:solidFill>
            <a:ln w="8731" cap="flat">
              <a:noFill/>
              <a:prstDash val="solid"/>
              <a:miter/>
            </a:ln>
          </p:spPr>
          <p:txBody>
            <a:bodyPr rtlCol="0" anchor="ctr"/>
            <a:lstStyle/>
            <a:p>
              <a:endParaRPr lang="en-GB"/>
            </a:p>
          </p:txBody>
        </p:sp>
        <p:sp>
          <p:nvSpPr>
            <p:cNvPr id="602" name="Freeform: Shape 601">
              <a:extLst>
                <a:ext uri="{FF2B5EF4-FFF2-40B4-BE49-F238E27FC236}">
                  <a16:creationId xmlns:a16="http://schemas.microsoft.com/office/drawing/2014/main" id="{C8ED54A5-FBCB-96F5-B1D3-36B2E04F6A12}"/>
                </a:ext>
              </a:extLst>
            </p:cNvPr>
            <p:cNvSpPr/>
            <p:nvPr/>
          </p:nvSpPr>
          <p:spPr>
            <a:xfrm>
              <a:off x="10394762" y="415259"/>
              <a:ext cx="32526" cy="43707"/>
            </a:xfrm>
            <a:custGeom>
              <a:avLst/>
              <a:gdLst>
                <a:gd name="connsiteX0" fmla="*/ 0 w 32526"/>
                <a:gd name="connsiteY0" fmla="*/ 0 h 43707"/>
                <a:gd name="connsiteX1" fmla="*/ 22728 w 32526"/>
                <a:gd name="connsiteY1" fmla="*/ 43707 h 43707"/>
                <a:gd name="connsiteX2" fmla="*/ 0 w 32526"/>
                <a:gd name="connsiteY2" fmla="*/ 0 h 43707"/>
              </a:gdLst>
              <a:ahLst/>
              <a:cxnLst>
                <a:cxn ang="0">
                  <a:pos x="connsiteX0" y="connsiteY0"/>
                </a:cxn>
                <a:cxn ang="0">
                  <a:pos x="connsiteX1" y="connsiteY1"/>
                </a:cxn>
                <a:cxn ang="0">
                  <a:pos x="connsiteX2" y="connsiteY2"/>
                </a:cxn>
              </a:cxnLst>
              <a:rect l="l" t="t" r="r" b="b"/>
              <a:pathLst>
                <a:path w="32526" h="43707">
                  <a:moveTo>
                    <a:pt x="0" y="0"/>
                  </a:moveTo>
                  <a:cubicBezTo>
                    <a:pt x="22728" y="6993"/>
                    <a:pt x="46330" y="13112"/>
                    <a:pt x="22728" y="43707"/>
                  </a:cubicBezTo>
                  <a:cubicBezTo>
                    <a:pt x="14861" y="28847"/>
                    <a:pt x="6993" y="13986"/>
                    <a:pt x="0" y="0"/>
                  </a:cubicBezTo>
                  <a:close/>
                </a:path>
              </a:pathLst>
            </a:custGeom>
            <a:solidFill>
              <a:srgbClr val="B23D4A"/>
            </a:solidFill>
            <a:ln w="8731" cap="flat">
              <a:noFill/>
              <a:prstDash val="solid"/>
              <a:miter/>
            </a:ln>
          </p:spPr>
          <p:txBody>
            <a:bodyPr rtlCol="0" anchor="ctr"/>
            <a:lstStyle/>
            <a:p>
              <a:endParaRPr lang="en-GB"/>
            </a:p>
          </p:txBody>
        </p:sp>
        <p:sp>
          <p:nvSpPr>
            <p:cNvPr id="603" name="Freeform: Shape 602">
              <a:extLst>
                <a:ext uri="{FF2B5EF4-FFF2-40B4-BE49-F238E27FC236}">
                  <a16:creationId xmlns:a16="http://schemas.microsoft.com/office/drawing/2014/main" id="{C61FF652-20F7-F663-D861-FFFF23F27DDD}"/>
                </a:ext>
              </a:extLst>
            </p:cNvPr>
            <p:cNvSpPr/>
            <p:nvPr/>
          </p:nvSpPr>
          <p:spPr>
            <a:xfrm>
              <a:off x="8868442" y="3134716"/>
              <a:ext cx="31536" cy="23601"/>
            </a:xfrm>
            <a:custGeom>
              <a:avLst/>
              <a:gdLst>
                <a:gd name="connsiteX0" fmla="*/ 31536 w 31536"/>
                <a:gd name="connsiteY0" fmla="*/ 13986 h 23601"/>
                <a:gd name="connsiteX1" fmla="*/ 10557 w 31536"/>
                <a:gd name="connsiteY1" fmla="*/ 23602 h 23601"/>
                <a:gd name="connsiteX2" fmla="*/ 67 w 31536"/>
                <a:gd name="connsiteY2" fmla="*/ 13112 h 23601"/>
                <a:gd name="connsiteX3" fmla="*/ 12305 w 31536"/>
                <a:gd name="connsiteY3" fmla="*/ 0 h 23601"/>
                <a:gd name="connsiteX4" fmla="*/ 31536 w 31536"/>
                <a:gd name="connsiteY4" fmla="*/ 13986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36" h="23601">
                  <a:moveTo>
                    <a:pt x="31536" y="13986"/>
                  </a:moveTo>
                  <a:cubicBezTo>
                    <a:pt x="21921" y="18357"/>
                    <a:pt x="16676" y="23602"/>
                    <a:pt x="10557" y="23602"/>
                  </a:cubicBezTo>
                  <a:cubicBezTo>
                    <a:pt x="7060" y="23602"/>
                    <a:pt x="-807" y="14861"/>
                    <a:pt x="67" y="13112"/>
                  </a:cubicBezTo>
                  <a:cubicBezTo>
                    <a:pt x="2690" y="7867"/>
                    <a:pt x="7935" y="874"/>
                    <a:pt x="12305" y="0"/>
                  </a:cubicBezTo>
                  <a:cubicBezTo>
                    <a:pt x="17550" y="0"/>
                    <a:pt x="22795" y="6993"/>
                    <a:pt x="31536" y="13986"/>
                  </a:cubicBezTo>
                  <a:close/>
                </a:path>
              </a:pathLst>
            </a:custGeom>
            <a:solidFill>
              <a:srgbClr val="923957"/>
            </a:solidFill>
            <a:ln w="8731" cap="flat">
              <a:noFill/>
              <a:prstDash val="solid"/>
              <a:miter/>
            </a:ln>
          </p:spPr>
          <p:txBody>
            <a:bodyPr rtlCol="0" anchor="ctr"/>
            <a:lstStyle/>
            <a:p>
              <a:endParaRPr lang="en-GB"/>
            </a:p>
          </p:txBody>
        </p:sp>
        <p:sp>
          <p:nvSpPr>
            <p:cNvPr id="604" name="Freeform: Shape 603">
              <a:extLst>
                <a:ext uri="{FF2B5EF4-FFF2-40B4-BE49-F238E27FC236}">
                  <a16:creationId xmlns:a16="http://schemas.microsoft.com/office/drawing/2014/main" id="{CCA7F0B7-1412-BD49-7199-CD5E7BEF5753}"/>
                </a:ext>
              </a:extLst>
            </p:cNvPr>
            <p:cNvSpPr/>
            <p:nvPr/>
          </p:nvSpPr>
          <p:spPr>
            <a:xfrm>
              <a:off x="10443714" y="369804"/>
              <a:ext cx="33217" cy="27972"/>
            </a:xfrm>
            <a:custGeom>
              <a:avLst/>
              <a:gdLst>
                <a:gd name="connsiteX0" fmla="*/ 33217 w 33217"/>
                <a:gd name="connsiteY0" fmla="*/ 27973 h 27972"/>
                <a:gd name="connsiteX1" fmla="*/ 0 w 33217"/>
                <a:gd name="connsiteY1" fmla="*/ 0 h 27972"/>
                <a:gd name="connsiteX2" fmla="*/ 33217 w 33217"/>
                <a:gd name="connsiteY2" fmla="*/ 27973 h 27972"/>
              </a:gdLst>
              <a:ahLst/>
              <a:cxnLst>
                <a:cxn ang="0">
                  <a:pos x="connsiteX0" y="connsiteY0"/>
                </a:cxn>
                <a:cxn ang="0">
                  <a:pos x="connsiteX1" y="connsiteY1"/>
                </a:cxn>
                <a:cxn ang="0">
                  <a:pos x="connsiteX2" y="connsiteY2"/>
                </a:cxn>
              </a:cxnLst>
              <a:rect l="l" t="t" r="r" b="b"/>
              <a:pathLst>
                <a:path w="33217" h="27972">
                  <a:moveTo>
                    <a:pt x="33217" y="27973"/>
                  </a:moveTo>
                  <a:cubicBezTo>
                    <a:pt x="21854" y="18357"/>
                    <a:pt x="10490" y="9616"/>
                    <a:pt x="0" y="0"/>
                  </a:cubicBezTo>
                  <a:cubicBezTo>
                    <a:pt x="11364" y="9616"/>
                    <a:pt x="22728" y="19231"/>
                    <a:pt x="33217" y="27973"/>
                  </a:cubicBezTo>
                  <a:close/>
                </a:path>
              </a:pathLst>
            </a:custGeom>
            <a:solidFill>
              <a:srgbClr val="B23D4A"/>
            </a:solidFill>
            <a:ln w="8731" cap="flat">
              <a:noFill/>
              <a:prstDash val="solid"/>
              <a:miter/>
            </a:ln>
          </p:spPr>
          <p:txBody>
            <a:bodyPr rtlCol="0" anchor="ctr"/>
            <a:lstStyle/>
            <a:p>
              <a:endParaRPr lang="en-GB"/>
            </a:p>
          </p:txBody>
        </p:sp>
        <p:sp>
          <p:nvSpPr>
            <p:cNvPr id="605" name="Freeform: Shape 604">
              <a:extLst>
                <a:ext uri="{FF2B5EF4-FFF2-40B4-BE49-F238E27FC236}">
                  <a16:creationId xmlns:a16="http://schemas.microsoft.com/office/drawing/2014/main" id="{9ADB342D-9C40-7FAF-F821-F8D756A8731C}"/>
                </a:ext>
              </a:extLst>
            </p:cNvPr>
            <p:cNvSpPr/>
            <p:nvPr/>
          </p:nvSpPr>
          <p:spPr>
            <a:xfrm>
              <a:off x="9841430" y="2137831"/>
              <a:ext cx="65560" cy="24839"/>
            </a:xfrm>
            <a:custGeom>
              <a:avLst/>
              <a:gdLst>
                <a:gd name="connsiteX0" fmla="*/ 0 w 65560"/>
                <a:gd name="connsiteY0" fmla="*/ 10853 h 24839"/>
                <a:gd name="connsiteX1" fmla="*/ 65561 w 65560"/>
                <a:gd name="connsiteY1" fmla="*/ 24839 h 24839"/>
                <a:gd name="connsiteX2" fmla="*/ 0 w 65560"/>
                <a:gd name="connsiteY2" fmla="*/ 10853 h 24839"/>
              </a:gdLst>
              <a:ahLst/>
              <a:cxnLst>
                <a:cxn ang="0">
                  <a:pos x="connsiteX0" y="connsiteY0"/>
                </a:cxn>
                <a:cxn ang="0">
                  <a:pos x="connsiteX1" y="connsiteY1"/>
                </a:cxn>
                <a:cxn ang="0">
                  <a:pos x="connsiteX2" y="connsiteY2"/>
                </a:cxn>
              </a:cxnLst>
              <a:rect l="l" t="t" r="r" b="b"/>
              <a:pathLst>
                <a:path w="65560" h="24839">
                  <a:moveTo>
                    <a:pt x="0" y="10853"/>
                  </a:moveTo>
                  <a:cubicBezTo>
                    <a:pt x="23602" y="5608"/>
                    <a:pt x="51574" y="-17120"/>
                    <a:pt x="65561" y="24839"/>
                  </a:cubicBezTo>
                  <a:cubicBezTo>
                    <a:pt x="43707" y="20468"/>
                    <a:pt x="21854" y="16098"/>
                    <a:pt x="0" y="10853"/>
                  </a:cubicBezTo>
                  <a:close/>
                </a:path>
              </a:pathLst>
            </a:custGeom>
            <a:solidFill>
              <a:srgbClr val="4F513D"/>
            </a:solidFill>
            <a:ln w="8731" cap="flat">
              <a:noFill/>
              <a:prstDash val="solid"/>
              <a:miter/>
            </a:ln>
          </p:spPr>
          <p:txBody>
            <a:bodyPr rtlCol="0" anchor="ctr"/>
            <a:lstStyle/>
            <a:p>
              <a:endParaRPr lang="en-GB"/>
            </a:p>
          </p:txBody>
        </p:sp>
        <p:sp>
          <p:nvSpPr>
            <p:cNvPr id="606" name="Freeform: Shape 605">
              <a:extLst>
                <a:ext uri="{FF2B5EF4-FFF2-40B4-BE49-F238E27FC236}">
                  <a16:creationId xmlns:a16="http://schemas.microsoft.com/office/drawing/2014/main" id="{05533225-8677-A132-12C5-A0B64FA52CAC}"/>
                </a:ext>
              </a:extLst>
            </p:cNvPr>
            <p:cNvSpPr/>
            <p:nvPr/>
          </p:nvSpPr>
          <p:spPr>
            <a:xfrm>
              <a:off x="9609783" y="1997457"/>
              <a:ext cx="51574" cy="29720"/>
            </a:xfrm>
            <a:custGeom>
              <a:avLst/>
              <a:gdLst>
                <a:gd name="connsiteX0" fmla="*/ 0 w 51574"/>
                <a:gd name="connsiteY0" fmla="*/ 2622 h 29720"/>
                <a:gd name="connsiteX1" fmla="*/ 32343 w 51574"/>
                <a:gd name="connsiteY1" fmla="*/ 0 h 29720"/>
                <a:gd name="connsiteX2" fmla="*/ 51574 w 51574"/>
                <a:gd name="connsiteY2" fmla="*/ 29721 h 29720"/>
                <a:gd name="connsiteX3" fmla="*/ 0 w 51574"/>
                <a:gd name="connsiteY3" fmla="*/ 2622 h 29720"/>
              </a:gdLst>
              <a:ahLst/>
              <a:cxnLst>
                <a:cxn ang="0">
                  <a:pos x="connsiteX0" y="connsiteY0"/>
                </a:cxn>
                <a:cxn ang="0">
                  <a:pos x="connsiteX1" y="connsiteY1"/>
                </a:cxn>
                <a:cxn ang="0">
                  <a:pos x="connsiteX2" y="connsiteY2"/>
                </a:cxn>
                <a:cxn ang="0">
                  <a:pos x="connsiteX3" y="connsiteY3"/>
                </a:cxn>
              </a:cxnLst>
              <a:rect l="l" t="t" r="r" b="b"/>
              <a:pathLst>
                <a:path w="51574" h="29720">
                  <a:moveTo>
                    <a:pt x="0" y="2622"/>
                  </a:moveTo>
                  <a:cubicBezTo>
                    <a:pt x="10490" y="1748"/>
                    <a:pt x="21854" y="874"/>
                    <a:pt x="32343" y="0"/>
                  </a:cubicBezTo>
                  <a:cubicBezTo>
                    <a:pt x="38462" y="9616"/>
                    <a:pt x="45455" y="19231"/>
                    <a:pt x="51574" y="29721"/>
                  </a:cubicBezTo>
                  <a:cubicBezTo>
                    <a:pt x="34966" y="20105"/>
                    <a:pt x="17483" y="11364"/>
                    <a:pt x="0" y="2622"/>
                  </a:cubicBezTo>
                  <a:close/>
                </a:path>
              </a:pathLst>
            </a:custGeom>
            <a:solidFill>
              <a:srgbClr val="7B2B29"/>
            </a:solidFill>
            <a:ln w="8731" cap="flat">
              <a:noFill/>
              <a:prstDash val="solid"/>
              <a:miter/>
            </a:ln>
          </p:spPr>
          <p:txBody>
            <a:bodyPr rtlCol="0" anchor="ctr"/>
            <a:lstStyle/>
            <a:p>
              <a:endParaRPr lang="en-GB"/>
            </a:p>
          </p:txBody>
        </p:sp>
        <p:sp>
          <p:nvSpPr>
            <p:cNvPr id="607" name="Freeform: Shape 606">
              <a:extLst>
                <a:ext uri="{FF2B5EF4-FFF2-40B4-BE49-F238E27FC236}">
                  <a16:creationId xmlns:a16="http://schemas.microsoft.com/office/drawing/2014/main" id="{80738DBC-91CC-F88C-3C6A-582CB1D4681B}"/>
                </a:ext>
              </a:extLst>
            </p:cNvPr>
            <p:cNvSpPr/>
            <p:nvPr/>
          </p:nvSpPr>
          <p:spPr>
            <a:xfrm>
              <a:off x="11203344" y="1933645"/>
              <a:ext cx="34091" cy="36495"/>
            </a:xfrm>
            <a:custGeom>
              <a:avLst/>
              <a:gdLst>
                <a:gd name="connsiteX0" fmla="*/ 26224 w 34091"/>
                <a:gd name="connsiteY0" fmla="*/ 35840 h 36495"/>
                <a:gd name="connsiteX1" fmla="*/ 0 w 34091"/>
                <a:gd name="connsiteY1" fmla="*/ 1748 h 36495"/>
                <a:gd name="connsiteX2" fmla="*/ 25350 w 34091"/>
                <a:gd name="connsiteY2" fmla="*/ 0 h 36495"/>
                <a:gd name="connsiteX3" fmla="*/ 34092 w 34091"/>
                <a:gd name="connsiteY3" fmla="*/ 35840 h 36495"/>
                <a:gd name="connsiteX4" fmla="*/ 26224 w 34091"/>
                <a:gd name="connsiteY4" fmla="*/ 35840 h 36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6495">
                  <a:moveTo>
                    <a:pt x="26224" y="35840"/>
                  </a:moveTo>
                  <a:cubicBezTo>
                    <a:pt x="17483" y="24476"/>
                    <a:pt x="8741" y="13112"/>
                    <a:pt x="0" y="1748"/>
                  </a:cubicBezTo>
                  <a:cubicBezTo>
                    <a:pt x="8741" y="874"/>
                    <a:pt x="16609" y="0"/>
                    <a:pt x="25350" y="0"/>
                  </a:cubicBezTo>
                  <a:cubicBezTo>
                    <a:pt x="27973" y="12238"/>
                    <a:pt x="31469" y="23602"/>
                    <a:pt x="34092" y="35840"/>
                  </a:cubicBezTo>
                  <a:cubicBezTo>
                    <a:pt x="31469" y="36714"/>
                    <a:pt x="28847" y="36714"/>
                    <a:pt x="26224" y="35840"/>
                  </a:cubicBezTo>
                  <a:close/>
                </a:path>
              </a:pathLst>
            </a:custGeom>
            <a:solidFill>
              <a:srgbClr val="EA9024"/>
            </a:solidFill>
            <a:ln w="8731" cap="flat">
              <a:noFill/>
              <a:prstDash val="solid"/>
              <a:miter/>
            </a:ln>
          </p:spPr>
          <p:txBody>
            <a:bodyPr rtlCol="0" anchor="ctr"/>
            <a:lstStyle/>
            <a:p>
              <a:endParaRPr lang="en-GB"/>
            </a:p>
          </p:txBody>
        </p:sp>
        <p:sp>
          <p:nvSpPr>
            <p:cNvPr id="608" name="Freeform: Shape 607">
              <a:extLst>
                <a:ext uri="{FF2B5EF4-FFF2-40B4-BE49-F238E27FC236}">
                  <a16:creationId xmlns:a16="http://schemas.microsoft.com/office/drawing/2014/main" id="{BFD25B3A-E902-EA26-7157-2B15F7C209B6}"/>
                </a:ext>
              </a:extLst>
            </p:cNvPr>
            <p:cNvSpPr/>
            <p:nvPr/>
          </p:nvSpPr>
          <p:spPr>
            <a:xfrm>
              <a:off x="9760135" y="2212496"/>
              <a:ext cx="39336" cy="28846"/>
            </a:xfrm>
            <a:custGeom>
              <a:avLst/>
              <a:gdLst>
                <a:gd name="connsiteX0" fmla="*/ 0 w 39336"/>
                <a:gd name="connsiteY0" fmla="*/ 28847 h 28846"/>
                <a:gd name="connsiteX1" fmla="*/ 12238 w 39336"/>
                <a:gd name="connsiteY1" fmla="*/ 0 h 28846"/>
                <a:gd name="connsiteX2" fmla="*/ 12238 w 39336"/>
                <a:gd name="connsiteY2" fmla="*/ 0 h 28846"/>
                <a:gd name="connsiteX3" fmla="*/ 39336 w 39336"/>
                <a:gd name="connsiteY3" fmla="*/ 15735 h 28846"/>
                <a:gd name="connsiteX4" fmla="*/ 26224 w 39336"/>
                <a:gd name="connsiteY4" fmla="*/ 24476 h 28846"/>
                <a:gd name="connsiteX5" fmla="*/ 0 w 39336"/>
                <a:gd name="connsiteY5" fmla="*/ 28847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6" h="28846">
                  <a:moveTo>
                    <a:pt x="0" y="28847"/>
                  </a:moveTo>
                  <a:cubicBezTo>
                    <a:pt x="4371" y="19231"/>
                    <a:pt x="7867" y="9616"/>
                    <a:pt x="12238" y="0"/>
                  </a:cubicBezTo>
                  <a:cubicBezTo>
                    <a:pt x="12238" y="0"/>
                    <a:pt x="12238" y="0"/>
                    <a:pt x="12238" y="0"/>
                  </a:cubicBezTo>
                  <a:cubicBezTo>
                    <a:pt x="20979" y="5245"/>
                    <a:pt x="30595" y="10490"/>
                    <a:pt x="39336" y="15735"/>
                  </a:cubicBezTo>
                  <a:cubicBezTo>
                    <a:pt x="34966" y="18357"/>
                    <a:pt x="30595" y="20980"/>
                    <a:pt x="26224" y="24476"/>
                  </a:cubicBezTo>
                  <a:cubicBezTo>
                    <a:pt x="16609" y="26224"/>
                    <a:pt x="8741" y="27973"/>
                    <a:pt x="0" y="28847"/>
                  </a:cubicBezTo>
                  <a:close/>
                </a:path>
              </a:pathLst>
            </a:custGeom>
            <a:solidFill>
              <a:srgbClr val="7E4E29"/>
            </a:solidFill>
            <a:ln w="8731" cap="flat">
              <a:noFill/>
              <a:prstDash val="solid"/>
              <a:miter/>
            </a:ln>
          </p:spPr>
          <p:txBody>
            <a:bodyPr rtlCol="0" anchor="ctr"/>
            <a:lstStyle/>
            <a:p>
              <a:endParaRPr lang="en-GB"/>
            </a:p>
          </p:txBody>
        </p:sp>
        <p:sp>
          <p:nvSpPr>
            <p:cNvPr id="609" name="Freeform: Shape 608">
              <a:extLst>
                <a:ext uri="{FF2B5EF4-FFF2-40B4-BE49-F238E27FC236}">
                  <a16:creationId xmlns:a16="http://schemas.microsoft.com/office/drawing/2014/main" id="{3E3738E2-7B9B-E95A-D48D-D846A5533A47}"/>
                </a:ext>
              </a:extLst>
            </p:cNvPr>
            <p:cNvSpPr/>
            <p:nvPr/>
          </p:nvSpPr>
          <p:spPr>
            <a:xfrm>
              <a:off x="10477806" y="693237"/>
              <a:ext cx="34965" cy="60315"/>
            </a:xfrm>
            <a:custGeom>
              <a:avLst/>
              <a:gdLst>
                <a:gd name="connsiteX0" fmla="*/ 34966 w 34965"/>
                <a:gd name="connsiteY0" fmla="*/ 60316 h 60315"/>
                <a:gd name="connsiteX1" fmla="*/ 0 w 34965"/>
                <a:gd name="connsiteY1" fmla="*/ 0 h 60315"/>
                <a:gd name="connsiteX2" fmla="*/ 34966 w 34965"/>
                <a:gd name="connsiteY2" fmla="*/ 60316 h 60315"/>
              </a:gdLst>
              <a:ahLst/>
              <a:cxnLst>
                <a:cxn ang="0">
                  <a:pos x="connsiteX0" y="connsiteY0"/>
                </a:cxn>
                <a:cxn ang="0">
                  <a:pos x="connsiteX1" y="connsiteY1"/>
                </a:cxn>
                <a:cxn ang="0">
                  <a:pos x="connsiteX2" y="connsiteY2"/>
                </a:cxn>
              </a:cxnLst>
              <a:rect l="l" t="t" r="r" b="b"/>
              <a:pathLst>
                <a:path w="34965" h="60315">
                  <a:moveTo>
                    <a:pt x="34966" y="60316"/>
                  </a:moveTo>
                  <a:cubicBezTo>
                    <a:pt x="23602" y="40211"/>
                    <a:pt x="12238" y="20105"/>
                    <a:pt x="0" y="0"/>
                  </a:cubicBezTo>
                  <a:cubicBezTo>
                    <a:pt x="12238" y="20979"/>
                    <a:pt x="23602" y="40211"/>
                    <a:pt x="34966" y="60316"/>
                  </a:cubicBezTo>
                  <a:close/>
                </a:path>
              </a:pathLst>
            </a:custGeom>
            <a:solidFill>
              <a:srgbClr val="B23D4A"/>
            </a:solidFill>
            <a:ln w="8731" cap="flat">
              <a:noFill/>
              <a:prstDash val="solid"/>
              <a:miter/>
            </a:ln>
          </p:spPr>
          <p:txBody>
            <a:bodyPr rtlCol="0" anchor="ctr"/>
            <a:lstStyle/>
            <a:p>
              <a:endParaRPr lang="en-GB"/>
            </a:p>
          </p:txBody>
        </p:sp>
        <p:sp>
          <p:nvSpPr>
            <p:cNvPr id="610" name="Freeform: Shape 609">
              <a:extLst>
                <a:ext uri="{FF2B5EF4-FFF2-40B4-BE49-F238E27FC236}">
                  <a16:creationId xmlns:a16="http://schemas.microsoft.com/office/drawing/2014/main" id="{8396BE58-9B3E-2B50-31E8-02E1896BF5BB}"/>
                </a:ext>
              </a:extLst>
            </p:cNvPr>
            <p:cNvSpPr/>
            <p:nvPr/>
          </p:nvSpPr>
          <p:spPr>
            <a:xfrm>
              <a:off x="10868548" y="5144370"/>
              <a:ext cx="874" cy="85665"/>
            </a:xfrm>
            <a:custGeom>
              <a:avLst/>
              <a:gdLst>
                <a:gd name="connsiteX0" fmla="*/ 0 w 874"/>
                <a:gd name="connsiteY0" fmla="*/ 85666 h 85665"/>
                <a:gd name="connsiteX1" fmla="*/ 874 w 874"/>
                <a:gd name="connsiteY1" fmla="*/ 0 h 85665"/>
                <a:gd name="connsiteX2" fmla="*/ 0 w 874"/>
                <a:gd name="connsiteY2" fmla="*/ 85666 h 85665"/>
              </a:gdLst>
              <a:ahLst/>
              <a:cxnLst>
                <a:cxn ang="0">
                  <a:pos x="connsiteX0" y="connsiteY0"/>
                </a:cxn>
                <a:cxn ang="0">
                  <a:pos x="connsiteX1" y="connsiteY1"/>
                </a:cxn>
                <a:cxn ang="0">
                  <a:pos x="connsiteX2" y="connsiteY2"/>
                </a:cxn>
              </a:cxnLst>
              <a:rect l="l" t="t" r="r" b="b"/>
              <a:pathLst>
                <a:path w="874" h="85665">
                  <a:moveTo>
                    <a:pt x="0" y="85666"/>
                  </a:moveTo>
                  <a:cubicBezTo>
                    <a:pt x="0" y="56819"/>
                    <a:pt x="874" y="27973"/>
                    <a:pt x="874" y="0"/>
                  </a:cubicBezTo>
                  <a:cubicBezTo>
                    <a:pt x="0" y="27973"/>
                    <a:pt x="0" y="56819"/>
                    <a:pt x="0" y="85666"/>
                  </a:cubicBezTo>
                  <a:close/>
                </a:path>
              </a:pathLst>
            </a:custGeom>
            <a:solidFill>
              <a:srgbClr val="7B2B29"/>
            </a:solidFill>
            <a:ln w="8731" cap="flat">
              <a:noFill/>
              <a:prstDash val="solid"/>
              <a:miter/>
            </a:ln>
          </p:spPr>
          <p:txBody>
            <a:bodyPr rtlCol="0" anchor="ctr"/>
            <a:lstStyle/>
            <a:p>
              <a:endParaRPr lang="en-GB"/>
            </a:p>
          </p:txBody>
        </p:sp>
        <p:sp>
          <p:nvSpPr>
            <p:cNvPr id="611" name="Freeform: Shape 610">
              <a:extLst>
                <a:ext uri="{FF2B5EF4-FFF2-40B4-BE49-F238E27FC236}">
                  <a16:creationId xmlns:a16="http://schemas.microsoft.com/office/drawing/2014/main" id="{EA518EE8-5A91-C1F7-84AD-1E62E10C949F}"/>
                </a:ext>
              </a:extLst>
            </p:cNvPr>
            <p:cNvSpPr/>
            <p:nvPr/>
          </p:nvSpPr>
          <p:spPr>
            <a:xfrm>
              <a:off x="11203344" y="1897805"/>
              <a:ext cx="25350" cy="37588"/>
            </a:xfrm>
            <a:custGeom>
              <a:avLst/>
              <a:gdLst>
                <a:gd name="connsiteX0" fmla="*/ 25350 w 25350"/>
                <a:gd name="connsiteY0" fmla="*/ 35840 h 37588"/>
                <a:gd name="connsiteX1" fmla="*/ 0 w 25350"/>
                <a:gd name="connsiteY1" fmla="*/ 37588 h 37588"/>
                <a:gd name="connsiteX2" fmla="*/ 874 w 25350"/>
                <a:gd name="connsiteY2" fmla="*/ 0 h 37588"/>
                <a:gd name="connsiteX3" fmla="*/ 25350 w 25350"/>
                <a:gd name="connsiteY3" fmla="*/ 35840 h 37588"/>
              </a:gdLst>
              <a:ahLst/>
              <a:cxnLst>
                <a:cxn ang="0">
                  <a:pos x="connsiteX0" y="connsiteY0"/>
                </a:cxn>
                <a:cxn ang="0">
                  <a:pos x="connsiteX1" y="connsiteY1"/>
                </a:cxn>
                <a:cxn ang="0">
                  <a:pos x="connsiteX2" y="connsiteY2"/>
                </a:cxn>
                <a:cxn ang="0">
                  <a:pos x="connsiteX3" y="connsiteY3"/>
                </a:cxn>
              </a:cxnLst>
              <a:rect l="l" t="t" r="r" b="b"/>
              <a:pathLst>
                <a:path w="25350" h="37588">
                  <a:moveTo>
                    <a:pt x="25350" y="35840"/>
                  </a:moveTo>
                  <a:cubicBezTo>
                    <a:pt x="16609" y="36714"/>
                    <a:pt x="8741" y="37588"/>
                    <a:pt x="0" y="37588"/>
                  </a:cubicBezTo>
                  <a:cubicBezTo>
                    <a:pt x="0" y="25350"/>
                    <a:pt x="874" y="13112"/>
                    <a:pt x="874" y="0"/>
                  </a:cubicBezTo>
                  <a:cubicBezTo>
                    <a:pt x="8741" y="13112"/>
                    <a:pt x="16609" y="24476"/>
                    <a:pt x="25350" y="35840"/>
                  </a:cubicBezTo>
                  <a:close/>
                </a:path>
              </a:pathLst>
            </a:custGeom>
            <a:solidFill>
              <a:srgbClr val="54683D"/>
            </a:solidFill>
            <a:ln w="8731" cap="flat">
              <a:noFill/>
              <a:prstDash val="solid"/>
              <a:miter/>
            </a:ln>
          </p:spPr>
          <p:txBody>
            <a:bodyPr rtlCol="0" anchor="ctr"/>
            <a:lstStyle/>
            <a:p>
              <a:endParaRPr lang="en-GB"/>
            </a:p>
          </p:txBody>
        </p:sp>
        <p:sp>
          <p:nvSpPr>
            <p:cNvPr id="612" name="Freeform: Shape 611">
              <a:extLst>
                <a:ext uri="{FF2B5EF4-FFF2-40B4-BE49-F238E27FC236}">
                  <a16:creationId xmlns:a16="http://schemas.microsoft.com/office/drawing/2014/main" id="{0B210A25-9E16-81A1-17F1-F6A148107841}"/>
                </a:ext>
              </a:extLst>
            </p:cNvPr>
            <p:cNvSpPr/>
            <p:nvPr/>
          </p:nvSpPr>
          <p:spPr>
            <a:xfrm>
              <a:off x="8745256" y="1805146"/>
              <a:ext cx="41084" cy="31469"/>
            </a:xfrm>
            <a:custGeom>
              <a:avLst/>
              <a:gdLst>
                <a:gd name="connsiteX0" fmla="*/ 0 w 41084"/>
                <a:gd name="connsiteY0" fmla="*/ 14860 h 31469"/>
                <a:gd name="connsiteX1" fmla="*/ 22728 w 41084"/>
                <a:gd name="connsiteY1" fmla="*/ 0 h 31469"/>
                <a:gd name="connsiteX2" fmla="*/ 41085 w 41084"/>
                <a:gd name="connsiteY2" fmla="*/ 31469 h 31469"/>
                <a:gd name="connsiteX3" fmla="*/ 0 w 41084"/>
                <a:gd name="connsiteY3" fmla="*/ 14860 h 31469"/>
              </a:gdLst>
              <a:ahLst/>
              <a:cxnLst>
                <a:cxn ang="0">
                  <a:pos x="connsiteX0" y="connsiteY0"/>
                </a:cxn>
                <a:cxn ang="0">
                  <a:pos x="connsiteX1" y="connsiteY1"/>
                </a:cxn>
                <a:cxn ang="0">
                  <a:pos x="connsiteX2" y="connsiteY2"/>
                </a:cxn>
                <a:cxn ang="0">
                  <a:pos x="connsiteX3" y="connsiteY3"/>
                </a:cxn>
              </a:cxnLst>
              <a:rect l="l" t="t" r="r" b="b"/>
              <a:pathLst>
                <a:path w="41084" h="31469">
                  <a:moveTo>
                    <a:pt x="0" y="14860"/>
                  </a:moveTo>
                  <a:cubicBezTo>
                    <a:pt x="7867" y="9616"/>
                    <a:pt x="14860" y="4371"/>
                    <a:pt x="22728" y="0"/>
                  </a:cubicBezTo>
                  <a:cubicBezTo>
                    <a:pt x="28847" y="10490"/>
                    <a:pt x="34966" y="20979"/>
                    <a:pt x="41085" y="31469"/>
                  </a:cubicBezTo>
                  <a:cubicBezTo>
                    <a:pt x="27098" y="26224"/>
                    <a:pt x="13986" y="20979"/>
                    <a:pt x="0" y="14860"/>
                  </a:cubicBezTo>
                  <a:close/>
                </a:path>
              </a:pathLst>
            </a:custGeom>
            <a:solidFill>
              <a:srgbClr val="7B2B29"/>
            </a:solidFill>
            <a:ln w="8731" cap="flat">
              <a:noFill/>
              <a:prstDash val="solid"/>
              <a:miter/>
            </a:ln>
          </p:spPr>
          <p:txBody>
            <a:bodyPr rtlCol="0" anchor="ctr"/>
            <a:lstStyle/>
            <a:p>
              <a:endParaRPr lang="en-GB"/>
            </a:p>
          </p:txBody>
        </p:sp>
        <p:sp>
          <p:nvSpPr>
            <p:cNvPr id="613" name="Freeform: Shape 612">
              <a:extLst>
                <a:ext uri="{FF2B5EF4-FFF2-40B4-BE49-F238E27FC236}">
                  <a16:creationId xmlns:a16="http://schemas.microsoft.com/office/drawing/2014/main" id="{0CC4F60A-E23D-E003-DB2B-5CD5BEE3F6C5}"/>
                </a:ext>
              </a:extLst>
            </p:cNvPr>
            <p:cNvSpPr/>
            <p:nvPr/>
          </p:nvSpPr>
          <p:spPr>
            <a:xfrm>
              <a:off x="9278482" y="2167915"/>
              <a:ext cx="44581" cy="19231"/>
            </a:xfrm>
            <a:custGeom>
              <a:avLst/>
              <a:gdLst>
                <a:gd name="connsiteX0" fmla="*/ 44581 w 44581"/>
                <a:gd name="connsiteY0" fmla="*/ 0 h 19231"/>
                <a:gd name="connsiteX1" fmla="*/ 7867 w 44581"/>
                <a:gd name="connsiteY1" fmla="*/ 19231 h 19231"/>
                <a:gd name="connsiteX2" fmla="*/ 0 w 44581"/>
                <a:gd name="connsiteY2" fmla="*/ 12238 h 19231"/>
                <a:gd name="connsiteX3" fmla="*/ 44581 w 44581"/>
                <a:gd name="connsiteY3" fmla="*/ 0 h 19231"/>
              </a:gdLst>
              <a:ahLst/>
              <a:cxnLst>
                <a:cxn ang="0">
                  <a:pos x="connsiteX0" y="connsiteY0"/>
                </a:cxn>
                <a:cxn ang="0">
                  <a:pos x="connsiteX1" y="connsiteY1"/>
                </a:cxn>
                <a:cxn ang="0">
                  <a:pos x="connsiteX2" y="connsiteY2"/>
                </a:cxn>
                <a:cxn ang="0">
                  <a:pos x="connsiteX3" y="connsiteY3"/>
                </a:cxn>
              </a:cxnLst>
              <a:rect l="l" t="t" r="r" b="b"/>
              <a:pathLst>
                <a:path w="44581" h="19231">
                  <a:moveTo>
                    <a:pt x="44581" y="0"/>
                  </a:moveTo>
                  <a:cubicBezTo>
                    <a:pt x="32343" y="6119"/>
                    <a:pt x="20105" y="12238"/>
                    <a:pt x="7867" y="19231"/>
                  </a:cubicBezTo>
                  <a:cubicBezTo>
                    <a:pt x="5245" y="16609"/>
                    <a:pt x="2622" y="14860"/>
                    <a:pt x="0" y="12238"/>
                  </a:cubicBezTo>
                  <a:cubicBezTo>
                    <a:pt x="14860" y="7867"/>
                    <a:pt x="29721" y="3497"/>
                    <a:pt x="44581" y="0"/>
                  </a:cubicBezTo>
                  <a:close/>
                </a:path>
              </a:pathLst>
            </a:custGeom>
            <a:solidFill>
              <a:srgbClr val="BA3325"/>
            </a:solidFill>
            <a:ln w="8731" cap="flat">
              <a:noFill/>
              <a:prstDash val="solid"/>
              <a:miter/>
            </a:ln>
          </p:spPr>
          <p:txBody>
            <a:bodyPr rtlCol="0" anchor="ctr"/>
            <a:lstStyle/>
            <a:p>
              <a:endParaRPr lang="en-GB"/>
            </a:p>
          </p:txBody>
        </p:sp>
        <p:sp>
          <p:nvSpPr>
            <p:cNvPr id="614" name="Freeform: Shape 613">
              <a:extLst>
                <a:ext uri="{FF2B5EF4-FFF2-40B4-BE49-F238E27FC236}">
                  <a16:creationId xmlns:a16="http://schemas.microsoft.com/office/drawing/2014/main" id="{A70925BA-8957-3268-CFA9-769F267D1E26}"/>
                </a:ext>
              </a:extLst>
            </p:cNvPr>
            <p:cNvSpPr/>
            <p:nvPr/>
          </p:nvSpPr>
          <p:spPr>
            <a:xfrm>
              <a:off x="8675324" y="1755320"/>
              <a:ext cx="35839" cy="42832"/>
            </a:xfrm>
            <a:custGeom>
              <a:avLst/>
              <a:gdLst>
                <a:gd name="connsiteX0" fmla="*/ 34966 w 35839"/>
                <a:gd name="connsiteY0" fmla="*/ 14860 h 42832"/>
                <a:gd name="connsiteX1" fmla="*/ 35840 w 35839"/>
                <a:gd name="connsiteY1" fmla="*/ 42833 h 42832"/>
                <a:gd name="connsiteX2" fmla="*/ 0 w 35839"/>
                <a:gd name="connsiteY2" fmla="*/ 0 h 42832"/>
                <a:gd name="connsiteX3" fmla="*/ 34966 w 35839"/>
                <a:gd name="connsiteY3" fmla="*/ 14860 h 42832"/>
              </a:gdLst>
              <a:ahLst/>
              <a:cxnLst>
                <a:cxn ang="0">
                  <a:pos x="connsiteX0" y="connsiteY0"/>
                </a:cxn>
                <a:cxn ang="0">
                  <a:pos x="connsiteX1" y="connsiteY1"/>
                </a:cxn>
                <a:cxn ang="0">
                  <a:pos x="connsiteX2" y="connsiteY2"/>
                </a:cxn>
                <a:cxn ang="0">
                  <a:pos x="connsiteX3" y="connsiteY3"/>
                </a:cxn>
              </a:cxnLst>
              <a:rect l="l" t="t" r="r" b="b"/>
              <a:pathLst>
                <a:path w="35839" h="42832">
                  <a:moveTo>
                    <a:pt x="34966" y="14860"/>
                  </a:moveTo>
                  <a:cubicBezTo>
                    <a:pt x="34966" y="24476"/>
                    <a:pt x="34966" y="33217"/>
                    <a:pt x="35840" y="42833"/>
                  </a:cubicBezTo>
                  <a:cubicBezTo>
                    <a:pt x="23602" y="28847"/>
                    <a:pt x="12238" y="13986"/>
                    <a:pt x="0" y="0"/>
                  </a:cubicBezTo>
                  <a:cubicBezTo>
                    <a:pt x="10490" y="4371"/>
                    <a:pt x="22728" y="9616"/>
                    <a:pt x="34966" y="14860"/>
                  </a:cubicBezTo>
                  <a:close/>
                </a:path>
              </a:pathLst>
            </a:custGeom>
            <a:solidFill>
              <a:srgbClr val="7B2B29"/>
            </a:solidFill>
            <a:ln w="8731" cap="flat">
              <a:noFill/>
              <a:prstDash val="solid"/>
              <a:miter/>
            </a:ln>
          </p:spPr>
          <p:txBody>
            <a:bodyPr rtlCol="0" anchor="ctr"/>
            <a:lstStyle/>
            <a:p>
              <a:endParaRPr lang="en-GB"/>
            </a:p>
          </p:txBody>
        </p:sp>
        <p:sp>
          <p:nvSpPr>
            <p:cNvPr id="615" name="Freeform: Shape 614">
              <a:extLst>
                <a:ext uri="{FF2B5EF4-FFF2-40B4-BE49-F238E27FC236}">
                  <a16:creationId xmlns:a16="http://schemas.microsoft.com/office/drawing/2014/main" id="{65FFC6FD-758C-8754-7E18-803F2E8C5C2C}"/>
                </a:ext>
              </a:extLst>
            </p:cNvPr>
            <p:cNvSpPr/>
            <p:nvPr/>
          </p:nvSpPr>
          <p:spPr>
            <a:xfrm>
              <a:off x="11209463" y="849708"/>
              <a:ext cx="26224" cy="38462"/>
            </a:xfrm>
            <a:custGeom>
              <a:avLst/>
              <a:gdLst>
                <a:gd name="connsiteX0" fmla="*/ 1748 w 26224"/>
                <a:gd name="connsiteY0" fmla="*/ 38462 h 38462"/>
                <a:gd name="connsiteX1" fmla="*/ 0 w 26224"/>
                <a:gd name="connsiteY1" fmla="*/ 0 h 38462"/>
                <a:gd name="connsiteX2" fmla="*/ 26224 w 26224"/>
                <a:gd name="connsiteY2" fmla="*/ 20105 h 38462"/>
                <a:gd name="connsiteX3" fmla="*/ 1748 w 26224"/>
                <a:gd name="connsiteY3" fmla="*/ 38462 h 38462"/>
              </a:gdLst>
              <a:ahLst/>
              <a:cxnLst>
                <a:cxn ang="0">
                  <a:pos x="connsiteX0" y="connsiteY0"/>
                </a:cxn>
                <a:cxn ang="0">
                  <a:pos x="connsiteX1" y="connsiteY1"/>
                </a:cxn>
                <a:cxn ang="0">
                  <a:pos x="connsiteX2" y="connsiteY2"/>
                </a:cxn>
                <a:cxn ang="0">
                  <a:pos x="connsiteX3" y="connsiteY3"/>
                </a:cxn>
              </a:cxnLst>
              <a:rect l="l" t="t" r="r" b="b"/>
              <a:pathLst>
                <a:path w="26224" h="38462">
                  <a:moveTo>
                    <a:pt x="1748" y="38462"/>
                  </a:moveTo>
                  <a:cubicBezTo>
                    <a:pt x="874" y="25350"/>
                    <a:pt x="874" y="13112"/>
                    <a:pt x="0" y="0"/>
                  </a:cubicBezTo>
                  <a:cubicBezTo>
                    <a:pt x="8741" y="6993"/>
                    <a:pt x="17483" y="13112"/>
                    <a:pt x="26224" y="20105"/>
                  </a:cubicBezTo>
                  <a:cubicBezTo>
                    <a:pt x="19231" y="26224"/>
                    <a:pt x="10490" y="32343"/>
                    <a:pt x="1748" y="38462"/>
                  </a:cubicBezTo>
                  <a:close/>
                </a:path>
              </a:pathLst>
            </a:custGeom>
            <a:solidFill>
              <a:srgbClr val="3D2226"/>
            </a:solidFill>
            <a:ln w="8731" cap="flat">
              <a:noFill/>
              <a:prstDash val="solid"/>
              <a:miter/>
            </a:ln>
          </p:spPr>
          <p:txBody>
            <a:bodyPr rtlCol="0" anchor="ctr"/>
            <a:lstStyle/>
            <a:p>
              <a:endParaRPr lang="en-GB"/>
            </a:p>
          </p:txBody>
        </p:sp>
        <p:sp>
          <p:nvSpPr>
            <p:cNvPr id="616" name="Freeform: Shape 615">
              <a:extLst>
                <a:ext uri="{FF2B5EF4-FFF2-40B4-BE49-F238E27FC236}">
                  <a16:creationId xmlns:a16="http://schemas.microsoft.com/office/drawing/2014/main" id="{421A1140-BABC-A027-AF3B-1EE5F53698AF}"/>
                </a:ext>
              </a:extLst>
            </p:cNvPr>
            <p:cNvSpPr/>
            <p:nvPr/>
          </p:nvSpPr>
          <p:spPr>
            <a:xfrm>
              <a:off x="9976922" y="4112882"/>
              <a:ext cx="22697" cy="41084"/>
            </a:xfrm>
            <a:custGeom>
              <a:avLst/>
              <a:gdLst>
                <a:gd name="connsiteX0" fmla="*/ 874 w 22697"/>
                <a:gd name="connsiteY0" fmla="*/ 41085 h 41084"/>
                <a:gd name="connsiteX1" fmla="*/ 0 w 22697"/>
                <a:gd name="connsiteY1" fmla="*/ 2622 h 41084"/>
                <a:gd name="connsiteX2" fmla="*/ 12238 w 22697"/>
                <a:gd name="connsiteY2" fmla="*/ 0 h 41084"/>
                <a:gd name="connsiteX3" fmla="*/ 874 w 22697"/>
                <a:gd name="connsiteY3" fmla="*/ 41085 h 41084"/>
              </a:gdLst>
              <a:ahLst/>
              <a:cxnLst>
                <a:cxn ang="0">
                  <a:pos x="connsiteX0" y="connsiteY0"/>
                </a:cxn>
                <a:cxn ang="0">
                  <a:pos x="connsiteX1" y="connsiteY1"/>
                </a:cxn>
                <a:cxn ang="0">
                  <a:pos x="connsiteX2" y="connsiteY2"/>
                </a:cxn>
                <a:cxn ang="0">
                  <a:pos x="connsiteX3" y="connsiteY3"/>
                </a:cxn>
              </a:cxnLst>
              <a:rect l="l" t="t" r="r" b="b"/>
              <a:pathLst>
                <a:path w="22697" h="41084">
                  <a:moveTo>
                    <a:pt x="874" y="41085"/>
                  </a:moveTo>
                  <a:cubicBezTo>
                    <a:pt x="874" y="27972"/>
                    <a:pt x="0" y="15734"/>
                    <a:pt x="0" y="2622"/>
                  </a:cubicBezTo>
                  <a:cubicBezTo>
                    <a:pt x="4371" y="1748"/>
                    <a:pt x="7867" y="874"/>
                    <a:pt x="12238" y="0"/>
                  </a:cubicBezTo>
                  <a:cubicBezTo>
                    <a:pt x="19231" y="16609"/>
                    <a:pt x="36714" y="36714"/>
                    <a:pt x="874" y="41085"/>
                  </a:cubicBezTo>
                  <a:close/>
                </a:path>
              </a:pathLst>
            </a:custGeom>
            <a:solidFill>
              <a:srgbClr val="B23D4A"/>
            </a:solidFill>
            <a:ln w="8731" cap="flat">
              <a:noFill/>
              <a:prstDash val="solid"/>
              <a:miter/>
            </a:ln>
          </p:spPr>
          <p:txBody>
            <a:bodyPr rtlCol="0" anchor="ctr"/>
            <a:lstStyle/>
            <a:p>
              <a:endParaRPr lang="en-GB"/>
            </a:p>
          </p:txBody>
        </p:sp>
        <p:sp>
          <p:nvSpPr>
            <p:cNvPr id="617" name="Freeform: Shape 616">
              <a:extLst>
                <a:ext uri="{FF2B5EF4-FFF2-40B4-BE49-F238E27FC236}">
                  <a16:creationId xmlns:a16="http://schemas.microsoft.com/office/drawing/2014/main" id="{E160C542-6C80-8614-35FA-9CC203C6D4C3}"/>
                </a:ext>
              </a:extLst>
            </p:cNvPr>
            <p:cNvSpPr/>
            <p:nvPr/>
          </p:nvSpPr>
          <p:spPr>
            <a:xfrm>
              <a:off x="8897886" y="1978226"/>
              <a:ext cx="30939" cy="34965"/>
            </a:xfrm>
            <a:custGeom>
              <a:avLst/>
              <a:gdLst>
                <a:gd name="connsiteX0" fmla="*/ 30939 w 30939"/>
                <a:gd name="connsiteY0" fmla="*/ 0 h 34965"/>
                <a:gd name="connsiteX1" fmla="*/ 30065 w 30939"/>
                <a:gd name="connsiteY1" fmla="*/ 28847 h 34965"/>
                <a:gd name="connsiteX2" fmla="*/ 6463 w 30939"/>
                <a:gd name="connsiteY2" fmla="*/ 34966 h 34965"/>
                <a:gd name="connsiteX3" fmla="*/ 30939 w 30939"/>
                <a:gd name="connsiteY3" fmla="*/ 0 h 34965"/>
              </a:gdLst>
              <a:ahLst/>
              <a:cxnLst>
                <a:cxn ang="0">
                  <a:pos x="connsiteX0" y="connsiteY0"/>
                </a:cxn>
                <a:cxn ang="0">
                  <a:pos x="connsiteX1" y="connsiteY1"/>
                </a:cxn>
                <a:cxn ang="0">
                  <a:pos x="connsiteX2" y="connsiteY2"/>
                </a:cxn>
                <a:cxn ang="0">
                  <a:pos x="connsiteX3" y="connsiteY3"/>
                </a:cxn>
              </a:cxnLst>
              <a:rect l="l" t="t" r="r" b="b"/>
              <a:pathLst>
                <a:path w="30939" h="34965">
                  <a:moveTo>
                    <a:pt x="30939" y="0"/>
                  </a:moveTo>
                  <a:cubicBezTo>
                    <a:pt x="30939" y="9616"/>
                    <a:pt x="30065" y="19231"/>
                    <a:pt x="30065" y="28847"/>
                  </a:cubicBezTo>
                  <a:cubicBezTo>
                    <a:pt x="22198" y="30595"/>
                    <a:pt x="14331" y="33217"/>
                    <a:pt x="6463" y="34966"/>
                  </a:cubicBezTo>
                  <a:cubicBezTo>
                    <a:pt x="-9271" y="6119"/>
                    <a:pt x="5589" y="0"/>
                    <a:pt x="30939" y="0"/>
                  </a:cubicBezTo>
                  <a:close/>
                </a:path>
              </a:pathLst>
            </a:custGeom>
            <a:solidFill>
              <a:srgbClr val="B23D4A"/>
            </a:solidFill>
            <a:ln w="8731" cap="flat">
              <a:noFill/>
              <a:prstDash val="solid"/>
              <a:miter/>
            </a:ln>
          </p:spPr>
          <p:txBody>
            <a:bodyPr rtlCol="0" anchor="ctr"/>
            <a:lstStyle/>
            <a:p>
              <a:endParaRPr lang="en-GB"/>
            </a:p>
          </p:txBody>
        </p:sp>
        <p:sp>
          <p:nvSpPr>
            <p:cNvPr id="618" name="Freeform: Shape 617">
              <a:extLst>
                <a:ext uri="{FF2B5EF4-FFF2-40B4-BE49-F238E27FC236}">
                  <a16:creationId xmlns:a16="http://schemas.microsoft.com/office/drawing/2014/main" id="{C23BD0D6-43B4-489E-766E-F7DCC288F7EF}"/>
                </a:ext>
              </a:extLst>
            </p:cNvPr>
            <p:cNvSpPr/>
            <p:nvPr/>
          </p:nvSpPr>
          <p:spPr>
            <a:xfrm>
              <a:off x="9046835" y="2309526"/>
              <a:ext cx="54196" cy="31469"/>
            </a:xfrm>
            <a:custGeom>
              <a:avLst/>
              <a:gdLst>
                <a:gd name="connsiteX0" fmla="*/ 48078 w 54196"/>
                <a:gd name="connsiteY0" fmla="*/ 874 h 31469"/>
                <a:gd name="connsiteX1" fmla="*/ 54197 w 54196"/>
                <a:gd name="connsiteY1" fmla="*/ 9616 h 31469"/>
                <a:gd name="connsiteX2" fmla="*/ 28847 w 54196"/>
                <a:gd name="connsiteY2" fmla="*/ 31469 h 31469"/>
                <a:gd name="connsiteX3" fmla="*/ 0 w 54196"/>
                <a:gd name="connsiteY3" fmla="*/ 28847 h 31469"/>
                <a:gd name="connsiteX4" fmla="*/ 23602 w 54196"/>
                <a:gd name="connsiteY4" fmla="*/ 0 h 31469"/>
                <a:gd name="connsiteX5" fmla="*/ 48078 w 54196"/>
                <a:gd name="connsiteY5" fmla="*/ 874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6" h="31469">
                  <a:moveTo>
                    <a:pt x="48078" y="874"/>
                  </a:moveTo>
                  <a:cubicBezTo>
                    <a:pt x="49826" y="3497"/>
                    <a:pt x="52449" y="6119"/>
                    <a:pt x="54197" y="9616"/>
                  </a:cubicBezTo>
                  <a:cubicBezTo>
                    <a:pt x="45455" y="16609"/>
                    <a:pt x="37588" y="24476"/>
                    <a:pt x="28847" y="31469"/>
                  </a:cubicBezTo>
                  <a:cubicBezTo>
                    <a:pt x="19231" y="30595"/>
                    <a:pt x="9616" y="29721"/>
                    <a:pt x="0" y="28847"/>
                  </a:cubicBezTo>
                  <a:cubicBezTo>
                    <a:pt x="7867" y="19231"/>
                    <a:pt x="15735" y="9616"/>
                    <a:pt x="23602" y="0"/>
                  </a:cubicBezTo>
                  <a:cubicBezTo>
                    <a:pt x="32343" y="874"/>
                    <a:pt x="40211" y="874"/>
                    <a:pt x="48078" y="874"/>
                  </a:cubicBezTo>
                  <a:close/>
                </a:path>
              </a:pathLst>
            </a:custGeom>
            <a:solidFill>
              <a:srgbClr val="7B2B29"/>
            </a:solidFill>
            <a:ln w="8731" cap="flat">
              <a:noFill/>
              <a:prstDash val="solid"/>
              <a:miter/>
            </a:ln>
          </p:spPr>
          <p:txBody>
            <a:bodyPr rtlCol="0" anchor="ctr"/>
            <a:lstStyle/>
            <a:p>
              <a:endParaRPr lang="en-GB"/>
            </a:p>
          </p:txBody>
        </p:sp>
        <p:sp>
          <p:nvSpPr>
            <p:cNvPr id="619" name="Freeform: Shape 618">
              <a:extLst>
                <a:ext uri="{FF2B5EF4-FFF2-40B4-BE49-F238E27FC236}">
                  <a16:creationId xmlns:a16="http://schemas.microsoft.com/office/drawing/2014/main" id="{947D102B-04E9-3CCC-67DE-1908750A3F15}"/>
                </a:ext>
              </a:extLst>
            </p:cNvPr>
            <p:cNvSpPr/>
            <p:nvPr/>
          </p:nvSpPr>
          <p:spPr>
            <a:xfrm>
              <a:off x="11783775" y="2035045"/>
              <a:ext cx="31469" cy="22727"/>
            </a:xfrm>
            <a:custGeom>
              <a:avLst/>
              <a:gdLst>
                <a:gd name="connsiteX0" fmla="*/ 31469 w 31469"/>
                <a:gd name="connsiteY0" fmla="*/ 15735 h 22727"/>
                <a:gd name="connsiteX1" fmla="*/ 12238 w 31469"/>
                <a:gd name="connsiteY1" fmla="*/ 22728 h 22727"/>
                <a:gd name="connsiteX2" fmla="*/ 0 w 31469"/>
                <a:gd name="connsiteY2" fmla="*/ 14860 h 22727"/>
                <a:gd name="connsiteX3" fmla="*/ 9616 w 31469"/>
                <a:gd name="connsiteY3" fmla="*/ 0 h 22727"/>
                <a:gd name="connsiteX4" fmla="*/ 31469 w 31469"/>
                <a:gd name="connsiteY4" fmla="*/ 15735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22727">
                  <a:moveTo>
                    <a:pt x="31469" y="15735"/>
                  </a:moveTo>
                  <a:cubicBezTo>
                    <a:pt x="21854" y="19231"/>
                    <a:pt x="17483" y="22728"/>
                    <a:pt x="12238" y="22728"/>
                  </a:cubicBezTo>
                  <a:cubicBezTo>
                    <a:pt x="7867" y="22728"/>
                    <a:pt x="4371" y="17483"/>
                    <a:pt x="0" y="14860"/>
                  </a:cubicBezTo>
                  <a:cubicBezTo>
                    <a:pt x="3497" y="9616"/>
                    <a:pt x="6119" y="5245"/>
                    <a:pt x="9616" y="0"/>
                  </a:cubicBezTo>
                  <a:cubicBezTo>
                    <a:pt x="13986" y="3497"/>
                    <a:pt x="18357" y="6119"/>
                    <a:pt x="31469" y="15735"/>
                  </a:cubicBezTo>
                  <a:close/>
                </a:path>
              </a:pathLst>
            </a:custGeom>
            <a:solidFill>
              <a:srgbClr val="8C5D5A"/>
            </a:solidFill>
            <a:ln w="8731" cap="flat">
              <a:noFill/>
              <a:prstDash val="solid"/>
              <a:miter/>
            </a:ln>
          </p:spPr>
          <p:txBody>
            <a:bodyPr rtlCol="0" anchor="ctr"/>
            <a:lstStyle/>
            <a:p>
              <a:endParaRPr lang="en-GB"/>
            </a:p>
          </p:txBody>
        </p:sp>
        <p:sp>
          <p:nvSpPr>
            <p:cNvPr id="620" name="Freeform: Shape 619">
              <a:extLst>
                <a:ext uri="{FF2B5EF4-FFF2-40B4-BE49-F238E27FC236}">
                  <a16:creationId xmlns:a16="http://schemas.microsoft.com/office/drawing/2014/main" id="{71C9AB6F-47AA-F013-518C-3547060B57B7}"/>
                </a:ext>
              </a:extLst>
            </p:cNvPr>
            <p:cNvSpPr/>
            <p:nvPr/>
          </p:nvSpPr>
          <p:spPr>
            <a:xfrm>
              <a:off x="9207677" y="2039416"/>
              <a:ext cx="37588" cy="27098"/>
            </a:xfrm>
            <a:custGeom>
              <a:avLst/>
              <a:gdLst>
                <a:gd name="connsiteX0" fmla="*/ 2622 w 37588"/>
                <a:gd name="connsiteY0" fmla="*/ 27098 h 27098"/>
                <a:gd name="connsiteX1" fmla="*/ 0 w 37588"/>
                <a:gd name="connsiteY1" fmla="*/ 0 h 27098"/>
                <a:gd name="connsiteX2" fmla="*/ 37588 w 37588"/>
                <a:gd name="connsiteY2" fmla="*/ 26224 h 27098"/>
                <a:gd name="connsiteX3" fmla="*/ 2622 w 37588"/>
                <a:gd name="connsiteY3" fmla="*/ 27098 h 27098"/>
              </a:gdLst>
              <a:ahLst/>
              <a:cxnLst>
                <a:cxn ang="0">
                  <a:pos x="connsiteX0" y="connsiteY0"/>
                </a:cxn>
                <a:cxn ang="0">
                  <a:pos x="connsiteX1" y="connsiteY1"/>
                </a:cxn>
                <a:cxn ang="0">
                  <a:pos x="connsiteX2" y="connsiteY2"/>
                </a:cxn>
                <a:cxn ang="0">
                  <a:pos x="connsiteX3" y="connsiteY3"/>
                </a:cxn>
              </a:cxnLst>
              <a:rect l="l" t="t" r="r" b="b"/>
              <a:pathLst>
                <a:path w="37588" h="27098">
                  <a:moveTo>
                    <a:pt x="2622" y="27098"/>
                  </a:moveTo>
                  <a:cubicBezTo>
                    <a:pt x="1748" y="18357"/>
                    <a:pt x="874" y="8741"/>
                    <a:pt x="0" y="0"/>
                  </a:cubicBezTo>
                  <a:cubicBezTo>
                    <a:pt x="12238" y="8741"/>
                    <a:pt x="25350" y="17483"/>
                    <a:pt x="37588" y="26224"/>
                  </a:cubicBezTo>
                  <a:cubicBezTo>
                    <a:pt x="26224" y="26224"/>
                    <a:pt x="13986" y="27098"/>
                    <a:pt x="2622" y="27098"/>
                  </a:cubicBezTo>
                  <a:close/>
                </a:path>
              </a:pathLst>
            </a:custGeom>
            <a:solidFill>
              <a:srgbClr val="654A38"/>
            </a:solidFill>
            <a:ln w="8731" cap="flat">
              <a:noFill/>
              <a:prstDash val="solid"/>
              <a:miter/>
            </a:ln>
          </p:spPr>
          <p:txBody>
            <a:bodyPr rtlCol="0" anchor="ctr"/>
            <a:lstStyle/>
            <a:p>
              <a:endParaRPr lang="en-GB"/>
            </a:p>
          </p:txBody>
        </p:sp>
        <p:sp>
          <p:nvSpPr>
            <p:cNvPr id="621" name="Freeform: Shape 620">
              <a:extLst>
                <a:ext uri="{FF2B5EF4-FFF2-40B4-BE49-F238E27FC236}">
                  <a16:creationId xmlns:a16="http://schemas.microsoft.com/office/drawing/2014/main" id="{A4E535D0-8610-871C-AA78-F80B0E0061DC}"/>
                </a:ext>
              </a:extLst>
            </p:cNvPr>
            <p:cNvSpPr/>
            <p:nvPr/>
          </p:nvSpPr>
          <p:spPr>
            <a:xfrm>
              <a:off x="9367645" y="1716857"/>
              <a:ext cx="30594" cy="45455"/>
            </a:xfrm>
            <a:custGeom>
              <a:avLst/>
              <a:gdLst>
                <a:gd name="connsiteX0" fmla="*/ 30595 w 30594"/>
                <a:gd name="connsiteY0" fmla="*/ 0 h 45455"/>
                <a:gd name="connsiteX1" fmla="*/ 14861 w 30594"/>
                <a:gd name="connsiteY1" fmla="*/ 45455 h 45455"/>
                <a:gd name="connsiteX2" fmla="*/ 874 w 30594"/>
                <a:gd name="connsiteY2" fmla="*/ 1748 h 45455"/>
                <a:gd name="connsiteX3" fmla="*/ 0 w 30594"/>
                <a:gd name="connsiteY3" fmla="*/ 1748 h 45455"/>
                <a:gd name="connsiteX4" fmla="*/ 30595 w 30594"/>
                <a:gd name="connsiteY4" fmla="*/ 0 h 4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94" h="45455">
                  <a:moveTo>
                    <a:pt x="30595" y="0"/>
                  </a:moveTo>
                  <a:cubicBezTo>
                    <a:pt x="25350" y="14860"/>
                    <a:pt x="20105" y="30595"/>
                    <a:pt x="14861" y="45455"/>
                  </a:cubicBezTo>
                  <a:cubicBezTo>
                    <a:pt x="10490" y="30595"/>
                    <a:pt x="5245" y="16609"/>
                    <a:pt x="874" y="1748"/>
                  </a:cubicBezTo>
                  <a:cubicBezTo>
                    <a:pt x="874" y="1748"/>
                    <a:pt x="0" y="1748"/>
                    <a:pt x="0" y="1748"/>
                  </a:cubicBezTo>
                  <a:cubicBezTo>
                    <a:pt x="10490" y="874"/>
                    <a:pt x="20105" y="874"/>
                    <a:pt x="30595" y="0"/>
                  </a:cubicBezTo>
                  <a:close/>
                </a:path>
              </a:pathLst>
            </a:custGeom>
            <a:solidFill>
              <a:srgbClr val="7B2B29"/>
            </a:solidFill>
            <a:ln w="8731" cap="flat">
              <a:noFill/>
              <a:prstDash val="solid"/>
              <a:miter/>
            </a:ln>
          </p:spPr>
          <p:txBody>
            <a:bodyPr rtlCol="0" anchor="ctr"/>
            <a:lstStyle/>
            <a:p>
              <a:endParaRPr lang="en-GB"/>
            </a:p>
          </p:txBody>
        </p:sp>
        <p:sp>
          <p:nvSpPr>
            <p:cNvPr id="622" name="Freeform: Shape 621">
              <a:extLst>
                <a:ext uri="{FF2B5EF4-FFF2-40B4-BE49-F238E27FC236}">
                  <a16:creationId xmlns:a16="http://schemas.microsoft.com/office/drawing/2014/main" id="{99618668-C09F-A4AF-815F-1DBBB1D69F2C}"/>
                </a:ext>
              </a:extLst>
            </p:cNvPr>
            <p:cNvSpPr/>
            <p:nvPr/>
          </p:nvSpPr>
          <p:spPr>
            <a:xfrm>
              <a:off x="8652596" y="-49784"/>
              <a:ext cx="28846" cy="27165"/>
            </a:xfrm>
            <a:custGeom>
              <a:avLst/>
              <a:gdLst>
                <a:gd name="connsiteX0" fmla="*/ 28847 w 28846"/>
                <a:gd name="connsiteY0" fmla="*/ 13986 h 27165"/>
                <a:gd name="connsiteX1" fmla="*/ 13112 w 28846"/>
                <a:gd name="connsiteY1" fmla="*/ 27098 h 27165"/>
                <a:gd name="connsiteX2" fmla="*/ 0 w 28846"/>
                <a:gd name="connsiteY2" fmla="*/ 15735 h 27165"/>
                <a:gd name="connsiteX3" fmla="*/ 10490 w 28846"/>
                <a:gd name="connsiteY3" fmla="*/ 0 h 27165"/>
                <a:gd name="connsiteX4" fmla="*/ 28847 w 28846"/>
                <a:gd name="connsiteY4" fmla="*/ 13986 h 271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7165">
                  <a:moveTo>
                    <a:pt x="28847" y="13986"/>
                  </a:moveTo>
                  <a:cubicBezTo>
                    <a:pt x="21854" y="20105"/>
                    <a:pt x="17483" y="27973"/>
                    <a:pt x="13112" y="27098"/>
                  </a:cubicBezTo>
                  <a:cubicBezTo>
                    <a:pt x="8741" y="27098"/>
                    <a:pt x="0" y="20105"/>
                    <a:pt x="0" y="15735"/>
                  </a:cubicBezTo>
                  <a:cubicBezTo>
                    <a:pt x="0" y="10490"/>
                    <a:pt x="6993" y="5245"/>
                    <a:pt x="10490" y="0"/>
                  </a:cubicBezTo>
                  <a:cubicBezTo>
                    <a:pt x="15735" y="3497"/>
                    <a:pt x="20105" y="7867"/>
                    <a:pt x="28847" y="13986"/>
                  </a:cubicBezTo>
                  <a:close/>
                </a:path>
              </a:pathLst>
            </a:custGeom>
            <a:solidFill>
              <a:srgbClr val="C8A5A6"/>
            </a:solidFill>
            <a:ln w="8731" cap="flat">
              <a:noFill/>
              <a:prstDash val="solid"/>
              <a:miter/>
            </a:ln>
          </p:spPr>
          <p:txBody>
            <a:bodyPr rtlCol="0" anchor="ctr"/>
            <a:lstStyle/>
            <a:p>
              <a:endParaRPr lang="en-GB"/>
            </a:p>
          </p:txBody>
        </p:sp>
        <p:sp>
          <p:nvSpPr>
            <p:cNvPr id="623" name="Freeform: Shape 622">
              <a:extLst>
                <a:ext uri="{FF2B5EF4-FFF2-40B4-BE49-F238E27FC236}">
                  <a16:creationId xmlns:a16="http://schemas.microsoft.com/office/drawing/2014/main" id="{5CF4C5FF-66F1-7C43-1459-849F1131DBAA}"/>
                </a:ext>
              </a:extLst>
            </p:cNvPr>
            <p:cNvSpPr/>
            <p:nvPr/>
          </p:nvSpPr>
          <p:spPr>
            <a:xfrm>
              <a:off x="10188465" y="2871600"/>
              <a:ext cx="47203" cy="27064"/>
            </a:xfrm>
            <a:custGeom>
              <a:avLst/>
              <a:gdLst>
                <a:gd name="connsiteX0" fmla="*/ 47204 w 47203"/>
                <a:gd name="connsiteY0" fmla="*/ 0 h 27064"/>
                <a:gd name="connsiteX1" fmla="*/ 0 w 47203"/>
                <a:gd name="connsiteY1" fmla="*/ 10490 h 27064"/>
                <a:gd name="connsiteX2" fmla="*/ 47204 w 47203"/>
                <a:gd name="connsiteY2" fmla="*/ 0 h 27064"/>
              </a:gdLst>
              <a:ahLst/>
              <a:cxnLst>
                <a:cxn ang="0">
                  <a:pos x="connsiteX0" y="connsiteY0"/>
                </a:cxn>
                <a:cxn ang="0">
                  <a:pos x="connsiteX1" y="connsiteY1"/>
                </a:cxn>
                <a:cxn ang="0">
                  <a:pos x="connsiteX2" y="connsiteY2"/>
                </a:cxn>
              </a:cxnLst>
              <a:rect l="l" t="t" r="r" b="b"/>
              <a:pathLst>
                <a:path w="47203" h="27064">
                  <a:moveTo>
                    <a:pt x="47204" y="0"/>
                  </a:moveTo>
                  <a:cubicBezTo>
                    <a:pt x="36714" y="27098"/>
                    <a:pt x="22728" y="39336"/>
                    <a:pt x="0" y="10490"/>
                  </a:cubicBezTo>
                  <a:cubicBezTo>
                    <a:pt x="15735" y="6993"/>
                    <a:pt x="31469" y="3497"/>
                    <a:pt x="47204" y="0"/>
                  </a:cubicBezTo>
                  <a:close/>
                </a:path>
              </a:pathLst>
            </a:custGeom>
            <a:solidFill>
              <a:srgbClr val="7E4E29"/>
            </a:solidFill>
            <a:ln w="8731" cap="flat">
              <a:noFill/>
              <a:prstDash val="solid"/>
              <a:miter/>
            </a:ln>
          </p:spPr>
          <p:txBody>
            <a:bodyPr rtlCol="0" anchor="ctr"/>
            <a:lstStyle/>
            <a:p>
              <a:endParaRPr lang="en-GB"/>
            </a:p>
          </p:txBody>
        </p:sp>
        <p:sp>
          <p:nvSpPr>
            <p:cNvPr id="624" name="Freeform: Shape 623">
              <a:extLst>
                <a:ext uri="{FF2B5EF4-FFF2-40B4-BE49-F238E27FC236}">
                  <a16:creationId xmlns:a16="http://schemas.microsoft.com/office/drawing/2014/main" id="{489D9717-F559-796B-1040-02D087FF9BB4}"/>
                </a:ext>
              </a:extLst>
            </p:cNvPr>
            <p:cNvSpPr/>
            <p:nvPr/>
          </p:nvSpPr>
          <p:spPr>
            <a:xfrm>
              <a:off x="10705083" y="6322661"/>
              <a:ext cx="30594" cy="35892"/>
            </a:xfrm>
            <a:custGeom>
              <a:avLst/>
              <a:gdLst>
                <a:gd name="connsiteX0" fmla="*/ 0 w 30594"/>
                <a:gd name="connsiteY0" fmla="*/ 35892 h 35892"/>
                <a:gd name="connsiteX1" fmla="*/ 30595 w 30594"/>
                <a:gd name="connsiteY1" fmla="*/ 5297 h 35892"/>
                <a:gd name="connsiteX2" fmla="*/ 0 w 30594"/>
                <a:gd name="connsiteY2" fmla="*/ 35892 h 35892"/>
              </a:gdLst>
              <a:ahLst/>
              <a:cxnLst>
                <a:cxn ang="0">
                  <a:pos x="connsiteX0" y="connsiteY0"/>
                </a:cxn>
                <a:cxn ang="0">
                  <a:pos x="connsiteX1" y="connsiteY1"/>
                </a:cxn>
                <a:cxn ang="0">
                  <a:pos x="connsiteX2" y="connsiteY2"/>
                </a:cxn>
              </a:cxnLst>
              <a:rect l="l" t="t" r="r" b="b"/>
              <a:pathLst>
                <a:path w="30594" h="35892">
                  <a:moveTo>
                    <a:pt x="0" y="35892"/>
                  </a:moveTo>
                  <a:cubicBezTo>
                    <a:pt x="8741" y="24529"/>
                    <a:pt x="-8741" y="-13933"/>
                    <a:pt x="30595" y="5297"/>
                  </a:cubicBezTo>
                  <a:cubicBezTo>
                    <a:pt x="20979" y="15787"/>
                    <a:pt x="10490" y="26277"/>
                    <a:pt x="0" y="35892"/>
                  </a:cubicBezTo>
                  <a:close/>
                </a:path>
              </a:pathLst>
            </a:custGeom>
            <a:solidFill>
              <a:srgbClr val="BE7625"/>
            </a:solidFill>
            <a:ln w="8731" cap="flat">
              <a:noFill/>
              <a:prstDash val="solid"/>
              <a:miter/>
            </a:ln>
          </p:spPr>
          <p:txBody>
            <a:bodyPr rtlCol="0" anchor="ctr"/>
            <a:lstStyle/>
            <a:p>
              <a:endParaRPr lang="en-GB"/>
            </a:p>
          </p:txBody>
        </p:sp>
        <p:sp>
          <p:nvSpPr>
            <p:cNvPr id="625" name="Freeform: Shape 624">
              <a:extLst>
                <a:ext uri="{FF2B5EF4-FFF2-40B4-BE49-F238E27FC236}">
                  <a16:creationId xmlns:a16="http://schemas.microsoft.com/office/drawing/2014/main" id="{A19CE2E2-BF6C-9E59-7D01-E1F46CC14D15}"/>
                </a:ext>
              </a:extLst>
            </p:cNvPr>
            <p:cNvSpPr/>
            <p:nvPr/>
          </p:nvSpPr>
          <p:spPr>
            <a:xfrm>
              <a:off x="10306713" y="984326"/>
              <a:ext cx="23363" cy="42832"/>
            </a:xfrm>
            <a:custGeom>
              <a:avLst/>
              <a:gdLst>
                <a:gd name="connsiteX0" fmla="*/ 20741 w 23363"/>
                <a:gd name="connsiteY0" fmla="*/ 42833 h 42832"/>
                <a:gd name="connsiteX1" fmla="*/ 23363 w 23363"/>
                <a:gd name="connsiteY1" fmla="*/ 0 h 42832"/>
                <a:gd name="connsiteX2" fmla="*/ 20741 w 23363"/>
                <a:gd name="connsiteY2" fmla="*/ 42833 h 42832"/>
              </a:gdLst>
              <a:ahLst/>
              <a:cxnLst>
                <a:cxn ang="0">
                  <a:pos x="connsiteX0" y="connsiteY0"/>
                </a:cxn>
                <a:cxn ang="0">
                  <a:pos x="connsiteX1" y="connsiteY1"/>
                </a:cxn>
                <a:cxn ang="0">
                  <a:pos x="connsiteX2" y="connsiteY2"/>
                </a:cxn>
              </a:cxnLst>
              <a:rect l="l" t="t" r="r" b="b"/>
              <a:pathLst>
                <a:path w="23363" h="42832">
                  <a:moveTo>
                    <a:pt x="20741" y="42833"/>
                  </a:moveTo>
                  <a:cubicBezTo>
                    <a:pt x="-15973" y="26224"/>
                    <a:pt x="3258" y="13112"/>
                    <a:pt x="23363" y="0"/>
                  </a:cubicBezTo>
                  <a:cubicBezTo>
                    <a:pt x="21615" y="13986"/>
                    <a:pt x="20741" y="28847"/>
                    <a:pt x="20741" y="42833"/>
                  </a:cubicBezTo>
                  <a:close/>
                </a:path>
              </a:pathLst>
            </a:custGeom>
            <a:solidFill>
              <a:srgbClr val="40293D"/>
            </a:solidFill>
            <a:ln w="8731" cap="flat">
              <a:noFill/>
              <a:prstDash val="solid"/>
              <a:miter/>
            </a:ln>
          </p:spPr>
          <p:txBody>
            <a:bodyPr rtlCol="0" anchor="ctr"/>
            <a:lstStyle/>
            <a:p>
              <a:endParaRPr lang="en-GB"/>
            </a:p>
          </p:txBody>
        </p:sp>
        <p:sp>
          <p:nvSpPr>
            <p:cNvPr id="626" name="Freeform: Shape 625">
              <a:extLst>
                <a:ext uri="{FF2B5EF4-FFF2-40B4-BE49-F238E27FC236}">
                  <a16:creationId xmlns:a16="http://schemas.microsoft.com/office/drawing/2014/main" id="{CE693C56-5A4A-BD7C-FA0F-49FCBCB22C9E}"/>
                </a:ext>
              </a:extLst>
            </p:cNvPr>
            <p:cNvSpPr/>
            <p:nvPr/>
          </p:nvSpPr>
          <p:spPr>
            <a:xfrm>
              <a:off x="9020610" y="2798962"/>
              <a:ext cx="27098" cy="21063"/>
            </a:xfrm>
            <a:custGeom>
              <a:avLst/>
              <a:gdLst>
                <a:gd name="connsiteX0" fmla="*/ 27098 w 27098"/>
                <a:gd name="connsiteY0" fmla="*/ 10574 h 21063"/>
                <a:gd name="connsiteX1" fmla="*/ 12238 w 27098"/>
                <a:gd name="connsiteY1" fmla="*/ 21063 h 21063"/>
                <a:gd name="connsiteX2" fmla="*/ 0 w 27098"/>
                <a:gd name="connsiteY2" fmla="*/ 13196 h 21063"/>
                <a:gd name="connsiteX3" fmla="*/ 12238 w 27098"/>
                <a:gd name="connsiteY3" fmla="*/ 84 h 21063"/>
                <a:gd name="connsiteX4" fmla="*/ 27098 w 27098"/>
                <a:gd name="connsiteY4" fmla="*/ 10574 h 21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21063">
                  <a:moveTo>
                    <a:pt x="27098" y="10574"/>
                  </a:moveTo>
                  <a:cubicBezTo>
                    <a:pt x="20105" y="15819"/>
                    <a:pt x="16609" y="21063"/>
                    <a:pt x="12238" y="21063"/>
                  </a:cubicBezTo>
                  <a:cubicBezTo>
                    <a:pt x="7867" y="21063"/>
                    <a:pt x="3497" y="15819"/>
                    <a:pt x="0" y="13196"/>
                  </a:cubicBezTo>
                  <a:cubicBezTo>
                    <a:pt x="4371" y="8825"/>
                    <a:pt x="7867" y="2707"/>
                    <a:pt x="12238" y="84"/>
                  </a:cubicBezTo>
                  <a:cubicBezTo>
                    <a:pt x="14860" y="-790"/>
                    <a:pt x="20105" y="5329"/>
                    <a:pt x="27098" y="10574"/>
                  </a:cubicBezTo>
                  <a:close/>
                </a:path>
              </a:pathLst>
            </a:custGeom>
            <a:solidFill>
              <a:srgbClr val="8C5D5A"/>
            </a:solidFill>
            <a:ln w="8731" cap="flat">
              <a:noFill/>
              <a:prstDash val="solid"/>
              <a:miter/>
            </a:ln>
          </p:spPr>
          <p:txBody>
            <a:bodyPr rtlCol="0" anchor="ctr"/>
            <a:lstStyle/>
            <a:p>
              <a:endParaRPr lang="en-GB"/>
            </a:p>
          </p:txBody>
        </p:sp>
        <p:sp>
          <p:nvSpPr>
            <p:cNvPr id="627" name="Freeform: Shape 626">
              <a:extLst>
                <a:ext uri="{FF2B5EF4-FFF2-40B4-BE49-F238E27FC236}">
                  <a16:creationId xmlns:a16="http://schemas.microsoft.com/office/drawing/2014/main" id="{ECE89375-A730-DA48-C358-6F189E555014}"/>
                </a:ext>
              </a:extLst>
            </p:cNvPr>
            <p:cNvSpPr/>
            <p:nvPr/>
          </p:nvSpPr>
          <p:spPr>
            <a:xfrm>
              <a:off x="10706831" y="4923212"/>
              <a:ext cx="15734" cy="41958"/>
            </a:xfrm>
            <a:custGeom>
              <a:avLst/>
              <a:gdLst>
                <a:gd name="connsiteX0" fmla="*/ 0 w 15734"/>
                <a:gd name="connsiteY0" fmla="*/ 41959 h 41958"/>
                <a:gd name="connsiteX1" fmla="*/ 0 w 15734"/>
                <a:gd name="connsiteY1" fmla="*/ 6119 h 41958"/>
                <a:gd name="connsiteX2" fmla="*/ 1748 w 15734"/>
                <a:gd name="connsiteY2" fmla="*/ 0 h 41958"/>
                <a:gd name="connsiteX3" fmla="*/ 15734 w 15734"/>
                <a:gd name="connsiteY3" fmla="*/ 34091 h 41958"/>
                <a:gd name="connsiteX4" fmla="*/ 0 w 15734"/>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41958">
                  <a:moveTo>
                    <a:pt x="0" y="41959"/>
                  </a:moveTo>
                  <a:cubicBezTo>
                    <a:pt x="0" y="29721"/>
                    <a:pt x="0" y="18357"/>
                    <a:pt x="0" y="6119"/>
                  </a:cubicBezTo>
                  <a:cubicBezTo>
                    <a:pt x="874" y="4371"/>
                    <a:pt x="874" y="1748"/>
                    <a:pt x="1748" y="0"/>
                  </a:cubicBezTo>
                  <a:cubicBezTo>
                    <a:pt x="6119" y="11364"/>
                    <a:pt x="11364" y="22727"/>
                    <a:pt x="15734" y="34091"/>
                  </a:cubicBezTo>
                  <a:cubicBezTo>
                    <a:pt x="10490" y="37588"/>
                    <a:pt x="5245" y="40210"/>
                    <a:pt x="0" y="41959"/>
                  </a:cubicBezTo>
                  <a:close/>
                </a:path>
              </a:pathLst>
            </a:custGeom>
            <a:solidFill>
              <a:srgbClr val="7B2B29"/>
            </a:solidFill>
            <a:ln w="8731" cap="flat">
              <a:noFill/>
              <a:prstDash val="solid"/>
              <a:miter/>
            </a:ln>
          </p:spPr>
          <p:txBody>
            <a:bodyPr rtlCol="0" anchor="ctr"/>
            <a:lstStyle/>
            <a:p>
              <a:endParaRPr lang="en-GB"/>
            </a:p>
          </p:txBody>
        </p:sp>
        <p:sp>
          <p:nvSpPr>
            <p:cNvPr id="628" name="Freeform: Shape 627">
              <a:extLst>
                <a:ext uri="{FF2B5EF4-FFF2-40B4-BE49-F238E27FC236}">
                  <a16:creationId xmlns:a16="http://schemas.microsoft.com/office/drawing/2014/main" id="{74A8D271-A3CA-D96F-BF77-7DF52C5E84B8}"/>
                </a:ext>
              </a:extLst>
            </p:cNvPr>
            <p:cNvSpPr/>
            <p:nvPr/>
          </p:nvSpPr>
          <p:spPr>
            <a:xfrm>
              <a:off x="10286369" y="2129453"/>
              <a:ext cx="31469" cy="41958"/>
            </a:xfrm>
            <a:custGeom>
              <a:avLst/>
              <a:gdLst>
                <a:gd name="connsiteX0" fmla="*/ 31469 w 31469"/>
                <a:gd name="connsiteY0" fmla="*/ 9615 h 41958"/>
                <a:gd name="connsiteX1" fmla="*/ 20105 w 31469"/>
                <a:gd name="connsiteY1" fmla="*/ 41959 h 41958"/>
                <a:gd name="connsiteX2" fmla="*/ 18357 w 31469"/>
                <a:gd name="connsiteY2" fmla="*/ 41959 h 41958"/>
                <a:gd name="connsiteX3" fmla="*/ 0 w 31469"/>
                <a:gd name="connsiteY3" fmla="*/ 0 h 41958"/>
                <a:gd name="connsiteX4" fmla="*/ 31469 w 31469"/>
                <a:gd name="connsiteY4" fmla="*/ 9615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41958">
                  <a:moveTo>
                    <a:pt x="31469" y="9615"/>
                  </a:moveTo>
                  <a:cubicBezTo>
                    <a:pt x="27973" y="20105"/>
                    <a:pt x="23602" y="31469"/>
                    <a:pt x="20105" y="41959"/>
                  </a:cubicBezTo>
                  <a:cubicBezTo>
                    <a:pt x="20105" y="41959"/>
                    <a:pt x="18357" y="41959"/>
                    <a:pt x="18357" y="41959"/>
                  </a:cubicBezTo>
                  <a:cubicBezTo>
                    <a:pt x="12238" y="27973"/>
                    <a:pt x="6119" y="13986"/>
                    <a:pt x="0" y="0"/>
                  </a:cubicBezTo>
                  <a:cubicBezTo>
                    <a:pt x="10490" y="2622"/>
                    <a:pt x="20979" y="6119"/>
                    <a:pt x="31469" y="9615"/>
                  </a:cubicBezTo>
                  <a:close/>
                </a:path>
              </a:pathLst>
            </a:custGeom>
            <a:solidFill>
              <a:srgbClr val="54683D"/>
            </a:solidFill>
            <a:ln w="8731" cap="flat">
              <a:noFill/>
              <a:prstDash val="solid"/>
              <a:miter/>
            </a:ln>
          </p:spPr>
          <p:txBody>
            <a:bodyPr rtlCol="0" anchor="ctr"/>
            <a:lstStyle/>
            <a:p>
              <a:endParaRPr lang="en-GB"/>
            </a:p>
          </p:txBody>
        </p:sp>
        <p:sp>
          <p:nvSpPr>
            <p:cNvPr id="629" name="Freeform: Shape 628">
              <a:extLst>
                <a:ext uri="{FF2B5EF4-FFF2-40B4-BE49-F238E27FC236}">
                  <a16:creationId xmlns:a16="http://schemas.microsoft.com/office/drawing/2014/main" id="{4498284C-1E2E-B5FA-0222-35124D4FDA87}"/>
                </a:ext>
              </a:extLst>
            </p:cNvPr>
            <p:cNvSpPr/>
            <p:nvPr/>
          </p:nvSpPr>
          <p:spPr>
            <a:xfrm>
              <a:off x="9594922" y="2576139"/>
              <a:ext cx="33217" cy="24799"/>
            </a:xfrm>
            <a:custGeom>
              <a:avLst/>
              <a:gdLst>
                <a:gd name="connsiteX0" fmla="*/ 33217 w 33217"/>
                <a:gd name="connsiteY0" fmla="*/ 0 h 24799"/>
                <a:gd name="connsiteX1" fmla="*/ 0 w 33217"/>
                <a:gd name="connsiteY1" fmla="*/ 13986 h 24799"/>
                <a:gd name="connsiteX2" fmla="*/ 33217 w 33217"/>
                <a:gd name="connsiteY2" fmla="*/ 0 h 24799"/>
              </a:gdLst>
              <a:ahLst/>
              <a:cxnLst>
                <a:cxn ang="0">
                  <a:pos x="connsiteX0" y="connsiteY0"/>
                </a:cxn>
                <a:cxn ang="0">
                  <a:pos x="connsiteX1" y="connsiteY1"/>
                </a:cxn>
                <a:cxn ang="0">
                  <a:pos x="connsiteX2" y="connsiteY2"/>
                </a:cxn>
              </a:cxnLst>
              <a:rect l="l" t="t" r="r" b="b"/>
              <a:pathLst>
                <a:path w="33217" h="24799">
                  <a:moveTo>
                    <a:pt x="33217" y="0"/>
                  </a:moveTo>
                  <a:cubicBezTo>
                    <a:pt x="31469" y="27098"/>
                    <a:pt x="20105" y="32343"/>
                    <a:pt x="0" y="13986"/>
                  </a:cubicBezTo>
                  <a:cubicBezTo>
                    <a:pt x="10490" y="8741"/>
                    <a:pt x="21854" y="4371"/>
                    <a:pt x="33217" y="0"/>
                  </a:cubicBezTo>
                  <a:close/>
                </a:path>
              </a:pathLst>
            </a:custGeom>
            <a:solidFill>
              <a:srgbClr val="BA3325"/>
            </a:solidFill>
            <a:ln w="8731" cap="flat">
              <a:noFill/>
              <a:prstDash val="solid"/>
              <a:miter/>
            </a:ln>
          </p:spPr>
          <p:txBody>
            <a:bodyPr rtlCol="0" anchor="ctr"/>
            <a:lstStyle/>
            <a:p>
              <a:endParaRPr lang="en-GB"/>
            </a:p>
          </p:txBody>
        </p:sp>
        <p:sp>
          <p:nvSpPr>
            <p:cNvPr id="630" name="Freeform: Shape 629">
              <a:extLst>
                <a:ext uri="{FF2B5EF4-FFF2-40B4-BE49-F238E27FC236}">
                  <a16:creationId xmlns:a16="http://schemas.microsoft.com/office/drawing/2014/main" id="{386ECC03-BD9D-895D-0DE3-A5D21E2962EC}"/>
                </a:ext>
              </a:extLst>
            </p:cNvPr>
            <p:cNvSpPr/>
            <p:nvPr/>
          </p:nvSpPr>
          <p:spPr>
            <a:xfrm>
              <a:off x="11203344" y="1969484"/>
              <a:ext cx="34091" cy="19231"/>
            </a:xfrm>
            <a:custGeom>
              <a:avLst/>
              <a:gdLst>
                <a:gd name="connsiteX0" fmla="*/ 26224 w 34091"/>
                <a:gd name="connsiteY0" fmla="*/ 0 h 19231"/>
                <a:gd name="connsiteX1" fmla="*/ 34092 w 34091"/>
                <a:gd name="connsiteY1" fmla="*/ 0 h 19231"/>
                <a:gd name="connsiteX2" fmla="*/ 33218 w 34091"/>
                <a:gd name="connsiteY2" fmla="*/ 19231 h 19231"/>
                <a:gd name="connsiteX3" fmla="*/ 0 w 34091"/>
                <a:gd name="connsiteY3" fmla="*/ 1748 h 19231"/>
                <a:gd name="connsiteX4" fmla="*/ 26224 w 34091"/>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19231">
                  <a:moveTo>
                    <a:pt x="26224" y="0"/>
                  </a:moveTo>
                  <a:cubicBezTo>
                    <a:pt x="28847" y="874"/>
                    <a:pt x="31469" y="874"/>
                    <a:pt x="34092" y="0"/>
                  </a:cubicBezTo>
                  <a:cubicBezTo>
                    <a:pt x="34092" y="6119"/>
                    <a:pt x="33218" y="12238"/>
                    <a:pt x="33218" y="19231"/>
                  </a:cubicBezTo>
                  <a:cubicBezTo>
                    <a:pt x="21854" y="13112"/>
                    <a:pt x="11364" y="7867"/>
                    <a:pt x="0" y="1748"/>
                  </a:cubicBezTo>
                  <a:cubicBezTo>
                    <a:pt x="7867" y="874"/>
                    <a:pt x="17483" y="874"/>
                    <a:pt x="26224" y="0"/>
                  </a:cubicBezTo>
                  <a:close/>
                </a:path>
              </a:pathLst>
            </a:custGeom>
            <a:solidFill>
              <a:srgbClr val="BE7625"/>
            </a:solidFill>
            <a:ln w="8731" cap="flat">
              <a:noFill/>
              <a:prstDash val="solid"/>
              <a:miter/>
            </a:ln>
          </p:spPr>
          <p:txBody>
            <a:bodyPr rtlCol="0" anchor="ctr"/>
            <a:lstStyle/>
            <a:p>
              <a:endParaRPr lang="en-GB"/>
            </a:p>
          </p:txBody>
        </p:sp>
        <p:sp>
          <p:nvSpPr>
            <p:cNvPr id="631" name="Freeform: Shape 630">
              <a:extLst>
                <a:ext uri="{FF2B5EF4-FFF2-40B4-BE49-F238E27FC236}">
                  <a16:creationId xmlns:a16="http://schemas.microsoft.com/office/drawing/2014/main" id="{9DF7BFB0-0958-4763-A4D9-36F2A01DCA2A}"/>
                </a:ext>
              </a:extLst>
            </p:cNvPr>
            <p:cNvSpPr/>
            <p:nvPr/>
          </p:nvSpPr>
          <p:spPr>
            <a:xfrm>
              <a:off x="9593174" y="877681"/>
              <a:ext cx="27098" cy="34965"/>
            </a:xfrm>
            <a:custGeom>
              <a:avLst/>
              <a:gdLst>
                <a:gd name="connsiteX0" fmla="*/ 27098 w 27098"/>
                <a:gd name="connsiteY0" fmla="*/ 18357 h 34965"/>
                <a:gd name="connsiteX1" fmla="*/ 0 w 27098"/>
                <a:gd name="connsiteY1" fmla="*/ 34966 h 34965"/>
                <a:gd name="connsiteX2" fmla="*/ 0 w 27098"/>
                <a:gd name="connsiteY2" fmla="*/ 34966 h 34965"/>
                <a:gd name="connsiteX3" fmla="*/ 0 w 27098"/>
                <a:gd name="connsiteY3" fmla="*/ 0 h 34965"/>
                <a:gd name="connsiteX4" fmla="*/ 0 w 27098"/>
                <a:gd name="connsiteY4" fmla="*/ 0 h 34965"/>
                <a:gd name="connsiteX5" fmla="*/ 8741 w 27098"/>
                <a:gd name="connsiteY5" fmla="*/ 0 h 34965"/>
                <a:gd name="connsiteX6" fmla="*/ 27098 w 27098"/>
                <a:gd name="connsiteY6" fmla="*/ 18357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98" h="34965">
                  <a:moveTo>
                    <a:pt x="27098" y="18357"/>
                  </a:moveTo>
                  <a:cubicBezTo>
                    <a:pt x="18357" y="23602"/>
                    <a:pt x="8741" y="29721"/>
                    <a:pt x="0" y="34966"/>
                  </a:cubicBezTo>
                  <a:cubicBezTo>
                    <a:pt x="0" y="34966"/>
                    <a:pt x="0" y="34966"/>
                    <a:pt x="0" y="34966"/>
                  </a:cubicBezTo>
                  <a:cubicBezTo>
                    <a:pt x="0" y="23602"/>
                    <a:pt x="0" y="11364"/>
                    <a:pt x="0" y="0"/>
                  </a:cubicBezTo>
                  <a:cubicBezTo>
                    <a:pt x="0" y="0"/>
                    <a:pt x="0" y="0"/>
                    <a:pt x="0" y="0"/>
                  </a:cubicBezTo>
                  <a:cubicBezTo>
                    <a:pt x="2622" y="0"/>
                    <a:pt x="6119" y="0"/>
                    <a:pt x="8741" y="0"/>
                  </a:cubicBezTo>
                  <a:cubicBezTo>
                    <a:pt x="15735" y="6119"/>
                    <a:pt x="21854" y="12238"/>
                    <a:pt x="27098" y="18357"/>
                  </a:cubicBezTo>
                  <a:close/>
                </a:path>
              </a:pathLst>
            </a:custGeom>
            <a:solidFill>
              <a:srgbClr val="7B2B29"/>
            </a:solidFill>
            <a:ln w="8731" cap="flat">
              <a:noFill/>
              <a:prstDash val="solid"/>
              <a:miter/>
            </a:ln>
          </p:spPr>
          <p:txBody>
            <a:bodyPr rtlCol="0" anchor="ctr"/>
            <a:lstStyle/>
            <a:p>
              <a:endParaRPr lang="en-GB"/>
            </a:p>
          </p:txBody>
        </p:sp>
        <p:sp>
          <p:nvSpPr>
            <p:cNvPr id="632" name="Freeform: Shape 631">
              <a:extLst>
                <a:ext uri="{FF2B5EF4-FFF2-40B4-BE49-F238E27FC236}">
                  <a16:creationId xmlns:a16="http://schemas.microsoft.com/office/drawing/2014/main" id="{4B0C9B56-1945-EB80-B323-C181E8D96916}"/>
                </a:ext>
              </a:extLst>
            </p:cNvPr>
            <p:cNvSpPr/>
            <p:nvPr/>
          </p:nvSpPr>
          <p:spPr>
            <a:xfrm>
              <a:off x="10694593" y="4678452"/>
              <a:ext cx="20979" cy="28846"/>
            </a:xfrm>
            <a:custGeom>
              <a:avLst/>
              <a:gdLst>
                <a:gd name="connsiteX0" fmla="*/ 0 w 20979"/>
                <a:gd name="connsiteY0" fmla="*/ 1748 h 28846"/>
                <a:gd name="connsiteX1" fmla="*/ 20979 w 20979"/>
                <a:gd name="connsiteY1" fmla="*/ 0 h 28846"/>
                <a:gd name="connsiteX2" fmla="*/ 18357 w 20979"/>
                <a:gd name="connsiteY2" fmla="*/ 28847 h 28846"/>
                <a:gd name="connsiteX3" fmla="*/ 0 w 20979"/>
                <a:gd name="connsiteY3" fmla="*/ 1748 h 28846"/>
                <a:gd name="connsiteX4" fmla="*/ 0 w 20979"/>
                <a:gd name="connsiteY4" fmla="*/ 1748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28846">
                  <a:moveTo>
                    <a:pt x="0" y="1748"/>
                  </a:moveTo>
                  <a:cubicBezTo>
                    <a:pt x="6993" y="874"/>
                    <a:pt x="13986" y="874"/>
                    <a:pt x="20979" y="0"/>
                  </a:cubicBezTo>
                  <a:cubicBezTo>
                    <a:pt x="20105" y="9615"/>
                    <a:pt x="19231" y="19231"/>
                    <a:pt x="18357" y="28847"/>
                  </a:cubicBezTo>
                  <a:cubicBezTo>
                    <a:pt x="12238" y="19231"/>
                    <a:pt x="6119" y="10489"/>
                    <a:pt x="0" y="1748"/>
                  </a:cubicBezTo>
                  <a:lnTo>
                    <a:pt x="0" y="1748"/>
                  </a:lnTo>
                  <a:close/>
                </a:path>
              </a:pathLst>
            </a:custGeom>
            <a:solidFill>
              <a:srgbClr val="4F513D"/>
            </a:solidFill>
            <a:ln w="8731" cap="flat">
              <a:noFill/>
              <a:prstDash val="solid"/>
              <a:miter/>
            </a:ln>
          </p:spPr>
          <p:txBody>
            <a:bodyPr rtlCol="0" anchor="ctr"/>
            <a:lstStyle/>
            <a:p>
              <a:endParaRPr lang="en-GB"/>
            </a:p>
          </p:txBody>
        </p:sp>
        <p:sp>
          <p:nvSpPr>
            <p:cNvPr id="633" name="Freeform: Shape 632">
              <a:extLst>
                <a:ext uri="{FF2B5EF4-FFF2-40B4-BE49-F238E27FC236}">
                  <a16:creationId xmlns:a16="http://schemas.microsoft.com/office/drawing/2014/main" id="{DA4789F7-E842-5587-C4AA-698B5A20CAB6}"/>
                </a:ext>
              </a:extLst>
            </p:cNvPr>
            <p:cNvSpPr/>
            <p:nvPr/>
          </p:nvSpPr>
          <p:spPr>
            <a:xfrm>
              <a:off x="10171856" y="605822"/>
              <a:ext cx="26224" cy="34091"/>
            </a:xfrm>
            <a:custGeom>
              <a:avLst/>
              <a:gdLst>
                <a:gd name="connsiteX0" fmla="*/ 0 w 26224"/>
                <a:gd name="connsiteY0" fmla="*/ 2622 h 34091"/>
                <a:gd name="connsiteX1" fmla="*/ 5245 w 26224"/>
                <a:gd name="connsiteY1" fmla="*/ 0 h 34091"/>
                <a:gd name="connsiteX2" fmla="*/ 26224 w 26224"/>
                <a:gd name="connsiteY2" fmla="*/ 34092 h 34091"/>
                <a:gd name="connsiteX3" fmla="*/ 0 w 26224"/>
                <a:gd name="connsiteY3" fmla="*/ 2622 h 34091"/>
              </a:gdLst>
              <a:ahLst/>
              <a:cxnLst>
                <a:cxn ang="0">
                  <a:pos x="connsiteX0" y="connsiteY0"/>
                </a:cxn>
                <a:cxn ang="0">
                  <a:pos x="connsiteX1" y="connsiteY1"/>
                </a:cxn>
                <a:cxn ang="0">
                  <a:pos x="connsiteX2" y="connsiteY2"/>
                </a:cxn>
                <a:cxn ang="0">
                  <a:pos x="connsiteX3" y="connsiteY3"/>
                </a:cxn>
              </a:cxnLst>
              <a:rect l="l" t="t" r="r" b="b"/>
              <a:pathLst>
                <a:path w="26224" h="34091">
                  <a:moveTo>
                    <a:pt x="0" y="2622"/>
                  </a:moveTo>
                  <a:cubicBezTo>
                    <a:pt x="1748" y="1748"/>
                    <a:pt x="3497" y="874"/>
                    <a:pt x="5245" y="0"/>
                  </a:cubicBezTo>
                  <a:cubicBezTo>
                    <a:pt x="12238" y="11364"/>
                    <a:pt x="19231" y="22728"/>
                    <a:pt x="26224" y="34092"/>
                  </a:cubicBezTo>
                  <a:cubicBezTo>
                    <a:pt x="17483" y="24476"/>
                    <a:pt x="8741" y="13986"/>
                    <a:pt x="0" y="2622"/>
                  </a:cubicBezTo>
                  <a:close/>
                </a:path>
              </a:pathLst>
            </a:custGeom>
            <a:solidFill>
              <a:srgbClr val="3D2226"/>
            </a:solidFill>
            <a:ln w="8731" cap="flat">
              <a:noFill/>
              <a:prstDash val="solid"/>
              <a:miter/>
            </a:ln>
          </p:spPr>
          <p:txBody>
            <a:bodyPr rtlCol="0" anchor="ctr"/>
            <a:lstStyle/>
            <a:p>
              <a:endParaRPr lang="en-GB"/>
            </a:p>
          </p:txBody>
        </p:sp>
        <p:sp>
          <p:nvSpPr>
            <p:cNvPr id="634" name="Freeform: Shape 633">
              <a:extLst>
                <a:ext uri="{FF2B5EF4-FFF2-40B4-BE49-F238E27FC236}">
                  <a16:creationId xmlns:a16="http://schemas.microsoft.com/office/drawing/2014/main" id="{FB27DD3B-9401-8E90-9C6B-ACC5F6EE8F84}"/>
                </a:ext>
              </a:extLst>
            </p:cNvPr>
            <p:cNvSpPr/>
            <p:nvPr/>
          </p:nvSpPr>
          <p:spPr>
            <a:xfrm>
              <a:off x="10594941" y="1483461"/>
              <a:ext cx="20979" cy="31250"/>
            </a:xfrm>
            <a:custGeom>
              <a:avLst/>
              <a:gdLst>
                <a:gd name="connsiteX0" fmla="*/ 0 w 20979"/>
                <a:gd name="connsiteY0" fmla="*/ 30595 h 31250"/>
                <a:gd name="connsiteX1" fmla="*/ 20105 w 20979"/>
                <a:gd name="connsiteY1" fmla="*/ 0 h 31250"/>
                <a:gd name="connsiteX2" fmla="*/ 20980 w 20979"/>
                <a:gd name="connsiteY2" fmla="*/ 2622 h 31250"/>
                <a:gd name="connsiteX3" fmla="*/ 7867 w 20979"/>
                <a:gd name="connsiteY3" fmla="*/ 30595 h 31250"/>
                <a:gd name="connsiteX4" fmla="*/ 0 w 20979"/>
                <a:gd name="connsiteY4" fmla="*/ 30595 h 3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31250">
                  <a:moveTo>
                    <a:pt x="0" y="30595"/>
                  </a:moveTo>
                  <a:cubicBezTo>
                    <a:pt x="6993" y="20105"/>
                    <a:pt x="13112" y="10490"/>
                    <a:pt x="20105" y="0"/>
                  </a:cubicBezTo>
                  <a:cubicBezTo>
                    <a:pt x="20105" y="0"/>
                    <a:pt x="20980" y="2622"/>
                    <a:pt x="20980" y="2622"/>
                  </a:cubicBezTo>
                  <a:cubicBezTo>
                    <a:pt x="16609" y="12238"/>
                    <a:pt x="12238" y="20979"/>
                    <a:pt x="7867" y="30595"/>
                  </a:cubicBezTo>
                  <a:cubicBezTo>
                    <a:pt x="5245" y="31469"/>
                    <a:pt x="2623" y="31469"/>
                    <a:pt x="0" y="30595"/>
                  </a:cubicBezTo>
                  <a:close/>
                </a:path>
              </a:pathLst>
            </a:custGeom>
            <a:solidFill>
              <a:srgbClr val="7E6426"/>
            </a:solidFill>
            <a:ln w="8731" cap="flat">
              <a:noFill/>
              <a:prstDash val="solid"/>
              <a:miter/>
            </a:ln>
          </p:spPr>
          <p:txBody>
            <a:bodyPr rtlCol="0" anchor="ctr"/>
            <a:lstStyle/>
            <a:p>
              <a:endParaRPr lang="en-GB"/>
            </a:p>
          </p:txBody>
        </p:sp>
        <p:sp>
          <p:nvSpPr>
            <p:cNvPr id="635" name="Freeform: Shape 634">
              <a:extLst>
                <a:ext uri="{FF2B5EF4-FFF2-40B4-BE49-F238E27FC236}">
                  <a16:creationId xmlns:a16="http://schemas.microsoft.com/office/drawing/2014/main" id="{B249CC78-7152-FF3F-99AE-53A61FE83C8A}"/>
                </a:ext>
              </a:extLst>
            </p:cNvPr>
            <p:cNvSpPr/>
            <p:nvPr/>
          </p:nvSpPr>
          <p:spPr>
            <a:xfrm>
              <a:off x="10156122" y="2887334"/>
              <a:ext cx="20979" cy="25350"/>
            </a:xfrm>
            <a:custGeom>
              <a:avLst/>
              <a:gdLst>
                <a:gd name="connsiteX0" fmla="*/ 0 w 20979"/>
                <a:gd name="connsiteY0" fmla="*/ 25350 h 25350"/>
                <a:gd name="connsiteX1" fmla="*/ 874 w 20979"/>
                <a:gd name="connsiteY1" fmla="*/ 1748 h 25350"/>
                <a:gd name="connsiteX2" fmla="*/ 4371 w 20979"/>
                <a:gd name="connsiteY2" fmla="*/ 0 h 25350"/>
                <a:gd name="connsiteX3" fmla="*/ 20979 w 20979"/>
                <a:gd name="connsiteY3" fmla="*/ 16609 h 25350"/>
                <a:gd name="connsiteX4" fmla="*/ 0 w 20979"/>
                <a:gd name="connsiteY4" fmla="*/ 2535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25350">
                  <a:moveTo>
                    <a:pt x="0" y="25350"/>
                  </a:moveTo>
                  <a:cubicBezTo>
                    <a:pt x="0" y="17483"/>
                    <a:pt x="874" y="9616"/>
                    <a:pt x="874" y="1748"/>
                  </a:cubicBezTo>
                  <a:cubicBezTo>
                    <a:pt x="874" y="1748"/>
                    <a:pt x="4371" y="0"/>
                    <a:pt x="4371" y="0"/>
                  </a:cubicBezTo>
                  <a:cubicBezTo>
                    <a:pt x="9615" y="5245"/>
                    <a:pt x="15734" y="11364"/>
                    <a:pt x="20979" y="16609"/>
                  </a:cubicBezTo>
                  <a:cubicBezTo>
                    <a:pt x="13986" y="20105"/>
                    <a:pt x="6993" y="22728"/>
                    <a:pt x="0" y="25350"/>
                  </a:cubicBezTo>
                  <a:close/>
                </a:path>
              </a:pathLst>
            </a:custGeom>
            <a:solidFill>
              <a:srgbClr val="BA3325"/>
            </a:solidFill>
            <a:ln w="8731" cap="flat">
              <a:noFill/>
              <a:prstDash val="solid"/>
              <a:miter/>
            </a:ln>
          </p:spPr>
          <p:txBody>
            <a:bodyPr rtlCol="0" anchor="ctr"/>
            <a:lstStyle/>
            <a:p>
              <a:endParaRPr lang="en-GB"/>
            </a:p>
          </p:txBody>
        </p:sp>
        <p:sp>
          <p:nvSpPr>
            <p:cNvPr id="636" name="Freeform: Shape 635">
              <a:extLst>
                <a:ext uri="{FF2B5EF4-FFF2-40B4-BE49-F238E27FC236}">
                  <a16:creationId xmlns:a16="http://schemas.microsoft.com/office/drawing/2014/main" id="{FF6D7CE5-EE61-160C-EC18-C1E8B616A5BC}"/>
                </a:ext>
              </a:extLst>
            </p:cNvPr>
            <p:cNvSpPr/>
            <p:nvPr/>
          </p:nvSpPr>
          <p:spPr>
            <a:xfrm>
              <a:off x="9472542" y="599703"/>
              <a:ext cx="39336" cy="27972"/>
            </a:xfrm>
            <a:custGeom>
              <a:avLst/>
              <a:gdLst>
                <a:gd name="connsiteX0" fmla="*/ 17483 w 39336"/>
                <a:gd name="connsiteY0" fmla="*/ 27973 h 27972"/>
                <a:gd name="connsiteX1" fmla="*/ 0 w 39336"/>
                <a:gd name="connsiteY1" fmla="*/ 874 h 27972"/>
                <a:gd name="connsiteX2" fmla="*/ 39336 w 39336"/>
                <a:gd name="connsiteY2" fmla="*/ 0 h 27972"/>
                <a:gd name="connsiteX3" fmla="*/ 17483 w 39336"/>
                <a:gd name="connsiteY3" fmla="*/ 27973 h 27972"/>
              </a:gdLst>
              <a:ahLst/>
              <a:cxnLst>
                <a:cxn ang="0">
                  <a:pos x="connsiteX0" y="connsiteY0"/>
                </a:cxn>
                <a:cxn ang="0">
                  <a:pos x="connsiteX1" y="connsiteY1"/>
                </a:cxn>
                <a:cxn ang="0">
                  <a:pos x="connsiteX2" y="connsiteY2"/>
                </a:cxn>
                <a:cxn ang="0">
                  <a:pos x="connsiteX3" y="connsiteY3"/>
                </a:cxn>
              </a:cxnLst>
              <a:rect l="l" t="t" r="r" b="b"/>
              <a:pathLst>
                <a:path w="39336" h="27972">
                  <a:moveTo>
                    <a:pt x="17483" y="27973"/>
                  </a:moveTo>
                  <a:cubicBezTo>
                    <a:pt x="11364" y="19231"/>
                    <a:pt x="6119" y="9616"/>
                    <a:pt x="0" y="874"/>
                  </a:cubicBezTo>
                  <a:cubicBezTo>
                    <a:pt x="13112" y="874"/>
                    <a:pt x="26224" y="874"/>
                    <a:pt x="39336" y="0"/>
                  </a:cubicBezTo>
                  <a:cubicBezTo>
                    <a:pt x="32343" y="8741"/>
                    <a:pt x="25350" y="18357"/>
                    <a:pt x="17483" y="27973"/>
                  </a:cubicBezTo>
                  <a:close/>
                </a:path>
              </a:pathLst>
            </a:custGeom>
            <a:solidFill>
              <a:srgbClr val="7E6426"/>
            </a:solidFill>
            <a:ln w="8731" cap="flat">
              <a:noFill/>
              <a:prstDash val="solid"/>
              <a:miter/>
            </a:ln>
          </p:spPr>
          <p:txBody>
            <a:bodyPr rtlCol="0" anchor="ctr"/>
            <a:lstStyle/>
            <a:p>
              <a:endParaRPr lang="en-GB"/>
            </a:p>
          </p:txBody>
        </p:sp>
        <p:sp>
          <p:nvSpPr>
            <p:cNvPr id="637" name="Freeform: Shape 636">
              <a:extLst>
                <a:ext uri="{FF2B5EF4-FFF2-40B4-BE49-F238E27FC236}">
                  <a16:creationId xmlns:a16="http://schemas.microsoft.com/office/drawing/2014/main" id="{AD5A6299-5A82-4A74-EE43-9EB5B8ACDB25}"/>
                </a:ext>
              </a:extLst>
            </p:cNvPr>
            <p:cNvSpPr/>
            <p:nvPr/>
          </p:nvSpPr>
          <p:spPr>
            <a:xfrm>
              <a:off x="10596689" y="614564"/>
              <a:ext cx="8741" cy="70805"/>
            </a:xfrm>
            <a:custGeom>
              <a:avLst/>
              <a:gdLst>
                <a:gd name="connsiteX0" fmla="*/ 0 w 8741"/>
                <a:gd name="connsiteY0" fmla="*/ 70806 h 70805"/>
                <a:gd name="connsiteX1" fmla="*/ 0 w 8741"/>
                <a:gd name="connsiteY1" fmla="*/ 0 h 70805"/>
                <a:gd name="connsiteX2" fmla="*/ 0 w 8741"/>
                <a:gd name="connsiteY2" fmla="*/ 70806 h 70805"/>
              </a:gdLst>
              <a:ahLst/>
              <a:cxnLst>
                <a:cxn ang="0">
                  <a:pos x="connsiteX0" y="connsiteY0"/>
                </a:cxn>
                <a:cxn ang="0">
                  <a:pos x="connsiteX1" y="connsiteY1"/>
                </a:cxn>
                <a:cxn ang="0">
                  <a:pos x="connsiteX2" y="connsiteY2"/>
                </a:cxn>
              </a:cxnLst>
              <a:rect l="l" t="t" r="r" b="b"/>
              <a:pathLst>
                <a:path w="8741" h="70805">
                  <a:moveTo>
                    <a:pt x="0" y="70806"/>
                  </a:moveTo>
                  <a:cubicBezTo>
                    <a:pt x="0" y="47204"/>
                    <a:pt x="0" y="23602"/>
                    <a:pt x="0" y="0"/>
                  </a:cubicBezTo>
                  <a:cubicBezTo>
                    <a:pt x="0" y="23602"/>
                    <a:pt x="0" y="47204"/>
                    <a:pt x="0" y="70806"/>
                  </a:cubicBezTo>
                  <a:close/>
                </a:path>
              </a:pathLst>
            </a:custGeom>
            <a:solidFill>
              <a:srgbClr val="B23D4A"/>
            </a:solidFill>
            <a:ln w="8731" cap="flat">
              <a:noFill/>
              <a:prstDash val="solid"/>
              <a:miter/>
            </a:ln>
          </p:spPr>
          <p:txBody>
            <a:bodyPr rtlCol="0" anchor="ctr"/>
            <a:lstStyle/>
            <a:p>
              <a:endParaRPr lang="en-GB"/>
            </a:p>
          </p:txBody>
        </p:sp>
        <p:sp>
          <p:nvSpPr>
            <p:cNvPr id="638" name="Freeform: Shape 637">
              <a:extLst>
                <a:ext uri="{FF2B5EF4-FFF2-40B4-BE49-F238E27FC236}">
                  <a16:creationId xmlns:a16="http://schemas.microsoft.com/office/drawing/2014/main" id="{C459B002-56C6-7A4F-1B03-4340AD4C0192}"/>
                </a:ext>
              </a:extLst>
            </p:cNvPr>
            <p:cNvSpPr/>
            <p:nvPr/>
          </p:nvSpPr>
          <p:spPr>
            <a:xfrm>
              <a:off x="9120263" y="2269315"/>
              <a:ext cx="34091" cy="34665"/>
            </a:xfrm>
            <a:custGeom>
              <a:avLst/>
              <a:gdLst>
                <a:gd name="connsiteX0" fmla="*/ 26224 w 34091"/>
                <a:gd name="connsiteY0" fmla="*/ 33218 h 34665"/>
                <a:gd name="connsiteX1" fmla="*/ 0 w 34091"/>
                <a:gd name="connsiteY1" fmla="*/ 0 h 34665"/>
                <a:gd name="connsiteX2" fmla="*/ 34092 w 34091"/>
                <a:gd name="connsiteY2" fmla="*/ 3497 h 34665"/>
                <a:gd name="connsiteX3" fmla="*/ 34092 w 34091"/>
                <a:gd name="connsiteY3" fmla="*/ 34092 h 34665"/>
                <a:gd name="connsiteX4" fmla="*/ 26224 w 34091"/>
                <a:gd name="connsiteY4" fmla="*/ 33218 h 34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4665">
                  <a:moveTo>
                    <a:pt x="26224" y="33218"/>
                  </a:moveTo>
                  <a:cubicBezTo>
                    <a:pt x="17483" y="21854"/>
                    <a:pt x="8741" y="10490"/>
                    <a:pt x="0" y="0"/>
                  </a:cubicBezTo>
                  <a:cubicBezTo>
                    <a:pt x="11364" y="874"/>
                    <a:pt x="22728" y="1748"/>
                    <a:pt x="34092" y="3497"/>
                  </a:cubicBezTo>
                  <a:cubicBezTo>
                    <a:pt x="34092" y="13986"/>
                    <a:pt x="34092" y="23602"/>
                    <a:pt x="34092" y="34092"/>
                  </a:cubicBezTo>
                  <a:cubicBezTo>
                    <a:pt x="31469" y="34966"/>
                    <a:pt x="28847" y="34966"/>
                    <a:pt x="26224" y="33218"/>
                  </a:cubicBezTo>
                  <a:close/>
                </a:path>
              </a:pathLst>
            </a:custGeom>
            <a:solidFill>
              <a:srgbClr val="E56A2D"/>
            </a:solidFill>
            <a:ln w="8731" cap="flat">
              <a:noFill/>
              <a:prstDash val="solid"/>
              <a:miter/>
            </a:ln>
          </p:spPr>
          <p:txBody>
            <a:bodyPr rtlCol="0" anchor="ctr"/>
            <a:lstStyle/>
            <a:p>
              <a:endParaRPr lang="en-GB"/>
            </a:p>
          </p:txBody>
        </p:sp>
        <p:sp>
          <p:nvSpPr>
            <p:cNvPr id="639" name="Freeform: Shape 638">
              <a:extLst>
                <a:ext uri="{FF2B5EF4-FFF2-40B4-BE49-F238E27FC236}">
                  <a16:creationId xmlns:a16="http://schemas.microsoft.com/office/drawing/2014/main" id="{9E47E9CF-4FC0-640C-F65C-268B16836515}"/>
                </a:ext>
              </a:extLst>
            </p:cNvPr>
            <p:cNvSpPr/>
            <p:nvPr/>
          </p:nvSpPr>
          <p:spPr>
            <a:xfrm>
              <a:off x="10272075" y="1688011"/>
              <a:ext cx="28280" cy="26165"/>
            </a:xfrm>
            <a:custGeom>
              <a:avLst/>
              <a:gdLst>
                <a:gd name="connsiteX0" fmla="*/ 28280 w 28280"/>
                <a:gd name="connsiteY0" fmla="*/ 20105 h 26165"/>
                <a:gd name="connsiteX1" fmla="*/ 2056 w 28280"/>
                <a:gd name="connsiteY1" fmla="*/ 0 h 26165"/>
                <a:gd name="connsiteX2" fmla="*/ 28280 w 28280"/>
                <a:gd name="connsiteY2" fmla="*/ 20105 h 26165"/>
              </a:gdLst>
              <a:ahLst/>
              <a:cxnLst>
                <a:cxn ang="0">
                  <a:pos x="connsiteX0" y="connsiteY0"/>
                </a:cxn>
                <a:cxn ang="0">
                  <a:pos x="connsiteX1" y="connsiteY1"/>
                </a:cxn>
                <a:cxn ang="0">
                  <a:pos x="connsiteX2" y="connsiteY2"/>
                </a:cxn>
              </a:cxnLst>
              <a:rect l="l" t="t" r="r" b="b"/>
              <a:pathLst>
                <a:path w="28280" h="26165">
                  <a:moveTo>
                    <a:pt x="28280" y="20105"/>
                  </a:moveTo>
                  <a:cubicBezTo>
                    <a:pt x="6427" y="31469"/>
                    <a:pt x="-4937" y="27973"/>
                    <a:pt x="2056" y="0"/>
                  </a:cubicBezTo>
                  <a:cubicBezTo>
                    <a:pt x="10797" y="6993"/>
                    <a:pt x="19539" y="13112"/>
                    <a:pt x="28280" y="20105"/>
                  </a:cubicBezTo>
                  <a:close/>
                </a:path>
              </a:pathLst>
            </a:custGeom>
            <a:solidFill>
              <a:srgbClr val="54683D"/>
            </a:solidFill>
            <a:ln w="8731" cap="flat">
              <a:noFill/>
              <a:prstDash val="solid"/>
              <a:miter/>
            </a:ln>
          </p:spPr>
          <p:txBody>
            <a:bodyPr rtlCol="0" anchor="ctr"/>
            <a:lstStyle/>
            <a:p>
              <a:endParaRPr lang="en-GB"/>
            </a:p>
          </p:txBody>
        </p:sp>
        <p:sp>
          <p:nvSpPr>
            <p:cNvPr id="640" name="Freeform: Shape 639">
              <a:extLst>
                <a:ext uri="{FF2B5EF4-FFF2-40B4-BE49-F238E27FC236}">
                  <a16:creationId xmlns:a16="http://schemas.microsoft.com/office/drawing/2014/main" id="{3A597D33-1C37-E5CF-8677-E7118DCE2E82}"/>
                </a:ext>
              </a:extLst>
            </p:cNvPr>
            <p:cNvSpPr/>
            <p:nvPr/>
          </p:nvSpPr>
          <p:spPr>
            <a:xfrm>
              <a:off x="8885118" y="1832014"/>
              <a:ext cx="35839" cy="22958"/>
            </a:xfrm>
            <a:custGeom>
              <a:avLst/>
              <a:gdLst>
                <a:gd name="connsiteX0" fmla="*/ 0 w 35839"/>
                <a:gd name="connsiteY0" fmla="*/ 15965 h 22958"/>
                <a:gd name="connsiteX1" fmla="*/ 35840 w 35839"/>
                <a:gd name="connsiteY1" fmla="*/ 22958 h 22958"/>
                <a:gd name="connsiteX2" fmla="*/ 0 w 35839"/>
                <a:gd name="connsiteY2" fmla="*/ 15965 h 22958"/>
              </a:gdLst>
              <a:ahLst/>
              <a:cxnLst>
                <a:cxn ang="0">
                  <a:pos x="connsiteX0" y="connsiteY0"/>
                </a:cxn>
                <a:cxn ang="0">
                  <a:pos x="connsiteX1" y="connsiteY1"/>
                </a:cxn>
                <a:cxn ang="0">
                  <a:pos x="connsiteX2" y="connsiteY2"/>
                </a:cxn>
              </a:cxnLst>
              <a:rect l="l" t="t" r="r" b="b"/>
              <a:pathLst>
                <a:path w="35839" h="22958">
                  <a:moveTo>
                    <a:pt x="0" y="15965"/>
                  </a:moveTo>
                  <a:cubicBezTo>
                    <a:pt x="17483" y="-10259"/>
                    <a:pt x="28847" y="-1518"/>
                    <a:pt x="35840" y="22958"/>
                  </a:cubicBezTo>
                  <a:cubicBezTo>
                    <a:pt x="24476" y="21210"/>
                    <a:pt x="12238" y="18588"/>
                    <a:pt x="0" y="15965"/>
                  </a:cubicBezTo>
                  <a:close/>
                </a:path>
              </a:pathLst>
            </a:custGeom>
            <a:solidFill>
              <a:srgbClr val="3D2226"/>
            </a:solidFill>
            <a:ln w="8731" cap="flat">
              <a:noFill/>
              <a:prstDash val="solid"/>
              <a:miter/>
            </a:ln>
          </p:spPr>
          <p:txBody>
            <a:bodyPr rtlCol="0" anchor="ctr"/>
            <a:lstStyle/>
            <a:p>
              <a:endParaRPr lang="en-GB"/>
            </a:p>
          </p:txBody>
        </p:sp>
        <p:sp>
          <p:nvSpPr>
            <p:cNvPr id="641" name="Freeform: Shape 640">
              <a:extLst>
                <a:ext uri="{FF2B5EF4-FFF2-40B4-BE49-F238E27FC236}">
                  <a16:creationId xmlns:a16="http://schemas.microsoft.com/office/drawing/2014/main" id="{227AFE30-7D6B-C7AC-9355-78758C85A13C}"/>
                </a:ext>
              </a:extLst>
            </p:cNvPr>
            <p:cNvSpPr/>
            <p:nvPr/>
          </p:nvSpPr>
          <p:spPr>
            <a:xfrm>
              <a:off x="10766273" y="5159230"/>
              <a:ext cx="26224" cy="27972"/>
            </a:xfrm>
            <a:custGeom>
              <a:avLst/>
              <a:gdLst>
                <a:gd name="connsiteX0" fmla="*/ 26224 w 26224"/>
                <a:gd name="connsiteY0" fmla="*/ 11364 h 27972"/>
                <a:gd name="connsiteX1" fmla="*/ 0 w 26224"/>
                <a:gd name="connsiteY1" fmla="*/ 27972 h 27972"/>
                <a:gd name="connsiteX2" fmla="*/ 9616 w 26224"/>
                <a:gd name="connsiteY2" fmla="*/ 0 h 27972"/>
                <a:gd name="connsiteX3" fmla="*/ 26224 w 26224"/>
                <a:gd name="connsiteY3" fmla="*/ 11364 h 27972"/>
              </a:gdLst>
              <a:ahLst/>
              <a:cxnLst>
                <a:cxn ang="0">
                  <a:pos x="connsiteX0" y="connsiteY0"/>
                </a:cxn>
                <a:cxn ang="0">
                  <a:pos x="connsiteX1" y="connsiteY1"/>
                </a:cxn>
                <a:cxn ang="0">
                  <a:pos x="connsiteX2" y="connsiteY2"/>
                </a:cxn>
                <a:cxn ang="0">
                  <a:pos x="connsiteX3" y="connsiteY3"/>
                </a:cxn>
              </a:cxnLst>
              <a:rect l="l" t="t" r="r" b="b"/>
              <a:pathLst>
                <a:path w="26224" h="27972">
                  <a:moveTo>
                    <a:pt x="26224" y="11364"/>
                  </a:moveTo>
                  <a:cubicBezTo>
                    <a:pt x="17483" y="16608"/>
                    <a:pt x="8741" y="22727"/>
                    <a:pt x="0" y="27972"/>
                  </a:cubicBezTo>
                  <a:cubicBezTo>
                    <a:pt x="3497" y="18357"/>
                    <a:pt x="6993" y="9615"/>
                    <a:pt x="9616" y="0"/>
                  </a:cubicBezTo>
                  <a:cubicBezTo>
                    <a:pt x="15735" y="4371"/>
                    <a:pt x="20979" y="7867"/>
                    <a:pt x="26224" y="11364"/>
                  </a:cubicBezTo>
                  <a:close/>
                </a:path>
              </a:pathLst>
            </a:custGeom>
            <a:solidFill>
              <a:srgbClr val="DB7F59"/>
            </a:solidFill>
            <a:ln w="8731" cap="flat">
              <a:noFill/>
              <a:prstDash val="solid"/>
              <a:miter/>
            </a:ln>
          </p:spPr>
          <p:txBody>
            <a:bodyPr rtlCol="0" anchor="ctr"/>
            <a:lstStyle/>
            <a:p>
              <a:endParaRPr lang="en-GB"/>
            </a:p>
          </p:txBody>
        </p:sp>
        <p:sp>
          <p:nvSpPr>
            <p:cNvPr id="642" name="Freeform: Shape 641">
              <a:extLst>
                <a:ext uri="{FF2B5EF4-FFF2-40B4-BE49-F238E27FC236}">
                  <a16:creationId xmlns:a16="http://schemas.microsoft.com/office/drawing/2014/main" id="{CF080C7D-589D-676E-B859-A6A2545BD58D}"/>
                </a:ext>
              </a:extLst>
            </p:cNvPr>
            <p:cNvSpPr/>
            <p:nvPr/>
          </p:nvSpPr>
          <p:spPr>
            <a:xfrm>
              <a:off x="11630800" y="2366345"/>
              <a:ext cx="24476" cy="31469"/>
            </a:xfrm>
            <a:custGeom>
              <a:avLst/>
              <a:gdLst>
                <a:gd name="connsiteX0" fmla="*/ 13986 w 24476"/>
                <a:gd name="connsiteY0" fmla="*/ 0 h 31469"/>
                <a:gd name="connsiteX1" fmla="*/ 24476 w 24476"/>
                <a:gd name="connsiteY1" fmla="*/ 20105 h 31469"/>
                <a:gd name="connsiteX2" fmla="*/ 13986 w 24476"/>
                <a:gd name="connsiteY2" fmla="*/ 31469 h 31469"/>
                <a:gd name="connsiteX3" fmla="*/ 0 w 24476"/>
                <a:gd name="connsiteY3" fmla="*/ 18357 h 31469"/>
                <a:gd name="connsiteX4" fmla="*/ 13986 w 24476"/>
                <a:gd name="connsiteY4" fmla="*/ 0 h 31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31469">
                  <a:moveTo>
                    <a:pt x="13986" y="0"/>
                  </a:moveTo>
                  <a:cubicBezTo>
                    <a:pt x="19231" y="9616"/>
                    <a:pt x="24476" y="14861"/>
                    <a:pt x="24476" y="20105"/>
                  </a:cubicBezTo>
                  <a:cubicBezTo>
                    <a:pt x="24476" y="23602"/>
                    <a:pt x="15735" y="31469"/>
                    <a:pt x="13986" y="31469"/>
                  </a:cubicBezTo>
                  <a:cubicBezTo>
                    <a:pt x="8741" y="28847"/>
                    <a:pt x="1748" y="23602"/>
                    <a:pt x="0" y="18357"/>
                  </a:cubicBezTo>
                  <a:cubicBezTo>
                    <a:pt x="0" y="13986"/>
                    <a:pt x="7867" y="7867"/>
                    <a:pt x="13986" y="0"/>
                  </a:cubicBezTo>
                  <a:close/>
                </a:path>
              </a:pathLst>
            </a:custGeom>
            <a:solidFill>
              <a:srgbClr val="7B2B29"/>
            </a:solidFill>
            <a:ln w="8731" cap="flat">
              <a:noFill/>
              <a:prstDash val="solid"/>
              <a:miter/>
            </a:ln>
          </p:spPr>
          <p:txBody>
            <a:bodyPr rtlCol="0" anchor="ctr"/>
            <a:lstStyle/>
            <a:p>
              <a:endParaRPr lang="en-GB"/>
            </a:p>
          </p:txBody>
        </p:sp>
        <p:sp>
          <p:nvSpPr>
            <p:cNvPr id="643" name="Freeform: Shape 642">
              <a:extLst>
                <a:ext uri="{FF2B5EF4-FFF2-40B4-BE49-F238E27FC236}">
                  <a16:creationId xmlns:a16="http://schemas.microsoft.com/office/drawing/2014/main" id="{11DA8DB8-B6A9-DDCD-281B-2B4EE8303ADA}"/>
                </a:ext>
              </a:extLst>
            </p:cNvPr>
            <p:cNvSpPr/>
            <p:nvPr/>
          </p:nvSpPr>
          <p:spPr>
            <a:xfrm>
              <a:off x="9291595" y="1095342"/>
              <a:ext cx="32343" cy="36713"/>
            </a:xfrm>
            <a:custGeom>
              <a:avLst/>
              <a:gdLst>
                <a:gd name="connsiteX0" fmla="*/ 31469 w 32343"/>
                <a:gd name="connsiteY0" fmla="*/ 36714 h 36713"/>
                <a:gd name="connsiteX1" fmla="*/ 0 w 32343"/>
                <a:gd name="connsiteY1" fmla="*/ 35840 h 36713"/>
                <a:gd name="connsiteX2" fmla="*/ 20980 w 32343"/>
                <a:gd name="connsiteY2" fmla="*/ 0 h 36713"/>
                <a:gd name="connsiteX3" fmla="*/ 23602 w 32343"/>
                <a:gd name="connsiteY3" fmla="*/ 2622 h 36713"/>
                <a:gd name="connsiteX4" fmla="*/ 32343 w 32343"/>
                <a:gd name="connsiteY4" fmla="*/ 35840 h 36713"/>
                <a:gd name="connsiteX5" fmla="*/ 31469 w 32343"/>
                <a:gd name="connsiteY5" fmla="*/ 36714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43" h="36713">
                  <a:moveTo>
                    <a:pt x="31469" y="36714"/>
                  </a:moveTo>
                  <a:cubicBezTo>
                    <a:pt x="20980" y="36714"/>
                    <a:pt x="10490" y="36714"/>
                    <a:pt x="0" y="35840"/>
                  </a:cubicBezTo>
                  <a:cubicBezTo>
                    <a:pt x="6993" y="23602"/>
                    <a:pt x="13986" y="11364"/>
                    <a:pt x="20980" y="0"/>
                  </a:cubicBezTo>
                  <a:lnTo>
                    <a:pt x="23602" y="2622"/>
                  </a:lnTo>
                  <a:cubicBezTo>
                    <a:pt x="26224" y="13986"/>
                    <a:pt x="29721" y="24476"/>
                    <a:pt x="32343" y="35840"/>
                  </a:cubicBezTo>
                  <a:lnTo>
                    <a:pt x="31469" y="36714"/>
                  </a:lnTo>
                  <a:close/>
                </a:path>
              </a:pathLst>
            </a:custGeom>
            <a:solidFill>
              <a:srgbClr val="7B2B29"/>
            </a:solidFill>
            <a:ln w="8731" cap="flat">
              <a:noFill/>
              <a:prstDash val="solid"/>
              <a:miter/>
            </a:ln>
          </p:spPr>
          <p:txBody>
            <a:bodyPr rtlCol="0" anchor="ctr"/>
            <a:lstStyle/>
            <a:p>
              <a:endParaRPr lang="en-GB"/>
            </a:p>
          </p:txBody>
        </p:sp>
        <p:sp>
          <p:nvSpPr>
            <p:cNvPr id="644" name="Freeform: Shape 643">
              <a:extLst>
                <a:ext uri="{FF2B5EF4-FFF2-40B4-BE49-F238E27FC236}">
                  <a16:creationId xmlns:a16="http://schemas.microsoft.com/office/drawing/2014/main" id="{222D8A8D-C32C-5F82-B833-2ECF849AECF9}"/>
                </a:ext>
              </a:extLst>
            </p:cNvPr>
            <p:cNvSpPr/>
            <p:nvPr/>
          </p:nvSpPr>
          <p:spPr>
            <a:xfrm>
              <a:off x="11157015" y="1804272"/>
              <a:ext cx="29720" cy="44581"/>
            </a:xfrm>
            <a:custGeom>
              <a:avLst/>
              <a:gdLst>
                <a:gd name="connsiteX0" fmla="*/ 0 w 29720"/>
                <a:gd name="connsiteY0" fmla="*/ 10490 h 44581"/>
                <a:gd name="connsiteX1" fmla="*/ 2622 w 29720"/>
                <a:gd name="connsiteY1" fmla="*/ 0 h 44581"/>
                <a:gd name="connsiteX2" fmla="*/ 2622 w 29720"/>
                <a:gd name="connsiteY2" fmla="*/ 0 h 44581"/>
                <a:gd name="connsiteX3" fmla="*/ 11364 w 29720"/>
                <a:gd name="connsiteY3" fmla="*/ 2622 h 44581"/>
                <a:gd name="connsiteX4" fmla="*/ 29721 w 29720"/>
                <a:gd name="connsiteY4" fmla="*/ 43707 h 44581"/>
                <a:gd name="connsiteX5" fmla="*/ 28847 w 29720"/>
                <a:gd name="connsiteY5" fmla="*/ 44581 h 44581"/>
                <a:gd name="connsiteX6" fmla="*/ 0 w 29720"/>
                <a:gd name="connsiteY6" fmla="*/ 10490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720" h="44581">
                  <a:moveTo>
                    <a:pt x="0" y="10490"/>
                  </a:moveTo>
                  <a:cubicBezTo>
                    <a:pt x="874" y="6993"/>
                    <a:pt x="1748" y="3497"/>
                    <a:pt x="2622" y="0"/>
                  </a:cubicBezTo>
                  <a:cubicBezTo>
                    <a:pt x="2622" y="0"/>
                    <a:pt x="2622" y="0"/>
                    <a:pt x="2622" y="0"/>
                  </a:cubicBezTo>
                  <a:cubicBezTo>
                    <a:pt x="5245" y="874"/>
                    <a:pt x="7867" y="1748"/>
                    <a:pt x="11364" y="2622"/>
                  </a:cubicBezTo>
                  <a:cubicBezTo>
                    <a:pt x="17483" y="16609"/>
                    <a:pt x="23602" y="29721"/>
                    <a:pt x="29721" y="43707"/>
                  </a:cubicBezTo>
                  <a:cubicBezTo>
                    <a:pt x="29721" y="43707"/>
                    <a:pt x="28847" y="44581"/>
                    <a:pt x="28847" y="44581"/>
                  </a:cubicBezTo>
                  <a:cubicBezTo>
                    <a:pt x="18357" y="33217"/>
                    <a:pt x="8741" y="21854"/>
                    <a:pt x="0" y="10490"/>
                  </a:cubicBezTo>
                  <a:close/>
                </a:path>
              </a:pathLst>
            </a:custGeom>
            <a:solidFill>
              <a:srgbClr val="7E4E29"/>
            </a:solidFill>
            <a:ln w="8731" cap="flat">
              <a:noFill/>
              <a:prstDash val="solid"/>
              <a:miter/>
            </a:ln>
          </p:spPr>
          <p:txBody>
            <a:bodyPr rtlCol="0" anchor="ctr"/>
            <a:lstStyle/>
            <a:p>
              <a:endParaRPr lang="en-GB"/>
            </a:p>
          </p:txBody>
        </p:sp>
        <p:sp>
          <p:nvSpPr>
            <p:cNvPr id="645" name="Freeform: Shape 644">
              <a:extLst>
                <a:ext uri="{FF2B5EF4-FFF2-40B4-BE49-F238E27FC236}">
                  <a16:creationId xmlns:a16="http://schemas.microsoft.com/office/drawing/2014/main" id="{C03EE0C7-6544-A8B3-5BA0-2BA7DCC40032}"/>
                </a:ext>
              </a:extLst>
            </p:cNvPr>
            <p:cNvSpPr/>
            <p:nvPr/>
          </p:nvSpPr>
          <p:spPr>
            <a:xfrm>
              <a:off x="10159618" y="1596226"/>
              <a:ext cx="24476" cy="32343"/>
            </a:xfrm>
            <a:custGeom>
              <a:avLst/>
              <a:gdLst>
                <a:gd name="connsiteX0" fmla="*/ 7867 w 24476"/>
                <a:gd name="connsiteY0" fmla="*/ 32343 h 32343"/>
                <a:gd name="connsiteX1" fmla="*/ 874 w 24476"/>
                <a:gd name="connsiteY1" fmla="*/ 13986 h 32343"/>
                <a:gd name="connsiteX2" fmla="*/ 0 w 24476"/>
                <a:gd name="connsiteY2" fmla="*/ 0 h 32343"/>
                <a:gd name="connsiteX3" fmla="*/ 24476 w 24476"/>
                <a:gd name="connsiteY3" fmla="*/ 12238 h 32343"/>
                <a:gd name="connsiteX4" fmla="*/ 7867 w 24476"/>
                <a:gd name="connsiteY4" fmla="*/ 32343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32343">
                  <a:moveTo>
                    <a:pt x="7867" y="32343"/>
                  </a:moveTo>
                  <a:cubicBezTo>
                    <a:pt x="5245" y="26224"/>
                    <a:pt x="3497" y="20105"/>
                    <a:pt x="874" y="13986"/>
                  </a:cubicBezTo>
                  <a:cubicBezTo>
                    <a:pt x="874" y="9615"/>
                    <a:pt x="874" y="4371"/>
                    <a:pt x="0" y="0"/>
                  </a:cubicBezTo>
                  <a:cubicBezTo>
                    <a:pt x="7867" y="4371"/>
                    <a:pt x="15735" y="7867"/>
                    <a:pt x="24476" y="12238"/>
                  </a:cubicBezTo>
                  <a:cubicBezTo>
                    <a:pt x="19231" y="19231"/>
                    <a:pt x="13986" y="25350"/>
                    <a:pt x="7867" y="32343"/>
                  </a:cubicBezTo>
                  <a:close/>
                </a:path>
              </a:pathLst>
            </a:custGeom>
            <a:solidFill>
              <a:srgbClr val="7B2B29"/>
            </a:solidFill>
            <a:ln w="8731" cap="flat">
              <a:noFill/>
              <a:prstDash val="solid"/>
              <a:miter/>
            </a:ln>
          </p:spPr>
          <p:txBody>
            <a:bodyPr rtlCol="0" anchor="ctr"/>
            <a:lstStyle/>
            <a:p>
              <a:endParaRPr lang="en-GB"/>
            </a:p>
          </p:txBody>
        </p:sp>
        <p:sp>
          <p:nvSpPr>
            <p:cNvPr id="646" name="Freeform: Shape 645">
              <a:extLst>
                <a:ext uri="{FF2B5EF4-FFF2-40B4-BE49-F238E27FC236}">
                  <a16:creationId xmlns:a16="http://schemas.microsoft.com/office/drawing/2014/main" id="{3AA07C6E-FD2D-FEEF-D513-1D74166E3354}"/>
                </a:ext>
              </a:extLst>
            </p:cNvPr>
            <p:cNvSpPr/>
            <p:nvPr/>
          </p:nvSpPr>
          <p:spPr>
            <a:xfrm>
              <a:off x="10918374" y="5954700"/>
              <a:ext cx="22727" cy="40210"/>
            </a:xfrm>
            <a:custGeom>
              <a:avLst/>
              <a:gdLst>
                <a:gd name="connsiteX0" fmla="*/ 7867 w 22727"/>
                <a:gd name="connsiteY0" fmla="*/ 874 h 40210"/>
                <a:gd name="connsiteX1" fmla="*/ 8741 w 22727"/>
                <a:gd name="connsiteY1" fmla="*/ 0 h 40210"/>
                <a:gd name="connsiteX2" fmla="*/ 22728 w 22727"/>
                <a:gd name="connsiteY2" fmla="*/ 17483 h 40210"/>
                <a:gd name="connsiteX3" fmla="*/ 2623 w 22727"/>
                <a:gd name="connsiteY3" fmla="*/ 40210 h 40210"/>
                <a:gd name="connsiteX4" fmla="*/ 0 w 22727"/>
                <a:gd name="connsiteY4" fmla="*/ 24476 h 40210"/>
                <a:gd name="connsiteX5" fmla="*/ 7867 w 22727"/>
                <a:gd name="connsiteY5" fmla="*/ 874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 h="40210">
                  <a:moveTo>
                    <a:pt x="7867" y="874"/>
                  </a:moveTo>
                  <a:cubicBezTo>
                    <a:pt x="7867" y="874"/>
                    <a:pt x="8741" y="0"/>
                    <a:pt x="8741" y="0"/>
                  </a:cubicBezTo>
                  <a:cubicBezTo>
                    <a:pt x="13112" y="6119"/>
                    <a:pt x="17483" y="11364"/>
                    <a:pt x="22728" y="17483"/>
                  </a:cubicBezTo>
                  <a:cubicBezTo>
                    <a:pt x="15735" y="25350"/>
                    <a:pt x="9616" y="32343"/>
                    <a:pt x="2623" y="40210"/>
                  </a:cubicBezTo>
                  <a:cubicBezTo>
                    <a:pt x="1748" y="34966"/>
                    <a:pt x="874" y="29721"/>
                    <a:pt x="0" y="24476"/>
                  </a:cubicBezTo>
                  <a:cubicBezTo>
                    <a:pt x="2623" y="16608"/>
                    <a:pt x="5245" y="8741"/>
                    <a:pt x="7867" y="874"/>
                  </a:cubicBezTo>
                  <a:close/>
                </a:path>
              </a:pathLst>
            </a:custGeom>
            <a:solidFill>
              <a:srgbClr val="B23D4A"/>
            </a:solidFill>
            <a:ln w="8731" cap="flat">
              <a:noFill/>
              <a:prstDash val="solid"/>
              <a:miter/>
            </a:ln>
          </p:spPr>
          <p:txBody>
            <a:bodyPr rtlCol="0" anchor="ctr"/>
            <a:lstStyle/>
            <a:p>
              <a:endParaRPr lang="en-GB"/>
            </a:p>
          </p:txBody>
        </p:sp>
        <p:sp>
          <p:nvSpPr>
            <p:cNvPr id="647" name="Freeform: Shape 646">
              <a:extLst>
                <a:ext uri="{FF2B5EF4-FFF2-40B4-BE49-F238E27FC236}">
                  <a16:creationId xmlns:a16="http://schemas.microsoft.com/office/drawing/2014/main" id="{04C472D9-1B3E-0BA2-B9CC-D7EA4B5ABBCA}"/>
                </a:ext>
              </a:extLst>
            </p:cNvPr>
            <p:cNvSpPr/>
            <p:nvPr/>
          </p:nvSpPr>
          <p:spPr>
            <a:xfrm>
              <a:off x="8806445" y="1457237"/>
              <a:ext cx="33217" cy="26224"/>
            </a:xfrm>
            <a:custGeom>
              <a:avLst/>
              <a:gdLst>
                <a:gd name="connsiteX0" fmla="*/ 1748 w 33217"/>
                <a:gd name="connsiteY0" fmla="*/ 26224 h 26224"/>
                <a:gd name="connsiteX1" fmla="*/ 0 w 33217"/>
                <a:gd name="connsiteY1" fmla="*/ 5245 h 26224"/>
                <a:gd name="connsiteX2" fmla="*/ 33217 w 33217"/>
                <a:gd name="connsiteY2" fmla="*/ 0 h 26224"/>
                <a:gd name="connsiteX3" fmla="*/ 16609 w 33217"/>
                <a:gd name="connsiteY3" fmla="*/ 22728 h 26224"/>
                <a:gd name="connsiteX4" fmla="*/ 17483 w 33217"/>
                <a:gd name="connsiteY4" fmla="*/ 21854 h 26224"/>
                <a:gd name="connsiteX5" fmla="*/ 1748 w 33217"/>
                <a:gd name="connsiteY5" fmla="*/ 26224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17" h="26224">
                  <a:moveTo>
                    <a:pt x="1748" y="26224"/>
                  </a:moveTo>
                  <a:cubicBezTo>
                    <a:pt x="874" y="19231"/>
                    <a:pt x="874" y="12238"/>
                    <a:pt x="0" y="5245"/>
                  </a:cubicBezTo>
                  <a:cubicBezTo>
                    <a:pt x="11364" y="3497"/>
                    <a:pt x="21854" y="1748"/>
                    <a:pt x="33217" y="0"/>
                  </a:cubicBezTo>
                  <a:cubicBezTo>
                    <a:pt x="27973" y="7867"/>
                    <a:pt x="22728" y="14861"/>
                    <a:pt x="16609" y="22728"/>
                  </a:cubicBezTo>
                  <a:cubicBezTo>
                    <a:pt x="16609" y="22728"/>
                    <a:pt x="17483" y="21854"/>
                    <a:pt x="17483" y="21854"/>
                  </a:cubicBezTo>
                  <a:cubicBezTo>
                    <a:pt x="13112" y="22728"/>
                    <a:pt x="6993" y="24476"/>
                    <a:pt x="1748" y="26224"/>
                  </a:cubicBezTo>
                  <a:close/>
                </a:path>
              </a:pathLst>
            </a:custGeom>
            <a:solidFill>
              <a:srgbClr val="3D2226"/>
            </a:solidFill>
            <a:ln w="8731" cap="flat">
              <a:noFill/>
              <a:prstDash val="solid"/>
              <a:miter/>
            </a:ln>
          </p:spPr>
          <p:txBody>
            <a:bodyPr rtlCol="0" anchor="ctr"/>
            <a:lstStyle/>
            <a:p>
              <a:endParaRPr lang="en-GB"/>
            </a:p>
          </p:txBody>
        </p:sp>
        <p:sp>
          <p:nvSpPr>
            <p:cNvPr id="648" name="Freeform: Shape 647">
              <a:extLst>
                <a:ext uri="{FF2B5EF4-FFF2-40B4-BE49-F238E27FC236}">
                  <a16:creationId xmlns:a16="http://schemas.microsoft.com/office/drawing/2014/main" id="{1D3CA449-E3A2-15E4-AC82-39745CFAD982}"/>
                </a:ext>
              </a:extLst>
            </p:cNvPr>
            <p:cNvSpPr/>
            <p:nvPr/>
          </p:nvSpPr>
          <p:spPr>
            <a:xfrm>
              <a:off x="10686726" y="2133823"/>
              <a:ext cx="30594" cy="31469"/>
            </a:xfrm>
            <a:custGeom>
              <a:avLst/>
              <a:gdLst>
                <a:gd name="connsiteX0" fmla="*/ 30595 w 30594"/>
                <a:gd name="connsiteY0" fmla="*/ 31469 h 31469"/>
                <a:gd name="connsiteX1" fmla="*/ 0 w 30594"/>
                <a:gd name="connsiteY1" fmla="*/ 28847 h 31469"/>
                <a:gd name="connsiteX2" fmla="*/ 13986 w 30594"/>
                <a:gd name="connsiteY2" fmla="*/ 0 h 31469"/>
                <a:gd name="connsiteX3" fmla="*/ 30595 w 30594"/>
                <a:gd name="connsiteY3" fmla="*/ 31469 h 31469"/>
              </a:gdLst>
              <a:ahLst/>
              <a:cxnLst>
                <a:cxn ang="0">
                  <a:pos x="connsiteX0" y="connsiteY0"/>
                </a:cxn>
                <a:cxn ang="0">
                  <a:pos x="connsiteX1" y="connsiteY1"/>
                </a:cxn>
                <a:cxn ang="0">
                  <a:pos x="connsiteX2" y="connsiteY2"/>
                </a:cxn>
                <a:cxn ang="0">
                  <a:pos x="connsiteX3" y="connsiteY3"/>
                </a:cxn>
              </a:cxnLst>
              <a:rect l="l" t="t" r="r" b="b"/>
              <a:pathLst>
                <a:path w="30594" h="31469">
                  <a:moveTo>
                    <a:pt x="30595" y="31469"/>
                  </a:moveTo>
                  <a:cubicBezTo>
                    <a:pt x="20105" y="30595"/>
                    <a:pt x="10490" y="29721"/>
                    <a:pt x="0" y="28847"/>
                  </a:cubicBezTo>
                  <a:cubicBezTo>
                    <a:pt x="4371" y="19231"/>
                    <a:pt x="8741" y="9615"/>
                    <a:pt x="13986" y="0"/>
                  </a:cubicBezTo>
                  <a:cubicBezTo>
                    <a:pt x="20105" y="11364"/>
                    <a:pt x="25350" y="21854"/>
                    <a:pt x="30595" y="31469"/>
                  </a:cubicBezTo>
                  <a:close/>
                </a:path>
              </a:pathLst>
            </a:custGeom>
            <a:solidFill>
              <a:srgbClr val="7B2B29"/>
            </a:solidFill>
            <a:ln w="8731" cap="flat">
              <a:noFill/>
              <a:prstDash val="solid"/>
              <a:miter/>
            </a:ln>
          </p:spPr>
          <p:txBody>
            <a:bodyPr rtlCol="0" anchor="ctr"/>
            <a:lstStyle/>
            <a:p>
              <a:endParaRPr lang="en-GB"/>
            </a:p>
          </p:txBody>
        </p:sp>
        <p:sp>
          <p:nvSpPr>
            <p:cNvPr id="649" name="Freeform: Shape 648">
              <a:extLst>
                <a:ext uri="{FF2B5EF4-FFF2-40B4-BE49-F238E27FC236}">
                  <a16:creationId xmlns:a16="http://schemas.microsoft.com/office/drawing/2014/main" id="{DCDA89BB-40FA-3EF2-7024-C1AD4A3F9511}"/>
                </a:ext>
              </a:extLst>
            </p:cNvPr>
            <p:cNvSpPr/>
            <p:nvPr/>
          </p:nvSpPr>
          <p:spPr>
            <a:xfrm>
              <a:off x="10712076" y="5511510"/>
              <a:ext cx="46329" cy="38461"/>
            </a:xfrm>
            <a:custGeom>
              <a:avLst/>
              <a:gdLst>
                <a:gd name="connsiteX0" fmla="*/ 0 w 46329"/>
                <a:gd name="connsiteY0" fmla="*/ 0 h 38461"/>
                <a:gd name="connsiteX1" fmla="*/ 46329 w 46329"/>
                <a:gd name="connsiteY1" fmla="*/ 15734 h 38461"/>
                <a:gd name="connsiteX2" fmla="*/ 45455 w 46329"/>
                <a:gd name="connsiteY2" fmla="*/ 33217 h 38461"/>
                <a:gd name="connsiteX3" fmla="*/ 39336 w 46329"/>
                <a:gd name="connsiteY3" fmla="*/ 38462 h 38461"/>
                <a:gd name="connsiteX4" fmla="*/ 0 w 46329"/>
                <a:gd name="connsiteY4" fmla="*/ 0 h 38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38461">
                  <a:moveTo>
                    <a:pt x="0" y="0"/>
                  </a:moveTo>
                  <a:cubicBezTo>
                    <a:pt x="15734" y="5245"/>
                    <a:pt x="30595" y="10490"/>
                    <a:pt x="46329" y="15734"/>
                  </a:cubicBezTo>
                  <a:cubicBezTo>
                    <a:pt x="46329" y="21854"/>
                    <a:pt x="45455" y="27098"/>
                    <a:pt x="45455" y="33217"/>
                  </a:cubicBezTo>
                  <a:cubicBezTo>
                    <a:pt x="43707" y="34966"/>
                    <a:pt x="41959" y="36714"/>
                    <a:pt x="39336" y="38462"/>
                  </a:cubicBezTo>
                  <a:cubicBezTo>
                    <a:pt x="27098" y="26224"/>
                    <a:pt x="13112" y="13112"/>
                    <a:pt x="0" y="0"/>
                  </a:cubicBezTo>
                  <a:close/>
                </a:path>
              </a:pathLst>
            </a:custGeom>
            <a:solidFill>
              <a:srgbClr val="7B2B29"/>
            </a:solidFill>
            <a:ln w="8731" cap="flat">
              <a:noFill/>
              <a:prstDash val="solid"/>
              <a:miter/>
            </a:ln>
          </p:spPr>
          <p:txBody>
            <a:bodyPr rtlCol="0" anchor="ctr"/>
            <a:lstStyle/>
            <a:p>
              <a:endParaRPr lang="en-GB"/>
            </a:p>
          </p:txBody>
        </p:sp>
        <p:sp>
          <p:nvSpPr>
            <p:cNvPr id="650" name="Freeform: Shape 649">
              <a:extLst>
                <a:ext uri="{FF2B5EF4-FFF2-40B4-BE49-F238E27FC236}">
                  <a16:creationId xmlns:a16="http://schemas.microsoft.com/office/drawing/2014/main" id="{3F98D287-50B2-9D10-615B-32229E3E103A}"/>
                </a:ext>
              </a:extLst>
            </p:cNvPr>
            <p:cNvSpPr/>
            <p:nvPr/>
          </p:nvSpPr>
          <p:spPr>
            <a:xfrm>
              <a:off x="10484799" y="5442452"/>
              <a:ext cx="34091" cy="30594"/>
            </a:xfrm>
            <a:custGeom>
              <a:avLst/>
              <a:gdLst>
                <a:gd name="connsiteX0" fmla="*/ 34092 w 34091"/>
                <a:gd name="connsiteY0" fmla="*/ 14861 h 30594"/>
                <a:gd name="connsiteX1" fmla="*/ 12238 w 34091"/>
                <a:gd name="connsiteY1" fmla="*/ 30595 h 30594"/>
                <a:gd name="connsiteX2" fmla="*/ 0 w 34091"/>
                <a:gd name="connsiteY2" fmla="*/ 6993 h 30594"/>
                <a:gd name="connsiteX3" fmla="*/ 0 w 34091"/>
                <a:gd name="connsiteY3" fmla="*/ 6993 h 30594"/>
                <a:gd name="connsiteX4" fmla="*/ 10490 w 34091"/>
                <a:gd name="connsiteY4" fmla="*/ 0 h 30594"/>
                <a:gd name="connsiteX5" fmla="*/ 34092 w 34091"/>
                <a:gd name="connsiteY5" fmla="*/ 14861 h 3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91" h="30594">
                  <a:moveTo>
                    <a:pt x="34092" y="14861"/>
                  </a:moveTo>
                  <a:cubicBezTo>
                    <a:pt x="27098" y="20105"/>
                    <a:pt x="19231" y="25350"/>
                    <a:pt x="12238" y="30595"/>
                  </a:cubicBezTo>
                  <a:cubicBezTo>
                    <a:pt x="7867" y="22728"/>
                    <a:pt x="4371" y="14861"/>
                    <a:pt x="0" y="6993"/>
                  </a:cubicBezTo>
                  <a:cubicBezTo>
                    <a:pt x="0" y="6993"/>
                    <a:pt x="0" y="6993"/>
                    <a:pt x="0" y="6993"/>
                  </a:cubicBezTo>
                  <a:cubicBezTo>
                    <a:pt x="3497" y="4371"/>
                    <a:pt x="6993" y="1748"/>
                    <a:pt x="10490" y="0"/>
                  </a:cubicBezTo>
                  <a:cubicBezTo>
                    <a:pt x="19231" y="5245"/>
                    <a:pt x="27098" y="10490"/>
                    <a:pt x="34092" y="14861"/>
                  </a:cubicBezTo>
                  <a:close/>
                </a:path>
              </a:pathLst>
            </a:custGeom>
            <a:solidFill>
              <a:srgbClr val="BA3325"/>
            </a:solidFill>
            <a:ln w="8731" cap="flat">
              <a:noFill/>
              <a:prstDash val="solid"/>
              <a:miter/>
            </a:ln>
          </p:spPr>
          <p:txBody>
            <a:bodyPr rtlCol="0" anchor="ctr"/>
            <a:lstStyle/>
            <a:p>
              <a:endParaRPr lang="en-GB"/>
            </a:p>
          </p:txBody>
        </p:sp>
        <p:sp>
          <p:nvSpPr>
            <p:cNvPr id="651" name="Freeform: Shape 650">
              <a:extLst>
                <a:ext uri="{FF2B5EF4-FFF2-40B4-BE49-F238E27FC236}">
                  <a16:creationId xmlns:a16="http://schemas.microsoft.com/office/drawing/2014/main" id="{5625B976-1259-B029-B4B4-0EAE2657BC78}"/>
                </a:ext>
              </a:extLst>
            </p:cNvPr>
            <p:cNvSpPr/>
            <p:nvPr/>
          </p:nvSpPr>
          <p:spPr>
            <a:xfrm>
              <a:off x="11142154" y="2103228"/>
              <a:ext cx="22727" cy="19231"/>
            </a:xfrm>
            <a:custGeom>
              <a:avLst/>
              <a:gdLst>
                <a:gd name="connsiteX0" fmla="*/ 1748 w 22727"/>
                <a:gd name="connsiteY0" fmla="*/ 19231 h 19231"/>
                <a:gd name="connsiteX1" fmla="*/ 0 w 22727"/>
                <a:gd name="connsiteY1" fmla="*/ 0 h 19231"/>
                <a:gd name="connsiteX2" fmla="*/ 22728 w 22727"/>
                <a:gd name="connsiteY2" fmla="*/ 3497 h 19231"/>
                <a:gd name="connsiteX3" fmla="*/ 1748 w 22727"/>
                <a:gd name="connsiteY3" fmla="*/ 19231 h 19231"/>
              </a:gdLst>
              <a:ahLst/>
              <a:cxnLst>
                <a:cxn ang="0">
                  <a:pos x="connsiteX0" y="connsiteY0"/>
                </a:cxn>
                <a:cxn ang="0">
                  <a:pos x="connsiteX1" y="connsiteY1"/>
                </a:cxn>
                <a:cxn ang="0">
                  <a:pos x="connsiteX2" y="connsiteY2"/>
                </a:cxn>
                <a:cxn ang="0">
                  <a:pos x="connsiteX3" y="connsiteY3"/>
                </a:cxn>
              </a:cxnLst>
              <a:rect l="l" t="t" r="r" b="b"/>
              <a:pathLst>
                <a:path w="22727" h="19231">
                  <a:moveTo>
                    <a:pt x="1748" y="19231"/>
                  </a:moveTo>
                  <a:cubicBezTo>
                    <a:pt x="874" y="13112"/>
                    <a:pt x="874" y="6119"/>
                    <a:pt x="0" y="0"/>
                  </a:cubicBezTo>
                  <a:cubicBezTo>
                    <a:pt x="7867" y="874"/>
                    <a:pt x="15735" y="2622"/>
                    <a:pt x="22728" y="3497"/>
                  </a:cubicBezTo>
                  <a:cubicBezTo>
                    <a:pt x="15735" y="8741"/>
                    <a:pt x="8741" y="13986"/>
                    <a:pt x="1748" y="19231"/>
                  </a:cubicBezTo>
                  <a:close/>
                </a:path>
              </a:pathLst>
            </a:custGeom>
            <a:solidFill>
              <a:srgbClr val="BE7625"/>
            </a:solidFill>
            <a:ln w="8731" cap="flat">
              <a:noFill/>
              <a:prstDash val="solid"/>
              <a:miter/>
            </a:ln>
          </p:spPr>
          <p:txBody>
            <a:bodyPr rtlCol="0" anchor="ctr"/>
            <a:lstStyle/>
            <a:p>
              <a:endParaRPr lang="en-GB"/>
            </a:p>
          </p:txBody>
        </p:sp>
        <p:sp>
          <p:nvSpPr>
            <p:cNvPr id="652" name="Freeform: Shape 651">
              <a:extLst>
                <a:ext uri="{FF2B5EF4-FFF2-40B4-BE49-F238E27FC236}">
                  <a16:creationId xmlns:a16="http://schemas.microsoft.com/office/drawing/2014/main" id="{981A3AC4-DB4E-4E52-6407-706C4B3BBC6D}"/>
                </a:ext>
              </a:extLst>
            </p:cNvPr>
            <p:cNvSpPr/>
            <p:nvPr/>
          </p:nvSpPr>
          <p:spPr>
            <a:xfrm>
              <a:off x="10544241" y="2169663"/>
              <a:ext cx="47203" cy="28846"/>
            </a:xfrm>
            <a:custGeom>
              <a:avLst/>
              <a:gdLst>
                <a:gd name="connsiteX0" fmla="*/ 0 w 47203"/>
                <a:gd name="connsiteY0" fmla="*/ 3497 h 28846"/>
                <a:gd name="connsiteX1" fmla="*/ 16609 w 47203"/>
                <a:gd name="connsiteY1" fmla="*/ 1748 h 28846"/>
                <a:gd name="connsiteX2" fmla="*/ 46329 w 47203"/>
                <a:gd name="connsiteY2" fmla="*/ 0 h 28846"/>
                <a:gd name="connsiteX3" fmla="*/ 47204 w 47203"/>
                <a:gd name="connsiteY3" fmla="*/ 28847 h 28846"/>
                <a:gd name="connsiteX4" fmla="*/ 0 w 47203"/>
                <a:gd name="connsiteY4" fmla="*/ 3497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28846">
                  <a:moveTo>
                    <a:pt x="0" y="3497"/>
                  </a:moveTo>
                  <a:cubicBezTo>
                    <a:pt x="5245" y="2622"/>
                    <a:pt x="11364" y="2622"/>
                    <a:pt x="16609" y="1748"/>
                  </a:cubicBezTo>
                  <a:cubicBezTo>
                    <a:pt x="26224" y="874"/>
                    <a:pt x="35840" y="874"/>
                    <a:pt x="46329" y="0"/>
                  </a:cubicBezTo>
                  <a:cubicBezTo>
                    <a:pt x="46329" y="9616"/>
                    <a:pt x="46329" y="19231"/>
                    <a:pt x="47204" y="28847"/>
                  </a:cubicBezTo>
                  <a:cubicBezTo>
                    <a:pt x="31469" y="20105"/>
                    <a:pt x="15734" y="11364"/>
                    <a:pt x="0" y="3497"/>
                  </a:cubicBezTo>
                  <a:close/>
                </a:path>
              </a:pathLst>
            </a:custGeom>
            <a:solidFill>
              <a:srgbClr val="E7BB54"/>
            </a:solidFill>
            <a:ln w="8731" cap="flat">
              <a:noFill/>
              <a:prstDash val="solid"/>
              <a:miter/>
            </a:ln>
          </p:spPr>
          <p:txBody>
            <a:bodyPr rtlCol="0" anchor="ctr"/>
            <a:lstStyle/>
            <a:p>
              <a:endParaRPr lang="en-GB"/>
            </a:p>
          </p:txBody>
        </p:sp>
        <p:sp>
          <p:nvSpPr>
            <p:cNvPr id="653" name="Freeform: Shape 652">
              <a:extLst>
                <a:ext uri="{FF2B5EF4-FFF2-40B4-BE49-F238E27FC236}">
                  <a16:creationId xmlns:a16="http://schemas.microsoft.com/office/drawing/2014/main" id="{572FB771-D7F1-B57A-D5A1-50D790FF051B}"/>
                </a:ext>
              </a:extLst>
            </p:cNvPr>
            <p:cNvSpPr/>
            <p:nvPr/>
          </p:nvSpPr>
          <p:spPr>
            <a:xfrm>
              <a:off x="9009247" y="2264071"/>
              <a:ext cx="23601" cy="19230"/>
            </a:xfrm>
            <a:custGeom>
              <a:avLst/>
              <a:gdLst>
                <a:gd name="connsiteX0" fmla="*/ 0 w 23601"/>
                <a:gd name="connsiteY0" fmla="*/ 14860 h 19230"/>
                <a:gd name="connsiteX1" fmla="*/ 11364 w 23601"/>
                <a:gd name="connsiteY1" fmla="*/ 0 h 19230"/>
                <a:gd name="connsiteX2" fmla="*/ 23602 w 23601"/>
                <a:gd name="connsiteY2" fmla="*/ 19231 h 19230"/>
                <a:gd name="connsiteX3" fmla="*/ 0 w 23601"/>
                <a:gd name="connsiteY3" fmla="*/ 14860 h 19230"/>
              </a:gdLst>
              <a:ahLst/>
              <a:cxnLst>
                <a:cxn ang="0">
                  <a:pos x="connsiteX0" y="connsiteY0"/>
                </a:cxn>
                <a:cxn ang="0">
                  <a:pos x="connsiteX1" y="connsiteY1"/>
                </a:cxn>
                <a:cxn ang="0">
                  <a:pos x="connsiteX2" y="connsiteY2"/>
                </a:cxn>
                <a:cxn ang="0">
                  <a:pos x="connsiteX3" y="connsiteY3"/>
                </a:cxn>
              </a:cxnLst>
              <a:rect l="l" t="t" r="r" b="b"/>
              <a:pathLst>
                <a:path w="23601" h="19230">
                  <a:moveTo>
                    <a:pt x="0" y="14860"/>
                  </a:moveTo>
                  <a:cubicBezTo>
                    <a:pt x="3497" y="9615"/>
                    <a:pt x="7867" y="5245"/>
                    <a:pt x="11364" y="0"/>
                  </a:cubicBezTo>
                  <a:cubicBezTo>
                    <a:pt x="15735" y="6119"/>
                    <a:pt x="19231" y="13112"/>
                    <a:pt x="23602" y="19231"/>
                  </a:cubicBezTo>
                  <a:cubicBezTo>
                    <a:pt x="15735" y="18357"/>
                    <a:pt x="7867" y="16609"/>
                    <a:pt x="0" y="14860"/>
                  </a:cubicBezTo>
                  <a:close/>
                </a:path>
              </a:pathLst>
            </a:custGeom>
            <a:solidFill>
              <a:srgbClr val="BA3325"/>
            </a:solidFill>
            <a:ln w="8731" cap="flat">
              <a:noFill/>
              <a:prstDash val="solid"/>
              <a:miter/>
            </a:ln>
          </p:spPr>
          <p:txBody>
            <a:bodyPr rtlCol="0" anchor="ctr"/>
            <a:lstStyle/>
            <a:p>
              <a:endParaRPr lang="en-GB"/>
            </a:p>
          </p:txBody>
        </p:sp>
        <p:sp>
          <p:nvSpPr>
            <p:cNvPr id="654" name="Freeform: Shape 653">
              <a:extLst>
                <a:ext uri="{FF2B5EF4-FFF2-40B4-BE49-F238E27FC236}">
                  <a16:creationId xmlns:a16="http://schemas.microsoft.com/office/drawing/2014/main" id="{E2D2E8BB-501D-89F9-73D5-70A33875D79A}"/>
                </a:ext>
              </a:extLst>
            </p:cNvPr>
            <p:cNvSpPr/>
            <p:nvPr/>
          </p:nvSpPr>
          <p:spPr>
            <a:xfrm>
              <a:off x="11912189" y="2332254"/>
              <a:ext cx="28057" cy="20979"/>
            </a:xfrm>
            <a:custGeom>
              <a:avLst/>
              <a:gdLst>
                <a:gd name="connsiteX0" fmla="*/ 28057 w 28057"/>
                <a:gd name="connsiteY0" fmla="*/ 4371 h 20979"/>
                <a:gd name="connsiteX1" fmla="*/ 9700 w 28057"/>
                <a:gd name="connsiteY1" fmla="*/ 20979 h 20979"/>
                <a:gd name="connsiteX2" fmla="*/ 84 w 28057"/>
                <a:gd name="connsiteY2" fmla="*/ 7867 h 20979"/>
                <a:gd name="connsiteX3" fmla="*/ 8826 w 28057"/>
                <a:gd name="connsiteY3" fmla="*/ 0 h 20979"/>
                <a:gd name="connsiteX4" fmla="*/ 28057 w 28057"/>
                <a:gd name="connsiteY4" fmla="*/ 4371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57" h="20979">
                  <a:moveTo>
                    <a:pt x="28057" y="4371"/>
                  </a:moveTo>
                  <a:cubicBezTo>
                    <a:pt x="15819" y="15734"/>
                    <a:pt x="12322" y="18357"/>
                    <a:pt x="9700" y="20979"/>
                  </a:cubicBezTo>
                  <a:cubicBezTo>
                    <a:pt x="6204" y="16609"/>
                    <a:pt x="1833" y="13112"/>
                    <a:pt x="84" y="7867"/>
                  </a:cubicBezTo>
                  <a:cubicBezTo>
                    <a:pt x="-790" y="6119"/>
                    <a:pt x="5329" y="0"/>
                    <a:pt x="8826" y="0"/>
                  </a:cubicBezTo>
                  <a:cubicBezTo>
                    <a:pt x="14945" y="0"/>
                    <a:pt x="21064" y="2622"/>
                    <a:pt x="28057" y="4371"/>
                  </a:cubicBezTo>
                  <a:close/>
                </a:path>
              </a:pathLst>
            </a:custGeom>
            <a:solidFill>
              <a:srgbClr val="8C5D5A"/>
            </a:solidFill>
            <a:ln w="8731" cap="flat">
              <a:noFill/>
              <a:prstDash val="solid"/>
              <a:miter/>
            </a:ln>
          </p:spPr>
          <p:txBody>
            <a:bodyPr rtlCol="0" anchor="ctr"/>
            <a:lstStyle/>
            <a:p>
              <a:endParaRPr lang="en-GB"/>
            </a:p>
          </p:txBody>
        </p:sp>
        <p:sp>
          <p:nvSpPr>
            <p:cNvPr id="655" name="Freeform: Shape 654">
              <a:extLst>
                <a:ext uri="{FF2B5EF4-FFF2-40B4-BE49-F238E27FC236}">
                  <a16:creationId xmlns:a16="http://schemas.microsoft.com/office/drawing/2014/main" id="{79F8EC42-7946-3390-3475-252534FF48AA}"/>
                </a:ext>
              </a:extLst>
            </p:cNvPr>
            <p:cNvSpPr/>
            <p:nvPr/>
          </p:nvSpPr>
          <p:spPr>
            <a:xfrm>
              <a:off x="10091435" y="2346240"/>
              <a:ext cx="34965" cy="32343"/>
            </a:xfrm>
            <a:custGeom>
              <a:avLst/>
              <a:gdLst>
                <a:gd name="connsiteX0" fmla="*/ 874 w 34965"/>
                <a:gd name="connsiteY0" fmla="*/ 1748 h 32343"/>
                <a:gd name="connsiteX1" fmla="*/ 20980 w 34965"/>
                <a:gd name="connsiteY1" fmla="*/ 0 h 32343"/>
                <a:gd name="connsiteX2" fmla="*/ 34966 w 34965"/>
                <a:gd name="connsiteY2" fmla="*/ 32343 h 32343"/>
                <a:gd name="connsiteX3" fmla="*/ 0 w 34965"/>
                <a:gd name="connsiteY3" fmla="*/ 8741 h 32343"/>
                <a:gd name="connsiteX4" fmla="*/ 874 w 34965"/>
                <a:gd name="connsiteY4" fmla="*/ 9616 h 32343"/>
                <a:gd name="connsiteX5" fmla="*/ 874 w 34965"/>
                <a:gd name="connsiteY5" fmla="*/ 1748 h 3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32343">
                  <a:moveTo>
                    <a:pt x="874" y="1748"/>
                  </a:moveTo>
                  <a:cubicBezTo>
                    <a:pt x="7867" y="874"/>
                    <a:pt x="14860" y="874"/>
                    <a:pt x="20980" y="0"/>
                  </a:cubicBezTo>
                  <a:cubicBezTo>
                    <a:pt x="25350" y="10490"/>
                    <a:pt x="30595" y="21854"/>
                    <a:pt x="34966" y="32343"/>
                  </a:cubicBezTo>
                  <a:cubicBezTo>
                    <a:pt x="23602" y="24476"/>
                    <a:pt x="11364" y="16609"/>
                    <a:pt x="0" y="8741"/>
                  </a:cubicBezTo>
                  <a:cubicBezTo>
                    <a:pt x="0" y="8741"/>
                    <a:pt x="874" y="9616"/>
                    <a:pt x="874" y="9616"/>
                  </a:cubicBezTo>
                  <a:cubicBezTo>
                    <a:pt x="874" y="6993"/>
                    <a:pt x="874" y="4371"/>
                    <a:pt x="874" y="1748"/>
                  </a:cubicBezTo>
                  <a:close/>
                </a:path>
              </a:pathLst>
            </a:custGeom>
            <a:solidFill>
              <a:srgbClr val="E7BB54"/>
            </a:solidFill>
            <a:ln w="8731" cap="flat">
              <a:noFill/>
              <a:prstDash val="solid"/>
              <a:miter/>
            </a:ln>
          </p:spPr>
          <p:txBody>
            <a:bodyPr rtlCol="0" anchor="ctr"/>
            <a:lstStyle/>
            <a:p>
              <a:endParaRPr lang="en-GB"/>
            </a:p>
          </p:txBody>
        </p:sp>
        <p:sp>
          <p:nvSpPr>
            <p:cNvPr id="656" name="Freeform: Shape 655">
              <a:extLst>
                <a:ext uri="{FF2B5EF4-FFF2-40B4-BE49-F238E27FC236}">
                  <a16:creationId xmlns:a16="http://schemas.microsoft.com/office/drawing/2014/main" id="{AB9A11A3-61A4-00A1-6459-05B0C3F01D65}"/>
                </a:ext>
              </a:extLst>
            </p:cNvPr>
            <p:cNvSpPr/>
            <p:nvPr/>
          </p:nvSpPr>
          <p:spPr>
            <a:xfrm>
              <a:off x="9640378" y="2397814"/>
              <a:ext cx="20979" cy="33217"/>
            </a:xfrm>
            <a:custGeom>
              <a:avLst/>
              <a:gdLst>
                <a:gd name="connsiteX0" fmla="*/ 874 w 20979"/>
                <a:gd name="connsiteY0" fmla="*/ 33217 h 33217"/>
                <a:gd name="connsiteX1" fmla="*/ 0 w 20979"/>
                <a:gd name="connsiteY1" fmla="*/ 2622 h 33217"/>
                <a:gd name="connsiteX2" fmla="*/ 10490 w 20979"/>
                <a:gd name="connsiteY2" fmla="*/ 0 h 33217"/>
                <a:gd name="connsiteX3" fmla="*/ 20979 w 20979"/>
                <a:gd name="connsiteY3" fmla="*/ 26224 h 33217"/>
                <a:gd name="connsiteX4" fmla="*/ 874 w 20979"/>
                <a:gd name="connsiteY4" fmla="*/ 33217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33217">
                  <a:moveTo>
                    <a:pt x="874" y="33217"/>
                  </a:moveTo>
                  <a:cubicBezTo>
                    <a:pt x="874" y="22728"/>
                    <a:pt x="874" y="12238"/>
                    <a:pt x="0" y="2622"/>
                  </a:cubicBezTo>
                  <a:cubicBezTo>
                    <a:pt x="3497" y="1748"/>
                    <a:pt x="6993" y="874"/>
                    <a:pt x="10490" y="0"/>
                  </a:cubicBezTo>
                  <a:cubicBezTo>
                    <a:pt x="13986" y="8741"/>
                    <a:pt x="17483" y="17483"/>
                    <a:pt x="20979" y="26224"/>
                  </a:cubicBezTo>
                  <a:cubicBezTo>
                    <a:pt x="14860" y="28847"/>
                    <a:pt x="7867" y="31469"/>
                    <a:pt x="874" y="33217"/>
                  </a:cubicBezTo>
                  <a:close/>
                </a:path>
              </a:pathLst>
            </a:custGeom>
            <a:solidFill>
              <a:srgbClr val="BA3325"/>
            </a:solidFill>
            <a:ln w="8731" cap="flat">
              <a:noFill/>
              <a:prstDash val="solid"/>
              <a:miter/>
            </a:ln>
          </p:spPr>
          <p:txBody>
            <a:bodyPr rtlCol="0" anchor="ctr"/>
            <a:lstStyle/>
            <a:p>
              <a:endParaRPr lang="en-GB"/>
            </a:p>
          </p:txBody>
        </p:sp>
        <p:sp>
          <p:nvSpPr>
            <p:cNvPr id="657" name="Freeform: Shape 656">
              <a:extLst>
                <a:ext uri="{FF2B5EF4-FFF2-40B4-BE49-F238E27FC236}">
                  <a16:creationId xmlns:a16="http://schemas.microsoft.com/office/drawing/2014/main" id="{9A61E8A6-8E5A-74D3-63B1-719296E4A4B7}"/>
                </a:ext>
              </a:extLst>
            </p:cNvPr>
            <p:cNvSpPr/>
            <p:nvPr/>
          </p:nvSpPr>
          <p:spPr>
            <a:xfrm>
              <a:off x="9865032" y="2533306"/>
              <a:ext cx="34091" cy="39336"/>
            </a:xfrm>
            <a:custGeom>
              <a:avLst/>
              <a:gdLst>
                <a:gd name="connsiteX0" fmla="*/ 0 w 34091"/>
                <a:gd name="connsiteY0" fmla="*/ 39336 h 39336"/>
                <a:gd name="connsiteX1" fmla="*/ 16609 w 34091"/>
                <a:gd name="connsiteY1" fmla="*/ 2622 h 39336"/>
                <a:gd name="connsiteX2" fmla="*/ 19231 w 34091"/>
                <a:gd name="connsiteY2" fmla="*/ 0 h 39336"/>
                <a:gd name="connsiteX3" fmla="*/ 34092 w 34091"/>
                <a:gd name="connsiteY3" fmla="*/ 30595 h 39336"/>
                <a:gd name="connsiteX4" fmla="*/ 0 w 34091"/>
                <a:gd name="connsiteY4" fmla="*/ 39336 h 3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9336">
                  <a:moveTo>
                    <a:pt x="0" y="39336"/>
                  </a:moveTo>
                  <a:cubicBezTo>
                    <a:pt x="5245" y="27098"/>
                    <a:pt x="10490" y="14861"/>
                    <a:pt x="16609" y="2622"/>
                  </a:cubicBezTo>
                  <a:cubicBezTo>
                    <a:pt x="16609" y="2622"/>
                    <a:pt x="19231" y="0"/>
                    <a:pt x="19231" y="0"/>
                  </a:cubicBezTo>
                  <a:cubicBezTo>
                    <a:pt x="23602" y="10490"/>
                    <a:pt x="28847" y="20105"/>
                    <a:pt x="34092" y="30595"/>
                  </a:cubicBezTo>
                  <a:cubicBezTo>
                    <a:pt x="21854" y="33217"/>
                    <a:pt x="10490" y="35840"/>
                    <a:pt x="0" y="39336"/>
                  </a:cubicBezTo>
                  <a:close/>
                </a:path>
              </a:pathLst>
            </a:custGeom>
            <a:solidFill>
              <a:srgbClr val="54683D"/>
            </a:solidFill>
            <a:ln w="8731" cap="flat">
              <a:noFill/>
              <a:prstDash val="solid"/>
              <a:miter/>
            </a:ln>
          </p:spPr>
          <p:txBody>
            <a:bodyPr rtlCol="0" anchor="ctr"/>
            <a:lstStyle/>
            <a:p>
              <a:endParaRPr lang="en-GB"/>
            </a:p>
          </p:txBody>
        </p:sp>
        <p:sp>
          <p:nvSpPr>
            <p:cNvPr id="658" name="Freeform: Shape 657">
              <a:extLst>
                <a:ext uri="{FF2B5EF4-FFF2-40B4-BE49-F238E27FC236}">
                  <a16:creationId xmlns:a16="http://schemas.microsoft.com/office/drawing/2014/main" id="{DACF27C5-5CAD-6D84-2E19-00D23C3EC249}"/>
                </a:ext>
              </a:extLst>
            </p:cNvPr>
            <p:cNvSpPr/>
            <p:nvPr/>
          </p:nvSpPr>
          <p:spPr>
            <a:xfrm>
              <a:off x="9878144" y="2632084"/>
              <a:ext cx="24476" cy="22727"/>
            </a:xfrm>
            <a:custGeom>
              <a:avLst/>
              <a:gdLst>
                <a:gd name="connsiteX0" fmla="*/ 9615 w 24476"/>
                <a:gd name="connsiteY0" fmla="*/ 22728 h 22727"/>
                <a:gd name="connsiteX1" fmla="*/ 0 w 24476"/>
                <a:gd name="connsiteY1" fmla="*/ 0 h 22727"/>
                <a:gd name="connsiteX2" fmla="*/ 24476 w 24476"/>
                <a:gd name="connsiteY2" fmla="*/ 10490 h 22727"/>
                <a:gd name="connsiteX3" fmla="*/ 9615 w 24476"/>
                <a:gd name="connsiteY3" fmla="*/ 22728 h 22727"/>
              </a:gdLst>
              <a:ahLst/>
              <a:cxnLst>
                <a:cxn ang="0">
                  <a:pos x="connsiteX0" y="connsiteY0"/>
                </a:cxn>
                <a:cxn ang="0">
                  <a:pos x="connsiteX1" y="connsiteY1"/>
                </a:cxn>
                <a:cxn ang="0">
                  <a:pos x="connsiteX2" y="connsiteY2"/>
                </a:cxn>
                <a:cxn ang="0">
                  <a:pos x="connsiteX3" y="connsiteY3"/>
                </a:cxn>
              </a:cxnLst>
              <a:rect l="l" t="t" r="r" b="b"/>
              <a:pathLst>
                <a:path w="24476" h="22727">
                  <a:moveTo>
                    <a:pt x="9615" y="22728"/>
                  </a:moveTo>
                  <a:cubicBezTo>
                    <a:pt x="6119" y="14861"/>
                    <a:pt x="3497" y="7867"/>
                    <a:pt x="0" y="0"/>
                  </a:cubicBezTo>
                  <a:cubicBezTo>
                    <a:pt x="7867" y="3497"/>
                    <a:pt x="16609" y="6993"/>
                    <a:pt x="24476" y="10490"/>
                  </a:cubicBezTo>
                  <a:cubicBezTo>
                    <a:pt x="19231" y="14861"/>
                    <a:pt x="14860" y="19231"/>
                    <a:pt x="9615" y="22728"/>
                  </a:cubicBezTo>
                  <a:close/>
                </a:path>
              </a:pathLst>
            </a:custGeom>
            <a:solidFill>
              <a:srgbClr val="7E4E29"/>
            </a:solidFill>
            <a:ln w="8731" cap="flat">
              <a:noFill/>
              <a:prstDash val="solid"/>
              <a:miter/>
            </a:ln>
          </p:spPr>
          <p:txBody>
            <a:bodyPr rtlCol="0" anchor="ctr"/>
            <a:lstStyle/>
            <a:p>
              <a:endParaRPr lang="en-GB"/>
            </a:p>
          </p:txBody>
        </p:sp>
        <p:sp>
          <p:nvSpPr>
            <p:cNvPr id="659" name="Freeform: Shape 658">
              <a:extLst>
                <a:ext uri="{FF2B5EF4-FFF2-40B4-BE49-F238E27FC236}">
                  <a16:creationId xmlns:a16="http://schemas.microsoft.com/office/drawing/2014/main" id="{81708BA7-D24E-D959-4557-1C59377269DE}"/>
                </a:ext>
              </a:extLst>
            </p:cNvPr>
            <p:cNvSpPr/>
            <p:nvPr/>
          </p:nvSpPr>
          <p:spPr>
            <a:xfrm>
              <a:off x="10178849" y="5292974"/>
              <a:ext cx="20979" cy="25349"/>
            </a:xfrm>
            <a:custGeom>
              <a:avLst/>
              <a:gdLst>
                <a:gd name="connsiteX0" fmla="*/ 8741 w 20979"/>
                <a:gd name="connsiteY0" fmla="*/ 0 h 25349"/>
                <a:gd name="connsiteX1" fmla="*/ 20980 w 20979"/>
                <a:gd name="connsiteY1" fmla="*/ 25350 h 25349"/>
                <a:gd name="connsiteX2" fmla="*/ 0 w 20979"/>
                <a:gd name="connsiteY2" fmla="*/ 25350 h 25349"/>
                <a:gd name="connsiteX3" fmla="*/ 8741 w 20979"/>
                <a:gd name="connsiteY3" fmla="*/ 0 h 25349"/>
              </a:gdLst>
              <a:ahLst/>
              <a:cxnLst>
                <a:cxn ang="0">
                  <a:pos x="connsiteX0" y="connsiteY0"/>
                </a:cxn>
                <a:cxn ang="0">
                  <a:pos x="connsiteX1" y="connsiteY1"/>
                </a:cxn>
                <a:cxn ang="0">
                  <a:pos x="connsiteX2" y="connsiteY2"/>
                </a:cxn>
                <a:cxn ang="0">
                  <a:pos x="connsiteX3" y="connsiteY3"/>
                </a:cxn>
              </a:cxnLst>
              <a:rect l="l" t="t" r="r" b="b"/>
              <a:pathLst>
                <a:path w="20979" h="25349">
                  <a:moveTo>
                    <a:pt x="8741" y="0"/>
                  </a:moveTo>
                  <a:cubicBezTo>
                    <a:pt x="13112" y="8741"/>
                    <a:pt x="16609" y="16608"/>
                    <a:pt x="20980" y="25350"/>
                  </a:cubicBezTo>
                  <a:cubicBezTo>
                    <a:pt x="13986" y="25350"/>
                    <a:pt x="6993" y="25350"/>
                    <a:pt x="0" y="25350"/>
                  </a:cubicBezTo>
                  <a:cubicBezTo>
                    <a:pt x="2622" y="16608"/>
                    <a:pt x="5245" y="7867"/>
                    <a:pt x="8741" y="0"/>
                  </a:cubicBezTo>
                  <a:close/>
                </a:path>
              </a:pathLst>
            </a:custGeom>
            <a:solidFill>
              <a:srgbClr val="E17A69"/>
            </a:solidFill>
            <a:ln w="8731" cap="flat">
              <a:noFill/>
              <a:prstDash val="solid"/>
              <a:miter/>
            </a:ln>
          </p:spPr>
          <p:txBody>
            <a:bodyPr rtlCol="0" anchor="ctr"/>
            <a:lstStyle/>
            <a:p>
              <a:endParaRPr lang="en-GB"/>
            </a:p>
          </p:txBody>
        </p:sp>
        <p:sp>
          <p:nvSpPr>
            <p:cNvPr id="660" name="Freeform: Shape 659">
              <a:extLst>
                <a:ext uri="{FF2B5EF4-FFF2-40B4-BE49-F238E27FC236}">
                  <a16:creationId xmlns:a16="http://schemas.microsoft.com/office/drawing/2014/main" id="{0755319E-BA53-AF07-ABB4-0B95F0D74475}"/>
                </a:ext>
              </a:extLst>
            </p:cNvPr>
            <p:cNvSpPr/>
            <p:nvPr/>
          </p:nvSpPr>
          <p:spPr>
            <a:xfrm>
              <a:off x="8180559" y="-9573"/>
              <a:ext cx="18595" cy="37588"/>
            </a:xfrm>
            <a:custGeom>
              <a:avLst/>
              <a:gdLst>
                <a:gd name="connsiteX0" fmla="*/ 16609 w 18595"/>
                <a:gd name="connsiteY0" fmla="*/ 0 h 37588"/>
                <a:gd name="connsiteX1" fmla="*/ 18357 w 18595"/>
                <a:gd name="connsiteY1" fmla="*/ 14860 h 37588"/>
                <a:gd name="connsiteX2" fmla="*/ 6119 w 18595"/>
                <a:gd name="connsiteY2" fmla="*/ 37588 h 37588"/>
                <a:gd name="connsiteX3" fmla="*/ 0 w 18595"/>
                <a:gd name="connsiteY3" fmla="*/ 28847 h 37588"/>
                <a:gd name="connsiteX4" fmla="*/ 16609 w 18595"/>
                <a:gd name="connsiteY4" fmla="*/ 0 h 3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95" h="37588">
                  <a:moveTo>
                    <a:pt x="16609" y="0"/>
                  </a:moveTo>
                  <a:cubicBezTo>
                    <a:pt x="17483" y="10490"/>
                    <a:pt x="19231" y="13112"/>
                    <a:pt x="18357" y="14860"/>
                  </a:cubicBezTo>
                  <a:cubicBezTo>
                    <a:pt x="14860" y="22728"/>
                    <a:pt x="10490" y="30595"/>
                    <a:pt x="6119" y="37588"/>
                  </a:cubicBezTo>
                  <a:cubicBezTo>
                    <a:pt x="4371" y="34092"/>
                    <a:pt x="0" y="30595"/>
                    <a:pt x="0" y="28847"/>
                  </a:cubicBezTo>
                  <a:cubicBezTo>
                    <a:pt x="3497" y="20979"/>
                    <a:pt x="8741" y="14860"/>
                    <a:pt x="16609" y="0"/>
                  </a:cubicBezTo>
                  <a:close/>
                </a:path>
              </a:pathLst>
            </a:custGeom>
            <a:solidFill>
              <a:srgbClr val="C0BCBD"/>
            </a:solidFill>
            <a:ln w="8731" cap="flat">
              <a:noFill/>
              <a:prstDash val="solid"/>
              <a:miter/>
            </a:ln>
          </p:spPr>
          <p:txBody>
            <a:bodyPr rtlCol="0" anchor="ctr"/>
            <a:lstStyle/>
            <a:p>
              <a:endParaRPr lang="en-GB"/>
            </a:p>
          </p:txBody>
        </p:sp>
        <p:sp>
          <p:nvSpPr>
            <p:cNvPr id="661" name="Freeform: Shape 660">
              <a:extLst>
                <a:ext uri="{FF2B5EF4-FFF2-40B4-BE49-F238E27FC236}">
                  <a16:creationId xmlns:a16="http://schemas.microsoft.com/office/drawing/2014/main" id="{72159237-EFD8-4DC5-63FC-8713FD447BFA}"/>
                </a:ext>
              </a:extLst>
            </p:cNvPr>
            <p:cNvSpPr/>
            <p:nvPr/>
          </p:nvSpPr>
          <p:spPr>
            <a:xfrm>
              <a:off x="8780221" y="248784"/>
              <a:ext cx="20979" cy="23116"/>
            </a:xfrm>
            <a:custGeom>
              <a:avLst/>
              <a:gdLst>
                <a:gd name="connsiteX0" fmla="*/ 0 w 20979"/>
                <a:gd name="connsiteY0" fmla="*/ 389 h 23116"/>
                <a:gd name="connsiteX1" fmla="*/ 20979 w 20979"/>
                <a:gd name="connsiteY1" fmla="*/ 15249 h 23116"/>
                <a:gd name="connsiteX2" fmla="*/ 12238 w 20979"/>
                <a:gd name="connsiteY2" fmla="*/ 23116 h 23116"/>
                <a:gd name="connsiteX3" fmla="*/ 0 w 20979"/>
                <a:gd name="connsiteY3" fmla="*/ 389 h 23116"/>
                <a:gd name="connsiteX4" fmla="*/ 0 w 20979"/>
                <a:gd name="connsiteY4" fmla="*/ 389 h 23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23116">
                  <a:moveTo>
                    <a:pt x="0" y="389"/>
                  </a:moveTo>
                  <a:cubicBezTo>
                    <a:pt x="6993" y="5633"/>
                    <a:pt x="13986" y="10004"/>
                    <a:pt x="20979" y="15249"/>
                  </a:cubicBezTo>
                  <a:cubicBezTo>
                    <a:pt x="18357" y="17871"/>
                    <a:pt x="15735" y="20494"/>
                    <a:pt x="12238" y="23116"/>
                  </a:cubicBezTo>
                  <a:cubicBezTo>
                    <a:pt x="8741" y="15249"/>
                    <a:pt x="4371" y="7382"/>
                    <a:pt x="0" y="389"/>
                  </a:cubicBezTo>
                  <a:cubicBezTo>
                    <a:pt x="874" y="-486"/>
                    <a:pt x="0" y="389"/>
                    <a:pt x="0" y="389"/>
                  </a:cubicBezTo>
                  <a:close/>
                </a:path>
              </a:pathLst>
            </a:custGeom>
            <a:solidFill>
              <a:srgbClr val="B09B7B"/>
            </a:solidFill>
            <a:ln w="8731" cap="flat">
              <a:noFill/>
              <a:prstDash val="solid"/>
              <a:miter/>
            </a:ln>
          </p:spPr>
          <p:txBody>
            <a:bodyPr rtlCol="0" anchor="ctr"/>
            <a:lstStyle/>
            <a:p>
              <a:endParaRPr lang="en-GB"/>
            </a:p>
          </p:txBody>
        </p:sp>
        <p:sp>
          <p:nvSpPr>
            <p:cNvPr id="662" name="Freeform: Shape 661">
              <a:extLst>
                <a:ext uri="{FF2B5EF4-FFF2-40B4-BE49-F238E27FC236}">
                  <a16:creationId xmlns:a16="http://schemas.microsoft.com/office/drawing/2014/main" id="{F0393862-B590-A169-B1B4-D07E15B62A67}"/>
                </a:ext>
              </a:extLst>
            </p:cNvPr>
            <p:cNvSpPr/>
            <p:nvPr/>
          </p:nvSpPr>
          <p:spPr>
            <a:xfrm>
              <a:off x="10386021" y="338335"/>
              <a:ext cx="46329" cy="24475"/>
            </a:xfrm>
            <a:custGeom>
              <a:avLst/>
              <a:gdLst>
                <a:gd name="connsiteX0" fmla="*/ 0 w 46329"/>
                <a:gd name="connsiteY0" fmla="*/ 13986 h 24475"/>
                <a:gd name="connsiteX1" fmla="*/ 2623 w 46329"/>
                <a:gd name="connsiteY1" fmla="*/ 0 h 24475"/>
                <a:gd name="connsiteX2" fmla="*/ 46330 w 46329"/>
                <a:gd name="connsiteY2" fmla="*/ 24476 h 24475"/>
                <a:gd name="connsiteX3" fmla="*/ 0 w 46329"/>
                <a:gd name="connsiteY3" fmla="*/ 13986 h 24475"/>
              </a:gdLst>
              <a:ahLst/>
              <a:cxnLst>
                <a:cxn ang="0">
                  <a:pos x="connsiteX0" y="connsiteY0"/>
                </a:cxn>
                <a:cxn ang="0">
                  <a:pos x="connsiteX1" y="connsiteY1"/>
                </a:cxn>
                <a:cxn ang="0">
                  <a:pos x="connsiteX2" y="connsiteY2"/>
                </a:cxn>
                <a:cxn ang="0">
                  <a:pos x="connsiteX3" y="connsiteY3"/>
                </a:cxn>
              </a:cxnLst>
              <a:rect l="l" t="t" r="r" b="b"/>
              <a:pathLst>
                <a:path w="46329" h="24475">
                  <a:moveTo>
                    <a:pt x="0" y="13986"/>
                  </a:moveTo>
                  <a:cubicBezTo>
                    <a:pt x="874" y="9616"/>
                    <a:pt x="1748" y="4371"/>
                    <a:pt x="2623" y="0"/>
                  </a:cubicBezTo>
                  <a:cubicBezTo>
                    <a:pt x="17483" y="7867"/>
                    <a:pt x="31469" y="16609"/>
                    <a:pt x="46330" y="24476"/>
                  </a:cubicBezTo>
                  <a:cubicBezTo>
                    <a:pt x="30595" y="20979"/>
                    <a:pt x="15735" y="17483"/>
                    <a:pt x="0" y="13986"/>
                  </a:cubicBezTo>
                  <a:close/>
                </a:path>
              </a:pathLst>
            </a:custGeom>
            <a:solidFill>
              <a:srgbClr val="B23D4A"/>
            </a:solidFill>
            <a:ln w="8731" cap="flat">
              <a:noFill/>
              <a:prstDash val="solid"/>
              <a:miter/>
            </a:ln>
          </p:spPr>
          <p:txBody>
            <a:bodyPr rtlCol="0" anchor="ctr"/>
            <a:lstStyle/>
            <a:p>
              <a:endParaRPr lang="en-GB"/>
            </a:p>
          </p:txBody>
        </p:sp>
        <p:sp>
          <p:nvSpPr>
            <p:cNvPr id="663" name="Freeform: Shape 662">
              <a:extLst>
                <a:ext uri="{FF2B5EF4-FFF2-40B4-BE49-F238E27FC236}">
                  <a16:creationId xmlns:a16="http://schemas.microsoft.com/office/drawing/2014/main" id="{28B85BEB-FF0B-3D30-9302-D30A529F2A43}"/>
                </a:ext>
              </a:extLst>
            </p:cNvPr>
            <p:cNvSpPr/>
            <p:nvPr/>
          </p:nvSpPr>
          <p:spPr>
            <a:xfrm>
              <a:off x="10159618" y="485191"/>
              <a:ext cx="27972" cy="34965"/>
            </a:xfrm>
            <a:custGeom>
              <a:avLst/>
              <a:gdLst>
                <a:gd name="connsiteX0" fmla="*/ 0 w 27972"/>
                <a:gd name="connsiteY0" fmla="*/ 0 h 34965"/>
                <a:gd name="connsiteX1" fmla="*/ 27973 w 27972"/>
                <a:gd name="connsiteY1" fmla="*/ 34966 h 34965"/>
                <a:gd name="connsiteX2" fmla="*/ 0 w 27972"/>
                <a:gd name="connsiteY2" fmla="*/ 0 h 34965"/>
              </a:gdLst>
              <a:ahLst/>
              <a:cxnLst>
                <a:cxn ang="0">
                  <a:pos x="connsiteX0" y="connsiteY0"/>
                </a:cxn>
                <a:cxn ang="0">
                  <a:pos x="connsiteX1" y="connsiteY1"/>
                </a:cxn>
                <a:cxn ang="0">
                  <a:pos x="connsiteX2" y="connsiteY2"/>
                </a:cxn>
              </a:cxnLst>
              <a:rect l="l" t="t" r="r" b="b"/>
              <a:pathLst>
                <a:path w="27972" h="34965">
                  <a:moveTo>
                    <a:pt x="0" y="0"/>
                  </a:moveTo>
                  <a:cubicBezTo>
                    <a:pt x="9616" y="11364"/>
                    <a:pt x="18357" y="23602"/>
                    <a:pt x="27973" y="34966"/>
                  </a:cubicBezTo>
                  <a:cubicBezTo>
                    <a:pt x="19231" y="23602"/>
                    <a:pt x="9616" y="11364"/>
                    <a:pt x="0" y="0"/>
                  </a:cubicBezTo>
                  <a:close/>
                </a:path>
              </a:pathLst>
            </a:custGeom>
            <a:solidFill>
              <a:srgbClr val="BA3325"/>
            </a:solidFill>
            <a:ln w="8731" cap="flat">
              <a:noFill/>
              <a:prstDash val="solid"/>
              <a:miter/>
            </a:ln>
          </p:spPr>
          <p:txBody>
            <a:bodyPr rtlCol="0" anchor="ctr"/>
            <a:lstStyle/>
            <a:p>
              <a:endParaRPr lang="en-GB"/>
            </a:p>
          </p:txBody>
        </p:sp>
        <p:sp>
          <p:nvSpPr>
            <p:cNvPr id="664" name="Freeform: Shape 663">
              <a:extLst>
                <a:ext uri="{FF2B5EF4-FFF2-40B4-BE49-F238E27FC236}">
                  <a16:creationId xmlns:a16="http://schemas.microsoft.com/office/drawing/2014/main" id="{396487BA-1145-2A9B-1A8B-58ADF0C57FB1}"/>
                </a:ext>
              </a:extLst>
            </p:cNvPr>
            <p:cNvSpPr/>
            <p:nvPr/>
          </p:nvSpPr>
          <p:spPr>
            <a:xfrm>
              <a:off x="9559956" y="841841"/>
              <a:ext cx="34091" cy="36713"/>
            </a:xfrm>
            <a:custGeom>
              <a:avLst/>
              <a:gdLst>
                <a:gd name="connsiteX0" fmla="*/ 7867 w 34091"/>
                <a:gd name="connsiteY0" fmla="*/ 27973 h 36713"/>
                <a:gd name="connsiteX1" fmla="*/ 0 w 34091"/>
                <a:gd name="connsiteY1" fmla="*/ 0 h 36713"/>
                <a:gd name="connsiteX2" fmla="*/ 34092 w 34091"/>
                <a:gd name="connsiteY2" fmla="*/ 27973 h 36713"/>
                <a:gd name="connsiteX3" fmla="*/ 34092 w 34091"/>
                <a:gd name="connsiteY3" fmla="*/ 36714 h 36713"/>
                <a:gd name="connsiteX4" fmla="*/ 34092 w 34091"/>
                <a:gd name="connsiteY4" fmla="*/ 36714 h 36713"/>
                <a:gd name="connsiteX5" fmla="*/ 7867 w 34091"/>
                <a:gd name="connsiteY5" fmla="*/ 27973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91" h="36713">
                  <a:moveTo>
                    <a:pt x="7867" y="27973"/>
                  </a:moveTo>
                  <a:cubicBezTo>
                    <a:pt x="5245" y="18357"/>
                    <a:pt x="2622" y="8741"/>
                    <a:pt x="0" y="0"/>
                  </a:cubicBezTo>
                  <a:cubicBezTo>
                    <a:pt x="11364" y="9616"/>
                    <a:pt x="22728" y="18357"/>
                    <a:pt x="34092" y="27973"/>
                  </a:cubicBezTo>
                  <a:cubicBezTo>
                    <a:pt x="34092" y="30595"/>
                    <a:pt x="34092" y="34092"/>
                    <a:pt x="34092" y="36714"/>
                  </a:cubicBezTo>
                  <a:cubicBezTo>
                    <a:pt x="34092" y="36714"/>
                    <a:pt x="34092" y="36714"/>
                    <a:pt x="34092" y="36714"/>
                  </a:cubicBezTo>
                  <a:cubicBezTo>
                    <a:pt x="25350" y="33217"/>
                    <a:pt x="16609" y="30595"/>
                    <a:pt x="7867" y="27973"/>
                  </a:cubicBezTo>
                  <a:close/>
                </a:path>
              </a:pathLst>
            </a:custGeom>
            <a:solidFill>
              <a:srgbClr val="7B2B29"/>
            </a:solidFill>
            <a:ln w="8731" cap="flat">
              <a:noFill/>
              <a:prstDash val="solid"/>
              <a:miter/>
            </a:ln>
          </p:spPr>
          <p:txBody>
            <a:bodyPr rtlCol="0" anchor="ctr"/>
            <a:lstStyle/>
            <a:p>
              <a:endParaRPr lang="en-GB"/>
            </a:p>
          </p:txBody>
        </p:sp>
        <p:sp>
          <p:nvSpPr>
            <p:cNvPr id="665" name="Freeform: Shape 664">
              <a:extLst>
                <a:ext uri="{FF2B5EF4-FFF2-40B4-BE49-F238E27FC236}">
                  <a16:creationId xmlns:a16="http://schemas.microsoft.com/office/drawing/2014/main" id="{B24AD568-75B5-E21F-D91C-BE183C0DE7E6}"/>
                </a:ext>
              </a:extLst>
            </p:cNvPr>
            <p:cNvSpPr/>
            <p:nvPr/>
          </p:nvSpPr>
          <p:spPr>
            <a:xfrm>
              <a:off x="9619540" y="1184505"/>
              <a:ext cx="35698" cy="35839"/>
            </a:xfrm>
            <a:custGeom>
              <a:avLst/>
              <a:gdLst>
                <a:gd name="connsiteX0" fmla="*/ 16467 w 35698"/>
                <a:gd name="connsiteY0" fmla="*/ 0 h 35839"/>
                <a:gd name="connsiteX1" fmla="*/ 35698 w 35698"/>
                <a:gd name="connsiteY1" fmla="*/ 34092 h 35839"/>
                <a:gd name="connsiteX2" fmla="*/ 28705 w 35698"/>
                <a:gd name="connsiteY2" fmla="*/ 35840 h 35839"/>
                <a:gd name="connsiteX3" fmla="*/ 16467 w 35698"/>
                <a:gd name="connsiteY3" fmla="*/ 0 h 35839"/>
              </a:gdLst>
              <a:ahLst/>
              <a:cxnLst>
                <a:cxn ang="0">
                  <a:pos x="connsiteX0" y="connsiteY0"/>
                </a:cxn>
                <a:cxn ang="0">
                  <a:pos x="connsiteX1" y="connsiteY1"/>
                </a:cxn>
                <a:cxn ang="0">
                  <a:pos x="connsiteX2" y="connsiteY2"/>
                </a:cxn>
                <a:cxn ang="0">
                  <a:pos x="connsiteX3" y="connsiteY3"/>
                </a:cxn>
              </a:cxnLst>
              <a:rect l="l" t="t" r="r" b="b"/>
              <a:pathLst>
                <a:path w="35698" h="35839">
                  <a:moveTo>
                    <a:pt x="16467" y="0"/>
                  </a:moveTo>
                  <a:cubicBezTo>
                    <a:pt x="22586" y="11364"/>
                    <a:pt x="29579" y="22728"/>
                    <a:pt x="35698" y="34092"/>
                  </a:cubicBezTo>
                  <a:cubicBezTo>
                    <a:pt x="33076" y="34966"/>
                    <a:pt x="31328" y="35840"/>
                    <a:pt x="28705" y="35840"/>
                  </a:cubicBezTo>
                  <a:cubicBezTo>
                    <a:pt x="15593" y="27098"/>
                    <a:pt x="-21121" y="26224"/>
                    <a:pt x="16467" y="0"/>
                  </a:cubicBezTo>
                  <a:close/>
                </a:path>
              </a:pathLst>
            </a:custGeom>
            <a:solidFill>
              <a:srgbClr val="7B2B29"/>
            </a:solidFill>
            <a:ln w="8731" cap="flat">
              <a:noFill/>
              <a:prstDash val="solid"/>
              <a:miter/>
            </a:ln>
          </p:spPr>
          <p:txBody>
            <a:bodyPr rtlCol="0" anchor="ctr"/>
            <a:lstStyle/>
            <a:p>
              <a:endParaRPr lang="en-GB"/>
            </a:p>
          </p:txBody>
        </p:sp>
        <p:sp>
          <p:nvSpPr>
            <p:cNvPr id="666" name="Freeform: Shape 665">
              <a:extLst>
                <a:ext uri="{FF2B5EF4-FFF2-40B4-BE49-F238E27FC236}">
                  <a16:creationId xmlns:a16="http://schemas.microsoft.com/office/drawing/2014/main" id="{BC2DE98D-5EBD-32FF-9935-1C6F2192C7BD}"/>
                </a:ext>
              </a:extLst>
            </p:cNvPr>
            <p:cNvSpPr/>
            <p:nvPr/>
          </p:nvSpPr>
          <p:spPr>
            <a:xfrm>
              <a:off x="11980457" y="1284157"/>
              <a:ext cx="14860" cy="48951"/>
            </a:xfrm>
            <a:custGeom>
              <a:avLst/>
              <a:gdLst>
                <a:gd name="connsiteX0" fmla="*/ 0 w 14860"/>
                <a:gd name="connsiteY0" fmla="*/ 48952 h 48951"/>
                <a:gd name="connsiteX1" fmla="*/ 14861 w 14860"/>
                <a:gd name="connsiteY1" fmla="*/ 0 h 48951"/>
                <a:gd name="connsiteX2" fmla="*/ 0 w 14860"/>
                <a:gd name="connsiteY2" fmla="*/ 48952 h 48951"/>
              </a:gdLst>
              <a:ahLst/>
              <a:cxnLst>
                <a:cxn ang="0">
                  <a:pos x="connsiteX0" y="connsiteY0"/>
                </a:cxn>
                <a:cxn ang="0">
                  <a:pos x="connsiteX1" y="connsiteY1"/>
                </a:cxn>
                <a:cxn ang="0">
                  <a:pos x="connsiteX2" y="connsiteY2"/>
                </a:cxn>
              </a:cxnLst>
              <a:rect l="l" t="t" r="r" b="b"/>
              <a:pathLst>
                <a:path w="14860" h="48951">
                  <a:moveTo>
                    <a:pt x="0" y="48952"/>
                  </a:moveTo>
                  <a:cubicBezTo>
                    <a:pt x="5245" y="32343"/>
                    <a:pt x="9616" y="15734"/>
                    <a:pt x="14861" y="0"/>
                  </a:cubicBezTo>
                  <a:cubicBezTo>
                    <a:pt x="10490" y="16609"/>
                    <a:pt x="5245" y="32343"/>
                    <a:pt x="0" y="48952"/>
                  </a:cubicBezTo>
                  <a:close/>
                </a:path>
              </a:pathLst>
            </a:custGeom>
            <a:solidFill>
              <a:srgbClr val="7E4E29"/>
            </a:solidFill>
            <a:ln w="8731" cap="flat">
              <a:noFill/>
              <a:prstDash val="solid"/>
              <a:miter/>
            </a:ln>
          </p:spPr>
          <p:txBody>
            <a:bodyPr rtlCol="0" anchor="ctr"/>
            <a:lstStyle/>
            <a:p>
              <a:endParaRPr lang="en-GB"/>
            </a:p>
          </p:txBody>
        </p:sp>
        <p:sp>
          <p:nvSpPr>
            <p:cNvPr id="667" name="Freeform: Shape 666">
              <a:extLst>
                <a:ext uri="{FF2B5EF4-FFF2-40B4-BE49-F238E27FC236}">
                  <a16:creationId xmlns:a16="http://schemas.microsoft.com/office/drawing/2014/main" id="{2CC97330-CC66-BABF-1192-4C5786D94851}"/>
                </a:ext>
              </a:extLst>
            </p:cNvPr>
            <p:cNvSpPr/>
            <p:nvPr/>
          </p:nvSpPr>
          <p:spPr>
            <a:xfrm>
              <a:off x="10186717" y="1350592"/>
              <a:ext cx="11363" cy="74302"/>
            </a:xfrm>
            <a:custGeom>
              <a:avLst/>
              <a:gdLst>
                <a:gd name="connsiteX0" fmla="*/ 2622 w 11363"/>
                <a:gd name="connsiteY0" fmla="*/ 74302 h 74302"/>
                <a:gd name="connsiteX1" fmla="*/ 0 w 11363"/>
                <a:gd name="connsiteY1" fmla="*/ 57693 h 74302"/>
                <a:gd name="connsiteX2" fmla="*/ 11364 w 11363"/>
                <a:gd name="connsiteY2" fmla="*/ 0 h 74302"/>
                <a:gd name="connsiteX3" fmla="*/ 2622 w 11363"/>
                <a:gd name="connsiteY3" fmla="*/ 74302 h 74302"/>
              </a:gdLst>
              <a:ahLst/>
              <a:cxnLst>
                <a:cxn ang="0">
                  <a:pos x="connsiteX0" y="connsiteY0"/>
                </a:cxn>
                <a:cxn ang="0">
                  <a:pos x="connsiteX1" y="connsiteY1"/>
                </a:cxn>
                <a:cxn ang="0">
                  <a:pos x="connsiteX2" y="connsiteY2"/>
                </a:cxn>
                <a:cxn ang="0">
                  <a:pos x="connsiteX3" y="connsiteY3"/>
                </a:cxn>
              </a:cxnLst>
              <a:rect l="l" t="t" r="r" b="b"/>
              <a:pathLst>
                <a:path w="11363" h="74302">
                  <a:moveTo>
                    <a:pt x="2622" y="74302"/>
                  </a:moveTo>
                  <a:cubicBezTo>
                    <a:pt x="1748" y="69057"/>
                    <a:pt x="874" y="62938"/>
                    <a:pt x="0" y="57693"/>
                  </a:cubicBezTo>
                  <a:cubicBezTo>
                    <a:pt x="3497" y="38462"/>
                    <a:pt x="7867" y="19231"/>
                    <a:pt x="11364" y="0"/>
                  </a:cubicBezTo>
                  <a:cubicBezTo>
                    <a:pt x="8741" y="25350"/>
                    <a:pt x="6119" y="49826"/>
                    <a:pt x="2622" y="74302"/>
                  </a:cubicBezTo>
                  <a:close/>
                </a:path>
              </a:pathLst>
            </a:custGeom>
            <a:solidFill>
              <a:srgbClr val="7B2B29"/>
            </a:solidFill>
            <a:ln w="8731" cap="flat">
              <a:noFill/>
              <a:prstDash val="solid"/>
              <a:miter/>
            </a:ln>
          </p:spPr>
          <p:txBody>
            <a:bodyPr rtlCol="0" anchor="ctr"/>
            <a:lstStyle/>
            <a:p>
              <a:endParaRPr lang="en-GB"/>
            </a:p>
          </p:txBody>
        </p:sp>
        <p:sp>
          <p:nvSpPr>
            <p:cNvPr id="668" name="Freeform: Shape 667">
              <a:extLst>
                <a:ext uri="{FF2B5EF4-FFF2-40B4-BE49-F238E27FC236}">
                  <a16:creationId xmlns:a16="http://schemas.microsoft.com/office/drawing/2014/main" id="{F1A778FB-6C47-CD5A-3E88-EDF0477E4DE7}"/>
                </a:ext>
              </a:extLst>
            </p:cNvPr>
            <p:cNvSpPr/>
            <p:nvPr/>
          </p:nvSpPr>
          <p:spPr>
            <a:xfrm>
              <a:off x="9801220" y="1459859"/>
              <a:ext cx="59441" cy="4370"/>
            </a:xfrm>
            <a:custGeom>
              <a:avLst/>
              <a:gdLst>
                <a:gd name="connsiteX0" fmla="*/ 0 w 59441"/>
                <a:gd name="connsiteY0" fmla="*/ 0 h 4370"/>
                <a:gd name="connsiteX1" fmla="*/ 59442 w 59441"/>
                <a:gd name="connsiteY1" fmla="*/ 4371 h 4370"/>
                <a:gd name="connsiteX2" fmla="*/ 0 w 59441"/>
                <a:gd name="connsiteY2" fmla="*/ 0 h 4370"/>
              </a:gdLst>
              <a:ahLst/>
              <a:cxnLst>
                <a:cxn ang="0">
                  <a:pos x="connsiteX0" y="connsiteY0"/>
                </a:cxn>
                <a:cxn ang="0">
                  <a:pos x="connsiteX1" y="connsiteY1"/>
                </a:cxn>
                <a:cxn ang="0">
                  <a:pos x="connsiteX2" y="connsiteY2"/>
                </a:cxn>
              </a:cxnLst>
              <a:rect l="l" t="t" r="r" b="b"/>
              <a:pathLst>
                <a:path w="59441" h="4370">
                  <a:moveTo>
                    <a:pt x="0" y="0"/>
                  </a:moveTo>
                  <a:cubicBezTo>
                    <a:pt x="20105" y="1748"/>
                    <a:pt x="40211" y="2622"/>
                    <a:pt x="59442" y="4371"/>
                  </a:cubicBezTo>
                  <a:cubicBezTo>
                    <a:pt x="40211" y="3497"/>
                    <a:pt x="20105" y="1748"/>
                    <a:pt x="0" y="0"/>
                  </a:cubicBezTo>
                  <a:close/>
                </a:path>
              </a:pathLst>
            </a:custGeom>
            <a:solidFill>
              <a:srgbClr val="7E4E29"/>
            </a:solidFill>
            <a:ln w="8731" cap="flat">
              <a:noFill/>
              <a:prstDash val="solid"/>
              <a:miter/>
            </a:ln>
          </p:spPr>
          <p:txBody>
            <a:bodyPr rtlCol="0" anchor="ctr"/>
            <a:lstStyle/>
            <a:p>
              <a:endParaRPr lang="en-GB"/>
            </a:p>
          </p:txBody>
        </p:sp>
        <p:sp>
          <p:nvSpPr>
            <p:cNvPr id="669" name="Freeform: Shape 668">
              <a:extLst>
                <a:ext uri="{FF2B5EF4-FFF2-40B4-BE49-F238E27FC236}">
                  <a16:creationId xmlns:a16="http://schemas.microsoft.com/office/drawing/2014/main" id="{51BB74CA-946B-0936-8E57-9137F0497333}"/>
                </a:ext>
              </a:extLst>
            </p:cNvPr>
            <p:cNvSpPr/>
            <p:nvPr/>
          </p:nvSpPr>
          <p:spPr>
            <a:xfrm>
              <a:off x="10955088" y="1456363"/>
              <a:ext cx="41084" cy="29503"/>
            </a:xfrm>
            <a:custGeom>
              <a:avLst/>
              <a:gdLst>
                <a:gd name="connsiteX0" fmla="*/ 0 w 41084"/>
                <a:gd name="connsiteY0" fmla="*/ 14860 h 29503"/>
                <a:gd name="connsiteX1" fmla="*/ 41085 w 41084"/>
                <a:gd name="connsiteY1" fmla="*/ 0 h 29503"/>
                <a:gd name="connsiteX2" fmla="*/ 0 w 41084"/>
                <a:gd name="connsiteY2" fmla="*/ 14860 h 29503"/>
              </a:gdLst>
              <a:ahLst/>
              <a:cxnLst>
                <a:cxn ang="0">
                  <a:pos x="connsiteX0" y="connsiteY0"/>
                </a:cxn>
                <a:cxn ang="0">
                  <a:pos x="connsiteX1" y="connsiteY1"/>
                </a:cxn>
                <a:cxn ang="0">
                  <a:pos x="connsiteX2" y="connsiteY2"/>
                </a:cxn>
              </a:cxnLst>
              <a:rect l="l" t="t" r="r" b="b"/>
              <a:pathLst>
                <a:path w="41084" h="29503">
                  <a:moveTo>
                    <a:pt x="0" y="14860"/>
                  </a:moveTo>
                  <a:cubicBezTo>
                    <a:pt x="13986" y="9615"/>
                    <a:pt x="27098" y="5245"/>
                    <a:pt x="41085" y="0"/>
                  </a:cubicBezTo>
                  <a:cubicBezTo>
                    <a:pt x="27973" y="8741"/>
                    <a:pt x="27973" y="51574"/>
                    <a:pt x="0" y="14860"/>
                  </a:cubicBezTo>
                  <a:close/>
                </a:path>
              </a:pathLst>
            </a:custGeom>
            <a:solidFill>
              <a:srgbClr val="BE7625"/>
            </a:solidFill>
            <a:ln w="8731" cap="flat">
              <a:noFill/>
              <a:prstDash val="solid"/>
              <a:miter/>
            </a:ln>
          </p:spPr>
          <p:txBody>
            <a:bodyPr rtlCol="0" anchor="ctr"/>
            <a:lstStyle/>
            <a:p>
              <a:endParaRPr lang="en-GB"/>
            </a:p>
          </p:txBody>
        </p:sp>
        <p:sp>
          <p:nvSpPr>
            <p:cNvPr id="670" name="Freeform: Shape 669">
              <a:extLst>
                <a:ext uri="{FF2B5EF4-FFF2-40B4-BE49-F238E27FC236}">
                  <a16:creationId xmlns:a16="http://schemas.microsoft.com/office/drawing/2014/main" id="{0FC446D5-FCD7-98FB-4EEB-6F99B87E760F}"/>
                </a:ext>
              </a:extLst>
            </p:cNvPr>
            <p:cNvSpPr/>
            <p:nvPr/>
          </p:nvSpPr>
          <p:spPr>
            <a:xfrm>
              <a:off x="10482177" y="6488801"/>
              <a:ext cx="22727" cy="26224"/>
            </a:xfrm>
            <a:custGeom>
              <a:avLst/>
              <a:gdLst>
                <a:gd name="connsiteX0" fmla="*/ 0 w 22727"/>
                <a:gd name="connsiteY0" fmla="*/ 26224 h 26224"/>
                <a:gd name="connsiteX1" fmla="*/ 1748 w 22727"/>
                <a:gd name="connsiteY1" fmla="*/ 0 h 26224"/>
                <a:gd name="connsiteX2" fmla="*/ 22728 w 22727"/>
                <a:gd name="connsiteY2" fmla="*/ 18357 h 26224"/>
                <a:gd name="connsiteX3" fmla="*/ 19231 w 22727"/>
                <a:gd name="connsiteY3" fmla="*/ 20105 h 26224"/>
                <a:gd name="connsiteX4" fmla="*/ 6993 w 22727"/>
                <a:gd name="connsiteY4" fmla="*/ 22727 h 26224"/>
                <a:gd name="connsiteX5" fmla="*/ 0 w 22727"/>
                <a:gd name="connsiteY5" fmla="*/ 26224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 h="26224">
                  <a:moveTo>
                    <a:pt x="0" y="26224"/>
                  </a:moveTo>
                  <a:cubicBezTo>
                    <a:pt x="874" y="17483"/>
                    <a:pt x="874" y="8741"/>
                    <a:pt x="1748" y="0"/>
                  </a:cubicBezTo>
                  <a:cubicBezTo>
                    <a:pt x="8741" y="6119"/>
                    <a:pt x="15735" y="12238"/>
                    <a:pt x="22728" y="18357"/>
                  </a:cubicBezTo>
                  <a:cubicBezTo>
                    <a:pt x="22728" y="18357"/>
                    <a:pt x="19231" y="20105"/>
                    <a:pt x="19231" y="20105"/>
                  </a:cubicBezTo>
                  <a:cubicBezTo>
                    <a:pt x="14861" y="20980"/>
                    <a:pt x="10490" y="21854"/>
                    <a:pt x="6993" y="22727"/>
                  </a:cubicBezTo>
                  <a:cubicBezTo>
                    <a:pt x="5245" y="25350"/>
                    <a:pt x="2623" y="26224"/>
                    <a:pt x="0" y="26224"/>
                  </a:cubicBezTo>
                  <a:close/>
                </a:path>
              </a:pathLst>
            </a:custGeom>
            <a:solidFill>
              <a:srgbClr val="7E4E29"/>
            </a:solidFill>
            <a:ln w="8731" cap="flat">
              <a:noFill/>
              <a:prstDash val="solid"/>
              <a:miter/>
            </a:ln>
          </p:spPr>
          <p:txBody>
            <a:bodyPr rtlCol="0" anchor="ctr"/>
            <a:lstStyle/>
            <a:p>
              <a:endParaRPr lang="en-GB"/>
            </a:p>
          </p:txBody>
        </p:sp>
        <p:sp>
          <p:nvSpPr>
            <p:cNvPr id="671" name="Freeform: Shape 670">
              <a:extLst>
                <a:ext uri="{FF2B5EF4-FFF2-40B4-BE49-F238E27FC236}">
                  <a16:creationId xmlns:a16="http://schemas.microsoft.com/office/drawing/2014/main" id="{EE93773B-CD39-3105-0C31-9F22D7C924A7}"/>
                </a:ext>
              </a:extLst>
            </p:cNvPr>
            <p:cNvSpPr/>
            <p:nvPr/>
          </p:nvSpPr>
          <p:spPr>
            <a:xfrm>
              <a:off x="9831815" y="1527168"/>
              <a:ext cx="34965" cy="26224"/>
            </a:xfrm>
            <a:custGeom>
              <a:avLst/>
              <a:gdLst>
                <a:gd name="connsiteX0" fmla="*/ 32343 w 34965"/>
                <a:gd name="connsiteY0" fmla="*/ 0 h 26224"/>
                <a:gd name="connsiteX1" fmla="*/ 34966 w 34965"/>
                <a:gd name="connsiteY1" fmla="*/ 18357 h 26224"/>
                <a:gd name="connsiteX2" fmla="*/ 16609 w 34965"/>
                <a:gd name="connsiteY2" fmla="*/ 26224 h 26224"/>
                <a:gd name="connsiteX3" fmla="*/ 0 w 34965"/>
                <a:gd name="connsiteY3" fmla="*/ 6119 h 26224"/>
                <a:gd name="connsiteX4" fmla="*/ 32343 w 34965"/>
                <a:gd name="connsiteY4" fmla="*/ 0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6224">
                  <a:moveTo>
                    <a:pt x="32343" y="0"/>
                  </a:moveTo>
                  <a:cubicBezTo>
                    <a:pt x="33217" y="6119"/>
                    <a:pt x="34092" y="12238"/>
                    <a:pt x="34966" y="18357"/>
                  </a:cubicBezTo>
                  <a:cubicBezTo>
                    <a:pt x="28847" y="20979"/>
                    <a:pt x="22728" y="23602"/>
                    <a:pt x="16609" y="26224"/>
                  </a:cubicBezTo>
                  <a:cubicBezTo>
                    <a:pt x="11364" y="19231"/>
                    <a:pt x="5245" y="13112"/>
                    <a:pt x="0" y="6119"/>
                  </a:cubicBezTo>
                  <a:cubicBezTo>
                    <a:pt x="10490" y="4371"/>
                    <a:pt x="20979" y="1748"/>
                    <a:pt x="32343" y="0"/>
                  </a:cubicBezTo>
                  <a:close/>
                </a:path>
              </a:pathLst>
            </a:custGeom>
            <a:solidFill>
              <a:srgbClr val="4F513D"/>
            </a:solidFill>
            <a:ln w="8731" cap="flat">
              <a:noFill/>
              <a:prstDash val="solid"/>
              <a:miter/>
            </a:ln>
          </p:spPr>
          <p:txBody>
            <a:bodyPr rtlCol="0" anchor="ctr"/>
            <a:lstStyle/>
            <a:p>
              <a:endParaRPr lang="en-GB"/>
            </a:p>
          </p:txBody>
        </p:sp>
        <p:sp>
          <p:nvSpPr>
            <p:cNvPr id="672" name="Freeform: Shape 671">
              <a:extLst>
                <a:ext uri="{FF2B5EF4-FFF2-40B4-BE49-F238E27FC236}">
                  <a16:creationId xmlns:a16="http://schemas.microsoft.com/office/drawing/2014/main" id="{20A5BDFE-0877-3C99-6B1C-158C63832850}"/>
                </a:ext>
              </a:extLst>
            </p:cNvPr>
            <p:cNvSpPr/>
            <p:nvPr/>
          </p:nvSpPr>
          <p:spPr>
            <a:xfrm>
              <a:off x="11184113" y="1640807"/>
              <a:ext cx="26224" cy="22727"/>
            </a:xfrm>
            <a:custGeom>
              <a:avLst/>
              <a:gdLst>
                <a:gd name="connsiteX0" fmla="*/ 17483 w 26224"/>
                <a:gd name="connsiteY0" fmla="*/ 22728 h 22727"/>
                <a:gd name="connsiteX1" fmla="*/ 0 w 26224"/>
                <a:gd name="connsiteY1" fmla="*/ 0 h 22727"/>
                <a:gd name="connsiteX2" fmla="*/ 26224 w 26224"/>
                <a:gd name="connsiteY2" fmla="*/ 5245 h 22727"/>
                <a:gd name="connsiteX3" fmla="*/ 17483 w 26224"/>
                <a:gd name="connsiteY3" fmla="*/ 22728 h 22727"/>
              </a:gdLst>
              <a:ahLst/>
              <a:cxnLst>
                <a:cxn ang="0">
                  <a:pos x="connsiteX0" y="connsiteY0"/>
                </a:cxn>
                <a:cxn ang="0">
                  <a:pos x="connsiteX1" y="connsiteY1"/>
                </a:cxn>
                <a:cxn ang="0">
                  <a:pos x="connsiteX2" y="connsiteY2"/>
                </a:cxn>
                <a:cxn ang="0">
                  <a:pos x="connsiteX3" y="connsiteY3"/>
                </a:cxn>
              </a:cxnLst>
              <a:rect l="l" t="t" r="r" b="b"/>
              <a:pathLst>
                <a:path w="26224" h="22727">
                  <a:moveTo>
                    <a:pt x="17483" y="22728"/>
                  </a:moveTo>
                  <a:cubicBezTo>
                    <a:pt x="11364" y="14861"/>
                    <a:pt x="6119" y="6993"/>
                    <a:pt x="0" y="0"/>
                  </a:cubicBezTo>
                  <a:cubicBezTo>
                    <a:pt x="8741" y="1748"/>
                    <a:pt x="17483" y="3497"/>
                    <a:pt x="26224" y="5245"/>
                  </a:cubicBezTo>
                  <a:cubicBezTo>
                    <a:pt x="23602" y="11364"/>
                    <a:pt x="20979" y="16609"/>
                    <a:pt x="17483" y="22728"/>
                  </a:cubicBezTo>
                  <a:close/>
                </a:path>
              </a:pathLst>
            </a:custGeom>
            <a:solidFill>
              <a:srgbClr val="3D2226"/>
            </a:solidFill>
            <a:ln w="8731" cap="flat">
              <a:noFill/>
              <a:prstDash val="solid"/>
              <a:miter/>
            </a:ln>
          </p:spPr>
          <p:txBody>
            <a:bodyPr rtlCol="0" anchor="ctr"/>
            <a:lstStyle/>
            <a:p>
              <a:endParaRPr lang="en-GB"/>
            </a:p>
          </p:txBody>
        </p:sp>
        <p:sp>
          <p:nvSpPr>
            <p:cNvPr id="673" name="Freeform: Shape 672">
              <a:extLst>
                <a:ext uri="{FF2B5EF4-FFF2-40B4-BE49-F238E27FC236}">
                  <a16:creationId xmlns:a16="http://schemas.microsoft.com/office/drawing/2014/main" id="{7941FAA8-1210-73F7-2C82-F816C0F42390}"/>
                </a:ext>
              </a:extLst>
            </p:cNvPr>
            <p:cNvSpPr/>
            <p:nvPr/>
          </p:nvSpPr>
          <p:spPr>
            <a:xfrm>
              <a:off x="9953320" y="1778047"/>
              <a:ext cx="38462" cy="32343"/>
            </a:xfrm>
            <a:custGeom>
              <a:avLst/>
              <a:gdLst>
                <a:gd name="connsiteX0" fmla="*/ 21854 w 38462"/>
                <a:gd name="connsiteY0" fmla="*/ 32343 h 32343"/>
                <a:gd name="connsiteX1" fmla="*/ 0 w 38462"/>
                <a:gd name="connsiteY1" fmla="*/ 0 h 32343"/>
                <a:gd name="connsiteX2" fmla="*/ 38462 w 38462"/>
                <a:gd name="connsiteY2" fmla="*/ 6993 h 32343"/>
                <a:gd name="connsiteX3" fmla="*/ 21854 w 38462"/>
                <a:gd name="connsiteY3" fmla="*/ 32343 h 32343"/>
              </a:gdLst>
              <a:ahLst/>
              <a:cxnLst>
                <a:cxn ang="0">
                  <a:pos x="connsiteX0" y="connsiteY0"/>
                </a:cxn>
                <a:cxn ang="0">
                  <a:pos x="connsiteX1" y="connsiteY1"/>
                </a:cxn>
                <a:cxn ang="0">
                  <a:pos x="connsiteX2" y="connsiteY2"/>
                </a:cxn>
                <a:cxn ang="0">
                  <a:pos x="connsiteX3" y="connsiteY3"/>
                </a:cxn>
              </a:cxnLst>
              <a:rect l="l" t="t" r="r" b="b"/>
              <a:pathLst>
                <a:path w="38462" h="32343">
                  <a:moveTo>
                    <a:pt x="21854" y="32343"/>
                  </a:moveTo>
                  <a:cubicBezTo>
                    <a:pt x="14861" y="21854"/>
                    <a:pt x="6993" y="10490"/>
                    <a:pt x="0" y="0"/>
                  </a:cubicBezTo>
                  <a:cubicBezTo>
                    <a:pt x="13112" y="2622"/>
                    <a:pt x="25350" y="5245"/>
                    <a:pt x="38462" y="6993"/>
                  </a:cubicBezTo>
                  <a:cubicBezTo>
                    <a:pt x="32343" y="15734"/>
                    <a:pt x="27098" y="24476"/>
                    <a:pt x="21854" y="32343"/>
                  </a:cubicBezTo>
                  <a:close/>
                </a:path>
              </a:pathLst>
            </a:custGeom>
            <a:solidFill>
              <a:srgbClr val="BE7625"/>
            </a:solidFill>
            <a:ln w="8731" cap="flat">
              <a:noFill/>
              <a:prstDash val="solid"/>
              <a:miter/>
            </a:ln>
          </p:spPr>
          <p:txBody>
            <a:bodyPr rtlCol="0" anchor="ctr"/>
            <a:lstStyle/>
            <a:p>
              <a:endParaRPr lang="en-GB"/>
            </a:p>
          </p:txBody>
        </p:sp>
        <p:sp>
          <p:nvSpPr>
            <p:cNvPr id="674" name="Freeform: Shape 673">
              <a:extLst>
                <a:ext uri="{FF2B5EF4-FFF2-40B4-BE49-F238E27FC236}">
                  <a16:creationId xmlns:a16="http://schemas.microsoft.com/office/drawing/2014/main" id="{FCF03D5D-F907-B262-D5ED-ED56A2BB83DE}"/>
                </a:ext>
              </a:extLst>
            </p:cNvPr>
            <p:cNvSpPr/>
            <p:nvPr/>
          </p:nvSpPr>
          <p:spPr>
            <a:xfrm>
              <a:off x="8938441" y="1926652"/>
              <a:ext cx="32343" cy="25350"/>
            </a:xfrm>
            <a:custGeom>
              <a:avLst/>
              <a:gdLst>
                <a:gd name="connsiteX0" fmla="*/ 32343 w 32343"/>
                <a:gd name="connsiteY0" fmla="*/ 0 h 25350"/>
                <a:gd name="connsiteX1" fmla="*/ 27098 w 32343"/>
                <a:gd name="connsiteY1" fmla="*/ 25350 h 25350"/>
                <a:gd name="connsiteX2" fmla="*/ 0 w 32343"/>
                <a:gd name="connsiteY2" fmla="*/ 13986 h 25350"/>
                <a:gd name="connsiteX3" fmla="*/ 32343 w 32343"/>
                <a:gd name="connsiteY3" fmla="*/ 0 h 25350"/>
              </a:gdLst>
              <a:ahLst/>
              <a:cxnLst>
                <a:cxn ang="0">
                  <a:pos x="connsiteX0" y="connsiteY0"/>
                </a:cxn>
                <a:cxn ang="0">
                  <a:pos x="connsiteX1" y="connsiteY1"/>
                </a:cxn>
                <a:cxn ang="0">
                  <a:pos x="connsiteX2" y="connsiteY2"/>
                </a:cxn>
                <a:cxn ang="0">
                  <a:pos x="connsiteX3" y="connsiteY3"/>
                </a:cxn>
              </a:cxnLst>
              <a:rect l="l" t="t" r="r" b="b"/>
              <a:pathLst>
                <a:path w="32343" h="25350">
                  <a:moveTo>
                    <a:pt x="32343" y="0"/>
                  </a:moveTo>
                  <a:cubicBezTo>
                    <a:pt x="30595" y="8741"/>
                    <a:pt x="28847" y="16609"/>
                    <a:pt x="27098" y="25350"/>
                  </a:cubicBezTo>
                  <a:cubicBezTo>
                    <a:pt x="18357" y="21854"/>
                    <a:pt x="8741" y="17483"/>
                    <a:pt x="0" y="13986"/>
                  </a:cubicBezTo>
                  <a:cubicBezTo>
                    <a:pt x="10490" y="8741"/>
                    <a:pt x="20979" y="4371"/>
                    <a:pt x="32343" y="0"/>
                  </a:cubicBezTo>
                  <a:close/>
                </a:path>
              </a:pathLst>
            </a:custGeom>
            <a:solidFill>
              <a:srgbClr val="7B2B29"/>
            </a:solidFill>
            <a:ln w="8731" cap="flat">
              <a:noFill/>
              <a:prstDash val="solid"/>
              <a:miter/>
            </a:ln>
          </p:spPr>
          <p:txBody>
            <a:bodyPr rtlCol="0" anchor="ctr"/>
            <a:lstStyle/>
            <a:p>
              <a:endParaRPr lang="en-GB"/>
            </a:p>
          </p:txBody>
        </p:sp>
        <p:sp>
          <p:nvSpPr>
            <p:cNvPr id="675" name="Freeform: Shape 674">
              <a:extLst>
                <a:ext uri="{FF2B5EF4-FFF2-40B4-BE49-F238E27FC236}">
                  <a16:creationId xmlns:a16="http://schemas.microsoft.com/office/drawing/2014/main" id="{30C8294E-3693-5546-EACD-722A9E52D5B6}"/>
                </a:ext>
              </a:extLst>
            </p:cNvPr>
            <p:cNvSpPr/>
            <p:nvPr/>
          </p:nvSpPr>
          <p:spPr>
            <a:xfrm>
              <a:off x="9940208" y="2382080"/>
              <a:ext cx="35839" cy="27098"/>
            </a:xfrm>
            <a:custGeom>
              <a:avLst/>
              <a:gdLst>
                <a:gd name="connsiteX0" fmla="*/ 0 w 35839"/>
                <a:gd name="connsiteY0" fmla="*/ 18357 h 27098"/>
                <a:gd name="connsiteX1" fmla="*/ 30595 w 35839"/>
                <a:gd name="connsiteY1" fmla="*/ 0 h 27098"/>
                <a:gd name="connsiteX2" fmla="*/ 35840 w 35839"/>
                <a:gd name="connsiteY2" fmla="*/ 6993 h 27098"/>
                <a:gd name="connsiteX3" fmla="*/ 6993 w 35839"/>
                <a:gd name="connsiteY3" fmla="*/ 27098 h 27098"/>
                <a:gd name="connsiteX4" fmla="*/ 0 w 35839"/>
                <a:gd name="connsiteY4" fmla="*/ 18357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27098">
                  <a:moveTo>
                    <a:pt x="0" y="18357"/>
                  </a:moveTo>
                  <a:cubicBezTo>
                    <a:pt x="10490" y="12238"/>
                    <a:pt x="20105" y="6119"/>
                    <a:pt x="30595" y="0"/>
                  </a:cubicBezTo>
                  <a:cubicBezTo>
                    <a:pt x="30595" y="0"/>
                    <a:pt x="35840" y="6993"/>
                    <a:pt x="35840" y="6993"/>
                  </a:cubicBezTo>
                  <a:cubicBezTo>
                    <a:pt x="26224" y="13986"/>
                    <a:pt x="16609" y="20979"/>
                    <a:pt x="6993" y="27098"/>
                  </a:cubicBezTo>
                  <a:cubicBezTo>
                    <a:pt x="4371" y="25350"/>
                    <a:pt x="2622" y="21854"/>
                    <a:pt x="0" y="18357"/>
                  </a:cubicBezTo>
                  <a:close/>
                </a:path>
              </a:pathLst>
            </a:custGeom>
            <a:solidFill>
              <a:srgbClr val="E7BB54"/>
            </a:solidFill>
            <a:ln w="8731" cap="flat">
              <a:noFill/>
              <a:prstDash val="solid"/>
              <a:miter/>
            </a:ln>
          </p:spPr>
          <p:txBody>
            <a:bodyPr rtlCol="0" anchor="ctr"/>
            <a:lstStyle/>
            <a:p>
              <a:endParaRPr lang="en-GB"/>
            </a:p>
          </p:txBody>
        </p:sp>
        <p:sp>
          <p:nvSpPr>
            <p:cNvPr id="676" name="Freeform: Shape 675">
              <a:extLst>
                <a:ext uri="{FF2B5EF4-FFF2-40B4-BE49-F238E27FC236}">
                  <a16:creationId xmlns:a16="http://schemas.microsoft.com/office/drawing/2014/main" id="{AFED51ED-1295-0F7E-1DED-DD31B5F9F7F8}"/>
                </a:ext>
              </a:extLst>
            </p:cNvPr>
            <p:cNvSpPr/>
            <p:nvPr/>
          </p:nvSpPr>
          <p:spPr>
            <a:xfrm>
              <a:off x="10424483" y="476449"/>
              <a:ext cx="7867" cy="55945"/>
            </a:xfrm>
            <a:custGeom>
              <a:avLst/>
              <a:gdLst>
                <a:gd name="connsiteX0" fmla="*/ 0 w 7867"/>
                <a:gd name="connsiteY0" fmla="*/ 0 h 55945"/>
                <a:gd name="connsiteX1" fmla="*/ 7867 w 7867"/>
                <a:gd name="connsiteY1" fmla="*/ 55945 h 55945"/>
                <a:gd name="connsiteX2" fmla="*/ 2623 w 7867"/>
                <a:gd name="connsiteY2" fmla="*/ 55945 h 55945"/>
                <a:gd name="connsiteX3" fmla="*/ 0 w 7867"/>
                <a:gd name="connsiteY3" fmla="*/ 0 h 55945"/>
              </a:gdLst>
              <a:ahLst/>
              <a:cxnLst>
                <a:cxn ang="0">
                  <a:pos x="connsiteX0" y="connsiteY0"/>
                </a:cxn>
                <a:cxn ang="0">
                  <a:pos x="connsiteX1" y="connsiteY1"/>
                </a:cxn>
                <a:cxn ang="0">
                  <a:pos x="connsiteX2" y="connsiteY2"/>
                </a:cxn>
                <a:cxn ang="0">
                  <a:pos x="connsiteX3" y="connsiteY3"/>
                </a:cxn>
              </a:cxnLst>
              <a:rect l="l" t="t" r="r" b="b"/>
              <a:pathLst>
                <a:path w="7867" h="55945">
                  <a:moveTo>
                    <a:pt x="0" y="0"/>
                  </a:moveTo>
                  <a:cubicBezTo>
                    <a:pt x="2623" y="18357"/>
                    <a:pt x="5245" y="37588"/>
                    <a:pt x="7867" y="55945"/>
                  </a:cubicBezTo>
                  <a:cubicBezTo>
                    <a:pt x="6119" y="55071"/>
                    <a:pt x="4371" y="55071"/>
                    <a:pt x="2623" y="55945"/>
                  </a:cubicBezTo>
                  <a:cubicBezTo>
                    <a:pt x="874" y="36714"/>
                    <a:pt x="0" y="18357"/>
                    <a:pt x="0" y="0"/>
                  </a:cubicBezTo>
                  <a:close/>
                </a:path>
              </a:pathLst>
            </a:custGeom>
            <a:solidFill>
              <a:srgbClr val="B23D4A"/>
            </a:solidFill>
            <a:ln w="8731" cap="flat">
              <a:noFill/>
              <a:prstDash val="solid"/>
              <a:miter/>
            </a:ln>
          </p:spPr>
          <p:txBody>
            <a:bodyPr rtlCol="0" anchor="ctr"/>
            <a:lstStyle/>
            <a:p>
              <a:endParaRPr lang="en-GB"/>
            </a:p>
          </p:txBody>
        </p:sp>
        <p:sp>
          <p:nvSpPr>
            <p:cNvPr id="677" name="Freeform: Shape 676">
              <a:extLst>
                <a:ext uri="{FF2B5EF4-FFF2-40B4-BE49-F238E27FC236}">
                  <a16:creationId xmlns:a16="http://schemas.microsoft.com/office/drawing/2014/main" id="{7119616B-9FFB-55E3-FACF-B19864CDA25B}"/>
                </a:ext>
              </a:extLst>
            </p:cNvPr>
            <p:cNvSpPr/>
            <p:nvPr/>
          </p:nvSpPr>
          <p:spPr>
            <a:xfrm>
              <a:off x="10341440" y="501799"/>
              <a:ext cx="28296" cy="33441"/>
            </a:xfrm>
            <a:custGeom>
              <a:avLst/>
              <a:gdLst>
                <a:gd name="connsiteX0" fmla="*/ 0 w 28296"/>
                <a:gd name="connsiteY0" fmla="*/ 32343 h 33441"/>
                <a:gd name="connsiteX1" fmla="*/ 22728 w 28296"/>
                <a:gd name="connsiteY1" fmla="*/ 0 h 33441"/>
                <a:gd name="connsiteX2" fmla="*/ 0 w 28296"/>
                <a:gd name="connsiteY2" fmla="*/ 32343 h 33441"/>
              </a:gdLst>
              <a:ahLst/>
              <a:cxnLst>
                <a:cxn ang="0">
                  <a:pos x="connsiteX0" y="connsiteY0"/>
                </a:cxn>
                <a:cxn ang="0">
                  <a:pos x="connsiteX1" y="connsiteY1"/>
                </a:cxn>
                <a:cxn ang="0">
                  <a:pos x="connsiteX2" y="connsiteY2"/>
                </a:cxn>
              </a:cxnLst>
              <a:rect l="l" t="t" r="r" b="b"/>
              <a:pathLst>
                <a:path w="28296" h="33441">
                  <a:moveTo>
                    <a:pt x="0" y="32343"/>
                  </a:moveTo>
                  <a:cubicBezTo>
                    <a:pt x="7867" y="21854"/>
                    <a:pt x="14861" y="10490"/>
                    <a:pt x="22728" y="0"/>
                  </a:cubicBezTo>
                  <a:cubicBezTo>
                    <a:pt x="33218" y="23602"/>
                    <a:pt x="30595" y="37588"/>
                    <a:pt x="0" y="32343"/>
                  </a:cubicBezTo>
                  <a:close/>
                </a:path>
              </a:pathLst>
            </a:custGeom>
            <a:solidFill>
              <a:srgbClr val="B23D4A"/>
            </a:solidFill>
            <a:ln w="8731" cap="flat">
              <a:noFill/>
              <a:prstDash val="solid"/>
              <a:miter/>
            </a:ln>
          </p:spPr>
          <p:txBody>
            <a:bodyPr rtlCol="0" anchor="ctr"/>
            <a:lstStyle/>
            <a:p>
              <a:endParaRPr lang="en-GB"/>
            </a:p>
          </p:txBody>
        </p:sp>
        <p:sp>
          <p:nvSpPr>
            <p:cNvPr id="678" name="Freeform: Shape 677">
              <a:extLst>
                <a:ext uri="{FF2B5EF4-FFF2-40B4-BE49-F238E27FC236}">
                  <a16:creationId xmlns:a16="http://schemas.microsoft.com/office/drawing/2014/main" id="{3BC113AE-2656-1086-F9A2-E47D0658CB3A}"/>
                </a:ext>
              </a:extLst>
            </p:cNvPr>
            <p:cNvSpPr/>
            <p:nvPr/>
          </p:nvSpPr>
          <p:spPr>
            <a:xfrm>
              <a:off x="9933215" y="2422290"/>
              <a:ext cx="36713" cy="27972"/>
            </a:xfrm>
            <a:custGeom>
              <a:avLst/>
              <a:gdLst>
                <a:gd name="connsiteX0" fmla="*/ 12238 w 36713"/>
                <a:gd name="connsiteY0" fmla="*/ 27973 h 27972"/>
                <a:gd name="connsiteX1" fmla="*/ 0 w 36713"/>
                <a:gd name="connsiteY1" fmla="*/ 19231 h 27972"/>
                <a:gd name="connsiteX2" fmla="*/ 22728 w 36713"/>
                <a:gd name="connsiteY2" fmla="*/ 0 h 27972"/>
                <a:gd name="connsiteX3" fmla="*/ 36714 w 36713"/>
                <a:gd name="connsiteY3" fmla="*/ 6993 h 27972"/>
                <a:gd name="connsiteX4" fmla="*/ 12238 w 36713"/>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27972">
                  <a:moveTo>
                    <a:pt x="12238" y="27973"/>
                  </a:moveTo>
                  <a:cubicBezTo>
                    <a:pt x="7867" y="25350"/>
                    <a:pt x="3497" y="21854"/>
                    <a:pt x="0" y="19231"/>
                  </a:cubicBezTo>
                  <a:cubicBezTo>
                    <a:pt x="7867" y="13112"/>
                    <a:pt x="14860" y="6119"/>
                    <a:pt x="22728" y="0"/>
                  </a:cubicBezTo>
                  <a:cubicBezTo>
                    <a:pt x="27098" y="2623"/>
                    <a:pt x="32343" y="4371"/>
                    <a:pt x="36714" y="6993"/>
                  </a:cubicBezTo>
                  <a:cubicBezTo>
                    <a:pt x="28847" y="13986"/>
                    <a:pt x="20105" y="20980"/>
                    <a:pt x="12238" y="27973"/>
                  </a:cubicBezTo>
                  <a:close/>
                </a:path>
              </a:pathLst>
            </a:custGeom>
            <a:solidFill>
              <a:srgbClr val="7B2B29"/>
            </a:solidFill>
            <a:ln w="8731" cap="flat">
              <a:noFill/>
              <a:prstDash val="solid"/>
              <a:miter/>
            </a:ln>
          </p:spPr>
          <p:txBody>
            <a:bodyPr rtlCol="0" anchor="ctr"/>
            <a:lstStyle/>
            <a:p>
              <a:endParaRPr lang="en-GB"/>
            </a:p>
          </p:txBody>
        </p:sp>
        <p:sp>
          <p:nvSpPr>
            <p:cNvPr id="679" name="Freeform: Shape 678">
              <a:extLst>
                <a:ext uri="{FF2B5EF4-FFF2-40B4-BE49-F238E27FC236}">
                  <a16:creationId xmlns:a16="http://schemas.microsoft.com/office/drawing/2014/main" id="{EA15E966-C5EF-E73A-F5DE-A92E0E3C18B1}"/>
                </a:ext>
              </a:extLst>
            </p:cNvPr>
            <p:cNvSpPr/>
            <p:nvPr/>
          </p:nvSpPr>
          <p:spPr>
            <a:xfrm>
              <a:off x="10205948" y="536765"/>
              <a:ext cx="26224" cy="38462"/>
            </a:xfrm>
            <a:custGeom>
              <a:avLst/>
              <a:gdLst>
                <a:gd name="connsiteX0" fmla="*/ 874 w 26224"/>
                <a:gd name="connsiteY0" fmla="*/ 1748 h 38462"/>
                <a:gd name="connsiteX1" fmla="*/ 17483 w 26224"/>
                <a:gd name="connsiteY1" fmla="*/ 0 h 38462"/>
                <a:gd name="connsiteX2" fmla="*/ 17483 w 26224"/>
                <a:gd name="connsiteY2" fmla="*/ 0 h 38462"/>
                <a:gd name="connsiteX3" fmla="*/ 26224 w 26224"/>
                <a:gd name="connsiteY3" fmla="*/ 34966 h 38462"/>
                <a:gd name="connsiteX4" fmla="*/ 20105 w 26224"/>
                <a:gd name="connsiteY4" fmla="*/ 38462 h 38462"/>
                <a:gd name="connsiteX5" fmla="*/ 0 w 26224"/>
                <a:gd name="connsiteY5" fmla="*/ 10490 h 38462"/>
                <a:gd name="connsiteX6" fmla="*/ 874 w 26224"/>
                <a:gd name="connsiteY6" fmla="*/ 1748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24" h="38462">
                  <a:moveTo>
                    <a:pt x="874" y="1748"/>
                  </a:moveTo>
                  <a:cubicBezTo>
                    <a:pt x="6119" y="874"/>
                    <a:pt x="12238" y="874"/>
                    <a:pt x="17483" y="0"/>
                  </a:cubicBezTo>
                  <a:cubicBezTo>
                    <a:pt x="17483" y="0"/>
                    <a:pt x="17483" y="0"/>
                    <a:pt x="17483" y="0"/>
                  </a:cubicBezTo>
                  <a:cubicBezTo>
                    <a:pt x="20105" y="11364"/>
                    <a:pt x="23602" y="23602"/>
                    <a:pt x="26224" y="34966"/>
                  </a:cubicBezTo>
                  <a:cubicBezTo>
                    <a:pt x="24476" y="36714"/>
                    <a:pt x="22728" y="37588"/>
                    <a:pt x="20105" y="38462"/>
                  </a:cubicBezTo>
                  <a:cubicBezTo>
                    <a:pt x="13112" y="28847"/>
                    <a:pt x="6993" y="20105"/>
                    <a:pt x="0" y="10490"/>
                  </a:cubicBezTo>
                  <a:cubicBezTo>
                    <a:pt x="874" y="7867"/>
                    <a:pt x="874" y="5245"/>
                    <a:pt x="874" y="1748"/>
                  </a:cubicBezTo>
                  <a:close/>
                </a:path>
              </a:pathLst>
            </a:custGeom>
            <a:solidFill>
              <a:srgbClr val="7B2B29"/>
            </a:solidFill>
            <a:ln w="8731" cap="flat">
              <a:noFill/>
              <a:prstDash val="solid"/>
              <a:miter/>
            </a:ln>
          </p:spPr>
          <p:txBody>
            <a:bodyPr rtlCol="0" anchor="ctr"/>
            <a:lstStyle/>
            <a:p>
              <a:endParaRPr lang="en-GB"/>
            </a:p>
          </p:txBody>
        </p:sp>
        <p:sp>
          <p:nvSpPr>
            <p:cNvPr id="680" name="Freeform: Shape 679">
              <a:extLst>
                <a:ext uri="{FF2B5EF4-FFF2-40B4-BE49-F238E27FC236}">
                  <a16:creationId xmlns:a16="http://schemas.microsoft.com/office/drawing/2014/main" id="{9226F34E-905B-53C4-1A84-D632F41CE25C}"/>
                </a:ext>
              </a:extLst>
            </p:cNvPr>
            <p:cNvSpPr/>
            <p:nvPr/>
          </p:nvSpPr>
          <p:spPr>
            <a:xfrm>
              <a:off x="9133375" y="754427"/>
              <a:ext cx="14860" cy="36713"/>
            </a:xfrm>
            <a:custGeom>
              <a:avLst/>
              <a:gdLst>
                <a:gd name="connsiteX0" fmla="*/ 0 w 14860"/>
                <a:gd name="connsiteY0" fmla="*/ 0 h 36713"/>
                <a:gd name="connsiteX1" fmla="*/ 13986 w 14860"/>
                <a:gd name="connsiteY1" fmla="*/ 874 h 36713"/>
                <a:gd name="connsiteX2" fmla="*/ 14860 w 14860"/>
                <a:gd name="connsiteY2" fmla="*/ 34966 h 36713"/>
                <a:gd name="connsiteX3" fmla="*/ 13112 w 14860"/>
                <a:gd name="connsiteY3" fmla="*/ 36714 h 36713"/>
                <a:gd name="connsiteX4" fmla="*/ 0 w 14860"/>
                <a:gd name="connsiteY4" fmla="*/ 0 h 36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36713">
                  <a:moveTo>
                    <a:pt x="0" y="0"/>
                  </a:moveTo>
                  <a:cubicBezTo>
                    <a:pt x="4371" y="0"/>
                    <a:pt x="9616" y="874"/>
                    <a:pt x="13986" y="874"/>
                  </a:cubicBezTo>
                  <a:cubicBezTo>
                    <a:pt x="13986" y="12238"/>
                    <a:pt x="14860" y="23602"/>
                    <a:pt x="14860" y="34966"/>
                  </a:cubicBezTo>
                  <a:cubicBezTo>
                    <a:pt x="14860" y="34966"/>
                    <a:pt x="13112" y="36714"/>
                    <a:pt x="13112" y="36714"/>
                  </a:cubicBezTo>
                  <a:cubicBezTo>
                    <a:pt x="9616" y="24476"/>
                    <a:pt x="5245" y="12238"/>
                    <a:pt x="0" y="0"/>
                  </a:cubicBezTo>
                  <a:close/>
                </a:path>
              </a:pathLst>
            </a:custGeom>
            <a:solidFill>
              <a:srgbClr val="7B2B29"/>
            </a:solidFill>
            <a:ln w="8731" cap="flat">
              <a:noFill/>
              <a:prstDash val="solid"/>
              <a:miter/>
            </a:ln>
          </p:spPr>
          <p:txBody>
            <a:bodyPr rtlCol="0" anchor="ctr"/>
            <a:lstStyle/>
            <a:p>
              <a:endParaRPr lang="en-GB"/>
            </a:p>
          </p:txBody>
        </p:sp>
        <p:sp>
          <p:nvSpPr>
            <p:cNvPr id="681" name="Freeform: Shape 680">
              <a:extLst>
                <a:ext uri="{FF2B5EF4-FFF2-40B4-BE49-F238E27FC236}">
                  <a16:creationId xmlns:a16="http://schemas.microsoft.com/office/drawing/2014/main" id="{C3E4E3EF-68AC-FD8C-FCB0-75F1F6400645}"/>
                </a:ext>
              </a:extLst>
            </p:cNvPr>
            <p:cNvSpPr/>
            <p:nvPr/>
          </p:nvSpPr>
          <p:spPr>
            <a:xfrm>
              <a:off x="9479535" y="1576120"/>
              <a:ext cx="23601" cy="33217"/>
            </a:xfrm>
            <a:custGeom>
              <a:avLst/>
              <a:gdLst>
                <a:gd name="connsiteX0" fmla="*/ 9616 w 23601"/>
                <a:gd name="connsiteY0" fmla="*/ 0 h 33217"/>
                <a:gd name="connsiteX1" fmla="*/ 15735 w 23601"/>
                <a:gd name="connsiteY1" fmla="*/ 1748 h 33217"/>
                <a:gd name="connsiteX2" fmla="*/ 23602 w 23601"/>
                <a:gd name="connsiteY2" fmla="*/ 33217 h 33217"/>
                <a:gd name="connsiteX3" fmla="*/ 0 w 23601"/>
                <a:gd name="connsiteY3" fmla="*/ 11364 h 33217"/>
                <a:gd name="connsiteX4" fmla="*/ 9616 w 23601"/>
                <a:gd name="connsiteY4" fmla="*/ 0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33217">
                  <a:moveTo>
                    <a:pt x="9616" y="0"/>
                  </a:moveTo>
                  <a:cubicBezTo>
                    <a:pt x="12238" y="0"/>
                    <a:pt x="13986" y="874"/>
                    <a:pt x="15735" y="1748"/>
                  </a:cubicBezTo>
                  <a:cubicBezTo>
                    <a:pt x="18357" y="12238"/>
                    <a:pt x="20980" y="22728"/>
                    <a:pt x="23602" y="33217"/>
                  </a:cubicBezTo>
                  <a:cubicBezTo>
                    <a:pt x="15735" y="26224"/>
                    <a:pt x="7867" y="19231"/>
                    <a:pt x="0" y="11364"/>
                  </a:cubicBezTo>
                  <a:cubicBezTo>
                    <a:pt x="2622" y="7867"/>
                    <a:pt x="6119" y="3497"/>
                    <a:pt x="9616" y="0"/>
                  </a:cubicBezTo>
                  <a:close/>
                </a:path>
              </a:pathLst>
            </a:custGeom>
            <a:solidFill>
              <a:srgbClr val="F9D4D5"/>
            </a:solidFill>
            <a:ln w="8731" cap="flat">
              <a:noFill/>
              <a:prstDash val="solid"/>
              <a:miter/>
            </a:ln>
          </p:spPr>
          <p:txBody>
            <a:bodyPr rtlCol="0" anchor="ctr"/>
            <a:lstStyle/>
            <a:p>
              <a:endParaRPr lang="en-GB"/>
            </a:p>
          </p:txBody>
        </p:sp>
        <p:sp>
          <p:nvSpPr>
            <p:cNvPr id="682" name="Freeform: Shape 681">
              <a:extLst>
                <a:ext uri="{FF2B5EF4-FFF2-40B4-BE49-F238E27FC236}">
                  <a16:creationId xmlns:a16="http://schemas.microsoft.com/office/drawing/2014/main" id="{09CE2D90-A8B1-F1CB-8AB2-CD5795F7D0A0}"/>
                </a:ext>
              </a:extLst>
            </p:cNvPr>
            <p:cNvSpPr/>
            <p:nvPr/>
          </p:nvSpPr>
          <p:spPr>
            <a:xfrm>
              <a:off x="10935857" y="1445873"/>
              <a:ext cx="25350" cy="24475"/>
            </a:xfrm>
            <a:custGeom>
              <a:avLst/>
              <a:gdLst>
                <a:gd name="connsiteX0" fmla="*/ 0 w 25350"/>
                <a:gd name="connsiteY0" fmla="*/ 4371 h 24475"/>
                <a:gd name="connsiteX1" fmla="*/ 25350 w 25350"/>
                <a:gd name="connsiteY1" fmla="*/ 0 h 24475"/>
                <a:gd name="connsiteX2" fmla="*/ 17483 w 25350"/>
                <a:gd name="connsiteY2" fmla="*/ 24476 h 24475"/>
                <a:gd name="connsiteX3" fmla="*/ 0 w 25350"/>
                <a:gd name="connsiteY3" fmla="*/ 4371 h 24475"/>
              </a:gdLst>
              <a:ahLst/>
              <a:cxnLst>
                <a:cxn ang="0">
                  <a:pos x="connsiteX0" y="connsiteY0"/>
                </a:cxn>
                <a:cxn ang="0">
                  <a:pos x="connsiteX1" y="connsiteY1"/>
                </a:cxn>
                <a:cxn ang="0">
                  <a:pos x="connsiteX2" y="connsiteY2"/>
                </a:cxn>
                <a:cxn ang="0">
                  <a:pos x="connsiteX3" y="connsiteY3"/>
                </a:cxn>
              </a:cxnLst>
              <a:rect l="l" t="t" r="r" b="b"/>
              <a:pathLst>
                <a:path w="25350" h="24475">
                  <a:moveTo>
                    <a:pt x="0" y="4371"/>
                  </a:moveTo>
                  <a:cubicBezTo>
                    <a:pt x="8741" y="2622"/>
                    <a:pt x="16609" y="1748"/>
                    <a:pt x="25350" y="0"/>
                  </a:cubicBezTo>
                  <a:cubicBezTo>
                    <a:pt x="22728" y="7867"/>
                    <a:pt x="20105" y="15734"/>
                    <a:pt x="17483" y="24476"/>
                  </a:cubicBezTo>
                  <a:cubicBezTo>
                    <a:pt x="11364" y="17483"/>
                    <a:pt x="5245" y="10490"/>
                    <a:pt x="0" y="4371"/>
                  </a:cubicBezTo>
                  <a:close/>
                </a:path>
              </a:pathLst>
            </a:custGeom>
            <a:solidFill>
              <a:srgbClr val="7B2B29"/>
            </a:solidFill>
            <a:ln w="8731" cap="flat">
              <a:noFill/>
              <a:prstDash val="solid"/>
              <a:miter/>
            </a:ln>
          </p:spPr>
          <p:txBody>
            <a:bodyPr rtlCol="0" anchor="ctr"/>
            <a:lstStyle/>
            <a:p>
              <a:endParaRPr lang="en-GB"/>
            </a:p>
          </p:txBody>
        </p:sp>
        <p:sp>
          <p:nvSpPr>
            <p:cNvPr id="683" name="Freeform: Shape 682">
              <a:extLst>
                <a:ext uri="{FF2B5EF4-FFF2-40B4-BE49-F238E27FC236}">
                  <a16:creationId xmlns:a16="http://schemas.microsoft.com/office/drawing/2014/main" id="{1EC0D5D6-E54C-F759-E8EE-E599C14E568A}"/>
                </a:ext>
              </a:extLst>
            </p:cNvPr>
            <p:cNvSpPr/>
            <p:nvPr/>
          </p:nvSpPr>
          <p:spPr>
            <a:xfrm>
              <a:off x="10150003" y="3082268"/>
              <a:ext cx="36714" cy="18357"/>
            </a:xfrm>
            <a:custGeom>
              <a:avLst/>
              <a:gdLst>
                <a:gd name="connsiteX0" fmla="*/ 21854 w 36714"/>
                <a:gd name="connsiteY0" fmla="*/ 18357 h 18357"/>
                <a:gd name="connsiteX1" fmla="*/ 0 w 36714"/>
                <a:gd name="connsiteY1" fmla="*/ 5245 h 18357"/>
                <a:gd name="connsiteX2" fmla="*/ 34092 w 36714"/>
                <a:gd name="connsiteY2" fmla="*/ 0 h 18357"/>
                <a:gd name="connsiteX3" fmla="*/ 36714 w 36714"/>
                <a:gd name="connsiteY3" fmla="*/ 4371 h 18357"/>
                <a:gd name="connsiteX4" fmla="*/ 21854 w 36714"/>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4" h="18357">
                  <a:moveTo>
                    <a:pt x="21854" y="18357"/>
                  </a:moveTo>
                  <a:cubicBezTo>
                    <a:pt x="14861" y="13986"/>
                    <a:pt x="6993" y="9616"/>
                    <a:pt x="0" y="5245"/>
                  </a:cubicBezTo>
                  <a:cubicBezTo>
                    <a:pt x="11364" y="3497"/>
                    <a:pt x="22728" y="1748"/>
                    <a:pt x="34092" y="0"/>
                  </a:cubicBezTo>
                  <a:cubicBezTo>
                    <a:pt x="34092" y="1748"/>
                    <a:pt x="34966" y="3497"/>
                    <a:pt x="36714" y="4371"/>
                  </a:cubicBezTo>
                  <a:cubicBezTo>
                    <a:pt x="31469" y="8741"/>
                    <a:pt x="27098" y="13986"/>
                    <a:pt x="21854" y="18357"/>
                  </a:cubicBezTo>
                  <a:close/>
                </a:path>
              </a:pathLst>
            </a:custGeom>
            <a:solidFill>
              <a:srgbClr val="7E4E29"/>
            </a:solidFill>
            <a:ln w="8731" cap="flat">
              <a:noFill/>
              <a:prstDash val="solid"/>
              <a:miter/>
            </a:ln>
          </p:spPr>
          <p:txBody>
            <a:bodyPr rtlCol="0" anchor="ctr"/>
            <a:lstStyle/>
            <a:p>
              <a:endParaRPr lang="en-GB"/>
            </a:p>
          </p:txBody>
        </p:sp>
        <p:sp>
          <p:nvSpPr>
            <p:cNvPr id="684" name="Freeform: Shape 683">
              <a:extLst>
                <a:ext uri="{FF2B5EF4-FFF2-40B4-BE49-F238E27FC236}">
                  <a16:creationId xmlns:a16="http://schemas.microsoft.com/office/drawing/2014/main" id="{792D8FDE-52F8-2DD7-74AC-7421CC86656F}"/>
                </a:ext>
              </a:extLst>
            </p:cNvPr>
            <p:cNvSpPr/>
            <p:nvPr/>
          </p:nvSpPr>
          <p:spPr>
            <a:xfrm>
              <a:off x="10385147" y="2109347"/>
              <a:ext cx="27972" cy="13986"/>
            </a:xfrm>
            <a:custGeom>
              <a:avLst/>
              <a:gdLst>
                <a:gd name="connsiteX0" fmla="*/ 0 w 27972"/>
                <a:gd name="connsiteY0" fmla="*/ 0 h 13986"/>
                <a:gd name="connsiteX1" fmla="*/ 27973 w 27972"/>
                <a:gd name="connsiteY1" fmla="*/ 13986 h 13986"/>
                <a:gd name="connsiteX2" fmla="*/ 0 w 27972"/>
                <a:gd name="connsiteY2" fmla="*/ 0 h 13986"/>
              </a:gdLst>
              <a:ahLst/>
              <a:cxnLst>
                <a:cxn ang="0">
                  <a:pos x="connsiteX0" y="connsiteY0"/>
                </a:cxn>
                <a:cxn ang="0">
                  <a:pos x="connsiteX1" y="connsiteY1"/>
                </a:cxn>
                <a:cxn ang="0">
                  <a:pos x="connsiteX2" y="connsiteY2"/>
                </a:cxn>
              </a:cxnLst>
              <a:rect l="l" t="t" r="r" b="b"/>
              <a:pathLst>
                <a:path w="27972" h="13986">
                  <a:moveTo>
                    <a:pt x="0" y="0"/>
                  </a:moveTo>
                  <a:cubicBezTo>
                    <a:pt x="9616" y="4371"/>
                    <a:pt x="18357" y="8741"/>
                    <a:pt x="27973" y="13986"/>
                  </a:cubicBezTo>
                  <a:cubicBezTo>
                    <a:pt x="18357" y="8741"/>
                    <a:pt x="8741" y="4371"/>
                    <a:pt x="0" y="0"/>
                  </a:cubicBezTo>
                  <a:close/>
                </a:path>
              </a:pathLst>
            </a:custGeom>
            <a:solidFill>
              <a:srgbClr val="BA3325"/>
            </a:solidFill>
            <a:ln w="8731" cap="flat">
              <a:noFill/>
              <a:prstDash val="solid"/>
              <a:miter/>
            </a:ln>
          </p:spPr>
          <p:txBody>
            <a:bodyPr rtlCol="0" anchor="ctr"/>
            <a:lstStyle/>
            <a:p>
              <a:endParaRPr lang="en-GB"/>
            </a:p>
          </p:txBody>
        </p:sp>
        <p:sp>
          <p:nvSpPr>
            <p:cNvPr id="685" name="Freeform: Shape 684">
              <a:extLst>
                <a:ext uri="{FF2B5EF4-FFF2-40B4-BE49-F238E27FC236}">
                  <a16:creationId xmlns:a16="http://schemas.microsoft.com/office/drawing/2014/main" id="{8B7CBE86-BFB2-E2CC-92D6-DE8C3DBB8094}"/>
                </a:ext>
              </a:extLst>
            </p:cNvPr>
            <p:cNvSpPr/>
            <p:nvPr/>
          </p:nvSpPr>
          <p:spPr>
            <a:xfrm>
              <a:off x="9865906" y="1863713"/>
              <a:ext cx="27098" cy="20979"/>
            </a:xfrm>
            <a:custGeom>
              <a:avLst/>
              <a:gdLst>
                <a:gd name="connsiteX0" fmla="*/ 0 w 27098"/>
                <a:gd name="connsiteY0" fmla="*/ 20979 h 20979"/>
                <a:gd name="connsiteX1" fmla="*/ 6119 w 27098"/>
                <a:gd name="connsiteY1" fmla="*/ 0 h 20979"/>
                <a:gd name="connsiteX2" fmla="*/ 27098 w 27098"/>
                <a:gd name="connsiteY2" fmla="*/ 4371 h 20979"/>
                <a:gd name="connsiteX3" fmla="*/ 0 w 27098"/>
                <a:gd name="connsiteY3" fmla="*/ 20979 h 20979"/>
              </a:gdLst>
              <a:ahLst/>
              <a:cxnLst>
                <a:cxn ang="0">
                  <a:pos x="connsiteX0" y="connsiteY0"/>
                </a:cxn>
                <a:cxn ang="0">
                  <a:pos x="connsiteX1" y="connsiteY1"/>
                </a:cxn>
                <a:cxn ang="0">
                  <a:pos x="connsiteX2" y="connsiteY2"/>
                </a:cxn>
                <a:cxn ang="0">
                  <a:pos x="connsiteX3" y="connsiteY3"/>
                </a:cxn>
              </a:cxnLst>
              <a:rect l="l" t="t" r="r" b="b"/>
              <a:pathLst>
                <a:path w="27098" h="20979">
                  <a:moveTo>
                    <a:pt x="0" y="20979"/>
                  </a:moveTo>
                  <a:cubicBezTo>
                    <a:pt x="1748" y="13986"/>
                    <a:pt x="4371" y="6993"/>
                    <a:pt x="6119" y="0"/>
                  </a:cubicBezTo>
                  <a:cubicBezTo>
                    <a:pt x="13112" y="1748"/>
                    <a:pt x="20105" y="2622"/>
                    <a:pt x="27098" y="4371"/>
                  </a:cubicBezTo>
                  <a:cubicBezTo>
                    <a:pt x="18357" y="9616"/>
                    <a:pt x="8741" y="15735"/>
                    <a:pt x="0" y="20979"/>
                  </a:cubicBezTo>
                  <a:close/>
                </a:path>
              </a:pathLst>
            </a:custGeom>
            <a:solidFill>
              <a:srgbClr val="3D2226"/>
            </a:solidFill>
            <a:ln w="8731" cap="flat">
              <a:noFill/>
              <a:prstDash val="solid"/>
              <a:miter/>
            </a:ln>
          </p:spPr>
          <p:txBody>
            <a:bodyPr rtlCol="0" anchor="ctr"/>
            <a:lstStyle/>
            <a:p>
              <a:endParaRPr lang="en-GB"/>
            </a:p>
          </p:txBody>
        </p:sp>
        <p:sp>
          <p:nvSpPr>
            <p:cNvPr id="686" name="Freeform: Shape 685">
              <a:extLst>
                <a:ext uri="{FF2B5EF4-FFF2-40B4-BE49-F238E27FC236}">
                  <a16:creationId xmlns:a16="http://schemas.microsoft.com/office/drawing/2014/main" id="{9152C062-C8D2-C20D-3002-868E6CCBF88F}"/>
                </a:ext>
              </a:extLst>
            </p:cNvPr>
            <p:cNvSpPr/>
            <p:nvPr/>
          </p:nvSpPr>
          <p:spPr>
            <a:xfrm>
              <a:off x="11011907" y="5537734"/>
              <a:ext cx="28846" cy="41958"/>
            </a:xfrm>
            <a:custGeom>
              <a:avLst/>
              <a:gdLst>
                <a:gd name="connsiteX0" fmla="*/ 28847 w 28846"/>
                <a:gd name="connsiteY0" fmla="*/ 33217 h 41958"/>
                <a:gd name="connsiteX1" fmla="*/ 0 w 28846"/>
                <a:gd name="connsiteY1" fmla="*/ 41959 h 41958"/>
                <a:gd name="connsiteX2" fmla="*/ 874 w 28846"/>
                <a:gd name="connsiteY2" fmla="*/ 26224 h 41958"/>
                <a:gd name="connsiteX3" fmla="*/ 22728 w 28846"/>
                <a:gd name="connsiteY3" fmla="*/ 0 h 41958"/>
                <a:gd name="connsiteX4" fmla="*/ 28847 w 28846"/>
                <a:gd name="connsiteY4" fmla="*/ 33217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41958">
                  <a:moveTo>
                    <a:pt x="28847" y="33217"/>
                  </a:moveTo>
                  <a:cubicBezTo>
                    <a:pt x="19231" y="35840"/>
                    <a:pt x="9616" y="39336"/>
                    <a:pt x="0" y="41959"/>
                  </a:cubicBezTo>
                  <a:cubicBezTo>
                    <a:pt x="0" y="36714"/>
                    <a:pt x="874" y="31469"/>
                    <a:pt x="874" y="26224"/>
                  </a:cubicBezTo>
                  <a:cubicBezTo>
                    <a:pt x="7867" y="17483"/>
                    <a:pt x="15734" y="8741"/>
                    <a:pt x="22728" y="0"/>
                  </a:cubicBezTo>
                  <a:cubicBezTo>
                    <a:pt x="24476" y="11364"/>
                    <a:pt x="27098" y="21854"/>
                    <a:pt x="28847" y="33217"/>
                  </a:cubicBezTo>
                  <a:close/>
                </a:path>
              </a:pathLst>
            </a:custGeom>
            <a:solidFill>
              <a:srgbClr val="7E4E29"/>
            </a:solidFill>
            <a:ln w="8731" cap="flat">
              <a:noFill/>
              <a:prstDash val="solid"/>
              <a:miter/>
            </a:ln>
          </p:spPr>
          <p:txBody>
            <a:bodyPr rtlCol="0" anchor="ctr"/>
            <a:lstStyle/>
            <a:p>
              <a:endParaRPr lang="en-GB"/>
            </a:p>
          </p:txBody>
        </p:sp>
        <p:sp>
          <p:nvSpPr>
            <p:cNvPr id="687" name="Freeform: Shape 686">
              <a:extLst>
                <a:ext uri="{FF2B5EF4-FFF2-40B4-BE49-F238E27FC236}">
                  <a16:creationId xmlns:a16="http://schemas.microsoft.com/office/drawing/2014/main" id="{E20D8717-12EA-2022-26F9-8AA84BEB5A0F}"/>
                </a:ext>
              </a:extLst>
            </p:cNvPr>
            <p:cNvSpPr/>
            <p:nvPr/>
          </p:nvSpPr>
          <p:spPr>
            <a:xfrm>
              <a:off x="9462052" y="2292917"/>
              <a:ext cx="31469" cy="18357"/>
            </a:xfrm>
            <a:custGeom>
              <a:avLst/>
              <a:gdLst>
                <a:gd name="connsiteX0" fmla="*/ 0 w 31469"/>
                <a:gd name="connsiteY0" fmla="*/ 18357 h 18357"/>
                <a:gd name="connsiteX1" fmla="*/ 2622 w 31469"/>
                <a:gd name="connsiteY1" fmla="*/ 874 h 18357"/>
                <a:gd name="connsiteX2" fmla="*/ 9616 w 31469"/>
                <a:gd name="connsiteY2" fmla="*/ 0 h 18357"/>
                <a:gd name="connsiteX3" fmla="*/ 31469 w 31469"/>
                <a:gd name="connsiteY3" fmla="*/ 15734 h 18357"/>
                <a:gd name="connsiteX4" fmla="*/ 0 w 31469"/>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18357">
                  <a:moveTo>
                    <a:pt x="0" y="18357"/>
                  </a:moveTo>
                  <a:cubicBezTo>
                    <a:pt x="874" y="12238"/>
                    <a:pt x="1748" y="6993"/>
                    <a:pt x="2622" y="874"/>
                  </a:cubicBezTo>
                  <a:cubicBezTo>
                    <a:pt x="5245" y="874"/>
                    <a:pt x="6993" y="874"/>
                    <a:pt x="9616" y="0"/>
                  </a:cubicBezTo>
                  <a:cubicBezTo>
                    <a:pt x="16609" y="5245"/>
                    <a:pt x="24476" y="10490"/>
                    <a:pt x="31469" y="15734"/>
                  </a:cubicBezTo>
                  <a:cubicBezTo>
                    <a:pt x="20980" y="16609"/>
                    <a:pt x="10490" y="17483"/>
                    <a:pt x="0" y="18357"/>
                  </a:cubicBezTo>
                  <a:close/>
                </a:path>
              </a:pathLst>
            </a:custGeom>
            <a:solidFill>
              <a:srgbClr val="654A38"/>
            </a:solidFill>
            <a:ln w="8731" cap="flat">
              <a:noFill/>
              <a:prstDash val="solid"/>
              <a:miter/>
            </a:ln>
          </p:spPr>
          <p:txBody>
            <a:bodyPr rtlCol="0" anchor="ctr"/>
            <a:lstStyle/>
            <a:p>
              <a:endParaRPr lang="en-GB"/>
            </a:p>
          </p:txBody>
        </p:sp>
        <p:sp>
          <p:nvSpPr>
            <p:cNvPr id="688" name="Freeform: Shape 687">
              <a:extLst>
                <a:ext uri="{FF2B5EF4-FFF2-40B4-BE49-F238E27FC236}">
                  <a16:creationId xmlns:a16="http://schemas.microsoft.com/office/drawing/2014/main" id="{F836760A-698F-3248-3C6A-CCF048133C0E}"/>
                </a:ext>
              </a:extLst>
            </p:cNvPr>
            <p:cNvSpPr/>
            <p:nvPr/>
          </p:nvSpPr>
          <p:spPr>
            <a:xfrm>
              <a:off x="10706831" y="4958178"/>
              <a:ext cx="24475" cy="30594"/>
            </a:xfrm>
            <a:custGeom>
              <a:avLst/>
              <a:gdLst>
                <a:gd name="connsiteX0" fmla="*/ 0 w 24475"/>
                <a:gd name="connsiteY0" fmla="*/ 6993 h 30594"/>
                <a:gd name="connsiteX1" fmla="*/ 15734 w 24475"/>
                <a:gd name="connsiteY1" fmla="*/ 0 h 30594"/>
                <a:gd name="connsiteX2" fmla="*/ 24476 w 24475"/>
                <a:gd name="connsiteY2" fmla="*/ 30595 h 30594"/>
                <a:gd name="connsiteX3" fmla="*/ 10490 w 24475"/>
                <a:gd name="connsiteY3" fmla="*/ 28847 h 30594"/>
                <a:gd name="connsiteX4" fmla="*/ 0 w 24475"/>
                <a:gd name="connsiteY4" fmla="*/ 6993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5" h="30594">
                  <a:moveTo>
                    <a:pt x="0" y="6993"/>
                  </a:moveTo>
                  <a:cubicBezTo>
                    <a:pt x="5245" y="4371"/>
                    <a:pt x="10490" y="2622"/>
                    <a:pt x="15734" y="0"/>
                  </a:cubicBezTo>
                  <a:cubicBezTo>
                    <a:pt x="18357" y="10489"/>
                    <a:pt x="20979" y="20105"/>
                    <a:pt x="24476" y="30595"/>
                  </a:cubicBezTo>
                  <a:cubicBezTo>
                    <a:pt x="20105" y="29721"/>
                    <a:pt x="14860" y="29721"/>
                    <a:pt x="10490" y="28847"/>
                  </a:cubicBezTo>
                  <a:cubicBezTo>
                    <a:pt x="6993" y="21854"/>
                    <a:pt x="3497" y="14860"/>
                    <a:pt x="0" y="6993"/>
                  </a:cubicBezTo>
                  <a:close/>
                </a:path>
              </a:pathLst>
            </a:custGeom>
            <a:solidFill>
              <a:srgbClr val="E96E81"/>
            </a:solidFill>
            <a:ln w="8731" cap="flat">
              <a:noFill/>
              <a:prstDash val="solid"/>
              <a:miter/>
            </a:ln>
          </p:spPr>
          <p:txBody>
            <a:bodyPr rtlCol="0" anchor="ctr"/>
            <a:lstStyle/>
            <a:p>
              <a:endParaRPr lang="en-GB"/>
            </a:p>
          </p:txBody>
        </p:sp>
        <p:sp>
          <p:nvSpPr>
            <p:cNvPr id="689" name="Freeform: Shape 688">
              <a:extLst>
                <a:ext uri="{FF2B5EF4-FFF2-40B4-BE49-F238E27FC236}">
                  <a16:creationId xmlns:a16="http://schemas.microsoft.com/office/drawing/2014/main" id="{75EF3670-E80F-CF5B-DDC9-2A37CF20A888}"/>
                </a:ext>
              </a:extLst>
            </p:cNvPr>
            <p:cNvSpPr/>
            <p:nvPr/>
          </p:nvSpPr>
          <p:spPr>
            <a:xfrm>
              <a:off x="9663979" y="2116548"/>
              <a:ext cx="32343" cy="19897"/>
            </a:xfrm>
            <a:custGeom>
              <a:avLst/>
              <a:gdLst>
                <a:gd name="connsiteX0" fmla="*/ 0 w 32343"/>
                <a:gd name="connsiteY0" fmla="*/ 16401 h 19897"/>
                <a:gd name="connsiteX1" fmla="*/ 32343 w 32343"/>
                <a:gd name="connsiteY1" fmla="*/ 19898 h 19897"/>
                <a:gd name="connsiteX2" fmla="*/ 0 w 32343"/>
                <a:gd name="connsiteY2" fmla="*/ 16401 h 19897"/>
              </a:gdLst>
              <a:ahLst/>
              <a:cxnLst>
                <a:cxn ang="0">
                  <a:pos x="connsiteX0" y="connsiteY0"/>
                </a:cxn>
                <a:cxn ang="0">
                  <a:pos x="connsiteX1" y="connsiteY1"/>
                </a:cxn>
                <a:cxn ang="0">
                  <a:pos x="connsiteX2" y="connsiteY2"/>
                </a:cxn>
              </a:cxnLst>
              <a:rect l="l" t="t" r="r" b="b"/>
              <a:pathLst>
                <a:path w="32343" h="19897">
                  <a:moveTo>
                    <a:pt x="0" y="16401"/>
                  </a:moveTo>
                  <a:cubicBezTo>
                    <a:pt x="13986" y="-8075"/>
                    <a:pt x="24476" y="-3704"/>
                    <a:pt x="32343" y="19898"/>
                  </a:cubicBezTo>
                  <a:cubicBezTo>
                    <a:pt x="20979" y="19023"/>
                    <a:pt x="10490" y="18149"/>
                    <a:pt x="0" y="16401"/>
                  </a:cubicBezTo>
                  <a:close/>
                </a:path>
              </a:pathLst>
            </a:custGeom>
            <a:solidFill>
              <a:srgbClr val="7B2B29"/>
            </a:solidFill>
            <a:ln w="8731" cap="flat">
              <a:noFill/>
              <a:prstDash val="solid"/>
              <a:miter/>
            </a:ln>
          </p:spPr>
          <p:txBody>
            <a:bodyPr rtlCol="0" anchor="ctr"/>
            <a:lstStyle/>
            <a:p>
              <a:endParaRPr lang="en-GB"/>
            </a:p>
          </p:txBody>
        </p:sp>
        <p:sp>
          <p:nvSpPr>
            <p:cNvPr id="690" name="Freeform: Shape 689">
              <a:extLst>
                <a:ext uri="{FF2B5EF4-FFF2-40B4-BE49-F238E27FC236}">
                  <a16:creationId xmlns:a16="http://schemas.microsoft.com/office/drawing/2014/main" id="{AE60B604-C994-715E-90EA-D8764D509B97}"/>
                </a:ext>
              </a:extLst>
            </p:cNvPr>
            <p:cNvSpPr/>
            <p:nvPr/>
          </p:nvSpPr>
          <p:spPr>
            <a:xfrm>
              <a:off x="9795101" y="2318267"/>
              <a:ext cx="26224" cy="27972"/>
            </a:xfrm>
            <a:custGeom>
              <a:avLst/>
              <a:gdLst>
                <a:gd name="connsiteX0" fmla="*/ 15735 w 26224"/>
                <a:gd name="connsiteY0" fmla="*/ 0 h 27972"/>
                <a:gd name="connsiteX1" fmla="*/ 26224 w 26224"/>
                <a:gd name="connsiteY1" fmla="*/ 20105 h 27972"/>
                <a:gd name="connsiteX2" fmla="*/ 0 w 26224"/>
                <a:gd name="connsiteY2" fmla="*/ 27973 h 27972"/>
                <a:gd name="connsiteX3" fmla="*/ 874 w 26224"/>
                <a:gd name="connsiteY3" fmla="*/ 3497 h 27972"/>
                <a:gd name="connsiteX4" fmla="*/ 15735 w 26224"/>
                <a:gd name="connsiteY4" fmla="*/ 0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7972">
                  <a:moveTo>
                    <a:pt x="15735" y="0"/>
                  </a:moveTo>
                  <a:cubicBezTo>
                    <a:pt x="19231" y="6993"/>
                    <a:pt x="22728" y="13986"/>
                    <a:pt x="26224" y="20105"/>
                  </a:cubicBezTo>
                  <a:cubicBezTo>
                    <a:pt x="17483" y="22728"/>
                    <a:pt x="8741" y="25350"/>
                    <a:pt x="0" y="27973"/>
                  </a:cubicBezTo>
                  <a:cubicBezTo>
                    <a:pt x="0" y="20105"/>
                    <a:pt x="874" y="11364"/>
                    <a:pt x="874" y="3497"/>
                  </a:cubicBezTo>
                  <a:cubicBezTo>
                    <a:pt x="6119" y="1748"/>
                    <a:pt x="10490" y="874"/>
                    <a:pt x="15735" y="0"/>
                  </a:cubicBezTo>
                  <a:close/>
                </a:path>
              </a:pathLst>
            </a:custGeom>
            <a:solidFill>
              <a:srgbClr val="BE7625"/>
            </a:solidFill>
            <a:ln w="8731" cap="flat">
              <a:noFill/>
              <a:prstDash val="solid"/>
              <a:miter/>
            </a:ln>
          </p:spPr>
          <p:txBody>
            <a:bodyPr rtlCol="0" anchor="ctr"/>
            <a:lstStyle/>
            <a:p>
              <a:endParaRPr lang="en-GB"/>
            </a:p>
          </p:txBody>
        </p:sp>
        <p:sp>
          <p:nvSpPr>
            <p:cNvPr id="691" name="Freeform: Shape 690">
              <a:extLst>
                <a:ext uri="{FF2B5EF4-FFF2-40B4-BE49-F238E27FC236}">
                  <a16:creationId xmlns:a16="http://schemas.microsoft.com/office/drawing/2014/main" id="{46F5E4F1-FDCF-A8FC-57CE-A1852367E762}"/>
                </a:ext>
              </a:extLst>
            </p:cNvPr>
            <p:cNvSpPr/>
            <p:nvPr/>
          </p:nvSpPr>
          <p:spPr>
            <a:xfrm>
              <a:off x="9155228" y="3095380"/>
              <a:ext cx="11363" cy="17482"/>
            </a:xfrm>
            <a:custGeom>
              <a:avLst/>
              <a:gdLst>
                <a:gd name="connsiteX0" fmla="*/ 1748 w 11363"/>
                <a:gd name="connsiteY0" fmla="*/ 0 h 17482"/>
                <a:gd name="connsiteX1" fmla="*/ 0 w 11363"/>
                <a:gd name="connsiteY1" fmla="*/ 874 h 17482"/>
                <a:gd name="connsiteX2" fmla="*/ 11364 w 11363"/>
                <a:gd name="connsiteY2" fmla="*/ 13112 h 17482"/>
                <a:gd name="connsiteX3" fmla="*/ 2622 w 11363"/>
                <a:gd name="connsiteY3" fmla="*/ 17483 h 17482"/>
                <a:gd name="connsiteX4" fmla="*/ 1748 w 11363"/>
                <a:gd name="connsiteY4" fmla="*/ 0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7482">
                  <a:moveTo>
                    <a:pt x="1748" y="0"/>
                  </a:moveTo>
                  <a:cubicBezTo>
                    <a:pt x="1748" y="0"/>
                    <a:pt x="0" y="1748"/>
                    <a:pt x="0" y="874"/>
                  </a:cubicBezTo>
                  <a:cubicBezTo>
                    <a:pt x="3497" y="5245"/>
                    <a:pt x="6993" y="8741"/>
                    <a:pt x="11364" y="13112"/>
                  </a:cubicBezTo>
                  <a:cubicBezTo>
                    <a:pt x="8741" y="14861"/>
                    <a:pt x="5245" y="15735"/>
                    <a:pt x="2622" y="17483"/>
                  </a:cubicBezTo>
                  <a:cubicBezTo>
                    <a:pt x="1748" y="12238"/>
                    <a:pt x="1748" y="6119"/>
                    <a:pt x="1748" y="0"/>
                  </a:cubicBezTo>
                  <a:close/>
                </a:path>
              </a:pathLst>
            </a:custGeom>
            <a:solidFill>
              <a:srgbClr val="654A38"/>
            </a:solidFill>
            <a:ln w="8731" cap="flat">
              <a:noFill/>
              <a:prstDash val="solid"/>
              <a:miter/>
            </a:ln>
          </p:spPr>
          <p:txBody>
            <a:bodyPr rtlCol="0" anchor="ctr"/>
            <a:lstStyle/>
            <a:p>
              <a:endParaRPr lang="en-GB"/>
            </a:p>
          </p:txBody>
        </p:sp>
        <p:sp>
          <p:nvSpPr>
            <p:cNvPr id="692" name="Freeform: Shape 691">
              <a:extLst>
                <a:ext uri="{FF2B5EF4-FFF2-40B4-BE49-F238E27FC236}">
                  <a16:creationId xmlns:a16="http://schemas.microsoft.com/office/drawing/2014/main" id="{0EF75249-F927-FB9E-482E-A8281788460F}"/>
                </a:ext>
              </a:extLst>
            </p:cNvPr>
            <p:cNvSpPr/>
            <p:nvPr/>
          </p:nvSpPr>
          <p:spPr>
            <a:xfrm>
              <a:off x="10537248" y="355818"/>
              <a:ext cx="19230" cy="42832"/>
            </a:xfrm>
            <a:custGeom>
              <a:avLst/>
              <a:gdLst>
                <a:gd name="connsiteX0" fmla="*/ 0 w 19230"/>
                <a:gd name="connsiteY0" fmla="*/ 21854 h 42832"/>
                <a:gd name="connsiteX1" fmla="*/ 16609 w 19230"/>
                <a:gd name="connsiteY1" fmla="*/ 0 h 42832"/>
                <a:gd name="connsiteX2" fmla="*/ 19231 w 19230"/>
                <a:gd name="connsiteY2" fmla="*/ 27098 h 42832"/>
                <a:gd name="connsiteX3" fmla="*/ 19231 w 19230"/>
                <a:gd name="connsiteY3" fmla="*/ 41085 h 42832"/>
                <a:gd name="connsiteX4" fmla="*/ 16609 w 19230"/>
                <a:gd name="connsiteY4" fmla="*/ 42833 h 42832"/>
                <a:gd name="connsiteX5" fmla="*/ 0 w 19230"/>
                <a:gd name="connsiteY5" fmla="*/ 21854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30" h="42832">
                  <a:moveTo>
                    <a:pt x="0" y="21854"/>
                  </a:moveTo>
                  <a:cubicBezTo>
                    <a:pt x="5245" y="14860"/>
                    <a:pt x="11364" y="6993"/>
                    <a:pt x="16609" y="0"/>
                  </a:cubicBezTo>
                  <a:cubicBezTo>
                    <a:pt x="17483" y="8741"/>
                    <a:pt x="18357" y="17483"/>
                    <a:pt x="19231" y="27098"/>
                  </a:cubicBezTo>
                  <a:cubicBezTo>
                    <a:pt x="19231" y="31469"/>
                    <a:pt x="19231" y="36714"/>
                    <a:pt x="19231" y="41085"/>
                  </a:cubicBezTo>
                  <a:cubicBezTo>
                    <a:pt x="19231" y="41085"/>
                    <a:pt x="16609" y="42833"/>
                    <a:pt x="16609" y="42833"/>
                  </a:cubicBezTo>
                  <a:cubicBezTo>
                    <a:pt x="11364" y="35840"/>
                    <a:pt x="6119" y="28847"/>
                    <a:pt x="0" y="21854"/>
                  </a:cubicBezTo>
                  <a:close/>
                </a:path>
              </a:pathLst>
            </a:custGeom>
            <a:solidFill>
              <a:srgbClr val="654A38"/>
            </a:solidFill>
            <a:ln w="8731" cap="flat">
              <a:noFill/>
              <a:prstDash val="solid"/>
              <a:miter/>
            </a:ln>
          </p:spPr>
          <p:txBody>
            <a:bodyPr rtlCol="0" anchor="ctr"/>
            <a:lstStyle/>
            <a:p>
              <a:endParaRPr lang="en-GB"/>
            </a:p>
          </p:txBody>
        </p:sp>
        <p:sp>
          <p:nvSpPr>
            <p:cNvPr id="693" name="Freeform: Shape 692">
              <a:extLst>
                <a:ext uri="{FF2B5EF4-FFF2-40B4-BE49-F238E27FC236}">
                  <a16:creationId xmlns:a16="http://schemas.microsoft.com/office/drawing/2014/main" id="{B301F806-76EC-7405-B32B-F81F1B45FFE2}"/>
                </a:ext>
              </a:extLst>
            </p:cNvPr>
            <p:cNvSpPr/>
            <p:nvPr/>
          </p:nvSpPr>
          <p:spPr>
            <a:xfrm>
              <a:off x="9676217" y="2156551"/>
              <a:ext cx="27972" cy="23601"/>
            </a:xfrm>
            <a:custGeom>
              <a:avLst/>
              <a:gdLst>
                <a:gd name="connsiteX0" fmla="*/ 26224 w 27972"/>
                <a:gd name="connsiteY0" fmla="*/ 2622 h 23601"/>
                <a:gd name="connsiteX1" fmla="*/ 27973 w 27972"/>
                <a:gd name="connsiteY1" fmla="*/ 23602 h 23601"/>
                <a:gd name="connsiteX2" fmla="*/ 874 w 27972"/>
                <a:gd name="connsiteY2" fmla="*/ 18357 h 23601"/>
                <a:gd name="connsiteX3" fmla="*/ 0 w 27972"/>
                <a:gd name="connsiteY3" fmla="*/ 0 h 23601"/>
                <a:gd name="connsiteX4" fmla="*/ 26224 w 27972"/>
                <a:gd name="connsiteY4" fmla="*/ 2622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3601">
                  <a:moveTo>
                    <a:pt x="26224" y="2622"/>
                  </a:moveTo>
                  <a:cubicBezTo>
                    <a:pt x="27098" y="9616"/>
                    <a:pt x="27973" y="16609"/>
                    <a:pt x="27973" y="23602"/>
                  </a:cubicBezTo>
                  <a:cubicBezTo>
                    <a:pt x="19231" y="21854"/>
                    <a:pt x="9616" y="20105"/>
                    <a:pt x="874" y="18357"/>
                  </a:cubicBezTo>
                  <a:cubicBezTo>
                    <a:pt x="874" y="12238"/>
                    <a:pt x="0" y="6119"/>
                    <a:pt x="0" y="0"/>
                  </a:cubicBezTo>
                  <a:cubicBezTo>
                    <a:pt x="8741" y="874"/>
                    <a:pt x="17483" y="1748"/>
                    <a:pt x="26224" y="2622"/>
                  </a:cubicBezTo>
                  <a:close/>
                </a:path>
              </a:pathLst>
            </a:custGeom>
            <a:solidFill>
              <a:srgbClr val="7E4E29"/>
            </a:solidFill>
            <a:ln w="8731" cap="flat">
              <a:noFill/>
              <a:prstDash val="solid"/>
              <a:miter/>
            </a:ln>
          </p:spPr>
          <p:txBody>
            <a:bodyPr rtlCol="0" anchor="ctr"/>
            <a:lstStyle/>
            <a:p>
              <a:endParaRPr lang="en-GB"/>
            </a:p>
          </p:txBody>
        </p:sp>
        <p:sp>
          <p:nvSpPr>
            <p:cNvPr id="694" name="Freeform: Shape 693">
              <a:extLst>
                <a:ext uri="{FF2B5EF4-FFF2-40B4-BE49-F238E27FC236}">
                  <a16:creationId xmlns:a16="http://schemas.microsoft.com/office/drawing/2014/main" id="{188F5842-D218-9300-0DCC-661D30F10E38}"/>
                </a:ext>
              </a:extLst>
            </p:cNvPr>
            <p:cNvSpPr/>
            <p:nvPr/>
          </p:nvSpPr>
          <p:spPr>
            <a:xfrm>
              <a:off x="9281105" y="2034171"/>
              <a:ext cx="19231" cy="27098"/>
            </a:xfrm>
            <a:custGeom>
              <a:avLst/>
              <a:gdLst>
                <a:gd name="connsiteX0" fmla="*/ 0 w 19231"/>
                <a:gd name="connsiteY0" fmla="*/ 27098 h 27098"/>
                <a:gd name="connsiteX1" fmla="*/ 6119 w 19231"/>
                <a:gd name="connsiteY1" fmla="*/ 0 h 27098"/>
                <a:gd name="connsiteX2" fmla="*/ 19231 w 19231"/>
                <a:gd name="connsiteY2" fmla="*/ 6993 h 27098"/>
                <a:gd name="connsiteX3" fmla="*/ 0 w 19231"/>
                <a:gd name="connsiteY3" fmla="*/ 27098 h 27098"/>
                <a:gd name="connsiteX4" fmla="*/ 0 w 19231"/>
                <a:gd name="connsiteY4" fmla="*/ 27098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1" h="27098">
                  <a:moveTo>
                    <a:pt x="0" y="27098"/>
                  </a:moveTo>
                  <a:cubicBezTo>
                    <a:pt x="1748" y="18357"/>
                    <a:pt x="4371" y="8741"/>
                    <a:pt x="6119" y="0"/>
                  </a:cubicBezTo>
                  <a:cubicBezTo>
                    <a:pt x="10490" y="2622"/>
                    <a:pt x="14860" y="5245"/>
                    <a:pt x="19231" y="6993"/>
                  </a:cubicBezTo>
                  <a:cubicBezTo>
                    <a:pt x="13112" y="13986"/>
                    <a:pt x="6119" y="20979"/>
                    <a:pt x="0" y="27098"/>
                  </a:cubicBezTo>
                  <a:cubicBezTo>
                    <a:pt x="0" y="27098"/>
                    <a:pt x="0" y="27098"/>
                    <a:pt x="0" y="27098"/>
                  </a:cubicBezTo>
                  <a:close/>
                </a:path>
              </a:pathLst>
            </a:custGeom>
            <a:solidFill>
              <a:srgbClr val="7B2B29"/>
            </a:solidFill>
            <a:ln w="8731" cap="flat">
              <a:noFill/>
              <a:prstDash val="solid"/>
              <a:miter/>
            </a:ln>
          </p:spPr>
          <p:txBody>
            <a:bodyPr rtlCol="0" anchor="ctr"/>
            <a:lstStyle/>
            <a:p>
              <a:endParaRPr lang="en-GB"/>
            </a:p>
          </p:txBody>
        </p:sp>
        <p:sp>
          <p:nvSpPr>
            <p:cNvPr id="695" name="Freeform: Shape 694">
              <a:extLst>
                <a:ext uri="{FF2B5EF4-FFF2-40B4-BE49-F238E27FC236}">
                  <a16:creationId xmlns:a16="http://schemas.microsoft.com/office/drawing/2014/main" id="{17AC643F-73DA-EA4C-C403-A2E768401200}"/>
                </a:ext>
              </a:extLst>
            </p:cNvPr>
            <p:cNvSpPr/>
            <p:nvPr/>
          </p:nvSpPr>
          <p:spPr>
            <a:xfrm>
              <a:off x="10003147" y="2416171"/>
              <a:ext cx="27972" cy="21288"/>
            </a:xfrm>
            <a:custGeom>
              <a:avLst/>
              <a:gdLst>
                <a:gd name="connsiteX0" fmla="*/ 27973 w 27972"/>
                <a:gd name="connsiteY0" fmla="*/ 0 h 21288"/>
                <a:gd name="connsiteX1" fmla="*/ 0 w 27972"/>
                <a:gd name="connsiteY1" fmla="*/ 8741 h 21288"/>
                <a:gd name="connsiteX2" fmla="*/ 7867 w 27972"/>
                <a:gd name="connsiteY2" fmla="*/ 874 h 21288"/>
                <a:gd name="connsiteX3" fmla="*/ 27973 w 27972"/>
                <a:gd name="connsiteY3" fmla="*/ 0 h 21288"/>
                <a:gd name="connsiteX4" fmla="*/ 27973 w 27972"/>
                <a:gd name="connsiteY4" fmla="*/ 0 h 21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1288">
                  <a:moveTo>
                    <a:pt x="27973" y="0"/>
                  </a:moveTo>
                  <a:cubicBezTo>
                    <a:pt x="22728" y="15734"/>
                    <a:pt x="17483" y="34092"/>
                    <a:pt x="0" y="8741"/>
                  </a:cubicBezTo>
                  <a:cubicBezTo>
                    <a:pt x="2622" y="6119"/>
                    <a:pt x="5245" y="3497"/>
                    <a:pt x="7867" y="874"/>
                  </a:cubicBezTo>
                  <a:cubicBezTo>
                    <a:pt x="14860" y="0"/>
                    <a:pt x="21854" y="0"/>
                    <a:pt x="27973" y="0"/>
                  </a:cubicBezTo>
                  <a:lnTo>
                    <a:pt x="27973" y="0"/>
                  </a:lnTo>
                  <a:close/>
                </a:path>
              </a:pathLst>
            </a:custGeom>
            <a:solidFill>
              <a:srgbClr val="7E4E29"/>
            </a:solidFill>
            <a:ln w="8731" cap="flat">
              <a:noFill/>
              <a:prstDash val="solid"/>
              <a:miter/>
            </a:ln>
          </p:spPr>
          <p:txBody>
            <a:bodyPr rtlCol="0" anchor="ctr"/>
            <a:lstStyle/>
            <a:p>
              <a:endParaRPr lang="en-GB"/>
            </a:p>
          </p:txBody>
        </p:sp>
        <p:sp>
          <p:nvSpPr>
            <p:cNvPr id="696" name="Freeform: Shape 695">
              <a:extLst>
                <a:ext uri="{FF2B5EF4-FFF2-40B4-BE49-F238E27FC236}">
                  <a16:creationId xmlns:a16="http://schemas.microsoft.com/office/drawing/2014/main" id="{9B3755D8-28EC-5254-787D-CAAEDC0C826C}"/>
                </a:ext>
              </a:extLst>
            </p:cNvPr>
            <p:cNvSpPr/>
            <p:nvPr/>
          </p:nvSpPr>
          <p:spPr>
            <a:xfrm>
              <a:off x="9368519" y="860198"/>
              <a:ext cx="13986" cy="42832"/>
            </a:xfrm>
            <a:custGeom>
              <a:avLst/>
              <a:gdLst>
                <a:gd name="connsiteX0" fmla="*/ 0 w 13986"/>
                <a:gd name="connsiteY0" fmla="*/ 40211 h 42832"/>
                <a:gd name="connsiteX1" fmla="*/ 6119 w 13986"/>
                <a:gd name="connsiteY1" fmla="*/ 0 h 42832"/>
                <a:gd name="connsiteX2" fmla="*/ 8741 w 13986"/>
                <a:gd name="connsiteY2" fmla="*/ 9616 h 42832"/>
                <a:gd name="connsiteX3" fmla="*/ 12238 w 13986"/>
                <a:gd name="connsiteY3" fmla="*/ 16609 h 42832"/>
                <a:gd name="connsiteX4" fmla="*/ 13986 w 13986"/>
                <a:gd name="connsiteY4" fmla="*/ 34092 h 42832"/>
                <a:gd name="connsiteX5" fmla="*/ 6993 w 13986"/>
                <a:gd name="connsiteY5" fmla="*/ 42833 h 42832"/>
                <a:gd name="connsiteX6" fmla="*/ 0 w 13986"/>
                <a:gd name="connsiteY6" fmla="*/ 40211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86" h="42832">
                  <a:moveTo>
                    <a:pt x="0" y="40211"/>
                  </a:moveTo>
                  <a:cubicBezTo>
                    <a:pt x="1748" y="27098"/>
                    <a:pt x="3497" y="13112"/>
                    <a:pt x="6119" y="0"/>
                  </a:cubicBezTo>
                  <a:cubicBezTo>
                    <a:pt x="6993" y="3497"/>
                    <a:pt x="7867" y="6119"/>
                    <a:pt x="8741" y="9616"/>
                  </a:cubicBezTo>
                  <a:cubicBezTo>
                    <a:pt x="7867" y="13112"/>
                    <a:pt x="8741" y="14860"/>
                    <a:pt x="12238" y="16609"/>
                  </a:cubicBezTo>
                  <a:cubicBezTo>
                    <a:pt x="13112" y="22728"/>
                    <a:pt x="13986" y="27973"/>
                    <a:pt x="13986" y="34092"/>
                  </a:cubicBezTo>
                  <a:cubicBezTo>
                    <a:pt x="11364" y="36714"/>
                    <a:pt x="9616" y="40211"/>
                    <a:pt x="6993" y="42833"/>
                  </a:cubicBezTo>
                  <a:cubicBezTo>
                    <a:pt x="4371" y="41959"/>
                    <a:pt x="2622" y="41085"/>
                    <a:pt x="0" y="40211"/>
                  </a:cubicBezTo>
                  <a:close/>
                </a:path>
              </a:pathLst>
            </a:custGeom>
            <a:solidFill>
              <a:srgbClr val="3D2226"/>
            </a:solidFill>
            <a:ln w="8731" cap="flat">
              <a:noFill/>
              <a:prstDash val="solid"/>
              <a:miter/>
            </a:ln>
          </p:spPr>
          <p:txBody>
            <a:bodyPr rtlCol="0" anchor="ctr"/>
            <a:lstStyle/>
            <a:p>
              <a:endParaRPr lang="en-GB"/>
            </a:p>
          </p:txBody>
        </p:sp>
        <p:sp>
          <p:nvSpPr>
            <p:cNvPr id="697" name="Freeform: Shape 696">
              <a:extLst>
                <a:ext uri="{FF2B5EF4-FFF2-40B4-BE49-F238E27FC236}">
                  <a16:creationId xmlns:a16="http://schemas.microsoft.com/office/drawing/2014/main" id="{E25AB95C-05DE-17D5-59C9-5CE6AA6FD60D}"/>
                </a:ext>
              </a:extLst>
            </p:cNvPr>
            <p:cNvSpPr/>
            <p:nvPr/>
          </p:nvSpPr>
          <p:spPr>
            <a:xfrm>
              <a:off x="8619379" y="1542029"/>
              <a:ext cx="29720" cy="26224"/>
            </a:xfrm>
            <a:custGeom>
              <a:avLst/>
              <a:gdLst>
                <a:gd name="connsiteX0" fmla="*/ 0 w 29720"/>
                <a:gd name="connsiteY0" fmla="*/ 4371 h 26224"/>
                <a:gd name="connsiteX1" fmla="*/ 29721 w 29720"/>
                <a:gd name="connsiteY1" fmla="*/ 0 h 26224"/>
                <a:gd name="connsiteX2" fmla="*/ 2622 w 29720"/>
                <a:gd name="connsiteY2" fmla="*/ 26224 h 26224"/>
                <a:gd name="connsiteX3" fmla="*/ 874 w 29720"/>
                <a:gd name="connsiteY3" fmla="*/ 20105 h 26224"/>
                <a:gd name="connsiteX4" fmla="*/ 874 w 29720"/>
                <a:gd name="connsiteY4" fmla="*/ 20105 h 26224"/>
                <a:gd name="connsiteX5" fmla="*/ 0 w 29720"/>
                <a:gd name="connsiteY5" fmla="*/ 4371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20" h="26224">
                  <a:moveTo>
                    <a:pt x="0" y="4371"/>
                  </a:moveTo>
                  <a:cubicBezTo>
                    <a:pt x="9616" y="2622"/>
                    <a:pt x="20105" y="1748"/>
                    <a:pt x="29721" y="0"/>
                  </a:cubicBezTo>
                  <a:cubicBezTo>
                    <a:pt x="20979" y="8741"/>
                    <a:pt x="11364" y="17483"/>
                    <a:pt x="2622" y="26224"/>
                  </a:cubicBezTo>
                  <a:cubicBezTo>
                    <a:pt x="0" y="24476"/>
                    <a:pt x="0" y="22728"/>
                    <a:pt x="874" y="20105"/>
                  </a:cubicBezTo>
                  <a:cubicBezTo>
                    <a:pt x="874" y="20105"/>
                    <a:pt x="874" y="20105"/>
                    <a:pt x="874" y="20105"/>
                  </a:cubicBezTo>
                  <a:cubicBezTo>
                    <a:pt x="0" y="14860"/>
                    <a:pt x="0" y="9615"/>
                    <a:pt x="0" y="4371"/>
                  </a:cubicBezTo>
                  <a:close/>
                </a:path>
              </a:pathLst>
            </a:custGeom>
            <a:solidFill>
              <a:srgbClr val="654A38"/>
            </a:solidFill>
            <a:ln w="8731" cap="flat">
              <a:noFill/>
              <a:prstDash val="solid"/>
              <a:miter/>
            </a:ln>
          </p:spPr>
          <p:txBody>
            <a:bodyPr rtlCol="0" anchor="ctr"/>
            <a:lstStyle/>
            <a:p>
              <a:endParaRPr lang="en-GB"/>
            </a:p>
          </p:txBody>
        </p:sp>
        <p:sp>
          <p:nvSpPr>
            <p:cNvPr id="698" name="Freeform: Shape 697">
              <a:extLst>
                <a:ext uri="{FF2B5EF4-FFF2-40B4-BE49-F238E27FC236}">
                  <a16:creationId xmlns:a16="http://schemas.microsoft.com/office/drawing/2014/main" id="{1CB2AB87-4917-4C78-52E5-519AD5E42A56}"/>
                </a:ext>
              </a:extLst>
            </p:cNvPr>
            <p:cNvSpPr/>
            <p:nvPr/>
          </p:nvSpPr>
          <p:spPr>
            <a:xfrm>
              <a:off x="9463801" y="4252745"/>
              <a:ext cx="33217" cy="7867"/>
            </a:xfrm>
            <a:custGeom>
              <a:avLst/>
              <a:gdLst>
                <a:gd name="connsiteX0" fmla="*/ 33217 w 33217"/>
                <a:gd name="connsiteY0" fmla="*/ 0 h 7867"/>
                <a:gd name="connsiteX1" fmla="*/ 0 w 33217"/>
                <a:gd name="connsiteY1" fmla="*/ 7867 h 7867"/>
                <a:gd name="connsiteX2" fmla="*/ 33217 w 33217"/>
                <a:gd name="connsiteY2" fmla="*/ 0 h 7867"/>
              </a:gdLst>
              <a:ahLst/>
              <a:cxnLst>
                <a:cxn ang="0">
                  <a:pos x="connsiteX0" y="connsiteY0"/>
                </a:cxn>
                <a:cxn ang="0">
                  <a:pos x="connsiteX1" y="connsiteY1"/>
                </a:cxn>
                <a:cxn ang="0">
                  <a:pos x="connsiteX2" y="connsiteY2"/>
                </a:cxn>
              </a:cxnLst>
              <a:rect l="l" t="t" r="r" b="b"/>
              <a:pathLst>
                <a:path w="33217" h="7867">
                  <a:moveTo>
                    <a:pt x="33217" y="0"/>
                  </a:moveTo>
                  <a:cubicBezTo>
                    <a:pt x="21854" y="2622"/>
                    <a:pt x="11364" y="5245"/>
                    <a:pt x="0" y="7867"/>
                  </a:cubicBezTo>
                  <a:cubicBezTo>
                    <a:pt x="11364" y="5245"/>
                    <a:pt x="21854" y="2622"/>
                    <a:pt x="33217" y="0"/>
                  </a:cubicBezTo>
                  <a:close/>
                </a:path>
              </a:pathLst>
            </a:custGeom>
            <a:solidFill>
              <a:srgbClr val="3D2226"/>
            </a:solidFill>
            <a:ln w="8731" cap="flat">
              <a:noFill/>
              <a:prstDash val="solid"/>
              <a:miter/>
            </a:ln>
          </p:spPr>
          <p:txBody>
            <a:bodyPr rtlCol="0" anchor="ctr"/>
            <a:lstStyle/>
            <a:p>
              <a:endParaRPr lang="en-GB"/>
            </a:p>
          </p:txBody>
        </p:sp>
        <p:sp>
          <p:nvSpPr>
            <p:cNvPr id="699" name="Freeform: Shape 698">
              <a:extLst>
                <a:ext uri="{FF2B5EF4-FFF2-40B4-BE49-F238E27FC236}">
                  <a16:creationId xmlns:a16="http://schemas.microsoft.com/office/drawing/2014/main" id="{A8C23055-2605-9075-41FF-88C3A6EB344C}"/>
                </a:ext>
              </a:extLst>
            </p:cNvPr>
            <p:cNvSpPr/>
            <p:nvPr/>
          </p:nvSpPr>
          <p:spPr>
            <a:xfrm>
              <a:off x="10840575" y="3306922"/>
              <a:ext cx="37588" cy="27972"/>
            </a:xfrm>
            <a:custGeom>
              <a:avLst/>
              <a:gdLst>
                <a:gd name="connsiteX0" fmla="*/ 12238 w 37588"/>
                <a:gd name="connsiteY0" fmla="*/ 27973 h 27972"/>
                <a:gd name="connsiteX1" fmla="*/ 4371 w 37588"/>
                <a:gd name="connsiteY1" fmla="*/ 11364 h 27972"/>
                <a:gd name="connsiteX2" fmla="*/ 0 w 37588"/>
                <a:gd name="connsiteY2" fmla="*/ 0 h 27972"/>
                <a:gd name="connsiteX3" fmla="*/ 11364 w 37588"/>
                <a:gd name="connsiteY3" fmla="*/ 0 h 27972"/>
                <a:gd name="connsiteX4" fmla="*/ 37588 w 37588"/>
                <a:gd name="connsiteY4" fmla="*/ 25350 h 27972"/>
                <a:gd name="connsiteX5" fmla="*/ 12238 w 37588"/>
                <a:gd name="connsiteY5" fmla="*/ 27973 h 2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88" h="27972">
                  <a:moveTo>
                    <a:pt x="12238" y="27973"/>
                  </a:moveTo>
                  <a:cubicBezTo>
                    <a:pt x="9616" y="22728"/>
                    <a:pt x="6993" y="16609"/>
                    <a:pt x="4371" y="11364"/>
                  </a:cubicBezTo>
                  <a:cubicBezTo>
                    <a:pt x="2623" y="7867"/>
                    <a:pt x="1748" y="4371"/>
                    <a:pt x="0" y="0"/>
                  </a:cubicBezTo>
                  <a:cubicBezTo>
                    <a:pt x="3497" y="0"/>
                    <a:pt x="7867" y="0"/>
                    <a:pt x="11364" y="0"/>
                  </a:cubicBezTo>
                  <a:cubicBezTo>
                    <a:pt x="20105" y="8741"/>
                    <a:pt x="28847" y="16609"/>
                    <a:pt x="37588" y="25350"/>
                  </a:cubicBezTo>
                  <a:cubicBezTo>
                    <a:pt x="29721" y="26224"/>
                    <a:pt x="20979" y="27098"/>
                    <a:pt x="12238" y="27973"/>
                  </a:cubicBezTo>
                  <a:close/>
                </a:path>
              </a:pathLst>
            </a:custGeom>
            <a:solidFill>
              <a:srgbClr val="654A38"/>
            </a:solidFill>
            <a:ln w="8731" cap="flat">
              <a:noFill/>
              <a:prstDash val="solid"/>
              <a:miter/>
            </a:ln>
          </p:spPr>
          <p:txBody>
            <a:bodyPr rtlCol="0" anchor="ctr"/>
            <a:lstStyle/>
            <a:p>
              <a:endParaRPr lang="en-GB"/>
            </a:p>
          </p:txBody>
        </p:sp>
        <p:sp>
          <p:nvSpPr>
            <p:cNvPr id="700" name="Freeform: Shape 699">
              <a:extLst>
                <a:ext uri="{FF2B5EF4-FFF2-40B4-BE49-F238E27FC236}">
                  <a16:creationId xmlns:a16="http://schemas.microsoft.com/office/drawing/2014/main" id="{B9EF3982-595F-5CA3-738E-A47BEDC2C4FB}"/>
                </a:ext>
              </a:extLst>
            </p:cNvPr>
            <p:cNvSpPr/>
            <p:nvPr/>
          </p:nvSpPr>
          <p:spPr>
            <a:xfrm>
              <a:off x="9813458" y="2883838"/>
              <a:ext cx="36714" cy="9615"/>
            </a:xfrm>
            <a:custGeom>
              <a:avLst/>
              <a:gdLst>
                <a:gd name="connsiteX0" fmla="*/ 36714 w 36714"/>
                <a:gd name="connsiteY0" fmla="*/ 9616 h 9615"/>
                <a:gd name="connsiteX1" fmla="*/ 0 w 36714"/>
                <a:gd name="connsiteY1" fmla="*/ 0 h 9615"/>
                <a:gd name="connsiteX2" fmla="*/ 36714 w 36714"/>
                <a:gd name="connsiteY2" fmla="*/ 9616 h 9615"/>
              </a:gdLst>
              <a:ahLst/>
              <a:cxnLst>
                <a:cxn ang="0">
                  <a:pos x="connsiteX0" y="connsiteY0"/>
                </a:cxn>
                <a:cxn ang="0">
                  <a:pos x="connsiteX1" y="connsiteY1"/>
                </a:cxn>
                <a:cxn ang="0">
                  <a:pos x="connsiteX2" y="connsiteY2"/>
                </a:cxn>
              </a:cxnLst>
              <a:rect l="l" t="t" r="r" b="b"/>
              <a:pathLst>
                <a:path w="36714" h="9615">
                  <a:moveTo>
                    <a:pt x="36714" y="9616"/>
                  </a:moveTo>
                  <a:cubicBezTo>
                    <a:pt x="24476" y="6119"/>
                    <a:pt x="12238" y="3497"/>
                    <a:pt x="0" y="0"/>
                  </a:cubicBezTo>
                  <a:cubicBezTo>
                    <a:pt x="11364" y="3497"/>
                    <a:pt x="24476" y="6993"/>
                    <a:pt x="36714" y="9616"/>
                  </a:cubicBezTo>
                  <a:close/>
                </a:path>
              </a:pathLst>
            </a:custGeom>
            <a:solidFill>
              <a:srgbClr val="BA3325"/>
            </a:solidFill>
            <a:ln w="8731" cap="flat">
              <a:noFill/>
              <a:prstDash val="solid"/>
              <a:miter/>
            </a:ln>
          </p:spPr>
          <p:txBody>
            <a:bodyPr rtlCol="0" anchor="ctr"/>
            <a:lstStyle/>
            <a:p>
              <a:endParaRPr lang="en-GB"/>
            </a:p>
          </p:txBody>
        </p:sp>
        <p:sp>
          <p:nvSpPr>
            <p:cNvPr id="701" name="Freeform: Shape 700">
              <a:extLst>
                <a:ext uri="{FF2B5EF4-FFF2-40B4-BE49-F238E27FC236}">
                  <a16:creationId xmlns:a16="http://schemas.microsoft.com/office/drawing/2014/main" id="{AF589F49-4281-6194-1426-C10FB2A02D26}"/>
                </a:ext>
              </a:extLst>
            </p:cNvPr>
            <p:cNvSpPr/>
            <p:nvPr/>
          </p:nvSpPr>
          <p:spPr>
            <a:xfrm>
              <a:off x="10426232" y="532006"/>
              <a:ext cx="23601" cy="19619"/>
            </a:xfrm>
            <a:custGeom>
              <a:avLst/>
              <a:gdLst>
                <a:gd name="connsiteX0" fmla="*/ 0 w 23601"/>
                <a:gd name="connsiteY0" fmla="*/ 389 h 19619"/>
                <a:gd name="connsiteX1" fmla="*/ 5245 w 23601"/>
                <a:gd name="connsiteY1" fmla="*/ 389 h 19619"/>
                <a:gd name="connsiteX2" fmla="*/ 13986 w 23601"/>
                <a:gd name="connsiteY2" fmla="*/ 5633 h 19619"/>
                <a:gd name="connsiteX3" fmla="*/ 23602 w 23601"/>
                <a:gd name="connsiteY3" fmla="*/ 9130 h 19619"/>
                <a:gd name="connsiteX4" fmla="*/ 1748 w 23601"/>
                <a:gd name="connsiteY4" fmla="*/ 19620 h 19619"/>
                <a:gd name="connsiteX5" fmla="*/ 0 w 23601"/>
                <a:gd name="connsiteY5" fmla="*/ 389 h 1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01" h="19619">
                  <a:moveTo>
                    <a:pt x="0" y="389"/>
                  </a:moveTo>
                  <a:cubicBezTo>
                    <a:pt x="1748" y="-486"/>
                    <a:pt x="3497" y="389"/>
                    <a:pt x="5245" y="389"/>
                  </a:cubicBezTo>
                  <a:cubicBezTo>
                    <a:pt x="7867" y="2137"/>
                    <a:pt x="11364" y="3885"/>
                    <a:pt x="13986" y="5633"/>
                  </a:cubicBezTo>
                  <a:cubicBezTo>
                    <a:pt x="17483" y="6508"/>
                    <a:pt x="20105" y="8256"/>
                    <a:pt x="23602" y="9130"/>
                  </a:cubicBezTo>
                  <a:cubicBezTo>
                    <a:pt x="16609" y="12627"/>
                    <a:pt x="8741" y="16123"/>
                    <a:pt x="1748" y="19620"/>
                  </a:cubicBezTo>
                  <a:cubicBezTo>
                    <a:pt x="1748" y="13501"/>
                    <a:pt x="874" y="6508"/>
                    <a:pt x="0" y="389"/>
                  </a:cubicBezTo>
                  <a:close/>
                </a:path>
              </a:pathLst>
            </a:custGeom>
            <a:solidFill>
              <a:srgbClr val="654A38"/>
            </a:solidFill>
            <a:ln w="8731" cap="flat">
              <a:noFill/>
              <a:prstDash val="solid"/>
              <a:miter/>
            </a:ln>
          </p:spPr>
          <p:txBody>
            <a:bodyPr rtlCol="0" anchor="ctr"/>
            <a:lstStyle/>
            <a:p>
              <a:endParaRPr lang="en-GB"/>
            </a:p>
          </p:txBody>
        </p:sp>
        <p:sp>
          <p:nvSpPr>
            <p:cNvPr id="702" name="Freeform: Shape 701">
              <a:extLst>
                <a:ext uri="{FF2B5EF4-FFF2-40B4-BE49-F238E27FC236}">
                  <a16:creationId xmlns:a16="http://schemas.microsoft.com/office/drawing/2014/main" id="{72674DD9-7F23-A7BB-C462-58300D104120}"/>
                </a:ext>
              </a:extLst>
            </p:cNvPr>
            <p:cNvSpPr/>
            <p:nvPr/>
          </p:nvSpPr>
          <p:spPr>
            <a:xfrm>
              <a:off x="11309852" y="2087494"/>
              <a:ext cx="14297" cy="22727"/>
            </a:xfrm>
            <a:custGeom>
              <a:avLst/>
              <a:gdLst>
                <a:gd name="connsiteX0" fmla="*/ 10628 w 14297"/>
                <a:gd name="connsiteY0" fmla="*/ 0 h 22727"/>
                <a:gd name="connsiteX1" fmla="*/ 14124 w 14297"/>
                <a:gd name="connsiteY1" fmla="*/ 13112 h 22727"/>
                <a:gd name="connsiteX2" fmla="*/ 4509 w 14297"/>
                <a:gd name="connsiteY2" fmla="*/ 22728 h 22727"/>
                <a:gd name="connsiteX3" fmla="*/ 138 w 14297"/>
                <a:gd name="connsiteY3" fmla="*/ 13986 h 22727"/>
                <a:gd name="connsiteX4" fmla="*/ 10628 w 14297"/>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97" h="22727">
                  <a:moveTo>
                    <a:pt x="10628" y="0"/>
                  </a:moveTo>
                  <a:cubicBezTo>
                    <a:pt x="12376" y="5245"/>
                    <a:pt x="14998" y="9616"/>
                    <a:pt x="14124" y="13112"/>
                  </a:cubicBezTo>
                  <a:cubicBezTo>
                    <a:pt x="13250" y="16609"/>
                    <a:pt x="8005" y="19231"/>
                    <a:pt x="4509" y="22728"/>
                  </a:cubicBezTo>
                  <a:cubicBezTo>
                    <a:pt x="2760" y="19231"/>
                    <a:pt x="-736" y="15735"/>
                    <a:pt x="138" y="13986"/>
                  </a:cubicBezTo>
                  <a:cubicBezTo>
                    <a:pt x="2760" y="8741"/>
                    <a:pt x="7131" y="5245"/>
                    <a:pt x="10628" y="0"/>
                  </a:cubicBezTo>
                  <a:close/>
                </a:path>
              </a:pathLst>
            </a:custGeom>
            <a:solidFill>
              <a:srgbClr val="B09B7B"/>
            </a:solidFill>
            <a:ln w="8731" cap="flat">
              <a:noFill/>
              <a:prstDash val="solid"/>
              <a:miter/>
            </a:ln>
          </p:spPr>
          <p:txBody>
            <a:bodyPr rtlCol="0" anchor="ctr"/>
            <a:lstStyle/>
            <a:p>
              <a:endParaRPr lang="en-GB"/>
            </a:p>
          </p:txBody>
        </p:sp>
        <p:sp>
          <p:nvSpPr>
            <p:cNvPr id="703" name="Freeform: Shape 702">
              <a:extLst>
                <a:ext uri="{FF2B5EF4-FFF2-40B4-BE49-F238E27FC236}">
                  <a16:creationId xmlns:a16="http://schemas.microsoft.com/office/drawing/2014/main" id="{A3F88505-1C2B-E40F-F971-84A07173E6FF}"/>
                </a:ext>
              </a:extLst>
            </p:cNvPr>
            <p:cNvSpPr/>
            <p:nvPr/>
          </p:nvSpPr>
          <p:spPr>
            <a:xfrm>
              <a:off x="9427087" y="1289402"/>
              <a:ext cx="30594" cy="36713"/>
            </a:xfrm>
            <a:custGeom>
              <a:avLst/>
              <a:gdLst>
                <a:gd name="connsiteX0" fmla="*/ 10490 w 30594"/>
                <a:gd name="connsiteY0" fmla="*/ 36714 h 36713"/>
                <a:gd name="connsiteX1" fmla="*/ 0 w 30594"/>
                <a:gd name="connsiteY1" fmla="*/ 18357 h 36713"/>
                <a:gd name="connsiteX2" fmla="*/ 27098 w 30594"/>
                <a:gd name="connsiteY2" fmla="*/ 0 h 36713"/>
                <a:gd name="connsiteX3" fmla="*/ 30595 w 30594"/>
                <a:gd name="connsiteY3" fmla="*/ 2622 h 36713"/>
                <a:gd name="connsiteX4" fmla="*/ 10490 w 30594"/>
                <a:gd name="connsiteY4" fmla="*/ 36714 h 36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94" h="36713">
                  <a:moveTo>
                    <a:pt x="10490" y="36714"/>
                  </a:moveTo>
                  <a:cubicBezTo>
                    <a:pt x="6993" y="30595"/>
                    <a:pt x="3497" y="24476"/>
                    <a:pt x="0" y="18357"/>
                  </a:cubicBezTo>
                  <a:cubicBezTo>
                    <a:pt x="8741" y="12238"/>
                    <a:pt x="18357" y="6119"/>
                    <a:pt x="27098" y="0"/>
                  </a:cubicBezTo>
                  <a:cubicBezTo>
                    <a:pt x="27973" y="874"/>
                    <a:pt x="29721" y="1748"/>
                    <a:pt x="30595" y="2622"/>
                  </a:cubicBezTo>
                  <a:cubicBezTo>
                    <a:pt x="23602" y="13986"/>
                    <a:pt x="16609" y="25350"/>
                    <a:pt x="10490" y="36714"/>
                  </a:cubicBezTo>
                  <a:close/>
                </a:path>
              </a:pathLst>
            </a:custGeom>
            <a:solidFill>
              <a:srgbClr val="BA3325"/>
            </a:solidFill>
            <a:ln w="8731" cap="flat">
              <a:noFill/>
              <a:prstDash val="solid"/>
              <a:miter/>
            </a:ln>
          </p:spPr>
          <p:txBody>
            <a:bodyPr rtlCol="0" anchor="ctr"/>
            <a:lstStyle/>
            <a:p>
              <a:endParaRPr lang="en-GB"/>
            </a:p>
          </p:txBody>
        </p:sp>
        <p:sp>
          <p:nvSpPr>
            <p:cNvPr id="704" name="Freeform: Shape 703">
              <a:extLst>
                <a:ext uri="{FF2B5EF4-FFF2-40B4-BE49-F238E27FC236}">
                  <a16:creationId xmlns:a16="http://schemas.microsoft.com/office/drawing/2014/main" id="{D3A85BBA-6287-99A5-9894-C0CC0E1CE482}"/>
                </a:ext>
              </a:extLst>
            </p:cNvPr>
            <p:cNvSpPr/>
            <p:nvPr/>
          </p:nvSpPr>
          <p:spPr>
            <a:xfrm>
              <a:off x="10770644" y="702852"/>
              <a:ext cx="48952" cy="5244"/>
            </a:xfrm>
            <a:custGeom>
              <a:avLst/>
              <a:gdLst>
                <a:gd name="connsiteX0" fmla="*/ 874 w 48952"/>
                <a:gd name="connsiteY0" fmla="*/ 0 h 5244"/>
                <a:gd name="connsiteX1" fmla="*/ 48952 w 48952"/>
                <a:gd name="connsiteY1" fmla="*/ 4371 h 5244"/>
                <a:gd name="connsiteX2" fmla="*/ 1748 w 48952"/>
                <a:gd name="connsiteY2" fmla="*/ 5245 h 5244"/>
                <a:gd name="connsiteX3" fmla="*/ 0 w 48952"/>
                <a:gd name="connsiteY3" fmla="*/ 3497 h 5244"/>
                <a:gd name="connsiteX4" fmla="*/ 874 w 48952"/>
                <a:gd name="connsiteY4" fmla="*/ 0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5244">
                  <a:moveTo>
                    <a:pt x="874" y="0"/>
                  </a:moveTo>
                  <a:cubicBezTo>
                    <a:pt x="16609" y="1748"/>
                    <a:pt x="32343" y="2622"/>
                    <a:pt x="48952" y="4371"/>
                  </a:cubicBezTo>
                  <a:cubicBezTo>
                    <a:pt x="33218" y="4371"/>
                    <a:pt x="17483" y="4371"/>
                    <a:pt x="1748" y="5245"/>
                  </a:cubicBezTo>
                  <a:cubicBezTo>
                    <a:pt x="1748" y="5245"/>
                    <a:pt x="0" y="3497"/>
                    <a:pt x="0" y="3497"/>
                  </a:cubicBezTo>
                  <a:lnTo>
                    <a:pt x="874" y="0"/>
                  </a:lnTo>
                  <a:close/>
                </a:path>
              </a:pathLst>
            </a:custGeom>
            <a:solidFill>
              <a:srgbClr val="469784"/>
            </a:solidFill>
            <a:ln w="8731" cap="flat">
              <a:noFill/>
              <a:prstDash val="solid"/>
              <a:miter/>
            </a:ln>
          </p:spPr>
          <p:txBody>
            <a:bodyPr rtlCol="0" anchor="ctr"/>
            <a:lstStyle/>
            <a:p>
              <a:endParaRPr lang="en-GB"/>
            </a:p>
          </p:txBody>
        </p:sp>
        <p:sp>
          <p:nvSpPr>
            <p:cNvPr id="705" name="Freeform: Shape 704">
              <a:extLst>
                <a:ext uri="{FF2B5EF4-FFF2-40B4-BE49-F238E27FC236}">
                  <a16:creationId xmlns:a16="http://schemas.microsoft.com/office/drawing/2014/main" id="{9F2F5767-394A-07C7-F5C8-20DC20FC7839}"/>
                </a:ext>
              </a:extLst>
            </p:cNvPr>
            <p:cNvSpPr/>
            <p:nvPr/>
          </p:nvSpPr>
          <p:spPr>
            <a:xfrm>
              <a:off x="10248781" y="2977371"/>
              <a:ext cx="27098" cy="15516"/>
            </a:xfrm>
            <a:custGeom>
              <a:avLst/>
              <a:gdLst>
                <a:gd name="connsiteX0" fmla="*/ 0 w 27098"/>
                <a:gd name="connsiteY0" fmla="*/ 14861 h 15516"/>
                <a:gd name="connsiteX1" fmla="*/ 15735 w 27098"/>
                <a:gd name="connsiteY1" fmla="*/ 0 h 15516"/>
                <a:gd name="connsiteX2" fmla="*/ 27098 w 27098"/>
                <a:gd name="connsiteY2" fmla="*/ 14861 h 15516"/>
                <a:gd name="connsiteX3" fmla="*/ 0 w 27098"/>
                <a:gd name="connsiteY3" fmla="*/ 14861 h 15516"/>
              </a:gdLst>
              <a:ahLst/>
              <a:cxnLst>
                <a:cxn ang="0">
                  <a:pos x="connsiteX0" y="connsiteY0"/>
                </a:cxn>
                <a:cxn ang="0">
                  <a:pos x="connsiteX1" y="connsiteY1"/>
                </a:cxn>
                <a:cxn ang="0">
                  <a:pos x="connsiteX2" y="connsiteY2"/>
                </a:cxn>
                <a:cxn ang="0">
                  <a:pos x="connsiteX3" y="connsiteY3"/>
                </a:cxn>
              </a:cxnLst>
              <a:rect l="l" t="t" r="r" b="b"/>
              <a:pathLst>
                <a:path w="27098" h="15516">
                  <a:moveTo>
                    <a:pt x="0" y="14861"/>
                  </a:moveTo>
                  <a:cubicBezTo>
                    <a:pt x="5245" y="9616"/>
                    <a:pt x="10490" y="5245"/>
                    <a:pt x="15735" y="0"/>
                  </a:cubicBezTo>
                  <a:cubicBezTo>
                    <a:pt x="19231" y="5245"/>
                    <a:pt x="22728" y="9616"/>
                    <a:pt x="27098" y="14861"/>
                  </a:cubicBezTo>
                  <a:cubicBezTo>
                    <a:pt x="17483" y="15735"/>
                    <a:pt x="8741" y="15735"/>
                    <a:pt x="0" y="14861"/>
                  </a:cubicBezTo>
                  <a:close/>
                </a:path>
              </a:pathLst>
            </a:custGeom>
            <a:solidFill>
              <a:srgbClr val="BA3325"/>
            </a:solidFill>
            <a:ln w="8731" cap="flat">
              <a:noFill/>
              <a:prstDash val="solid"/>
              <a:miter/>
            </a:ln>
          </p:spPr>
          <p:txBody>
            <a:bodyPr rtlCol="0" anchor="ctr"/>
            <a:lstStyle/>
            <a:p>
              <a:endParaRPr lang="en-GB"/>
            </a:p>
          </p:txBody>
        </p:sp>
        <p:sp>
          <p:nvSpPr>
            <p:cNvPr id="706" name="Freeform: Shape 705">
              <a:extLst>
                <a:ext uri="{FF2B5EF4-FFF2-40B4-BE49-F238E27FC236}">
                  <a16:creationId xmlns:a16="http://schemas.microsoft.com/office/drawing/2014/main" id="{015CFDA5-B0AE-1068-218A-199498C32EF6}"/>
                </a:ext>
              </a:extLst>
            </p:cNvPr>
            <p:cNvSpPr/>
            <p:nvPr/>
          </p:nvSpPr>
          <p:spPr>
            <a:xfrm>
              <a:off x="9314322" y="2285924"/>
              <a:ext cx="34091" cy="28846"/>
            </a:xfrm>
            <a:custGeom>
              <a:avLst/>
              <a:gdLst>
                <a:gd name="connsiteX0" fmla="*/ 15735 w 34091"/>
                <a:gd name="connsiteY0" fmla="*/ 0 h 28846"/>
                <a:gd name="connsiteX1" fmla="*/ 34092 w 34091"/>
                <a:gd name="connsiteY1" fmla="*/ 25350 h 28846"/>
                <a:gd name="connsiteX2" fmla="*/ 0 w 34091"/>
                <a:gd name="connsiteY2" fmla="*/ 28847 h 28846"/>
                <a:gd name="connsiteX3" fmla="*/ 6119 w 34091"/>
                <a:gd name="connsiteY3" fmla="*/ 1748 h 28846"/>
                <a:gd name="connsiteX4" fmla="*/ 15735 w 34091"/>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8846">
                  <a:moveTo>
                    <a:pt x="15735" y="0"/>
                  </a:moveTo>
                  <a:cubicBezTo>
                    <a:pt x="21854" y="8741"/>
                    <a:pt x="27973" y="16609"/>
                    <a:pt x="34092" y="25350"/>
                  </a:cubicBezTo>
                  <a:cubicBezTo>
                    <a:pt x="22728" y="26224"/>
                    <a:pt x="11364" y="27972"/>
                    <a:pt x="0" y="28847"/>
                  </a:cubicBezTo>
                  <a:cubicBezTo>
                    <a:pt x="1748" y="20105"/>
                    <a:pt x="4371" y="10490"/>
                    <a:pt x="6119" y="1748"/>
                  </a:cubicBezTo>
                  <a:cubicBezTo>
                    <a:pt x="9615" y="874"/>
                    <a:pt x="13112" y="0"/>
                    <a:pt x="15735" y="0"/>
                  </a:cubicBezTo>
                  <a:close/>
                </a:path>
              </a:pathLst>
            </a:custGeom>
            <a:solidFill>
              <a:srgbClr val="E7BB54"/>
            </a:solidFill>
            <a:ln w="8731" cap="flat">
              <a:noFill/>
              <a:prstDash val="solid"/>
              <a:miter/>
            </a:ln>
          </p:spPr>
          <p:txBody>
            <a:bodyPr rtlCol="0" anchor="ctr"/>
            <a:lstStyle/>
            <a:p>
              <a:endParaRPr lang="en-GB"/>
            </a:p>
          </p:txBody>
        </p:sp>
        <p:sp>
          <p:nvSpPr>
            <p:cNvPr id="707" name="Freeform: Shape 706">
              <a:extLst>
                <a:ext uri="{FF2B5EF4-FFF2-40B4-BE49-F238E27FC236}">
                  <a16:creationId xmlns:a16="http://schemas.microsoft.com/office/drawing/2014/main" id="{B84A2AB2-1C73-7D9B-1500-DB32A7B98096}"/>
                </a:ext>
              </a:extLst>
            </p:cNvPr>
            <p:cNvSpPr/>
            <p:nvPr/>
          </p:nvSpPr>
          <p:spPr>
            <a:xfrm>
              <a:off x="9260126" y="1262303"/>
              <a:ext cx="20105" cy="34965"/>
            </a:xfrm>
            <a:custGeom>
              <a:avLst/>
              <a:gdLst>
                <a:gd name="connsiteX0" fmla="*/ 0 w 20105"/>
                <a:gd name="connsiteY0" fmla="*/ 33217 h 34965"/>
                <a:gd name="connsiteX1" fmla="*/ 9615 w 20105"/>
                <a:gd name="connsiteY1" fmla="*/ 0 h 34965"/>
                <a:gd name="connsiteX2" fmla="*/ 18357 w 20105"/>
                <a:gd name="connsiteY2" fmla="*/ 7867 h 34965"/>
                <a:gd name="connsiteX3" fmla="*/ 20105 w 20105"/>
                <a:gd name="connsiteY3" fmla="*/ 9615 h 34965"/>
                <a:gd name="connsiteX4" fmla="*/ 2622 w 20105"/>
                <a:gd name="connsiteY4" fmla="*/ 34966 h 34965"/>
                <a:gd name="connsiteX5" fmla="*/ 0 w 20105"/>
                <a:gd name="connsiteY5" fmla="*/ 33217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05" h="34965">
                  <a:moveTo>
                    <a:pt x="0" y="33217"/>
                  </a:moveTo>
                  <a:cubicBezTo>
                    <a:pt x="3497" y="21854"/>
                    <a:pt x="6119" y="11364"/>
                    <a:pt x="9615" y="0"/>
                  </a:cubicBezTo>
                  <a:cubicBezTo>
                    <a:pt x="12238" y="2622"/>
                    <a:pt x="15734" y="5245"/>
                    <a:pt x="18357" y="7867"/>
                  </a:cubicBezTo>
                  <a:cubicBezTo>
                    <a:pt x="18357" y="7867"/>
                    <a:pt x="20105" y="9615"/>
                    <a:pt x="20105" y="9615"/>
                  </a:cubicBezTo>
                  <a:cubicBezTo>
                    <a:pt x="13986" y="18357"/>
                    <a:pt x="8741" y="26224"/>
                    <a:pt x="2622" y="34966"/>
                  </a:cubicBezTo>
                  <a:lnTo>
                    <a:pt x="0" y="33217"/>
                  </a:lnTo>
                  <a:close/>
                </a:path>
              </a:pathLst>
            </a:custGeom>
            <a:solidFill>
              <a:srgbClr val="BA3325"/>
            </a:solidFill>
            <a:ln w="8731" cap="flat">
              <a:noFill/>
              <a:prstDash val="solid"/>
              <a:miter/>
            </a:ln>
          </p:spPr>
          <p:txBody>
            <a:bodyPr rtlCol="0" anchor="ctr"/>
            <a:lstStyle/>
            <a:p>
              <a:endParaRPr lang="en-GB"/>
            </a:p>
          </p:txBody>
        </p:sp>
        <p:sp>
          <p:nvSpPr>
            <p:cNvPr id="708" name="Freeform: Shape 707">
              <a:extLst>
                <a:ext uri="{FF2B5EF4-FFF2-40B4-BE49-F238E27FC236}">
                  <a16:creationId xmlns:a16="http://schemas.microsoft.com/office/drawing/2014/main" id="{5696C4B3-DDB5-E40A-C736-0ACE9E37C04D}"/>
                </a:ext>
              </a:extLst>
            </p:cNvPr>
            <p:cNvSpPr/>
            <p:nvPr/>
          </p:nvSpPr>
          <p:spPr>
            <a:xfrm>
              <a:off x="9899124" y="1648674"/>
              <a:ext cx="19231" cy="26224"/>
            </a:xfrm>
            <a:custGeom>
              <a:avLst/>
              <a:gdLst>
                <a:gd name="connsiteX0" fmla="*/ 18357 w 19231"/>
                <a:gd name="connsiteY0" fmla="*/ 0 h 26224"/>
                <a:gd name="connsiteX1" fmla="*/ 19231 w 19231"/>
                <a:gd name="connsiteY1" fmla="*/ 4371 h 26224"/>
                <a:gd name="connsiteX2" fmla="*/ 0 w 19231"/>
                <a:gd name="connsiteY2" fmla="*/ 26224 h 26224"/>
                <a:gd name="connsiteX3" fmla="*/ 18357 w 19231"/>
                <a:gd name="connsiteY3" fmla="*/ 0 h 26224"/>
              </a:gdLst>
              <a:ahLst/>
              <a:cxnLst>
                <a:cxn ang="0">
                  <a:pos x="connsiteX0" y="connsiteY0"/>
                </a:cxn>
                <a:cxn ang="0">
                  <a:pos x="connsiteX1" y="connsiteY1"/>
                </a:cxn>
                <a:cxn ang="0">
                  <a:pos x="connsiteX2" y="connsiteY2"/>
                </a:cxn>
                <a:cxn ang="0">
                  <a:pos x="connsiteX3" y="connsiteY3"/>
                </a:cxn>
              </a:cxnLst>
              <a:rect l="l" t="t" r="r" b="b"/>
              <a:pathLst>
                <a:path w="19231" h="26224">
                  <a:moveTo>
                    <a:pt x="18357" y="0"/>
                  </a:moveTo>
                  <a:cubicBezTo>
                    <a:pt x="18357" y="1748"/>
                    <a:pt x="19231" y="3497"/>
                    <a:pt x="19231" y="4371"/>
                  </a:cubicBezTo>
                  <a:cubicBezTo>
                    <a:pt x="13112" y="11364"/>
                    <a:pt x="6119" y="19231"/>
                    <a:pt x="0" y="26224"/>
                  </a:cubicBezTo>
                  <a:cubicBezTo>
                    <a:pt x="6119" y="17483"/>
                    <a:pt x="12238" y="8741"/>
                    <a:pt x="18357" y="0"/>
                  </a:cubicBezTo>
                  <a:close/>
                </a:path>
              </a:pathLst>
            </a:custGeom>
            <a:solidFill>
              <a:srgbClr val="7E6426"/>
            </a:solidFill>
            <a:ln w="8731" cap="flat">
              <a:noFill/>
              <a:prstDash val="solid"/>
              <a:miter/>
            </a:ln>
          </p:spPr>
          <p:txBody>
            <a:bodyPr rtlCol="0" anchor="ctr"/>
            <a:lstStyle/>
            <a:p>
              <a:endParaRPr lang="en-GB"/>
            </a:p>
          </p:txBody>
        </p:sp>
        <p:sp>
          <p:nvSpPr>
            <p:cNvPr id="709" name="Freeform: Shape 708">
              <a:extLst>
                <a:ext uri="{FF2B5EF4-FFF2-40B4-BE49-F238E27FC236}">
                  <a16:creationId xmlns:a16="http://schemas.microsoft.com/office/drawing/2014/main" id="{C9F50ACF-A8D8-58D8-5DCD-FC2477BEE568}"/>
                </a:ext>
              </a:extLst>
            </p:cNvPr>
            <p:cNvSpPr/>
            <p:nvPr/>
          </p:nvSpPr>
          <p:spPr>
            <a:xfrm>
              <a:off x="10378154" y="1410033"/>
              <a:ext cx="21853" cy="36713"/>
            </a:xfrm>
            <a:custGeom>
              <a:avLst/>
              <a:gdLst>
                <a:gd name="connsiteX0" fmla="*/ 21854 w 21853"/>
                <a:gd name="connsiteY0" fmla="*/ 36714 h 36713"/>
                <a:gd name="connsiteX1" fmla="*/ 0 w 21853"/>
                <a:gd name="connsiteY1" fmla="*/ 12238 h 36713"/>
                <a:gd name="connsiteX2" fmla="*/ 8741 w 21853"/>
                <a:gd name="connsiteY2" fmla="*/ 0 h 36713"/>
                <a:gd name="connsiteX3" fmla="*/ 21854 w 21853"/>
                <a:gd name="connsiteY3" fmla="*/ 36714 h 36713"/>
              </a:gdLst>
              <a:ahLst/>
              <a:cxnLst>
                <a:cxn ang="0">
                  <a:pos x="connsiteX0" y="connsiteY0"/>
                </a:cxn>
                <a:cxn ang="0">
                  <a:pos x="connsiteX1" y="connsiteY1"/>
                </a:cxn>
                <a:cxn ang="0">
                  <a:pos x="connsiteX2" y="connsiteY2"/>
                </a:cxn>
                <a:cxn ang="0">
                  <a:pos x="connsiteX3" y="connsiteY3"/>
                </a:cxn>
              </a:cxnLst>
              <a:rect l="l" t="t" r="r" b="b"/>
              <a:pathLst>
                <a:path w="21853" h="36713">
                  <a:moveTo>
                    <a:pt x="21854" y="36714"/>
                  </a:moveTo>
                  <a:cubicBezTo>
                    <a:pt x="14861" y="28847"/>
                    <a:pt x="6993" y="20105"/>
                    <a:pt x="0" y="12238"/>
                  </a:cubicBezTo>
                  <a:cubicBezTo>
                    <a:pt x="2622" y="7867"/>
                    <a:pt x="6119" y="4371"/>
                    <a:pt x="8741" y="0"/>
                  </a:cubicBezTo>
                  <a:cubicBezTo>
                    <a:pt x="13112" y="11364"/>
                    <a:pt x="17483" y="23602"/>
                    <a:pt x="21854" y="36714"/>
                  </a:cubicBezTo>
                  <a:close/>
                </a:path>
              </a:pathLst>
            </a:custGeom>
            <a:solidFill>
              <a:srgbClr val="7E4E29"/>
            </a:solidFill>
            <a:ln w="8731" cap="flat">
              <a:noFill/>
              <a:prstDash val="solid"/>
              <a:miter/>
            </a:ln>
          </p:spPr>
          <p:txBody>
            <a:bodyPr rtlCol="0" anchor="ctr"/>
            <a:lstStyle/>
            <a:p>
              <a:endParaRPr lang="en-GB"/>
            </a:p>
          </p:txBody>
        </p:sp>
        <p:sp>
          <p:nvSpPr>
            <p:cNvPr id="710" name="Freeform: Shape 709">
              <a:extLst>
                <a:ext uri="{FF2B5EF4-FFF2-40B4-BE49-F238E27FC236}">
                  <a16:creationId xmlns:a16="http://schemas.microsoft.com/office/drawing/2014/main" id="{CDE4E8BD-C1D8-7E96-859B-D7A5F3087CC3}"/>
                </a:ext>
              </a:extLst>
            </p:cNvPr>
            <p:cNvSpPr/>
            <p:nvPr/>
          </p:nvSpPr>
          <p:spPr>
            <a:xfrm>
              <a:off x="10082694" y="2208125"/>
              <a:ext cx="15734" cy="26224"/>
            </a:xfrm>
            <a:custGeom>
              <a:avLst/>
              <a:gdLst>
                <a:gd name="connsiteX0" fmla="*/ 0 w 15734"/>
                <a:gd name="connsiteY0" fmla="*/ 0 h 26224"/>
                <a:gd name="connsiteX1" fmla="*/ 15735 w 15734"/>
                <a:gd name="connsiteY1" fmla="*/ 26224 h 26224"/>
                <a:gd name="connsiteX2" fmla="*/ 0 w 15734"/>
                <a:gd name="connsiteY2" fmla="*/ 0 h 26224"/>
              </a:gdLst>
              <a:ahLst/>
              <a:cxnLst>
                <a:cxn ang="0">
                  <a:pos x="connsiteX0" y="connsiteY0"/>
                </a:cxn>
                <a:cxn ang="0">
                  <a:pos x="connsiteX1" y="connsiteY1"/>
                </a:cxn>
                <a:cxn ang="0">
                  <a:pos x="connsiteX2" y="connsiteY2"/>
                </a:cxn>
              </a:cxnLst>
              <a:rect l="l" t="t" r="r" b="b"/>
              <a:pathLst>
                <a:path w="15734" h="26224">
                  <a:moveTo>
                    <a:pt x="0" y="0"/>
                  </a:moveTo>
                  <a:cubicBezTo>
                    <a:pt x="5245" y="8741"/>
                    <a:pt x="10490" y="17483"/>
                    <a:pt x="15735" y="26224"/>
                  </a:cubicBezTo>
                  <a:cubicBezTo>
                    <a:pt x="10490" y="17483"/>
                    <a:pt x="5245" y="8741"/>
                    <a:pt x="0" y="0"/>
                  </a:cubicBezTo>
                  <a:close/>
                </a:path>
              </a:pathLst>
            </a:custGeom>
            <a:solidFill>
              <a:srgbClr val="7E4E29"/>
            </a:solidFill>
            <a:ln w="8731" cap="flat">
              <a:noFill/>
              <a:prstDash val="solid"/>
              <a:miter/>
            </a:ln>
          </p:spPr>
          <p:txBody>
            <a:bodyPr rtlCol="0" anchor="ctr"/>
            <a:lstStyle/>
            <a:p>
              <a:endParaRPr lang="en-GB"/>
            </a:p>
          </p:txBody>
        </p:sp>
        <p:sp>
          <p:nvSpPr>
            <p:cNvPr id="711" name="Freeform: Shape 710">
              <a:extLst>
                <a:ext uri="{FF2B5EF4-FFF2-40B4-BE49-F238E27FC236}">
                  <a16:creationId xmlns:a16="http://schemas.microsoft.com/office/drawing/2014/main" id="{46C33524-238A-1C4E-295A-EEF354016E3D}"/>
                </a:ext>
              </a:extLst>
            </p:cNvPr>
            <p:cNvSpPr/>
            <p:nvPr/>
          </p:nvSpPr>
          <p:spPr>
            <a:xfrm>
              <a:off x="8634239" y="475575"/>
              <a:ext cx="14860" cy="11477"/>
            </a:xfrm>
            <a:custGeom>
              <a:avLst/>
              <a:gdLst>
                <a:gd name="connsiteX0" fmla="*/ 0 w 14860"/>
                <a:gd name="connsiteY0" fmla="*/ 5245 h 11477"/>
                <a:gd name="connsiteX1" fmla="*/ 10490 w 14860"/>
                <a:gd name="connsiteY1" fmla="*/ 0 h 11477"/>
                <a:gd name="connsiteX2" fmla="*/ 14860 w 14860"/>
                <a:gd name="connsiteY2" fmla="*/ 6119 h 11477"/>
                <a:gd name="connsiteX3" fmla="*/ 6119 w 14860"/>
                <a:gd name="connsiteY3" fmla="*/ 11364 h 11477"/>
                <a:gd name="connsiteX4" fmla="*/ 0 w 14860"/>
                <a:gd name="connsiteY4" fmla="*/ 5245 h 1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1477">
                  <a:moveTo>
                    <a:pt x="0" y="5245"/>
                  </a:moveTo>
                  <a:cubicBezTo>
                    <a:pt x="3497" y="3497"/>
                    <a:pt x="6993" y="874"/>
                    <a:pt x="10490" y="0"/>
                  </a:cubicBezTo>
                  <a:cubicBezTo>
                    <a:pt x="11364" y="0"/>
                    <a:pt x="13112" y="3497"/>
                    <a:pt x="14860" y="6119"/>
                  </a:cubicBezTo>
                  <a:cubicBezTo>
                    <a:pt x="12238" y="7867"/>
                    <a:pt x="8741" y="10490"/>
                    <a:pt x="6119" y="11364"/>
                  </a:cubicBezTo>
                  <a:cubicBezTo>
                    <a:pt x="5245" y="12238"/>
                    <a:pt x="2622" y="7867"/>
                    <a:pt x="0" y="5245"/>
                  </a:cubicBezTo>
                  <a:close/>
                </a:path>
              </a:pathLst>
            </a:custGeom>
            <a:solidFill>
              <a:srgbClr val="654A38"/>
            </a:solidFill>
            <a:ln w="8731" cap="flat">
              <a:noFill/>
              <a:prstDash val="solid"/>
              <a:miter/>
            </a:ln>
          </p:spPr>
          <p:txBody>
            <a:bodyPr rtlCol="0" anchor="ctr"/>
            <a:lstStyle/>
            <a:p>
              <a:endParaRPr lang="en-GB"/>
            </a:p>
          </p:txBody>
        </p:sp>
        <p:sp>
          <p:nvSpPr>
            <p:cNvPr id="712" name="Freeform: Shape 711">
              <a:extLst>
                <a:ext uri="{FF2B5EF4-FFF2-40B4-BE49-F238E27FC236}">
                  <a16:creationId xmlns:a16="http://schemas.microsoft.com/office/drawing/2014/main" id="{C6001D7F-5D40-098E-3D39-4292761C67E9}"/>
                </a:ext>
              </a:extLst>
            </p:cNvPr>
            <p:cNvSpPr/>
            <p:nvPr/>
          </p:nvSpPr>
          <p:spPr>
            <a:xfrm>
              <a:off x="10581829" y="3153947"/>
              <a:ext cx="26224" cy="7867"/>
            </a:xfrm>
            <a:custGeom>
              <a:avLst/>
              <a:gdLst>
                <a:gd name="connsiteX0" fmla="*/ 26224 w 26224"/>
                <a:gd name="connsiteY0" fmla="*/ 7867 h 7867"/>
                <a:gd name="connsiteX1" fmla="*/ 0 w 26224"/>
                <a:gd name="connsiteY1" fmla="*/ 0 h 7867"/>
                <a:gd name="connsiteX2" fmla="*/ 26224 w 26224"/>
                <a:gd name="connsiteY2" fmla="*/ 7867 h 7867"/>
              </a:gdLst>
              <a:ahLst/>
              <a:cxnLst>
                <a:cxn ang="0">
                  <a:pos x="connsiteX0" y="connsiteY0"/>
                </a:cxn>
                <a:cxn ang="0">
                  <a:pos x="connsiteX1" y="connsiteY1"/>
                </a:cxn>
                <a:cxn ang="0">
                  <a:pos x="connsiteX2" y="connsiteY2"/>
                </a:cxn>
              </a:cxnLst>
              <a:rect l="l" t="t" r="r" b="b"/>
              <a:pathLst>
                <a:path w="26224" h="7867">
                  <a:moveTo>
                    <a:pt x="26224" y="7867"/>
                  </a:moveTo>
                  <a:cubicBezTo>
                    <a:pt x="17483" y="5245"/>
                    <a:pt x="8741" y="2622"/>
                    <a:pt x="0" y="0"/>
                  </a:cubicBezTo>
                  <a:cubicBezTo>
                    <a:pt x="8741" y="2622"/>
                    <a:pt x="17483" y="5245"/>
                    <a:pt x="26224" y="7867"/>
                  </a:cubicBezTo>
                  <a:close/>
                </a:path>
              </a:pathLst>
            </a:custGeom>
            <a:solidFill>
              <a:srgbClr val="7E6426"/>
            </a:solidFill>
            <a:ln w="8731" cap="flat">
              <a:noFill/>
              <a:prstDash val="solid"/>
              <a:miter/>
            </a:ln>
          </p:spPr>
          <p:txBody>
            <a:bodyPr rtlCol="0" anchor="ctr"/>
            <a:lstStyle/>
            <a:p>
              <a:endParaRPr lang="en-GB"/>
            </a:p>
          </p:txBody>
        </p:sp>
        <p:sp>
          <p:nvSpPr>
            <p:cNvPr id="713" name="Freeform: Shape 712">
              <a:extLst>
                <a:ext uri="{FF2B5EF4-FFF2-40B4-BE49-F238E27FC236}">
                  <a16:creationId xmlns:a16="http://schemas.microsoft.com/office/drawing/2014/main" id="{983CCD66-1FBF-878A-8992-0DCBB220F976}"/>
                </a:ext>
              </a:extLst>
            </p:cNvPr>
            <p:cNvSpPr/>
            <p:nvPr/>
          </p:nvSpPr>
          <p:spPr>
            <a:xfrm>
              <a:off x="10581829" y="520156"/>
              <a:ext cx="21853" cy="21853"/>
            </a:xfrm>
            <a:custGeom>
              <a:avLst/>
              <a:gdLst>
                <a:gd name="connsiteX0" fmla="*/ 0 w 21853"/>
                <a:gd name="connsiteY0" fmla="*/ 5245 h 21853"/>
                <a:gd name="connsiteX1" fmla="*/ 21854 w 21853"/>
                <a:gd name="connsiteY1" fmla="*/ 0 h 21853"/>
                <a:gd name="connsiteX2" fmla="*/ 18357 w 21853"/>
                <a:gd name="connsiteY2" fmla="*/ 21854 h 21853"/>
                <a:gd name="connsiteX3" fmla="*/ 0 w 21853"/>
                <a:gd name="connsiteY3" fmla="*/ 5245 h 21853"/>
              </a:gdLst>
              <a:ahLst/>
              <a:cxnLst>
                <a:cxn ang="0">
                  <a:pos x="connsiteX0" y="connsiteY0"/>
                </a:cxn>
                <a:cxn ang="0">
                  <a:pos x="connsiteX1" y="connsiteY1"/>
                </a:cxn>
                <a:cxn ang="0">
                  <a:pos x="connsiteX2" y="connsiteY2"/>
                </a:cxn>
                <a:cxn ang="0">
                  <a:pos x="connsiteX3" y="connsiteY3"/>
                </a:cxn>
              </a:cxnLst>
              <a:rect l="l" t="t" r="r" b="b"/>
              <a:pathLst>
                <a:path w="21853" h="21853">
                  <a:moveTo>
                    <a:pt x="0" y="5245"/>
                  </a:moveTo>
                  <a:cubicBezTo>
                    <a:pt x="6993" y="3497"/>
                    <a:pt x="14861" y="1748"/>
                    <a:pt x="21854" y="0"/>
                  </a:cubicBezTo>
                  <a:cubicBezTo>
                    <a:pt x="20980" y="6993"/>
                    <a:pt x="19231" y="14860"/>
                    <a:pt x="18357" y="21854"/>
                  </a:cubicBezTo>
                  <a:cubicBezTo>
                    <a:pt x="12238" y="15735"/>
                    <a:pt x="6119" y="10490"/>
                    <a:pt x="0" y="5245"/>
                  </a:cubicBezTo>
                  <a:close/>
                </a:path>
              </a:pathLst>
            </a:custGeom>
            <a:solidFill>
              <a:srgbClr val="469784"/>
            </a:solidFill>
            <a:ln w="8731" cap="flat">
              <a:noFill/>
              <a:prstDash val="solid"/>
              <a:miter/>
            </a:ln>
          </p:spPr>
          <p:txBody>
            <a:bodyPr rtlCol="0" anchor="ctr"/>
            <a:lstStyle/>
            <a:p>
              <a:endParaRPr lang="en-GB"/>
            </a:p>
          </p:txBody>
        </p:sp>
        <p:sp>
          <p:nvSpPr>
            <p:cNvPr id="714" name="Freeform: Shape 713">
              <a:extLst>
                <a:ext uri="{FF2B5EF4-FFF2-40B4-BE49-F238E27FC236}">
                  <a16:creationId xmlns:a16="http://schemas.microsoft.com/office/drawing/2014/main" id="{8780FB33-A328-9D4F-CBA5-04D800EF6605}"/>
                </a:ext>
              </a:extLst>
            </p:cNvPr>
            <p:cNvSpPr/>
            <p:nvPr/>
          </p:nvSpPr>
          <p:spPr>
            <a:xfrm>
              <a:off x="8728647" y="1745704"/>
              <a:ext cx="18356" cy="20105"/>
            </a:xfrm>
            <a:custGeom>
              <a:avLst/>
              <a:gdLst>
                <a:gd name="connsiteX0" fmla="*/ 0 w 18356"/>
                <a:gd name="connsiteY0" fmla="*/ 19231 h 20105"/>
                <a:gd name="connsiteX1" fmla="*/ 10490 w 18356"/>
                <a:gd name="connsiteY1" fmla="*/ 0 h 20105"/>
                <a:gd name="connsiteX2" fmla="*/ 18357 w 18356"/>
                <a:gd name="connsiteY2" fmla="*/ 20105 h 20105"/>
                <a:gd name="connsiteX3" fmla="*/ 0 w 18356"/>
                <a:gd name="connsiteY3" fmla="*/ 19231 h 20105"/>
              </a:gdLst>
              <a:ahLst/>
              <a:cxnLst>
                <a:cxn ang="0">
                  <a:pos x="connsiteX0" y="connsiteY0"/>
                </a:cxn>
                <a:cxn ang="0">
                  <a:pos x="connsiteX1" y="connsiteY1"/>
                </a:cxn>
                <a:cxn ang="0">
                  <a:pos x="connsiteX2" y="connsiteY2"/>
                </a:cxn>
                <a:cxn ang="0">
                  <a:pos x="connsiteX3" y="connsiteY3"/>
                </a:cxn>
              </a:cxnLst>
              <a:rect l="l" t="t" r="r" b="b"/>
              <a:pathLst>
                <a:path w="18356" h="20105">
                  <a:moveTo>
                    <a:pt x="0" y="19231"/>
                  </a:moveTo>
                  <a:cubicBezTo>
                    <a:pt x="3497" y="13112"/>
                    <a:pt x="6993" y="6119"/>
                    <a:pt x="10490" y="0"/>
                  </a:cubicBezTo>
                  <a:cubicBezTo>
                    <a:pt x="13112" y="6993"/>
                    <a:pt x="15735" y="13112"/>
                    <a:pt x="18357" y="20105"/>
                  </a:cubicBezTo>
                  <a:cubicBezTo>
                    <a:pt x="12238" y="20105"/>
                    <a:pt x="6119" y="19231"/>
                    <a:pt x="0" y="19231"/>
                  </a:cubicBezTo>
                  <a:close/>
                </a:path>
              </a:pathLst>
            </a:custGeom>
            <a:solidFill>
              <a:srgbClr val="7B2B29"/>
            </a:solidFill>
            <a:ln w="8731" cap="flat">
              <a:noFill/>
              <a:prstDash val="solid"/>
              <a:miter/>
            </a:ln>
          </p:spPr>
          <p:txBody>
            <a:bodyPr rtlCol="0" anchor="ctr"/>
            <a:lstStyle/>
            <a:p>
              <a:endParaRPr lang="en-GB"/>
            </a:p>
          </p:txBody>
        </p:sp>
        <p:sp>
          <p:nvSpPr>
            <p:cNvPr id="715" name="Freeform: Shape 714">
              <a:extLst>
                <a:ext uri="{FF2B5EF4-FFF2-40B4-BE49-F238E27FC236}">
                  <a16:creationId xmlns:a16="http://schemas.microsoft.com/office/drawing/2014/main" id="{E8932715-46E1-4B3F-4364-B57BCA7AD60C}"/>
                </a:ext>
              </a:extLst>
            </p:cNvPr>
            <p:cNvSpPr/>
            <p:nvPr/>
          </p:nvSpPr>
          <p:spPr>
            <a:xfrm>
              <a:off x="11154392" y="990445"/>
              <a:ext cx="12238" cy="21853"/>
            </a:xfrm>
            <a:custGeom>
              <a:avLst/>
              <a:gdLst>
                <a:gd name="connsiteX0" fmla="*/ 12238 w 12238"/>
                <a:gd name="connsiteY0" fmla="*/ 0 h 21853"/>
                <a:gd name="connsiteX1" fmla="*/ 0 w 12238"/>
                <a:gd name="connsiteY1" fmla="*/ 21854 h 21853"/>
                <a:gd name="connsiteX2" fmla="*/ 12238 w 12238"/>
                <a:gd name="connsiteY2" fmla="*/ 0 h 21853"/>
              </a:gdLst>
              <a:ahLst/>
              <a:cxnLst>
                <a:cxn ang="0">
                  <a:pos x="connsiteX0" y="connsiteY0"/>
                </a:cxn>
                <a:cxn ang="0">
                  <a:pos x="connsiteX1" y="connsiteY1"/>
                </a:cxn>
                <a:cxn ang="0">
                  <a:pos x="connsiteX2" y="connsiteY2"/>
                </a:cxn>
              </a:cxnLst>
              <a:rect l="l" t="t" r="r" b="b"/>
              <a:pathLst>
                <a:path w="12238" h="21853">
                  <a:moveTo>
                    <a:pt x="12238" y="0"/>
                  </a:moveTo>
                  <a:cubicBezTo>
                    <a:pt x="7867" y="6993"/>
                    <a:pt x="4371" y="14860"/>
                    <a:pt x="0" y="21854"/>
                  </a:cubicBezTo>
                  <a:cubicBezTo>
                    <a:pt x="4371" y="14860"/>
                    <a:pt x="8741" y="7867"/>
                    <a:pt x="12238" y="0"/>
                  </a:cubicBezTo>
                  <a:close/>
                </a:path>
              </a:pathLst>
            </a:custGeom>
            <a:solidFill>
              <a:srgbClr val="B23D4A"/>
            </a:solidFill>
            <a:ln w="8731" cap="flat">
              <a:noFill/>
              <a:prstDash val="solid"/>
              <a:miter/>
            </a:ln>
          </p:spPr>
          <p:txBody>
            <a:bodyPr rtlCol="0" anchor="ctr"/>
            <a:lstStyle/>
            <a:p>
              <a:endParaRPr lang="en-GB"/>
            </a:p>
          </p:txBody>
        </p:sp>
        <p:sp>
          <p:nvSpPr>
            <p:cNvPr id="716" name="Freeform: Shape 715">
              <a:extLst>
                <a:ext uri="{FF2B5EF4-FFF2-40B4-BE49-F238E27FC236}">
                  <a16:creationId xmlns:a16="http://schemas.microsoft.com/office/drawing/2014/main" id="{679E3B4E-0A93-0C44-DC8E-19EA3A5539AB}"/>
                </a:ext>
              </a:extLst>
            </p:cNvPr>
            <p:cNvSpPr/>
            <p:nvPr/>
          </p:nvSpPr>
          <p:spPr>
            <a:xfrm>
              <a:off x="10706831" y="4896988"/>
              <a:ext cx="1748" cy="33217"/>
            </a:xfrm>
            <a:custGeom>
              <a:avLst/>
              <a:gdLst>
                <a:gd name="connsiteX0" fmla="*/ 1748 w 1748"/>
                <a:gd name="connsiteY0" fmla="*/ 27098 h 33217"/>
                <a:gd name="connsiteX1" fmla="*/ 0 w 1748"/>
                <a:gd name="connsiteY1" fmla="*/ 33217 h 33217"/>
                <a:gd name="connsiteX2" fmla="*/ 1748 w 1748"/>
                <a:gd name="connsiteY2" fmla="*/ 0 h 33217"/>
                <a:gd name="connsiteX3" fmla="*/ 1748 w 1748"/>
                <a:gd name="connsiteY3" fmla="*/ 27098 h 33217"/>
              </a:gdLst>
              <a:ahLst/>
              <a:cxnLst>
                <a:cxn ang="0">
                  <a:pos x="connsiteX0" y="connsiteY0"/>
                </a:cxn>
                <a:cxn ang="0">
                  <a:pos x="connsiteX1" y="connsiteY1"/>
                </a:cxn>
                <a:cxn ang="0">
                  <a:pos x="connsiteX2" y="connsiteY2"/>
                </a:cxn>
                <a:cxn ang="0">
                  <a:pos x="connsiteX3" y="connsiteY3"/>
                </a:cxn>
              </a:cxnLst>
              <a:rect l="l" t="t" r="r" b="b"/>
              <a:pathLst>
                <a:path w="1748" h="33217">
                  <a:moveTo>
                    <a:pt x="1748" y="27098"/>
                  </a:moveTo>
                  <a:cubicBezTo>
                    <a:pt x="1748" y="28847"/>
                    <a:pt x="874" y="31469"/>
                    <a:pt x="0" y="33217"/>
                  </a:cubicBezTo>
                  <a:cubicBezTo>
                    <a:pt x="874" y="21854"/>
                    <a:pt x="874" y="11364"/>
                    <a:pt x="1748" y="0"/>
                  </a:cubicBezTo>
                  <a:cubicBezTo>
                    <a:pt x="1748" y="8741"/>
                    <a:pt x="1748" y="18357"/>
                    <a:pt x="1748" y="27098"/>
                  </a:cubicBezTo>
                  <a:close/>
                </a:path>
              </a:pathLst>
            </a:custGeom>
            <a:solidFill>
              <a:srgbClr val="BA3325"/>
            </a:solidFill>
            <a:ln w="8731" cap="flat">
              <a:noFill/>
              <a:prstDash val="solid"/>
              <a:miter/>
            </a:ln>
          </p:spPr>
          <p:txBody>
            <a:bodyPr rtlCol="0" anchor="ctr"/>
            <a:lstStyle/>
            <a:p>
              <a:endParaRPr lang="en-GB"/>
            </a:p>
          </p:txBody>
        </p:sp>
        <p:sp>
          <p:nvSpPr>
            <p:cNvPr id="717" name="Freeform: Shape 716">
              <a:extLst>
                <a:ext uri="{FF2B5EF4-FFF2-40B4-BE49-F238E27FC236}">
                  <a16:creationId xmlns:a16="http://schemas.microsoft.com/office/drawing/2014/main" id="{8116EE66-D6A2-0EE4-B9DD-D6B654EE3A58}"/>
                </a:ext>
              </a:extLst>
            </p:cNvPr>
            <p:cNvSpPr/>
            <p:nvPr/>
          </p:nvSpPr>
          <p:spPr>
            <a:xfrm>
              <a:off x="11550910" y="6372540"/>
              <a:ext cx="19573" cy="28846"/>
            </a:xfrm>
            <a:custGeom>
              <a:avLst/>
              <a:gdLst>
                <a:gd name="connsiteX0" fmla="*/ 9084 w 19573"/>
                <a:gd name="connsiteY0" fmla="*/ 0 h 28846"/>
                <a:gd name="connsiteX1" fmla="*/ 19574 w 19573"/>
                <a:gd name="connsiteY1" fmla="*/ 14861 h 28846"/>
                <a:gd name="connsiteX2" fmla="*/ 13455 w 19573"/>
                <a:gd name="connsiteY2" fmla="*/ 28847 h 28846"/>
                <a:gd name="connsiteX3" fmla="*/ 343 w 19573"/>
                <a:gd name="connsiteY3" fmla="*/ 16608 h 28846"/>
                <a:gd name="connsiteX4" fmla="*/ 9084 w 19573"/>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3" h="28846">
                  <a:moveTo>
                    <a:pt x="9084" y="0"/>
                  </a:moveTo>
                  <a:cubicBezTo>
                    <a:pt x="14329" y="6993"/>
                    <a:pt x="19574" y="11364"/>
                    <a:pt x="19574" y="14861"/>
                  </a:cubicBezTo>
                  <a:cubicBezTo>
                    <a:pt x="19574" y="19231"/>
                    <a:pt x="15203" y="24476"/>
                    <a:pt x="13455" y="28847"/>
                  </a:cubicBezTo>
                  <a:cubicBezTo>
                    <a:pt x="9084" y="24476"/>
                    <a:pt x="2965" y="21854"/>
                    <a:pt x="343" y="16608"/>
                  </a:cubicBezTo>
                  <a:cubicBezTo>
                    <a:pt x="-1405" y="13986"/>
                    <a:pt x="3839" y="7867"/>
                    <a:pt x="9084" y="0"/>
                  </a:cubicBezTo>
                  <a:close/>
                </a:path>
              </a:pathLst>
            </a:custGeom>
            <a:solidFill>
              <a:srgbClr val="654A38"/>
            </a:solidFill>
            <a:ln w="8731" cap="flat">
              <a:noFill/>
              <a:prstDash val="solid"/>
              <a:miter/>
            </a:ln>
          </p:spPr>
          <p:txBody>
            <a:bodyPr rtlCol="0" anchor="ctr"/>
            <a:lstStyle/>
            <a:p>
              <a:endParaRPr lang="en-GB"/>
            </a:p>
          </p:txBody>
        </p:sp>
        <p:sp>
          <p:nvSpPr>
            <p:cNvPr id="718" name="Freeform: Shape 717">
              <a:extLst>
                <a:ext uri="{FF2B5EF4-FFF2-40B4-BE49-F238E27FC236}">
                  <a16:creationId xmlns:a16="http://schemas.microsoft.com/office/drawing/2014/main" id="{819276E1-1343-0FF0-3F23-8126F068DC55}"/>
                </a:ext>
              </a:extLst>
            </p:cNvPr>
            <p:cNvSpPr/>
            <p:nvPr/>
          </p:nvSpPr>
          <p:spPr>
            <a:xfrm>
              <a:off x="9649993" y="2714254"/>
              <a:ext cx="32343" cy="16608"/>
            </a:xfrm>
            <a:custGeom>
              <a:avLst/>
              <a:gdLst>
                <a:gd name="connsiteX0" fmla="*/ 32343 w 32343"/>
                <a:gd name="connsiteY0" fmla="*/ 15734 h 16608"/>
                <a:gd name="connsiteX1" fmla="*/ 0 w 32343"/>
                <a:gd name="connsiteY1" fmla="*/ 16609 h 16608"/>
                <a:gd name="connsiteX2" fmla="*/ 14860 w 32343"/>
                <a:gd name="connsiteY2" fmla="*/ 0 h 16608"/>
                <a:gd name="connsiteX3" fmla="*/ 32343 w 32343"/>
                <a:gd name="connsiteY3" fmla="*/ 15734 h 16608"/>
              </a:gdLst>
              <a:ahLst/>
              <a:cxnLst>
                <a:cxn ang="0">
                  <a:pos x="connsiteX0" y="connsiteY0"/>
                </a:cxn>
                <a:cxn ang="0">
                  <a:pos x="connsiteX1" y="connsiteY1"/>
                </a:cxn>
                <a:cxn ang="0">
                  <a:pos x="connsiteX2" y="connsiteY2"/>
                </a:cxn>
                <a:cxn ang="0">
                  <a:pos x="connsiteX3" y="connsiteY3"/>
                </a:cxn>
              </a:cxnLst>
              <a:rect l="l" t="t" r="r" b="b"/>
              <a:pathLst>
                <a:path w="32343" h="16608">
                  <a:moveTo>
                    <a:pt x="32343" y="15734"/>
                  </a:moveTo>
                  <a:cubicBezTo>
                    <a:pt x="21854" y="15734"/>
                    <a:pt x="10490" y="16609"/>
                    <a:pt x="0" y="16609"/>
                  </a:cubicBezTo>
                  <a:cubicBezTo>
                    <a:pt x="5245" y="11364"/>
                    <a:pt x="9616" y="6119"/>
                    <a:pt x="14860" y="0"/>
                  </a:cubicBezTo>
                  <a:cubicBezTo>
                    <a:pt x="20980" y="5245"/>
                    <a:pt x="26224" y="10490"/>
                    <a:pt x="32343" y="15734"/>
                  </a:cubicBezTo>
                  <a:close/>
                </a:path>
              </a:pathLst>
            </a:custGeom>
            <a:solidFill>
              <a:srgbClr val="54683D"/>
            </a:solidFill>
            <a:ln w="8731" cap="flat">
              <a:noFill/>
              <a:prstDash val="solid"/>
              <a:miter/>
            </a:ln>
          </p:spPr>
          <p:txBody>
            <a:bodyPr rtlCol="0" anchor="ctr"/>
            <a:lstStyle/>
            <a:p>
              <a:endParaRPr lang="en-GB"/>
            </a:p>
          </p:txBody>
        </p:sp>
        <p:sp>
          <p:nvSpPr>
            <p:cNvPr id="719" name="Freeform: Shape 718">
              <a:extLst>
                <a:ext uri="{FF2B5EF4-FFF2-40B4-BE49-F238E27FC236}">
                  <a16:creationId xmlns:a16="http://schemas.microsoft.com/office/drawing/2014/main" id="{86350B8D-CEA7-1992-934B-F9DD21320C89}"/>
                </a:ext>
              </a:extLst>
            </p:cNvPr>
            <p:cNvSpPr/>
            <p:nvPr/>
          </p:nvSpPr>
          <p:spPr>
            <a:xfrm>
              <a:off x="8151575" y="278893"/>
              <a:ext cx="15111" cy="19231"/>
            </a:xfrm>
            <a:custGeom>
              <a:avLst/>
              <a:gdLst>
                <a:gd name="connsiteX0" fmla="*/ 8005 w 15111"/>
                <a:gd name="connsiteY0" fmla="*/ 0 h 19231"/>
                <a:gd name="connsiteX1" fmla="*/ 14998 w 15111"/>
                <a:gd name="connsiteY1" fmla="*/ 9616 h 19231"/>
                <a:gd name="connsiteX2" fmla="*/ 4509 w 15111"/>
                <a:gd name="connsiteY2" fmla="*/ 19231 h 19231"/>
                <a:gd name="connsiteX3" fmla="*/ 138 w 15111"/>
                <a:gd name="connsiteY3" fmla="*/ 8741 h 19231"/>
                <a:gd name="connsiteX4" fmla="*/ 8005 w 15111"/>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11" h="19231">
                  <a:moveTo>
                    <a:pt x="8005" y="0"/>
                  </a:moveTo>
                  <a:cubicBezTo>
                    <a:pt x="11502" y="4371"/>
                    <a:pt x="15873" y="8741"/>
                    <a:pt x="14998" y="9616"/>
                  </a:cubicBezTo>
                  <a:cubicBezTo>
                    <a:pt x="12376" y="13112"/>
                    <a:pt x="8005" y="15735"/>
                    <a:pt x="4509" y="19231"/>
                  </a:cubicBezTo>
                  <a:cubicBezTo>
                    <a:pt x="2760" y="15735"/>
                    <a:pt x="-736" y="12238"/>
                    <a:pt x="138" y="8741"/>
                  </a:cubicBezTo>
                  <a:cubicBezTo>
                    <a:pt x="138" y="6993"/>
                    <a:pt x="4509" y="4371"/>
                    <a:pt x="8005" y="0"/>
                  </a:cubicBezTo>
                  <a:close/>
                </a:path>
              </a:pathLst>
            </a:custGeom>
            <a:solidFill>
              <a:srgbClr val="C0BCBD"/>
            </a:solidFill>
            <a:ln w="8731" cap="flat">
              <a:noFill/>
              <a:prstDash val="solid"/>
              <a:miter/>
            </a:ln>
          </p:spPr>
          <p:txBody>
            <a:bodyPr rtlCol="0" anchor="ctr"/>
            <a:lstStyle/>
            <a:p>
              <a:endParaRPr lang="en-GB"/>
            </a:p>
          </p:txBody>
        </p:sp>
        <p:sp>
          <p:nvSpPr>
            <p:cNvPr id="720" name="Freeform: Shape 719">
              <a:extLst>
                <a:ext uri="{FF2B5EF4-FFF2-40B4-BE49-F238E27FC236}">
                  <a16:creationId xmlns:a16="http://schemas.microsoft.com/office/drawing/2014/main" id="{831F6482-43FF-519D-79B0-3E6E4C825BBC}"/>
                </a:ext>
              </a:extLst>
            </p:cNvPr>
            <p:cNvSpPr/>
            <p:nvPr/>
          </p:nvSpPr>
          <p:spPr>
            <a:xfrm>
              <a:off x="10139513" y="2102354"/>
              <a:ext cx="13112" cy="19231"/>
            </a:xfrm>
            <a:custGeom>
              <a:avLst/>
              <a:gdLst>
                <a:gd name="connsiteX0" fmla="*/ 13112 w 13112"/>
                <a:gd name="connsiteY0" fmla="*/ 0 h 19231"/>
                <a:gd name="connsiteX1" fmla="*/ 3497 w 13112"/>
                <a:gd name="connsiteY1" fmla="*/ 19231 h 19231"/>
                <a:gd name="connsiteX2" fmla="*/ 0 w 13112"/>
                <a:gd name="connsiteY2" fmla="*/ 0 h 19231"/>
                <a:gd name="connsiteX3" fmla="*/ 13112 w 13112"/>
                <a:gd name="connsiteY3" fmla="*/ 0 h 19231"/>
              </a:gdLst>
              <a:ahLst/>
              <a:cxnLst>
                <a:cxn ang="0">
                  <a:pos x="connsiteX0" y="connsiteY0"/>
                </a:cxn>
                <a:cxn ang="0">
                  <a:pos x="connsiteX1" y="connsiteY1"/>
                </a:cxn>
                <a:cxn ang="0">
                  <a:pos x="connsiteX2" y="connsiteY2"/>
                </a:cxn>
                <a:cxn ang="0">
                  <a:pos x="connsiteX3" y="connsiteY3"/>
                </a:cxn>
              </a:cxnLst>
              <a:rect l="l" t="t" r="r" b="b"/>
              <a:pathLst>
                <a:path w="13112" h="19231">
                  <a:moveTo>
                    <a:pt x="13112" y="0"/>
                  </a:moveTo>
                  <a:cubicBezTo>
                    <a:pt x="9616" y="6119"/>
                    <a:pt x="6119" y="13112"/>
                    <a:pt x="3497" y="19231"/>
                  </a:cubicBezTo>
                  <a:cubicBezTo>
                    <a:pt x="2622" y="13112"/>
                    <a:pt x="874" y="6119"/>
                    <a:pt x="0" y="0"/>
                  </a:cubicBezTo>
                  <a:cubicBezTo>
                    <a:pt x="4371" y="0"/>
                    <a:pt x="8741" y="0"/>
                    <a:pt x="13112" y="0"/>
                  </a:cubicBezTo>
                  <a:close/>
                </a:path>
              </a:pathLst>
            </a:custGeom>
            <a:solidFill>
              <a:srgbClr val="7B2B29"/>
            </a:solidFill>
            <a:ln w="8731" cap="flat">
              <a:noFill/>
              <a:prstDash val="solid"/>
              <a:miter/>
            </a:ln>
          </p:spPr>
          <p:txBody>
            <a:bodyPr rtlCol="0" anchor="ctr"/>
            <a:lstStyle/>
            <a:p>
              <a:endParaRPr lang="en-GB"/>
            </a:p>
          </p:txBody>
        </p:sp>
        <p:sp>
          <p:nvSpPr>
            <p:cNvPr id="721" name="Freeform: Shape 720">
              <a:extLst>
                <a:ext uri="{FF2B5EF4-FFF2-40B4-BE49-F238E27FC236}">
                  <a16:creationId xmlns:a16="http://schemas.microsoft.com/office/drawing/2014/main" id="{73A7CDFA-30AE-6E00-05CC-CE92E3C2B07F}"/>
                </a:ext>
              </a:extLst>
            </p:cNvPr>
            <p:cNvSpPr/>
            <p:nvPr/>
          </p:nvSpPr>
          <p:spPr>
            <a:xfrm>
              <a:off x="9206803" y="6193341"/>
              <a:ext cx="13112" cy="13986"/>
            </a:xfrm>
            <a:custGeom>
              <a:avLst/>
              <a:gdLst>
                <a:gd name="connsiteX0" fmla="*/ 874 w 13112"/>
                <a:gd name="connsiteY0" fmla="*/ 0 h 13986"/>
                <a:gd name="connsiteX1" fmla="*/ 0 w 13112"/>
                <a:gd name="connsiteY1" fmla="*/ 874 h 13986"/>
                <a:gd name="connsiteX2" fmla="*/ 13112 w 13112"/>
                <a:gd name="connsiteY2" fmla="*/ 5245 h 13986"/>
                <a:gd name="connsiteX3" fmla="*/ 6993 w 13112"/>
                <a:gd name="connsiteY3" fmla="*/ 13986 h 13986"/>
                <a:gd name="connsiteX4" fmla="*/ 874 w 13112"/>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986">
                  <a:moveTo>
                    <a:pt x="874" y="0"/>
                  </a:moveTo>
                  <a:cubicBezTo>
                    <a:pt x="874" y="0"/>
                    <a:pt x="0" y="874"/>
                    <a:pt x="0" y="874"/>
                  </a:cubicBezTo>
                  <a:cubicBezTo>
                    <a:pt x="4371" y="2622"/>
                    <a:pt x="8741" y="3496"/>
                    <a:pt x="13112" y="5245"/>
                  </a:cubicBezTo>
                  <a:cubicBezTo>
                    <a:pt x="11364" y="7867"/>
                    <a:pt x="9616" y="11364"/>
                    <a:pt x="6993" y="13986"/>
                  </a:cubicBezTo>
                  <a:cubicBezTo>
                    <a:pt x="5245" y="9615"/>
                    <a:pt x="2622" y="5245"/>
                    <a:pt x="874" y="0"/>
                  </a:cubicBezTo>
                  <a:close/>
                </a:path>
              </a:pathLst>
            </a:custGeom>
            <a:solidFill>
              <a:srgbClr val="654A38"/>
            </a:solidFill>
            <a:ln w="8731" cap="flat">
              <a:noFill/>
              <a:prstDash val="solid"/>
              <a:miter/>
            </a:ln>
          </p:spPr>
          <p:txBody>
            <a:bodyPr rtlCol="0" anchor="ctr"/>
            <a:lstStyle/>
            <a:p>
              <a:endParaRPr lang="en-GB"/>
            </a:p>
          </p:txBody>
        </p:sp>
        <p:sp>
          <p:nvSpPr>
            <p:cNvPr id="722" name="Freeform: Shape 721">
              <a:extLst>
                <a:ext uri="{FF2B5EF4-FFF2-40B4-BE49-F238E27FC236}">
                  <a16:creationId xmlns:a16="http://schemas.microsoft.com/office/drawing/2014/main" id="{EF31BBC0-1EFA-93F2-7BD5-F91813EB8E15}"/>
                </a:ext>
              </a:extLst>
            </p:cNvPr>
            <p:cNvSpPr/>
            <p:nvPr/>
          </p:nvSpPr>
          <p:spPr>
            <a:xfrm>
              <a:off x="8518714" y="571731"/>
              <a:ext cx="16747" cy="12238"/>
            </a:xfrm>
            <a:custGeom>
              <a:avLst/>
              <a:gdLst>
                <a:gd name="connsiteX0" fmla="*/ 16748 w 16747"/>
                <a:gd name="connsiteY0" fmla="*/ 4371 h 12238"/>
                <a:gd name="connsiteX1" fmla="*/ 8006 w 16747"/>
                <a:gd name="connsiteY1" fmla="*/ 12238 h 12238"/>
                <a:gd name="connsiteX2" fmla="*/ 139 w 16747"/>
                <a:gd name="connsiteY2" fmla="*/ 6119 h 12238"/>
                <a:gd name="connsiteX3" fmla="*/ 3636 w 16747"/>
                <a:gd name="connsiteY3" fmla="*/ 0 h 12238"/>
                <a:gd name="connsiteX4" fmla="*/ 16748 w 16747"/>
                <a:gd name="connsiteY4" fmla="*/ 4371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7" h="12238">
                  <a:moveTo>
                    <a:pt x="16748" y="4371"/>
                  </a:moveTo>
                  <a:cubicBezTo>
                    <a:pt x="13251" y="7867"/>
                    <a:pt x="10629" y="12238"/>
                    <a:pt x="8006" y="12238"/>
                  </a:cubicBezTo>
                  <a:cubicBezTo>
                    <a:pt x="5384" y="12238"/>
                    <a:pt x="2762" y="8741"/>
                    <a:pt x="139" y="6119"/>
                  </a:cubicBezTo>
                  <a:cubicBezTo>
                    <a:pt x="-735" y="5245"/>
                    <a:pt x="2762" y="0"/>
                    <a:pt x="3636" y="0"/>
                  </a:cubicBezTo>
                  <a:cubicBezTo>
                    <a:pt x="8006" y="0"/>
                    <a:pt x="11503" y="1748"/>
                    <a:pt x="16748" y="4371"/>
                  </a:cubicBezTo>
                  <a:close/>
                </a:path>
              </a:pathLst>
            </a:custGeom>
            <a:solidFill>
              <a:srgbClr val="8C5D5A"/>
            </a:solidFill>
            <a:ln w="8731" cap="flat">
              <a:noFill/>
              <a:prstDash val="solid"/>
              <a:miter/>
            </a:ln>
          </p:spPr>
          <p:txBody>
            <a:bodyPr rtlCol="0" anchor="ctr"/>
            <a:lstStyle/>
            <a:p>
              <a:endParaRPr lang="en-GB"/>
            </a:p>
          </p:txBody>
        </p:sp>
        <p:sp>
          <p:nvSpPr>
            <p:cNvPr id="723" name="Freeform: Shape 722">
              <a:extLst>
                <a:ext uri="{FF2B5EF4-FFF2-40B4-BE49-F238E27FC236}">
                  <a16:creationId xmlns:a16="http://schemas.microsoft.com/office/drawing/2014/main" id="{547F9E29-D668-6845-694C-37DB671E4FF1}"/>
                </a:ext>
              </a:extLst>
            </p:cNvPr>
            <p:cNvSpPr/>
            <p:nvPr/>
          </p:nvSpPr>
          <p:spPr>
            <a:xfrm>
              <a:off x="9986538" y="1059502"/>
              <a:ext cx="24476" cy="16608"/>
            </a:xfrm>
            <a:custGeom>
              <a:avLst/>
              <a:gdLst>
                <a:gd name="connsiteX0" fmla="*/ 0 w 24476"/>
                <a:gd name="connsiteY0" fmla="*/ 1748 h 16608"/>
                <a:gd name="connsiteX1" fmla="*/ 24476 w 24476"/>
                <a:gd name="connsiteY1" fmla="*/ 0 h 16608"/>
                <a:gd name="connsiteX2" fmla="*/ 15735 w 24476"/>
                <a:gd name="connsiteY2" fmla="*/ 16609 h 16608"/>
                <a:gd name="connsiteX3" fmla="*/ 0 w 24476"/>
                <a:gd name="connsiteY3" fmla="*/ 1748 h 16608"/>
              </a:gdLst>
              <a:ahLst/>
              <a:cxnLst>
                <a:cxn ang="0">
                  <a:pos x="connsiteX0" y="connsiteY0"/>
                </a:cxn>
                <a:cxn ang="0">
                  <a:pos x="connsiteX1" y="connsiteY1"/>
                </a:cxn>
                <a:cxn ang="0">
                  <a:pos x="connsiteX2" y="connsiteY2"/>
                </a:cxn>
                <a:cxn ang="0">
                  <a:pos x="connsiteX3" y="connsiteY3"/>
                </a:cxn>
              </a:cxnLst>
              <a:rect l="l" t="t" r="r" b="b"/>
              <a:pathLst>
                <a:path w="24476" h="16608">
                  <a:moveTo>
                    <a:pt x="0" y="1748"/>
                  </a:moveTo>
                  <a:cubicBezTo>
                    <a:pt x="7867" y="874"/>
                    <a:pt x="16609" y="874"/>
                    <a:pt x="24476" y="0"/>
                  </a:cubicBezTo>
                  <a:cubicBezTo>
                    <a:pt x="21854" y="5245"/>
                    <a:pt x="18357" y="11364"/>
                    <a:pt x="15735" y="16609"/>
                  </a:cubicBezTo>
                  <a:cubicBezTo>
                    <a:pt x="10490" y="12238"/>
                    <a:pt x="5245" y="6993"/>
                    <a:pt x="0" y="1748"/>
                  </a:cubicBezTo>
                  <a:close/>
                </a:path>
              </a:pathLst>
            </a:custGeom>
            <a:solidFill>
              <a:srgbClr val="7B2B29"/>
            </a:solidFill>
            <a:ln w="8731" cap="flat">
              <a:noFill/>
              <a:prstDash val="solid"/>
              <a:miter/>
            </a:ln>
          </p:spPr>
          <p:txBody>
            <a:bodyPr rtlCol="0" anchor="ctr"/>
            <a:lstStyle/>
            <a:p>
              <a:endParaRPr lang="en-GB"/>
            </a:p>
          </p:txBody>
        </p:sp>
        <p:sp>
          <p:nvSpPr>
            <p:cNvPr id="724" name="Freeform: Shape 723">
              <a:extLst>
                <a:ext uri="{FF2B5EF4-FFF2-40B4-BE49-F238E27FC236}">
                  <a16:creationId xmlns:a16="http://schemas.microsoft.com/office/drawing/2014/main" id="{58DE454D-97B6-B0BF-48B6-BB51F363BC8C}"/>
                </a:ext>
              </a:extLst>
            </p:cNvPr>
            <p:cNvSpPr/>
            <p:nvPr/>
          </p:nvSpPr>
          <p:spPr>
            <a:xfrm>
              <a:off x="10208570" y="3180172"/>
              <a:ext cx="18356" cy="16608"/>
            </a:xfrm>
            <a:custGeom>
              <a:avLst/>
              <a:gdLst>
                <a:gd name="connsiteX0" fmla="*/ 0 w 18356"/>
                <a:gd name="connsiteY0" fmla="*/ 16609 h 16608"/>
                <a:gd name="connsiteX1" fmla="*/ 8741 w 18356"/>
                <a:gd name="connsiteY1" fmla="*/ 0 h 16608"/>
                <a:gd name="connsiteX2" fmla="*/ 18357 w 18356"/>
                <a:gd name="connsiteY2" fmla="*/ 15734 h 16608"/>
                <a:gd name="connsiteX3" fmla="*/ 0 w 18356"/>
                <a:gd name="connsiteY3" fmla="*/ 16609 h 16608"/>
              </a:gdLst>
              <a:ahLst/>
              <a:cxnLst>
                <a:cxn ang="0">
                  <a:pos x="connsiteX0" y="connsiteY0"/>
                </a:cxn>
                <a:cxn ang="0">
                  <a:pos x="connsiteX1" y="connsiteY1"/>
                </a:cxn>
                <a:cxn ang="0">
                  <a:pos x="connsiteX2" y="connsiteY2"/>
                </a:cxn>
                <a:cxn ang="0">
                  <a:pos x="connsiteX3" y="connsiteY3"/>
                </a:cxn>
              </a:cxnLst>
              <a:rect l="l" t="t" r="r" b="b"/>
              <a:pathLst>
                <a:path w="18356" h="16608">
                  <a:moveTo>
                    <a:pt x="0" y="16609"/>
                  </a:moveTo>
                  <a:cubicBezTo>
                    <a:pt x="2622" y="11364"/>
                    <a:pt x="6119" y="5245"/>
                    <a:pt x="8741" y="0"/>
                  </a:cubicBezTo>
                  <a:cubicBezTo>
                    <a:pt x="12238" y="5245"/>
                    <a:pt x="15734" y="10490"/>
                    <a:pt x="18357" y="15734"/>
                  </a:cubicBezTo>
                  <a:cubicBezTo>
                    <a:pt x="12238" y="15734"/>
                    <a:pt x="6119" y="16609"/>
                    <a:pt x="0" y="16609"/>
                  </a:cubicBezTo>
                  <a:close/>
                </a:path>
              </a:pathLst>
            </a:custGeom>
            <a:solidFill>
              <a:srgbClr val="BA3325"/>
            </a:solidFill>
            <a:ln w="8731" cap="flat">
              <a:noFill/>
              <a:prstDash val="solid"/>
              <a:miter/>
            </a:ln>
          </p:spPr>
          <p:txBody>
            <a:bodyPr rtlCol="0" anchor="ctr"/>
            <a:lstStyle/>
            <a:p>
              <a:endParaRPr lang="en-GB"/>
            </a:p>
          </p:txBody>
        </p:sp>
        <p:sp>
          <p:nvSpPr>
            <p:cNvPr id="725" name="Freeform: Shape 724">
              <a:extLst>
                <a:ext uri="{FF2B5EF4-FFF2-40B4-BE49-F238E27FC236}">
                  <a16:creationId xmlns:a16="http://schemas.microsoft.com/office/drawing/2014/main" id="{7E706AFF-DBB7-4903-313F-522F0FF330CD}"/>
                </a:ext>
              </a:extLst>
            </p:cNvPr>
            <p:cNvSpPr/>
            <p:nvPr/>
          </p:nvSpPr>
          <p:spPr>
            <a:xfrm>
              <a:off x="9701568" y="525401"/>
              <a:ext cx="32343" cy="41958"/>
            </a:xfrm>
            <a:custGeom>
              <a:avLst/>
              <a:gdLst>
                <a:gd name="connsiteX0" fmla="*/ 22728 w 32343"/>
                <a:gd name="connsiteY0" fmla="*/ 0 h 41958"/>
                <a:gd name="connsiteX1" fmla="*/ 32343 w 32343"/>
                <a:gd name="connsiteY1" fmla="*/ 20979 h 41958"/>
                <a:gd name="connsiteX2" fmla="*/ 1748 w 32343"/>
                <a:gd name="connsiteY2" fmla="*/ 41959 h 41958"/>
                <a:gd name="connsiteX3" fmla="*/ 0 w 32343"/>
                <a:gd name="connsiteY3" fmla="*/ 30595 h 41958"/>
                <a:gd name="connsiteX4" fmla="*/ 22728 w 32343"/>
                <a:gd name="connsiteY4" fmla="*/ 0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41958">
                  <a:moveTo>
                    <a:pt x="22728" y="0"/>
                  </a:moveTo>
                  <a:cubicBezTo>
                    <a:pt x="26224" y="6993"/>
                    <a:pt x="28847" y="13986"/>
                    <a:pt x="32343" y="20979"/>
                  </a:cubicBezTo>
                  <a:cubicBezTo>
                    <a:pt x="21854" y="27973"/>
                    <a:pt x="12238" y="34966"/>
                    <a:pt x="1748" y="41959"/>
                  </a:cubicBezTo>
                  <a:cubicBezTo>
                    <a:pt x="874" y="38462"/>
                    <a:pt x="874" y="34966"/>
                    <a:pt x="0" y="30595"/>
                  </a:cubicBezTo>
                  <a:cubicBezTo>
                    <a:pt x="7867" y="20105"/>
                    <a:pt x="15734" y="9616"/>
                    <a:pt x="22728" y="0"/>
                  </a:cubicBezTo>
                  <a:close/>
                </a:path>
              </a:pathLst>
            </a:custGeom>
            <a:solidFill>
              <a:srgbClr val="3D2226"/>
            </a:solidFill>
            <a:ln w="8731" cap="flat">
              <a:noFill/>
              <a:prstDash val="solid"/>
              <a:miter/>
            </a:ln>
          </p:spPr>
          <p:txBody>
            <a:bodyPr rtlCol="0" anchor="ctr"/>
            <a:lstStyle/>
            <a:p>
              <a:endParaRPr lang="en-GB"/>
            </a:p>
          </p:txBody>
        </p:sp>
        <p:sp>
          <p:nvSpPr>
            <p:cNvPr id="726" name="Freeform: Shape 725">
              <a:extLst>
                <a:ext uri="{FF2B5EF4-FFF2-40B4-BE49-F238E27FC236}">
                  <a16:creationId xmlns:a16="http://schemas.microsoft.com/office/drawing/2014/main" id="{F0887476-BCE8-8A00-C4CB-354202956A4C}"/>
                </a:ext>
              </a:extLst>
            </p:cNvPr>
            <p:cNvSpPr/>
            <p:nvPr/>
          </p:nvSpPr>
          <p:spPr>
            <a:xfrm>
              <a:off x="11550379" y="6741428"/>
              <a:ext cx="16608" cy="12413"/>
            </a:xfrm>
            <a:custGeom>
              <a:avLst/>
              <a:gdLst>
                <a:gd name="connsiteX0" fmla="*/ 6119 w 16608"/>
                <a:gd name="connsiteY0" fmla="*/ 0 h 12413"/>
                <a:gd name="connsiteX1" fmla="*/ 16609 w 16608"/>
                <a:gd name="connsiteY1" fmla="*/ 6993 h 12413"/>
                <a:gd name="connsiteX2" fmla="*/ 6993 w 16608"/>
                <a:gd name="connsiteY2" fmla="*/ 12238 h 12413"/>
                <a:gd name="connsiteX3" fmla="*/ 0 w 16608"/>
                <a:gd name="connsiteY3" fmla="*/ 9615 h 12413"/>
                <a:gd name="connsiteX4" fmla="*/ 6119 w 16608"/>
                <a:gd name="connsiteY4" fmla="*/ 0 h 12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2413">
                  <a:moveTo>
                    <a:pt x="6119" y="0"/>
                  </a:moveTo>
                  <a:cubicBezTo>
                    <a:pt x="10490" y="2622"/>
                    <a:pt x="13986" y="4371"/>
                    <a:pt x="16609" y="6993"/>
                  </a:cubicBezTo>
                  <a:cubicBezTo>
                    <a:pt x="13112" y="8741"/>
                    <a:pt x="10490" y="11364"/>
                    <a:pt x="6993" y="12238"/>
                  </a:cubicBezTo>
                  <a:cubicBezTo>
                    <a:pt x="5245" y="13112"/>
                    <a:pt x="1748" y="10489"/>
                    <a:pt x="0" y="9615"/>
                  </a:cubicBezTo>
                  <a:cubicBezTo>
                    <a:pt x="2622" y="6119"/>
                    <a:pt x="4371" y="3496"/>
                    <a:pt x="6119" y="0"/>
                  </a:cubicBezTo>
                  <a:close/>
                </a:path>
              </a:pathLst>
            </a:custGeom>
            <a:solidFill>
              <a:srgbClr val="654A38"/>
            </a:solidFill>
            <a:ln w="8731" cap="flat">
              <a:noFill/>
              <a:prstDash val="solid"/>
              <a:miter/>
            </a:ln>
          </p:spPr>
          <p:txBody>
            <a:bodyPr rtlCol="0" anchor="ctr"/>
            <a:lstStyle/>
            <a:p>
              <a:endParaRPr lang="en-GB"/>
            </a:p>
          </p:txBody>
        </p:sp>
        <p:sp>
          <p:nvSpPr>
            <p:cNvPr id="727" name="Freeform: Shape 726">
              <a:extLst>
                <a:ext uri="{FF2B5EF4-FFF2-40B4-BE49-F238E27FC236}">
                  <a16:creationId xmlns:a16="http://schemas.microsoft.com/office/drawing/2014/main" id="{FAFA048A-8721-377F-77AE-50133B6326BC}"/>
                </a:ext>
              </a:extLst>
            </p:cNvPr>
            <p:cNvSpPr/>
            <p:nvPr/>
          </p:nvSpPr>
          <p:spPr>
            <a:xfrm>
              <a:off x="9888634" y="1928400"/>
              <a:ext cx="17482" cy="18356"/>
            </a:xfrm>
            <a:custGeom>
              <a:avLst/>
              <a:gdLst>
                <a:gd name="connsiteX0" fmla="*/ 17483 w 17482"/>
                <a:gd name="connsiteY0" fmla="*/ 0 h 18356"/>
                <a:gd name="connsiteX1" fmla="*/ 14860 w 17482"/>
                <a:gd name="connsiteY1" fmla="*/ 18357 h 18356"/>
                <a:gd name="connsiteX2" fmla="*/ 0 w 17482"/>
                <a:gd name="connsiteY2" fmla="*/ 10490 h 18356"/>
                <a:gd name="connsiteX3" fmla="*/ 17483 w 17482"/>
                <a:gd name="connsiteY3" fmla="*/ 0 h 18356"/>
              </a:gdLst>
              <a:ahLst/>
              <a:cxnLst>
                <a:cxn ang="0">
                  <a:pos x="connsiteX0" y="connsiteY0"/>
                </a:cxn>
                <a:cxn ang="0">
                  <a:pos x="connsiteX1" y="connsiteY1"/>
                </a:cxn>
                <a:cxn ang="0">
                  <a:pos x="connsiteX2" y="connsiteY2"/>
                </a:cxn>
                <a:cxn ang="0">
                  <a:pos x="connsiteX3" y="connsiteY3"/>
                </a:cxn>
              </a:cxnLst>
              <a:rect l="l" t="t" r="r" b="b"/>
              <a:pathLst>
                <a:path w="17482" h="18356">
                  <a:moveTo>
                    <a:pt x="17483" y="0"/>
                  </a:moveTo>
                  <a:cubicBezTo>
                    <a:pt x="16609" y="6119"/>
                    <a:pt x="15735" y="12238"/>
                    <a:pt x="14860" y="18357"/>
                  </a:cubicBezTo>
                  <a:cubicBezTo>
                    <a:pt x="9616" y="15735"/>
                    <a:pt x="5245" y="13112"/>
                    <a:pt x="0" y="10490"/>
                  </a:cubicBezTo>
                  <a:cubicBezTo>
                    <a:pt x="6119" y="6993"/>
                    <a:pt x="11364" y="3497"/>
                    <a:pt x="17483" y="0"/>
                  </a:cubicBezTo>
                  <a:close/>
                </a:path>
              </a:pathLst>
            </a:custGeom>
            <a:solidFill>
              <a:srgbClr val="BA3325"/>
            </a:solidFill>
            <a:ln w="8731" cap="flat">
              <a:noFill/>
              <a:prstDash val="solid"/>
              <a:miter/>
            </a:ln>
          </p:spPr>
          <p:txBody>
            <a:bodyPr rtlCol="0" anchor="ctr"/>
            <a:lstStyle/>
            <a:p>
              <a:endParaRPr lang="en-GB"/>
            </a:p>
          </p:txBody>
        </p:sp>
        <p:sp>
          <p:nvSpPr>
            <p:cNvPr id="728" name="Freeform: Shape 727">
              <a:extLst>
                <a:ext uri="{FF2B5EF4-FFF2-40B4-BE49-F238E27FC236}">
                  <a16:creationId xmlns:a16="http://schemas.microsoft.com/office/drawing/2014/main" id="{15785ED0-3D92-FCFA-DB57-8F9977B0F74A}"/>
                </a:ext>
              </a:extLst>
            </p:cNvPr>
            <p:cNvSpPr/>
            <p:nvPr/>
          </p:nvSpPr>
          <p:spPr>
            <a:xfrm>
              <a:off x="10318712" y="2283302"/>
              <a:ext cx="31469" cy="20979"/>
            </a:xfrm>
            <a:custGeom>
              <a:avLst/>
              <a:gdLst>
                <a:gd name="connsiteX0" fmla="*/ 6119 w 31469"/>
                <a:gd name="connsiteY0" fmla="*/ 20979 h 20979"/>
                <a:gd name="connsiteX1" fmla="*/ 0 w 31469"/>
                <a:gd name="connsiteY1" fmla="*/ 4371 h 20979"/>
                <a:gd name="connsiteX2" fmla="*/ 20980 w 31469"/>
                <a:gd name="connsiteY2" fmla="*/ 0 h 20979"/>
                <a:gd name="connsiteX3" fmla="*/ 31469 w 31469"/>
                <a:gd name="connsiteY3" fmla="*/ 4371 h 20979"/>
                <a:gd name="connsiteX4" fmla="*/ 6119 w 31469"/>
                <a:gd name="connsiteY4" fmla="*/ 20979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20979">
                  <a:moveTo>
                    <a:pt x="6119" y="20979"/>
                  </a:moveTo>
                  <a:cubicBezTo>
                    <a:pt x="4371" y="15735"/>
                    <a:pt x="1748" y="10490"/>
                    <a:pt x="0" y="4371"/>
                  </a:cubicBezTo>
                  <a:cubicBezTo>
                    <a:pt x="6993" y="2623"/>
                    <a:pt x="13986" y="1748"/>
                    <a:pt x="20980" y="0"/>
                  </a:cubicBezTo>
                  <a:cubicBezTo>
                    <a:pt x="24476" y="1748"/>
                    <a:pt x="27973" y="2623"/>
                    <a:pt x="31469" y="4371"/>
                  </a:cubicBezTo>
                  <a:cubicBezTo>
                    <a:pt x="23602" y="9616"/>
                    <a:pt x="14860" y="14861"/>
                    <a:pt x="6119" y="20979"/>
                  </a:cubicBezTo>
                  <a:close/>
                </a:path>
              </a:pathLst>
            </a:custGeom>
            <a:solidFill>
              <a:srgbClr val="7B2B29"/>
            </a:solidFill>
            <a:ln w="8731" cap="flat">
              <a:noFill/>
              <a:prstDash val="solid"/>
              <a:miter/>
            </a:ln>
          </p:spPr>
          <p:txBody>
            <a:bodyPr rtlCol="0" anchor="ctr"/>
            <a:lstStyle/>
            <a:p>
              <a:endParaRPr lang="en-GB"/>
            </a:p>
          </p:txBody>
        </p:sp>
        <p:sp>
          <p:nvSpPr>
            <p:cNvPr id="729" name="Freeform: Shape 728">
              <a:extLst>
                <a:ext uri="{FF2B5EF4-FFF2-40B4-BE49-F238E27FC236}">
                  <a16:creationId xmlns:a16="http://schemas.microsoft.com/office/drawing/2014/main" id="{1F46AF8A-06AC-B3F9-1F6C-1907A76A26E0}"/>
                </a:ext>
              </a:extLst>
            </p:cNvPr>
            <p:cNvSpPr/>
            <p:nvPr/>
          </p:nvSpPr>
          <p:spPr>
            <a:xfrm>
              <a:off x="9586181" y="1245695"/>
              <a:ext cx="20105" cy="23601"/>
            </a:xfrm>
            <a:custGeom>
              <a:avLst/>
              <a:gdLst>
                <a:gd name="connsiteX0" fmla="*/ 20105 w 20105"/>
                <a:gd name="connsiteY0" fmla="*/ 23602 h 23601"/>
                <a:gd name="connsiteX1" fmla="*/ 0 w 20105"/>
                <a:gd name="connsiteY1" fmla="*/ 0 h 23601"/>
                <a:gd name="connsiteX2" fmla="*/ 20105 w 20105"/>
                <a:gd name="connsiteY2" fmla="*/ 23602 h 23601"/>
              </a:gdLst>
              <a:ahLst/>
              <a:cxnLst>
                <a:cxn ang="0">
                  <a:pos x="connsiteX0" y="connsiteY0"/>
                </a:cxn>
                <a:cxn ang="0">
                  <a:pos x="connsiteX1" y="connsiteY1"/>
                </a:cxn>
                <a:cxn ang="0">
                  <a:pos x="connsiteX2" y="connsiteY2"/>
                </a:cxn>
              </a:cxnLst>
              <a:rect l="l" t="t" r="r" b="b"/>
              <a:pathLst>
                <a:path w="20105" h="23601">
                  <a:moveTo>
                    <a:pt x="20105" y="23602"/>
                  </a:moveTo>
                  <a:cubicBezTo>
                    <a:pt x="13112" y="15735"/>
                    <a:pt x="6993" y="7867"/>
                    <a:pt x="0" y="0"/>
                  </a:cubicBezTo>
                  <a:cubicBezTo>
                    <a:pt x="6119" y="7867"/>
                    <a:pt x="13112" y="15735"/>
                    <a:pt x="20105" y="23602"/>
                  </a:cubicBezTo>
                  <a:close/>
                </a:path>
              </a:pathLst>
            </a:custGeom>
            <a:solidFill>
              <a:srgbClr val="7B2B29"/>
            </a:solidFill>
            <a:ln w="8731" cap="flat">
              <a:noFill/>
              <a:prstDash val="solid"/>
              <a:miter/>
            </a:ln>
          </p:spPr>
          <p:txBody>
            <a:bodyPr rtlCol="0" anchor="ctr"/>
            <a:lstStyle/>
            <a:p>
              <a:endParaRPr lang="en-GB"/>
            </a:p>
          </p:txBody>
        </p:sp>
        <p:sp>
          <p:nvSpPr>
            <p:cNvPr id="730" name="Freeform: Shape 729">
              <a:extLst>
                <a:ext uri="{FF2B5EF4-FFF2-40B4-BE49-F238E27FC236}">
                  <a16:creationId xmlns:a16="http://schemas.microsoft.com/office/drawing/2014/main" id="{5C90C686-5251-F9FF-D495-7B0E8B3E8AD4}"/>
                </a:ext>
              </a:extLst>
            </p:cNvPr>
            <p:cNvSpPr/>
            <p:nvPr/>
          </p:nvSpPr>
          <p:spPr>
            <a:xfrm>
              <a:off x="10058218" y="1798153"/>
              <a:ext cx="22727" cy="22727"/>
            </a:xfrm>
            <a:custGeom>
              <a:avLst/>
              <a:gdLst>
                <a:gd name="connsiteX0" fmla="*/ 0 w 22727"/>
                <a:gd name="connsiteY0" fmla="*/ 0 h 22727"/>
                <a:gd name="connsiteX1" fmla="*/ 22728 w 22727"/>
                <a:gd name="connsiteY1" fmla="*/ 6119 h 22727"/>
                <a:gd name="connsiteX2" fmla="*/ 6119 w 22727"/>
                <a:gd name="connsiteY2" fmla="*/ 22728 h 22727"/>
                <a:gd name="connsiteX3" fmla="*/ 0 w 22727"/>
                <a:gd name="connsiteY3" fmla="*/ 0 h 22727"/>
              </a:gdLst>
              <a:ahLst/>
              <a:cxnLst>
                <a:cxn ang="0">
                  <a:pos x="connsiteX0" y="connsiteY0"/>
                </a:cxn>
                <a:cxn ang="0">
                  <a:pos x="connsiteX1" y="connsiteY1"/>
                </a:cxn>
                <a:cxn ang="0">
                  <a:pos x="connsiteX2" y="connsiteY2"/>
                </a:cxn>
                <a:cxn ang="0">
                  <a:pos x="connsiteX3" y="connsiteY3"/>
                </a:cxn>
              </a:cxnLst>
              <a:rect l="l" t="t" r="r" b="b"/>
              <a:pathLst>
                <a:path w="22727" h="22727">
                  <a:moveTo>
                    <a:pt x="0" y="0"/>
                  </a:moveTo>
                  <a:cubicBezTo>
                    <a:pt x="7867" y="1748"/>
                    <a:pt x="14861" y="4371"/>
                    <a:pt x="22728" y="6119"/>
                  </a:cubicBezTo>
                  <a:cubicBezTo>
                    <a:pt x="17483" y="11364"/>
                    <a:pt x="11364" y="16609"/>
                    <a:pt x="6119" y="22728"/>
                  </a:cubicBezTo>
                  <a:cubicBezTo>
                    <a:pt x="4371" y="14861"/>
                    <a:pt x="1748" y="6993"/>
                    <a:pt x="0" y="0"/>
                  </a:cubicBezTo>
                  <a:close/>
                </a:path>
              </a:pathLst>
            </a:custGeom>
            <a:solidFill>
              <a:srgbClr val="BA3325"/>
            </a:solidFill>
            <a:ln w="8731" cap="flat">
              <a:noFill/>
              <a:prstDash val="solid"/>
              <a:miter/>
            </a:ln>
          </p:spPr>
          <p:txBody>
            <a:bodyPr rtlCol="0" anchor="ctr"/>
            <a:lstStyle/>
            <a:p>
              <a:endParaRPr lang="en-GB"/>
            </a:p>
          </p:txBody>
        </p:sp>
        <p:sp>
          <p:nvSpPr>
            <p:cNvPr id="731" name="Freeform: Shape 730">
              <a:extLst>
                <a:ext uri="{FF2B5EF4-FFF2-40B4-BE49-F238E27FC236}">
                  <a16:creationId xmlns:a16="http://schemas.microsoft.com/office/drawing/2014/main" id="{7677D5EA-B478-02FC-1E47-6E31DE873EFF}"/>
                </a:ext>
              </a:extLst>
            </p:cNvPr>
            <p:cNvSpPr/>
            <p:nvPr/>
          </p:nvSpPr>
          <p:spPr>
            <a:xfrm>
              <a:off x="10025000" y="2030674"/>
              <a:ext cx="30594" cy="8741"/>
            </a:xfrm>
            <a:custGeom>
              <a:avLst/>
              <a:gdLst>
                <a:gd name="connsiteX0" fmla="*/ 0 w 30594"/>
                <a:gd name="connsiteY0" fmla="*/ 0 h 8741"/>
                <a:gd name="connsiteX1" fmla="*/ 30595 w 30594"/>
                <a:gd name="connsiteY1" fmla="*/ 8741 h 8741"/>
                <a:gd name="connsiteX2" fmla="*/ 0 w 30594"/>
                <a:gd name="connsiteY2" fmla="*/ 0 h 8741"/>
              </a:gdLst>
              <a:ahLst/>
              <a:cxnLst>
                <a:cxn ang="0">
                  <a:pos x="connsiteX0" y="connsiteY0"/>
                </a:cxn>
                <a:cxn ang="0">
                  <a:pos x="connsiteX1" y="connsiteY1"/>
                </a:cxn>
                <a:cxn ang="0">
                  <a:pos x="connsiteX2" y="connsiteY2"/>
                </a:cxn>
              </a:cxnLst>
              <a:rect l="l" t="t" r="r" b="b"/>
              <a:pathLst>
                <a:path w="30594" h="8741">
                  <a:moveTo>
                    <a:pt x="0" y="0"/>
                  </a:moveTo>
                  <a:cubicBezTo>
                    <a:pt x="10490" y="2622"/>
                    <a:pt x="20979" y="5245"/>
                    <a:pt x="30595" y="8741"/>
                  </a:cubicBezTo>
                  <a:cubicBezTo>
                    <a:pt x="20979" y="5245"/>
                    <a:pt x="10490" y="2622"/>
                    <a:pt x="0" y="0"/>
                  </a:cubicBezTo>
                  <a:close/>
                </a:path>
              </a:pathLst>
            </a:custGeom>
            <a:solidFill>
              <a:srgbClr val="7B2B29"/>
            </a:solidFill>
            <a:ln w="8731" cap="flat">
              <a:noFill/>
              <a:prstDash val="solid"/>
              <a:miter/>
            </a:ln>
          </p:spPr>
          <p:txBody>
            <a:bodyPr rtlCol="0" anchor="ctr"/>
            <a:lstStyle/>
            <a:p>
              <a:endParaRPr lang="en-GB"/>
            </a:p>
          </p:txBody>
        </p:sp>
        <p:sp>
          <p:nvSpPr>
            <p:cNvPr id="732" name="Freeform: Shape 731">
              <a:extLst>
                <a:ext uri="{FF2B5EF4-FFF2-40B4-BE49-F238E27FC236}">
                  <a16:creationId xmlns:a16="http://schemas.microsoft.com/office/drawing/2014/main" id="{D2D0D7E3-04B5-9006-7FE6-B8764F55CFAC}"/>
                </a:ext>
              </a:extLst>
            </p:cNvPr>
            <p:cNvSpPr/>
            <p:nvPr/>
          </p:nvSpPr>
          <p:spPr>
            <a:xfrm>
              <a:off x="11603702" y="962472"/>
              <a:ext cx="25350" cy="19231"/>
            </a:xfrm>
            <a:custGeom>
              <a:avLst/>
              <a:gdLst>
                <a:gd name="connsiteX0" fmla="*/ 12238 w 25350"/>
                <a:gd name="connsiteY0" fmla="*/ 874 h 19231"/>
                <a:gd name="connsiteX1" fmla="*/ 25350 w 25350"/>
                <a:gd name="connsiteY1" fmla="*/ 0 h 19231"/>
                <a:gd name="connsiteX2" fmla="*/ 18357 w 25350"/>
                <a:gd name="connsiteY2" fmla="*/ 18357 h 19231"/>
                <a:gd name="connsiteX3" fmla="*/ 874 w 25350"/>
                <a:gd name="connsiteY3" fmla="*/ 19231 h 19231"/>
                <a:gd name="connsiteX4" fmla="*/ 0 w 25350"/>
                <a:gd name="connsiteY4" fmla="*/ 2622 h 19231"/>
                <a:gd name="connsiteX5" fmla="*/ 874 w 25350"/>
                <a:gd name="connsiteY5" fmla="*/ 1748 h 19231"/>
                <a:gd name="connsiteX6" fmla="*/ 12238 w 25350"/>
                <a:gd name="connsiteY6" fmla="*/ 874 h 1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50" h="19231">
                  <a:moveTo>
                    <a:pt x="12238" y="874"/>
                  </a:moveTo>
                  <a:cubicBezTo>
                    <a:pt x="16609" y="874"/>
                    <a:pt x="20979" y="0"/>
                    <a:pt x="25350" y="0"/>
                  </a:cubicBezTo>
                  <a:cubicBezTo>
                    <a:pt x="22727" y="6119"/>
                    <a:pt x="20979" y="12238"/>
                    <a:pt x="18357" y="18357"/>
                  </a:cubicBezTo>
                  <a:cubicBezTo>
                    <a:pt x="12238" y="18357"/>
                    <a:pt x="6993" y="19231"/>
                    <a:pt x="874" y="19231"/>
                  </a:cubicBezTo>
                  <a:cubicBezTo>
                    <a:pt x="874" y="13986"/>
                    <a:pt x="0" y="8741"/>
                    <a:pt x="0" y="2622"/>
                  </a:cubicBezTo>
                  <a:cubicBezTo>
                    <a:pt x="0" y="2622"/>
                    <a:pt x="874" y="1748"/>
                    <a:pt x="874" y="1748"/>
                  </a:cubicBezTo>
                  <a:cubicBezTo>
                    <a:pt x="5245" y="2622"/>
                    <a:pt x="8741" y="1748"/>
                    <a:pt x="12238" y="874"/>
                  </a:cubicBezTo>
                  <a:close/>
                </a:path>
              </a:pathLst>
            </a:custGeom>
            <a:solidFill>
              <a:srgbClr val="4F513D"/>
            </a:solidFill>
            <a:ln w="8731" cap="flat">
              <a:noFill/>
              <a:prstDash val="solid"/>
              <a:miter/>
            </a:ln>
          </p:spPr>
          <p:txBody>
            <a:bodyPr rtlCol="0" anchor="ctr"/>
            <a:lstStyle/>
            <a:p>
              <a:endParaRPr lang="en-GB"/>
            </a:p>
          </p:txBody>
        </p:sp>
        <p:sp>
          <p:nvSpPr>
            <p:cNvPr id="733" name="Freeform: Shape 732">
              <a:extLst>
                <a:ext uri="{FF2B5EF4-FFF2-40B4-BE49-F238E27FC236}">
                  <a16:creationId xmlns:a16="http://schemas.microsoft.com/office/drawing/2014/main" id="{CB633A5F-A20E-5A10-BF28-AF7744AA0D5E}"/>
                </a:ext>
              </a:extLst>
            </p:cNvPr>
            <p:cNvSpPr/>
            <p:nvPr/>
          </p:nvSpPr>
          <p:spPr>
            <a:xfrm>
              <a:off x="11314360" y="2268441"/>
              <a:ext cx="9615" cy="11602"/>
            </a:xfrm>
            <a:custGeom>
              <a:avLst/>
              <a:gdLst>
                <a:gd name="connsiteX0" fmla="*/ 0 w 9615"/>
                <a:gd name="connsiteY0" fmla="*/ 4371 h 11602"/>
                <a:gd name="connsiteX1" fmla="*/ 6119 w 9615"/>
                <a:gd name="connsiteY1" fmla="*/ 0 h 11602"/>
                <a:gd name="connsiteX2" fmla="*/ 9616 w 9615"/>
                <a:gd name="connsiteY2" fmla="*/ 9615 h 11602"/>
                <a:gd name="connsiteX3" fmla="*/ 4371 w 9615"/>
                <a:gd name="connsiteY3" fmla="*/ 11364 h 11602"/>
                <a:gd name="connsiteX4" fmla="*/ 0 w 9615"/>
                <a:gd name="connsiteY4" fmla="*/ 4371 h 11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11602">
                  <a:moveTo>
                    <a:pt x="0" y="4371"/>
                  </a:moveTo>
                  <a:cubicBezTo>
                    <a:pt x="1748" y="2622"/>
                    <a:pt x="4371" y="1748"/>
                    <a:pt x="6119" y="0"/>
                  </a:cubicBezTo>
                  <a:cubicBezTo>
                    <a:pt x="6993" y="3497"/>
                    <a:pt x="8741" y="6119"/>
                    <a:pt x="9616" y="9615"/>
                  </a:cubicBezTo>
                  <a:cubicBezTo>
                    <a:pt x="7867" y="10490"/>
                    <a:pt x="4371" y="12238"/>
                    <a:pt x="4371" y="11364"/>
                  </a:cubicBezTo>
                  <a:cubicBezTo>
                    <a:pt x="1748" y="10490"/>
                    <a:pt x="874" y="6993"/>
                    <a:pt x="0" y="4371"/>
                  </a:cubicBezTo>
                  <a:close/>
                </a:path>
              </a:pathLst>
            </a:custGeom>
            <a:solidFill>
              <a:srgbClr val="654A38"/>
            </a:solidFill>
            <a:ln w="8731" cap="flat">
              <a:noFill/>
              <a:prstDash val="solid"/>
              <a:miter/>
            </a:ln>
          </p:spPr>
          <p:txBody>
            <a:bodyPr rtlCol="0" anchor="ctr"/>
            <a:lstStyle/>
            <a:p>
              <a:endParaRPr lang="en-GB"/>
            </a:p>
          </p:txBody>
        </p:sp>
        <p:sp>
          <p:nvSpPr>
            <p:cNvPr id="734" name="Freeform: Shape 733">
              <a:extLst>
                <a:ext uri="{FF2B5EF4-FFF2-40B4-BE49-F238E27FC236}">
                  <a16:creationId xmlns:a16="http://schemas.microsoft.com/office/drawing/2014/main" id="{2A5CCDCE-A469-A02E-7D89-6EAEF6B97216}"/>
                </a:ext>
              </a:extLst>
            </p:cNvPr>
            <p:cNvSpPr/>
            <p:nvPr/>
          </p:nvSpPr>
          <p:spPr>
            <a:xfrm>
              <a:off x="8941063" y="1847105"/>
              <a:ext cx="29720" cy="3496"/>
            </a:xfrm>
            <a:custGeom>
              <a:avLst/>
              <a:gdLst>
                <a:gd name="connsiteX0" fmla="*/ 0 w 29720"/>
                <a:gd name="connsiteY0" fmla="*/ 3497 h 3496"/>
                <a:gd name="connsiteX1" fmla="*/ 29721 w 29720"/>
                <a:gd name="connsiteY1" fmla="*/ 0 h 3496"/>
                <a:gd name="connsiteX2" fmla="*/ 0 w 29720"/>
                <a:gd name="connsiteY2" fmla="*/ 3497 h 3496"/>
              </a:gdLst>
              <a:ahLst/>
              <a:cxnLst>
                <a:cxn ang="0">
                  <a:pos x="connsiteX0" y="connsiteY0"/>
                </a:cxn>
                <a:cxn ang="0">
                  <a:pos x="connsiteX1" y="connsiteY1"/>
                </a:cxn>
                <a:cxn ang="0">
                  <a:pos x="connsiteX2" y="connsiteY2"/>
                </a:cxn>
              </a:cxnLst>
              <a:rect l="l" t="t" r="r" b="b"/>
              <a:pathLst>
                <a:path w="29720" h="3496">
                  <a:moveTo>
                    <a:pt x="0" y="3497"/>
                  </a:moveTo>
                  <a:cubicBezTo>
                    <a:pt x="9616" y="2622"/>
                    <a:pt x="20105" y="1748"/>
                    <a:pt x="29721" y="0"/>
                  </a:cubicBezTo>
                  <a:cubicBezTo>
                    <a:pt x="20105" y="1748"/>
                    <a:pt x="10490" y="2622"/>
                    <a:pt x="0" y="3497"/>
                  </a:cubicBezTo>
                  <a:close/>
                </a:path>
              </a:pathLst>
            </a:custGeom>
            <a:solidFill>
              <a:srgbClr val="3D2226"/>
            </a:solidFill>
            <a:ln w="8731" cap="flat">
              <a:noFill/>
              <a:prstDash val="solid"/>
              <a:miter/>
            </a:ln>
          </p:spPr>
          <p:txBody>
            <a:bodyPr rtlCol="0" anchor="ctr"/>
            <a:lstStyle/>
            <a:p>
              <a:endParaRPr lang="en-GB"/>
            </a:p>
          </p:txBody>
        </p:sp>
        <p:sp>
          <p:nvSpPr>
            <p:cNvPr id="735" name="Freeform: Shape 734">
              <a:extLst>
                <a:ext uri="{FF2B5EF4-FFF2-40B4-BE49-F238E27FC236}">
                  <a16:creationId xmlns:a16="http://schemas.microsoft.com/office/drawing/2014/main" id="{04368939-BCED-588C-43D1-7CC9A1BFCCEF}"/>
                </a:ext>
              </a:extLst>
            </p:cNvPr>
            <p:cNvSpPr/>
            <p:nvPr/>
          </p:nvSpPr>
          <p:spPr>
            <a:xfrm>
              <a:off x="10488296" y="306866"/>
              <a:ext cx="6118" cy="24475"/>
            </a:xfrm>
            <a:custGeom>
              <a:avLst/>
              <a:gdLst>
                <a:gd name="connsiteX0" fmla="*/ 0 w 6118"/>
                <a:gd name="connsiteY0" fmla="*/ 0 h 24475"/>
                <a:gd name="connsiteX1" fmla="*/ 6119 w 6118"/>
                <a:gd name="connsiteY1" fmla="*/ 24476 h 24475"/>
                <a:gd name="connsiteX2" fmla="*/ 0 w 6118"/>
                <a:gd name="connsiteY2" fmla="*/ 0 h 24475"/>
              </a:gdLst>
              <a:ahLst/>
              <a:cxnLst>
                <a:cxn ang="0">
                  <a:pos x="connsiteX0" y="connsiteY0"/>
                </a:cxn>
                <a:cxn ang="0">
                  <a:pos x="connsiteX1" y="connsiteY1"/>
                </a:cxn>
                <a:cxn ang="0">
                  <a:pos x="connsiteX2" y="connsiteY2"/>
                </a:cxn>
              </a:cxnLst>
              <a:rect l="l" t="t" r="r" b="b"/>
              <a:pathLst>
                <a:path w="6118" h="24475">
                  <a:moveTo>
                    <a:pt x="0" y="0"/>
                  </a:moveTo>
                  <a:cubicBezTo>
                    <a:pt x="1748" y="7867"/>
                    <a:pt x="3497" y="16609"/>
                    <a:pt x="6119" y="24476"/>
                  </a:cubicBezTo>
                  <a:cubicBezTo>
                    <a:pt x="3497" y="16609"/>
                    <a:pt x="1748" y="7867"/>
                    <a:pt x="0" y="0"/>
                  </a:cubicBezTo>
                  <a:close/>
                </a:path>
              </a:pathLst>
            </a:custGeom>
            <a:solidFill>
              <a:srgbClr val="923957"/>
            </a:solidFill>
            <a:ln w="8731" cap="flat">
              <a:noFill/>
              <a:prstDash val="solid"/>
              <a:miter/>
            </a:ln>
          </p:spPr>
          <p:txBody>
            <a:bodyPr rtlCol="0" anchor="ctr"/>
            <a:lstStyle/>
            <a:p>
              <a:endParaRPr lang="en-GB"/>
            </a:p>
          </p:txBody>
        </p:sp>
        <p:sp>
          <p:nvSpPr>
            <p:cNvPr id="736" name="Freeform: Shape 735">
              <a:extLst>
                <a:ext uri="{FF2B5EF4-FFF2-40B4-BE49-F238E27FC236}">
                  <a16:creationId xmlns:a16="http://schemas.microsoft.com/office/drawing/2014/main" id="{47DA081E-877F-E817-93FF-929DCEF82551}"/>
                </a:ext>
              </a:extLst>
            </p:cNvPr>
            <p:cNvSpPr/>
            <p:nvPr/>
          </p:nvSpPr>
          <p:spPr>
            <a:xfrm>
              <a:off x="10782008" y="6233551"/>
              <a:ext cx="18356" cy="28846"/>
            </a:xfrm>
            <a:custGeom>
              <a:avLst/>
              <a:gdLst>
                <a:gd name="connsiteX0" fmla="*/ 9615 w 18356"/>
                <a:gd name="connsiteY0" fmla="*/ 0 h 28846"/>
                <a:gd name="connsiteX1" fmla="*/ 18357 w 18356"/>
                <a:gd name="connsiteY1" fmla="*/ 5245 h 28846"/>
                <a:gd name="connsiteX2" fmla="*/ 874 w 18356"/>
                <a:gd name="connsiteY2" fmla="*/ 28847 h 28846"/>
                <a:gd name="connsiteX3" fmla="*/ 0 w 18356"/>
                <a:gd name="connsiteY3" fmla="*/ 28847 h 28846"/>
                <a:gd name="connsiteX4" fmla="*/ 9615 w 18356"/>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6" h="28846">
                  <a:moveTo>
                    <a:pt x="9615" y="0"/>
                  </a:moveTo>
                  <a:cubicBezTo>
                    <a:pt x="12238" y="1748"/>
                    <a:pt x="15734" y="3497"/>
                    <a:pt x="18357" y="5245"/>
                  </a:cubicBezTo>
                  <a:cubicBezTo>
                    <a:pt x="12238" y="13112"/>
                    <a:pt x="6119" y="20980"/>
                    <a:pt x="874" y="28847"/>
                  </a:cubicBezTo>
                  <a:cubicBezTo>
                    <a:pt x="874" y="28847"/>
                    <a:pt x="0" y="28847"/>
                    <a:pt x="0" y="28847"/>
                  </a:cubicBezTo>
                  <a:cubicBezTo>
                    <a:pt x="3497" y="19231"/>
                    <a:pt x="6119" y="9616"/>
                    <a:pt x="9615" y="0"/>
                  </a:cubicBezTo>
                  <a:close/>
                </a:path>
              </a:pathLst>
            </a:custGeom>
            <a:solidFill>
              <a:srgbClr val="BE7625"/>
            </a:solidFill>
            <a:ln w="8731" cap="flat">
              <a:noFill/>
              <a:prstDash val="solid"/>
              <a:miter/>
            </a:ln>
          </p:spPr>
          <p:txBody>
            <a:bodyPr rtlCol="0" anchor="ctr"/>
            <a:lstStyle/>
            <a:p>
              <a:endParaRPr lang="en-GB"/>
            </a:p>
          </p:txBody>
        </p:sp>
        <p:sp>
          <p:nvSpPr>
            <p:cNvPr id="737" name="Freeform: Shape 736">
              <a:extLst>
                <a:ext uri="{FF2B5EF4-FFF2-40B4-BE49-F238E27FC236}">
                  <a16:creationId xmlns:a16="http://schemas.microsoft.com/office/drawing/2014/main" id="{43536418-47C2-D8E8-85C4-4407F144F164}"/>
                </a:ext>
              </a:extLst>
            </p:cNvPr>
            <p:cNvSpPr/>
            <p:nvPr/>
          </p:nvSpPr>
          <p:spPr>
            <a:xfrm>
              <a:off x="11378173" y="2247462"/>
              <a:ext cx="16608" cy="20105"/>
            </a:xfrm>
            <a:custGeom>
              <a:avLst/>
              <a:gdLst>
                <a:gd name="connsiteX0" fmla="*/ 4371 w 16608"/>
                <a:gd name="connsiteY0" fmla="*/ 0 h 20105"/>
                <a:gd name="connsiteX1" fmla="*/ 16609 w 16608"/>
                <a:gd name="connsiteY1" fmla="*/ 14861 h 20105"/>
                <a:gd name="connsiteX2" fmla="*/ 6993 w 16608"/>
                <a:gd name="connsiteY2" fmla="*/ 20105 h 20105"/>
                <a:gd name="connsiteX3" fmla="*/ 0 w 16608"/>
                <a:gd name="connsiteY3" fmla="*/ 13112 h 20105"/>
                <a:gd name="connsiteX4" fmla="*/ 4371 w 16608"/>
                <a:gd name="connsiteY4" fmla="*/ 0 h 20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20105">
                  <a:moveTo>
                    <a:pt x="4371" y="0"/>
                  </a:moveTo>
                  <a:cubicBezTo>
                    <a:pt x="11364" y="9616"/>
                    <a:pt x="13986" y="12238"/>
                    <a:pt x="16609" y="14861"/>
                  </a:cubicBezTo>
                  <a:cubicBezTo>
                    <a:pt x="13112" y="16609"/>
                    <a:pt x="10490" y="20105"/>
                    <a:pt x="6993" y="20105"/>
                  </a:cubicBezTo>
                  <a:cubicBezTo>
                    <a:pt x="4371" y="20105"/>
                    <a:pt x="0" y="15735"/>
                    <a:pt x="0" y="13112"/>
                  </a:cubicBezTo>
                  <a:cubicBezTo>
                    <a:pt x="0" y="9616"/>
                    <a:pt x="2623" y="6119"/>
                    <a:pt x="4371" y="0"/>
                  </a:cubicBezTo>
                  <a:close/>
                </a:path>
              </a:pathLst>
            </a:custGeom>
            <a:solidFill>
              <a:srgbClr val="C0BCBD"/>
            </a:solidFill>
            <a:ln w="8731" cap="flat">
              <a:noFill/>
              <a:prstDash val="solid"/>
              <a:miter/>
            </a:ln>
          </p:spPr>
          <p:txBody>
            <a:bodyPr rtlCol="0" anchor="ctr"/>
            <a:lstStyle/>
            <a:p>
              <a:endParaRPr lang="en-GB"/>
            </a:p>
          </p:txBody>
        </p:sp>
        <p:sp>
          <p:nvSpPr>
            <p:cNvPr id="738" name="Freeform: Shape 737">
              <a:extLst>
                <a:ext uri="{FF2B5EF4-FFF2-40B4-BE49-F238E27FC236}">
                  <a16:creationId xmlns:a16="http://schemas.microsoft.com/office/drawing/2014/main" id="{7BB00B21-28E7-E31E-83F6-0BC8A8A41C52}"/>
                </a:ext>
              </a:extLst>
            </p:cNvPr>
            <p:cNvSpPr/>
            <p:nvPr/>
          </p:nvSpPr>
          <p:spPr>
            <a:xfrm>
              <a:off x="10086190" y="2407430"/>
              <a:ext cx="23601" cy="17482"/>
            </a:xfrm>
            <a:custGeom>
              <a:avLst/>
              <a:gdLst>
                <a:gd name="connsiteX0" fmla="*/ 23602 w 23601"/>
                <a:gd name="connsiteY0" fmla="*/ 0 h 17482"/>
                <a:gd name="connsiteX1" fmla="*/ 14860 w 23601"/>
                <a:gd name="connsiteY1" fmla="*/ 17483 h 17482"/>
                <a:gd name="connsiteX2" fmla="*/ 0 w 23601"/>
                <a:gd name="connsiteY2" fmla="*/ 3497 h 17482"/>
                <a:gd name="connsiteX3" fmla="*/ 23602 w 23601"/>
                <a:gd name="connsiteY3" fmla="*/ 0 h 17482"/>
                <a:gd name="connsiteX4" fmla="*/ 23602 w 23601"/>
                <a:gd name="connsiteY4" fmla="*/ 0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17482">
                  <a:moveTo>
                    <a:pt x="23602" y="0"/>
                  </a:moveTo>
                  <a:cubicBezTo>
                    <a:pt x="20979" y="6119"/>
                    <a:pt x="17483" y="12238"/>
                    <a:pt x="14860" y="17483"/>
                  </a:cubicBezTo>
                  <a:cubicBezTo>
                    <a:pt x="9615" y="13112"/>
                    <a:pt x="5245" y="7867"/>
                    <a:pt x="0" y="3497"/>
                  </a:cubicBezTo>
                  <a:cubicBezTo>
                    <a:pt x="7867" y="2622"/>
                    <a:pt x="15734" y="1748"/>
                    <a:pt x="23602" y="0"/>
                  </a:cubicBezTo>
                  <a:cubicBezTo>
                    <a:pt x="23602" y="874"/>
                    <a:pt x="23602" y="0"/>
                    <a:pt x="23602" y="0"/>
                  </a:cubicBezTo>
                  <a:close/>
                </a:path>
              </a:pathLst>
            </a:custGeom>
            <a:solidFill>
              <a:srgbClr val="B09B7B"/>
            </a:solidFill>
            <a:ln w="8731" cap="flat">
              <a:noFill/>
              <a:prstDash val="solid"/>
              <a:miter/>
            </a:ln>
          </p:spPr>
          <p:txBody>
            <a:bodyPr rtlCol="0" anchor="ctr"/>
            <a:lstStyle/>
            <a:p>
              <a:endParaRPr lang="en-GB"/>
            </a:p>
          </p:txBody>
        </p:sp>
        <p:sp>
          <p:nvSpPr>
            <p:cNvPr id="739" name="Freeform: Shape 738">
              <a:extLst>
                <a:ext uri="{FF2B5EF4-FFF2-40B4-BE49-F238E27FC236}">
                  <a16:creationId xmlns:a16="http://schemas.microsoft.com/office/drawing/2014/main" id="{3A6AF2C2-50A1-9E25-BE7B-5B59C8D9A3EB}"/>
                </a:ext>
              </a:extLst>
            </p:cNvPr>
            <p:cNvSpPr/>
            <p:nvPr/>
          </p:nvSpPr>
          <p:spPr>
            <a:xfrm>
              <a:off x="9955943" y="2407430"/>
              <a:ext cx="33217" cy="21853"/>
            </a:xfrm>
            <a:custGeom>
              <a:avLst/>
              <a:gdLst>
                <a:gd name="connsiteX0" fmla="*/ 13986 w 33217"/>
                <a:gd name="connsiteY0" fmla="*/ 21854 h 21853"/>
                <a:gd name="connsiteX1" fmla="*/ 0 w 33217"/>
                <a:gd name="connsiteY1" fmla="*/ 14860 h 21853"/>
                <a:gd name="connsiteX2" fmla="*/ 33217 w 33217"/>
                <a:gd name="connsiteY2" fmla="*/ 0 h 21853"/>
                <a:gd name="connsiteX3" fmla="*/ 32343 w 33217"/>
                <a:gd name="connsiteY3" fmla="*/ 0 h 21853"/>
                <a:gd name="connsiteX4" fmla="*/ 13986 w 33217"/>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17" h="21853">
                  <a:moveTo>
                    <a:pt x="13986" y="21854"/>
                  </a:moveTo>
                  <a:cubicBezTo>
                    <a:pt x="9616" y="19231"/>
                    <a:pt x="4371" y="17483"/>
                    <a:pt x="0" y="14860"/>
                  </a:cubicBezTo>
                  <a:cubicBezTo>
                    <a:pt x="11364" y="9616"/>
                    <a:pt x="21854" y="5245"/>
                    <a:pt x="33217" y="0"/>
                  </a:cubicBezTo>
                  <a:lnTo>
                    <a:pt x="32343" y="0"/>
                  </a:lnTo>
                  <a:cubicBezTo>
                    <a:pt x="25350" y="6993"/>
                    <a:pt x="20105" y="14860"/>
                    <a:pt x="13986" y="21854"/>
                  </a:cubicBezTo>
                  <a:close/>
                </a:path>
              </a:pathLst>
            </a:custGeom>
            <a:solidFill>
              <a:srgbClr val="BE7625"/>
            </a:solidFill>
            <a:ln w="8731" cap="flat">
              <a:noFill/>
              <a:prstDash val="solid"/>
              <a:miter/>
            </a:ln>
          </p:spPr>
          <p:txBody>
            <a:bodyPr rtlCol="0" anchor="ctr"/>
            <a:lstStyle/>
            <a:p>
              <a:endParaRPr lang="en-GB"/>
            </a:p>
          </p:txBody>
        </p:sp>
        <p:sp>
          <p:nvSpPr>
            <p:cNvPr id="740" name="Freeform: Shape 739">
              <a:extLst>
                <a:ext uri="{FF2B5EF4-FFF2-40B4-BE49-F238E27FC236}">
                  <a16:creationId xmlns:a16="http://schemas.microsoft.com/office/drawing/2014/main" id="{FC463703-BEDB-63CA-52CC-66B5892541BE}"/>
                </a:ext>
              </a:extLst>
            </p:cNvPr>
            <p:cNvSpPr/>
            <p:nvPr/>
          </p:nvSpPr>
          <p:spPr>
            <a:xfrm>
              <a:off x="8696304" y="1453705"/>
              <a:ext cx="11363" cy="23637"/>
            </a:xfrm>
            <a:custGeom>
              <a:avLst/>
              <a:gdLst>
                <a:gd name="connsiteX0" fmla="*/ 6993 w 11363"/>
                <a:gd name="connsiteY0" fmla="*/ 2658 h 23637"/>
                <a:gd name="connsiteX1" fmla="*/ 11364 w 11363"/>
                <a:gd name="connsiteY1" fmla="*/ 21889 h 23637"/>
                <a:gd name="connsiteX2" fmla="*/ 874 w 11363"/>
                <a:gd name="connsiteY2" fmla="*/ 23637 h 23637"/>
                <a:gd name="connsiteX3" fmla="*/ 0 w 11363"/>
                <a:gd name="connsiteY3" fmla="*/ 910 h 23637"/>
                <a:gd name="connsiteX4" fmla="*/ 6993 w 11363"/>
                <a:gd name="connsiteY4" fmla="*/ 2658 h 23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23637">
                  <a:moveTo>
                    <a:pt x="6993" y="2658"/>
                  </a:moveTo>
                  <a:cubicBezTo>
                    <a:pt x="8741" y="8777"/>
                    <a:pt x="9616" y="14896"/>
                    <a:pt x="11364" y="21889"/>
                  </a:cubicBezTo>
                  <a:cubicBezTo>
                    <a:pt x="7867" y="22763"/>
                    <a:pt x="4371" y="22763"/>
                    <a:pt x="874" y="23637"/>
                  </a:cubicBezTo>
                  <a:cubicBezTo>
                    <a:pt x="874" y="15770"/>
                    <a:pt x="0" y="7903"/>
                    <a:pt x="0" y="910"/>
                  </a:cubicBezTo>
                  <a:cubicBezTo>
                    <a:pt x="2622" y="-839"/>
                    <a:pt x="5245" y="35"/>
                    <a:pt x="6993" y="2658"/>
                  </a:cubicBezTo>
                  <a:close/>
                </a:path>
              </a:pathLst>
            </a:custGeom>
            <a:solidFill>
              <a:srgbClr val="BA3325"/>
            </a:solidFill>
            <a:ln w="8731" cap="flat">
              <a:noFill/>
              <a:prstDash val="solid"/>
              <a:miter/>
            </a:ln>
          </p:spPr>
          <p:txBody>
            <a:bodyPr rtlCol="0" anchor="ctr"/>
            <a:lstStyle/>
            <a:p>
              <a:endParaRPr lang="en-GB"/>
            </a:p>
          </p:txBody>
        </p:sp>
        <p:sp>
          <p:nvSpPr>
            <p:cNvPr id="741" name="Freeform: Shape 740">
              <a:extLst>
                <a:ext uri="{FF2B5EF4-FFF2-40B4-BE49-F238E27FC236}">
                  <a16:creationId xmlns:a16="http://schemas.microsoft.com/office/drawing/2014/main" id="{A8793817-A848-8BC2-CD60-B58D56DD073A}"/>
                </a:ext>
              </a:extLst>
            </p:cNvPr>
            <p:cNvSpPr/>
            <p:nvPr/>
          </p:nvSpPr>
          <p:spPr>
            <a:xfrm>
              <a:off x="10668369" y="842715"/>
              <a:ext cx="27098" cy="18356"/>
            </a:xfrm>
            <a:custGeom>
              <a:avLst/>
              <a:gdLst>
                <a:gd name="connsiteX0" fmla="*/ 0 w 27098"/>
                <a:gd name="connsiteY0" fmla="*/ 1748 h 18356"/>
                <a:gd name="connsiteX1" fmla="*/ 27098 w 27098"/>
                <a:gd name="connsiteY1" fmla="*/ 0 h 18356"/>
                <a:gd name="connsiteX2" fmla="*/ 9615 w 27098"/>
                <a:gd name="connsiteY2" fmla="*/ 18357 h 18356"/>
                <a:gd name="connsiteX3" fmla="*/ 0 w 27098"/>
                <a:gd name="connsiteY3" fmla="*/ 1748 h 18356"/>
              </a:gdLst>
              <a:ahLst/>
              <a:cxnLst>
                <a:cxn ang="0">
                  <a:pos x="connsiteX0" y="connsiteY0"/>
                </a:cxn>
                <a:cxn ang="0">
                  <a:pos x="connsiteX1" y="connsiteY1"/>
                </a:cxn>
                <a:cxn ang="0">
                  <a:pos x="connsiteX2" y="connsiteY2"/>
                </a:cxn>
                <a:cxn ang="0">
                  <a:pos x="connsiteX3" y="connsiteY3"/>
                </a:cxn>
              </a:cxnLst>
              <a:rect l="l" t="t" r="r" b="b"/>
              <a:pathLst>
                <a:path w="27098" h="18356">
                  <a:moveTo>
                    <a:pt x="0" y="1748"/>
                  </a:moveTo>
                  <a:cubicBezTo>
                    <a:pt x="8741" y="874"/>
                    <a:pt x="18357" y="874"/>
                    <a:pt x="27098" y="0"/>
                  </a:cubicBezTo>
                  <a:cubicBezTo>
                    <a:pt x="20979" y="6119"/>
                    <a:pt x="15734" y="12238"/>
                    <a:pt x="9615" y="18357"/>
                  </a:cubicBezTo>
                  <a:cubicBezTo>
                    <a:pt x="6119" y="13112"/>
                    <a:pt x="3497" y="6993"/>
                    <a:pt x="0" y="1748"/>
                  </a:cubicBezTo>
                  <a:close/>
                </a:path>
              </a:pathLst>
            </a:custGeom>
            <a:solidFill>
              <a:srgbClr val="B23D4A"/>
            </a:solidFill>
            <a:ln w="8731" cap="flat">
              <a:noFill/>
              <a:prstDash val="solid"/>
              <a:miter/>
            </a:ln>
          </p:spPr>
          <p:txBody>
            <a:bodyPr rtlCol="0" anchor="ctr"/>
            <a:lstStyle/>
            <a:p>
              <a:endParaRPr lang="en-GB"/>
            </a:p>
          </p:txBody>
        </p:sp>
        <p:sp>
          <p:nvSpPr>
            <p:cNvPr id="742" name="Freeform: Shape 741">
              <a:extLst>
                <a:ext uri="{FF2B5EF4-FFF2-40B4-BE49-F238E27FC236}">
                  <a16:creationId xmlns:a16="http://schemas.microsoft.com/office/drawing/2014/main" id="{93E39472-A403-FF80-A70F-D1D10DC1AD34}"/>
                </a:ext>
              </a:extLst>
            </p:cNvPr>
            <p:cNvSpPr/>
            <p:nvPr/>
          </p:nvSpPr>
          <p:spPr>
            <a:xfrm>
              <a:off x="9820451" y="2524565"/>
              <a:ext cx="26224" cy="13986"/>
            </a:xfrm>
            <a:custGeom>
              <a:avLst/>
              <a:gdLst>
                <a:gd name="connsiteX0" fmla="*/ 0 w 26224"/>
                <a:gd name="connsiteY0" fmla="*/ 13986 h 13986"/>
                <a:gd name="connsiteX1" fmla="*/ 26224 w 26224"/>
                <a:gd name="connsiteY1" fmla="*/ 0 h 13986"/>
                <a:gd name="connsiteX2" fmla="*/ 0 w 26224"/>
                <a:gd name="connsiteY2" fmla="*/ 13986 h 13986"/>
              </a:gdLst>
              <a:ahLst/>
              <a:cxnLst>
                <a:cxn ang="0">
                  <a:pos x="connsiteX0" y="connsiteY0"/>
                </a:cxn>
                <a:cxn ang="0">
                  <a:pos x="connsiteX1" y="connsiteY1"/>
                </a:cxn>
                <a:cxn ang="0">
                  <a:pos x="connsiteX2" y="connsiteY2"/>
                </a:cxn>
              </a:cxnLst>
              <a:rect l="l" t="t" r="r" b="b"/>
              <a:pathLst>
                <a:path w="26224" h="13986">
                  <a:moveTo>
                    <a:pt x="0" y="13986"/>
                  </a:moveTo>
                  <a:cubicBezTo>
                    <a:pt x="8741" y="9616"/>
                    <a:pt x="17483" y="4371"/>
                    <a:pt x="26224" y="0"/>
                  </a:cubicBezTo>
                  <a:cubicBezTo>
                    <a:pt x="17483" y="5245"/>
                    <a:pt x="8741" y="9616"/>
                    <a:pt x="0" y="13986"/>
                  </a:cubicBezTo>
                  <a:close/>
                </a:path>
              </a:pathLst>
            </a:custGeom>
            <a:solidFill>
              <a:srgbClr val="7E6426"/>
            </a:solidFill>
            <a:ln w="8731" cap="flat">
              <a:noFill/>
              <a:prstDash val="solid"/>
              <a:miter/>
            </a:ln>
          </p:spPr>
          <p:txBody>
            <a:bodyPr rtlCol="0" anchor="ctr"/>
            <a:lstStyle/>
            <a:p>
              <a:endParaRPr lang="en-GB"/>
            </a:p>
          </p:txBody>
        </p:sp>
        <p:sp>
          <p:nvSpPr>
            <p:cNvPr id="743" name="Freeform: Shape 742">
              <a:extLst>
                <a:ext uri="{FF2B5EF4-FFF2-40B4-BE49-F238E27FC236}">
                  <a16:creationId xmlns:a16="http://schemas.microsoft.com/office/drawing/2014/main" id="{DFD8EE1E-23E7-501E-47AF-4427E3E3B513}"/>
                </a:ext>
              </a:extLst>
            </p:cNvPr>
            <p:cNvSpPr/>
            <p:nvPr/>
          </p:nvSpPr>
          <p:spPr>
            <a:xfrm>
              <a:off x="9615902" y="2504460"/>
              <a:ext cx="27972" cy="7867"/>
            </a:xfrm>
            <a:custGeom>
              <a:avLst/>
              <a:gdLst>
                <a:gd name="connsiteX0" fmla="*/ 27973 w 27972"/>
                <a:gd name="connsiteY0" fmla="*/ 0 h 7867"/>
                <a:gd name="connsiteX1" fmla="*/ 0 w 27972"/>
                <a:gd name="connsiteY1" fmla="*/ 7867 h 7867"/>
                <a:gd name="connsiteX2" fmla="*/ 27973 w 27972"/>
                <a:gd name="connsiteY2" fmla="*/ 0 h 7867"/>
              </a:gdLst>
              <a:ahLst/>
              <a:cxnLst>
                <a:cxn ang="0">
                  <a:pos x="connsiteX0" y="connsiteY0"/>
                </a:cxn>
                <a:cxn ang="0">
                  <a:pos x="connsiteX1" y="connsiteY1"/>
                </a:cxn>
                <a:cxn ang="0">
                  <a:pos x="connsiteX2" y="connsiteY2"/>
                </a:cxn>
              </a:cxnLst>
              <a:rect l="l" t="t" r="r" b="b"/>
              <a:pathLst>
                <a:path w="27972" h="7867">
                  <a:moveTo>
                    <a:pt x="27973" y="0"/>
                  </a:moveTo>
                  <a:cubicBezTo>
                    <a:pt x="18357" y="2622"/>
                    <a:pt x="8741" y="5245"/>
                    <a:pt x="0" y="7867"/>
                  </a:cubicBezTo>
                  <a:cubicBezTo>
                    <a:pt x="8741" y="6119"/>
                    <a:pt x="18357" y="2622"/>
                    <a:pt x="27973" y="0"/>
                  </a:cubicBezTo>
                  <a:close/>
                </a:path>
              </a:pathLst>
            </a:custGeom>
            <a:solidFill>
              <a:srgbClr val="7E4E29"/>
            </a:solidFill>
            <a:ln w="8731" cap="flat">
              <a:noFill/>
              <a:prstDash val="solid"/>
              <a:miter/>
            </a:ln>
          </p:spPr>
          <p:txBody>
            <a:bodyPr rtlCol="0" anchor="ctr"/>
            <a:lstStyle/>
            <a:p>
              <a:endParaRPr lang="en-GB"/>
            </a:p>
          </p:txBody>
        </p:sp>
        <p:sp>
          <p:nvSpPr>
            <p:cNvPr id="744" name="Freeform: Shape 743">
              <a:extLst>
                <a:ext uri="{FF2B5EF4-FFF2-40B4-BE49-F238E27FC236}">
                  <a16:creationId xmlns:a16="http://schemas.microsoft.com/office/drawing/2014/main" id="{469E2BBC-BC22-FE91-191E-259CEB79938C}"/>
                </a:ext>
              </a:extLst>
            </p:cNvPr>
            <p:cNvSpPr/>
            <p:nvPr/>
          </p:nvSpPr>
          <p:spPr>
            <a:xfrm>
              <a:off x="9399988" y="2486977"/>
              <a:ext cx="38462" cy="7867"/>
            </a:xfrm>
            <a:custGeom>
              <a:avLst/>
              <a:gdLst>
                <a:gd name="connsiteX0" fmla="*/ 38462 w 38462"/>
                <a:gd name="connsiteY0" fmla="*/ 0 h 7867"/>
                <a:gd name="connsiteX1" fmla="*/ 0 w 38462"/>
                <a:gd name="connsiteY1" fmla="*/ 7867 h 7867"/>
                <a:gd name="connsiteX2" fmla="*/ 38462 w 38462"/>
                <a:gd name="connsiteY2" fmla="*/ 0 h 7867"/>
              </a:gdLst>
              <a:ahLst/>
              <a:cxnLst>
                <a:cxn ang="0">
                  <a:pos x="connsiteX0" y="connsiteY0"/>
                </a:cxn>
                <a:cxn ang="0">
                  <a:pos x="connsiteX1" y="connsiteY1"/>
                </a:cxn>
                <a:cxn ang="0">
                  <a:pos x="connsiteX2" y="connsiteY2"/>
                </a:cxn>
              </a:cxnLst>
              <a:rect l="l" t="t" r="r" b="b"/>
              <a:pathLst>
                <a:path w="38462" h="7867">
                  <a:moveTo>
                    <a:pt x="38462" y="0"/>
                  </a:moveTo>
                  <a:cubicBezTo>
                    <a:pt x="25350" y="2622"/>
                    <a:pt x="12238" y="5245"/>
                    <a:pt x="0" y="7867"/>
                  </a:cubicBezTo>
                  <a:cubicBezTo>
                    <a:pt x="13112" y="5245"/>
                    <a:pt x="25350" y="2622"/>
                    <a:pt x="38462" y="0"/>
                  </a:cubicBezTo>
                  <a:close/>
                </a:path>
              </a:pathLst>
            </a:custGeom>
            <a:solidFill>
              <a:srgbClr val="BE7625"/>
            </a:solidFill>
            <a:ln w="8731" cap="flat">
              <a:noFill/>
              <a:prstDash val="solid"/>
              <a:miter/>
            </a:ln>
          </p:spPr>
          <p:txBody>
            <a:bodyPr rtlCol="0" anchor="ctr"/>
            <a:lstStyle/>
            <a:p>
              <a:endParaRPr lang="en-GB"/>
            </a:p>
          </p:txBody>
        </p:sp>
        <p:sp>
          <p:nvSpPr>
            <p:cNvPr id="745" name="Freeform: Shape 744">
              <a:extLst>
                <a:ext uri="{FF2B5EF4-FFF2-40B4-BE49-F238E27FC236}">
                  <a16:creationId xmlns:a16="http://schemas.microsoft.com/office/drawing/2014/main" id="{0AA623D6-ECA4-FFE8-1CF7-96AF7D537AA5}"/>
                </a:ext>
              </a:extLst>
            </p:cNvPr>
            <p:cNvSpPr/>
            <p:nvPr/>
          </p:nvSpPr>
          <p:spPr>
            <a:xfrm>
              <a:off x="9912236" y="1086601"/>
              <a:ext cx="22727" cy="14860"/>
            </a:xfrm>
            <a:custGeom>
              <a:avLst/>
              <a:gdLst>
                <a:gd name="connsiteX0" fmla="*/ 2622 w 22727"/>
                <a:gd name="connsiteY0" fmla="*/ 14860 h 14860"/>
                <a:gd name="connsiteX1" fmla="*/ 0 w 22727"/>
                <a:gd name="connsiteY1" fmla="*/ 0 h 14860"/>
                <a:gd name="connsiteX2" fmla="*/ 22728 w 22727"/>
                <a:gd name="connsiteY2" fmla="*/ 6993 h 14860"/>
                <a:gd name="connsiteX3" fmla="*/ 2622 w 22727"/>
                <a:gd name="connsiteY3" fmla="*/ 14860 h 14860"/>
              </a:gdLst>
              <a:ahLst/>
              <a:cxnLst>
                <a:cxn ang="0">
                  <a:pos x="connsiteX0" y="connsiteY0"/>
                </a:cxn>
                <a:cxn ang="0">
                  <a:pos x="connsiteX1" y="connsiteY1"/>
                </a:cxn>
                <a:cxn ang="0">
                  <a:pos x="connsiteX2" y="connsiteY2"/>
                </a:cxn>
                <a:cxn ang="0">
                  <a:pos x="connsiteX3" y="connsiteY3"/>
                </a:cxn>
              </a:cxnLst>
              <a:rect l="l" t="t" r="r" b="b"/>
              <a:pathLst>
                <a:path w="22727" h="14860">
                  <a:moveTo>
                    <a:pt x="2622" y="14860"/>
                  </a:moveTo>
                  <a:cubicBezTo>
                    <a:pt x="1748" y="9616"/>
                    <a:pt x="874" y="5245"/>
                    <a:pt x="0" y="0"/>
                  </a:cubicBezTo>
                  <a:cubicBezTo>
                    <a:pt x="7867" y="2622"/>
                    <a:pt x="14860" y="4371"/>
                    <a:pt x="22728" y="6993"/>
                  </a:cubicBezTo>
                  <a:cubicBezTo>
                    <a:pt x="16609" y="9616"/>
                    <a:pt x="9616" y="12238"/>
                    <a:pt x="2622" y="14860"/>
                  </a:cubicBezTo>
                  <a:close/>
                </a:path>
              </a:pathLst>
            </a:custGeom>
            <a:solidFill>
              <a:srgbClr val="8C5D5A"/>
            </a:solidFill>
            <a:ln w="8731" cap="flat">
              <a:noFill/>
              <a:prstDash val="solid"/>
              <a:miter/>
            </a:ln>
          </p:spPr>
          <p:txBody>
            <a:bodyPr rtlCol="0" anchor="ctr"/>
            <a:lstStyle/>
            <a:p>
              <a:endParaRPr lang="en-GB"/>
            </a:p>
          </p:txBody>
        </p:sp>
        <p:sp>
          <p:nvSpPr>
            <p:cNvPr id="746" name="Freeform: Shape 745">
              <a:extLst>
                <a:ext uri="{FF2B5EF4-FFF2-40B4-BE49-F238E27FC236}">
                  <a16:creationId xmlns:a16="http://schemas.microsoft.com/office/drawing/2014/main" id="{B43BC00E-5CF8-BFF0-52BA-52A8EA5BB5FF}"/>
                </a:ext>
              </a:extLst>
            </p:cNvPr>
            <p:cNvSpPr/>
            <p:nvPr/>
          </p:nvSpPr>
          <p:spPr>
            <a:xfrm>
              <a:off x="9276734" y="1431013"/>
              <a:ext cx="18357" cy="25350"/>
            </a:xfrm>
            <a:custGeom>
              <a:avLst/>
              <a:gdLst>
                <a:gd name="connsiteX0" fmla="*/ 0 w 18357"/>
                <a:gd name="connsiteY0" fmla="*/ 0 h 25350"/>
                <a:gd name="connsiteX1" fmla="*/ 18357 w 18357"/>
                <a:gd name="connsiteY1" fmla="*/ 25350 h 25350"/>
                <a:gd name="connsiteX2" fmla="*/ 0 w 18357"/>
                <a:gd name="connsiteY2" fmla="*/ 0 h 25350"/>
              </a:gdLst>
              <a:ahLst/>
              <a:cxnLst>
                <a:cxn ang="0">
                  <a:pos x="connsiteX0" y="connsiteY0"/>
                </a:cxn>
                <a:cxn ang="0">
                  <a:pos x="connsiteX1" y="connsiteY1"/>
                </a:cxn>
                <a:cxn ang="0">
                  <a:pos x="connsiteX2" y="connsiteY2"/>
                </a:cxn>
              </a:cxnLst>
              <a:rect l="l" t="t" r="r" b="b"/>
              <a:pathLst>
                <a:path w="18357" h="25350">
                  <a:moveTo>
                    <a:pt x="0" y="0"/>
                  </a:moveTo>
                  <a:cubicBezTo>
                    <a:pt x="6119" y="8741"/>
                    <a:pt x="12238" y="16609"/>
                    <a:pt x="18357" y="25350"/>
                  </a:cubicBezTo>
                  <a:cubicBezTo>
                    <a:pt x="12238" y="16609"/>
                    <a:pt x="6119" y="8741"/>
                    <a:pt x="0" y="0"/>
                  </a:cubicBezTo>
                  <a:close/>
                </a:path>
              </a:pathLst>
            </a:custGeom>
            <a:solidFill>
              <a:srgbClr val="DB7F59"/>
            </a:solidFill>
            <a:ln w="8731" cap="flat">
              <a:noFill/>
              <a:prstDash val="solid"/>
              <a:miter/>
            </a:ln>
          </p:spPr>
          <p:txBody>
            <a:bodyPr rtlCol="0" anchor="ctr"/>
            <a:lstStyle/>
            <a:p>
              <a:endParaRPr lang="en-GB"/>
            </a:p>
          </p:txBody>
        </p:sp>
        <p:sp>
          <p:nvSpPr>
            <p:cNvPr id="747" name="Freeform: Shape 746">
              <a:extLst>
                <a:ext uri="{FF2B5EF4-FFF2-40B4-BE49-F238E27FC236}">
                  <a16:creationId xmlns:a16="http://schemas.microsoft.com/office/drawing/2014/main" id="{F3AE7813-EF6C-0F09-9218-0BE8FA324EEB}"/>
                </a:ext>
              </a:extLst>
            </p:cNvPr>
            <p:cNvSpPr/>
            <p:nvPr/>
          </p:nvSpPr>
          <p:spPr>
            <a:xfrm>
              <a:off x="10279376" y="3088387"/>
              <a:ext cx="22727" cy="15734"/>
            </a:xfrm>
            <a:custGeom>
              <a:avLst/>
              <a:gdLst>
                <a:gd name="connsiteX0" fmla="*/ 22728 w 22727"/>
                <a:gd name="connsiteY0" fmla="*/ 874 h 15734"/>
                <a:gd name="connsiteX1" fmla="*/ 12238 w 22727"/>
                <a:gd name="connsiteY1" fmla="*/ 15734 h 15734"/>
                <a:gd name="connsiteX2" fmla="*/ 0 w 22727"/>
                <a:gd name="connsiteY2" fmla="*/ 0 h 15734"/>
                <a:gd name="connsiteX3" fmla="*/ 22728 w 22727"/>
                <a:gd name="connsiteY3" fmla="*/ 874 h 15734"/>
              </a:gdLst>
              <a:ahLst/>
              <a:cxnLst>
                <a:cxn ang="0">
                  <a:pos x="connsiteX0" y="connsiteY0"/>
                </a:cxn>
                <a:cxn ang="0">
                  <a:pos x="connsiteX1" y="connsiteY1"/>
                </a:cxn>
                <a:cxn ang="0">
                  <a:pos x="connsiteX2" y="connsiteY2"/>
                </a:cxn>
                <a:cxn ang="0">
                  <a:pos x="connsiteX3" y="connsiteY3"/>
                </a:cxn>
              </a:cxnLst>
              <a:rect l="l" t="t" r="r" b="b"/>
              <a:pathLst>
                <a:path w="22727" h="15734">
                  <a:moveTo>
                    <a:pt x="22728" y="874"/>
                  </a:moveTo>
                  <a:cubicBezTo>
                    <a:pt x="19231" y="6119"/>
                    <a:pt x="15735" y="10490"/>
                    <a:pt x="12238" y="15734"/>
                  </a:cubicBezTo>
                  <a:cubicBezTo>
                    <a:pt x="7867" y="10490"/>
                    <a:pt x="4371" y="5245"/>
                    <a:pt x="0" y="0"/>
                  </a:cubicBezTo>
                  <a:cubicBezTo>
                    <a:pt x="7867" y="874"/>
                    <a:pt x="15735" y="874"/>
                    <a:pt x="22728" y="874"/>
                  </a:cubicBezTo>
                  <a:close/>
                </a:path>
              </a:pathLst>
            </a:custGeom>
            <a:solidFill>
              <a:srgbClr val="BA3325"/>
            </a:solidFill>
            <a:ln w="8731" cap="flat">
              <a:noFill/>
              <a:prstDash val="solid"/>
              <a:miter/>
            </a:ln>
          </p:spPr>
          <p:txBody>
            <a:bodyPr rtlCol="0" anchor="ctr"/>
            <a:lstStyle/>
            <a:p>
              <a:endParaRPr lang="en-GB"/>
            </a:p>
          </p:txBody>
        </p:sp>
        <p:sp>
          <p:nvSpPr>
            <p:cNvPr id="748" name="Freeform: Shape 747">
              <a:extLst>
                <a:ext uri="{FF2B5EF4-FFF2-40B4-BE49-F238E27FC236}">
                  <a16:creationId xmlns:a16="http://schemas.microsoft.com/office/drawing/2014/main" id="{CB7A8FBC-4109-A674-3D72-04AFBC150BDA}"/>
                </a:ext>
              </a:extLst>
            </p:cNvPr>
            <p:cNvSpPr/>
            <p:nvPr/>
          </p:nvSpPr>
          <p:spPr>
            <a:xfrm>
              <a:off x="9443695" y="1969484"/>
              <a:ext cx="27098" cy="31469"/>
            </a:xfrm>
            <a:custGeom>
              <a:avLst/>
              <a:gdLst>
                <a:gd name="connsiteX0" fmla="*/ 0 w 27098"/>
                <a:gd name="connsiteY0" fmla="*/ 6993 h 31469"/>
                <a:gd name="connsiteX1" fmla="*/ 18357 w 27098"/>
                <a:gd name="connsiteY1" fmla="*/ 0 h 31469"/>
                <a:gd name="connsiteX2" fmla="*/ 27098 w 27098"/>
                <a:gd name="connsiteY2" fmla="*/ 1748 h 31469"/>
                <a:gd name="connsiteX3" fmla="*/ 27098 w 27098"/>
                <a:gd name="connsiteY3" fmla="*/ 31469 h 31469"/>
                <a:gd name="connsiteX4" fmla="*/ 3497 w 27098"/>
                <a:gd name="connsiteY4" fmla="*/ 19231 h 31469"/>
                <a:gd name="connsiteX5" fmla="*/ 0 w 27098"/>
                <a:gd name="connsiteY5" fmla="*/ 6993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98" h="31469">
                  <a:moveTo>
                    <a:pt x="0" y="6993"/>
                  </a:moveTo>
                  <a:cubicBezTo>
                    <a:pt x="6119" y="4371"/>
                    <a:pt x="12238" y="2622"/>
                    <a:pt x="18357" y="0"/>
                  </a:cubicBezTo>
                  <a:cubicBezTo>
                    <a:pt x="20979" y="874"/>
                    <a:pt x="24476" y="1748"/>
                    <a:pt x="27098" y="1748"/>
                  </a:cubicBezTo>
                  <a:cubicBezTo>
                    <a:pt x="27098" y="11364"/>
                    <a:pt x="27098" y="20979"/>
                    <a:pt x="27098" y="31469"/>
                  </a:cubicBezTo>
                  <a:cubicBezTo>
                    <a:pt x="19231" y="27098"/>
                    <a:pt x="11364" y="23602"/>
                    <a:pt x="3497" y="19231"/>
                  </a:cubicBezTo>
                  <a:cubicBezTo>
                    <a:pt x="2622" y="14860"/>
                    <a:pt x="1748" y="10490"/>
                    <a:pt x="0" y="6993"/>
                  </a:cubicBezTo>
                  <a:close/>
                </a:path>
              </a:pathLst>
            </a:custGeom>
            <a:solidFill>
              <a:srgbClr val="654A38"/>
            </a:solidFill>
            <a:ln w="8731" cap="flat">
              <a:noFill/>
              <a:prstDash val="solid"/>
              <a:miter/>
            </a:ln>
          </p:spPr>
          <p:txBody>
            <a:bodyPr rtlCol="0" anchor="ctr"/>
            <a:lstStyle/>
            <a:p>
              <a:endParaRPr lang="en-GB"/>
            </a:p>
          </p:txBody>
        </p:sp>
        <p:sp>
          <p:nvSpPr>
            <p:cNvPr id="749" name="Freeform: Shape 748">
              <a:extLst>
                <a:ext uri="{FF2B5EF4-FFF2-40B4-BE49-F238E27FC236}">
                  <a16:creationId xmlns:a16="http://schemas.microsoft.com/office/drawing/2014/main" id="{41D9B3F6-08F9-6B80-348E-8399491E70AE}"/>
                </a:ext>
              </a:extLst>
            </p:cNvPr>
            <p:cNvSpPr/>
            <p:nvPr/>
          </p:nvSpPr>
          <p:spPr>
            <a:xfrm>
              <a:off x="8991764" y="1077859"/>
              <a:ext cx="32343" cy="28846"/>
            </a:xfrm>
            <a:custGeom>
              <a:avLst/>
              <a:gdLst>
                <a:gd name="connsiteX0" fmla="*/ 16609 w 32343"/>
                <a:gd name="connsiteY0" fmla="*/ 28847 h 28846"/>
                <a:gd name="connsiteX1" fmla="*/ 0 w 32343"/>
                <a:gd name="connsiteY1" fmla="*/ 0 h 28846"/>
                <a:gd name="connsiteX2" fmla="*/ 32343 w 32343"/>
                <a:gd name="connsiteY2" fmla="*/ 26224 h 28846"/>
                <a:gd name="connsiteX3" fmla="*/ 16609 w 32343"/>
                <a:gd name="connsiteY3" fmla="*/ 28847 h 28846"/>
              </a:gdLst>
              <a:ahLst/>
              <a:cxnLst>
                <a:cxn ang="0">
                  <a:pos x="connsiteX0" y="connsiteY0"/>
                </a:cxn>
                <a:cxn ang="0">
                  <a:pos x="connsiteX1" y="connsiteY1"/>
                </a:cxn>
                <a:cxn ang="0">
                  <a:pos x="connsiteX2" y="connsiteY2"/>
                </a:cxn>
                <a:cxn ang="0">
                  <a:pos x="connsiteX3" y="connsiteY3"/>
                </a:cxn>
              </a:cxnLst>
              <a:rect l="l" t="t" r="r" b="b"/>
              <a:pathLst>
                <a:path w="32343" h="28846">
                  <a:moveTo>
                    <a:pt x="16609" y="28847"/>
                  </a:moveTo>
                  <a:cubicBezTo>
                    <a:pt x="11364" y="19231"/>
                    <a:pt x="5245" y="9616"/>
                    <a:pt x="0" y="0"/>
                  </a:cubicBezTo>
                  <a:cubicBezTo>
                    <a:pt x="10490" y="8741"/>
                    <a:pt x="20979" y="17483"/>
                    <a:pt x="32343" y="26224"/>
                  </a:cubicBezTo>
                  <a:cubicBezTo>
                    <a:pt x="26224" y="26224"/>
                    <a:pt x="21854" y="27973"/>
                    <a:pt x="16609" y="28847"/>
                  </a:cubicBezTo>
                  <a:close/>
                </a:path>
              </a:pathLst>
            </a:custGeom>
            <a:solidFill>
              <a:srgbClr val="654A38"/>
            </a:solidFill>
            <a:ln w="8731" cap="flat">
              <a:noFill/>
              <a:prstDash val="solid"/>
              <a:miter/>
            </a:ln>
          </p:spPr>
          <p:txBody>
            <a:bodyPr rtlCol="0" anchor="ctr"/>
            <a:lstStyle/>
            <a:p>
              <a:endParaRPr lang="en-GB"/>
            </a:p>
          </p:txBody>
        </p:sp>
        <p:sp>
          <p:nvSpPr>
            <p:cNvPr id="750" name="Freeform: Shape 749">
              <a:extLst>
                <a:ext uri="{FF2B5EF4-FFF2-40B4-BE49-F238E27FC236}">
                  <a16:creationId xmlns:a16="http://schemas.microsoft.com/office/drawing/2014/main" id="{BC21847E-1DC5-20DF-A00A-B8F10722C93D}"/>
                </a:ext>
              </a:extLst>
            </p:cNvPr>
            <p:cNvSpPr/>
            <p:nvPr/>
          </p:nvSpPr>
          <p:spPr>
            <a:xfrm>
              <a:off x="8741759" y="239557"/>
              <a:ext cx="40210" cy="9615"/>
            </a:xfrm>
            <a:custGeom>
              <a:avLst/>
              <a:gdLst>
                <a:gd name="connsiteX0" fmla="*/ 0 w 40210"/>
                <a:gd name="connsiteY0" fmla="*/ 0 h 9615"/>
                <a:gd name="connsiteX1" fmla="*/ 37588 w 40210"/>
                <a:gd name="connsiteY1" fmla="*/ 874 h 9615"/>
                <a:gd name="connsiteX2" fmla="*/ 39336 w 40210"/>
                <a:gd name="connsiteY2" fmla="*/ 9616 h 9615"/>
                <a:gd name="connsiteX3" fmla="*/ 40211 w 40210"/>
                <a:gd name="connsiteY3" fmla="*/ 8741 h 9615"/>
                <a:gd name="connsiteX4" fmla="*/ 0 w 40210"/>
                <a:gd name="connsiteY4" fmla="*/ 0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9615">
                  <a:moveTo>
                    <a:pt x="0" y="0"/>
                  </a:moveTo>
                  <a:cubicBezTo>
                    <a:pt x="12238" y="0"/>
                    <a:pt x="25350" y="0"/>
                    <a:pt x="37588" y="874"/>
                  </a:cubicBezTo>
                  <a:cubicBezTo>
                    <a:pt x="38462" y="3497"/>
                    <a:pt x="38462" y="6993"/>
                    <a:pt x="39336" y="9616"/>
                  </a:cubicBezTo>
                  <a:cubicBezTo>
                    <a:pt x="39336" y="9616"/>
                    <a:pt x="40211" y="8741"/>
                    <a:pt x="40211" y="8741"/>
                  </a:cubicBezTo>
                  <a:cubicBezTo>
                    <a:pt x="26224" y="6119"/>
                    <a:pt x="13112" y="2622"/>
                    <a:pt x="0" y="0"/>
                  </a:cubicBezTo>
                  <a:close/>
                </a:path>
              </a:pathLst>
            </a:custGeom>
            <a:solidFill>
              <a:srgbClr val="B23D4A"/>
            </a:solidFill>
            <a:ln w="8731" cap="flat">
              <a:noFill/>
              <a:prstDash val="solid"/>
              <a:miter/>
            </a:ln>
          </p:spPr>
          <p:txBody>
            <a:bodyPr rtlCol="0" anchor="ctr"/>
            <a:lstStyle/>
            <a:p>
              <a:endParaRPr lang="en-GB"/>
            </a:p>
          </p:txBody>
        </p:sp>
        <p:sp>
          <p:nvSpPr>
            <p:cNvPr id="751" name="Freeform: Shape 750">
              <a:extLst>
                <a:ext uri="{FF2B5EF4-FFF2-40B4-BE49-F238E27FC236}">
                  <a16:creationId xmlns:a16="http://schemas.microsoft.com/office/drawing/2014/main" id="{0387B7E1-0522-E6BD-00E9-E3B62EA1E887}"/>
                </a:ext>
              </a:extLst>
            </p:cNvPr>
            <p:cNvSpPr/>
            <p:nvPr/>
          </p:nvSpPr>
          <p:spPr>
            <a:xfrm>
              <a:off x="9052080" y="1976478"/>
              <a:ext cx="48951" cy="11363"/>
            </a:xfrm>
            <a:custGeom>
              <a:avLst/>
              <a:gdLst>
                <a:gd name="connsiteX0" fmla="*/ 0 w 48951"/>
                <a:gd name="connsiteY0" fmla="*/ 10490 h 11363"/>
                <a:gd name="connsiteX1" fmla="*/ 1748 w 48951"/>
                <a:gd name="connsiteY1" fmla="*/ 0 h 11363"/>
                <a:gd name="connsiteX2" fmla="*/ 48952 w 48951"/>
                <a:gd name="connsiteY2" fmla="*/ 11364 h 11363"/>
                <a:gd name="connsiteX3" fmla="*/ 0 w 48951"/>
                <a:gd name="connsiteY3" fmla="*/ 10490 h 11363"/>
              </a:gdLst>
              <a:ahLst/>
              <a:cxnLst>
                <a:cxn ang="0">
                  <a:pos x="connsiteX0" y="connsiteY0"/>
                </a:cxn>
                <a:cxn ang="0">
                  <a:pos x="connsiteX1" y="connsiteY1"/>
                </a:cxn>
                <a:cxn ang="0">
                  <a:pos x="connsiteX2" y="connsiteY2"/>
                </a:cxn>
                <a:cxn ang="0">
                  <a:pos x="connsiteX3" y="connsiteY3"/>
                </a:cxn>
              </a:cxnLst>
              <a:rect l="l" t="t" r="r" b="b"/>
              <a:pathLst>
                <a:path w="48951" h="11363">
                  <a:moveTo>
                    <a:pt x="0" y="10490"/>
                  </a:moveTo>
                  <a:cubicBezTo>
                    <a:pt x="874" y="6993"/>
                    <a:pt x="874" y="3497"/>
                    <a:pt x="1748" y="0"/>
                  </a:cubicBezTo>
                  <a:cubicBezTo>
                    <a:pt x="17483" y="3497"/>
                    <a:pt x="33217" y="6993"/>
                    <a:pt x="48952" y="11364"/>
                  </a:cubicBezTo>
                  <a:cubicBezTo>
                    <a:pt x="32343" y="11364"/>
                    <a:pt x="15735" y="10490"/>
                    <a:pt x="0" y="10490"/>
                  </a:cubicBezTo>
                  <a:close/>
                </a:path>
              </a:pathLst>
            </a:custGeom>
            <a:solidFill>
              <a:srgbClr val="BE7625"/>
            </a:solidFill>
            <a:ln w="8731" cap="flat">
              <a:noFill/>
              <a:prstDash val="solid"/>
              <a:miter/>
            </a:ln>
          </p:spPr>
          <p:txBody>
            <a:bodyPr rtlCol="0" anchor="ctr"/>
            <a:lstStyle/>
            <a:p>
              <a:endParaRPr lang="en-GB"/>
            </a:p>
          </p:txBody>
        </p:sp>
        <p:sp>
          <p:nvSpPr>
            <p:cNvPr id="752" name="Freeform: Shape 751">
              <a:extLst>
                <a:ext uri="{FF2B5EF4-FFF2-40B4-BE49-F238E27FC236}">
                  <a16:creationId xmlns:a16="http://schemas.microsoft.com/office/drawing/2014/main" id="{09AC221D-C75E-B9AE-0F83-F9C1736D18ED}"/>
                </a:ext>
              </a:extLst>
            </p:cNvPr>
            <p:cNvSpPr/>
            <p:nvPr/>
          </p:nvSpPr>
          <p:spPr>
            <a:xfrm>
              <a:off x="9302084" y="4332291"/>
              <a:ext cx="19231" cy="27098"/>
            </a:xfrm>
            <a:custGeom>
              <a:avLst/>
              <a:gdLst>
                <a:gd name="connsiteX0" fmla="*/ 0 w 19231"/>
                <a:gd name="connsiteY0" fmla="*/ 9616 h 27098"/>
                <a:gd name="connsiteX1" fmla="*/ 13112 w 19231"/>
                <a:gd name="connsiteY1" fmla="*/ 0 h 27098"/>
                <a:gd name="connsiteX2" fmla="*/ 19231 w 19231"/>
                <a:gd name="connsiteY2" fmla="*/ 27098 h 27098"/>
                <a:gd name="connsiteX3" fmla="*/ 0 w 19231"/>
                <a:gd name="connsiteY3" fmla="*/ 9616 h 27098"/>
              </a:gdLst>
              <a:ahLst/>
              <a:cxnLst>
                <a:cxn ang="0">
                  <a:pos x="connsiteX0" y="connsiteY0"/>
                </a:cxn>
                <a:cxn ang="0">
                  <a:pos x="connsiteX1" y="connsiteY1"/>
                </a:cxn>
                <a:cxn ang="0">
                  <a:pos x="connsiteX2" y="connsiteY2"/>
                </a:cxn>
                <a:cxn ang="0">
                  <a:pos x="connsiteX3" y="connsiteY3"/>
                </a:cxn>
              </a:cxnLst>
              <a:rect l="l" t="t" r="r" b="b"/>
              <a:pathLst>
                <a:path w="19231" h="27098">
                  <a:moveTo>
                    <a:pt x="0" y="9616"/>
                  </a:moveTo>
                  <a:cubicBezTo>
                    <a:pt x="4371" y="6119"/>
                    <a:pt x="8741" y="3497"/>
                    <a:pt x="13112" y="0"/>
                  </a:cubicBezTo>
                  <a:cubicBezTo>
                    <a:pt x="14861" y="8741"/>
                    <a:pt x="17483" y="17483"/>
                    <a:pt x="19231" y="27098"/>
                  </a:cubicBezTo>
                  <a:cubicBezTo>
                    <a:pt x="13112" y="20980"/>
                    <a:pt x="6993" y="14861"/>
                    <a:pt x="0" y="9616"/>
                  </a:cubicBezTo>
                  <a:close/>
                </a:path>
              </a:pathLst>
            </a:custGeom>
            <a:solidFill>
              <a:srgbClr val="3D2226"/>
            </a:solidFill>
            <a:ln w="8731" cap="flat">
              <a:noFill/>
              <a:prstDash val="solid"/>
              <a:miter/>
            </a:ln>
          </p:spPr>
          <p:txBody>
            <a:bodyPr rtlCol="0" anchor="ctr"/>
            <a:lstStyle/>
            <a:p>
              <a:endParaRPr lang="en-GB"/>
            </a:p>
          </p:txBody>
        </p:sp>
        <p:sp>
          <p:nvSpPr>
            <p:cNvPr id="753" name="Freeform: Shape 752">
              <a:extLst>
                <a:ext uri="{FF2B5EF4-FFF2-40B4-BE49-F238E27FC236}">
                  <a16:creationId xmlns:a16="http://schemas.microsoft.com/office/drawing/2014/main" id="{77DB4EDF-89F8-2BB2-F586-E8C81331B503}"/>
                </a:ext>
              </a:extLst>
            </p:cNvPr>
            <p:cNvSpPr/>
            <p:nvPr/>
          </p:nvSpPr>
          <p:spPr>
            <a:xfrm>
              <a:off x="9159599" y="3374231"/>
              <a:ext cx="12238" cy="13112"/>
            </a:xfrm>
            <a:custGeom>
              <a:avLst/>
              <a:gdLst>
                <a:gd name="connsiteX0" fmla="*/ 3497 w 12238"/>
                <a:gd name="connsiteY0" fmla="*/ 13112 h 13112"/>
                <a:gd name="connsiteX1" fmla="*/ 0 w 12238"/>
                <a:gd name="connsiteY1" fmla="*/ 3497 h 13112"/>
                <a:gd name="connsiteX2" fmla="*/ 6119 w 12238"/>
                <a:gd name="connsiteY2" fmla="*/ 0 h 13112"/>
                <a:gd name="connsiteX3" fmla="*/ 12238 w 12238"/>
                <a:gd name="connsiteY3" fmla="*/ 7867 h 13112"/>
                <a:gd name="connsiteX4" fmla="*/ 3497 w 12238"/>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3112">
                  <a:moveTo>
                    <a:pt x="3497" y="13112"/>
                  </a:moveTo>
                  <a:cubicBezTo>
                    <a:pt x="1748" y="9615"/>
                    <a:pt x="0" y="6993"/>
                    <a:pt x="0" y="3497"/>
                  </a:cubicBezTo>
                  <a:cubicBezTo>
                    <a:pt x="0" y="2622"/>
                    <a:pt x="5245" y="0"/>
                    <a:pt x="6119" y="0"/>
                  </a:cubicBezTo>
                  <a:cubicBezTo>
                    <a:pt x="8741" y="1748"/>
                    <a:pt x="10490" y="5245"/>
                    <a:pt x="12238" y="7867"/>
                  </a:cubicBezTo>
                  <a:cubicBezTo>
                    <a:pt x="9616" y="9615"/>
                    <a:pt x="6993" y="11364"/>
                    <a:pt x="3497" y="13112"/>
                  </a:cubicBezTo>
                  <a:close/>
                </a:path>
              </a:pathLst>
            </a:custGeom>
            <a:solidFill>
              <a:srgbClr val="C0BCBD"/>
            </a:solidFill>
            <a:ln w="8731" cap="flat">
              <a:noFill/>
              <a:prstDash val="solid"/>
              <a:miter/>
            </a:ln>
          </p:spPr>
          <p:txBody>
            <a:bodyPr rtlCol="0" anchor="ctr"/>
            <a:lstStyle/>
            <a:p>
              <a:endParaRPr lang="en-GB"/>
            </a:p>
          </p:txBody>
        </p:sp>
        <p:sp>
          <p:nvSpPr>
            <p:cNvPr id="754" name="Freeform: Shape 753">
              <a:extLst>
                <a:ext uri="{FF2B5EF4-FFF2-40B4-BE49-F238E27FC236}">
                  <a16:creationId xmlns:a16="http://schemas.microsoft.com/office/drawing/2014/main" id="{23ECF40F-B2FC-C4AA-7910-0FC5FED38B43}"/>
                </a:ext>
              </a:extLst>
            </p:cNvPr>
            <p:cNvSpPr/>
            <p:nvPr/>
          </p:nvSpPr>
          <p:spPr>
            <a:xfrm>
              <a:off x="9134249" y="1909169"/>
              <a:ext cx="32343" cy="874"/>
            </a:xfrm>
            <a:custGeom>
              <a:avLst/>
              <a:gdLst>
                <a:gd name="connsiteX0" fmla="*/ 0 w 32343"/>
                <a:gd name="connsiteY0" fmla="*/ 874 h 874"/>
                <a:gd name="connsiteX1" fmla="*/ 32343 w 32343"/>
                <a:gd name="connsiteY1" fmla="*/ 0 h 874"/>
                <a:gd name="connsiteX2" fmla="*/ 0 w 32343"/>
                <a:gd name="connsiteY2" fmla="*/ 874 h 874"/>
              </a:gdLst>
              <a:ahLst/>
              <a:cxnLst>
                <a:cxn ang="0">
                  <a:pos x="connsiteX0" y="connsiteY0"/>
                </a:cxn>
                <a:cxn ang="0">
                  <a:pos x="connsiteX1" y="connsiteY1"/>
                </a:cxn>
                <a:cxn ang="0">
                  <a:pos x="connsiteX2" y="connsiteY2"/>
                </a:cxn>
              </a:cxnLst>
              <a:rect l="l" t="t" r="r" b="b"/>
              <a:pathLst>
                <a:path w="32343" h="874">
                  <a:moveTo>
                    <a:pt x="0" y="874"/>
                  </a:moveTo>
                  <a:cubicBezTo>
                    <a:pt x="10490" y="874"/>
                    <a:pt x="21854" y="874"/>
                    <a:pt x="32343" y="0"/>
                  </a:cubicBezTo>
                  <a:cubicBezTo>
                    <a:pt x="21854" y="0"/>
                    <a:pt x="11364" y="874"/>
                    <a:pt x="0" y="874"/>
                  </a:cubicBezTo>
                  <a:close/>
                </a:path>
              </a:pathLst>
            </a:custGeom>
            <a:solidFill>
              <a:srgbClr val="654A38"/>
            </a:solidFill>
            <a:ln w="8731" cap="flat">
              <a:noFill/>
              <a:prstDash val="solid"/>
              <a:miter/>
            </a:ln>
          </p:spPr>
          <p:txBody>
            <a:bodyPr rtlCol="0" anchor="ctr"/>
            <a:lstStyle/>
            <a:p>
              <a:endParaRPr lang="en-GB"/>
            </a:p>
          </p:txBody>
        </p:sp>
        <p:sp>
          <p:nvSpPr>
            <p:cNvPr id="755" name="Freeform: Shape 754">
              <a:extLst>
                <a:ext uri="{FF2B5EF4-FFF2-40B4-BE49-F238E27FC236}">
                  <a16:creationId xmlns:a16="http://schemas.microsoft.com/office/drawing/2014/main" id="{1CA9B9C4-AAF6-BD67-9C99-DD5DA98D22D6}"/>
                </a:ext>
              </a:extLst>
            </p:cNvPr>
            <p:cNvSpPr/>
            <p:nvPr/>
          </p:nvSpPr>
          <p:spPr>
            <a:xfrm>
              <a:off x="8728647" y="1461608"/>
              <a:ext cx="25350" cy="13112"/>
            </a:xfrm>
            <a:custGeom>
              <a:avLst/>
              <a:gdLst>
                <a:gd name="connsiteX0" fmla="*/ 25350 w 25350"/>
                <a:gd name="connsiteY0" fmla="*/ 874 h 13112"/>
                <a:gd name="connsiteX1" fmla="*/ 22728 w 25350"/>
                <a:gd name="connsiteY1" fmla="*/ 13112 h 13112"/>
                <a:gd name="connsiteX2" fmla="*/ 0 w 25350"/>
                <a:gd name="connsiteY2" fmla="*/ 7867 h 13112"/>
                <a:gd name="connsiteX3" fmla="*/ 12238 w 25350"/>
                <a:gd name="connsiteY3" fmla="*/ 0 h 13112"/>
                <a:gd name="connsiteX4" fmla="*/ 25350 w 25350"/>
                <a:gd name="connsiteY4" fmla="*/ 874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13112">
                  <a:moveTo>
                    <a:pt x="25350" y="874"/>
                  </a:moveTo>
                  <a:cubicBezTo>
                    <a:pt x="24476" y="5245"/>
                    <a:pt x="23602" y="8741"/>
                    <a:pt x="22728" y="13112"/>
                  </a:cubicBezTo>
                  <a:cubicBezTo>
                    <a:pt x="14860" y="11364"/>
                    <a:pt x="7867" y="9616"/>
                    <a:pt x="0" y="7867"/>
                  </a:cubicBezTo>
                  <a:cubicBezTo>
                    <a:pt x="4371" y="5245"/>
                    <a:pt x="8741" y="2622"/>
                    <a:pt x="12238" y="0"/>
                  </a:cubicBezTo>
                  <a:cubicBezTo>
                    <a:pt x="16609" y="0"/>
                    <a:pt x="20979" y="874"/>
                    <a:pt x="25350" y="874"/>
                  </a:cubicBezTo>
                  <a:close/>
                </a:path>
              </a:pathLst>
            </a:custGeom>
            <a:solidFill>
              <a:srgbClr val="BA3325"/>
            </a:solidFill>
            <a:ln w="8731" cap="flat">
              <a:noFill/>
              <a:prstDash val="solid"/>
              <a:miter/>
            </a:ln>
          </p:spPr>
          <p:txBody>
            <a:bodyPr rtlCol="0" anchor="ctr"/>
            <a:lstStyle/>
            <a:p>
              <a:endParaRPr lang="en-GB"/>
            </a:p>
          </p:txBody>
        </p:sp>
        <p:sp>
          <p:nvSpPr>
            <p:cNvPr id="756" name="Freeform: Shape 755">
              <a:extLst>
                <a:ext uri="{FF2B5EF4-FFF2-40B4-BE49-F238E27FC236}">
                  <a16:creationId xmlns:a16="http://schemas.microsoft.com/office/drawing/2014/main" id="{E8B3B221-F107-6002-22CF-240982AFD7AF}"/>
                </a:ext>
              </a:extLst>
            </p:cNvPr>
            <p:cNvSpPr/>
            <p:nvPr/>
          </p:nvSpPr>
          <p:spPr>
            <a:xfrm>
              <a:off x="9621146" y="1455489"/>
              <a:ext cx="19231" cy="27098"/>
            </a:xfrm>
            <a:custGeom>
              <a:avLst/>
              <a:gdLst>
                <a:gd name="connsiteX0" fmla="*/ 8741 w 19231"/>
                <a:gd name="connsiteY0" fmla="*/ 0 h 27098"/>
                <a:gd name="connsiteX1" fmla="*/ 19231 w 19231"/>
                <a:gd name="connsiteY1" fmla="*/ 874 h 27098"/>
                <a:gd name="connsiteX2" fmla="*/ 0 w 19231"/>
                <a:gd name="connsiteY2" fmla="*/ 27098 h 27098"/>
                <a:gd name="connsiteX3" fmla="*/ 8741 w 19231"/>
                <a:gd name="connsiteY3" fmla="*/ 0 h 27098"/>
              </a:gdLst>
              <a:ahLst/>
              <a:cxnLst>
                <a:cxn ang="0">
                  <a:pos x="connsiteX0" y="connsiteY0"/>
                </a:cxn>
                <a:cxn ang="0">
                  <a:pos x="connsiteX1" y="connsiteY1"/>
                </a:cxn>
                <a:cxn ang="0">
                  <a:pos x="connsiteX2" y="connsiteY2"/>
                </a:cxn>
                <a:cxn ang="0">
                  <a:pos x="connsiteX3" y="connsiteY3"/>
                </a:cxn>
              </a:cxnLst>
              <a:rect l="l" t="t" r="r" b="b"/>
              <a:pathLst>
                <a:path w="19231" h="27098">
                  <a:moveTo>
                    <a:pt x="8741" y="0"/>
                  </a:moveTo>
                  <a:cubicBezTo>
                    <a:pt x="12238" y="0"/>
                    <a:pt x="15735" y="874"/>
                    <a:pt x="19231" y="874"/>
                  </a:cubicBezTo>
                  <a:cubicBezTo>
                    <a:pt x="13112" y="9616"/>
                    <a:pt x="6119" y="18357"/>
                    <a:pt x="0" y="27098"/>
                  </a:cubicBezTo>
                  <a:cubicBezTo>
                    <a:pt x="2622" y="18357"/>
                    <a:pt x="5245" y="9616"/>
                    <a:pt x="8741" y="0"/>
                  </a:cubicBezTo>
                  <a:close/>
                </a:path>
              </a:pathLst>
            </a:custGeom>
            <a:solidFill>
              <a:srgbClr val="7B2B29"/>
            </a:solidFill>
            <a:ln w="8731" cap="flat">
              <a:noFill/>
              <a:prstDash val="solid"/>
              <a:miter/>
            </a:ln>
          </p:spPr>
          <p:txBody>
            <a:bodyPr rtlCol="0" anchor="ctr"/>
            <a:lstStyle/>
            <a:p>
              <a:endParaRPr lang="en-GB"/>
            </a:p>
          </p:txBody>
        </p:sp>
        <p:sp>
          <p:nvSpPr>
            <p:cNvPr id="757" name="Freeform: Shape 756">
              <a:extLst>
                <a:ext uri="{FF2B5EF4-FFF2-40B4-BE49-F238E27FC236}">
                  <a16:creationId xmlns:a16="http://schemas.microsoft.com/office/drawing/2014/main" id="{DB4002D1-F4AA-E832-60AB-85D83CDCA6F6}"/>
                </a:ext>
              </a:extLst>
            </p:cNvPr>
            <p:cNvSpPr/>
            <p:nvPr/>
          </p:nvSpPr>
          <p:spPr>
            <a:xfrm>
              <a:off x="8841411" y="1461608"/>
              <a:ext cx="19231" cy="20979"/>
            </a:xfrm>
            <a:custGeom>
              <a:avLst/>
              <a:gdLst>
                <a:gd name="connsiteX0" fmla="*/ 13112 w 19231"/>
                <a:gd name="connsiteY0" fmla="*/ 0 h 20979"/>
                <a:gd name="connsiteX1" fmla="*/ 19231 w 19231"/>
                <a:gd name="connsiteY1" fmla="*/ 18357 h 20979"/>
                <a:gd name="connsiteX2" fmla="*/ 16609 w 19231"/>
                <a:gd name="connsiteY2" fmla="*/ 20979 h 20979"/>
                <a:gd name="connsiteX3" fmla="*/ 1748 w 19231"/>
                <a:gd name="connsiteY3" fmla="*/ 20105 h 20979"/>
                <a:gd name="connsiteX4" fmla="*/ 0 w 19231"/>
                <a:gd name="connsiteY4" fmla="*/ 18357 h 20979"/>
                <a:gd name="connsiteX5" fmla="*/ 13112 w 19231"/>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31" h="20979">
                  <a:moveTo>
                    <a:pt x="13112" y="0"/>
                  </a:moveTo>
                  <a:cubicBezTo>
                    <a:pt x="14860" y="6119"/>
                    <a:pt x="17483" y="12238"/>
                    <a:pt x="19231" y="18357"/>
                  </a:cubicBezTo>
                  <a:cubicBezTo>
                    <a:pt x="19231" y="18357"/>
                    <a:pt x="16609" y="20979"/>
                    <a:pt x="16609" y="20979"/>
                  </a:cubicBezTo>
                  <a:cubicBezTo>
                    <a:pt x="11364" y="20979"/>
                    <a:pt x="6993" y="20979"/>
                    <a:pt x="1748" y="20105"/>
                  </a:cubicBezTo>
                  <a:cubicBezTo>
                    <a:pt x="1748" y="20105"/>
                    <a:pt x="0" y="18357"/>
                    <a:pt x="0" y="18357"/>
                  </a:cubicBezTo>
                  <a:cubicBezTo>
                    <a:pt x="4371" y="13112"/>
                    <a:pt x="8741" y="6119"/>
                    <a:pt x="13112" y="0"/>
                  </a:cubicBezTo>
                  <a:close/>
                </a:path>
              </a:pathLst>
            </a:custGeom>
            <a:solidFill>
              <a:srgbClr val="B23D4A"/>
            </a:solidFill>
            <a:ln w="8731" cap="flat">
              <a:noFill/>
              <a:prstDash val="solid"/>
              <a:miter/>
            </a:ln>
          </p:spPr>
          <p:txBody>
            <a:bodyPr rtlCol="0" anchor="ctr"/>
            <a:lstStyle/>
            <a:p>
              <a:endParaRPr lang="en-GB"/>
            </a:p>
          </p:txBody>
        </p:sp>
        <p:sp>
          <p:nvSpPr>
            <p:cNvPr id="758" name="Freeform: Shape 757">
              <a:extLst>
                <a:ext uri="{FF2B5EF4-FFF2-40B4-BE49-F238E27FC236}">
                  <a16:creationId xmlns:a16="http://schemas.microsoft.com/office/drawing/2014/main" id="{ACAA3CB0-5DB4-F167-9DCD-D15A33EA35E4}"/>
                </a:ext>
              </a:extLst>
            </p:cNvPr>
            <p:cNvSpPr/>
            <p:nvPr/>
          </p:nvSpPr>
          <p:spPr>
            <a:xfrm>
              <a:off x="8467278" y="2938908"/>
              <a:ext cx="12237" cy="16746"/>
            </a:xfrm>
            <a:custGeom>
              <a:avLst/>
              <a:gdLst>
                <a:gd name="connsiteX0" fmla="*/ 6993 w 12237"/>
                <a:gd name="connsiteY0" fmla="*/ 0 h 16746"/>
                <a:gd name="connsiteX1" fmla="*/ 12238 w 12237"/>
                <a:gd name="connsiteY1" fmla="*/ 12238 h 16746"/>
                <a:gd name="connsiteX2" fmla="*/ 6993 w 12237"/>
                <a:gd name="connsiteY2" fmla="*/ 16609 h 16746"/>
                <a:gd name="connsiteX3" fmla="*/ 0 w 12237"/>
                <a:gd name="connsiteY3" fmla="*/ 10490 h 16746"/>
                <a:gd name="connsiteX4" fmla="*/ 6993 w 12237"/>
                <a:gd name="connsiteY4" fmla="*/ 0 h 16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6746">
                  <a:moveTo>
                    <a:pt x="6993" y="0"/>
                  </a:moveTo>
                  <a:cubicBezTo>
                    <a:pt x="9616" y="6119"/>
                    <a:pt x="12238" y="8741"/>
                    <a:pt x="12238" y="12238"/>
                  </a:cubicBezTo>
                  <a:cubicBezTo>
                    <a:pt x="12238" y="13986"/>
                    <a:pt x="7867" y="17483"/>
                    <a:pt x="6993" y="16609"/>
                  </a:cubicBezTo>
                  <a:cubicBezTo>
                    <a:pt x="4371" y="14861"/>
                    <a:pt x="0" y="13112"/>
                    <a:pt x="0" y="10490"/>
                  </a:cubicBezTo>
                  <a:cubicBezTo>
                    <a:pt x="0" y="7867"/>
                    <a:pt x="3497" y="5245"/>
                    <a:pt x="6993" y="0"/>
                  </a:cubicBezTo>
                  <a:close/>
                </a:path>
              </a:pathLst>
            </a:custGeom>
            <a:solidFill>
              <a:srgbClr val="C0BCBD"/>
            </a:solidFill>
            <a:ln w="8731" cap="flat">
              <a:noFill/>
              <a:prstDash val="solid"/>
              <a:miter/>
            </a:ln>
          </p:spPr>
          <p:txBody>
            <a:bodyPr rtlCol="0" anchor="ctr"/>
            <a:lstStyle/>
            <a:p>
              <a:endParaRPr lang="en-GB"/>
            </a:p>
          </p:txBody>
        </p:sp>
        <p:sp>
          <p:nvSpPr>
            <p:cNvPr id="759" name="Freeform: Shape 758">
              <a:extLst>
                <a:ext uri="{FF2B5EF4-FFF2-40B4-BE49-F238E27FC236}">
                  <a16:creationId xmlns:a16="http://schemas.microsoft.com/office/drawing/2014/main" id="{6960EEE7-DEF5-EADE-E74C-69102F01C7A5}"/>
                </a:ext>
              </a:extLst>
            </p:cNvPr>
            <p:cNvSpPr/>
            <p:nvPr/>
          </p:nvSpPr>
          <p:spPr>
            <a:xfrm>
              <a:off x="11991645" y="2228231"/>
              <a:ext cx="9791" cy="9848"/>
            </a:xfrm>
            <a:custGeom>
              <a:avLst/>
              <a:gdLst>
                <a:gd name="connsiteX0" fmla="*/ 9792 w 9791"/>
                <a:gd name="connsiteY0" fmla="*/ 3497 h 9848"/>
                <a:gd name="connsiteX1" fmla="*/ 6295 w 9791"/>
                <a:gd name="connsiteY1" fmla="*/ 9616 h 9848"/>
                <a:gd name="connsiteX2" fmla="*/ 176 w 9791"/>
                <a:gd name="connsiteY2" fmla="*/ 6993 h 9848"/>
                <a:gd name="connsiteX3" fmla="*/ 2798 w 9791"/>
                <a:gd name="connsiteY3" fmla="*/ 0 h 9848"/>
                <a:gd name="connsiteX4" fmla="*/ 9792 w 9791"/>
                <a:gd name="connsiteY4" fmla="*/ 3497 h 9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1" h="9848">
                  <a:moveTo>
                    <a:pt x="9792" y="3497"/>
                  </a:moveTo>
                  <a:cubicBezTo>
                    <a:pt x="8917" y="6119"/>
                    <a:pt x="8043" y="8741"/>
                    <a:pt x="6295" y="9616"/>
                  </a:cubicBezTo>
                  <a:cubicBezTo>
                    <a:pt x="4547" y="10490"/>
                    <a:pt x="1050" y="8741"/>
                    <a:pt x="176" y="6993"/>
                  </a:cubicBezTo>
                  <a:cubicBezTo>
                    <a:pt x="-698" y="5245"/>
                    <a:pt x="1924" y="2622"/>
                    <a:pt x="2798" y="0"/>
                  </a:cubicBezTo>
                  <a:cubicBezTo>
                    <a:pt x="5421" y="1748"/>
                    <a:pt x="8043" y="2622"/>
                    <a:pt x="9792" y="3497"/>
                  </a:cubicBezTo>
                  <a:close/>
                </a:path>
              </a:pathLst>
            </a:custGeom>
            <a:solidFill>
              <a:srgbClr val="C0BCBD"/>
            </a:solidFill>
            <a:ln w="8731" cap="flat">
              <a:noFill/>
              <a:prstDash val="solid"/>
              <a:miter/>
            </a:ln>
          </p:spPr>
          <p:txBody>
            <a:bodyPr rtlCol="0" anchor="ctr"/>
            <a:lstStyle/>
            <a:p>
              <a:endParaRPr lang="en-GB"/>
            </a:p>
          </p:txBody>
        </p:sp>
        <p:sp>
          <p:nvSpPr>
            <p:cNvPr id="760" name="Freeform: Shape 759">
              <a:extLst>
                <a:ext uri="{FF2B5EF4-FFF2-40B4-BE49-F238E27FC236}">
                  <a16:creationId xmlns:a16="http://schemas.microsoft.com/office/drawing/2014/main" id="{72D7BC61-AF34-3839-96E7-07DC4500AECD}"/>
                </a:ext>
              </a:extLst>
            </p:cNvPr>
            <p:cNvSpPr/>
            <p:nvPr/>
          </p:nvSpPr>
          <p:spPr>
            <a:xfrm>
              <a:off x="9785485" y="1438006"/>
              <a:ext cx="13112" cy="20105"/>
            </a:xfrm>
            <a:custGeom>
              <a:avLst/>
              <a:gdLst>
                <a:gd name="connsiteX0" fmla="*/ 0 w 13112"/>
                <a:gd name="connsiteY0" fmla="*/ 0 h 20105"/>
                <a:gd name="connsiteX1" fmla="*/ 13112 w 13112"/>
                <a:gd name="connsiteY1" fmla="*/ 20105 h 20105"/>
                <a:gd name="connsiteX2" fmla="*/ 0 w 13112"/>
                <a:gd name="connsiteY2" fmla="*/ 0 h 20105"/>
              </a:gdLst>
              <a:ahLst/>
              <a:cxnLst>
                <a:cxn ang="0">
                  <a:pos x="connsiteX0" y="connsiteY0"/>
                </a:cxn>
                <a:cxn ang="0">
                  <a:pos x="connsiteX1" y="connsiteY1"/>
                </a:cxn>
                <a:cxn ang="0">
                  <a:pos x="connsiteX2" y="connsiteY2"/>
                </a:cxn>
              </a:cxnLst>
              <a:rect l="l" t="t" r="r" b="b"/>
              <a:pathLst>
                <a:path w="13112" h="20105">
                  <a:moveTo>
                    <a:pt x="0" y="0"/>
                  </a:moveTo>
                  <a:cubicBezTo>
                    <a:pt x="4371" y="6993"/>
                    <a:pt x="8741" y="13112"/>
                    <a:pt x="13112" y="20105"/>
                  </a:cubicBezTo>
                  <a:cubicBezTo>
                    <a:pt x="8741" y="13112"/>
                    <a:pt x="4371" y="6993"/>
                    <a:pt x="0" y="0"/>
                  </a:cubicBezTo>
                  <a:close/>
                </a:path>
              </a:pathLst>
            </a:custGeom>
            <a:solidFill>
              <a:srgbClr val="7E4E29"/>
            </a:solidFill>
            <a:ln w="8731" cap="flat">
              <a:noFill/>
              <a:prstDash val="solid"/>
              <a:miter/>
            </a:ln>
          </p:spPr>
          <p:txBody>
            <a:bodyPr rtlCol="0" anchor="ctr"/>
            <a:lstStyle/>
            <a:p>
              <a:endParaRPr lang="en-GB"/>
            </a:p>
          </p:txBody>
        </p:sp>
        <p:sp>
          <p:nvSpPr>
            <p:cNvPr id="761" name="Freeform: Shape 760">
              <a:extLst>
                <a:ext uri="{FF2B5EF4-FFF2-40B4-BE49-F238E27FC236}">
                  <a16:creationId xmlns:a16="http://schemas.microsoft.com/office/drawing/2014/main" id="{B90C3817-422F-3552-7530-E3C3C1CE4501}"/>
                </a:ext>
              </a:extLst>
            </p:cNvPr>
            <p:cNvSpPr/>
            <p:nvPr/>
          </p:nvSpPr>
          <p:spPr>
            <a:xfrm>
              <a:off x="8550963" y="3026323"/>
              <a:ext cx="11596" cy="19231"/>
            </a:xfrm>
            <a:custGeom>
              <a:avLst/>
              <a:gdLst>
                <a:gd name="connsiteX0" fmla="*/ 2855 w 11596"/>
                <a:gd name="connsiteY0" fmla="*/ 0 h 19231"/>
                <a:gd name="connsiteX1" fmla="*/ 11596 w 11596"/>
                <a:gd name="connsiteY1" fmla="*/ 11364 h 19231"/>
                <a:gd name="connsiteX2" fmla="*/ 5477 w 11596"/>
                <a:gd name="connsiteY2" fmla="*/ 19231 h 19231"/>
                <a:gd name="connsiteX3" fmla="*/ 233 w 11596"/>
                <a:gd name="connsiteY3" fmla="*/ 13986 h 19231"/>
                <a:gd name="connsiteX4" fmla="*/ 2855 w 11596"/>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96" h="19231">
                  <a:moveTo>
                    <a:pt x="2855" y="0"/>
                  </a:moveTo>
                  <a:cubicBezTo>
                    <a:pt x="7226" y="5245"/>
                    <a:pt x="11596" y="7867"/>
                    <a:pt x="11596" y="11364"/>
                  </a:cubicBezTo>
                  <a:cubicBezTo>
                    <a:pt x="11596" y="13112"/>
                    <a:pt x="8100" y="16609"/>
                    <a:pt x="5477" y="19231"/>
                  </a:cubicBezTo>
                  <a:cubicBezTo>
                    <a:pt x="3729" y="17483"/>
                    <a:pt x="233" y="15735"/>
                    <a:pt x="233" y="13986"/>
                  </a:cubicBezTo>
                  <a:cubicBezTo>
                    <a:pt x="-642" y="10490"/>
                    <a:pt x="1107" y="6993"/>
                    <a:pt x="2855" y="0"/>
                  </a:cubicBezTo>
                  <a:close/>
                </a:path>
              </a:pathLst>
            </a:custGeom>
            <a:solidFill>
              <a:srgbClr val="B09B7B"/>
            </a:solidFill>
            <a:ln w="8731" cap="flat">
              <a:noFill/>
              <a:prstDash val="solid"/>
              <a:miter/>
            </a:ln>
          </p:spPr>
          <p:txBody>
            <a:bodyPr rtlCol="0" anchor="ctr"/>
            <a:lstStyle/>
            <a:p>
              <a:endParaRPr lang="en-GB"/>
            </a:p>
          </p:txBody>
        </p:sp>
        <p:sp>
          <p:nvSpPr>
            <p:cNvPr id="762" name="Freeform: Shape 761">
              <a:extLst>
                <a:ext uri="{FF2B5EF4-FFF2-40B4-BE49-F238E27FC236}">
                  <a16:creationId xmlns:a16="http://schemas.microsoft.com/office/drawing/2014/main" id="{9ADDB587-B04E-1858-0C60-624A1517979C}"/>
                </a:ext>
              </a:extLst>
            </p:cNvPr>
            <p:cNvSpPr/>
            <p:nvPr/>
          </p:nvSpPr>
          <p:spPr>
            <a:xfrm>
              <a:off x="9422716" y="3032442"/>
              <a:ext cx="11363" cy="11363"/>
            </a:xfrm>
            <a:custGeom>
              <a:avLst/>
              <a:gdLst>
                <a:gd name="connsiteX0" fmla="*/ 6119 w 11363"/>
                <a:gd name="connsiteY0" fmla="*/ 0 h 11363"/>
                <a:gd name="connsiteX1" fmla="*/ 11364 w 11363"/>
                <a:gd name="connsiteY1" fmla="*/ 5245 h 11363"/>
                <a:gd name="connsiteX2" fmla="*/ 3497 w 11363"/>
                <a:gd name="connsiteY2" fmla="*/ 11364 h 11363"/>
                <a:gd name="connsiteX3" fmla="*/ 0 w 11363"/>
                <a:gd name="connsiteY3" fmla="*/ 4371 h 11363"/>
                <a:gd name="connsiteX4" fmla="*/ 6119 w 11363"/>
                <a:gd name="connsiteY4" fmla="*/ 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1363">
                  <a:moveTo>
                    <a:pt x="6119" y="0"/>
                  </a:moveTo>
                  <a:cubicBezTo>
                    <a:pt x="7867" y="1748"/>
                    <a:pt x="9616" y="3497"/>
                    <a:pt x="11364" y="5245"/>
                  </a:cubicBezTo>
                  <a:cubicBezTo>
                    <a:pt x="8741" y="6993"/>
                    <a:pt x="6119" y="9616"/>
                    <a:pt x="3497" y="11364"/>
                  </a:cubicBezTo>
                  <a:cubicBezTo>
                    <a:pt x="2622" y="8741"/>
                    <a:pt x="0" y="6993"/>
                    <a:pt x="0" y="4371"/>
                  </a:cubicBezTo>
                  <a:cubicBezTo>
                    <a:pt x="874" y="2622"/>
                    <a:pt x="4371" y="1748"/>
                    <a:pt x="6119" y="0"/>
                  </a:cubicBezTo>
                  <a:close/>
                </a:path>
              </a:pathLst>
            </a:custGeom>
            <a:solidFill>
              <a:srgbClr val="C0BCBD"/>
            </a:solidFill>
            <a:ln w="8731" cap="flat">
              <a:noFill/>
              <a:prstDash val="solid"/>
              <a:miter/>
            </a:ln>
          </p:spPr>
          <p:txBody>
            <a:bodyPr rtlCol="0" anchor="ctr"/>
            <a:lstStyle/>
            <a:p>
              <a:endParaRPr lang="en-GB"/>
            </a:p>
          </p:txBody>
        </p:sp>
        <p:sp>
          <p:nvSpPr>
            <p:cNvPr id="763" name="Freeform: Shape 762">
              <a:extLst>
                <a:ext uri="{FF2B5EF4-FFF2-40B4-BE49-F238E27FC236}">
                  <a16:creationId xmlns:a16="http://schemas.microsoft.com/office/drawing/2014/main" id="{87ABDE13-EEA6-0699-0B57-2B2EAFDCA95A}"/>
                </a:ext>
              </a:extLst>
            </p:cNvPr>
            <p:cNvSpPr/>
            <p:nvPr/>
          </p:nvSpPr>
          <p:spPr>
            <a:xfrm>
              <a:off x="8955050" y="1439754"/>
              <a:ext cx="19231" cy="874"/>
            </a:xfrm>
            <a:custGeom>
              <a:avLst/>
              <a:gdLst>
                <a:gd name="connsiteX0" fmla="*/ 19231 w 19231"/>
                <a:gd name="connsiteY0" fmla="*/ 874 h 874"/>
                <a:gd name="connsiteX1" fmla="*/ 0 w 19231"/>
                <a:gd name="connsiteY1" fmla="*/ 0 h 874"/>
                <a:gd name="connsiteX2" fmla="*/ 19231 w 19231"/>
                <a:gd name="connsiteY2" fmla="*/ 874 h 874"/>
              </a:gdLst>
              <a:ahLst/>
              <a:cxnLst>
                <a:cxn ang="0">
                  <a:pos x="connsiteX0" y="connsiteY0"/>
                </a:cxn>
                <a:cxn ang="0">
                  <a:pos x="connsiteX1" y="connsiteY1"/>
                </a:cxn>
                <a:cxn ang="0">
                  <a:pos x="connsiteX2" y="connsiteY2"/>
                </a:cxn>
              </a:cxnLst>
              <a:rect l="l" t="t" r="r" b="b"/>
              <a:pathLst>
                <a:path w="19231" h="874">
                  <a:moveTo>
                    <a:pt x="19231" y="874"/>
                  </a:moveTo>
                  <a:cubicBezTo>
                    <a:pt x="13112" y="874"/>
                    <a:pt x="6993" y="0"/>
                    <a:pt x="0" y="0"/>
                  </a:cubicBezTo>
                  <a:cubicBezTo>
                    <a:pt x="6993" y="874"/>
                    <a:pt x="13112" y="874"/>
                    <a:pt x="19231" y="874"/>
                  </a:cubicBezTo>
                  <a:close/>
                </a:path>
              </a:pathLst>
            </a:custGeom>
            <a:solidFill>
              <a:srgbClr val="4F513D"/>
            </a:solidFill>
            <a:ln w="8731" cap="flat">
              <a:noFill/>
              <a:prstDash val="solid"/>
              <a:miter/>
            </a:ln>
          </p:spPr>
          <p:txBody>
            <a:bodyPr rtlCol="0" anchor="ctr"/>
            <a:lstStyle/>
            <a:p>
              <a:endParaRPr lang="en-GB"/>
            </a:p>
          </p:txBody>
        </p:sp>
        <p:sp>
          <p:nvSpPr>
            <p:cNvPr id="764" name="Freeform: Shape 763">
              <a:extLst>
                <a:ext uri="{FF2B5EF4-FFF2-40B4-BE49-F238E27FC236}">
                  <a16:creationId xmlns:a16="http://schemas.microsoft.com/office/drawing/2014/main" id="{3B7D1830-AE8E-1411-1CC9-0605DBD9E6B9}"/>
                </a:ext>
              </a:extLst>
            </p:cNvPr>
            <p:cNvSpPr/>
            <p:nvPr/>
          </p:nvSpPr>
          <p:spPr>
            <a:xfrm>
              <a:off x="12185006" y="2271064"/>
              <a:ext cx="10489" cy="8917"/>
            </a:xfrm>
            <a:custGeom>
              <a:avLst/>
              <a:gdLst>
                <a:gd name="connsiteX0" fmla="*/ 10490 w 10489"/>
                <a:gd name="connsiteY0" fmla="*/ 2622 h 8917"/>
                <a:gd name="connsiteX1" fmla="*/ 6993 w 10489"/>
                <a:gd name="connsiteY1" fmla="*/ 8741 h 8917"/>
                <a:gd name="connsiteX2" fmla="*/ 0 w 10489"/>
                <a:gd name="connsiteY2" fmla="*/ 6119 h 8917"/>
                <a:gd name="connsiteX3" fmla="*/ 3497 w 10489"/>
                <a:gd name="connsiteY3" fmla="*/ 0 h 8917"/>
                <a:gd name="connsiteX4" fmla="*/ 10490 w 10489"/>
                <a:gd name="connsiteY4" fmla="*/ 2622 h 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8917">
                  <a:moveTo>
                    <a:pt x="10490" y="2622"/>
                  </a:moveTo>
                  <a:cubicBezTo>
                    <a:pt x="9615" y="5245"/>
                    <a:pt x="8741" y="8741"/>
                    <a:pt x="6993" y="8741"/>
                  </a:cubicBezTo>
                  <a:cubicBezTo>
                    <a:pt x="5245" y="9616"/>
                    <a:pt x="2622" y="6993"/>
                    <a:pt x="0" y="6119"/>
                  </a:cubicBezTo>
                  <a:cubicBezTo>
                    <a:pt x="874" y="4371"/>
                    <a:pt x="1748" y="874"/>
                    <a:pt x="3497" y="0"/>
                  </a:cubicBezTo>
                  <a:cubicBezTo>
                    <a:pt x="5245" y="0"/>
                    <a:pt x="8741" y="1748"/>
                    <a:pt x="10490" y="2622"/>
                  </a:cubicBezTo>
                  <a:close/>
                </a:path>
              </a:pathLst>
            </a:custGeom>
            <a:solidFill>
              <a:srgbClr val="C0BCBD"/>
            </a:solidFill>
            <a:ln w="8731" cap="flat">
              <a:noFill/>
              <a:prstDash val="solid"/>
              <a:miter/>
            </a:ln>
          </p:spPr>
          <p:txBody>
            <a:bodyPr rtlCol="0" anchor="ctr"/>
            <a:lstStyle/>
            <a:p>
              <a:endParaRPr lang="en-GB"/>
            </a:p>
          </p:txBody>
        </p:sp>
        <p:sp>
          <p:nvSpPr>
            <p:cNvPr id="765" name="Freeform: Shape 764">
              <a:extLst>
                <a:ext uri="{FF2B5EF4-FFF2-40B4-BE49-F238E27FC236}">
                  <a16:creationId xmlns:a16="http://schemas.microsoft.com/office/drawing/2014/main" id="{42DF99A0-CD09-4BCC-0057-ED82CAB59981}"/>
                </a:ext>
              </a:extLst>
            </p:cNvPr>
            <p:cNvSpPr/>
            <p:nvPr/>
          </p:nvSpPr>
          <p:spPr>
            <a:xfrm>
              <a:off x="8963791" y="3100455"/>
              <a:ext cx="24615" cy="13281"/>
            </a:xfrm>
            <a:custGeom>
              <a:avLst/>
              <a:gdLst>
                <a:gd name="connsiteX0" fmla="*/ 0 w 24615"/>
                <a:gd name="connsiteY0" fmla="*/ 5414 h 13281"/>
                <a:gd name="connsiteX1" fmla="*/ 17483 w 24615"/>
                <a:gd name="connsiteY1" fmla="*/ 169 h 13281"/>
                <a:gd name="connsiteX2" fmla="*/ 24476 w 24615"/>
                <a:gd name="connsiteY2" fmla="*/ 7163 h 13281"/>
                <a:gd name="connsiteX3" fmla="*/ 20979 w 24615"/>
                <a:gd name="connsiteY3" fmla="*/ 13282 h 13281"/>
                <a:gd name="connsiteX4" fmla="*/ 0 w 24615"/>
                <a:gd name="connsiteY4" fmla="*/ 5414 h 13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15" h="13281">
                  <a:moveTo>
                    <a:pt x="0" y="5414"/>
                  </a:moveTo>
                  <a:cubicBezTo>
                    <a:pt x="9616" y="1918"/>
                    <a:pt x="13986" y="-705"/>
                    <a:pt x="17483" y="169"/>
                  </a:cubicBezTo>
                  <a:cubicBezTo>
                    <a:pt x="20105" y="169"/>
                    <a:pt x="23602" y="4540"/>
                    <a:pt x="24476" y="7163"/>
                  </a:cubicBezTo>
                  <a:cubicBezTo>
                    <a:pt x="25350" y="8037"/>
                    <a:pt x="21854" y="13282"/>
                    <a:pt x="20979" y="13282"/>
                  </a:cubicBezTo>
                  <a:cubicBezTo>
                    <a:pt x="17483" y="13282"/>
                    <a:pt x="13986" y="10659"/>
                    <a:pt x="0" y="5414"/>
                  </a:cubicBezTo>
                  <a:close/>
                </a:path>
              </a:pathLst>
            </a:custGeom>
            <a:solidFill>
              <a:srgbClr val="C0BCBD"/>
            </a:solidFill>
            <a:ln w="8731" cap="flat">
              <a:noFill/>
              <a:prstDash val="solid"/>
              <a:miter/>
            </a:ln>
          </p:spPr>
          <p:txBody>
            <a:bodyPr rtlCol="0" anchor="ctr"/>
            <a:lstStyle/>
            <a:p>
              <a:endParaRPr lang="en-GB"/>
            </a:p>
          </p:txBody>
        </p:sp>
        <p:sp>
          <p:nvSpPr>
            <p:cNvPr id="766" name="Freeform: Shape 765">
              <a:extLst>
                <a:ext uri="{FF2B5EF4-FFF2-40B4-BE49-F238E27FC236}">
                  <a16:creationId xmlns:a16="http://schemas.microsoft.com/office/drawing/2014/main" id="{1898E020-83F2-69BC-743B-AD39217E4775}"/>
                </a:ext>
              </a:extLst>
            </p:cNvPr>
            <p:cNvSpPr/>
            <p:nvPr/>
          </p:nvSpPr>
          <p:spPr>
            <a:xfrm>
              <a:off x="8520462" y="3126849"/>
              <a:ext cx="22866" cy="13281"/>
            </a:xfrm>
            <a:custGeom>
              <a:avLst/>
              <a:gdLst>
                <a:gd name="connsiteX0" fmla="*/ 22867 w 22866"/>
                <a:gd name="connsiteY0" fmla="*/ 7867 h 13281"/>
                <a:gd name="connsiteX1" fmla="*/ 7132 w 22866"/>
                <a:gd name="connsiteY1" fmla="*/ 13112 h 13281"/>
                <a:gd name="connsiteX2" fmla="*/ 139 w 22866"/>
                <a:gd name="connsiteY2" fmla="*/ 6119 h 13281"/>
                <a:gd name="connsiteX3" fmla="*/ 3636 w 22866"/>
                <a:gd name="connsiteY3" fmla="*/ 0 h 13281"/>
                <a:gd name="connsiteX4" fmla="*/ 22867 w 22866"/>
                <a:gd name="connsiteY4" fmla="*/ 7867 h 13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6" h="13281">
                  <a:moveTo>
                    <a:pt x="22867" y="7867"/>
                  </a:moveTo>
                  <a:cubicBezTo>
                    <a:pt x="14125" y="11364"/>
                    <a:pt x="10629" y="13986"/>
                    <a:pt x="7132" y="13112"/>
                  </a:cubicBezTo>
                  <a:cubicBezTo>
                    <a:pt x="4510" y="13112"/>
                    <a:pt x="1887" y="9616"/>
                    <a:pt x="139" y="6119"/>
                  </a:cubicBezTo>
                  <a:cubicBezTo>
                    <a:pt x="-735" y="5245"/>
                    <a:pt x="2762" y="0"/>
                    <a:pt x="3636" y="0"/>
                  </a:cubicBezTo>
                  <a:cubicBezTo>
                    <a:pt x="7132" y="874"/>
                    <a:pt x="10629" y="3497"/>
                    <a:pt x="22867" y="7867"/>
                  </a:cubicBezTo>
                  <a:close/>
                </a:path>
              </a:pathLst>
            </a:custGeom>
            <a:solidFill>
              <a:srgbClr val="C0BCBD"/>
            </a:solidFill>
            <a:ln w="8731" cap="flat">
              <a:noFill/>
              <a:prstDash val="solid"/>
              <a:miter/>
            </a:ln>
          </p:spPr>
          <p:txBody>
            <a:bodyPr rtlCol="0" anchor="ctr"/>
            <a:lstStyle/>
            <a:p>
              <a:endParaRPr lang="en-GB"/>
            </a:p>
          </p:txBody>
        </p:sp>
        <p:sp>
          <p:nvSpPr>
            <p:cNvPr id="767" name="Freeform: Shape 766">
              <a:extLst>
                <a:ext uri="{FF2B5EF4-FFF2-40B4-BE49-F238E27FC236}">
                  <a16:creationId xmlns:a16="http://schemas.microsoft.com/office/drawing/2014/main" id="{DA7C34C9-7B6E-F538-6DAF-3785ED136507}"/>
                </a:ext>
              </a:extLst>
            </p:cNvPr>
            <p:cNvSpPr/>
            <p:nvPr/>
          </p:nvSpPr>
          <p:spPr>
            <a:xfrm>
              <a:off x="9768002" y="1357585"/>
              <a:ext cx="22727" cy="18357"/>
            </a:xfrm>
            <a:custGeom>
              <a:avLst/>
              <a:gdLst>
                <a:gd name="connsiteX0" fmla="*/ 22728 w 22727"/>
                <a:gd name="connsiteY0" fmla="*/ 18357 h 18357"/>
                <a:gd name="connsiteX1" fmla="*/ 0 w 22727"/>
                <a:gd name="connsiteY1" fmla="*/ 14860 h 18357"/>
                <a:gd name="connsiteX2" fmla="*/ 874 w 22727"/>
                <a:gd name="connsiteY2" fmla="*/ 14860 h 18357"/>
                <a:gd name="connsiteX3" fmla="*/ 0 w 22727"/>
                <a:gd name="connsiteY3" fmla="*/ 0 h 18357"/>
                <a:gd name="connsiteX4" fmla="*/ 22728 w 22727"/>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8357">
                  <a:moveTo>
                    <a:pt x="22728" y="18357"/>
                  </a:moveTo>
                  <a:cubicBezTo>
                    <a:pt x="14860" y="17483"/>
                    <a:pt x="6993" y="16609"/>
                    <a:pt x="0" y="14860"/>
                  </a:cubicBezTo>
                  <a:cubicBezTo>
                    <a:pt x="0" y="14860"/>
                    <a:pt x="874" y="14860"/>
                    <a:pt x="874" y="14860"/>
                  </a:cubicBezTo>
                  <a:cubicBezTo>
                    <a:pt x="874" y="9616"/>
                    <a:pt x="0" y="5245"/>
                    <a:pt x="0" y="0"/>
                  </a:cubicBezTo>
                  <a:cubicBezTo>
                    <a:pt x="7867" y="6993"/>
                    <a:pt x="14860" y="12238"/>
                    <a:pt x="22728" y="18357"/>
                  </a:cubicBezTo>
                  <a:close/>
                </a:path>
              </a:pathLst>
            </a:custGeom>
            <a:solidFill>
              <a:srgbClr val="C8A5A6"/>
            </a:solidFill>
            <a:ln w="8731" cap="flat">
              <a:noFill/>
              <a:prstDash val="solid"/>
              <a:miter/>
            </a:ln>
          </p:spPr>
          <p:txBody>
            <a:bodyPr rtlCol="0" anchor="ctr"/>
            <a:lstStyle/>
            <a:p>
              <a:endParaRPr lang="en-GB"/>
            </a:p>
          </p:txBody>
        </p:sp>
        <p:sp>
          <p:nvSpPr>
            <p:cNvPr id="768" name="Freeform: Shape 767">
              <a:extLst>
                <a:ext uri="{FF2B5EF4-FFF2-40B4-BE49-F238E27FC236}">
                  <a16:creationId xmlns:a16="http://schemas.microsoft.com/office/drawing/2014/main" id="{63AAF883-BB08-614F-C093-2D939C506D8D}"/>
                </a:ext>
              </a:extLst>
            </p:cNvPr>
            <p:cNvSpPr/>
            <p:nvPr/>
          </p:nvSpPr>
          <p:spPr>
            <a:xfrm>
              <a:off x="10078323" y="1742207"/>
              <a:ext cx="21853" cy="18357"/>
            </a:xfrm>
            <a:custGeom>
              <a:avLst/>
              <a:gdLst>
                <a:gd name="connsiteX0" fmla="*/ 21854 w 21853"/>
                <a:gd name="connsiteY0" fmla="*/ 0 h 18357"/>
                <a:gd name="connsiteX1" fmla="*/ 0 w 21853"/>
                <a:gd name="connsiteY1" fmla="*/ 18357 h 18357"/>
                <a:gd name="connsiteX2" fmla="*/ 21854 w 21853"/>
                <a:gd name="connsiteY2" fmla="*/ 0 h 18357"/>
              </a:gdLst>
              <a:ahLst/>
              <a:cxnLst>
                <a:cxn ang="0">
                  <a:pos x="connsiteX0" y="connsiteY0"/>
                </a:cxn>
                <a:cxn ang="0">
                  <a:pos x="connsiteX1" y="connsiteY1"/>
                </a:cxn>
                <a:cxn ang="0">
                  <a:pos x="connsiteX2" y="connsiteY2"/>
                </a:cxn>
              </a:cxnLst>
              <a:rect l="l" t="t" r="r" b="b"/>
              <a:pathLst>
                <a:path w="21853" h="18357">
                  <a:moveTo>
                    <a:pt x="21854" y="0"/>
                  </a:moveTo>
                  <a:cubicBezTo>
                    <a:pt x="14860" y="6119"/>
                    <a:pt x="6993" y="12238"/>
                    <a:pt x="0" y="18357"/>
                  </a:cubicBezTo>
                  <a:cubicBezTo>
                    <a:pt x="6993" y="12238"/>
                    <a:pt x="14860" y="6119"/>
                    <a:pt x="21854" y="0"/>
                  </a:cubicBezTo>
                  <a:close/>
                </a:path>
              </a:pathLst>
            </a:custGeom>
            <a:solidFill>
              <a:srgbClr val="7B2B29"/>
            </a:solidFill>
            <a:ln w="8731" cap="flat">
              <a:noFill/>
              <a:prstDash val="solid"/>
              <a:miter/>
            </a:ln>
          </p:spPr>
          <p:txBody>
            <a:bodyPr rtlCol="0" anchor="ctr"/>
            <a:lstStyle/>
            <a:p>
              <a:endParaRPr lang="en-GB"/>
            </a:p>
          </p:txBody>
        </p:sp>
        <p:sp>
          <p:nvSpPr>
            <p:cNvPr id="769" name="Freeform: Shape 768">
              <a:extLst>
                <a:ext uri="{FF2B5EF4-FFF2-40B4-BE49-F238E27FC236}">
                  <a16:creationId xmlns:a16="http://schemas.microsoft.com/office/drawing/2014/main" id="{52A0C14C-01F2-B058-AAAE-DB1953BE8CF5}"/>
                </a:ext>
              </a:extLst>
            </p:cNvPr>
            <p:cNvSpPr/>
            <p:nvPr/>
          </p:nvSpPr>
          <p:spPr>
            <a:xfrm>
              <a:off x="10626410" y="1692381"/>
              <a:ext cx="30594" cy="874"/>
            </a:xfrm>
            <a:custGeom>
              <a:avLst/>
              <a:gdLst>
                <a:gd name="connsiteX0" fmla="*/ 30595 w 30594"/>
                <a:gd name="connsiteY0" fmla="*/ 0 h 874"/>
                <a:gd name="connsiteX1" fmla="*/ 0 w 30594"/>
                <a:gd name="connsiteY1" fmla="*/ 874 h 874"/>
                <a:gd name="connsiteX2" fmla="*/ 30595 w 30594"/>
                <a:gd name="connsiteY2" fmla="*/ 0 h 874"/>
              </a:gdLst>
              <a:ahLst/>
              <a:cxnLst>
                <a:cxn ang="0">
                  <a:pos x="connsiteX0" y="connsiteY0"/>
                </a:cxn>
                <a:cxn ang="0">
                  <a:pos x="connsiteX1" y="connsiteY1"/>
                </a:cxn>
                <a:cxn ang="0">
                  <a:pos x="connsiteX2" y="connsiteY2"/>
                </a:cxn>
              </a:cxnLst>
              <a:rect l="l" t="t" r="r" b="b"/>
              <a:pathLst>
                <a:path w="30594" h="874">
                  <a:moveTo>
                    <a:pt x="30595" y="0"/>
                  </a:moveTo>
                  <a:cubicBezTo>
                    <a:pt x="20105" y="0"/>
                    <a:pt x="10490" y="874"/>
                    <a:pt x="0" y="874"/>
                  </a:cubicBezTo>
                  <a:cubicBezTo>
                    <a:pt x="10490" y="0"/>
                    <a:pt x="20979" y="0"/>
                    <a:pt x="30595" y="0"/>
                  </a:cubicBezTo>
                  <a:close/>
                </a:path>
              </a:pathLst>
            </a:custGeom>
            <a:solidFill>
              <a:srgbClr val="BA3325"/>
            </a:solidFill>
            <a:ln w="8731" cap="flat">
              <a:noFill/>
              <a:prstDash val="solid"/>
              <a:miter/>
            </a:ln>
          </p:spPr>
          <p:txBody>
            <a:bodyPr rtlCol="0" anchor="ctr"/>
            <a:lstStyle/>
            <a:p>
              <a:endParaRPr lang="en-GB"/>
            </a:p>
          </p:txBody>
        </p:sp>
        <p:sp>
          <p:nvSpPr>
            <p:cNvPr id="770" name="Freeform: Shape 769">
              <a:extLst>
                <a:ext uri="{FF2B5EF4-FFF2-40B4-BE49-F238E27FC236}">
                  <a16:creationId xmlns:a16="http://schemas.microsoft.com/office/drawing/2014/main" id="{4054AFEA-AD9B-76C4-32F9-5BE95A7163FF}"/>
                </a:ext>
              </a:extLst>
            </p:cNvPr>
            <p:cNvSpPr/>
            <p:nvPr/>
          </p:nvSpPr>
          <p:spPr>
            <a:xfrm>
              <a:off x="10475184" y="1654793"/>
              <a:ext cx="19230" cy="15734"/>
            </a:xfrm>
            <a:custGeom>
              <a:avLst/>
              <a:gdLst>
                <a:gd name="connsiteX0" fmla="*/ 0 w 19230"/>
                <a:gd name="connsiteY0" fmla="*/ 15735 h 15734"/>
                <a:gd name="connsiteX1" fmla="*/ 10490 w 19230"/>
                <a:gd name="connsiteY1" fmla="*/ 0 h 15734"/>
                <a:gd name="connsiteX2" fmla="*/ 19231 w 19230"/>
                <a:gd name="connsiteY2" fmla="*/ 15735 h 15734"/>
                <a:gd name="connsiteX3" fmla="*/ 0 w 19230"/>
                <a:gd name="connsiteY3" fmla="*/ 15735 h 15734"/>
              </a:gdLst>
              <a:ahLst/>
              <a:cxnLst>
                <a:cxn ang="0">
                  <a:pos x="connsiteX0" y="connsiteY0"/>
                </a:cxn>
                <a:cxn ang="0">
                  <a:pos x="connsiteX1" y="connsiteY1"/>
                </a:cxn>
                <a:cxn ang="0">
                  <a:pos x="connsiteX2" y="connsiteY2"/>
                </a:cxn>
                <a:cxn ang="0">
                  <a:pos x="connsiteX3" y="connsiteY3"/>
                </a:cxn>
              </a:cxnLst>
              <a:rect l="l" t="t" r="r" b="b"/>
              <a:pathLst>
                <a:path w="19230" h="15734">
                  <a:moveTo>
                    <a:pt x="0" y="15735"/>
                  </a:moveTo>
                  <a:cubicBezTo>
                    <a:pt x="3497" y="10490"/>
                    <a:pt x="6993" y="5245"/>
                    <a:pt x="10490" y="0"/>
                  </a:cubicBezTo>
                  <a:cubicBezTo>
                    <a:pt x="13112" y="5245"/>
                    <a:pt x="15734" y="10490"/>
                    <a:pt x="19231" y="15735"/>
                  </a:cubicBezTo>
                  <a:cubicBezTo>
                    <a:pt x="13112" y="15735"/>
                    <a:pt x="6119" y="15735"/>
                    <a:pt x="0" y="15735"/>
                  </a:cubicBezTo>
                  <a:close/>
                </a:path>
              </a:pathLst>
            </a:custGeom>
            <a:solidFill>
              <a:srgbClr val="7E4E29"/>
            </a:solidFill>
            <a:ln w="8731" cap="flat">
              <a:noFill/>
              <a:prstDash val="solid"/>
              <a:miter/>
            </a:ln>
          </p:spPr>
          <p:txBody>
            <a:bodyPr rtlCol="0" anchor="ctr"/>
            <a:lstStyle/>
            <a:p>
              <a:endParaRPr lang="en-GB"/>
            </a:p>
          </p:txBody>
        </p:sp>
        <p:sp>
          <p:nvSpPr>
            <p:cNvPr id="771" name="Freeform: Shape 770">
              <a:extLst>
                <a:ext uri="{FF2B5EF4-FFF2-40B4-BE49-F238E27FC236}">
                  <a16:creationId xmlns:a16="http://schemas.microsoft.com/office/drawing/2014/main" id="{2C41EE9D-E0DF-10D8-0CF1-2639BDB2C566}"/>
                </a:ext>
              </a:extLst>
            </p:cNvPr>
            <p:cNvSpPr/>
            <p:nvPr/>
          </p:nvSpPr>
          <p:spPr>
            <a:xfrm>
              <a:off x="10033742" y="2360226"/>
              <a:ext cx="21853" cy="18469"/>
            </a:xfrm>
            <a:custGeom>
              <a:avLst/>
              <a:gdLst>
                <a:gd name="connsiteX0" fmla="*/ 21854 w 21853"/>
                <a:gd name="connsiteY0" fmla="*/ 10490 h 18469"/>
                <a:gd name="connsiteX1" fmla="*/ 13986 w 21853"/>
                <a:gd name="connsiteY1" fmla="*/ 18357 h 18469"/>
                <a:gd name="connsiteX2" fmla="*/ 0 w 21853"/>
                <a:gd name="connsiteY2" fmla="*/ 10490 h 18469"/>
                <a:gd name="connsiteX3" fmla="*/ 6119 w 21853"/>
                <a:gd name="connsiteY3" fmla="*/ 0 h 18469"/>
                <a:gd name="connsiteX4" fmla="*/ 21854 w 21853"/>
                <a:gd name="connsiteY4" fmla="*/ 10490 h 18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18469">
                  <a:moveTo>
                    <a:pt x="21854" y="10490"/>
                  </a:moveTo>
                  <a:cubicBezTo>
                    <a:pt x="18357" y="14860"/>
                    <a:pt x="14860" y="19231"/>
                    <a:pt x="13986" y="18357"/>
                  </a:cubicBezTo>
                  <a:cubicBezTo>
                    <a:pt x="8741" y="16609"/>
                    <a:pt x="4371" y="13112"/>
                    <a:pt x="0" y="10490"/>
                  </a:cubicBezTo>
                  <a:cubicBezTo>
                    <a:pt x="1748" y="6993"/>
                    <a:pt x="4371" y="3497"/>
                    <a:pt x="6119" y="0"/>
                  </a:cubicBezTo>
                  <a:cubicBezTo>
                    <a:pt x="10490" y="3497"/>
                    <a:pt x="14860" y="6993"/>
                    <a:pt x="21854" y="10490"/>
                  </a:cubicBezTo>
                  <a:close/>
                </a:path>
              </a:pathLst>
            </a:custGeom>
            <a:solidFill>
              <a:srgbClr val="E7BB54"/>
            </a:solidFill>
            <a:ln w="8731" cap="flat">
              <a:noFill/>
              <a:prstDash val="solid"/>
              <a:miter/>
            </a:ln>
          </p:spPr>
          <p:txBody>
            <a:bodyPr rtlCol="0" anchor="ctr"/>
            <a:lstStyle/>
            <a:p>
              <a:endParaRPr lang="en-GB"/>
            </a:p>
          </p:txBody>
        </p:sp>
        <p:sp>
          <p:nvSpPr>
            <p:cNvPr id="772" name="Freeform: Shape 771">
              <a:extLst>
                <a:ext uri="{FF2B5EF4-FFF2-40B4-BE49-F238E27FC236}">
                  <a16:creationId xmlns:a16="http://schemas.microsoft.com/office/drawing/2014/main" id="{E2521BD4-A5AF-1D8C-2659-9477617416F9}"/>
                </a:ext>
              </a:extLst>
            </p:cNvPr>
            <p:cNvSpPr/>
            <p:nvPr/>
          </p:nvSpPr>
          <p:spPr>
            <a:xfrm>
              <a:off x="9004002" y="3318286"/>
              <a:ext cx="15734" cy="13283"/>
            </a:xfrm>
            <a:custGeom>
              <a:avLst/>
              <a:gdLst>
                <a:gd name="connsiteX0" fmla="*/ 15735 w 15734"/>
                <a:gd name="connsiteY0" fmla="*/ 8741 h 13283"/>
                <a:gd name="connsiteX1" fmla="*/ 4371 w 15734"/>
                <a:gd name="connsiteY1" fmla="*/ 13112 h 13283"/>
                <a:gd name="connsiteX2" fmla="*/ 0 w 15734"/>
                <a:gd name="connsiteY2" fmla="*/ 3497 h 13283"/>
                <a:gd name="connsiteX3" fmla="*/ 6993 w 15734"/>
                <a:gd name="connsiteY3" fmla="*/ 0 h 13283"/>
                <a:gd name="connsiteX4" fmla="*/ 15735 w 15734"/>
                <a:gd name="connsiteY4" fmla="*/ 8741 h 132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3283">
                  <a:moveTo>
                    <a:pt x="15735" y="8741"/>
                  </a:moveTo>
                  <a:cubicBezTo>
                    <a:pt x="10490" y="11364"/>
                    <a:pt x="5245" y="13986"/>
                    <a:pt x="4371" y="13112"/>
                  </a:cubicBezTo>
                  <a:cubicBezTo>
                    <a:pt x="1748" y="11364"/>
                    <a:pt x="874" y="6993"/>
                    <a:pt x="0" y="3497"/>
                  </a:cubicBezTo>
                  <a:cubicBezTo>
                    <a:pt x="0" y="2623"/>
                    <a:pt x="5245" y="0"/>
                    <a:pt x="6993" y="0"/>
                  </a:cubicBezTo>
                  <a:cubicBezTo>
                    <a:pt x="8741" y="1748"/>
                    <a:pt x="11364" y="4371"/>
                    <a:pt x="15735" y="8741"/>
                  </a:cubicBezTo>
                  <a:close/>
                </a:path>
              </a:pathLst>
            </a:custGeom>
            <a:solidFill>
              <a:srgbClr val="B09B7B"/>
            </a:solidFill>
            <a:ln w="8731" cap="flat">
              <a:noFill/>
              <a:prstDash val="solid"/>
              <a:miter/>
            </a:ln>
          </p:spPr>
          <p:txBody>
            <a:bodyPr rtlCol="0" anchor="ctr"/>
            <a:lstStyle/>
            <a:p>
              <a:endParaRPr lang="en-GB"/>
            </a:p>
          </p:txBody>
        </p:sp>
        <p:sp>
          <p:nvSpPr>
            <p:cNvPr id="773" name="Freeform: Shape 772">
              <a:extLst>
                <a:ext uri="{FF2B5EF4-FFF2-40B4-BE49-F238E27FC236}">
                  <a16:creationId xmlns:a16="http://schemas.microsoft.com/office/drawing/2014/main" id="{4B74C353-5421-CF76-38D8-401AD30BB8C2}"/>
                </a:ext>
              </a:extLst>
            </p:cNvPr>
            <p:cNvSpPr/>
            <p:nvPr/>
          </p:nvSpPr>
          <p:spPr>
            <a:xfrm>
              <a:off x="11282017" y="2363723"/>
              <a:ext cx="25350" cy="14860"/>
            </a:xfrm>
            <a:custGeom>
              <a:avLst/>
              <a:gdLst>
                <a:gd name="connsiteX0" fmla="*/ 25350 w 25350"/>
                <a:gd name="connsiteY0" fmla="*/ 9616 h 14860"/>
                <a:gd name="connsiteX1" fmla="*/ 6993 w 25350"/>
                <a:gd name="connsiteY1" fmla="*/ 14860 h 14860"/>
                <a:gd name="connsiteX2" fmla="*/ 0 w 25350"/>
                <a:gd name="connsiteY2" fmla="*/ 11364 h 14860"/>
                <a:gd name="connsiteX3" fmla="*/ 2623 w 25350"/>
                <a:gd name="connsiteY3" fmla="*/ 0 h 14860"/>
                <a:gd name="connsiteX4" fmla="*/ 25350 w 25350"/>
                <a:gd name="connsiteY4" fmla="*/ 9616 h 14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14860">
                  <a:moveTo>
                    <a:pt x="25350" y="9616"/>
                  </a:moveTo>
                  <a:cubicBezTo>
                    <a:pt x="14861" y="13112"/>
                    <a:pt x="11364" y="14860"/>
                    <a:pt x="6993" y="14860"/>
                  </a:cubicBezTo>
                  <a:cubicBezTo>
                    <a:pt x="4371" y="14860"/>
                    <a:pt x="0" y="13112"/>
                    <a:pt x="0" y="11364"/>
                  </a:cubicBezTo>
                  <a:cubicBezTo>
                    <a:pt x="0" y="7867"/>
                    <a:pt x="1748" y="4371"/>
                    <a:pt x="2623" y="0"/>
                  </a:cubicBezTo>
                  <a:cubicBezTo>
                    <a:pt x="6993" y="2622"/>
                    <a:pt x="10490" y="4371"/>
                    <a:pt x="25350" y="9616"/>
                  </a:cubicBezTo>
                  <a:close/>
                </a:path>
              </a:pathLst>
            </a:custGeom>
            <a:solidFill>
              <a:srgbClr val="C0BCBD"/>
            </a:solidFill>
            <a:ln w="8731" cap="flat">
              <a:noFill/>
              <a:prstDash val="solid"/>
              <a:miter/>
            </a:ln>
          </p:spPr>
          <p:txBody>
            <a:bodyPr rtlCol="0" anchor="ctr"/>
            <a:lstStyle/>
            <a:p>
              <a:endParaRPr lang="en-GB"/>
            </a:p>
          </p:txBody>
        </p:sp>
        <p:sp>
          <p:nvSpPr>
            <p:cNvPr id="774" name="Freeform: Shape 773">
              <a:extLst>
                <a:ext uri="{FF2B5EF4-FFF2-40B4-BE49-F238E27FC236}">
                  <a16:creationId xmlns:a16="http://schemas.microsoft.com/office/drawing/2014/main" id="{59774B83-5D18-CC98-694A-9CAC61C36BE2}"/>
                </a:ext>
              </a:extLst>
            </p:cNvPr>
            <p:cNvSpPr/>
            <p:nvPr/>
          </p:nvSpPr>
          <p:spPr>
            <a:xfrm>
              <a:off x="9078206" y="5895258"/>
              <a:ext cx="20202" cy="17594"/>
            </a:xfrm>
            <a:custGeom>
              <a:avLst/>
              <a:gdLst>
                <a:gd name="connsiteX0" fmla="*/ 20203 w 20202"/>
                <a:gd name="connsiteY0" fmla="*/ 8741 h 17594"/>
                <a:gd name="connsiteX1" fmla="*/ 9713 w 20202"/>
                <a:gd name="connsiteY1" fmla="*/ 17483 h 17594"/>
                <a:gd name="connsiteX2" fmla="*/ 98 w 20202"/>
                <a:gd name="connsiteY2" fmla="*/ 7867 h 17594"/>
                <a:gd name="connsiteX3" fmla="*/ 6216 w 20202"/>
                <a:gd name="connsiteY3" fmla="*/ 0 h 17594"/>
                <a:gd name="connsiteX4" fmla="*/ 20203 w 20202"/>
                <a:gd name="connsiteY4" fmla="*/ 8741 h 17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2" h="17594">
                  <a:moveTo>
                    <a:pt x="20203" y="8741"/>
                  </a:moveTo>
                  <a:cubicBezTo>
                    <a:pt x="14958" y="13987"/>
                    <a:pt x="10587" y="18357"/>
                    <a:pt x="9713" y="17483"/>
                  </a:cubicBezTo>
                  <a:cubicBezTo>
                    <a:pt x="5342" y="15735"/>
                    <a:pt x="1846" y="12238"/>
                    <a:pt x="98" y="7867"/>
                  </a:cubicBezTo>
                  <a:cubicBezTo>
                    <a:pt x="-777" y="6994"/>
                    <a:pt x="4468" y="0"/>
                    <a:pt x="6216" y="0"/>
                  </a:cubicBezTo>
                  <a:cubicBezTo>
                    <a:pt x="10587" y="1748"/>
                    <a:pt x="14084" y="4371"/>
                    <a:pt x="20203" y="8741"/>
                  </a:cubicBezTo>
                  <a:close/>
                </a:path>
              </a:pathLst>
            </a:custGeom>
            <a:solidFill>
              <a:srgbClr val="654A38"/>
            </a:solidFill>
            <a:ln w="8731" cap="flat">
              <a:noFill/>
              <a:prstDash val="solid"/>
              <a:miter/>
            </a:ln>
          </p:spPr>
          <p:txBody>
            <a:bodyPr rtlCol="0" anchor="ctr"/>
            <a:lstStyle/>
            <a:p>
              <a:endParaRPr lang="en-GB"/>
            </a:p>
          </p:txBody>
        </p:sp>
        <p:sp>
          <p:nvSpPr>
            <p:cNvPr id="775" name="Freeform: Shape 774">
              <a:extLst>
                <a:ext uri="{FF2B5EF4-FFF2-40B4-BE49-F238E27FC236}">
                  <a16:creationId xmlns:a16="http://schemas.microsoft.com/office/drawing/2014/main" id="{2D2D0AE1-1C20-326E-A8BF-397E27F2EF4A}"/>
                </a:ext>
              </a:extLst>
            </p:cNvPr>
            <p:cNvSpPr/>
            <p:nvPr/>
          </p:nvSpPr>
          <p:spPr>
            <a:xfrm>
              <a:off x="11127294" y="1624198"/>
              <a:ext cx="26224" cy="14860"/>
            </a:xfrm>
            <a:custGeom>
              <a:avLst/>
              <a:gdLst>
                <a:gd name="connsiteX0" fmla="*/ 26224 w 26224"/>
                <a:gd name="connsiteY0" fmla="*/ 13112 h 14860"/>
                <a:gd name="connsiteX1" fmla="*/ 13112 w 26224"/>
                <a:gd name="connsiteY1" fmla="*/ 14860 h 14860"/>
                <a:gd name="connsiteX2" fmla="*/ 0 w 26224"/>
                <a:gd name="connsiteY2" fmla="*/ 0 h 14860"/>
                <a:gd name="connsiteX3" fmla="*/ 26224 w 26224"/>
                <a:gd name="connsiteY3" fmla="*/ 13112 h 14860"/>
              </a:gdLst>
              <a:ahLst/>
              <a:cxnLst>
                <a:cxn ang="0">
                  <a:pos x="connsiteX0" y="connsiteY0"/>
                </a:cxn>
                <a:cxn ang="0">
                  <a:pos x="connsiteX1" y="connsiteY1"/>
                </a:cxn>
                <a:cxn ang="0">
                  <a:pos x="connsiteX2" y="connsiteY2"/>
                </a:cxn>
                <a:cxn ang="0">
                  <a:pos x="connsiteX3" y="connsiteY3"/>
                </a:cxn>
              </a:cxnLst>
              <a:rect l="l" t="t" r="r" b="b"/>
              <a:pathLst>
                <a:path w="26224" h="14860">
                  <a:moveTo>
                    <a:pt x="26224" y="13112"/>
                  </a:moveTo>
                  <a:cubicBezTo>
                    <a:pt x="21854" y="13986"/>
                    <a:pt x="17483" y="14860"/>
                    <a:pt x="13112" y="14860"/>
                  </a:cubicBezTo>
                  <a:cubicBezTo>
                    <a:pt x="8741" y="9616"/>
                    <a:pt x="4371" y="5245"/>
                    <a:pt x="0" y="0"/>
                  </a:cubicBezTo>
                  <a:cubicBezTo>
                    <a:pt x="8741" y="5245"/>
                    <a:pt x="17483" y="9616"/>
                    <a:pt x="26224" y="13112"/>
                  </a:cubicBezTo>
                  <a:close/>
                </a:path>
              </a:pathLst>
            </a:custGeom>
            <a:solidFill>
              <a:srgbClr val="B23D4A"/>
            </a:solidFill>
            <a:ln w="8731" cap="flat">
              <a:noFill/>
              <a:prstDash val="solid"/>
              <a:miter/>
            </a:ln>
          </p:spPr>
          <p:txBody>
            <a:bodyPr rtlCol="0" anchor="ctr"/>
            <a:lstStyle/>
            <a:p>
              <a:endParaRPr lang="en-GB"/>
            </a:p>
          </p:txBody>
        </p:sp>
        <p:sp>
          <p:nvSpPr>
            <p:cNvPr id="776" name="Freeform: Shape 775">
              <a:extLst>
                <a:ext uri="{FF2B5EF4-FFF2-40B4-BE49-F238E27FC236}">
                  <a16:creationId xmlns:a16="http://schemas.microsoft.com/office/drawing/2014/main" id="{90DA4A5C-72E8-E9E9-E6F7-FE1E8F487D1E}"/>
                </a:ext>
              </a:extLst>
            </p:cNvPr>
            <p:cNvSpPr/>
            <p:nvPr/>
          </p:nvSpPr>
          <p:spPr>
            <a:xfrm>
              <a:off x="9475165" y="6126906"/>
              <a:ext cx="12413" cy="12238"/>
            </a:xfrm>
            <a:custGeom>
              <a:avLst/>
              <a:gdLst>
                <a:gd name="connsiteX0" fmla="*/ 0 w 12413"/>
                <a:gd name="connsiteY0" fmla="*/ 7867 h 12238"/>
                <a:gd name="connsiteX1" fmla="*/ 4371 w 12413"/>
                <a:gd name="connsiteY1" fmla="*/ 0 h 12238"/>
                <a:gd name="connsiteX2" fmla="*/ 12238 w 12413"/>
                <a:gd name="connsiteY2" fmla="*/ 6119 h 12238"/>
                <a:gd name="connsiteX3" fmla="*/ 9616 w 12413"/>
                <a:gd name="connsiteY3" fmla="*/ 12238 h 12238"/>
                <a:gd name="connsiteX4" fmla="*/ 0 w 12413"/>
                <a:gd name="connsiteY4" fmla="*/ 7867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13" h="12238">
                  <a:moveTo>
                    <a:pt x="0" y="7867"/>
                  </a:moveTo>
                  <a:cubicBezTo>
                    <a:pt x="1748" y="4371"/>
                    <a:pt x="3497" y="2623"/>
                    <a:pt x="4371" y="0"/>
                  </a:cubicBezTo>
                  <a:cubicBezTo>
                    <a:pt x="6993" y="1748"/>
                    <a:pt x="10490" y="3497"/>
                    <a:pt x="12238" y="6119"/>
                  </a:cubicBezTo>
                  <a:cubicBezTo>
                    <a:pt x="13112" y="6994"/>
                    <a:pt x="10490" y="10490"/>
                    <a:pt x="9616" y="12238"/>
                  </a:cubicBezTo>
                  <a:cubicBezTo>
                    <a:pt x="6119" y="11364"/>
                    <a:pt x="3497" y="9616"/>
                    <a:pt x="0" y="7867"/>
                  </a:cubicBezTo>
                  <a:close/>
                </a:path>
              </a:pathLst>
            </a:custGeom>
            <a:solidFill>
              <a:srgbClr val="C0BCBD"/>
            </a:solidFill>
            <a:ln w="8731" cap="flat">
              <a:noFill/>
              <a:prstDash val="solid"/>
              <a:miter/>
            </a:ln>
          </p:spPr>
          <p:txBody>
            <a:bodyPr rtlCol="0" anchor="ctr"/>
            <a:lstStyle/>
            <a:p>
              <a:endParaRPr lang="en-GB"/>
            </a:p>
          </p:txBody>
        </p:sp>
        <p:sp>
          <p:nvSpPr>
            <p:cNvPr id="777" name="Freeform: Shape 776">
              <a:extLst>
                <a:ext uri="{FF2B5EF4-FFF2-40B4-BE49-F238E27FC236}">
                  <a16:creationId xmlns:a16="http://schemas.microsoft.com/office/drawing/2014/main" id="{1E53FCB8-2DF5-2070-52BE-A3277859912B}"/>
                </a:ext>
              </a:extLst>
            </p:cNvPr>
            <p:cNvSpPr/>
            <p:nvPr/>
          </p:nvSpPr>
          <p:spPr>
            <a:xfrm>
              <a:off x="11554574" y="2444144"/>
              <a:ext cx="11539" cy="10489"/>
            </a:xfrm>
            <a:custGeom>
              <a:avLst/>
              <a:gdLst>
                <a:gd name="connsiteX0" fmla="*/ 6295 w 11539"/>
                <a:gd name="connsiteY0" fmla="*/ 0 h 10489"/>
                <a:gd name="connsiteX1" fmla="*/ 11540 w 11539"/>
                <a:gd name="connsiteY1" fmla="*/ 5245 h 10489"/>
                <a:gd name="connsiteX2" fmla="*/ 2798 w 11539"/>
                <a:gd name="connsiteY2" fmla="*/ 10490 h 10489"/>
                <a:gd name="connsiteX3" fmla="*/ 176 w 11539"/>
                <a:gd name="connsiteY3" fmla="*/ 3497 h 10489"/>
                <a:gd name="connsiteX4" fmla="*/ 6295 w 11539"/>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9" h="10489">
                  <a:moveTo>
                    <a:pt x="6295" y="0"/>
                  </a:moveTo>
                  <a:cubicBezTo>
                    <a:pt x="8043" y="1748"/>
                    <a:pt x="9792" y="3497"/>
                    <a:pt x="11540" y="5245"/>
                  </a:cubicBezTo>
                  <a:cubicBezTo>
                    <a:pt x="8917" y="6993"/>
                    <a:pt x="5421" y="8741"/>
                    <a:pt x="2798" y="10490"/>
                  </a:cubicBezTo>
                  <a:cubicBezTo>
                    <a:pt x="1924" y="7867"/>
                    <a:pt x="-698" y="5245"/>
                    <a:pt x="176" y="3497"/>
                  </a:cubicBezTo>
                  <a:cubicBezTo>
                    <a:pt x="176" y="1748"/>
                    <a:pt x="3672" y="874"/>
                    <a:pt x="6295" y="0"/>
                  </a:cubicBezTo>
                  <a:close/>
                </a:path>
              </a:pathLst>
            </a:custGeom>
            <a:solidFill>
              <a:srgbClr val="C0BCBD"/>
            </a:solidFill>
            <a:ln w="8731" cap="flat">
              <a:noFill/>
              <a:prstDash val="solid"/>
              <a:miter/>
            </a:ln>
          </p:spPr>
          <p:txBody>
            <a:bodyPr rtlCol="0" anchor="ctr"/>
            <a:lstStyle/>
            <a:p>
              <a:endParaRPr lang="en-GB"/>
            </a:p>
          </p:txBody>
        </p:sp>
        <p:sp>
          <p:nvSpPr>
            <p:cNvPr id="778" name="Freeform: Shape 777">
              <a:extLst>
                <a:ext uri="{FF2B5EF4-FFF2-40B4-BE49-F238E27FC236}">
                  <a16:creationId xmlns:a16="http://schemas.microsoft.com/office/drawing/2014/main" id="{B5C20151-932C-040F-AD37-5990F805B338}"/>
                </a:ext>
              </a:extLst>
            </p:cNvPr>
            <p:cNvSpPr/>
            <p:nvPr/>
          </p:nvSpPr>
          <p:spPr>
            <a:xfrm>
              <a:off x="10343188" y="1186253"/>
              <a:ext cx="874" cy="35839"/>
            </a:xfrm>
            <a:custGeom>
              <a:avLst/>
              <a:gdLst>
                <a:gd name="connsiteX0" fmla="*/ 0 w 874"/>
                <a:gd name="connsiteY0" fmla="*/ 0 h 35839"/>
                <a:gd name="connsiteX1" fmla="*/ 874 w 874"/>
                <a:gd name="connsiteY1" fmla="*/ 35840 h 35839"/>
                <a:gd name="connsiteX2" fmla="*/ 0 w 874"/>
                <a:gd name="connsiteY2" fmla="*/ 0 h 35839"/>
              </a:gdLst>
              <a:ahLst/>
              <a:cxnLst>
                <a:cxn ang="0">
                  <a:pos x="connsiteX0" y="connsiteY0"/>
                </a:cxn>
                <a:cxn ang="0">
                  <a:pos x="connsiteX1" y="connsiteY1"/>
                </a:cxn>
                <a:cxn ang="0">
                  <a:pos x="connsiteX2" y="connsiteY2"/>
                </a:cxn>
              </a:cxnLst>
              <a:rect l="l" t="t" r="r" b="b"/>
              <a:pathLst>
                <a:path w="874" h="35839">
                  <a:moveTo>
                    <a:pt x="0" y="0"/>
                  </a:moveTo>
                  <a:cubicBezTo>
                    <a:pt x="0" y="12238"/>
                    <a:pt x="0" y="23602"/>
                    <a:pt x="874" y="35840"/>
                  </a:cubicBezTo>
                  <a:cubicBezTo>
                    <a:pt x="0" y="23602"/>
                    <a:pt x="0" y="12238"/>
                    <a:pt x="0" y="0"/>
                  </a:cubicBezTo>
                  <a:close/>
                </a:path>
              </a:pathLst>
            </a:custGeom>
            <a:solidFill>
              <a:srgbClr val="3D2226"/>
            </a:solidFill>
            <a:ln w="8731" cap="flat">
              <a:noFill/>
              <a:prstDash val="solid"/>
              <a:miter/>
            </a:ln>
          </p:spPr>
          <p:txBody>
            <a:bodyPr rtlCol="0" anchor="ctr"/>
            <a:lstStyle/>
            <a:p>
              <a:endParaRPr lang="en-GB"/>
            </a:p>
          </p:txBody>
        </p:sp>
        <p:sp>
          <p:nvSpPr>
            <p:cNvPr id="779" name="Freeform: Shape 778">
              <a:extLst>
                <a:ext uri="{FF2B5EF4-FFF2-40B4-BE49-F238E27FC236}">
                  <a16:creationId xmlns:a16="http://schemas.microsoft.com/office/drawing/2014/main" id="{C8929F2C-1BB4-71C4-478F-B2EC2C7A0C8A}"/>
                </a:ext>
              </a:extLst>
            </p:cNvPr>
            <p:cNvSpPr/>
            <p:nvPr/>
          </p:nvSpPr>
          <p:spPr>
            <a:xfrm>
              <a:off x="9029352" y="6195787"/>
              <a:ext cx="11363" cy="11539"/>
            </a:xfrm>
            <a:custGeom>
              <a:avLst/>
              <a:gdLst>
                <a:gd name="connsiteX0" fmla="*/ 11364 w 11363"/>
                <a:gd name="connsiteY0" fmla="*/ 6295 h 11539"/>
                <a:gd name="connsiteX1" fmla="*/ 6119 w 11363"/>
                <a:gd name="connsiteY1" fmla="*/ 11540 h 11539"/>
                <a:gd name="connsiteX2" fmla="*/ 0 w 11363"/>
                <a:gd name="connsiteY2" fmla="*/ 2798 h 11539"/>
                <a:gd name="connsiteX3" fmla="*/ 6993 w 11363"/>
                <a:gd name="connsiteY3" fmla="*/ 176 h 11539"/>
                <a:gd name="connsiteX4" fmla="*/ 11364 w 11363"/>
                <a:gd name="connsiteY4" fmla="*/ 6295 h 11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1539">
                  <a:moveTo>
                    <a:pt x="11364" y="6295"/>
                  </a:moveTo>
                  <a:cubicBezTo>
                    <a:pt x="9616" y="8043"/>
                    <a:pt x="7867" y="9791"/>
                    <a:pt x="6119" y="11540"/>
                  </a:cubicBezTo>
                  <a:cubicBezTo>
                    <a:pt x="4371" y="8917"/>
                    <a:pt x="1748" y="6295"/>
                    <a:pt x="0" y="2798"/>
                  </a:cubicBezTo>
                  <a:cubicBezTo>
                    <a:pt x="2622" y="1924"/>
                    <a:pt x="5245" y="-698"/>
                    <a:pt x="6993" y="176"/>
                  </a:cubicBezTo>
                  <a:cubicBezTo>
                    <a:pt x="8741" y="176"/>
                    <a:pt x="10490" y="3673"/>
                    <a:pt x="11364" y="6295"/>
                  </a:cubicBezTo>
                  <a:close/>
                </a:path>
              </a:pathLst>
            </a:custGeom>
            <a:solidFill>
              <a:srgbClr val="C0BCBD"/>
            </a:solidFill>
            <a:ln w="8731" cap="flat">
              <a:noFill/>
              <a:prstDash val="solid"/>
              <a:miter/>
            </a:ln>
          </p:spPr>
          <p:txBody>
            <a:bodyPr rtlCol="0" anchor="ctr"/>
            <a:lstStyle/>
            <a:p>
              <a:endParaRPr lang="en-GB"/>
            </a:p>
          </p:txBody>
        </p:sp>
        <p:sp>
          <p:nvSpPr>
            <p:cNvPr id="780" name="Freeform: Shape 779">
              <a:extLst>
                <a:ext uri="{FF2B5EF4-FFF2-40B4-BE49-F238E27FC236}">
                  <a16:creationId xmlns:a16="http://schemas.microsoft.com/office/drawing/2014/main" id="{A4BFDB2A-DB16-17E2-2BEB-9112AD8F69F0}"/>
                </a:ext>
              </a:extLst>
            </p:cNvPr>
            <p:cNvSpPr/>
            <p:nvPr/>
          </p:nvSpPr>
          <p:spPr>
            <a:xfrm>
              <a:off x="8888615" y="3415316"/>
              <a:ext cx="15734" cy="13986"/>
            </a:xfrm>
            <a:custGeom>
              <a:avLst/>
              <a:gdLst>
                <a:gd name="connsiteX0" fmla="*/ 15735 w 15734"/>
                <a:gd name="connsiteY0" fmla="*/ 8741 h 13986"/>
                <a:gd name="connsiteX1" fmla="*/ 3497 w 15734"/>
                <a:gd name="connsiteY1" fmla="*/ 13986 h 13986"/>
                <a:gd name="connsiteX2" fmla="*/ 0 w 15734"/>
                <a:gd name="connsiteY2" fmla="*/ 3497 h 13986"/>
                <a:gd name="connsiteX3" fmla="*/ 6119 w 15734"/>
                <a:gd name="connsiteY3" fmla="*/ 0 h 13986"/>
                <a:gd name="connsiteX4" fmla="*/ 15735 w 15734"/>
                <a:gd name="connsiteY4" fmla="*/ 8741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3986">
                  <a:moveTo>
                    <a:pt x="15735" y="8741"/>
                  </a:moveTo>
                  <a:cubicBezTo>
                    <a:pt x="10490" y="11364"/>
                    <a:pt x="6993" y="12238"/>
                    <a:pt x="3497" y="13986"/>
                  </a:cubicBezTo>
                  <a:cubicBezTo>
                    <a:pt x="1748" y="10490"/>
                    <a:pt x="0" y="6993"/>
                    <a:pt x="0" y="3497"/>
                  </a:cubicBezTo>
                  <a:cubicBezTo>
                    <a:pt x="0" y="2623"/>
                    <a:pt x="5245" y="0"/>
                    <a:pt x="6119" y="0"/>
                  </a:cubicBezTo>
                  <a:cubicBezTo>
                    <a:pt x="9616" y="1748"/>
                    <a:pt x="11364" y="4371"/>
                    <a:pt x="15735" y="8741"/>
                  </a:cubicBezTo>
                  <a:close/>
                </a:path>
              </a:pathLst>
            </a:custGeom>
            <a:solidFill>
              <a:srgbClr val="B09B7B"/>
            </a:solidFill>
            <a:ln w="8731" cap="flat">
              <a:noFill/>
              <a:prstDash val="solid"/>
              <a:miter/>
            </a:ln>
          </p:spPr>
          <p:txBody>
            <a:bodyPr rtlCol="0" anchor="ctr"/>
            <a:lstStyle/>
            <a:p>
              <a:endParaRPr lang="en-GB"/>
            </a:p>
          </p:txBody>
        </p:sp>
        <p:sp>
          <p:nvSpPr>
            <p:cNvPr id="781" name="Freeform: Shape 780">
              <a:extLst>
                <a:ext uri="{FF2B5EF4-FFF2-40B4-BE49-F238E27FC236}">
                  <a16:creationId xmlns:a16="http://schemas.microsoft.com/office/drawing/2014/main" id="{BC2CECF6-5415-0193-9077-2CD3D380EB64}"/>
                </a:ext>
              </a:extLst>
            </p:cNvPr>
            <p:cNvSpPr/>
            <p:nvPr/>
          </p:nvSpPr>
          <p:spPr>
            <a:xfrm>
              <a:off x="9226034" y="2024555"/>
              <a:ext cx="26224" cy="19231"/>
            </a:xfrm>
            <a:custGeom>
              <a:avLst/>
              <a:gdLst>
                <a:gd name="connsiteX0" fmla="*/ 26224 w 26224"/>
                <a:gd name="connsiteY0" fmla="*/ 8741 h 19231"/>
                <a:gd name="connsiteX1" fmla="*/ 20980 w 26224"/>
                <a:gd name="connsiteY1" fmla="*/ 19231 h 19231"/>
                <a:gd name="connsiteX2" fmla="*/ 0 w 26224"/>
                <a:gd name="connsiteY2" fmla="*/ 0 h 19231"/>
                <a:gd name="connsiteX3" fmla="*/ 26224 w 26224"/>
                <a:gd name="connsiteY3" fmla="*/ 8741 h 19231"/>
              </a:gdLst>
              <a:ahLst/>
              <a:cxnLst>
                <a:cxn ang="0">
                  <a:pos x="connsiteX0" y="connsiteY0"/>
                </a:cxn>
                <a:cxn ang="0">
                  <a:pos x="connsiteX1" y="connsiteY1"/>
                </a:cxn>
                <a:cxn ang="0">
                  <a:pos x="connsiteX2" y="connsiteY2"/>
                </a:cxn>
                <a:cxn ang="0">
                  <a:pos x="connsiteX3" y="connsiteY3"/>
                </a:cxn>
              </a:cxnLst>
              <a:rect l="l" t="t" r="r" b="b"/>
              <a:pathLst>
                <a:path w="26224" h="19231">
                  <a:moveTo>
                    <a:pt x="26224" y="8741"/>
                  </a:moveTo>
                  <a:cubicBezTo>
                    <a:pt x="24476" y="12238"/>
                    <a:pt x="22728" y="15735"/>
                    <a:pt x="20980" y="19231"/>
                  </a:cubicBezTo>
                  <a:cubicBezTo>
                    <a:pt x="13986" y="13112"/>
                    <a:pt x="6993" y="6119"/>
                    <a:pt x="0" y="0"/>
                  </a:cubicBezTo>
                  <a:cubicBezTo>
                    <a:pt x="8741" y="2622"/>
                    <a:pt x="17483" y="5245"/>
                    <a:pt x="26224" y="8741"/>
                  </a:cubicBezTo>
                  <a:close/>
                </a:path>
              </a:pathLst>
            </a:custGeom>
            <a:solidFill>
              <a:srgbClr val="4F513D"/>
            </a:solidFill>
            <a:ln w="8731" cap="flat">
              <a:noFill/>
              <a:prstDash val="solid"/>
              <a:miter/>
            </a:ln>
          </p:spPr>
          <p:txBody>
            <a:bodyPr rtlCol="0" anchor="ctr"/>
            <a:lstStyle/>
            <a:p>
              <a:endParaRPr lang="en-GB"/>
            </a:p>
          </p:txBody>
        </p:sp>
        <p:sp>
          <p:nvSpPr>
            <p:cNvPr id="782" name="Freeform: Shape 781">
              <a:extLst>
                <a:ext uri="{FF2B5EF4-FFF2-40B4-BE49-F238E27FC236}">
                  <a16:creationId xmlns:a16="http://schemas.microsoft.com/office/drawing/2014/main" id="{3AA3B768-C6AF-8C59-04C1-450EF61F0895}"/>
                </a:ext>
              </a:extLst>
            </p:cNvPr>
            <p:cNvSpPr/>
            <p:nvPr/>
          </p:nvSpPr>
          <p:spPr>
            <a:xfrm>
              <a:off x="8441928" y="6268517"/>
              <a:ext cx="10192" cy="10489"/>
            </a:xfrm>
            <a:custGeom>
              <a:avLst/>
              <a:gdLst>
                <a:gd name="connsiteX0" fmla="*/ 6993 w 10192"/>
                <a:gd name="connsiteY0" fmla="*/ 10490 h 10489"/>
                <a:gd name="connsiteX1" fmla="*/ 0 w 10192"/>
                <a:gd name="connsiteY1" fmla="*/ 6993 h 10489"/>
                <a:gd name="connsiteX2" fmla="*/ 2622 w 10192"/>
                <a:gd name="connsiteY2" fmla="*/ 0 h 10489"/>
                <a:gd name="connsiteX3" fmla="*/ 9616 w 10192"/>
                <a:gd name="connsiteY3" fmla="*/ 3497 h 10489"/>
                <a:gd name="connsiteX4" fmla="*/ 6993 w 10192"/>
                <a:gd name="connsiteY4" fmla="*/ 1049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92" h="10489">
                  <a:moveTo>
                    <a:pt x="6993" y="10490"/>
                  </a:moveTo>
                  <a:cubicBezTo>
                    <a:pt x="4371" y="9616"/>
                    <a:pt x="0" y="8741"/>
                    <a:pt x="0" y="6993"/>
                  </a:cubicBezTo>
                  <a:cubicBezTo>
                    <a:pt x="0" y="4371"/>
                    <a:pt x="1748" y="1748"/>
                    <a:pt x="2622" y="0"/>
                  </a:cubicBezTo>
                  <a:cubicBezTo>
                    <a:pt x="5245" y="874"/>
                    <a:pt x="8741" y="1748"/>
                    <a:pt x="9616" y="3497"/>
                  </a:cubicBezTo>
                  <a:cubicBezTo>
                    <a:pt x="11364" y="5245"/>
                    <a:pt x="8741" y="7867"/>
                    <a:pt x="6993" y="10490"/>
                  </a:cubicBezTo>
                  <a:close/>
                </a:path>
              </a:pathLst>
            </a:custGeom>
            <a:solidFill>
              <a:srgbClr val="C0BCBD"/>
            </a:solidFill>
            <a:ln w="8731" cap="flat">
              <a:noFill/>
              <a:prstDash val="solid"/>
              <a:miter/>
            </a:ln>
          </p:spPr>
          <p:txBody>
            <a:bodyPr rtlCol="0" anchor="ctr"/>
            <a:lstStyle/>
            <a:p>
              <a:endParaRPr lang="en-GB"/>
            </a:p>
          </p:txBody>
        </p:sp>
        <p:sp>
          <p:nvSpPr>
            <p:cNvPr id="783" name="Freeform: Shape 782">
              <a:extLst>
                <a:ext uri="{FF2B5EF4-FFF2-40B4-BE49-F238E27FC236}">
                  <a16:creationId xmlns:a16="http://schemas.microsoft.com/office/drawing/2014/main" id="{DAA7564A-E725-E006-A4C6-F8201A192B2F}"/>
                </a:ext>
              </a:extLst>
            </p:cNvPr>
            <p:cNvSpPr/>
            <p:nvPr/>
          </p:nvSpPr>
          <p:spPr>
            <a:xfrm>
              <a:off x="12129935" y="2516698"/>
              <a:ext cx="22727" cy="13986"/>
            </a:xfrm>
            <a:custGeom>
              <a:avLst/>
              <a:gdLst>
                <a:gd name="connsiteX0" fmla="*/ 0 w 22727"/>
                <a:gd name="connsiteY0" fmla="*/ 6119 h 13986"/>
                <a:gd name="connsiteX1" fmla="*/ 16609 w 22727"/>
                <a:gd name="connsiteY1" fmla="*/ 0 h 13986"/>
                <a:gd name="connsiteX2" fmla="*/ 22728 w 22727"/>
                <a:gd name="connsiteY2" fmla="*/ 3497 h 13986"/>
                <a:gd name="connsiteX3" fmla="*/ 20105 w 22727"/>
                <a:gd name="connsiteY3" fmla="*/ 13986 h 13986"/>
                <a:gd name="connsiteX4" fmla="*/ 0 w 22727"/>
                <a:gd name="connsiteY4" fmla="*/ 6119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3986">
                  <a:moveTo>
                    <a:pt x="0" y="6119"/>
                  </a:moveTo>
                  <a:cubicBezTo>
                    <a:pt x="9616" y="2622"/>
                    <a:pt x="13112" y="0"/>
                    <a:pt x="16609" y="0"/>
                  </a:cubicBezTo>
                  <a:cubicBezTo>
                    <a:pt x="18357" y="0"/>
                    <a:pt x="22728" y="1748"/>
                    <a:pt x="22728" y="3497"/>
                  </a:cubicBezTo>
                  <a:cubicBezTo>
                    <a:pt x="22728" y="6993"/>
                    <a:pt x="20979" y="10490"/>
                    <a:pt x="20105" y="13986"/>
                  </a:cubicBezTo>
                  <a:cubicBezTo>
                    <a:pt x="16609" y="12238"/>
                    <a:pt x="13112" y="10490"/>
                    <a:pt x="0" y="6119"/>
                  </a:cubicBezTo>
                  <a:close/>
                </a:path>
              </a:pathLst>
            </a:custGeom>
            <a:solidFill>
              <a:srgbClr val="C0BCBD"/>
            </a:solidFill>
            <a:ln w="8731" cap="flat">
              <a:noFill/>
              <a:prstDash val="solid"/>
              <a:miter/>
            </a:ln>
          </p:spPr>
          <p:txBody>
            <a:bodyPr rtlCol="0" anchor="ctr"/>
            <a:lstStyle/>
            <a:p>
              <a:endParaRPr lang="en-GB"/>
            </a:p>
          </p:txBody>
        </p:sp>
        <p:sp>
          <p:nvSpPr>
            <p:cNvPr id="784" name="Freeform: Shape 783">
              <a:extLst>
                <a:ext uri="{FF2B5EF4-FFF2-40B4-BE49-F238E27FC236}">
                  <a16:creationId xmlns:a16="http://schemas.microsoft.com/office/drawing/2014/main" id="{7C1AD857-FD6B-5EF6-C4B2-E6A71A0AC863}"/>
                </a:ext>
              </a:extLst>
            </p:cNvPr>
            <p:cNvSpPr/>
            <p:nvPr/>
          </p:nvSpPr>
          <p:spPr>
            <a:xfrm>
              <a:off x="11687619" y="2563901"/>
              <a:ext cx="11364" cy="9615"/>
            </a:xfrm>
            <a:custGeom>
              <a:avLst/>
              <a:gdLst>
                <a:gd name="connsiteX0" fmla="*/ 4371 w 11364"/>
                <a:gd name="connsiteY0" fmla="*/ 9616 h 9615"/>
                <a:gd name="connsiteX1" fmla="*/ 0 w 11364"/>
                <a:gd name="connsiteY1" fmla="*/ 4371 h 9615"/>
                <a:gd name="connsiteX2" fmla="*/ 8741 w 11364"/>
                <a:gd name="connsiteY2" fmla="*/ 0 h 9615"/>
                <a:gd name="connsiteX3" fmla="*/ 11364 w 11364"/>
                <a:gd name="connsiteY3" fmla="*/ 6993 h 9615"/>
                <a:gd name="connsiteX4" fmla="*/ 4371 w 11364"/>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4" h="9615">
                  <a:moveTo>
                    <a:pt x="4371" y="9616"/>
                  </a:moveTo>
                  <a:cubicBezTo>
                    <a:pt x="2623" y="7867"/>
                    <a:pt x="874" y="6119"/>
                    <a:pt x="0" y="4371"/>
                  </a:cubicBezTo>
                  <a:cubicBezTo>
                    <a:pt x="2623" y="2622"/>
                    <a:pt x="6119" y="1748"/>
                    <a:pt x="8741" y="0"/>
                  </a:cubicBezTo>
                  <a:cubicBezTo>
                    <a:pt x="9616" y="2622"/>
                    <a:pt x="10490" y="4371"/>
                    <a:pt x="11364" y="6993"/>
                  </a:cubicBezTo>
                  <a:cubicBezTo>
                    <a:pt x="8741" y="7867"/>
                    <a:pt x="6993" y="8741"/>
                    <a:pt x="4371" y="9616"/>
                  </a:cubicBezTo>
                  <a:close/>
                </a:path>
              </a:pathLst>
            </a:custGeom>
            <a:solidFill>
              <a:srgbClr val="C0BCBD"/>
            </a:solidFill>
            <a:ln w="8731" cap="flat">
              <a:noFill/>
              <a:prstDash val="solid"/>
              <a:miter/>
            </a:ln>
          </p:spPr>
          <p:txBody>
            <a:bodyPr rtlCol="0" anchor="ctr"/>
            <a:lstStyle/>
            <a:p>
              <a:endParaRPr lang="en-GB"/>
            </a:p>
          </p:txBody>
        </p:sp>
        <p:sp>
          <p:nvSpPr>
            <p:cNvPr id="785" name="Freeform: Shape 784">
              <a:extLst>
                <a:ext uri="{FF2B5EF4-FFF2-40B4-BE49-F238E27FC236}">
                  <a16:creationId xmlns:a16="http://schemas.microsoft.com/office/drawing/2014/main" id="{B104F897-65A8-BCFF-EA0C-67F11C7B9259}"/>
                </a:ext>
              </a:extLst>
            </p:cNvPr>
            <p:cNvSpPr/>
            <p:nvPr/>
          </p:nvSpPr>
          <p:spPr>
            <a:xfrm>
              <a:off x="11764544" y="2557644"/>
              <a:ext cx="16608" cy="13250"/>
            </a:xfrm>
            <a:custGeom>
              <a:avLst/>
              <a:gdLst>
                <a:gd name="connsiteX0" fmla="*/ 16609 w 16608"/>
                <a:gd name="connsiteY0" fmla="*/ 4509 h 13250"/>
                <a:gd name="connsiteX1" fmla="*/ 8741 w 16608"/>
                <a:gd name="connsiteY1" fmla="*/ 13250 h 13250"/>
                <a:gd name="connsiteX2" fmla="*/ 0 w 16608"/>
                <a:gd name="connsiteY2" fmla="*/ 7131 h 13250"/>
                <a:gd name="connsiteX3" fmla="*/ 6119 w 16608"/>
                <a:gd name="connsiteY3" fmla="*/ 138 h 13250"/>
                <a:gd name="connsiteX4" fmla="*/ 16609 w 16608"/>
                <a:gd name="connsiteY4" fmla="*/ 4509 h 13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3250">
                  <a:moveTo>
                    <a:pt x="16609" y="4509"/>
                  </a:moveTo>
                  <a:cubicBezTo>
                    <a:pt x="13112" y="8879"/>
                    <a:pt x="10490" y="13250"/>
                    <a:pt x="8741" y="13250"/>
                  </a:cubicBezTo>
                  <a:cubicBezTo>
                    <a:pt x="6119" y="13250"/>
                    <a:pt x="2622" y="8879"/>
                    <a:pt x="0" y="7131"/>
                  </a:cubicBezTo>
                  <a:cubicBezTo>
                    <a:pt x="1748" y="4509"/>
                    <a:pt x="4371" y="1012"/>
                    <a:pt x="6119" y="138"/>
                  </a:cubicBezTo>
                  <a:cubicBezTo>
                    <a:pt x="8741" y="-736"/>
                    <a:pt x="12238" y="2761"/>
                    <a:pt x="16609" y="4509"/>
                  </a:cubicBezTo>
                  <a:close/>
                </a:path>
              </a:pathLst>
            </a:custGeom>
            <a:solidFill>
              <a:srgbClr val="654A38"/>
            </a:solidFill>
            <a:ln w="8731" cap="flat">
              <a:noFill/>
              <a:prstDash val="solid"/>
              <a:miter/>
            </a:ln>
          </p:spPr>
          <p:txBody>
            <a:bodyPr rtlCol="0" anchor="ctr"/>
            <a:lstStyle/>
            <a:p>
              <a:endParaRPr lang="en-GB"/>
            </a:p>
          </p:txBody>
        </p:sp>
        <p:sp>
          <p:nvSpPr>
            <p:cNvPr id="786" name="Freeform: Shape 785">
              <a:extLst>
                <a:ext uri="{FF2B5EF4-FFF2-40B4-BE49-F238E27FC236}">
                  <a16:creationId xmlns:a16="http://schemas.microsoft.com/office/drawing/2014/main" id="{4996AFB6-E990-A46F-B18C-6B9A9E41061A}"/>
                </a:ext>
              </a:extLst>
            </p:cNvPr>
            <p:cNvSpPr/>
            <p:nvPr/>
          </p:nvSpPr>
          <p:spPr>
            <a:xfrm>
              <a:off x="11921890" y="2611979"/>
              <a:ext cx="10489" cy="12413"/>
            </a:xfrm>
            <a:custGeom>
              <a:avLst/>
              <a:gdLst>
                <a:gd name="connsiteX0" fmla="*/ 2622 w 10489"/>
                <a:gd name="connsiteY0" fmla="*/ 0 h 12413"/>
                <a:gd name="connsiteX1" fmla="*/ 10490 w 10489"/>
                <a:gd name="connsiteY1" fmla="*/ 3497 h 12413"/>
                <a:gd name="connsiteX2" fmla="*/ 6119 w 10489"/>
                <a:gd name="connsiteY2" fmla="*/ 12238 h 12413"/>
                <a:gd name="connsiteX3" fmla="*/ 0 w 10489"/>
                <a:gd name="connsiteY3" fmla="*/ 9616 h 12413"/>
                <a:gd name="connsiteX4" fmla="*/ 2622 w 10489"/>
                <a:gd name="connsiteY4" fmla="*/ 0 h 12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2413">
                  <a:moveTo>
                    <a:pt x="2622" y="0"/>
                  </a:moveTo>
                  <a:cubicBezTo>
                    <a:pt x="6119" y="1748"/>
                    <a:pt x="8741" y="2622"/>
                    <a:pt x="10490" y="3497"/>
                  </a:cubicBezTo>
                  <a:cubicBezTo>
                    <a:pt x="8741" y="6993"/>
                    <a:pt x="7867" y="9616"/>
                    <a:pt x="6119" y="12238"/>
                  </a:cubicBezTo>
                  <a:cubicBezTo>
                    <a:pt x="6119" y="13112"/>
                    <a:pt x="0" y="10490"/>
                    <a:pt x="0" y="9616"/>
                  </a:cubicBezTo>
                  <a:cubicBezTo>
                    <a:pt x="0" y="6993"/>
                    <a:pt x="1748" y="3497"/>
                    <a:pt x="2622" y="0"/>
                  </a:cubicBezTo>
                  <a:close/>
                </a:path>
              </a:pathLst>
            </a:custGeom>
            <a:solidFill>
              <a:srgbClr val="C0BCBD"/>
            </a:solidFill>
            <a:ln w="8731" cap="flat">
              <a:noFill/>
              <a:prstDash val="solid"/>
              <a:miter/>
            </a:ln>
          </p:spPr>
          <p:txBody>
            <a:bodyPr rtlCol="0" anchor="ctr"/>
            <a:lstStyle/>
            <a:p>
              <a:endParaRPr lang="en-GB"/>
            </a:p>
          </p:txBody>
        </p:sp>
        <p:sp>
          <p:nvSpPr>
            <p:cNvPr id="787" name="Freeform: Shape 786">
              <a:extLst>
                <a:ext uri="{FF2B5EF4-FFF2-40B4-BE49-F238E27FC236}">
                  <a16:creationId xmlns:a16="http://schemas.microsoft.com/office/drawing/2014/main" id="{A1CB5A11-60E2-11AC-C8D3-7A87E311722C}"/>
                </a:ext>
              </a:extLst>
            </p:cNvPr>
            <p:cNvSpPr/>
            <p:nvPr/>
          </p:nvSpPr>
          <p:spPr>
            <a:xfrm>
              <a:off x="9371142" y="6405757"/>
              <a:ext cx="9615" cy="8917"/>
            </a:xfrm>
            <a:custGeom>
              <a:avLst/>
              <a:gdLst>
                <a:gd name="connsiteX0" fmla="*/ 9615 w 9615"/>
                <a:gd name="connsiteY0" fmla="*/ 2622 h 8917"/>
                <a:gd name="connsiteX1" fmla="*/ 6119 w 9615"/>
                <a:gd name="connsiteY1" fmla="*/ 8741 h 8917"/>
                <a:gd name="connsiteX2" fmla="*/ 0 w 9615"/>
                <a:gd name="connsiteY2" fmla="*/ 6119 h 8917"/>
                <a:gd name="connsiteX3" fmla="*/ 2622 w 9615"/>
                <a:gd name="connsiteY3" fmla="*/ 0 h 8917"/>
                <a:gd name="connsiteX4" fmla="*/ 9615 w 9615"/>
                <a:gd name="connsiteY4" fmla="*/ 2622 h 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8917">
                  <a:moveTo>
                    <a:pt x="9615" y="2622"/>
                  </a:moveTo>
                  <a:cubicBezTo>
                    <a:pt x="8741" y="5245"/>
                    <a:pt x="7867" y="8741"/>
                    <a:pt x="6119" y="8741"/>
                  </a:cubicBezTo>
                  <a:cubicBezTo>
                    <a:pt x="4371" y="9615"/>
                    <a:pt x="1748" y="6993"/>
                    <a:pt x="0" y="6119"/>
                  </a:cubicBezTo>
                  <a:cubicBezTo>
                    <a:pt x="874" y="4371"/>
                    <a:pt x="1748" y="874"/>
                    <a:pt x="2622" y="0"/>
                  </a:cubicBezTo>
                  <a:cubicBezTo>
                    <a:pt x="4371" y="0"/>
                    <a:pt x="6993" y="1748"/>
                    <a:pt x="9615" y="2622"/>
                  </a:cubicBezTo>
                  <a:close/>
                </a:path>
              </a:pathLst>
            </a:custGeom>
            <a:solidFill>
              <a:srgbClr val="C0BCBD"/>
            </a:solidFill>
            <a:ln w="8731" cap="flat">
              <a:noFill/>
              <a:prstDash val="solid"/>
              <a:miter/>
            </a:ln>
          </p:spPr>
          <p:txBody>
            <a:bodyPr rtlCol="0" anchor="ctr"/>
            <a:lstStyle/>
            <a:p>
              <a:endParaRPr lang="en-GB"/>
            </a:p>
          </p:txBody>
        </p:sp>
        <p:sp>
          <p:nvSpPr>
            <p:cNvPr id="788" name="Freeform: Shape 787">
              <a:extLst>
                <a:ext uri="{FF2B5EF4-FFF2-40B4-BE49-F238E27FC236}">
                  <a16:creationId xmlns:a16="http://schemas.microsoft.com/office/drawing/2014/main" id="{4BD8CF18-C625-AEFB-1FE1-AB0040E00B58}"/>
                </a:ext>
              </a:extLst>
            </p:cNvPr>
            <p:cNvSpPr/>
            <p:nvPr/>
          </p:nvSpPr>
          <p:spPr>
            <a:xfrm>
              <a:off x="9524117" y="6402260"/>
              <a:ext cx="10489" cy="13986"/>
            </a:xfrm>
            <a:custGeom>
              <a:avLst/>
              <a:gdLst>
                <a:gd name="connsiteX0" fmla="*/ 2622 w 10489"/>
                <a:gd name="connsiteY0" fmla="*/ 13987 h 13986"/>
                <a:gd name="connsiteX1" fmla="*/ 0 w 10489"/>
                <a:gd name="connsiteY1" fmla="*/ 2623 h 13986"/>
                <a:gd name="connsiteX2" fmla="*/ 6993 w 10489"/>
                <a:gd name="connsiteY2" fmla="*/ 0 h 13986"/>
                <a:gd name="connsiteX3" fmla="*/ 10490 w 10489"/>
                <a:gd name="connsiteY3" fmla="*/ 9616 h 13986"/>
                <a:gd name="connsiteX4" fmla="*/ 2622 w 10489"/>
                <a:gd name="connsiteY4" fmla="*/ 13987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3986">
                  <a:moveTo>
                    <a:pt x="2622" y="13987"/>
                  </a:moveTo>
                  <a:cubicBezTo>
                    <a:pt x="1748" y="9616"/>
                    <a:pt x="0" y="6119"/>
                    <a:pt x="0" y="2623"/>
                  </a:cubicBezTo>
                  <a:cubicBezTo>
                    <a:pt x="0" y="1748"/>
                    <a:pt x="6119" y="0"/>
                    <a:pt x="6993" y="0"/>
                  </a:cubicBezTo>
                  <a:cubicBezTo>
                    <a:pt x="8741" y="2623"/>
                    <a:pt x="10490" y="6119"/>
                    <a:pt x="10490" y="9616"/>
                  </a:cubicBezTo>
                  <a:cubicBezTo>
                    <a:pt x="10490" y="11364"/>
                    <a:pt x="6119" y="12238"/>
                    <a:pt x="2622" y="13987"/>
                  </a:cubicBezTo>
                  <a:close/>
                </a:path>
              </a:pathLst>
            </a:custGeom>
            <a:solidFill>
              <a:srgbClr val="B09B7B"/>
            </a:solidFill>
            <a:ln w="8731" cap="flat">
              <a:noFill/>
              <a:prstDash val="solid"/>
              <a:miter/>
            </a:ln>
          </p:spPr>
          <p:txBody>
            <a:bodyPr rtlCol="0" anchor="ctr"/>
            <a:lstStyle/>
            <a:p>
              <a:endParaRPr lang="en-GB"/>
            </a:p>
          </p:txBody>
        </p:sp>
        <p:sp>
          <p:nvSpPr>
            <p:cNvPr id="789" name="Freeform: Shape 788">
              <a:extLst>
                <a:ext uri="{FF2B5EF4-FFF2-40B4-BE49-F238E27FC236}">
                  <a16:creationId xmlns:a16="http://schemas.microsoft.com/office/drawing/2014/main" id="{D0EEBA66-FD2D-2933-FBB1-09EC7ABFDE0D}"/>
                </a:ext>
              </a:extLst>
            </p:cNvPr>
            <p:cNvSpPr/>
            <p:nvPr/>
          </p:nvSpPr>
          <p:spPr>
            <a:xfrm>
              <a:off x="11649157" y="2649567"/>
              <a:ext cx="13248" cy="18357"/>
            </a:xfrm>
            <a:custGeom>
              <a:avLst/>
              <a:gdLst>
                <a:gd name="connsiteX0" fmla="*/ 6993 w 13248"/>
                <a:gd name="connsiteY0" fmla="*/ 0 h 18357"/>
                <a:gd name="connsiteX1" fmla="*/ 13112 w 13248"/>
                <a:gd name="connsiteY1" fmla="*/ 11364 h 18357"/>
                <a:gd name="connsiteX2" fmla="*/ 5245 w 13248"/>
                <a:gd name="connsiteY2" fmla="*/ 18357 h 18357"/>
                <a:gd name="connsiteX3" fmla="*/ 0 w 13248"/>
                <a:gd name="connsiteY3" fmla="*/ 9616 h 18357"/>
                <a:gd name="connsiteX4" fmla="*/ 6993 w 13248"/>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8" h="18357">
                  <a:moveTo>
                    <a:pt x="6993" y="0"/>
                  </a:moveTo>
                  <a:cubicBezTo>
                    <a:pt x="10490" y="5245"/>
                    <a:pt x="13986" y="8741"/>
                    <a:pt x="13112" y="11364"/>
                  </a:cubicBezTo>
                  <a:cubicBezTo>
                    <a:pt x="12238" y="13986"/>
                    <a:pt x="7867" y="15735"/>
                    <a:pt x="5245" y="18357"/>
                  </a:cubicBezTo>
                  <a:cubicBezTo>
                    <a:pt x="3497" y="15735"/>
                    <a:pt x="0" y="12238"/>
                    <a:pt x="0" y="9616"/>
                  </a:cubicBezTo>
                  <a:cubicBezTo>
                    <a:pt x="0" y="6119"/>
                    <a:pt x="3497" y="3497"/>
                    <a:pt x="6993" y="0"/>
                  </a:cubicBezTo>
                  <a:close/>
                </a:path>
              </a:pathLst>
            </a:custGeom>
            <a:solidFill>
              <a:srgbClr val="B09B7B"/>
            </a:solidFill>
            <a:ln w="8731" cap="flat">
              <a:noFill/>
              <a:prstDash val="solid"/>
              <a:miter/>
            </a:ln>
          </p:spPr>
          <p:txBody>
            <a:bodyPr rtlCol="0" anchor="ctr"/>
            <a:lstStyle/>
            <a:p>
              <a:endParaRPr lang="en-GB"/>
            </a:p>
          </p:txBody>
        </p:sp>
        <p:sp>
          <p:nvSpPr>
            <p:cNvPr id="790" name="Freeform: Shape 789">
              <a:extLst>
                <a:ext uri="{FF2B5EF4-FFF2-40B4-BE49-F238E27FC236}">
                  <a16:creationId xmlns:a16="http://schemas.microsoft.com/office/drawing/2014/main" id="{7F4F8233-25F8-20DA-67BC-E6236E7FB386}"/>
                </a:ext>
              </a:extLst>
            </p:cNvPr>
            <p:cNvSpPr/>
            <p:nvPr/>
          </p:nvSpPr>
          <p:spPr>
            <a:xfrm>
              <a:off x="9002077" y="6441597"/>
              <a:ext cx="9149" cy="9848"/>
            </a:xfrm>
            <a:custGeom>
              <a:avLst/>
              <a:gdLst>
                <a:gd name="connsiteX0" fmla="*/ 2798 w 9149"/>
                <a:gd name="connsiteY0" fmla="*/ 0 h 9848"/>
                <a:gd name="connsiteX1" fmla="*/ 8917 w 9149"/>
                <a:gd name="connsiteY1" fmla="*/ 3497 h 9848"/>
                <a:gd name="connsiteX2" fmla="*/ 6295 w 9149"/>
                <a:gd name="connsiteY2" fmla="*/ 9616 h 9848"/>
                <a:gd name="connsiteX3" fmla="*/ 176 w 9149"/>
                <a:gd name="connsiteY3" fmla="*/ 6994 h 9848"/>
                <a:gd name="connsiteX4" fmla="*/ 2798 w 9149"/>
                <a:gd name="connsiteY4" fmla="*/ 0 h 9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9" h="9848">
                  <a:moveTo>
                    <a:pt x="2798" y="0"/>
                  </a:moveTo>
                  <a:cubicBezTo>
                    <a:pt x="5421" y="874"/>
                    <a:pt x="8917" y="1748"/>
                    <a:pt x="8917" y="3497"/>
                  </a:cubicBezTo>
                  <a:cubicBezTo>
                    <a:pt x="9791" y="5245"/>
                    <a:pt x="8043" y="8741"/>
                    <a:pt x="6295" y="9616"/>
                  </a:cubicBezTo>
                  <a:cubicBezTo>
                    <a:pt x="5421" y="10490"/>
                    <a:pt x="176" y="8741"/>
                    <a:pt x="176" y="6994"/>
                  </a:cubicBezTo>
                  <a:cubicBezTo>
                    <a:pt x="-698" y="5245"/>
                    <a:pt x="1924" y="2623"/>
                    <a:pt x="2798" y="0"/>
                  </a:cubicBezTo>
                  <a:close/>
                </a:path>
              </a:pathLst>
            </a:custGeom>
            <a:solidFill>
              <a:srgbClr val="C0BCBD"/>
            </a:solidFill>
            <a:ln w="8731" cap="flat">
              <a:noFill/>
              <a:prstDash val="solid"/>
              <a:miter/>
            </a:ln>
          </p:spPr>
          <p:txBody>
            <a:bodyPr rtlCol="0" anchor="ctr"/>
            <a:lstStyle/>
            <a:p>
              <a:endParaRPr lang="en-GB"/>
            </a:p>
          </p:txBody>
        </p:sp>
        <p:sp>
          <p:nvSpPr>
            <p:cNvPr id="791" name="Freeform: Shape 790">
              <a:extLst>
                <a:ext uri="{FF2B5EF4-FFF2-40B4-BE49-F238E27FC236}">
                  <a16:creationId xmlns:a16="http://schemas.microsoft.com/office/drawing/2014/main" id="{CD190BB8-406A-7ECA-3727-BB4A3373F364}"/>
                </a:ext>
              </a:extLst>
            </p:cNvPr>
            <p:cNvSpPr/>
            <p:nvPr/>
          </p:nvSpPr>
          <p:spPr>
            <a:xfrm>
              <a:off x="11298626" y="6460590"/>
              <a:ext cx="10489" cy="11601"/>
            </a:xfrm>
            <a:custGeom>
              <a:avLst/>
              <a:gdLst>
                <a:gd name="connsiteX0" fmla="*/ 10490 w 10489"/>
                <a:gd name="connsiteY0" fmla="*/ 8106 h 11601"/>
                <a:gd name="connsiteX1" fmla="*/ 3497 w 10489"/>
                <a:gd name="connsiteY1" fmla="*/ 11602 h 11601"/>
                <a:gd name="connsiteX2" fmla="*/ 0 w 10489"/>
                <a:gd name="connsiteY2" fmla="*/ 1987 h 11601"/>
                <a:gd name="connsiteX3" fmla="*/ 6993 w 10489"/>
                <a:gd name="connsiteY3" fmla="*/ 238 h 11601"/>
                <a:gd name="connsiteX4" fmla="*/ 10490 w 10489"/>
                <a:gd name="connsiteY4" fmla="*/ 8106 h 11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1601">
                  <a:moveTo>
                    <a:pt x="10490" y="8106"/>
                  </a:moveTo>
                  <a:cubicBezTo>
                    <a:pt x="7867" y="9854"/>
                    <a:pt x="6119" y="10728"/>
                    <a:pt x="3497" y="11602"/>
                  </a:cubicBezTo>
                  <a:cubicBezTo>
                    <a:pt x="2623" y="8106"/>
                    <a:pt x="1748" y="5483"/>
                    <a:pt x="0" y="1987"/>
                  </a:cubicBezTo>
                  <a:cubicBezTo>
                    <a:pt x="2623" y="1113"/>
                    <a:pt x="6119" y="-636"/>
                    <a:pt x="6993" y="238"/>
                  </a:cubicBezTo>
                  <a:cubicBezTo>
                    <a:pt x="9616" y="1987"/>
                    <a:pt x="9616" y="5483"/>
                    <a:pt x="10490" y="8106"/>
                  </a:cubicBezTo>
                  <a:close/>
                </a:path>
              </a:pathLst>
            </a:custGeom>
            <a:solidFill>
              <a:srgbClr val="B09B7B"/>
            </a:solidFill>
            <a:ln w="8731" cap="flat">
              <a:noFill/>
              <a:prstDash val="solid"/>
              <a:miter/>
            </a:ln>
          </p:spPr>
          <p:txBody>
            <a:bodyPr rtlCol="0" anchor="ctr"/>
            <a:lstStyle/>
            <a:p>
              <a:endParaRPr lang="en-GB"/>
            </a:p>
          </p:txBody>
        </p:sp>
        <p:sp>
          <p:nvSpPr>
            <p:cNvPr id="792" name="Freeform: Shape 791">
              <a:extLst>
                <a:ext uri="{FF2B5EF4-FFF2-40B4-BE49-F238E27FC236}">
                  <a16:creationId xmlns:a16="http://schemas.microsoft.com/office/drawing/2014/main" id="{A28380E6-6488-B94B-2EE0-65D376390C61}"/>
                </a:ext>
              </a:extLst>
            </p:cNvPr>
            <p:cNvSpPr/>
            <p:nvPr/>
          </p:nvSpPr>
          <p:spPr>
            <a:xfrm>
              <a:off x="11240933" y="1498322"/>
              <a:ext cx="40210" cy="13986"/>
            </a:xfrm>
            <a:custGeom>
              <a:avLst/>
              <a:gdLst>
                <a:gd name="connsiteX0" fmla="*/ 31469 w 40210"/>
                <a:gd name="connsiteY0" fmla="*/ 0 h 13986"/>
                <a:gd name="connsiteX1" fmla="*/ 40210 w 40210"/>
                <a:gd name="connsiteY1" fmla="*/ 13986 h 13986"/>
                <a:gd name="connsiteX2" fmla="*/ 0 w 40210"/>
                <a:gd name="connsiteY2" fmla="*/ 2622 h 13986"/>
                <a:gd name="connsiteX3" fmla="*/ 31469 w 40210"/>
                <a:gd name="connsiteY3" fmla="*/ 0 h 13986"/>
              </a:gdLst>
              <a:ahLst/>
              <a:cxnLst>
                <a:cxn ang="0">
                  <a:pos x="connsiteX0" y="connsiteY0"/>
                </a:cxn>
                <a:cxn ang="0">
                  <a:pos x="connsiteX1" y="connsiteY1"/>
                </a:cxn>
                <a:cxn ang="0">
                  <a:pos x="connsiteX2" y="connsiteY2"/>
                </a:cxn>
                <a:cxn ang="0">
                  <a:pos x="connsiteX3" y="connsiteY3"/>
                </a:cxn>
              </a:cxnLst>
              <a:rect l="l" t="t" r="r" b="b"/>
              <a:pathLst>
                <a:path w="40210" h="13986">
                  <a:moveTo>
                    <a:pt x="31469" y="0"/>
                  </a:moveTo>
                  <a:cubicBezTo>
                    <a:pt x="34092" y="4371"/>
                    <a:pt x="37588" y="9615"/>
                    <a:pt x="40210" y="13986"/>
                  </a:cubicBezTo>
                  <a:cubicBezTo>
                    <a:pt x="27098" y="10490"/>
                    <a:pt x="13986" y="6119"/>
                    <a:pt x="0" y="2622"/>
                  </a:cubicBezTo>
                  <a:cubicBezTo>
                    <a:pt x="10490" y="1748"/>
                    <a:pt x="20979" y="874"/>
                    <a:pt x="31469" y="0"/>
                  </a:cubicBezTo>
                  <a:close/>
                </a:path>
              </a:pathLst>
            </a:custGeom>
            <a:solidFill>
              <a:srgbClr val="7B2B29"/>
            </a:solidFill>
            <a:ln w="8731" cap="flat">
              <a:noFill/>
              <a:prstDash val="solid"/>
              <a:miter/>
            </a:ln>
          </p:spPr>
          <p:txBody>
            <a:bodyPr rtlCol="0" anchor="ctr"/>
            <a:lstStyle/>
            <a:p>
              <a:endParaRPr lang="en-GB"/>
            </a:p>
          </p:txBody>
        </p:sp>
        <p:sp>
          <p:nvSpPr>
            <p:cNvPr id="793" name="Freeform: Shape 792">
              <a:extLst>
                <a:ext uri="{FF2B5EF4-FFF2-40B4-BE49-F238E27FC236}">
                  <a16:creationId xmlns:a16="http://schemas.microsoft.com/office/drawing/2014/main" id="{B9D4814B-14F9-D432-F85E-2537023A00FF}"/>
                </a:ext>
              </a:extLst>
            </p:cNvPr>
            <p:cNvSpPr/>
            <p:nvPr/>
          </p:nvSpPr>
          <p:spPr>
            <a:xfrm>
              <a:off x="8940950" y="6510654"/>
              <a:ext cx="13225" cy="16608"/>
            </a:xfrm>
            <a:custGeom>
              <a:avLst/>
              <a:gdLst>
                <a:gd name="connsiteX0" fmla="*/ 7106 w 13225"/>
                <a:gd name="connsiteY0" fmla="*/ 16609 h 16608"/>
                <a:gd name="connsiteX1" fmla="*/ 113 w 13225"/>
                <a:gd name="connsiteY1" fmla="*/ 6119 h 16608"/>
                <a:gd name="connsiteX2" fmla="*/ 8855 w 13225"/>
                <a:gd name="connsiteY2" fmla="*/ 0 h 16608"/>
                <a:gd name="connsiteX3" fmla="*/ 13225 w 13225"/>
                <a:gd name="connsiteY3" fmla="*/ 5245 h 16608"/>
                <a:gd name="connsiteX4" fmla="*/ 7106 w 13225"/>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5" h="16608">
                  <a:moveTo>
                    <a:pt x="7106" y="16609"/>
                  </a:moveTo>
                  <a:cubicBezTo>
                    <a:pt x="3610" y="11364"/>
                    <a:pt x="-761" y="7867"/>
                    <a:pt x="113" y="6119"/>
                  </a:cubicBezTo>
                  <a:cubicBezTo>
                    <a:pt x="987" y="3497"/>
                    <a:pt x="5358" y="874"/>
                    <a:pt x="8855" y="0"/>
                  </a:cubicBezTo>
                  <a:cubicBezTo>
                    <a:pt x="9729" y="0"/>
                    <a:pt x="13225" y="3497"/>
                    <a:pt x="13225" y="5245"/>
                  </a:cubicBezTo>
                  <a:cubicBezTo>
                    <a:pt x="13225" y="8741"/>
                    <a:pt x="10603" y="11364"/>
                    <a:pt x="7106" y="16609"/>
                  </a:cubicBezTo>
                  <a:close/>
                </a:path>
              </a:pathLst>
            </a:custGeom>
            <a:solidFill>
              <a:srgbClr val="C0BCBD"/>
            </a:solidFill>
            <a:ln w="8731" cap="flat">
              <a:noFill/>
              <a:prstDash val="solid"/>
              <a:miter/>
            </a:ln>
          </p:spPr>
          <p:txBody>
            <a:bodyPr rtlCol="0" anchor="ctr"/>
            <a:lstStyle/>
            <a:p>
              <a:endParaRPr lang="en-GB"/>
            </a:p>
          </p:txBody>
        </p:sp>
        <p:sp>
          <p:nvSpPr>
            <p:cNvPr id="794" name="Freeform: Shape 793">
              <a:extLst>
                <a:ext uri="{FF2B5EF4-FFF2-40B4-BE49-F238E27FC236}">
                  <a16:creationId xmlns:a16="http://schemas.microsoft.com/office/drawing/2014/main" id="{C3058D27-3774-A6C6-F2AA-B1BC313790AC}"/>
                </a:ext>
              </a:extLst>
            </p:cNvPr>
            <p:cNvSpPr/>
            <p:nvPr/>
          </p:nvSpPr>
          <p:spPr>
            <a:xfrm>
              <a:off x="10995298" y="6522893"/>
              <a:ext cx="14125" cy="11363"/>
            </a:xfrm>
            <a:custGeom>
              <a:avLst/>
              <a:gdLst>
                <a:gd name="connsiteX0" fmla="*/ 0 w 14125"/>
                <a:gd name="connsiteY0" fmla="*/ 6993 h 11363"/>
                <a:gd name="connsiteX1" fmla="*/ 5245 w 14125"/>
                <a:gd name="connsiteY1" fmla="*/ 0 h 11363"/>
                <a:gd name="connsiteX2" fmla="*/ 13986 w 14125"/>
                <a:gd name="connsiteY2" fmla="*/ 5245 h 11363"/>
                <a:gd name="connsiteX3" fmla="*/ 10490 w 14125"/>
                <a:gd name="connsiteY3" fmla="*/ 11364 h 11363"/>
                <a:gd name="connsiteX4" fmla="*/ 0 w 14125"/>
                <a:gd name="connsiteY4" fmla="*/ 6993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5" h="11363">
                  <a:moveTo>
                    <a:pt x="0" y="6993"/>
                  </a:moveTo>
                  <a:cubicBezTo>
                    <a:pt x="2622" y="3496"/>
                    <a:pt x="4371" y="0"/>
                    <a:pt x="5245" y="0"/>
                  </a:cubicBezTo>
                  <a:cubicBezTo>
                    <a:pt x="8741" y="874"/>
                    <a:pt x="11364" y="2622"/>
                    <a:pt x="13986" y="5245"/>
                  </a:cubicBezTo>
                  <a:cubicBezTo>
                    <a:pt x="14860" y="6119"/>
                    <a:pt x="11364" y="11364"/>
                    <a:pt x="10490" y="11364"/>
                  </a:cubicBezTo>
                  <a:cubicBezTo>
                    <a:pt x="6993" y="10489"/>
                    <a:pt x="4371" y="8741"/>
                    <a:pt x="0" y="6993"/>
                  </a:cubicBezTo>
                  <a:close/>
                </a:path>
              </a:pathLst>
            </a:custGeom>
            <a:solidFill>
              <a:srgbClr val="B09B7B"/>
            </a:solidFill>
            <a:ln w="8731" cap="flat">
              <a:noFill/>
              <a:prstDash val="solid"/>
              <a:miter/>
            </a:ln>
          </p:spPr>
          <p:txBody>
            <a:bodyPr rtlCol="0" anchor="ctr"/>
            <a:lstStyle/>
            <a:p>
              <a:endParaRPr lang="en-GB"/>
            </a:p>
          </p:txBody>
        </p:sp>
        <p:sp>
          <p:nvSpPr>
            <p:cNvPr id="795" name="Freeform: Shape 794">
              <a:extLst>
                <a:ext uri="{FF2B5EF4-FFF2-40B4-BE49-F238E27FC236}">
                  <a16:creationId xmlns:a16="http://schemas.microsoft.com/office/drawing/2014/main" id="{8D1D5D4E-A1E5-F57E-7772-94ED37029209}"/>
                </a:ext>
              </a:extLst>
            </p:cNvPr>
            <p:cNvSpPr/>
            <p:nvPr/>
          </p:nvSpPr>
          <p:spPr>
            <a:xfrm>
              <a:off x="8548573" y="2861110"/>
              <a:ext cx="14860" cy="10489"/>
            </a:xfrm>
            <a:custGeom>
              <a:avLst/>
              <a:gdLst>
                <a:gd name="connsiteX0" fmla="*/ 14860 w 14860"/>
                <a:gd name="connsiteY0" fmla="*/ 3497 h 10489"/>
                <a:gd name="connsiteX1" fmla="*/ 9616 w 14860"/>
                <a:gd name="connsiteY1" fmla="*/ 10490 h 10489"/>
                <a:gd name="connsiteX2" fmla="*/ 0 w 14860"/>
                <a:gd name="connsiteY2" fmla="*/ 5245 h 10489"/>
                <a:gd name="connsiteX3" fmla="*/ 4371 w 14860"/>
                <a:gd name="connsiteY3" fmla="*/ 0 h 10489"/>
                <a:gd name="connsiteX4" fmla="*/ 14860 w 14860"/>
                <a:gd name="connsiteY4" fmla="*/ 3497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0489">
                  <a:moveTo>
                    <a:pt x="14860" y="3497"/>
                  </a:moveTo>
                  <a:cubicBezTo>
                    <a:pt x="12238" y="6993"/>
                    <a:pt x="10490" y="10490"/>
                    <a:pt x="9616" y="10490"/>
                  </a:cubicBezTo>
                  <a:cubicBezTo>
                    <a:pt x="6119" y="9616"/>
                    <a:pt x="3497" y="6993"/>
                    <a:pt x="0" y="5245"/>
                  </a:cubicBezTo>
                  <a:cubicBezTo>
                    <a:pt x="1748" y="3497"/>
                    <a:pt x="2622" y="0"/>
                    <a:pt x="4371" y="0"/>
                  </a:cubicBezTo>
                  <a:cubicBezTo>
                    <a:pt x="7867" y="0"/>
                    <a:pt x="11364" y="2622"/>
                    <a:pt x="14860" y="3497"/>
                  </a:cubicBezTo>
                  <a:close/>
                </a:path>
              </a:pathLst>
            </a:custGeom>
            <a:solidFill>
              <a:srgbClr val="B09B7B"/>
            </a:solidFill>
            <a:ln w="8731" cap="flat">
              <a:noFill/>
              <a:prstDash val="solid"/>
              <a:miter/>
            </a:ln>
          </p:spPr>
          <p:txBody>
            <a:bodyPr rtlCol="0" anchor="ctr"/>
            <a:lstStyle/>
            <a:p>
              <a:endParaRPr lang="en-GB"/>
            </a:p>
          </p:txBody>
        </p:sp>
        <p:sp>
          <p:nvSpPr>
            <p:cNvPr id="796" name="Freeform: Shape 795">
              <a:extLst>
                <a:ext uri="{FF2B5EF4-FFF2-40B4-BE49-F238E27FC236}">
                  <a16:creationId xmlns:a16="http://schemas.microsoft.com/office/drawing/2014/main" id="{A0A2917F-9245-2661-6EA1-C92B5A51DFA5}"/>
                </a:ext>
              </a:extLst>
            </p:cNvPr>
            <p:cNvSpPr/>
            <p:nvPr/>
          </p:nvSpPr>
          <p:spPr>
            <a:xfrm>
              <a:off x="11144777" y="6598767"/>
              <a:ext cx="11363" cy="10665"/>
            </a:xfrm>
            <a:custGeom>
              <a:avLst/>
              <a:gdLst>
                <a:gd name="connsiteX0" fmla="*/ 11364 w 11363"/>
                <a:gd name="connsiteY0" fmla="*/ 5421 h 10665"/>
                <a:gd name="connsiteX1" fmla="*/ 6119 w 11363"/>
                <a:gd name="connsiteY1" fmla="*/ 10666 h 10665"/>
                <a:gd name="connsiteX2" fmla="*/ 0 w 11363"/>
                <a:gd name="connsiteY2" fmla="*/ 2799 h 10665"/>
                <a:gd name="connsiteX3" fmla="*/ 6993 w 11363"/>
                <a:gd name="connsiteY3" fmla="*/ 176 h 10665"/>
                <a:gd name="connsiteX4" fmla="*/ 11364 w 11363"/>
                <a:gd name="connsiteY4" fmla="*/ 5421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0665">
                  <a:moveTo>
                    <a:pt x="11364" y="5421"/>
                  </a:moveTo>
                  <a:cubicBezTo>
                    <a:pt x="9615" y="7169"/>
                    <a:pt x="7867" y="8917"/>
                    <a:pt x="6119" y="10666"/>
                  </a:cubicBezTo>
                  <a:cubicBezTo>
                    <a:pt x="4371" y="8043"/>
                    <a:pt x="1748" y="5421"/>
                    <a:pt x="0" y="2799"/>
                  </a:cubicBezTo>
                  <a:cubicBezTo>
                    <a:pt x="2622" y="1924"/>
                    <a:pt x="5245" y="-698"/>
                    <a:pt x="6993" y="176"/>
                  </a:cubicBezTo>
                  <a:cubicBezTo>
                    <a:pt x="8741" y="-698"/>
                    <a:pt x="10490" y="2799"/>
                    <a:pt x="11364" y="5421"/>
                  </a:cubicBezTo>
                  <a:close/>
                </a:path>
              </a:pathLst>
            </a:custGeom>
            <a:solidFill>
              <a:srgbClr val="C0BCBD"/>
            </a:solidFill>
            <a:ln w="8731" cap="flat">
              <a:noFill/>
              <a:prstDash val="solid"/>
              <a:miter/>
            </a:ln>
          </p:spPr>
          <p:txBody>
            <a:bodyPr rtlCol="0" anchor="ctr"/>
            <a:lstStyle/>
            <a:p>
              <a:endParaRPr lang="en-GB"/>
            </a:p>
          </p:txBody>
        </p:sp>
        <p:sp>
          <p:nvSpPr>
            <p:cNvPr id="797" name="Freeform: Shape 796">
              <a:extLst>
                <a:ext uri="{FF2B5EF4-FFF2-40B4-BE49-F238E27FC236}">
                  <a16:creationId xmlns:a16="http://schemas.microsoft.com/office/drawing/2014/main" id="{64F29E18-1615-AB7F-2A89-296ABA1E7914}"/>
                </a:ext>
              </a:extLst>
            </p:cNvPr>
            <p:cNvSpPr/>
            <p:nvPr/>
          </p:nvSpPr>
          <p:spPr>
            <a:xfrm>
              <a:off x="11682375" y="6675867"/>
              <a:ext cx="14860" cy="19230"/>
            </a:xfrm>
            <a:custGeom>
              <a:avLst/>
              <a:gdLst>
                <a:gd name="connsiteX0" fmla="*/ 7867 w 14860"/>
                <a:gd name="connsiteY0" fmla="*/ 19231 h 19230"/>
                <a:gd name="connsiteX1" fmla="*/ 0 w 14860"/>
                <a:gd name="connsiteY1" fmla="*/ 9615 h 19230"/>
                <a:gd name="connsiteX2" fmla="*/ 6119 w 14860"/>
                <a:gd name="connsiteY2" fmla="*/ 0 h 19230"/>
                <a:gd name="connsiteX3" fmla="*/ 14860 w 14860"/>
                <a:gd name="connsiteY3" fmla="*/ 7867 h 19230"/>
                <a:gd name="connsiteX4" fmla="*/ 7867 w 14860"/>
                <a:gd name="connsiteY4" fmla="*/ 19231 h 19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9230">
                  <a:moveTo>
                    <a:pt x="7867" y="19231"/>
                  </a:moveTo>
                  <a:cubicBezTo>
                    <a:pt x="3497" y="14860"/>
                    <a:pt x="0" y="12238"/>
                    <a:pt x="0" y="9615"/>
                  </a:cubicBezTo>
                  <a:cubicBezTo>
                    <a:pt x="0" y="6119"/>
                    <a:pt x="3497" y="3496"/>
                    <a:pt x="6119" y="0"/>
                  </a:cubicBezTo>
                  <a:cubicBezTo>
                    <a:pt x="8741" y="2622"/>
                    <a:pt x="13112" y="5245"/>
                    <a:pt x="14860" y="7867"/>
                  </a:cubicBezTo>
                  <a:cubicBezTo>
                    <a:pt x="14860" y="10489"/>
                    <a:pt x="11364" y="13986"/>
                    <a:pt x="7867" y="19231"/>
                  </a:cubicBezTo>
                  <a:close/>
                </a:path>
              </a:pathLst>
            </a:custGeom>
            <a:solidFill>
              <a:srgbClr val="3D2226"/>
            </a:solidFill>
            <a:ln w="8731" cap="flat">
              <a:noFill/>
              <a:prstDash val="solid"/>
              <a:miter/>
            </a:ln>
          </p:spPr>
          <p:txBody>
            <a:bodyPr rtlCol="0" anchor="ctr"/>
            <a:lstStyle/>
            <a:p>
              <a:endParaRPr lang="en-GB"/>
            </a:p>
          </p:txBody>
        </p:sp>
        <p:sp>
          <p:nvSpPr>
            <p:cNvPr id="798" name="Freeform: Shape 797">
              <a:extLst>
                <a:ext uri="{FF2B5EF4-FFF2-40B4-BE49-F238E27FC236}">
                  <a16:creationId xmlns:a16="http://schemas.microsoft.com/office/drawing/2014/main" id="{37D96F80-EBE3-EE76-B215-389F90945E40}"/>
                </a:ext>
              </a:extLst>
            </p:cNvPr>
            <p:cNvSpPr/>
            <p:nvPr/>
          </p:nvSpPr>
          <p:spPr>
            <a:xfrm>
              <a:off x="10291614" y="2872473"/>
              <a:ext cx="40210" cy="6119"/>
            </a:xfrm>
            <a:custGeom>
              <a:avLst/>
              <a:gdLst>
                <a:gd name="connsiteX0" fmla="*/ 40210 w 40210"/>
                <a:gd name="connsiteY0" fmla="*/ 6119 h 6119"/>
                <a:gd name="connsiteX1" fmla="*/ 0 w 40210"/>
                <a:gd name="connsiteY1" fmla="*/ 0 h 6119"/>
                <a:gd name="connsiteX2" fmla="*/ 40210 w 40210"/>
                <a:gd name="connsiteY2" fmla="*/ 6119 h 6119"/>
              </a:gdLst>
              <a:ahLst/>
              <a:cxnLst>
                <a:cxn ang="0">
                  <a:pos x="connsiteX0" y="connsiteY0"/>
                </a:cxn>
                <a:cxn ang="0">
                  <a:pos x="connsiteX1" y="connsiteY1"/>
                </a:cxn>
                <a:cxn ang="0">
                  <a:pos x="connsiteX2" y="connsiteY2"/>
                </a:cxn>
              </a:cxnLst>
              <a:rect l="l" t="t" r="r" b="b"/>
              <a:pathLst>
                <a:path w="40210" h="6119">
                  <a:moveTo>
                    <a:pt x="40210" y="6119"/>
                  </a:moveTo>
                  <a:cubicBezTo>
                    <a:pt x="27098" y="4371"/>
                    <a:pt x="13112" y="1748"/>
                    <a:pt x="0" y="0"/>
                  </a:cubicBezTo>
                  <a:cubicBezTo>
                    <a:pt x="13986" y="1748"/>
                    <a:pt x="27098" y="3497"/>
                    <a:pt x="40210" y="6119"/>
                  </a:cubicBezTo>
                  <a:close/>
                </a:path>
              </a:pathLst>
            </a:custGeom>
            <a:solidFill>
              <a:srgbClr val="E7BB54"/>
            </a:solidFill>
            <a:ln w="8731" cap="flat">
              <a:noFill/>
              <a:prstDash val="solid"/>
              <a:miter/>
            </a:ln>
          </p:spPr>
          <p:txBody>
            <a:bodyPr rtlCol="0" anchor="ctr"/>
            <a:lstStyle/>
            <a:p>
              <a:endParaRPr lang="en-GB"/>
            </a:p>
          </p:txBody>
        </p:sp>
        <p:sp>
          <p:nvSpPr>
            <p:cNvPr id="799" name="Freeform: Shape 798">
              <a:extLst>
                <a:ext uri="{FF2B5EF4-FFF2-40B4-BE49-F238E27FC236}">
                  <a16:creationId xmlns:a16="http://schemas.microsoft.com/office/drawing/2014/main" id="{5A062EA1-3473-5E0D-5E0D-F14CD3E0FBB4}"/>
                </a:ext>
              </a:extLst>
            </p:cNvPr>
            <p:cNvSpPr/>
            <p:nvPr/>
          </p:nvSpPr>
          <p:spPr>
            <a:xfrm>
              <a:off x="9206803" y="4237010"/>
              <a:ext cx="14860" cy="19231"/>
            </a:xfrm>
            <a:custGeom>
              <a:avLst/>
              <a:gdLst>
                <a:gd name="connsiteX0" fmla="*/ 0 w 14860"/>
                <a:gd name="connsiteY0" fmla="*/ 0 h 19231"/>
                <a:gd name="connsiteX1" fmla="*/ 14860 w 14860"/>
                <a:gd name="connsiteY1" fmla="*/ 19231 h 19231"/>
                <a:gd name="connsiteX2" fmla="*/ 0 w 14860"/>
                <a:gd name="connsiteY2" fmla="*/ 0 h 19231"/>
              </a:gdLst>
              <a:ahLst/>
              <a:cxnLst>
                <a:cxn ang="0">
                  <a:pos x="connsiteX0" y="connsiteY0"/>
                </a:cxn>
                <a:cxn ang="0">
                  <a:pos x="connsiteX1" y="connsiteY1"/>
                </a:cxn>
                <a:cxn ang="0">
                  <a:pos x="connsiteX2" y="connsiteY2"/>
                </a:cxn>
              </a:cxnLst>
              <a:rect l="l" t="t" r="r" b="b"/>
              <a:pathLst>
                <a:path w="14860" h="19231">
                  <a:moveTo>
                    <a:pt x="0" y="0"/>
                  </a:moveTo>
                  <a:cubicBezTo>
                    <a:pt x="5245" y="6119"/>
                    <a:pt x="9616" y="13112"/>
                    <a:pt x="14860" y="19231"/>
                  </a:cubicBezTo>
                  <a:cubicBezTo>
                    <a:pt x="9616" y="13112"/>
                    <a:pt x="5245" y="6993"/>
                    <a:pt x="0" y="0"/>
                  </a:cubicBezTo>
                  <a:close/>
                </a:path>
              </a:pathLst>
            </a:custGeom>
            <a:solidFill>
              <a:srgbClr val="B09B7B"/>
            </a:solidFill>
            <a:ln w="8731" cap="flat">
              <a:noFill/>
              <a:prstDash val="solid"/>
              <a:miter/>
            </a:ln>
          </p:spPr>
          <p:txBody>
            <a:bodyPr rtlCol="0" anchor="ctr"/>
            <a:lstStyle/>
            <a:p>
              <a:endParaRPr lang="en-GB"/>
            </a:p>
          </p:txBody>
        </p:sp>
        <p:sp>
          <p:nvSpPr>
            <p:cNvPr id="800" name="Freeform: Shape 799">
              <a:extLst>
                <a:ext uri="{FF2B5EF4-FFF2-40B4-BE49-F238E27FC236}">
                  <a16:creationId xmlns:a16="http://schemas.microsoft.com/office/drawing/2014/main" id="{DA9F7132-53CE-5D12-6947-F9F1C7C3D3F8}"/>
                </a:ext>
              </a:extLst>
            </p:cNvPr>
            <p:cNvSpPr/>
            <p:nvPr/>
          </p:nvSpPr>
          <p:spPr>
            <a:xfrm>
              <a:off x="10780259" y="764916"/>
              <a:ext cx="19231" cy="18357"/>
            </a:xfrm>
            <a:custGeom>
              <a:avLst/>
              <a:gdLst>
                <a:gd name="connsiteX0" fmla="*/ 19231 w 19231"/>
                <a:gd name="connsiteY0" fmla="*/ 0 h 18357"/>
                <a:gd name="connsiteX1" fmla="*/ 7867 w 19231"/>
                <a:gd name="connsiteY1" fmla="*/ 18357 h 18357"/>
                <a:gd name="connsiteX2" fmla="*/ 0 w 19231"/>
                <a:gd name="connsiteY2" fmla="*/ 0 h 18357"/>
                <a:gd name="connsiteX3" fmla="*/ 19231 w 19231"/>
                <a:gd name="connsiteY3" fmla="*/ 0 h 18357"/>
              </a:gdLst>
              <a:ahLst/>
              <a:cxnLst>
                <a:cxn ang="0">
                  <a:pos x="connsiteX0" y="connsiteY0"/>
                </a:cxn>
                <a:cxn ang="0">
                  <a:pos x="connsiteX1" y="connsiteY1"/>
                </a:cxn>
                <a:cxn ang="0">
                  <a:pos x="connsiteX2" y="connsiteY2"/>
                </a:cxn>
                <a:cxn ang="0">
                  <a:pos x="connsiteX3" y="connsiteY3"/>
                </a:cxn>
              </a:cxnLst>
              <a:rect l="l" t="t" r="r" b="b"/>
              <a:pathLst>
                <a:path w="19231" h="18357">
                  <a:moveTo>
                    <a:pt x="19231" y="0"/>
                  </a:moveTo>
                  <a:cubicBezTo>
                    <a:pt x="15734" y="6119"/>
                    <a:pt x="12238" y="12238"/>
                    <a:pt x="7867" y="18357"/>
                  </a:cubicBezTo>
                  <a:cubicBezTo>
                    <a:pt x="5245" y="12238"/>
                    <a:pt x="2622" y="6119"/>
                    <a:pt x="0" y="0"/>
                  </a:cubicBezTo>
                  <a:cubicBezTo>
                    <a:pt x="6993" y="0"/>
                    <a:pt x="13112" y="0"/>
                    <a:pt x="19231" y="0"/>
                  </a:cubicBezTo>
                  <a:close/>
                </a:path>
              </a:pathLst>
            </a:custGeom>
            <a:solidFill>
              <a:srgbClr val="7B2B29"/>
            </a:solidFill>
            <a:ln w="8731" cap="flat">
              <a:noFill/>
              <a:prstDash val="solid"/>
              <a:miter/>
            </a:ln>
          </p:spPr>
          <p:txBody>
            <a:bodyPr rtlCol="0" anchor="ctr"/>
            <a:lstStyle/>
            <a:p>
              <a:endParaRPr lang="en-GB"/>
            </a:p>
          </p:txBody>
        </p:sp>
        <p:sp>
          <p:nvSpPr>
            <p:cNvPr id="801" name="Freeform: Shape 800">
              <a:extLst>
                <a:ext uri="{FF2B5EF4-FFF2-40B4-BE49-F238E27FC236}">
                  <a16:creationId xmlns:a16="http://schemas.microsoft.com/office/drawing/2014/main" id="{E984DA96-F516-ECE2-BE78-7DA46D37EBD5}"/>
                </a:ext>
              </a:extLst>
            </p:cNvPr>
            <p:cNvSpPr/>
            <p:nvPr/>
          </p:nvSpPr>
          <p:spPr>
            <a:xfrm>
              <a:off x="10269760" y="738692"/>
              <a:ext cx="16608" cy="20105"/>
            </a:xfrm>
            <a:custGeom>
              <a:avLst/>
              <a:gdLst>
                <a:gd name="connsiteX0" fmla="*/ 16609 w 16608"/>
                <a:gd name="connsiteY0" fmla="*/ 15735 h 20105"/>
                <a:gd name="connsiteX1" fmla="*/ 14860 w 16608"/>
                <a:gd name="connsiteY1" fmla="*/ 20105 h 20105"/>
                <a:gd name="connsiteX2" fmla="*/ 0 w 16608"/>
                <a:gd name="connsiteY2" fmla="*/ 0 h 20105"/>
                <a:gd name="connsiteX3" fmla="*/ 13986 w 16608"/>
                <a:gd name="connsiteY3" fmla="*/ 10490 h 20105"/>
                <a:gd name="connsiteX4" fmla="*/ 16609 w 16608"/>
                <a:gd name="connsiteY4" fmla="*/ 15735 h 20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20105">
                  <a:moveTo>
                    <a:pt x="16609" y="15735"/>
                  </a:moveTo>
                  <a:cubicBezTo>
                    <a:pt x="15734" y="17483"/>
                    <a:pt x="14860" y="18357"/>
                    <a:pt x="14860" y="20105"/>
                  </a:cubicBezTo>
                  <a:cubicBezTo>
                    <a:pt x="9615" y="13112"/>
                    <a:pt x="5245" y="6993"/>
                    <a:pt x="0" y="0"/>
                  </a:cubicBezTo>
                  <a:cubicBezTo>
                    <a:pt x="4371" y="3497"/>
                    <a:pt x="9615" y="6993"/>
                    <a:pt x="13986" y="10490"/>
                  </a:cubicBezTo>
                  <a:cubicBezTo>
                    <a:pt x="13986" y="13112"/>
                    <a:pt x="14860" y="14860"/>
                    <a:pt x="16609" y="15735"/>
                  </a:cubicBezTo>
                  <a:close/>
                </a:path>
              </a:pathLst>
            </a:custGeom>
            <a:solidFill>
              <a:srgbClr val="7B2B29"/>
            </a:solidFill>
            <a:ln w="8731" cap="flat">
              <a:noFill/>
              <a:prstDash val="solid"/>
              <a:miter/>
            </a:ln>
          </p:spPr>
          <p:txBody>
            <a:bodyPr rtlCol="0" anchor="ctr"/>
            <a:lstStyle/>
            <a:p>
              <a:endParaRPr lang="en-GB"/>
            </a:p>
          </p:txBody>
        </p:sp>
        <p:sp>
          <p:nvSpPr>
            <p:cNvPr id="802" name="Freeform: Shape 801">
              <a:extLst>
                <a:ext uri="{FF2B5EF4-FFF2-40B4-BE49-F238E27FC236}">
                  <a16:creationId xmlns:a16="http://schemas.microsoft.com/office/drawing/2014/main" id="{9F4FEA94-BA59-D8FA-C718-5BA0ABF7FC33}"/>
                </a:ext>
              </a:extLst>
            </p:cNvPr>
            <p:cNvSpPr/>
            <p:nvPr/>
          </p:nvSpPr>
          <p:spPr>
            <a:xfrm>
              <a:off x="11672759" y="594458"/>
              <a:ext cx="13986" cy="13112"/>
            </a:xfrm>
            <a:custGeom>
              <a:avLst/>
              <a:gdLst>
                <a:gd name="connsiteX0" fmla="*/ 13986 w 13986"/>
                <a:gd name="connsiteY0" fmla="*/ 13112 h 13112"/>
                <a:gd name="connsiteX1" fmla="*/ 0 w 13986"/>
                <a:gd name="connsiteY1" fmla="*/ 0 h 13112"/>
                <a:gd name="connsiteX2" fmla="*/ 13986 w 13986"/>
                <a:gd name="connsiteY2" fmla="*/ 13112 h 13112"/>
              </a:gdLst>
              <a:ahLst/>
              <a:cxnLst>
                <a:cxn ang="0">
                  <a:pos x="connsiteX0" y="connsiteY0"/>
                </a:cxn>
                <a:cxn ang="0">
                  <a:pos x="connsiteX1" y="connsiteY1"/>
                </a:cxn>
                <a:cxn ang="0">
                  <a:pos x="connsiteX2" y="connsiteY2"/>
                </a:cxn>
              </a:cxnLst>
              <a:rect l="l" t="t" r="r" b="b"/>
              <a:pathLst>
                <a:path w="13986" h="13112">
                  <a:moveTo>
                    <a:pt x="13986" y="13112"/>
                  </a:moveTo>
                  <a:cubicBezTo>
                    <a:pt x="9616" y="8741"/>
                    <a:pt x="5245" y="4371"/>
                    <a:pt x="0" y="0"/>
                  </a:cubicBezTo>
                  <a:cubicBezTo>
                    <a:pt x="5245" y="4371"/>
                    <a:pt x="9616" y="8741"/>
                    <a:pt x="13986" y="13112"/>
                  </a:cubicBezTo>
                  <a:close/>
                </a:path>
              </a:pathLst>
            </a:custGeom>
            <a:solidFill>
              <a:srgbClr val="7E6426"/>
            </a:solidFill>
            <a:ln w="8731" cap="flat">
              <a:noFill/>
              <a:prstDash val="solid"/>
              <a:miter/>
            </a:ln>
          </p:spPr>
          <p:txBody>
            <a:bodyPr rtlCol="0" anchor="ctr"/>
            <a:lstStyle/>
            <a:p>
              <a:endParaRPr lang="en-GB"/>
            </a:p>
          </p:txBody>
        </p:sp>
        <p:sp>
          <p:nvSpPr>
            <p:cNvPr id="803" name="Freeform: Shape 802">
              <a:extLst>
                <a:ext uri="{FF2B5EF4-FFF2-40B4-BE49-F238E27FC236}">
                  <a16:creationId xmlns:a16="http://schemas.microsoft.com/office/drawing/2014/main" id="{29AFBA90-8F4A-399D-A9F3-441C026CECE8}"/>
                </a:ext>
              </a:extLst>
            </p:cNvPr>
            <p:cNvSpPr/>
            <p:nvPr/>
          </p:nvSpPr>
          <p:spPr>
            <a:xfrm>
              <a:off x="9682336" y="562115"/>
              <a:ext cx="21853" cy="25350"/>
            </a:xfrm>
            <a:custGeom>
              <a:avLst/>
              <a:gdLst>
                <a:gd name="connsiteX0" fmla="*/ 7867 w 21853"/>
                <a:gd name="connsiteY0" fmla="*/ 25350 h 25350"/>
                <a:gd name="connsiteX1" fmla="*/ 0 w 21853"/>
                <a:gd name="connsiteY1" fmla="*/ 13986 h 25350"/>
                <a:gd name="connsiteX2" fmla="*/ 15735 w 21853"/>
                <a:gd name="connsiteY2" fmla="*/ 0 h 25350"/>
                <a:gd name="connsiteX3" fmla="*/ 21854 w 21853"/>
                <a:gd name="connsiteY3" fmla="*/ 5245 h 25350"/>
                <a:gd name="connsiteX4" fmla="*/ 7867 w 21853"/>
                <a:gd name="connsiteY4" fmla="*/ 2535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25350">
                  <a:moveTo>
                    <a:pt x="7867" y="25350"/>
                  </a:moveTo>
                  <a:cubicBezTo>
                    <a:pt x="5245" y="21854"/>
                    <a:pt x="2622" y="17483"/>
                    <a:pt x="0" y="13986"/>
                  </a:cubicBezTo>
                  <a:cubicBezTo>
                    <a:pt x="5245" y="9616"/>
                    <a:pt x="10490" y="4371"/>
                    <a:pt x="15735" y="0"/>
                  </a:cubicBezTo>
                  <a:cubicBezTo>
                    <a:pt x="17483" y="1748"/>
                    <a:pt x="20105" y="3497"/>
                    <a:pt x="21854" y="5245"/>
                  </a:cubicBezTo>
                  <a:cubicBezTo>
                    <a:pt x="16609" y="12238"/>
                    <a:pt x="12238" y="19231"/>
                    <a:pt x="7867" y="25350"/>
                  </a:cubicBezTo>
                  <a:close/>
                </a:path>
              </a:pathLst>
            </a:custGeom>
            <a:solidFill>
              <a:srgbClr val="BE7625"/>
            </a:solidFill>
            <a:ln w="8731" cap="flat">
              <a:noFill/>
              <a:prstDash val="solid"/>
              <a:miter/>
            </a:ln>
          </p:spPr>
          <p:txBody>
            <a:bodyPr rtlCol="0" anchor="ctr"/>
            <a:lstStyle/>
            <a:p>
              <a:endParaRPr lang="en-GB"/>
            </a:p>
          </p:txBody>
        </p:sp>
        <p:sp>
          <p:nvSpPr>
            <p:cNvPr id="804" name="Freeform: Shape 803">
              <a:extLst>
                <a:ext uri="{FF2B5EF4-FFF2-40B4-BE49-F238E27FC236}">
                  <a16:creationId xmlns:a16="http://schemas.microsoft.com/office/drawing/2014/main" id="{DD76BFDF-75AC-CF14-E86A-0F248E995974}"/>
                </a:ext>
              </a:extLst>
            </p:cNvPr>
            <p:cNvSpPr/>
            <p:nvPr/>
          </p:nvSpPr>
          <p:spPr>
            <a:xfrm>
              <a:off x="8792459" y="531520"/>
              <a:ext cx="10489" cy="11363"/>
            </a:xfrm>
            <a:custGeom>
              <a:avLst/>
              <a:gdLst>
                <a:gd name="connsiteX0" fmla="*/ 10490 w 10489"/>
                <a:gd name="connsiteY0" fmla="*/ 6119 h 11363"/>
                <a:gd name="connsiteX1" fmla="*/ 5245 w 10489"/>
                <a:gd name="connsiteY1" fmla="*/ 11364 h 11363"/>
                <a:gd name="connsiteX2" fmla="*/ 0 w 10489"/>
                <a:gd name="connsiteY2" fmla="*/ 2622 h 11363"/>
                <a:gd name="connsiteX3" fmla="*/ 6993 w 10489"/>
                <a:gd name="connsiteY3" fmla="*/ 0 h 11363"/>
                <a:gd name="connsiteX4" fmla="*/ 10490 w 10489"/>
                <a:gd name="connsiteY4" fmla="*/ 6119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1363">
                  <a:moveTo>
                    <a:pt x="10490" y="6119"/>
                  </a:moveTo>
                  <a:cubicBezTo>
                    <a:pt x="8741" y="7867"/>
                    <a:pt x="6993" y="9616"/>
                    <a:pt x="5245" y="11364"/>
                  </a:cubicBezTo>
                  <a:cubicBezTo>
                    <a:pt x="3497" y="8741"/>
                    <a:pt x="1748" y="5245"/>
                    <a:pt x="0" y="2622"/>
                  </a:cubicBezTo>
                  <a:cubicBezTo>
                    <a:pt x="2622" y="1748"/>
                    <a:pt x="5245" y="0"/>
                    <a:pt x="6993" y="0"/>
                  </a:cubicBezTo>
                  <a:cubicBezTo>
                    <a:pt x="8741" y="874"/>
                    <a:pt x="9616" y="4371"/>
                    <a:pt x="10490" y="6119"/>
                  </a:cubicBezTo>
                  <a:close/>
                </a:path>
              </a:pathLst>
            </a:custGeom>
            <a:solidFill>
              <a:srgbClr val="C0BCBD"/>
            </a:solidFill>
            <a:ln w="8731" cap="flat">
              <a:noFill/>
              <a:prstDash val="solid"/>
              <a:miter/>
            </a:ln>
          </p:spPr>
          <p:txBody>
            <a:bodyPr rtlCol="0" anchor="ctr"/>
            <a:lstStyle/>
            <a:p>
              <a:endParaRPr lang="en-GB"/>
            </a:p>
          </p:txBody>
        </p:sp>
        <p:sp>
          <p:nvSpPr>
            <p:cNvPr id="805" name="Freeform: Shape 804">
              <a:extLst>
                <a:ext uri="{FF2B5EF4-FFF2-40B4-BE49-F238E27FC236}">
                  <a16:creationId xmlns:a16="http://schemas.microsoft.com/office/drawing/2014/main" id="{CE24832D-0BAC-E03C-E791-C9F0DB0362DD}"/>
                </a:ext>
              </a:extLst>
            </p:cNvPr>
            <p:cNvSpPr/>
            <p:nvPr/>
          </p:nvSpPr>
          <p:spPr>
            <a:xfrm>
              <a:off x="10187591" y="519282"/>
              <a:ext cx="19231" cy="27972"/>
            </a:xfrm>
            <a:custGeom>
              <a:avLst/>
              <a:gdLst>
                <a:gd name="connsiteX0" fmla="*/ 19231 w 19231"/>
                <a:gd name="connsiteY0" fmla="*/ 19231 h 27972"/>
                <a:gd name="connsiteX1" fmla="*/ 18357 w 19231"/>
                <a:gd name="connsiteY1" fmla="*/ 27973 h 27972"/>
                <a:gd name="connsiteX2" fmla="*/ 0 w 19231"/>
                <a:gd name="connsiteY2" fmla="*/ 0 h 27972"/>
                <a:gd name="connsiteX3" fmla="*/ 19231 w 19231"/>
                <a:gd name="connsiteY3" fmla="*/ 19231 h 27972"/>
              </a:gdLst>
              <a:ahLst/>
              <a:cxnLst>
                <a:cxn ang="0">
                  <a:pos x="connsiteX0" y="connsiteY0"/>
                </a:cxn>
                <a:cxn ang="0">
                  <a:pos x="connsiteX1" y="connsiteY1"/>
                </a:cxn>
                <a:cxn ang="0">
                  <a:pos x="connsiteX2" y="connsiteY2"/>
                </a:cxn>
                <a:cxn ang="0">
                  <a:pos x="connsiteX3" y="connsiteY3"/>
                </a:cxn>
              </a:cxnLst>
              <a:rect l="l" t="t" r="r" b="b"/>
              <a:pathLst>
                <a:path w="19231" h="27972">
                  <a:moveTo>
                    <a:pt x="19231" y="19231"/>
                  </a:moveTo>
                  <a:cubicBezTo>
                    <a:pt x="19231" y="21854"/>
                    <a:pt x="18357" y="25350"/>
                    <a:pt x="18357" y="27973"/>
                  </a:cubicBezTo>
                  <a:cubicBezTo>
                    <a:pt x="12238" y="18357"/>
                    <a:pt x="6119" y="9616"/>
                    <a:pt x="0" y="0"/>
                  </a:cubicBezTo>
                  <a:cubicBezTo>
                    <a:pt x="6119" y="6993"/>
                    <a:pt x="13112" y="13112"/>
                    <a:pt x="19231" y="19231"/>
                  </a:cubicBezTo>
                  <a:close/>
                </a:path>
              </a:pathLst>
            </a:custGeom>
            <a:solidFill>
              <a:srgbClr val="BA3325"/>
            </a:solidFill>
            <a:ln w="8731" cap="flat">
              <a:noFill/>
              <a:prstDash val="solid"/>
              <a:miter/>
            </a:ln>
          </p:spPr>
          <p:txBody>
            <a:bodyPr rtlCol="0" anchor="ctr"/>
            <a:lstStyle/>
            <a:p>
              <a:endParaRPr lang="en-GB"/>
            </a:p>
          </p:txBody>
        </p:sp>
        <p:sp>
          <p:nvSpPr>
            <p:cNvPr id="806" name="Freeform: Shape 805">
              <a:extLst>
                <a:ext uri="{FF2B5EF4-FFF2-40B4-BE49-F238E27FC236}">
                  <a16:creationId xmlns:a16="http://schemas.microsoft.com/office/drawing/2014/main" id="{2C9BB821-C3D1-87BA-2A60-4975B21849F8}"/>
                </a:ext>
              </a:extLst>
            </p:cNvPr>
            <p:cNvSpPr/>
            <p:nvPr/>
          </p:nvSpPr>
          <p:spPr>
            <a:xfrm>
              <a:off x="11279395" y="493058"/>
              <a:ext cx="27098" cy="15734"/>
            </a:xfrm>
            <a:custGeom>
              <a:avLst/>
              <a:gdLst>
                <a:gd name="connsiteX0" fmla="*/ 0 w 27098"/>
                <a:gd name="connsiteY0" fmla="*/ 8741 h 15734"/>
                <a:gd name="connsiteX1" fmla="*/ 11364 w 27098"/>
                <a:gd name="connsiteY1" fmla="*/ 0 h 15734"/>
                <a:gd name="connsiteX2" fmla="*/ 27098 w 27098"/>
                <a:gd name="connsiteY2" fmla="*/ 15735 h 15734"/>
                <a:gd name="connsiteX3" fmla="*/ 0 w 27098"/>
                <a:gd name="connsiteY3" fmla="*/ 8741 h 15734"/>
              </a:gdLst>
              <a:ahLst/>
              <a:cxnLst>
                <a:cxn ang="0">
                  <a:pos x="connsiteX0" y="connsiteY0"/>
                </a:cxn>
                <a:cxn ang="0">
                  <a:pos x="connsiteX1" y="connsiteY1"/>
                </a:cxn>
                <a:cxn ang="0">
                  <a:pos x="connsiteX2" y="connsiteY2"/>
                </a:cxn>
                <a:cxn ang="0">
                  <a:pos x="connsiteX3" y="connsiteY3"/>
                </a:cxn>
              </a:cxnLst>
              <a:rect l="l" t="t" r="r" b="b"/>
              <a:pathLst>
                <a:path w="27098" h="15734">
                  <a:moveTo>
                    <a:pt x="0" y="8741"/>
                  </a:moveTo>
                  <a:cubicBezTo>
                    <a:pt x="3497" y="6119"/>
                    <a:pt x="7867" y="2622"/>
                    <a:pt x="11364" y="0"/>
                  </a:cubicBezTo>
                  <a:cubicBezTo>
                    <a:pt x="16609" y="5245"/>
                    <a:pt x="21854" y="10490"/>
                    <a:pt x="27098" y="15735"/>
                  </a:cubicBezTo>
                  <a:cubicBezTo>
                    <a:pt x="17483" y="13112"/>
                    <a:pt x="8741" y="11364"/>
                    <a:pt x="0" y="8741"/>
                  </a:cubicBezTo>
                  <a:close/>
                </a:path>
              </a:pathLst>
            </a:custGeom>
            <a:solidFill>
              <a:srgbClr val="3D2226"/>
            </a:solidFill>
            <a:ln w="8731" cap="flat">
              <a:noFill/>
              <a:prstDash val="solid"/>
              <a:miter/>
            </a:ln>
          </p:spPr>
          <p:txBody>
            <a:bodyPr rtlCol="0" anchor="ctr"/>
            <a:lstStyle/>
            <a:p>
              <a:endParaRPr lang="en-GB"/>
            </a:p>
          </p:txBody>
        </p:sp>
        <p:sp>
          <p:nvSpPr>
            <p:cNvPr id="807" name="Freeform: Shape 806">
              <a:extLst>
                <a:ext uri="{FF2B5EF4-FFF2-40B4-BE49-F238E27FC236}">
                  <a16:creationId xmlns:a16="http://schemas.microsoft.com/office/drawing/2014/main" id="{49B74453-86CE-9DD5-6B15-74F6112EBCB2}"/>
                </a:ext>
              </a:extLst>
            </p:cNvPr>
            <p:cNvSpPr/>
            <p:nvPr/>
          </p:nvSpPr>
          <p:spPr>
            <a:xfrm>
              <a:off x="11419258" y="474701"/>
              <a:ext cx="36495" cy="12238"/>
            </a:xfrm>
            <a:custGeom>
              <a:avLst/>
              <a:gdLst>
                <a:gd name="connsiteX0" fmla="*/ 35840 w 36495"/>
                <a:gd name="connsiteY0" fmla="*/ 10490 h 12238"/>
                <a:gd name="connsiteX1" fmla="*/ 0 w 36495"/>
                <a:gd name="connsiteY1" fmla="*/ 12238 h 12238"/>
                <a:gd name="connsiteX2" fmla="*/ 35840 w 36495"/>
                <a:gd name="connsiteY2" fmla="*/ 0 h 12238"/>
                <a:gd name="connsiteX3" fmla="*/ 35840 w 36495"/>
                <a:gd name="connsiteY3" fmla="*/ 10490 h 12238"/>
              </a:gdLst>
              <a:ahLst/>
              <a:cxnLst>
                <a:cxn ang="0">
                  <a:pos x="connsiteX0" y="connsiteY0"/>
                </a:cxn>
                <a:cxn ang="0">
                  <a:pos x="connsiteX1" y="connsiteY1"/>
                </a:cxn>
                <a:cxn ang="0">
                  <a:pos x="connsiteX2" y="connsiteY2"/>
                </a:cxn>
                <a:cxn ang="0">
                  <a:pos x="connsiteX3" y="connsiteY3"/>
                </a:cxn>
              </a:cxnLst>
              <a:rect l="l" t="t" r="r" b="b"/>
              <a:pathLst>
                <a:path w="36495" h="12238">
                  <a:moveTo>
                    <a:pt x="35840" y="10490"/>
                  </a:moveTo>
                  <a:cubicBezTo>
                    <a:pt x="23602" y="11364"/>
                    <a:pt x="12238" y="11364"/>
                    <a:pt x="0" y="12238"/>
                  </a:cubicBezTo>
                  <a:cubicBezTo>
                    <a:pt x="12238" y="7867"/>
                    <a:pt x="23602" y="4371"/>
                    <a:pt x="35840" y="0"/>
                  </a:cubicBezTo>
                  <a:cubicBezTo>
                    <a:pt x="36714" y="3497"/>
                    <a:pt x="36714" y="6993"/>
                    <a:pt x="35840" y="10490"/>
                  </a:cubicBezTo>
                  <a:close/>
                </a:path>
              </a:pathLst>
            </a:custGeom>
            <a:solidFill>
              <a:srgbClr val="3D2226"/>
            </a:solidFill>
            <a:ln w="8731" cap="flat">
              <a:noFill/>
              <a:prstDash val="solid"/>
              <a:miter/>
            </a:ln>
          </p:spPr>
          <p:txBody>
            <a:bodyPr rtlCol="0" anchor="ctr"/>
            <a:lstStyle/>
            <a:p>
              <a:endParaRPr lang="en-GB"/>
            </a:p>
          </p:txBody>
        </p:sp>
        <p:sp>
          <p:nvSpPr>
            <p:cNvPr id="808" name="Freeform: Shape 807">
              <a:extLst>
                <a:ext uri="{FF2B5EF4-FFF2-40B4-BE49-F238E27FC236}">
                  <a16:creationId xmlns:a16="http://schemas.microsoft.com/office/drawing/2014/main" id="{9BEC684C-98F8-61F9-2DA1-5E973C739D8A}"/>
                </a:ext>
              </a:extLst>
            </p:cNvPr>
            <p:cNvSpPr/>
            <p:nvPr/>
          </p:nvSpPr>
          <p:spPr>
            <a:xfrm>
              <a:off x="8558831" y="479946"/>
              <a:ext cx="9848" cy="10489"/>
            </a:xfrm>
            <a:custGeom>
              <a:avLst/>
              <a:gdLst>
                <a:gd name="connsiteX0" fmla="*/ 9848 w 9848"/>
                <a:gd name="connsiteY0" fmla="*/ 3497 h 10489"/>
                <a:gd name="connsiteX1" fmla="*/ 7226 w 9848"/>
                <a:gd name="connsiteY1" fmla="*/ 10490 h 10489"/>
                <a:gd name="connsiteX2" fmla="*/ 233 w 9848"/>
                <a:gd name="connsiteY2" fmla="*/ 6993 h 10489"/>
                <a:gd name="connsiteX3" fmla="*/ 2855 w 9848"/>
                <a:gd name="connsiteY3" fmla="*/ 0 h 10489"/>
                <a:gd name="connsiteX4" fmla="*/ 9848 w 9848"/>
                <a:gd name="connsiteY4" fmla="*/ 3497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8" h="10489">
                  <a:moveTo>
                    <a:pt x="9848" y="3497"/>
                  </a:moveTo>
                  <a:cubicBezTo>
                    <a:pt x="8974" y="6119"/>
                    <a:pt x="8100" y="8741"/>
                    <a:pt x="7226" y="10490"/>
                  </a:cubicBezTo>
                  <a:cubicBezTo>
                    <a:pt x="4603" y="9616"/>
                    <a:pt x="1107" y="8741"/>
                    <a:pt x="233" y="6993"/>
                  </a:cubicBezTo>
                  <a:cubicBezTo>
                    <a:pt x="-642" y="5245"/>
                    <a:pt x="1107" y="1748"/>
                    <a:pt x="2855" y="0"/>
                  </a:cubicBezTo>
                  <a:cubicBezTo>
                    <a:pt x="4603" y="0"/>
                    <a:pt x="8100" y="2622"/>
                    <a:pt x="9848" y="3497"/>
                  </a:cubicBezTo>
                  <a:close/>
                </a:path>
              </a:pathLst>
            </a:custGeom>
            <a:solidFill>
              <a:srgbClr val="C0BCBD"/>
            </a:solidFill>
            <a:ln w="8731" cap="flat">
              <a:noFill/>
              <a:prstDash val="solid"/>
              <a:miter/>
            </a:ln>
          </p:spPr>
          <p:txBody>
            <a:bodyPr rtlCol="0" anchor="ctr"/>
            <a:lstStyle/>
            <a:p>
              <a:endParaRPr lang="en-GB"/>
            </a:p>
          </p:txBody>
        </p:sp>
        <p:sp>
          <p:nvSpPr>
            <p:cNvPr id="809" name="Freeform: Shape 808">
              <a:extLst>
                <a:ext uri="{FF2B5EF4-FFF2-40B4-BE49-F238E27FC236}">
                  <a16:creationId xmlns:a16="http://schemas.microsoft.com/office/drawing/2014/main" id="{CDC918B1-3636-B002-E913-C781F70D3697}"/>
                </a:ext>
              </a:extLst>
            </p:cNvPr>
            <p:cNvSpPr/>
            <p:nvPr/>
          </p:nvSpPr>
          <p:spPr>
            <a:xfrm>
              <a:off x="9012743" y="436239"/>
              <a:ext cx="11363" cy="12238"/>
            </a:xfrm>
            <a:custGeom>
              <a:avLst/>
              <a:gdLst>
                <a:gd name="connsiteX0" fmla="*/ 6119 w 11363"/>
                <a:gd name="connsiteY0" fmla="*/ 0 h 12238"/>
                <a:gd name="connsiteX1" fmla="*/ 11364 w 11363"/>
                <a:gd name="connsiteY1" fmla="*/ 6119 h 12238"/>
                <a:gd name="connsiteX2" fmla="*/ 3497 w 11363"/>
                <a:gd name="connsiteY2" fmla="*/ 12238 h 12238"/>
                <a:gd name="connsiteX3" fmla="*/ 0 w 11363"/>
                <a:gd name="connsiteY3" fmla="*/ 5245 h 12238"/>
                <a:gd name="connsiteX4" fmla="*/ 6119 w 11363"/>
                <a:gd name="connsiteY4" fmla="*/ 0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2238">
                  <a:moveTo>
                    <a:pt x="6119" y="0"/>
                  </a:moveTo>
                  <a:cubicBezTo>
                    <a:pt x="7867" y="1748"/>
                    <a:pt x="9616" y="3497"/>
                    <a:pt x="11364" y="6119"/>
                  </a:cubicBezTo>
                  <a:cubicBezTo>
                    <a:pt x="8741" y="7867"/>
                    <a:pt x="6119" y="10490"/>
                    <a:pt x="3497" y="12238"/>
                  </a:cubicBezTo>
                  <a:cubicBezTo>
                    <a:pt x="2622" y="9616"/>
                    <a:pt x="0" y="6993"/>
                    <a:pt x="0" y="5245"/>
                  </a:cubicBezTo>
                  <a:cubicBezTo>
                    <a:pt x="0" y="2622"/>
                    <a:pt x="3497" y="1748"/>
                    <a:pt x="6119" y="0"/>
                  </a:cubicBezTo>
                  <a:close/>
                </a:path>
              </a:pathLst>
            </a:custGeom>
            <a:solidFill>
              <a:srgbClr val="C0BCBD"/>
            </a:solidFill>
            <a:ln w="8731" cap="flat">
              <a:noFill/>
              <a:prstDash val="solid"/>
              <a:miter/>
            </a:ln>
          </p:spPr>
          <p:txBody>
            <a:bodyPr rtlCol="0" anchor="ctr"/>
            <a:lstStyle/>
            <a:p>
              <a:endParaRPr lang="en-GB"/>
            </a:p>
          </p:txBody>
        </p:sp>
        <p:sp>
          <p:nvSpPr>
            <p:cNvPr id="810" name="Freeform: Shape 809">
              <a:extLst>
                <a:ext uri="{FF2B5EF4-FFF2-40B4-BE49-F238E27FC236}">
                  <a16:creationId xmlns:a16="http://schemas.microsoft.com/office/drawing/2014/main" id="{08543B91-D4FD-5431-A417-014738FEB11C}"/>
                </a:ext>
              </a:extLst>
            </p:cNvPr>
            <p:cNvSpPr/>
            <p:nvPr/>
          </p:nvSpPr>
          <p:spPr>
            <a:xfrm>
              <a:off x="10717321" y="4987024"/>
              <a:ext cx="17482" cy="17482"/>
            </a:xfrm>
            <a:custGeom>
              <a:avLst/>
              <a:gdLst>
                <a:gd name="connsiteX0" fmla="*/ 0 w 17482"/>
                <a:gd name="connsiteY0" fmla="*/ 0 h 17482"/>
                <a:gd name="connsiteX1" fmla="*/ 13986 w 17482"/>
                <a:gd name="connsiteY1" fmla="*/ 1748 h 17482"/>
                <a:gd name="connsiteX2" fmla="*/ 17483 w 17482"/>
                <a:gd name="connsiteY2" fmla="*/ 17483 h 17482"/>
                <a:gd name="connsiteX3" fmla="*/ 0 w 17482"/>
                <a:gd name="connsiteY3" fmla="*/ 0 h 17482"/>
              </a:gdLst>
              <a:ahLst/>
              <a:cxnLst>
                <a:cxn ang="0">
                  <a:pos x="connsiteX0" y="connsiteY0"/>
                </a:cxn>
                <a:cxn ang="0">
                  <a:pos x="connsiteX1" y="connsiteY1"/>
                </a:cxn>
                <a:cxn ang="0">
                  <a:pos x="connsiteX2" y="connsiteY2"/>
                </a:cxn>
                <a:cxn ang="0">
                  <a:pos x="connsiteX3" y="connsiteY3"/>
                </a:cxn>
              </a:cxnLst>
              <a:rect l="l" t="t" r="r" b="b"/>
              <a:pathLst>
                <a:path w="17482" h="17482">
                  <a:moveTo>
                    <a:pt x="0" y="0"/>
                  </a:moveTo>
                  <a:cubicBezTo>
                    <a:pt x="4371" y="874"/>
                    <a:pt x="8741" y="874"/>
                    <a:pt x="13986" y="1748"/>
                  </a:cubicBezTo>
                  <a:cubicBezTo>
                    <a:pt x="14861" y="6993"/>
                    <a:pt x="15735" y="12238"/>
                    <a:pt x="17483" y="17483"/>
                  </a:cubicBezTo>
                  <a:cubicBezTo>
                    <a:pt x="11364" y="12238"/>
                    <a:pt x="5245" y="6119"/>
                    <a:pt x="0" y="0"/>
                  </a:cubicBezTo>
                  <a:close/>
                </a:path>
              </a:pathLst>
            </a:custGeom>
            <a:solidFill>
              <a:srgbClr val="7B2B29"/>
            </a:solidFill>
            <a:ln w="8731" cap="flat">
              <a:noFill/>
              <a:prstDash val="solid"/>
              <a:miter/>
            </a:ln>
          </p:spPr>
          <p:txBody>
            <a:bodyPr rtlCol="0" anchor="ctr"/>
            <a:lstStyle/>
            <a:p>
              <a:endParaRPr lang="en-GB"/>
            </a:p>
          </p:txBody>
        </p:sp>
        <p:sp>
          <p:nvSpPr>
            <p:cNvPr id="811" name="Freeform: Shape 810">
              <a:extLst>
                <a:ext uri="{FF2B5EF4-FFF2-40B4-BE49-F238E27FC236}">
                  <a16:creationId xmlns:a16="http://schemas.microsoft.com/office/drawing/2014/main" id="{A5DEA9D0-6898-7FF2-1C04-636282515AD1}"/>
                </a:ext>
              </a:extLst>
            </p:cNvPr>
            <p:cNvSpPr/>
            <p:nvPr/>
          </p:nvSpPr>
          <p:spPr>
            <a:xfrm>
              <a:off x="8426892" y="365433"/>
              <a:ext cx="9791" cy="8973"/>
            </a:xfrm>
            <a:custGeom>
              <a:avLst/>
              <a:gdLst>
                <a:gd name="connsiteX0" fmla="*/ 2798 w 9791"/>
                <a:gd name="connsiteY0" fmla="*/ 0 h 8973"/>
                <a:gd name="connsiteX1" fmla="*/ 9792 w 9791"/>
                <a:gd name="connsiteY1" fmla="*/ 2622 h 8973"/>
                <a:gd name="connsiteX2" fmla="*/ 6295 w 9791"/>
                <a:gd name="connsiteY2" fmla="*/ 8741 h 8973"/>
                <a:gd name="connsiteX3" fmla="*/ 176 w 9791"/>
                <a:gd name="connsiteY3" fmla="*/ 6119 h 8973"/>
                <a:gd name="connsiteX4" fmla="*/ 2798 w 9791"/>
                <a:gd name="connsiteY4" fmla="*/ 0 h 89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1" h="8973">
                  <a:moveTo>
                    <a:pt x="2798" y="0"/>
                  </a:moveTo>
                  <a:cubicBezTo>
                    <a:pt x="5421" y="874"/>
                    <a:pt x="7169" y="1748"/>
                    <a:pt x="9792" y="2622"/>
                  </a:cubicBezTo>
                  <a:cubicBezTo>
                    <a:pt x="8917" y="4371"/>
                    <a:pt x="8043" y="7867"/>
                    <a:pt x="6295" y="8741"/>
                  </a:cubicBezTo>
                  <a:cubicBezTo>
                    <a:pt x="4547" y="9616"/>
                    <a:pt x="1050" y="7867"/>
                    <a:pt x="176" y="6119"/>
                  </a:cubicBezTo>
                  <a:cubicBezTo>
                    <a:pt x="-698" y="4371"/>
                    <a:pt x="1924" y="1748"/>
                    <a:pt x="2798" y="0"/>
                  </a:cubicBezTo>
                  <a:close/>
                </a:path>
              </a:pathLst>
            </a:custGeom>
            <a:solidFill>
              <a:srgbClr val="C0BCBD"/>
            </a:solidFill>
            <a:ln w="8731" cap="flat">
              <a:noFill/>
              <a:prstDash val="solid"/>
              <a:miter/>
            </a:ln>
          </p:spPr>
          <p:txBody>
            <a:bodyPr rtlCol="0" anchor="ctr"/>
            <a:lstStyle/>
            <a:p>
              <a:endParaRPr lang="en-GB"/>
            </a:p>
          </p:txBody>
        </p:sp>
        <p:sp>
          <p:nvSpPr>
            <p:cNvPr id="812" name="Freeform: Shape 811">
              <a:extLst>
                <a:ext uri="{FF2B5EF4-FFF2-40B4-BE49-F238E27FC236}">
                  <a16:creationId xmlns:a16="http://schemas.microsoft.com/office/drawing/2014/main" id="{24155FEE-F9BA-96EA-48AA-6F771355A8CE}"/>
                </a:ext>
              </a:extLst>
            </p:cNvPr>
            <p:cNvSpPr/>
            <p:nvPr/>
          </p:nvSpPr>
          <p:spPr>
            <a:xfrm>
              <a:off x="10325924" y="318229"/>
              <a:ext cx="11145" cy="35839"/>
            </a:xfrm>
            <a:custGeom>
              <a:avLst/>
              <a:gdLst>
                <a:gd name="connsiteX0" fmla="*/ 656 w 11145"/>
                <a:gd name="connsiteY0" fmla="*/ 0 h 35839"/>
                <a:gd name="connsiteX1" fmla="*/ 11145 w 11145"/>
                <a:gd name="connsiteY1" fmla="*/ 35840 h 35839"/>
                <a:gd name="connsiteX2" fmla="*/ 656 w 11145"/>
                <a:gd name="connsiteY2" fmla="*/ 30595 h 35839"/>
                <a:gd name="connsiteX3" fmla="*/ 656 w 11145"/>
                <a:gd name="connsiteY3" fmla="*/ 0 h 35839"/>
              </a:gdLst>
              <a:ahLst/>
              <a:cxnLst>
                <a:cxn ang="0">
                  <a:pos x="connsiteX0" y="connsiteY0"/>
                </a:cxn>
                <a:cxn ang="0">
                  <a:pos x="connsiteX1" y="connsiteY1"/>
                </a:cxn>
                <a:cxn ang="0">
                  <a:pos x="connsiteX2" y="connsiteY2"/>
                </a:cxn>
                <a:cxn ang="0">
                  <a:pos x="connsiteX3" y="connsiteY3"/>
                </a:cxn>
              </a:cxnLst>
              <a:rect l="l" t="t" r="r" b="b"/>
              <a:pathLst>
                <a:path w="11145" h="35839">
                  <a:moveTo>
                    <a:pt x="656" y="0"/>
                  </a:moveTo>
                  <a:cubicBezTo>
                    <a:pt x="4152" y="12238"/>
                    <a:pt x="7649" y="24476"/>
                    <a:pt x="11145" y="35840"/>
                  </a:cubicBezTo>
                  <a:cubicBezTo>
                    <a:pt x="7649" y="34092"/>
                    <a:pt x="4152" y="32343"/>
                    <a:pt x="656" y="30595"/>
                  </a:cubicBezTo>
                  <a:cubicBezTo>
                    <a:pt x="-219" y="20105"/>
                    <a:pt x="-219" y="10490"/>
                    <a:pt x="656" y="0"/>
                  </a:cubicBezTo>
                  <a:close/>
                </a:path>
              </a:pathLst>
            </a:custGeom>
            <a:solidFill>
              <a:srgbClr val="654A38"/>
            </a:solidFill>
            <a:ln w="8731" cap="flat">
              <a:noFill/>
              <a:prstDash val="solid"/>
              <a:miter/>
            </a:ln>
          </p:spPr>
          <p:txBody>
            <a:bodyPr rtlCol="0" anchor="ctr"/>
            <a:lstStyle/>
            <a:p>
              <a:endParaRPr lang="en-GB"/>
            </a:p>
          </p:txBody>
        </p:sp>
        <p:sp>
          <p:nvSpPr>
            <p:cNvPr id="813" name="Freeform: Shape 812">
              <a:extLst>
                <a:ext uri="{FF2B5EF4-FFF2-40B4-BE49-F238E27FC236}">
                  <a16:creationId xmlns:a16="http://schemas.microsoft.com/office/drawing/2014/main" id="{57EE8C8D-E71E-EB9E-CDCC-1A1215F3E0CD}"/>
                </a:ext>
              </a:extLst>
            </p:cNvPr>
            <p:cNvSpPr/>
            <p:nvPr/>
          </p:nvSpPr>
          <p:spPr>
            <a:xfrm>
              <a:off x="9055576" y="269919"/>
              <a:ext cx="10722" cy="10024"/>
            </a:xfrm>
            <a:custGeom>
              <a:avLst/>
              <a:gdLst>
                <a:gd name="connsiteX0" fmla="*/ 0 w 10722"/>
                <a:gd name="connsiteY0" fmla="*/ 7226 h 10024"/>
                <a:gd name="connsiteX1" fmla="*/ 3497 w 10722"/>
                <a:gd name="connsiteY1" fmla="*/ 233 h 10024"/>
                <a:gd name="connsiteX2" fmla="*/ 10490 w 10722"/>
                <a:gd name="connsiteY2" fmla="*/ 2855 h 10024"/>
                <a:gd name="connsiteX3" fmla="*/ 7867 w 10722"/>
                <a:gd name="connsiteY3" fmla="*/ 9848 h 10024"/>
                <a:gd name="connsiteX4" fmla="*/ 0 w 10722"/>
                <a:gd name="connsiteY4" fmla="*/ 7226 h 10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2" h="10024">
                  <a:moveTo>
                    <a:pt x="0" y="7226"/>
                  </a:moveTo>
                  <a:cubicBezTo>
                    <a:pt x="874" y="4603"/>
                    <a:pt x="1748" y="1107"/>
                    <a:pt x="3497" y="233"/>
                  </a:cubicBezTo>
                  <a:cubicBezTo>
                    <a:pt x="5245" y="-642"/>
                    <a:pt x="9616" y="1107"/>
                    <a:pt x="10490" y="2855"/>
                  </a:cubicBezTo>
                  <a:cubicBezTo>
                    <a:pt x="11364" y="4603"/>
                    <a:pt x="9616" y="8974"/>
                    <a:pt x="7867" y="9848"/>
                  </a:cubicBezTo>
                  <a:cubicBezTo>
                    <a:pt x="6119" y="10722"/>
                    <a:pt x="2622" y="8100"/>
                    <a:pt x="0" y="7226"/>
                  </a:cubicBezTo>
                  <a:close/>
                </a:path>
              </a:pathLst>
            </a:custGeom>
            <a:solidFill>
              <a:srgbClr val="C0BCBD"/>
            </a:solidFill>
            <a:ln w="8731" cap="flat">
              <a:noFill/>
              <a:prstDash val="solid"/>
              <a:miter/>
            </a:ln>
          </p:spPr>
          <p:txBody>
            <a:bodyPr rtlCol="0" anchor="ctr"/>
            <a:lstStyle/>
            <a:p>
              <a:endParaRPr lang="en-GB"/>
            </a:p>
          </p:txBody>
        </p:sp>
        <p:sp>
          <p:nvSpPr>
            <p:cNvPr id="814" name="Freeform: Shape 813">
              <a:extLst>
                <a:ext uri="{FF2B5EF4-FFF2-40B4-BE49-F238E27FC236}">
                  <a16:creationId xmlns:a16="http://schemas.microsoft.com/office/drawing/2014/main" id="{1FFA27B8-3BE9-FF02-559F-84F4D81065E1}"/>
                </a:ext>
              </a:extLst>
            </p:cNvPr>
            <p:cNvSpPr/>
            <p:nvPr/>
          </p:nvSpPr>
          <p:spPr>
            <a:xfrm>
              <a:off x="10207696" y="202843"/>
              <a:ext cx="13986" cy="22727"/>
            </a:xfrm>
            <a:custGeom>
              <a:avLst/>
              <a:gdLst>
                <a:gd name="connsiteX0" fmla="*/ 0 w 13986"/>
                <a:gd name="connsiteY0" fmla="*/ 20979 h 22727"/>
                <a:gd name="connsiteX1" fmla="*/ 6993 w 13986"/>
                <a:gd name="connsiteY1" fmla="*/ 0 h 22727"/>
                <a:gd name="connsiteX2" fmla="*/ 13986 w 13986"/>
                <a:gd name="connsiteY2" fmla="*/ 22728 h 22727"/>
                <a:gd name="connsiteX3" fmla="*/ 0 w 13986"/>
                <a:gd name="connsiteY3" fmla="*/ 20979 h 22727"/>
              </a:gdLst>
              <a:ahLst/>
              <a:cxnLst>
                <a:cxn ang="0">
                  <a:pos x="connsiteX0" y="connsiteY0"/>
                </a:cxn>
                <a:cxn ang="0">
                  <a:pos x="connsiteX1" y="connsiteY1"/>
                </a:cxn>
                <a:cxn ang="0">
                  <a:pos x="connsiteX2" y="connsiteY2"/>
                </a:cxn>
                <a:cxn ang="0">
                  <a:pos x="connsiteX3" y="connsiteY3"/>
                </a:cxn>
              </a:cxnLst>
              <a:rect l="l" t="t" r="r" b="b"/>
              <a:pathLst>
                <a:path w="13986" h="22727">
                  <a:moveTo>
                    <a:pt x="0" y="20979"/>
                  </a:moveTo>
                  <a:cubicBezTo>
                    <a:pt x="2622" y="13986"/>
                    <a:pt x="4371" y="6993"/>
                    <a:pt x="6993" y="0"/>
                  </a:cubicBezTo>
                  <a:cubicBezTo>
                    <a:pt x="9616" y="7867"/>
                    <a:pt x="11364" y="14860"/>
                    <a:pt x="13986" y="22728"/>
                  </a:cubicBezTo>
                  <a:cubicBezTo>
                    <a:pt x="8741" y="21854"/>
                    <a:pt x="4371" y="21854"/>
                    <a:pt x="0" y="20979"/>
                  </a:cubicBezTo>
                  <a:close/>
                </a:path>
              </a:pathLst>
            </a:custGeom>
            <a:solidFill>
              <a:srgbClr val="A4CEB9"/>
            </a:solidFill>
            <a:ln w="8731" cap="flat">
              <a:noFill/>
              <a:prstDash val="solid"/>
              <a:miter/>
            </a:ln>
          </p:spPr>
          <p:txBody>
            <a:bodyPr rtlCol="0" anchor="ctr"/>
            <a:lstStyle/>
            <a:p>
              <a:endParaRPr lang="en-GB"/>
            </a:p>
          </p:txBody>
        </p:sp>
        <p:sp>
          <p:nvSpPr>
            <p:cNvPr id="815" name="Freeform: Shape 814">
              <a:extLst>
                <a:ext uri="{FF2B5EF4-FFF2-40B4-BE49-F238E27FC236}">
                  <a16:creationId xmlns:a16="http://schemas.microsoft.com/office/drawing/2014/main" id="{36E097D8-9DF3-DD92-ADF8-2152B13B2DC5}"/>
                </a:ext>
              </a:extLst>
            </p:cNvPr>
            <p:cNvSpPr/>
            <p:nvPr/>
          </p:nvSpPr>
          <p:spPr>
            <a:xfrm>
              <a:off x="10153499" y="196724"/>
              <a:ext cx="9615" cy="32343"/>
            </a:xfrm>
            <a:custGeom>
              <a:avLst/>
              <a:gdLst>
                <a:gd name="connsiteX0" fmla="*/ 0 w 9615"/>
                <a:gd name="connsiteY0" fmla="*/ 0 h 32343"/>
                <a:gd name="connsiteX1" fmla="*/ 9615 w 9615"/>
                <a:gd name="connsiteY1" fmla="*/ 25350 h 32343"/>
                <a:gd name="connsiteX2" fmla="*/ 2622 w 9615"/>
                <a:gd name="connsiteY2" fmla="*/ 32343 h 32343"/>
                <a:gd name="connsiteX3" fmla="*/ 0 w 9615"/>
                <a:gd name="connsiteY3" fmla="*/ 0 h 32343"/>
              </a:gdLst>
              <a:ahLst/>
              <a:cxnLst>
                <a:cxn ang="0">
                  <a:pos x="connsiteX0" y="connsiteY0"/>
                </a:cxn>
                <a:cxn ang="0">
                  <a:pos x="connsiteX1" y="connsiteY1"/>
                </a:cxn>
                <a:cxn ang="0">
                  <a:pos x="connsiteX2" y="connsiteY2"/>
                </a:cxn>
                <a:cxn ang="0">
                  <a:pos x="connsiteX3" y="connsiteY3"/>
                </a:cxn>
              </a:cxnLst>
              <a:rect l="l" t="t" r="r" b="b"/>
              <a:pathLst>
                <a:path w="9615" h="32343">
                  <a:moveTo>
                    <a:pt x="0" y="0"/>
                  </a:moveTo>
                  <a:cubicBezTo>
                    <a:pt x="3497" y="8741"/>
                    <a:pt x="6119" y="16609"/>
                    <a:pt x="9615" y="25350"/>
                  </a:cubicBezTo>
                  <a:cubicBezTo>
                    <a:pt x="6993" y="27973"/>
                    <a:pt x="5245" y="29721"/>
                    <a:pt x="2622" y="32343"/>
                  </a:cubicBezTo>
                  <a:cubicBezTo>
                    <a:pt x="1748" y="20979"/>
                    <a:pt x="874" y="10490"/>
                    <a:pt x="0" y="0"/>
                  </a:cubicBezTo>
                  <a:close/>
                </a:path>
              </a:pathLst>
            </a:custGeom>
            <a:solidFill>
              <a:srgbClr val="7B2B29"/>
            </a:solidFill>
            <a:ln w="8731" cap="flat">
              <a:noFill/>
              <a:prstDash val="solid"/>
              <a:miter/>
            </a:ln>
          </p:spPr>
          <p:txBody>
            <a:bodyPr rtlCol="0" anchor="ctr"/>
            <a:lstStyle/>
            <a:p>
              <a:endParaRPr lang="en-GB"/>
            </a:p>
          </p:txBody>
        </p:sp>
        <p:sp>
          <p:nvSpPr>
            <p:cNvPr id="816" name="Freeform: Shape 815">
              <a:extLst>
                <a:ext uri="{FF2B5EF4-FFF2-40B4-BE49-F238E27FC236}">
                  <a16:creationId xmlns:a16="http://schemas.microsoft.com/office/drawing/2014/main" id="{F5C54FAF-70A3-0483-643A-2FE14DE4F692}"/>
                </a:ext>
              </a:extLst>
            </p:cNvPr>
            <p:cNvSpPr/>
            <p:nvPr/>
          </p:nvSpPr>
          <p:spPr>
            <a:xfrm>
              <a:off x="9056274" y="188856"/>
              <a:ext cx="13288" cy="11602"/>
            </a:xfrm>
            <a:custGeom>
              <a:avLst/>
              <a:gdLst>
                <a:gd name="connsiteX0" fmla="*/ 13288 w 13288"/>
                <a:gd name="connsiteY0" fmla="*/ 9616 h 11602"/>
                <a:gd name="connsiteX1" fmla="*/ 2798 w 13288"/>
                <a:gd name="connsiteY1" fmla="*/ 11364 h 11602"/>
                <a:gd name="connsiteX2" fmla="*/ 176 w 13288"/>
                <a:gd name="connsiteY2" fmla="*/ 4371 h 11602"/>
                <a:gd name="connsiteX3" fmla="*/ 9792 w 13288"/>
                <a:gd name="connsiteY3" fmla="*/ 0 h 11602"/>
                <a:gd name="connsiteX4" fmla="*/ 13288 w 13288"/>
                <a:gd name="connsiteY4" fmla="*/ 9616 h 11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88" h="11602">
                  <a:moveTo>
                    <a:pt x="13288" y="9616"/>
                  </a:moveTo>
                  <a:cubicBezTo>
                    <a:pt x="9792" y="10490"/>
                    <a:pt x="6295" y="12238"/>
                    <a:pt x="2798" y="11364"/>
                  </a:cubicBezTo>
                  <a:cubicBezTo>
                    <a:pt x="1924" y="11364"/>
                    <a:pt x="-698" y="5245"/>
                    <a:pt x="176" y="4371"/>
                  </a:cubicBezTo>
                  <a:cubicBezTo>
                    <a:pt x="2798" y="2622"/>
                    <a:pt x="6295" y="874"/>
                    <a:pt x="9792" y="0"/>
                  </a:cubicBezTo>
                  <a:cubicBezTo>
                    <a:pt x="10666" y="2622"/>
                    <a:pt x="11540" y="5245"/>
                    <a:pt x="13288" y="9616"/>
                  </a:cubicBezTo>
                  <a:close/>
                </a:path>
              </a:pathLst>
            </a:custGeom>
            <a:solidFill>
              <a:srgbClr val="C0BCBD"/>
            </a:solidFill>
            <a:ln w="8731" cap="flat">
              <a:noFill/>
              <a:prstDash val="solid"/>
              <a:miter/>
            </a:ln>
          </p:spPr>
          <p:txBody>
            <a:bodyPr rtlCol="0" anchor="ctr"/>
            <a:lstStyle/>
            <a:p>
              <a:endParaRPr lang="en-GB"/>
            </a:p>
          </p:txBody>
        </p:sp>
        <p:sp>
          <p:nvSpPr>
            <p:cNvPr id="817" name="Freeform: Shape 816">
              <a:extLst>
                <a:ext uri="{FF2B5EF4-FFF2-40B4-BE49-F238E27FC236}">
                  <a16:creationId xmlns:a16="http://schemas.microsoft.com/office/drawing/2014/main" id="{A6C11D60-85D9-9109-A794-EFF674246537}"/>
                </a:ext>
              </a:extLst>
            </p:cNvPr>
            <p:cNvSpPr/>
            <p:nvPr/>
          </p:nvSpPr>
          <p:spPr>
            <a:xfrm>
              <a:off x="8183006" y="188856"/>
              <a:ext cx="13288" cy="11363"/>
            </a:xfrm>
            <a:custGeom>
              <a:avLst/>
              <a:gdLst>
                <a:gd name="connsiteX0" fmla="*/ 13288 w 13288"/>
                <a:gd name="connsiteY0" fmla="*/ 2622 h 11363"/>
                <a:gd name="connsiteX1" fmla="*/ 8917 w 13288"/>
                <a:gd name="connsiteY1" fmla="*/ 11364 h 11363"/>
                <a:gd name="connsiteX2" fmla="*/ 176 w 13288"/>
                <a:gd name="connsiteY2" fmla="*/ 6119 h 11363"/>
                <a:gd name="connsiteX3" fmla="*/ 2798 w 13288"/>
                <a:gd name="connsiteY3" fmla="*/ 0 h 11363"/>
                <a:gd name="connsiteX4" fmla="*/ 13288 w 13288"/>
                <a:gd name="connsiteY4" fmla="*/ 2622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88" h="11363">
                  <a:moveTo>
                    <a:pt x="13288" y="2622"/>
                  </a:moveTo>
                  <a:cubicBezTo>
                    <a:pt x="11540" y="6993"/>
                    <a:pt x="10666" y="9616"/>
                    <a:pt x="8917" y="11364"/>
                  </a:cubicBezTo>
                  <a:cubicBezTo>
                    <a:pt x="5421" y="9616"/>
                    <a:pt x="2798" y="8741"/>
                    <a:pt x="176" y="6119"/>
                  </a:cubicBezTo>
                  <a:cubicBezTo>
                    <a:pt x="-698" y="5245"/>
                    <a:pt x="1924" y="0"/>
                    <a:pt x="2798" y="0"/>
                  </a:cubicBezTo>
                  <a:cubicBezTo>
                    <a:pt x="6295" y="0"/>
                    <a:pt x="9792" y="874"/>
                    <a:pt x="13288" y="2622"/>
                  </a:cubicBezTo>
                  <a:close/>
                </a:path>
              </a:pathLst>
            </a:custGeom>
            <a:solidFill>
              <a:srgbClr val="B09B7B"/>
            </a:solidFill>
            <a:ln w="8731" cap="flat">
              <a:noFill/>
              <a:prstDash val="solid"/>
              <a:miter/>
            </a:ln>
          </p:spPr>
          <p:txBody>
            <a:bodyPr rtlCol="0" anchor="ctr"/>
            <a:lstStyle/>
            <a:p>
              <a:endParaRPr lang="en-GB"/>
            </a:p>
          </p:txBody>
        </p:sp>
        <p:sp>
          <p:nvSpPr>
            <p:cNvPr id="818" name="Freeform: Shape 817">
              <a:extLst>
                <a:ext uri="{FF2B5EF4-FFF2-40B4-BE49-F238E27FC236}">
                  <a16:creationId xmlns:a16="http://schemas.microsoft.com/office/drawing/2014/main" id="{CDD6438B-FA1F-2A77-D239-CE63A5D20EB5}"/>
                </a:ext>
              </a:extLst>
            </p:cNvPr>
            <p:cNvSpPr/>
            <p:nvPr/>
          </p:nvSpPr>
          <p:spPr>
            <a:xfrm>
              <a:off x="8251189" y="174870"/>
              <a:ext cx="9149" cy="9848"/>
            </a:xfrm>
            <a:custGeom>
              <a:avLst/>
              <a:gdLst>
                <a:gd name="connsiteX0" fmla="*/ 2798 w 9149"/>
                <a:gd name="connsiteY0" fmla="*/ 0 h 9848"/>
                <a:gd name="connsiteX1" fmla="*/ 8917 w 9149"/>
                <a:gd name="connsiteY1" fmla="*/ 3497 h 9848"/>
                <a:gd name="connsiteX2" fmla="*/ 6295 w 9149"/>
                <a:gd name="connsiteY2" fmla="*/ 9616 h 9848"/>
                <a:gd name="connsiteX3" fmla="*/ 176 w 9149"/>
                <a:gd name="connsiteY3" fmla="*/ 6993 h 9848"/>
                <a:gd name="connsiteX4" fmla="*/ 2798 w 9149"/>
                <a:gd name="connsiteY4" fmla="*/ 0 h 9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9" h="9848">
                  <a:moveTo>
                    <a:pt x="2798" y="0"/>
                  </a:moveTo>
                  <a:cubicBezTo>
                    <a:pt x="5421" y="874"/>
                    <a:pt x="8043" y="1748"/>
                    <a:pt x="8917" y="3497"/>
                  </a:cubicBezTo>
                  <a:cubicBezTo>
                    <a:pt x="9791" y="5245"/>
                    <a:pt x="8043" y="8741"/>
                    <a:pt x="6295" y="9616"/>
                  </a:cubicBezTo>
                  <a:cubicBezTo>
                    <a:pt x="4547" y="10490"/>
                    <a:pt x="1050" y="8741"/>
                    <a:pt x="176" y="6993"/>
                  </a:cubicBezTo>
                  <a:cubicBezTo>
                    <a:pt x="-698" y="4371"/>
                    <a:pt x="1924" y="1748"/>
                    <a:pt x="2798" y="0"/>
                  </a:cubicBezTo>
                  <a:close/>
                </a:path>
              </a:pathLst>
            </a:custGeom>
            <a:solidFill>
              <a:srgbClr val="C0BCBD"/>
            </a:solidFill>
            <a:ln w="8731" cap="flat">
              <a:noFill/>
              <a:prstDash val="solid"/>
              <a:miter/>
            </a:ln>
          </p:spPr>
          <p:txBody>
            <a:bodyPr rtlCol="0" anchor="ctr"/>
            <a:lstStyle/>
            <a:p>
              <a:endParaRPr lang="en-GB"/>
            </a:p>
          </p:txBody>
        </p:sp>
        <p:sp>
          <p:nvSpPr>
            <p:cNvPr id="819" name="Freeform: Shape 818">
              <a:extLst>
                <a:ext uri="{FF2B5EF4-FFF2-40B4-BE49-F238E27FC236}">
                  <a16:creationId xmlns:a16="http://schemas.microsoft.com/office/drawing/2014/main" id="{ED7D5557-5D83-F56C-C628-F53AC07CA1B1}"/>
                </a:ext>
              </a:extLst>
            </p:cNvPr>
            <p:cNvSpPr/>
            <p:nvPr/>
          </p:nvSpPr>
          <p:spPr>
            <a:xfrm>
              <a:off x="8398221" y="35881"/>
              <a:ext cx="16608" cy="9791"/>
            </a:xfrm>
            <a:custGeom>
              <a:avLst/>
              <a:gdLst>
                <a:gd name="connsiteX0" fmla="*/ 16609 w 16608"/>
                <a:gd name="connsiteY0" fmla="*/ 4371 h 9791"/>
                <a:gd name="connsiteX1" fmla="*/ 6993 w 16608"/>
                <a:gd name="connsiteY1" fmla="*/ 9616 h 9791"/>
                <a:gd name="connsiteX2" fmla="*/ 0 w 16608"/>
                <a:gd name="connsiteY2" fmla="*/ 6993 h 9791"/>
                <a:gd name="connsiteX3" fmla="*/ 8741 w 16608"/>
                <a:gd name="connsiteY3" fmla="*/ 0 h 9791"/>
                <a:gd name="connsiteX4" fmla="*/ 16609 w 16608"/>
                <a:gd name="connsiteY4" fmla="*/ 4371 h 9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9791">
                  <a:moveTo>
                    <a:pt x="16609" y="4371"/>
                  </a:moveTo>
                  <a:cubicBezTo>
                    <a:pt x="12238" y="6993"/>
                    <a:pt x="9616" y="9616"/>
                    <a:pt x="6993" y="9616"/>
                  </a:cubicBezTo>
                  <a:cubicBezTo>
                    <a:pt x="5245" y="10490"/>
                    <a:pt x="1748" y="7867"/>
                    <a:pt x="0" y="6993"/>
                  </a:cubicBezTo>
                  <a:cubicBezTo>
                    <a:pt x="2622" y="4371"/>
                    <a:pt x="5245" y="1748"/>
                    <a:pt x="8741" y="0"/>
                  </a:cubicBezTo>
                  <a:cubicBezTo>
                    <a:pt x="9616" y="0"/>
                    <a:pt x="12238" y="2622"/>
                    <a:pt x="16609" y="4371"/>
                  </a:cubicBezTo>
                  <a:close/>
                </a:path>
              </a:pathLst>
            </a:custGeom>
            <a:solidFill>
              <a:srgbClr val="C0BCBD"/>
            </a:solidFill>
            <a:ln w="8731" cap="flat">
              <a:noFill/>
              <a:prstDash val="solid"/>
              <a:miter/>
            </a:ln>
          </p:spPr>
          <p:txBody>
            <a:bodyPr rtlCol="0" anchor="ctr"/>
            <a:lstStyle/>
            <a:p>
              <a:endParaRPr lang="en-GB"/>
            </a:p>
          </p:txBody>
        </p:sp>
        <p:sp>
          <p:nvSpPr>
            <p:cNvPr id="820" name="Freeform: Shape 819">
              <a:extLst>
                <a:ext uri="{FF2B5EF4-FFF2-40B4-BE49-F238E27FC236}">
                  <a16:creationId xmlns:a16="http://schemas.microsoft.com/office/drawing/2014/main" id="{8DB9B833-283D-2639-4C3A-A1C5F5BEF16F}"/>
                </a:ext>
              </a:extLst>
            </p:cNvPr>
            <p:cNvSpPr/>
            <p:nvPr/>
          </p:nvSpPr>
          <p:spPr>
            <a:xfrm>
              <a:off x="10386895" y="812120"/>
              <a:ext cx="9615" cy="33217"/>
            </a:xfrm>
            <a:custGeom>
              <a:avLst/>
              <a:gdLst>
                <a:gd name="connsiteX0" fmla="*/ 0 w 9615"/>
                <a:gd name="connsiteY0" fmla="*/ 0 h 33217"/>
                <a:gd name="connsiteX1" fmla="*/ 9616 w 9615"/>
                <a:gd name="connsiteY1" fmla="*/ 33217 h 33217"/>
                <a:gd name="connsiteX2" fmla="*/ 0 w 9615"/>
                <a:gd name="connsiteY2" fmla="*/ 0 h 33217"/>
              </a:gdLst>
              <a:ahLst/>
              <a:cxnLst>
                <a:cxn ang="0">
                  <a:pos x="connsiteX0" y="connsiteY0"/>
                </a:cxn>
                <a:cxn ang="0">
                  <a:pos x="connsiteX1" y="connsiteY1"/>
                </a:cxn>
                <a:cxn ang="0">
                  <a:pos x="connsiteX2" y="connsiteY2"/>
                </a:cxn>
              </a:cxnLst>
              <a:rect l="l" t="t" r="r" b="b"/>
              <a:pathLst>
                <a:path w="9615" h="33217">
                  <a:moveTo>
                    <a:pt x="0" y="0"/>
                  </a:moveTo>
                  <a:cubicBezTo>
                    <a:pt x="3497" y="11364"/>
                    <a:pt x="6119" y="21854"/>
                    <a:pt x="9616" y="33217"/>
                  </a:cubicBezTo>
                  <a:cubicBezTo>
                    <a:pt x="6119" y="21854"/>
                    <a:pt x="3497" y="10490"/>
                    <a:pt x="0" y="0"/>
                  </a:cubicBezTo>
                  <a:close/>
                </a:path>
              </a:pathLst>
            </a:custGeom>
            <a:solidFill>
              <a:srgbClr val="BA3325"/>
            </a:solidFill>
            <a:ln w="8731" cap="flat">
              <a:noFill/>
              <a:prstDash val="solid"/>
              <a:miter/>
            </a:ln>
          </p:spPr>
          <p:txBody>
            <a:bodyPr rtlCol="0" anchor="ctr"/>
            <a:lstStyle/>
            <a:p>
              <a:endParaRPr lang="en-GB"/>
            </a:p>
          </p:txBody>
        </p:sp>
        <p:sp>
          <p:nvSpPr>
            <p:cNvPr id="821" name="Freeform: Shape 820">
              <a:extLst>
                <a:ext uri="{FF2B5EF4-FFF2-40B4-BE49-F238E27FC236}">
                  <a16:creationId xmlns:a16="http://schemas.microsoft.com/office/drawing/2014/main" id="{60BC9DC8-9CCB-9B0C-C944-A06A0E6DB4E2}"/>
                </a:ext>
              </a:extLst>
            </p:cNvPr>
            <p:cNvSpPr/>
            <p:nvPr/>
          </p:nvSpPr>
          <p:spPr>
            <a:xfrm>
              <a:off x="9218167" y="2160048"/>
              <a:ext cx="28846" cy="20105"/>
            </a:xfrm>
            <a:custGeom>
              <a:avLst/>
              <a:gdLst>
                <a:gd name="connsiteX0" fmla="*/ 28847 w 28846"/>
                <a:gd name="connsiteY0" fmla="*/ 20105 h 20105"/>
                <a:gd name="connsiteX1" fmla="*/ 0 w 28846"/>
                <a:gd name="connsiteY1" fmla="*/ 0 h 20105"/>
                <a:gd name="connsiteX2" fmla="*/ 28847 w 28846"/>
                <a:gd name="connsiteY2" fmla="*/ 20105 h 20105"/>
              </a:gdLst>
              <a:ahLst/>
              <a:cxnLst>
                <a:cxn ang="0">
                  <a:pos x="connsiteX0" y="connsiteY0"/>
                </a:cxn>
                <a:cxn ang="0">
                  <a:pos x="connsiteX1" y="connsiteY1"/>
                </a:cxn>
                <a:cxn ang="0">
                  <a:pos x="connsiteX2" y="connsiteY2"/>
                </a:cxn>
              </a:cxnLst>
              <a:rect l="l" t="t" r="r" b="b"/>
              <a:pathLst>
                <a:path w="28846" h="20105">
                  <a:moveTo>
                    <a:pt x="28847" y="20105"/>
                  </a:moveTo>
                  <a:cubicBezTo>
                    <a:pt x="19231" y="13112"/>
                    <a:pt x="9615" y="6993"/>
                    <a:pt x="0" y="0"/>
                  </a:cubicBezTo>
                  <a:cubicBezTo>
                    <a:pt x="10490" y="6119"/>
                    <a:pt x="20105" y="13112"/>
                    <a:pt x="28847" y="20105"/>
                  </a:cubicBezTo>
                  <a:close/>
                </a:path>
              </a:pathLst>
            </a:custGeom>
            <a:solidFill>
              <a:srgbClr val="E7BB54"/>
            </a:solidFill>
            <a:ln w="8731" cap="flat">
              <a:noFill/>
              <a:prstDash val="solid"/>
              <a:miter/>
            </a:ln>
          </p:spPr>
          <p:txBody>
            <a:bodyPr rtlCol="0" anchor="ctr"/>
            <a:lstStyle/>
            <a:p>
              <a:endParaRPr lang="en-GB"/>
            </a:p>
          </p:txBody>
        </p:sp>
        <p:sp>
          <p:nvSpPr>
            <p:cNvPr id="822" name="Freeform: Shape 821">
              <a:extLst>
                <a:ext uri="{FF2B5EF4-FFF2-40B4-BE49-F238E27FC236}">
                  <a16:creationId xmlns:a16="http://schemas.microsoft.com/office/drawing/2014/main" id="{6B37E61D-FBDC-3C5B-2A35-98C7F6BD6CF2}"/>
                </a:ext>
              </a:extLst>
            </p:cNvPr>
            <p:cNvSpPr/>
            <p:nvPr/>
          </p:nvSpPr>
          <p:spPr>
            <a:xfrm>
              <a:off x="9413100" y="1986967"/>
              <a:ext cx="16608" cy="18357"/>
            </a:xfrm>
            <a:custGeom>
              <a:avLst/>
              <a:gdLst>
                <a:gd name="connsiteX0" fmla="*/ 16609 w 16608"/>
                <a:gd name="connsiteY0" fmla="*/ 1748 h 18357"/>
                <a:gd name="connsiteX1" fmla="*/ 16609 w 16608"/>
                <a:gd name="connsiteY1" fmla="*/ 18357 h 18357"/>
                <a:gd name="connsiteX2" fmla="*/ 0 w 16608"/>
                <a:gd name="connsiteY2" fmla="*/ 12238 h 18357"/>
                <a:gd name="connsiteX3" fmla="*/ 8741 w 16608"/>
                <a:gd name="connsiteY3" fmla="*/ 0 h 18357"/>
                <a:gd name="connsiteX4" fmla="*/ 16609 w 16608"/>
                <a:gd name="connsiteY4" fmla="*/ 1748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8357">
                  <a:moveTo>
                    <a:pt x="16609" y="1748"/>
                  </a:moveTo>
                  <a:cubicBezTo>
                    <a:pt x="16609" y="6993"/>
                    <a:pt x="16609" y="12238"/>
                    <a:pt x="16609" y="18357"/>
                  </a:cubicBezTo>
                  <a:cubicBezTo>
                    <a:pt x="11364" y="16609"/>
                    <a:pt x="6119" y="14860"/>
                    <a:pt x="0" y="12238"/>
                  </a:cubicBezTo>
                  <a:cubicBezTo>
                    <a:pt x="2622" y="7867"/>
                    <a:pt x="6119" y="4371"/>
                    <a:pt x="8741" y="0"/>
                  </a:cubicBezTo>
                  <a:cubicBezTo>
                    <a:pt x="11364" y="874"/>
                    <a:pt x="13986" y="874"/>
                    <a:pt x="16609" y="1748"/>
                  </a:cubicBezTo>
                  <a:close/>
                </a:path>
              </a:pathLst>
            </a:custGeom>
            <a:solidFill>
              <a:srgbClr val="BA3325"/>
            </a:solidFill>
            <a:ln w="8731" cap="flat">
              <a:noFill/>
              <a:prstDash val="solid"/>
              <a:miter/>
            </a:ln>
          </p:spPr>
          <p:txBody>
            <a:bodyPr rtlCol="0" anchor="ctr"/>
            <a:lstStyle/>
            <a:p>
              <a:endParaRPr lang="en-GB"/>
            </a:p>
          </p:txBody>
        </p:sp>
        <p:sp>
          <p:nvSpPr>
            <p:cNvPr id="823" name="Freeform: Shape 822">
              <a:extLst>
                <a:ext uri="{FF2B5EF4-FFF2-40B4-BE49-F238E27FC236}">
                  <a16:creationId xmlns:a16="http://schemas.microsoft.com/office/drawing/2014/main" id="{E9B5447D-1AC2-FFA0-8248-0ED8838E8FB7}"/>
                </a:ext>
              </a:extLst>
            </p:cNvPr>
            <p:cNvSpPr/>
            <p:nvPr/>
          </p:nvSpPr>
          <p:spPr>
            <a:xfrm>
              <a:off x="11225198" y="1324367"/>
              <a:ext cx="21853" cy="20105"/>
            </a:xfrm>
            <a:custGeom>
              <a:avLst/>
              <a:gdLst>
                <a:gd name="connsiteX0" fmla="*/ 0 w 21853"/>
                <a:gd name="connsiteY0" fmla="*/ 0 h 20105"/>
                <a:gd name="connsiteX1" fmla="*/ 21854 w 21853"/>
                <a:gd name="connsiteY1" fmla="*/ 0 h 20105"/>
                <a:gd name="connsiteX2" fmla="*/ 6993 w 21853"/>
                <a:gd name="connsiteY2" fmla="*/ 20105 h 20105"/>
                <a:gd name="connsiteX3" fmla="*/ 0 w 21853"/>
                <a:gd name="connsiteY3" fmla="*/ 0 h 20105"/>
              </a:gdLst>
              <a:ahLst/>
              <a:cxnLst>
                <a:cxn ang="0">
                  <a:pos x="connsiteX0" y="connsiteY0"/>
                </a:cxn>
                <a:cxn ang="0">
                  <a:pos x="connsiteX1" y="connsiteY1"/>
                </a:cxn>
                <a:cxn ang="0">
                  <a:pos x="connsiteX2" y="connsiteY2"/>
                </a:cxn>
                <a:cxn ang="0">
                  <a:pos x="connsiteX3" y="connsiteY3"/>
                </a:cxn>
              </a:cxnLst>
              <a:rect l="l" t="t" r="r" b="b"/>
              <a:pathLst>
                <a:path w="21853" h="20105">
                  <a:moveTo>
                    <a:pt x="0" y="0"/>
                  </a:moveTo>
                  <a:cubicBezTo>
                    <a:pt x="6993" y="0"/>
                    <a:pt x="14861" y="0"/>
                    <a:pt x="21854" y="0"/>
                  </a:cubicBezTo>
                  <a:cubicBezTo>
                    <a:pt x="16609" y="6993"/>
                    <a:pt x="11364" y="13112"/>
                    <a:pt x="6993" y="20105"/>
                  </a:cubicBezTo>
                  <a:cubicBezTo>
                    <a:pt x="4371" y="13112"/>
                    <a:pt x="2623" y="6993"/>
                    <a:pt x="0" y="0"/>
                  </a:cubicBezTo>
                  <a:close/>
                </a:path>
              </a:pathLst>
            </a:custGeom>
            <a:solidFill>
              <a:srgbClr val="3D2226"/>
            </a:solidFill>
            <a:ln w="8731" cap="flat">
              <a:noFill/>
              <a:prstDash val="solid"/>
              <a:miter/>
            </a:ln>
          </p:spPr>
          <p:txBody>
            <a:bodyPr rtlCol="0" anchor="ctr"/>
            <a:lstStyle/>
            <a:p>
              <a:endParaRPr lang="en-GB"/>
            </a:p>
          </p:txBody>
        </p:sp>
        <p:sp>
          <p:nvSpPr>
            <p:cNvPr id="824" name="Freeform: Shape 823">
              <a:extLst>
                <a:ext uri="{FF2B5EF4-FFF2-40B4-BE49-F238E27FC236}">
                  <a16:creationId xmlns:a16="http://schemas.microsoft.com/office/drawing/2014/main" id="{D8D8F3DC-7F3C-DF82-31AA-00D83D53EF2B}"/>
                </a:ext>
              </a:extLst>
            </p:cNvPr>
            <p:cNvSpPr/>
            <p:nvPr/>
          </p:nvSpPr>
          <p:spPr>
            <a:xfrm>
              <a:off x="9904369" y="2257951"/>
              <a:ext cx="23601" cy="20979"/>
            </a:xfrm>
            <a:custGeom>
              <a:avLst/>
              <a:gdLst>
                <a:gd name="connsiteX0" fmla="*/ 20105 w 23601"/>
                <a:gd name="connsiteY0" fmla="*/ 20979 h 20979"/>
                <a:gd name="connsiteX1" fmla="*/ 0 w 23601"/>
                <a:gd name="connsiteY1" fmla="*/ 6119 h 20979"/>
                <a:gd name="connsiteX2" fmla="*/ 4371 w 23601"/>
                <a:gd name="connsiteY2" fmla="*/ 1748 h 20979"/>
                <a:gd name="connsiteX3" fmla="*/ 22728 w 23601"/>
                <a:gd name="connsiteY3" fmla="*/ 874 h 20979"/>
                <a:gd name="connsiteX4" fmla="*/ 22728 w 23601"/>
                <a:gd name="connsiteY4" fmla="*/ 0 h 20979"/>
                <a:gd name="connsiteX5" fmla="*/ 23602 w 23601"/>
                <a:gd name="connsiteY5" fmla="*/ 16609 h 20979"/>
                <a:gd name="connsiteX6" fmla="*/ 20105 w 23601"/>
                <a:gd name="connsiteY6" fmla="*/ 20979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01" h="20979">
                  <a:moveTo>
                    <a:pt x="20105" y="20979"/>
                  </a:moveTo>
                  <a:cubicBezTo>
                    <a:pt x="13112" y="15734"/>
                    <a:pt x="6993" y="11364"/>
                    <a:pt x="0" y="6119"/>
                  </a:cubicBezTo>
                  <a:cubicBezTo>
                    <a:pt x="874" y="4371"/>
                    <a:pt x="2622" y="2622"/>
                    <a:pt x="4371" y="1748"/>
                  </a:cubicBezTo>
                  <a:cubicBezTo>
                    <a:pt x="10490" y="1748"/>
                    <a:pt x="16609" y="1748"/>
                    <a:pt x="22728" y="874"/>
                  </a:cubicBezTo>
                  <a:cubicBezTo>
                    <a:pt x="22728" y="874"/>
                    <a:pt x="22728" y="0"/>
                    <a:pt x="22728" y="0"/>
                  </a:cubicBezTo>
                  <a:cubicBezTo>
                    <a:pt x="22728" y="5245"/>
                    <a:pt x="22728" y="11364"/>
                    <a:pt x="23602" y="16609"/>
                  </a:cubicBezTo>
                  <a:cubicBezTo>
                    <a:pt x="21854" y="17483"/>
                    <a:pt x="20979" y="19231"/>
                    <a:pt x="20105" y="20979"/>
                  </a:cubicBezTo>
                  <a:close/>
                </a:path>
              </a:pathLst>
            </a:custGeom>
            <a:solidFill>
              <a:srgbClr val="EA9024"/>
            </a:solidFill>
            <a:ln w="8731" cap="flat">
              <a:noFill/>
              <a:prstDash val="solid"/>
              <a:miter/>
            </a:ln>
          </p:spPr>
          <p:txBody>
            <a:bodyPr rtlCol="0" anchor="ctr"/>
            <a:lstStyle/>
            <a:p>
              <a:endParaRPr lang="en-GB"/>
            </a:p>
          </p:txBody>
        </p:sp>
        <p:sp>
          <p:nvSpPr>
            <p:cNvPr id="825" name="Freeform: Shape 824">
              <a:extLst>
                <a:ext uri="{FF2B5EF4-FFF2-40B4-BE49-F238E27FC236}">
                  <a16:creationId xmlns:a16="http://schemas.microsoft.com/office/drawing/2014/main" id="{B16DA172-16BB-8537-4136-B0D9CD91540E}"/>
                </a:ext>
              </a:extLst>
            </p:cNvPr>
            <p:cNvSpPr/>
            <p:nvPr/>
          </p:nvSpPr>
          <p:spPr>
            <a:xfrm>
              <a:off x="10101925" y="1721228"/>
              <a:ext cx="19231" cy="13986"/>
            </a:xfrm>
            <a:custGeom>
              <a:avLst/>
              <a:gdLst>
                <a:gd name="connsiteX0" fmla="*/ 19231 w 19231"/>
                <a:gd name="connsiteY0" fmla="*/ 0 h 13986"/>
                <a:gd name="connsiteX1" fmla="*/ 12238 w 19231"/>
                <a:gd name="connsiteY1" fmla="*/ 13986 h 13986"/>
                <a:gd name="connsiteX2" fmla="*/ 0 w 19231"/>
                <a:gd name="connsiteY2" fmla="*/ 12238 h 13986"/>
                <a:gd name="connsiteX3" fmla="*/ 19231 w 19231"/>
                <a:gd name="connsiteY3" fmla="*/ 0 h 13986"/>
              </a:gdLst>
              <a:ahLst/>
              <a:cxnLst>
                <a:cxn ang="0">
                  <a:pos x="connsiteX0" y="connsiteY0"/>
                </a:cxn>
                <a:cxn ang="0">
                  <a:pos x="connsiteX1" y="connsiteY1"/>
                </a:cxn>
                <a:cxn ang="0">
                  <a:pos x="connsiteX2" y="connsiteY2"/>
                </a:cxn>
                <a:cxn ang="0">
                  <a:pos x="connsiteX3" y="connsiteY3"/>
                </a:cxn>
              </a:cxnLst>
              <a:rect l="l" t="t" r="r" b="b"/>
              <a:pathLst>
                <a:path w="19231" h="13986">
                  <a:moveTo>
                    <a:pt x="19231" y="0"/>
                  </a:moveTo>
                  <a:cubicBezTo>
                    <a:pt x="16609" y="4371"/>
                    <a:pt x="14861" y="9615"/>
                    <a:pt x="12238" y="13986"/>
                  </a:cubicBezTo>
                  <a:cubicBezTo>
                    <a:pt x="7867" y="13112"/>
                    <a:pt x="4371" y="13112"/>
                    <a:pt x="0" y="12238"/>
                  </a:cubicBezTo>
                  <a:cubicBezTo>
                    <a:pt x="6119" y="7867"/>
                    <a:pt x="13112" y="3497"/>
                    <a:pt x="19231" y="0"/>
                  </a:cubicBezTo>
                  <a:close/>
                </a:path>
              </a:pathLst>
            </a:custGeom>
            <a:solidFill>
              <a:srgbClr val="BE7625"/>
            </a:solidFill>
            <a:ln w="8731" cap="flat">
              <a:noFill/>
              <a:prstDash val="solid"/>
              <a:miter/>
            </a:ln>
          </p:spPr>
          <p:txBody>
            <a:bodyPr rtlCol="0" anchor="ctr"/>
            <a:lstStyle/>
            <a:p>
              <a:endParaRPr lang="en-GB"/>
            </a:p>
          </p:txBody>
        </p:sp>
        <p:sp>
          <p:nvSpPr>
            <p:cNvPr id="826" name="Freeform: Shape 825">
              <a:extLst>
                <a:ext uri="{FF2B5EF4-FFF2-40B4-BE49-F238E27FC236}">
                  <a16:creationId xmlns:a16="http://schemas.microsoft.com/office/drawing/2014/main" id="{3C688F9F-5205-4D68-A46C-C00D9B9E0163}"/>
                </a:ext>
              </a:extLst>
            </p:cNvPr>
            <p:cNvSpPr/>
            <p:nvPr/>
          </p:nvSpPr>
          <p:spPr>
            <a:xfrm>
              <a:off x="9926222" y="2257077"/>
              <a:ext cx="18356" cy="16608"/>
            </a:xfrm>
            <a:custGeom>
              <a:avLst/>
              <a:gdLst>
                <a:gd name="connsiteX0" fmla="*/ 874 w 18356"/>
                <a:gd name="connsiteY0" fmla="*/ 16609 h 16608"/>
                <a:gd name="connsiteX1" fmla="*/ 0 w 18356"/>
                <a:gd name="connsiteY1" fmla="*/ 0 h 16608"/>
                <a:gd name="connsiteX2" fmla="*/ 18357 w 18356"/>
                <a:gd name="connsiteY2" fmla="*/ 15735 h 16608"/>
                <a:gd name="connsiteX3" fmla="*/ 874 w 18356"/>
                <a:gd name="connsiteY3" fmla="*/ 16609 h 16608"/>
              </a:gdLst>
              <a:ahLst/>
              <a:cxnLst>
                <a:cxn ang="0">
                  <a:pos x="connsiteX0" y="connsiteY0"/>
                </a:cxn>
                <a:cxn ang="0">
                  <a:pos x="connsiteX1" y="connsiteY1"/>
                </a:cxn>
                <a:cxn ang="0">
                  <a:pos x="connsiteX2" y="connsiteY2"/>
                </a:cxn>
                <a:cxn ang="0">
                  <a:pos x="connsiteX3" y="connsiteY3"/>
                </a:cxn>
              </a:cxnLst>
              <a:rect l="l" t="t" r="r" b="b"/>
              <a:pathLst>
                <a:path w="18356" h="16608">
                  <a:moveTo>
                    <a:pt x="874" y="16609"/>
                  </a:moveTo>
                  <a:cubicBezTo>
                    <a:pt x="874" y="11364"/>
                    <a:pt x="874" y="6119"/>
                    <a:pt x="0" y="0"/>
                  </a:cubicBezTo>
                  <a:cubicBezTo>
                    <a:pt x="6119" y="5245"/>
                    <a:pt x="12238" y="10490"/>
                    <a:pt x="18357" y="15735"/>
                  </a:cubicBezTo>
                  <a:cubicBezTo>
                    <a:pt x="13112" y="15735"/>
                    <a:pt x="6993" y="16609"/>
                    <a:pt x="874" y="16609"/>
                  </a:cubicBezTo>
                  <a:close/>
                </a:path>
              </a:pathLst>
            </a:custGeom>
            <a:solidFill>
              <a:srgbClr val="7E4E29"/>
            </a:solidFill>
            <a:ln w="8731" cap="flat">
              <a:noFill/>
              <a:prstDash val="solid"/>
              <a:miter/>
            </a:ln>
          </p:spPr>
          <p:txBody>
            <a:bodyPr rtlCol="0" anchor="ctr"/>
            <a:lstStyle/>
            <a:p>
              <a:endParaRPr lang="en-GB"/>
            </a:p>
          </p:txBody>
        </p:sp>
        <p:sp>
          <p:nvSpPr>
            <p:cNvPr id="827" name="Freeform: Shape 826">
              <a:extLst>
                <a:ext uri="{FF2B5EF4-FFF2-40B4-BE49-F238E27FC236}">
                  <a16:creationId xmlns:a16="http://schemas.microsoft.com/office/drawing/2014/main" id="{39E01AA4-86C0-18FB-EADE-7DE338EC56CB}"/>
                </a:ext>
              </a:extLst>
            </p:cNvPr>
            <p:cNvSpPr/>
            <p:nvPr/>
          </p:nvSpPr>
          <p:spPr>
            <a:xfrm>
              <a:off x="9165718" y="1942386"/>
              <a:ext cx="27098" cy="10489"/>
            </a:xfrm>
            <a:custGeom>
              <a:avLst/>
              <a:gdLst>
                <a:gd name="connsiteX0" fmla="*/ 27098 w 27098"/>
                <a:gd name="connsiteY0" fmla="*/ 10490 h 10489"/>
                <a:gd name="connsiteX1" fmla="*/ 0 w 27098"/>
                <a:gd name="connsiteY1" fmla="*/ 0 h 10489"/>
                <a:gd name="connsiteX2" fmla="*/ 27098 w 27098"/>
                <a:gd name="connsiteY2" fmla="*/ 10490 h 10489"/>
              </a:gdLst>
              <a:ahLst/>
              <a:cxnLst>
                <a:cxn ang="0">
                  <a:pos x="connsiteX0" y="connsiteY0"/>
                </a:cxn>
                <a:cxn ang="0">
                  <a:pos x="connsiteX1" y="connsiteY1"/>
                </a:cxn>
                <a:cxn ang="0">
                  <a:pos x="connsiteX2" y="connsiteY2"/>
                </a:cxn>
              </a:cxnLst>
              <a:rect l="l" t="t" r="r" b="b"/>
              <a:pathLst>
                <a:path w="27098" h="10489">
                  <a:moveTo>
                    <a:pt x="27098" y="10490"/>
                  </a:moveTo>
                  <a:cubicBezTo>
                    <a:pt x="18357" y="6993"/>
                    <a:pt x="9616" y="3497"/>
                    <a:pt x="0" y="0"/>
                  </a:cubicBezTo>
                  <a:cubicBezTo>
                    <a:pt x="8741" y="3497"/>
                    <a:pt x="18357" y="6993"/>
                    <a:pt x="27098" y="10490"/>
                  </a:cubicBezTo>
                  <a:close/>
                </a:path>
              </a:pathLst>
            </a:custGeom>
            <a:solidFill>
              <a:srgbClr val="7E6426"/>
            </a:solidFill>
            <a:ln w="8731" cap="flat">
              <a:noFill/>
              <a:prstDash val="solid"/>
              <a:miter/>
            </a:ln>
          </p:spPr>
          <p:txBody>
            <a:bodyPr rtlCol="0" anchor="ctr"/>
            <a:lstStyle/>
            <a:p>
              <a:endParaRPr lang="en-GB"/>
            </a:p>
          </p:txBody>
        </p:sp>
        <p:sp>
          <p:nvSpPr>
            <p:cNvPr id="828" name="Freeform: Shape 827">
              <a:extLst>
                <a:ext uri="{FF2B5EF4-FFF2-40B4-BE49-F238E27FC236}">
                  <a16:creationId xmlns:a16="http://schemas.microsoft.com/office/drawing/2014/main" id="{D7642ED1-A12D-1D0A-E164-4893174EB9ED}"/>
                </a:ext>
              </a:extLst>
            </p:cNvPr>
            <p:cNvSpPr/>
            <p:nvPr/>
          </p:nvSpPr>
          <p:spPr>
            <a:xfrm>
              <a:off x="9392995" y="1018418"/>
              <a:ext cx="14860" cy="8741"/>
            </a:xfrm>
            <a:custGeom>
              <a:avLst/>
              <a:gdLst>
                <a:gd name="connsiteX0" fmla="*/ 0 w 14860"/>
                <a:gd name="connsiteY0" fmla="*/ 0 h 8741"/>
                <a:gd name="connsiteX1" fmla="*/ 14860 w 14860"/>
                <a:gd name="connsiteY1" fmla="*/ 8741 h 8741"/>
                <a:gd name="connsiteX2" fmla="*/ 0 w 14860"/>
                <a:gd name="connsiteY2" fmla="*/ 0 h 8741"/>
              </a:gdLst>
              <a:ahLst/>
              <a:cxnLst>
                <a:cxn ang="0">
                  <a:pos x="connsiteX0" y="connsiteY0"/>
                </a:cxn>
                <a:cxn ang="0">
                  <a:pos x="connsiteX1" y="connsiteY1"/>
                </a:cxn>
                <a:cxn ang="0">
                  <a:pos x="connsiteX2" y="connsiteY2"/>
                </a:cxn>
              </a:cxnLst>
              <a:rect l="l" t="t" r="r" b="b"/>
              <a:pathLst>
                <a:path w="14860" h="8741">
                  <a:moveTo>
                    <a:pt x="0" y="0"/>
                  </a:moveTo>
                  <a:cubicBezTo>
                    <a:pt x="5245" y="2622"/>
                    <a:pt x="9615" y="6119"/>
                    <a:pt x="14860" y="8741"/>
                  </a:cubicBezTo>
                  <a:cubicBezTo>
                    <a:pt x="9615" y="6119"/>
                    <a:pt x="4371" y="2622"/>
                    <a:pt x="0" y="0"/>
                  </a:cubicBezTo>
                  <a:close/>
                </a:path>
              </a:pathLst>
            </a:custGeom>
            <a:solidFill>
              <a:srgbClr val="7B2B29"/>
            </a:solidFill>
            <a:ln w="8731" cap="flat">
              <a:noFill/>
              <a:prstDash val="solid"/>
              <a:miter/>
            </a:ln>
          </p:spPr>
          <p:txBody>
            <a:bodyPr rtlCol="0" anchor="ctr"/>
            <a:lstStyle/>
            <a:p>
              <a:endParaRPr lang="en-GB"/>
            </a:p>
          </p:txBody>
        </p:sp>
        <p:sp>
          <p:nvSpPr>
            <p:cNvPr id="829" name="Freeform: Shape 828">
              <a:extLst>
                <a:ext uri="{FF2B5EF4-FFF2-40B4-BE49-F238E27FC236}">
                  <a16:creationId xmlns:a16="http://schemas.microsoft.com/office/drawing/2014/main" id="{CD4D629A-3A6B-055E-A484-56B134814866}"/>
                </a:ext>
              </a:extLst>
            </p:cNvPr>
            <p:cNvSpPr/>
            <p:nvPr/>
          </p:nvSpPr>
          <p:spPr>
            <a:xfrm>
              <a:off x="10020630" y="525401"/>
              <a:ext cx="18356" cy="21853"/>
            </a:xfrm>
            <a:custGeom>
              <a:avLst/>
              <a:gdLst>
                <a:gd name="connsiteX0" fmla="*/ 18357 w 18356"/>
                <a:gd name="connsiteY0" fmla="*/ 0 h 21853"/>
                <a:gd name="connsiteX1" fmla="*/ 16609 w 18356"/>
                <a:gd name="connsiteY1" fmla="*/ 21854 h 21853"/>
                <a:gd name="connsiteX2" fmla="*/ 0 w 18356"/>
                <a:gd name="connsiteY2" fmla="*/ 11364 h 21853"/>
                <a:gd name="connsiteX3" fmla="*/ 18357 w 18356"/>
                <a:gd name="connsiteY3" fmla="*/ 0 h 21853"/>
              </a:gdLst>
              <a:ahLst/>
              <a:cxnLst>
                <a:cxn ang="0">
                  <a:pos x="connsiteX0" y="connsiteY0"/>
                </a:cxn>
                <a:cxn ang="0">
                  <a:pos x="connsiteX1" y="connsiteY1"/>
                </a:cxn>
                <a:cxn ang="0">
                  <a:pos x="connsiteX2" y="connsiteY2"/>
                </a:cxn>
                <a:cxn ang="0">
                  <a:pos x="connsiteX3" y="connsiteY3"/>
                </a:cxn>
              </a:cxnLst>
              <a:rect l="l" t="t" r="r" b="b"/>
              <a:pathLst>
                <a:path w="18356" h="21853">
                  <a:moveTo>
                    <a:pt x="18357" y="0"/>
                  </a:moveTo>
                  <a:cubicBezTo>
                    <a:pt x="17483" y="6993"/>
                    <a:pt x="17483" y="14860"/>
                    <a:pt x="16609" y="21854"/>
                  </a:cubicBezTo>
                  <a:cubicBezTo>
                    <a:pt x="11364" y="18357"/>
                    <a:pt x="5245" y="14860"/>
                    <a:pt x="0" y="11364"/>
                  </a:cubicBezTo>
                  <a:cubicBezTo>
                    <a:pt x="6119" y="7867"/>
                    <a:pt x="12238" y="3497"/>
                    <a:pt x="18357" y="0"/>
                  </a:cubicBezTo>
                  <a:close/>
                </a:path>
              </a:pathLst>
            </a:custGeom>
            <a:solidFill>
              <a:srgbClr val="3D2226"/>
            </a:solidFill>
            <a:ln w="8731" cap="flat">
              <a:noFill/>
              <a:prstDash val="solid"/>
              <a:miter/>
            </a:ln>
          </p:spPr>
          <p:txBody>
            <a:bodyPr rtlCol="0" anchor="ctr"/>
            <a:lstStyle/>
            <a:p>
              <a:endParaRPr lang="en-GB"/>
            </a:p>
          </p:txBody>
        </p:sp>
        <p:sp>
          <p:nvSpPr>
            <p:cNvPr id="830" name="Freeform: Shape 829">
              <a:extLst>
                <a:ext uri="{FF2B5EF4-FFF2-40B4-BE49-F238E27FC236}">
                  <a16:creationId xmlns:a16="http://schemas.microsoft.com/office/drawing/2014/main" id="{F34F91CD-47C1-4473-C5F8-7570A4DB0900}"/>
                </a:ext>
              </a:extLst>
            </p:cNvPr>
            <p:cNvSpPr/>
            <p:nvPr/>
          </p:nvSpPr>
          <p:spPr>
            <a:xfrm>
              <a:off x="10440218" y="534143"/>
              <a:ext cx="26224" cy="6993"/>
            </a:xfrm>
            <a:custGeom>
              <a:avLst/>
              <a:gdLst>
                <a:gd name="connsiteX0" fmla="*/ 9616 w 26224"/>
                <a:gd name="connsiteY0" fmla="*/ 6993 h 6993"/>
                <a:gd name="connsiteX1" fmla="*/ 0 w 26224"/>
                <a:gd name="connsiteY1" fmla="*/ 3497 h 6993"/>
                <a:gd name="connsiteX2" fmla="*/ 26224 w 26224"/>
                <a:gd name="connsiteY2" fmla="*/ 0 h 6993"/>
                <a:gd name="connsiteX3" fmla="*/ 9616 w 26224"/>
                <a:gd name="connsiteY3" fmla="*/ 6993 h 6993"/>
              </a:gdLst>
              <a:ahLst/>
              <a:cxnLst>
                <a:cxn ang="0">
                  <a:pos x="connsiteX0" y="connsiteY0"/>
                </a:cxn>
                <a:cxn ang="0">
                  <a:pos x="connsiteX1" y="connsiteY1"/>
                </a:cxn>
                <a:cxn ang="0">
                  <a:pos x="connsiteX2" y="connsiteY2"/>
                </a:cxn>
                <a:cxn ang="0">
                  <a:pos x="connsiteX3" y="connsiteY3"/>
                </a:cxn>
              </a:cxnLst>
              <a:rect l="l" t="t" r="r" b="b"/>
              <a:pathLst>
                <a:path w="26224" h="6993">
                  <a:moveTo>
                    <a:pt x="9616" y="6993"/>
                  </a:moveTo>
                  <a:cubicBezTo>
                    <a:pt x="6119" y="6119"/>
                    <a:pt x="3497" y="4371"/>
                    <a:pt x="0" y="3497"/>
                  </a:cubicBezTo>
                  <a:cubicBezTo>
                    <a:pt x="8741" y="2622"/>
                    <a:pt x="17483" y="874"/>
                    <a:pt x="26224" y="0"/>
                  </a:cubicBezTo>
                  <a:cubicBezTo>
                    <a:pt x="20979" y="2622"/>
                    <a:pt x="15734" y="5245"/>
                    <a:pt x="9616" y="6993"/>
                  </a:cubicBezTo>
                  <a:close/>
                </a:path>
              </a:pathLst>
            </a:custGeom>
            <a:solidFill>
              <a:srgbClr val="B23D4A"/>
            </a:solidFill>
            <a:ln w="8731" cap="flat">
              <a:noFill/>
              <a:prstDash val="solid"/>
              <a:miter/>
            </a:ln>
          </p:spPr>
          <p:txBody>
            <a:bodyPr rtlCol="0" anchor="ctr"/>
            <a:lstStyle/>
            <a:p>
              <a:endParaRPr lang="en-GB"/>
            </a:p>
          </p:txBody>
        </p:sp>
        <p:sp>
          <p:nvSpPr>
            <p:cNvPr id="831" name="Freeform: Shape 830">
              <a:extLst>
                <a:ext uri="{FF2B5EF4-FFF2-40B4-BE49-F238E27FC236}">
                  <a16:creationId xmlns:a16="http://schemas.microsoft.com/office/drawing/2014/main" id="{A43920DB-8DF4-3AF1-1171-E7D9B1E8C151}"/>
                </a:ext>
              </a:extLst>
            </p:cNvPr>
            <p:cNvSpPr/>
            <p:nvPr/>
          </p:nvSpPr>
          <p:spPr>
            <a:xfrm>
              <a:off x="9734785" y="2301659"/>
              <a:ext cx="22727" cy="13112"/>
            </a:xfrm>
            <a:custGeom>
              <a:avLst/>
              <a:gdLst>
                <a:gd name="connsiteX0" fmla="*/ 9616 w 22727"/>
                <a:gd name="connsiteY0" fmla="*/ 13112 h 13112"/>
                <a:gd name="connsiteX1" fmla="*/ 0 w 22727"/>
                <a:gd name="connsiteY1" fmla="*/ 5245 h 13112"/>
                <a:gd name="connsiteX2" fmla="*/ 11364 w 22727"/>
                <a:gd name="connsiteY2" fmla="*/ 0 h 13112"/>
                <a:gd name="connsiteX3" fmla="*/ 22728 w 22727"/>
                <a:gd name="connsiteY3" fmla="*/ 4371 h 13112"/>
                <a:gd name="connsiteX4" fmla="*/ 9616 w 22727"/>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3112">
                  <a:moveTo>
                    <a:pt x="9616" y="13112"/>
                  </a:moveTo>
                  <a:cubicBezTo>
                    <a:pt x="5245" y="9616"/>
                    <a:pt x="2622" y="7867"/>
                    <a:pt x="0" y="5245"/>
                  </a:cubicBezTo>
                  <a:cubicBezTo>
                    <a:pt x="3497" y="3497"/>
                    <a:pt x="7867" y="0"/>
                    <a:pt x="11364" y="0"/>
                  </a:cubicBezTo>
                  <a:cubicBezTo>
                    <a:pt x="14861" y="0"/>
                    <a:pt x="19231" y="2622"/>
                    <a:pt x="22728" y="4371"/>
                  </a:cubicBezTo>
                  <a:cubicBezTo>
                    <a:pt x="18357" y="6993"/>
                    <a:pt x="14861" y="9616"/>
                    <a:pt x="9616" y="13112"/>
                  </a:cubicBezTo>
                  <a:close/>
                </a:path>
              </a:pathLst>
            </a:custGeom>
            <a:solidFill>
              <a:srgbClr val="654A38"/>
            </a:solidFill>
            <a:ln w="8731" cap="flat">
              <a:noFill/>
              <a:prstDash val="solid"/>
              <a:miter/>
            </a:ln>
          </p:spPr>
          <p:txBody>
            <a:bodyPr rtlCol="0" anchor="ctr"/>
            <a:lstStyle/>
            <a:p>
              <a:endParaRPr lang="en-GB"/>
            </a:p>
          </p:txBody>
        </p:sp>
        <p:sp>
          <p:nvSpPr>
            <p:cNvPr id="832" name="Freeform: Shape 831">
              <a:extLst>
                <a:ext uri="{FF2B5EF4-FFF2-40B4-BE49-F238E27FC236}">
                  <a16:creationId xmlns:a16="http://schemas.microsoft.com/office/drawing/2014/main" id="{DF164189-8384-45D2-627F-56D581563F9A}"/>
                </a:ext>
              </a:extLst>
            </p:cNvPr>
            <p:cNvSpPr/>
            <p:nvPr/>
          </p:nvSpPr>
          <p:spPr>
            <a:xfrm>
              <a:off x="10914003" y="5853299"/>
              <a:ext cx="8741" cy="27098"/>
            </a:xfrm>
            <a:custGeom>
              <a:avLst/>
              <a:gdLst>
                <a:gd name="connsiteX0" fmla="*/ 8741 w 8741"/>
                <a:gd name="connsiteY0" fmla="*/ 25350 h 27098"/>
                <a:gd name="connsiteX1" fmla="*/ 6119 w 8741"/>
                <a:gd name="connsiteY1" fmla="*/ 27099 h 27098"/>
                <a:gd name="connsiteX2" fmla="*/ 2623 w 8741"/>
                <a:gd name="connsiteY2" fmla="*/ 27099 h 27098"/>
                <a:gd name="connsiteX3" fmla="*/ 0 w 8741"/>
                <a:gd name="connsiteY3" fmla="*/ 0 h 27098"/>
                <a:gd name="connsiteX4" fmla="*/ 8741 w 8741"/>
                <a:gd name="connsiteY4" fmla="*/ 2535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27098">
                  <a:moveTo>
                    <a:pt x="8741" y="25350"/>
                  </a:moveTo>
                  <a:lnTo>
                    <a:pt x="6119" y="27099"/>
                  </a:lnTo>
                  <a:cubicBezTo>
                    <a:pt x="6119" y="27099"/>
                    <a:pt x="2623" y="27099"/>
                    <a:pt x="2623" y="27099"/>
                  </a:cubicBezTo>
                  <a:cubicBezTo>
                    <a:pt x="1748" y="18357"/>
                    <a:pt x="874" y="8741"/>
                    <a:pt x="0" y="0"/>
                  </a:cubicBezTo>
                  <a:cubicBezTo>
                    <a:pt x="3497" y="8741"/>
                    <a:pt x="6119" y="16609"/>
                    <a:pt x="8741" y="25350"/>
                  </a:cubicBezTo>
                  <a:close/>
                </a:path>
              </a:pathLst>
            </a:custGeom>
            <a:solidFill>
              <a:srgbClr val="DB7F59"/>
            </a:solidFill>
            <a:ln w="8731" cap="flat">
              <a:noFill/>
              <a:prstDash val="solid"/>
              <a:miter/>
            </a:ln>
          </p:spPr>
          <p:txBody>
            <a:bodyPr rtlCol="0" anchor="ctr"/>
            <a:lstStyle/>
            <a:p>
              <a:endParaRPr lang="en-GB"/>
            </a:p>
          </p:txBody>
        </p:sp>
        <p:sp>
          <p:nvSpPr>
            <p:cNvPr id="833" name="Freeform: Shape 832">
              <a:extLst>
                <a:ext uri="{FF2B5EF4-FFF2-40B4-BE49-F238E27FC236}">
                  <a16:creationId xmlns:a16="http://schemas.microsoft.com/office/drawing/2014/main" id="{2EE410E8-0A62-05D4-4C38-B1A003A23F31}"/>
                </a:ext>
              </a:extLst>
            </p:cNvPr>
            <p:cNvSpPr/>
            <p:nvPr/>
          </p:nvSpPr>
          <p:spPr>
            <a:xfrm>
              <a:off x="10372909" y="6553488"/>
              <a:ext cx="27972" cy="8741"/>
            </a:xfrm>
            <a:custGeom>
              <a:avLst/>
              <a:gdLst>
                <a:gd name="connsiteX0" fmla="*/ 0 w 27972"/>
                <a:gd name="connsiteY0" fmla="*/ 8741 h 8741"/>
                <a:gd name="connsiteX1" fmla="*/ 27973 w 27972"/>
                <a:gd name="connsiteY1" fmla="*/ 0 h 8741"/>
                <a:gd name="connsiteX2" fmla="*/ 0 w 27972"/>
                <a:gd name="connsiteY2" fmla="*/ 8741 h 8741"/>
              </a:gdLst>
              <a:ahLst/>
              <a:cxnLst>
                <a:cxn ang="0">
                  <a:pos x="connsiteX0" y="connsiteY0"/>
                </a:cxn>
                <a:cxn ang="0">
                  <a:pos x="connsiteX1" y="connsiteY1"/>
                </a:cxn>
                <a:cxn ang="0">
                  <a:pos x="connsiteX2" y="connsiteY2"/>
                </a:cxn>
              </a:cxnLst>
              <a:rect l="l" t="t" r="r" b="b"/>
              <a:pathLst>
                <a:path w="27972" h="8741">
                  <a:moveTo>
                    <a:pt x="0" y="8741"/>
                  </a:moveTo>
                  <a:cubicBezTo>
                    <a:pt x="9616" y="6119"/>
                    <a:pt x="18357" y="2622"/>
                    <a:pt x="27973" y="0"/>
                  </a:cubicBezTo>
                  <a:cubicBezTo>
                    <a:pt x="18357" y="2622"/>
                    <a:pt x="9616" y="6119"/>
                    <a:pt x="0" y="8741"/>
                  </a:cubicBezTo>
                  <a:close/>
                </a:path>
              </a:pathLst>
            </a:custGeom>
            <a:solidFill>
              <a:srgbClr val="B09B7B"/>
            </a:solidFill>
            <a:ln w="8731" cap="flat">
              <a:noFill/>
              <a:prstDash val="solid"/>
              <a:miter/>
            </a:ln>
          </p:spPr>
          <p:txBody>
            <a:bodyPr rtlCol="0" anchor="ctr"/>
            <a:lstStyle/>
            <a:p>
              <a:endParaRPr lang="en-GB"/>
            </a:p>
          </p:txBody>
        </p:sp>
        <p:sp>
          <p:nvSpPr>
            <p:cNvPr id="834" name="Freeform: Shape 833">
              <a:extLst>
                <a:ext uri="{FF2B5EF4-FFF2-40B4-BE49-F238E27FC236}">
                  <a16:creationId xmlns:a16="http://schemas.microsoft.com/office/drawing/2014/main" id="{949B45B8-DE3B-86D0-6251-AEDC2C49AE87}"/>
                </a:ext>
              </a:extLst>
            </p:cNvPr>
            <p:cNvSpPr/>
            <p:nvPr/>
          </p:nvSpPr>
          <p:spPr>
            <a:xfrm>
              <a:off x="10272382" y="2871600"/>
              <a:ext cx="12238" cy="8741"/>
            </a:xfrm>
            <a:custGeom>
              <a:avLst/>
              <a:gdLst>
                <a:gd name="connsiteX0" fmla="*/ 12238 w 12238"/>
                <a:gd name="connsiteY0" fmla="*/ 0 h 8741"/>
                <a:gd name="connsiteX1" fmla="*/ 6993 w 12238"/>
                <a:gd name="connsiteY1" fmla="*/ 8741 h 8741"/>
                <a:gd name="connsiteX2" fmla="*/ 0 w 12238"/>
                <a:gd name="connsiteY2" fmla="*/ 0 h 8741"/>
                <a:gd name="connsiteX3" fmla="*/ 12238 w 12238"/>
                <a:gd name="connsiteY3" fmla="*/ 0 h 8741"/>
              </a:gdLst>
              <a:ahLst/>
              <a:cxnLst>
                <a:cxn ang="0">
                  <a:pos x="connsiteX0" y="connsiteY0"/>
                </a:cxn>
                <a:cxn ang="0">
                  <a:pos x="connsiteX1" y="connsiteY1"/>
                </a:cxn>
                <a:cxn ang="0">
                  <a:pos x="connsiteX2" y="connsiteY2"/>
                </a:cxn>
                <a:cxn ang="0">
                  <a:pos x="connsiteX3" y="connsiteY3"/>
                </a:cxn>
              </a:cxnLst>
              <a:rect l="l" t="t" r="r" b="b"/>
              <a:pathLst>
                <a:path w="12238" h="8741">
                  <a:moveTo>
                    <a:pt x="12238" y="0"/>
                  </a:moveTo>
                  <a:cubicBezTo>
                    <a:pt x="10490" y="2622"/>
                    <a:pt x="8741" y="6119"/>
                    <a:pt x="6993" y="8741"/>
                  </a:cubicBezTo>
                  <a:cubicBezTo>
                    <a:pt x="4371" y="6119"/>
                    <a:pt x="1748" y="2622"/>
                    <a:pt x="0" y="0"/>
                  </a:cubicBezTo>
                  <a:cubicBezTo>
                    <a:pt x="3497" y="0"/>
                    <a:pt x="7867" y="0"/>
                    <a:pt x="12238" y="0"/>
                  </a:cubicBezTo>
                  <a:close/>
                </a:path>
              </a:pathLst>
            </a:custGeom>
            <a:solidFill>
              <a:srgbClr val="7E4E29"/>
            </a:solidFill>
            <a:ln w="8731" cap="flat">
              <a:noFill/>
              <a:prstDash val="solid"/>
              <a:miter/>
            </a:ln>
          </p:spPr>
          <p:txBody>
            <a:bodyPr rtlCol="0" anchor="ctr"/>
            <a:lstStyle/>
            <a:p>
              <a:endParaRPr lang="en-GB"/>
            </a:p>
          </p:txBody>
        </p:sp>
        <p:sp>
          <p:nvSpPr>
            <p:cNvPr id="835" name="Freeform: Shape 834">
              <a:extLst>
                <a:ext uri="{FF2B5EF4-FFF2-40B4-BE49-F238E27FC236}">
                  <a16:creationId xmlns:a16="http://schemas.microsoft.com/office/drawing/2014/main" id="{1C2E8040-EFF7-3010-C1AD-2AE27561AD9D}"/>
                </a:ext>
              </a:extLst>
            </p:cNvPr>
            <p:cNvSpPr/>
            <p:nvPr/>
          </p:nvSpPr>
          <p:spPr>
            <a:xfrm>
              <a:off x="8101013" y="101442"/>
              <a:ext cx="11363" cy="8917"/>
            </a:xfrm>
            <a:custGeom>
              <a:avLst/>
              <a:gdLst>
                <a:gd name="connsiteX0" fmla="*/ 3497 w 11363"/>
                <a:gd name="connsiteY0" fmla="*/ 0 h 8917"/>
                <a:gd name="connsiteX1" fmla="*/ 11364 w 11363"/>
                <a:gd name="connsiteY1" fmla="*/ 2622 h 8917"/>
                <a:gd name="connsiteX2" fmla="*/ 6993 w 11363"/>
                <a:gd name="connsiteY2" fmla="*/ 8741 h 8917"/>
                <a:gd name="connsiteX3" fmla="*/ 0 w 11363"/>
                <a:gd name="connsiteY3" fmla="*/ 6119 h 8917"/>
                <a:gd name="connsiteX4" fmla="*/ 3497 w 11363"/>
                <a:gd name="connsiteY4" fmla="*/ 0 h 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8917">
                  <a:moveTo>
                    <a:pt x="3497" y="0"/>
                  </a:moveTo>
                  <a:cubicBezTo>
                    <a:pt x="6119" y="874"/>
                    <a:pt x="8741" y="1748"/>
                    <a:pt x="11364" y="2622"/>
                  </a:cubicBezTo>
                  <a:cubicBezTo>
                    <a:pt x="9616" y="5245"/>
                    <a:pt x="8741" y="7867"/>
                    <a:pt x="6993" y="8741"/>
                  </a:cubicBezTo>
                  <a:cubicBezTo>
                    <a:pt x="5245" y="9616"/>
                    <a:pt x="2622" y="6993"/>
                    <a:pt x="0" y="6119"/>
                  </a:cubicBezTo>
                  <a:cubicBezTo>
                    <a:pt x="874" y="4371"/>
                    <a:pt x="2622" y="1748"/>
                    <a:pt x="3497" y="0"/>
                  </a:cubicBezTo>
                  <a:close/>
                </a:path>
              </a:pathLst>
            </a:custGeom>
            <a:solidFill>
              <a:srgbClr val="C0BCBD"/>
            </a:solidFill>
            <a:ln w="8731" cap="flat">
              <a:noFill/>
              <a:prstDash val="solid"/>
              <a:miter/>
            </a:ln>
          </p:spPr>
          <p:txBody>
            <a:bodyPr rtlCol="0" anchor="ctr"/>
            <a:lstStyle/>
            <a:p>
              <a:endParaRPr lang="en-GB"/>
            </a:p>
          </p:txBody>
        </p:sp>
        <p:sp>
          <p:nvSpPr>
            <p:cNvPr id="836" name="Freeform: Shape 835">
              <a:extLst>
                <a:ext uri="{FF2B5EF4-FFF2-40B4-BE49-F238E27FC236}">
                  <a16:creationId xmlns:a16="http://schemas.microsoft.com/office/drawing/2014/main" id="{37854EDC-BEA4-BE52-AA31-73A06A699E60}"/>
                </a:ext>
              </a:extLst>
            </p:cNvPr>
            <p:cNvSpPr/>
            <p:nvPr/>
          </p:nvSpPr>
          <p:spPr>
            <a:xfrm>
              <a:off x="10035490" y="464211"/>
              <a:ext cx="30594" cy="12238"/>
            </a:xfrm>
            <a:custGeom>
              <a:avLst/>
              <a:gdLst>
                <a:gd name="connsiteX0" fmla="*/ 30595 w 30594"/>
                <a:gd name="connsiteY0" fmla="*/ 12238 h 12238"/>
                <a:gd name="connsiteX1" fmla="*/ 0 w 30594"/>
                <a:gd name="connsiteY1" fmla="*/ 0 h 12238"/>
                <a:gd name="connsiteX2" fmla="*/ 30595 w 30594"/>
                <a:gd name="connsiteY2" fmla="*/ 12238 h 12238"/>
              </a:gdLst>
              <a:ahLst/>
              <a:cxnLst>
                <a:cxn ang="0">
                  <a:pos x="connsiteX0" y="connsiteY0"/>
                </a:cxn>
                <a:cxn ang="0">
                  <a:pos x="connsiteX1" y="connsiteY1"/>
                </a:cxn>
                <a:cxn ang="0">
                  <a:pos x="connsiteX2" y="connsiteY2"/>
                </a:cxn>
              </a:cxnLst>
              <a:rect l="l" t="t" r="r" b="b"/>
              <a:pathLst>
                <a:path w="30594" h="12238">
                  <a:moveTo>
                    <a:pt x="30595" y="12238"/>
                  </a:moveTo>
                  <a:cubicBezTo>
                    <a:pt x="20105" y="7867"/>
                    <a:pt x="10490" y="3497"/>
                    <a:pt x="0" y="0"/>
                  </a:cubicBezTo>
                  <a:cubicBezTo>
                    <a:pt x="10490" y="3497"/>
                    <a:pt x="20105" y="7867"/>
                    <a:pt x="30595" y="12238"/>
                  </a:cubicBezTo>
                  <a:close/>
                </a:path>
              </a:pathLst>
            </a:custGeom>
            <a:solidFill>
              <a:srgbClr val="7B2B29"/>
            </a:solidFill>
            <a:ln w="8731" cap="flat">
              <a:noFill/>
              <a:prstDash val="solid"/>
              <a:miter/>
            </a:ln>
          </p:spPr>
          <p:txBody>
            <a:bodyPr rtlCol="0" anchor="ctr"/>
            <a:lstStyle/>
            <a:p>
              <a:endParaRPr lang="en-GB"/>
            </a:p>
          </p:txBody>
        </p:sp>
        <p:sp>
          <p:nvSpPr>
            <p:cNvPr id="837" name="Freeform: Shape 836">
              <a:extLst>
                <a:ext uri="{FF2B5EF4-FFF2-40B4-BE49-F238E27FC236}">
                  <a16:creationId xmlns:a16="http://schemas.microsoft.com/office/drawing/2014/main" id="{A20347FC-DE83-A462-8B75-3E3E3D182A14}"/>
                </a:ext>
              </a:extLst>
            </p:cNvPr>
            <p:cNvSpPr/>
            <p:nvPr/>
          </p:nvSpPr>
          <p:spPr>
            <a:xfrm>
              <a:off x="9792478" y="602326"/>
              <a:ext cx="15734" cy="2622"/>
            </a:xfrm>
            <a:custGeom>
              <a:avLst/>
              <a:gdLst>
                <a:gd name="connsiteX0" fmla="*/ 15735 w 15734"/>
                <a:gd name="connsiteY0" fmla="*/ 0 h 2622"/>
                <a:gd name="connsiteX1" fmla="*/ 0 w 15734"/>
                <a:gd name="connsiteY1" fmla="*/ 2622 h 2622"/>
                <a:gd name="connsiteX2" fmla="*/ 15735 w 15734"/>
                <a:gd name="connsiteY2" fmla="*/ 0 h 2622"/>
              </a:gdLst>
              <a:ahLst/>
              <a:cxnLst>
                <a:cxn ang="0">
                  <a:pos x="connsiteX0" y="connsiteY0"/>
                </a:cxn>
                <a:cxn ang="0">
                  <a:pos x="connsiteX1" y="connsiteY1"/>
                </a:cxn>
                <a:cxn ang="0">
                  <a:pos x="connsiteX2" y="connsiteY2"/>
                </a:cxn>
              </a:cxnLst>
              <a:rect l="l" t="t" r="r" b="b"/>
              <a:pathLst>
                <a:path w="15734" h="2622">
                  <a:moveTo>
                    <a:pt x="15735" y="0"/>
                  </a:moveTo>
                  <a:cubicBezTo>
                    <a:pt x="10490" y="874"/>
                    <a:pt x="5245" y="1748"/>
                    <a:pt x="0" y="2622"/>
                  </a:cubicBezTo>
                  <a:cubicBezTo>
                    <a:pt x="5245" y="1748"/>
                    <a:pt x="10490" y="874"/>
                    <a:pt x="15735" y="0"/>
                  </a:cubicBezTo>
                  <a:close/>
                </a:path>
              </a:pathLst>
            </a:custGeom>
            <a:solidFill>
              <a:srgbClr val="BA3325"/>
            </a:solidFill>
            <a:ln w="8731" cap="flat">
              <a:noFill/>
              <a:prstDash val="solid"/>
              <a:miter/>
            </a:ln>
          </p:spPr>
          <p:txBody>
            <a:bodyPr rtlCol="0" anchor="ctr"/>
            <a:lstStyle/>
            <a:p>
              <a:endParaRPr lang="en-GB"/>
            </a:p>
          </p:txBody>
        </p:sp>
        <p:sp>
          <p:nvSpPr>
            <p:cNvPr id="838" name="Freeform: Shape 837">
              <a:extLst>
                <a:ext uri="{FF2B5EF4-FFF2-40B4-BE49-F238E27FC236}">
                  <a16:creationId xmlns:a16="http://schemas.microsoft.com/office/drawing/2014/main" id="{BE149BAC-8AD7-A08E-1AE6-88A80E75396B}"/>
                </a:ext>
              </a:extLst>
            </p:cNvPr>
            <p:cNvSpPr/>
            <p:nvPr/>
          </p:nvSpPr>
          <p:spPr>
            <a:xfrm>
              <a:off x="11480448" y="1253562"/>
              <a:ext cx="20105" cy="17482"/>
            </a:xfrm>
            <a:custGeom>
              <a:avLst/>
              <a:gdLst>
                <a:gd name="connsiteX0" fmla="*/ 20105 w 20105"/>
                <a:gd name="connsiteY0" fmla="*/ 17483 h 17482"/>
                <a:gd name="connsiteX1" fmla="*/ 0 w 20105"/>
                <a:gd name="connsiteY1" fmla="*/ 17483 h 17482"/>
                <a:gd name="connsiteX2" fmla="*/ 14860 w 20105"/>
                <a:gd name="connsiteY2" fmla="*/ 0 h 17482"/>
                <a:gd name="connsiteX3" fmla="*/ 19231 w 20105"/>
                <a:gd name="connsiteY3" fmla="*/ 874 h 17482"/>
                <a:gd name="connsiteX4" fmla="*/ 20105 w 20105"/>
                <a:gd name="connsiteY4" fmla="*/ 17483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7482">
                  <a:moveTo>
                    <a:pt x="20105" y="17483"/>
                  </a:moveTo>
                  <a:cubicBezTo>
                    <a:pt x="13112" y="17483"/>
                    <a:pt x="6993" y="17483"/>
                    <a:pt x="0" y="17483"/>
                  </a:cubicBezTo>
                  <a:cubicBezTo>
                    <a:pt x="5245" y="11364"/>
                    <a:pt x="9616" y="6119"/>
                    <a:pt x="14860" y="0"/>
                  </a:cubicBezTo>
                  <a:cubicBezTo>
                    <a:pt x="14860" y="0"/>
                    <a:pt x="19231" y="874"/>
                    <a:pt x="19231" y="874"/>
                  </a:cubicBezTo>
                  <a:cubicBezTo>
                    <a:pt x="19231" y="6119"/>
                    <a:pt x="20105" y="11364"/>
                    <a:pt x="20105" y="17483"/>
                  </a:cubicBezTo>
                  <a:close/>
                </a:path>
              </a:pathLst>
            </a:custGeom>
            <a:solidFill>
              <a:srgbClr val="3D2226"/>
            </a:solidFill>
            <a:ln w="8731" cap="flat">
              <a:noFill/>
              <a:prstDash val="solid"/>
              <a:miter/>
            </a:ln>
          </p:spPr>
          <p:txBody>
            <a:bodyPr rtlCol="0" anchor="ctr"/>
            <a:lstStyle/>
            <a:p>
              <a:endParaRPr lang="en-GB"/>
            </a:p>
          </p:txBody>
        </p:sp>
        <p:sp>
          <p:nvSpPr>
            <p:cNvPr id="839" name="Freeform: Shape 838">
              <a:extLst>
                <a:ext uri="{FF2B5EF4-FFF2-40B4-BE49-F238E27FC236}">
                  <a16:creationId xmlns:a16="http://schemas.microsoft.com/office/drawing/2014/main" id="{69597A93-BA15-CED4-D2FE-B3C4CA382599}"/>
                </a:ext>
              </a:extLst>
            </p:cNvPr>
            <p:cNvSpPr/>
            <p:nvPr/>
          </p:nvSpPr>
          <p:spPr>
            <a:xfrm>
              <a:off x="10339349" y="3309545"/>
              <a:ext cx="2091" cy="1748"/>
            </a:xfrm>
            <a:custGeom>
              <a:avLst/>
              <a:gdLst>
                <a:gd name="connsiteX0" fmla="*/ 2091 w 2091"/>
                <a:gd name="connsiteY0" fmla="*/ 0 h 1748"/>
                <a:gd name="connsiteX1" fmla="*/ 343 w 2091"/>
                <a:gd name="connsiteY1" fmla="*/ 1748 h 1748"/>
                <a:gd name="connsiteX2" fmla="*/ 2091 w 2091"/>
                <a:gd name="connsiteY2" fmla="*/ 0 h 1748"/>
              </a:gdLst>
              <a:ahLst/>
              <a:cxnLst>
                <a:cxn ang="0">
                  <a:pos x="connsiteX0" y="connsiteY0"/>
                </a:cxn>
                <a:cxn ang="0">
                  <a:pos x="connsiteX1" y="connsiteY1"/>
                </a:cxn>
                <a:cxn ang="0">
                  <a:pos x="connsiteX2" y="connsiteY2"/>
                </a:cxn>
              </a:cxnLst>
              <a:rect l="l" t="t" r="r" b="b"/>
              <a:pathLst>
                <a:path w="2091" h="1748">
                  <a:moveTo>
                    <a:pt x="2091" y="0"/>
                  </a:moveTo>
                  <a:cubicBezTo>
                    <a:pt x="2091" y="0"/>
                    <a:pt x="343" y="1748"/>
                    <a:pt x="343" y="1748"/>
                  </a:cubicBezTo>
                  <a:cubicBezTo>
                    <a:pt x="-531" y="874"/>
                    <a:pt x="343" y="0"/>
                    <a:pt x="2091" y="0"/>
                  </a:cubicBezTo>
                  <a:close/>
                </a:path>
              </a:pathLst>
            </a:custGeom>
            <a:solidFill>
              <a:srgbClr val="654A38"/>
            </a:solidFill>
            <a:ln w="8731" cap="flat">
              <a:noFill/>
              <a:prstDash val="solid"/>
              <a:miter/>
            </a:ln>
          </p:spPr>
          <p:txBody>
            <a:bodyPr rtlCol="0" anchor="ctr"/>
            <a:lstStyle/>
            <a:p>
              <a:endParaRPr lang="en-GB"/>
            </a:p>
          </p:txBody>
        </p:sp>
        <p:sp>
          <p:nvSpPr>
            <p:cNvPr id="840" name="Freeform: Shape 839">
              <a:extLst>
                <a:ext uri="{FF2B5EF4-FFF2-40B4-BE49-F238E27FC236}">
                  <a16:creationId xmlns:a16="http://schemas.microsoft.com/office/drawing/2014/main" id="{84DEE0BE-C3B2-D061-93A6-65F668966708}"/>
                </a:ext>
              </a:extLst>
            </p:cNvPr>
            <p:cNvSpPr/>
            <p:nvPr/>
          </p:nvSpPr>
          <p:spPr>
            <a:xfrm>
              <a:off x="9987898" y="2395192"/>
              <a:ext cx="15249" cy="12237"/>
            </a:xfrm>
            <a:custGeom>
              <a:avLst/>
              <a:gdLst>
                <a:gd name="connsiteX0" fmla="*/ 388 w 15249"/>
                <a:gd name="connsiteY0" fmla="*/ 12238 h 12237"/>
                <a:gd name="connsiteX1" fmla="*/ 12627 w 15249"/>
                <a:gd name="connsiteY1" fmla="*/ 0 h 12237"/>
                <a:gd name="connsiteX2" fmla="*/ 15249 w 15249"/>
                <a:gd name="connsiteY2" fmla="*/ 6119 h 12237"/>
                <a:gd name="connsiteX3" fmla="*/ 388 w 15249"/>
                <a:gd name="connsiteY3" fmla="*/ 12238 h 12237"/>
                <a:gd name="connsiteX4" fmla="*/ 388 w 15249"/>
                <a:gd name="connsiteY4" fmla="*/ 12238 h 12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9" h="12237">
                  <a:moveTo>
                    <a:pt x="388" y="12238"/>
                  </a:moveTo>
                  <a:cubicBezTo>
                    <a:pt x="4759" y="7867"/>
                    <a:pt x="9130" y="3497"/>
                    <a:pt x="12627" y="0"/>
                  </a:cubicBezTo>
                  <a:cubicBezTo>
                    <a:pt x="13501" y="1748"/>
                    <a:pt x="14375" y="4371"/>
                    <a:pt x="15249" y="6119"/>
                  </a:cubicBezTo>
                  <a:cubicBezTo>
                    <a:pt x="10004" y="7867"/>
                    <a:pt x="4759" y="10490"/>
                    <a:pt x="388" y="12238"/>
                  </a:cubicBezTo>
                  <a:cubicBezTo>
                    <a:pt x="-486" y="12238"/>
                    <a:pt x="388" y="12238"/>
                    <a:pt x="388" y="12238"/>
                  </a:cubicBezTo>
                  <a:close/>
                </a:path>
              </a:pathLst>
            </a:custGeom>
            <a:solidFill>
              <a:srgbClr val="654A38"/>
            </a:solidFill>
            <a:ln w="8731" cap="flat">
              <a:noFill/>
              <a:prstDash val="solid"/>
              <a:miter/>
            </a:ln>
          </p:spPr>
          <p:txBody>
            <a:bodyPr rtlCol="0" anchor="ctr"/>
            <a:lstStyle/>
            <a:p>
              <a:endParaRPr lang="en-GB"/>
            </a:p>
          </p:txBody>
        </p:sp>
        <p:sp>
          <p:nvSpPr>
            <p:cNvPr id="841" name="Freeform: Shape 840">
              <a:extLst>
                <a:ext uri="{FF2B5EF4-FFF2-40B4-BE49-F238E27FC236}">
                  <a16:creationId xmlns:a16="http://schemas.microsoft.com/office/drawing/2014/main" id="{D4BFAC29-5696-8410-B166-AC14B95644C3}"/>
                </a:ext>
              </a:extLst>
            </p:cNvPr>
            <p:cNvSpPr/>
            <p:nvPr/>
          </p:nvSpPr>
          <p:spPr>
            <a:xfrm>
              <a:off x="9269741" y="1243072"/>
              <a:ext cx="8741" cy="27098"/>
            </a:xfrm>
            <a:custGeom>
              <a:avLst/>
              <a:gdLst>
                <a:gd name="connsiteX0" fmla="*/ 8741 w 8741"/>
                <a:gd name="connsiteY0" fmla="*/ 27098 h 27098"/>
                <a:gd name="connsiteX1" fmla="*/ 0 w 8741"/>
                <a:gd name="connsiteY1" fmla="*/ 19231 h 27098"/>
                <a:gd name="connsiteX2" fmla="*/ 7867 w 8741"/>
                <a:gd name="connsiteY2" fmla="*/ 0 h 27098"/>
                <a:gd name="connsiteX3" fmla="*/ 8741 w 8741"/>
                <a:gd name="connsiteY3" fmla="*/ 27098 h 27098"/>
              </a:gdLst>
              <a:ahLst/>
              <a:cxnLst>
                <a:cxn ang="0">
                  <a:pos x="connsiteX0" y="connsiteY0"/>
                </a:cxn>
                <a:cxn ang="0">
                  <a:pos x="connsiteX1" y="connsiteY1"/>
                </a:cxn>
                <a:cxn ang="0">
                  <a:pos x="connsiteX2" y="connsiteY2"/>
                </a:cxn>
                <a:cxn ang="0">
                  <a:pos x="connsiteX3" y="connsiteY3"/>
                </a:cxn>
              </a:cxnLst>
              <a:rect l="l" t="t" r="r" b="b"/>
              <a:pathLst>
                <a:path w="8741" h="27098">
                  <a:moveTo>
                    <a:pt x="8741" y="27098"/>
                  </a:moveTo>
                  <a:cubicBezTo>
                    <a:pt x="6119" y="24476"/>
                    <a:pt x="2622" y="21854"/>
                    <a:pt x="0" y="19231"/>
                  </a:cubicBezTo>
                  <a:cubicBezTo>
                    <a:pt x="2622" y="13112"/>
                    <a:pt x="5245" y="6993"/>
                    <a:pt x="7867" y="0"/>
                  </a:cubicBezTo>
                  <a:cubicBezTo>
                    <a:pt x="7867" y="9616"/>
                    <a:pt x="8741" y="18357"/>
                    <a:pt x="8741" y="27098"/>
                  </a:cubicBezTo>
                  <a:close/>
                </a:path>
              </a:pathLst>
            </a:custGeom>
            <a:solidFill>
              <a:srgbClr val="7B2B29"/>
            </a:solidFill>
            <a:ln w="8731" cap="flat">
              <a:noFill/>
              <a:prstDash val="solid"/>
              <a:miter/>
            </a:ln>
          </p:spPr>
          <p:txBody>
            <a:bodyPr rtlCol="0" anchor="ctr"/>
            <a:lstStyle/>
            <a:p>
              <a:endParaRPr lang="en-GB"/>
            </a:p>
          </p:txBody>
        </p:sp>
        <p:sp>
          <p:nvSpPr>
            <p:cNvPr id="842" name="Freeform: Shape 841">
              <a:extLst>
                <a:ext uri="{FF2B5EF4-FFF2-40B4-BE49-F238E27FC236}">
                  <a16:creationId xmlns:a16="http://schemas.microsoft.com/office/drawing/2014/main" id="{5B09F506-8756-944B-5059-E0FA1B3C68C1}"/>
                </a:ext>
              </a:extLst>
            </p:cNvPr>
            <p:cNvSpPr/>
            <p:nvPr/>
          </p:nvSpPr>
          <p:spPr>
            <a:xfrm>
              <a:off x="9155228" y="674005"/>
              <a:ext cx="27098" cy="11363"/>
            </a:xfrm>
            <a:custGeom>
              <a:avLst/>
              <a:gdLst>
                <a:gd name="connsiteX0" fmla="*/ 27098 w 27098"/>
                <a:gd name="connsiteY0" fmla="*/ 0 h 11363"/>
                <a:gd name="connsiteX1" fmla="*/ 0 w 27098"/>
                <a:gd name="connsiteY1" fmla="*/ 11364 h 11363"/>
                <a:gd name="connsiteX2" fmla="*/ 27098 w 27098"/>
                <a:gd name="connsiteY2" fmla="*/ 0 h 11363"/>
              </a:gdLst>
              <a:ahLst/>
              <a:cxnLst>
                <a:cxn ang="0">
                  <a:pos x="connsiteX0" y="connsiteY0"/>
                </a:cxn>
                <a:cxn ang="0">
                  <a:pos x="connsiteX1" y="connsiteY1"/>
                </a:cxn>
                <a:cxn ang="0">
                  <a:pos x="connsiteX2" y="connsiteY2"/>
                </a:cxn>
              </a:cxnLst>
              <a:rect l="l" t="t" r="r" b="b"/>
              <a:pathLst>
                <a:path w="27098" h="11363">
                  <a:moveTo>
                    <a:pt x="27098" y="0"/>
                  </a:moveTo>
                  <a:cubicBezTo>
                    <a:pt x="18357" y="3497"/>
                    <a:pt x="8741" y="7867"/>
                    <a:pt x="0" y="11364"/>
                  </a:cubicBezTo>
                  <a:cubicBezTo>
                    <a:pt x="9616" y="7867"/>
                    <a:pt x="18357" y="4371"/>
                    <a:pt x="27098" y="0"/>
                  </a:cubicBezTo>
                  <a:close/>
                </a:path>
              </a:pathLst>
            </a:custGeom>
            <a:solidFill>
              <a:srgbClr val="3D2226"/>
            </a:solidFill>
            <a:ln w="8731" cap="flat">
              <a:noFill/>
              <a:prstDash val="solid"/>
              <a:miter/>
            </a:ln>
          </p:spPr>
          <p:txBody>
            <a:bodyPr rtlCol="0" anchor="ctr"/>
            <a:lstStyle/>
            <a:p>
              <a:endParaRPr lang="en-GB"/>
            </a:p>
          </p:txBody>
        </p:sp>
        <p:sp>
          <p:nvSpPr>
            <p:cNvPr id="843" name="Freeform: Shape 842">
              <a:extLst>
                <a:ext uri="{FF2B5EF4-FFF2-40B4-BE49-F238E27FC236}">
                  <a16:creationId xmlns:a16="http://schemas.microsoft.com/office/drawing/2014/main" id="{4E15DA77-ECB9-67A2-D061-FA6B106FA826}"/>
                </a:ext>
              </a:extLst>
            </p:cNvPr>
            <p:cNvSpPr/>
            <p:nvPr/>
          </p:nvSpPr>
          <p:spPr>
            <a:xfrm>
              <a:off x="10918374" y="5954263"/>
              <a:ext cx="7867" cy="24038"/>
            </a:xfrm>
            <a:custGeom>
              <a:avLst/>
              <a:gdLst>
                <a:gd name="connsiteX0" fmla="*/ 7867 w 7867"/>
                <a:gd name="connsiteY0" fmla="*/ 1311 h 24038"/>
                <a:gd name="connsiteX1" fmla="*/ 0 w 7867"/>
                <a:gd name="connsiteY1" fmla="*/ 24039 h 24038"/>
                <a:gd name="connsiteX2" fmla="*/ 0 w 7867"/>
                <a:gd name="connsiteY2" fmla="*/ 1311 h 24038"/>
                <a:gd name="connsiteX3" fmla="*/ 7867 w 7867"/>
                <a:gd name="connsiteY3" fmla="*/ 1311 h 24038"/>
              </a:gdLst>
              <a:ahLst/>
              <a:cxnLst>
                <a:cxn ang="0">
                  <a:pos x="connsiteX0" y="connsiteY0"/>
                </a:cxn>
                <a:cxn ang="0">
                  <a:pos x="connsiteX1" y="connsiteY1"/>
                </a:cxn>
                <a:cxn ang="0">
                  <a:pos x="connsiteX2" y="connsiteY2"/>
                </a:cxn>
                <a:cxn ang="0">
                  <a:pos x="connsiteX3" y="connsiteY3"/>
                </a:cxn>
              </a:cxnLst>
              <a:rect l="l" t="t" r="r" b="b"/>
              <a:pathLst>
                <a:path w="7867" h="24038">
                  <a:moveTo>
                    <a:pt x="7867" y="1311"/>
                  </a:moveTo>
                  <a:cubicBezTo>
                    <a:pt x="5245" y="9179"/>
                    <a:pt x="2623" y="17046"/>
                    <a:pt x="0" y="24039"/>
                  </a:cubicBezTo>
                  <a:cubicBezTo>
                    <a:pt x="0" y="16172"/>
                    <a:pt x="0" y="8304"/>
                    <a:pt x="0" y="1311"/>
                  </a:cubicBezTo>
                  <a:cubicBezTo>
                    <a:pt x="2623" y="-437"/>
                    <a:pt x="5245" y="-437"/>
                    <a:pt x="7867" y="1311"/>
                  </a:cubicBezTo>
                  <a:close/>
                </a:path>
              </a:pathLst>
            </a:custGeom>
            <a:solidFill>
              <a:srgbClr val="DB7F59"/>
            </a:solidFill>
            <a:ln w="8731" cap="flat">
              <a:noFill/>
              <a:prstDash val="solid"/>
              <a:miter/>
            </a:ln>
          </p:spPr>
          <p:txBody>
            <a:bodyPr rtlCol="0" anchor="ctr"/>
            <a:lstStyle/>
            <a:p>
              <a:endParaRPr lang="en-GB"/>
            </a:p>
          </p:txBody>
        </p:sp>
        <p:sp>
          <p:nvSpPr>
            <p:cNvPr id="844" name="Freeform: Shape 843">
              <a:extLst>
                <a:ext uri="{FF2B5EF4-FFF2-40B4-BE49-F238E27FC236}">
                  <a16:creationId xmlns:a16="http://schemas.microsoft.com/office/drawing/2014/main" id="{1475DB55-1BC2-CD2C-F690-4E412A25AF85}"/>
                </a:ext>
              </a:extLst>
            </p:cNvPr>
            <p:cNvSpPr/>
            <p:nvPr/>
          </p:nvSpPr>
          <p:spPr>
            <a:xfrm>
              <a:off x="9139494" y="1931896"/>
              <a:ext cx="27972" cy="11363"/>
            </a:xfrm>
            <a:custGeom>
              <a:avLst/>
              <a:gdLst>
                <a:gd name="connsiteX0" fmla="*/ 27973 w 27972"/>
                <a:gd name="connsiteY0" fmla="*/ 11364 h 11363"/>
                <a:gd name="connsiteX1" fmla="*/ 0 w 27972"/>
                <a:gd name="connsiteY1" fmla="*/ 0 h 11363"/>
                <a:gd name="connsiteX2" fmla="*/ 27973 w 27972"/>
                <a:gd name="connsiteY2" fmla="*/ 11364 h 11363"/>
              </a:gdLst>
              <a:ahLst/>
              <a:cxnLst>
                <a:cxn ang="0">
                  <a:pos x="connsiteX0" y="connsiteY0"/>
                </a:cxn>
                <a:cxn ang="0">
                  <a:pos x="connsiteX1" y="connsiteY1"/>
                </a:cxn>
                <a:cxn ang="0">
                  <a:pos x="connsiteX2" y="connsiteY2"/>
                </a:cxn>
              </a:cxnLst>
              <a:rect l="l" t="t" r="r" b="b"/>
              <a:pathLst>
                <a:path w="27972" h="11363">
                  <a:moveTo>
                    <a:pt x="27973" y="11364"/>
                  </a:moveTo>
                  <a:cubicBezTo>
                    <a:pt x="18357" y="7867"/>
                    <a:pt x="9616" y="3497"/>
                    <a:pt x="0" y="0"/>
                  </a:cubicBezTo>
                  <a:cubicBezTo>
                    <a:pt x="9616" y="3497"/>
                    <a:pt x="18357" y="6993"/>
                    <a:pt x="27973" y="11364"/>
                  </a:cubicBezTo>
                  <a:close/>
                </a:path>
              </a:pathLst>
            </a:custGeom>
            <a:solidFill>
              <a:srgbClr val="7E6426"/>
            </a:solidFill>
            <a:ln w="8731" cap="flat">
              <a:noFill/>
              <a:prstDash val="solid"/>
              <a:miter/>
            </a:ln>
          </p:spPr>
          <p:txBody>
            <a:bodyPr rtlCol="0" anchor="ctr"/>
            <a:lstStyle/>
            <a:p>
              <a:endParaRPr lang="en-GB"/>
            </a:p>
          </p:txBody>
        </p:sp>
        <p:sp>
          <p:nvSpPr>
            <p:cNvPr id="845" name="Freeform: Shape 844">
              <a:extLst>
                <a:ext uri="{FF2B5EF4-FFF2-40B4-BE49-F238E27FC236}">
                  <a16:creationId xmlns:a16="http://schemas.microsoft.com/office/drawing/2014/main" id="{BC28C05E-61C9-8EBE-A038-8291F257E57C}"/>
                </a:ext>
              </a:extLst>
            </p:cNvPr>
            <p:cNvSpPr/>
            <p:nvPr/>
          </p:nvSpPr>
          <p:spPr>
            <a:xfrm>
              <a:off x="9725169" y="2424913"/>
              <a:ext cx="24476" cy="3496"/>
            </a:xfrm>
            <a:custGeom>
              <a:avLst/>
              <a:gdLst>
                <a:gd name="connsiteX0" fmla="*/ 24476 w 24476"/>
                <a:gd name="connsiteY0" fmla="*/ 0 h 3496"/>
                <a:gd name="connsiteX1" fmla="*/ 0 w 24476"/>
                <a:gd name="connsiteY1" fmla="*/ 3497 h 3496"/>
                <a:gd name="connsiteX2" fmla="*/ 24476 w 24476"/>
                <a:gd name="connsiteY2" fmla="*/ 0 h 3496"/>
              </a:gdLst>
              <a:ahLst/>
              <a:cxnLst>
                <a:cxn ang="0">
                  <a:pos x="connsiteX0" y="connsiteY0"/>
                </a:cxn>
                <a:cxn ang="0">
                  <a:pos x="connsiteX1" y="connsiteY1"/>
                </a:cxn>
                <a:cxn ang="0">
                  <a:pos x="connsiteX2" y="connsiteY2"/>
                </a:cxn>
              </a:cxnLst>
              <a:rect l="l" t="t" r="r" b="b"/>
              <a:pathLst>
                <a:path w="24476" h="3496">
                  <a:moveTo>
                    <a:pt x="24476" y="0"/>
                  </a:moveTo>
                  <a:cubicBezTo>
                    <a:pt x="16609" y="874"/>
                    <a:pt x="7867" y="2622"/>
                    <a:pt x="0" y="3497"/>
                  </a:cubicBezTo>
                  <a:cubicBezTo>
                    <a:pt x="7867" y="2622"/>
                    <a:pt x="15735" y="1748"/>
                    <a:pt x="24476" y="0"/>
                  </a:cubicBezTo>
                  <a:close/>
                </a:path>
              </a:pathLst>
            </a:custGeom>
            <a:solidFill>
              <a:srgbClr val="BA3325"/>
            </a:solidFill>
            <a:ln w="8731" cap="flat">
              <a:noFill/>
              <a:prstDash val="solid"/>
              <a:miter/>
            </a:ln>
          </p:spPr>
          <p:txBody>
            <a:bodyPr rtlCol="0" anchor="ctr"/>
            <a:lstStyle/>
            <a:p>
              <a:endParaRPr lang="en-GB"/>
            </a:p>
          </p:txBody>
        </p:sp>
        <p:sp>
          <p:nvSpPr>
            <p:cNvPr id="846" name="Freeform: Shape 845">
              <a:extLst>
                <a:ext uri="{FF2B5EF4-FFF2-40B4-BE49-F238E27FC236}">
                  <a16:creationId xmlns:a16="http://schemas.microsoft.com/office/drawing/2014/main" id="{0DA49378-9267-E757-833F-D88ED3EAFB18}"/>
                </a:ext>
              </a:extLst>
            </p:cNvPr>
            <p:cNvSpPr/>
            <p:nvPr/>
          </p:nvSpPr>
          <p:spPr>
            <a:xfrm>
              <a:off x="10341440" y="1221219"/>
              <a:ext cx="20105" cy="15734"/>
            </a:xfrm>
            <a:custGeom>
              <a:avLst/>
              <a:gdLst>
                <a:gd name="connsiteX0" fmla="*/ 20105 w 20105"/>
                <a:gd name="connsiteY0" fmla="*/ 9616 h 15734"/>
                <a:gd name="connsiteX1" fmla="*/ 13112 w 20105"/>
                <a:gd name="connsiteY1" fmla="*/ 15735 h 15734"/>
                <a:gd name="connsiteX2" fmla="*/ 0 w 20105"/>
                <a:gd name="connsiteY2" fmla="*/ 0 h 15734"/>
                <a:gd name="connsiteX3" fmla="*/ 20105 w 20105"/>
                <a:gd name="connsiteY3" fmla="*/ 9616 h 15734"/>
              </a:gdLst>
              <a:ahLst/>
              <a:cxnLst>
                <a:cxn ang="0">
                  <a:pos x="connsiteX0" y="connsiteY0"/>
                </a:cxn>
                <a:cxn ang="0">
                  <a:pos x="connsiteX1" y="connsiteY1"/>
                </a:cxn>
                <a:cxn ang="0">
                  <a:pos x="connsiteX2" y="connsiteY2"/>
                </a:cxn>
                <a:cxn ang="0">
                  <a:pos x="connsiteX3" y="connsiteY3"/>
                </a:cxn>
              </a:cxnLst>
              <a:rect l="l" t="t" r="r" b="b"/>
              <a:pathLst>
                <a:path w="20105" h="15734">
                  <a:moveTo>
                    <a:pt x="20105" y="9616"/>
                  </a:moveTo>
                  <a:cubicBezTo>
                    <a:pt x="17483" y="11364"/>
                    <a:pt x="15735" y="13986"/>
                    <a:pt x="13112" y="15735"/>
                  </a:cubicBezTo>
                  <a:cubicBezTo>
                    <a:pt x="8741" y="10490"/>
                    <a:pt x="4371" y="5245"/>
                    <a:pt x="0" y="0"/>
                  </a:cubicBezTo>
                  <a:cubicBezTo>
                    <a:pt x="6993" y="2622"/>
                    <a:pt x="13986" y="6119"/>
                    <a:pt x="20105" y="9616"/>
                  </a:cubicBezTo>
                  <a:close/>
                </a:path>
              </a:pathLst>
            </a:custGeom>
            <a:solidFill>
              <a:srgbClr val="3D2226"/>
            </a:solidFill>
            <a:ln w="8731" cap="flat">
              <a:noFill/>
              <a:prstDash val="solid"/>
              <a:miter/>
            </a:ln>
          </p:spPr>
          <p:txBody>
            <a:bodyPr rtlCol="0" anchor="ctr"/>
            <a:lstStyle/>
            <a:p>
              <a:endParaRPr lang="en-GB"/>
            </a:p>
          </p:txBody>
        </p:sp>
        <p:sp>
          <p:nvSpPr>
            <p:cNvPr id="847" name="Freeform: Shape 846">
              <a:extLst>
                <a:ext uri="{FF2B5EF4-FFF2-40B4-BE49-F238E27FC236}">
                  <a16:creationId xmlns:a16="http://schemas.microsoft.com/office/drawing/2014/main" id="{BB6779CB-AA78-E99D-6E0A-3929953F3941}"/>
                </a:ext>
              </a:extLst>
            </p:cNvPr>
            <p:cNvSpPr/>
            <p:nvPr/>
          </p:nvSpPr>
          <p:spPr>
            <a:xfrm>
              <a:off x="9648245" y="1219470"/>
              <a:ext cx="24476" cy="13986"/>
            </a:xfrm>
            <a:custGeom>
              <a:avLst/>
              <a:gdLst>
                <a:gd name="connsiteX0" fmla="*/ 0 w 24476"/>
                <a:gd name="connsiteY0" fmla="*/ 1748 h 13986"/>
                <a:gd name="connsiteX1" fmla="*/ 6993 w 24476"/>
                <a:gd name="connsiteY1" fmla="*/ 0 h 13986"/>
                <a:gd name="connsiteX2" fmla="*/ 24476 w 24476"/>
                <a:gd name="connsiteY2" fmla="*/ 874 h 13986"/>
                <a:gd name="connsiteX3" fmla="*/ 17483 w 24476"/>
                <a:gd name="connsiteY3" fmla="*/ 13986 h 13986"/>
                <a:gd name="connsiteX4" fmla="*/ 0 w 24476"/>
                <a:gd name="connsiteY4" fmla="*/ 1748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3986">
                  <a:moveTo>
                    <a:pt x="0" y="1748"/>
                  </a:moveTo>
                  <a:cubicBezTo>
                    <a:pt x="2622" y="1748"/>
                    <a:pt x="5245" y="874"/>
                    <a:pt x="6993" y="0"/>
                  </a:cubicBezTo>
                  <a:cubicBezTo>
                    <a:pt x="13112" y="0"/>
                    <a:pt x="18357" y="0"/>
                    <a:pt x="24476" y="874"/>
                  </a:cubicBezTo>
                  <a:cubicBezTo>
                    <a:pt x="21854" y="5245"/>
                    <a:pt x="20105" y="9616"/>
                    <a:pt x="17483" y="13986"/>
                  </a:cubicBezTo>
                  <a:cubicBezTo>
                    <a:pt x="11364" y="8741"/>
                    <a:pt x="5245" y="5245"/>
                    <a:pt x="0" y="1748"/>
                  </a:cubicBezTo>
                  <a:close/>
                </a:path>
              </a:pathLst>
            </a:custGeom>
            <a:solidFill>
              <a:srgbClr val="3D2226"/>
            </a:solidFill>
            <a:ln w="8731" cap="flat">
              <a:noFill/>
              <a:prstDash val="solid"/>
              <a:miter/>
            </a:ln>
          </p:spPr>
          <p:txBody>
            <a:bodyPr rtlCol="0" anchor="ctr"/>
            <a:lstStyle/>
            <a:p>
              <a:endParaRPr lang="en-GB"/>
            </a:p>
          </p:txBody>
        </p:sp>
        <p:sp>
          <p:nvSpPr>
            <p:cNvPr id="848" name="Freeform: Shape 847">
              <a:extLst>
                <a:ext uri="{FF2B5EF4-FFF2-40B4-BE49-F238E27FC236}">
                  <a16:creationId xmlns:a16="http://schemas.microsoft.com/office/drawing/2014/main" id="{C27BFE4F-F43C-E314-0F84-DAD3AD7219CE}"/>
                </a:ext>
              </a:extLst>
            </p:cNvPr>
            <p:cNvSpPr/>
            <p:nvPr/>
          </p:nvSpPr>
          <p:spPr>
            <a:xfrm>
              <a:off x="9845801" y="5528118"/>
              <a:ext cx="16608" cy="16608"/>
            </a:xfrm>
            <a:custGeom>
              <a:avLst/>
              <a:gdLst>
                <a:gd name="connsiteX0" fmla="*/ 16609 w 16608"/>
                <a:gd name="connsiteY0" fmla="*/ 0 h 16608"/>
                <a:gd name="connsiteX1" fmla="*/ 0 w 16608"/>
                <a:gd name="connsiteY1" fmla="*/ 16609 h 16608"/>
                <a:gd name="connsiteX2" fmla="*/ 16609 w 16608"/>
                <a:gd name="connsiteY2" fmla="*/ 0 h 16608"/>
              </a:gdLst>
              <a:ahLst/>
              <a:cxnLst>
                <a:cxn ang="0">
                  <a:pos x="connsiteX0" y="connsiteY0"/>
                </a:cxn>
                <a:cxn ang="0">
                  <a:pos x="connsiteX1" y="connsiteY1"/>
                </a:cxn>
                <a:cxn ang="0">
                  <a:pos x="connsiteX2" y="connsiteY2"/>
                </a:cxn>
              </a:cxnLst>
              <a:rect l="l" t="t" r="r" b="b"/>
              <a:pathLst>
                <a:path w="16608" h="16608">
                  <a:moveTo>
                    <a:pt x="16609" y="0"/>
                  </a:moveTo>
                  <a:cubicBezTo>
                    <a:pt x="11364" y="5245"/>
                    <a:pt x="5245" y="11364"/>
                    <a:pt x="0" y="16609"/>
                  </a:cubicBezTo>
                  <a:cubicBezTo>
                    <a:pt x="5245" y="11364"/>
                    <a:pt x="11364" y="6119"/>
                    <a:pt x="16609" y="0"/>
                  </a:cubicBezTo>
                  <a:close/>
                </a:path>
              </a:pathLst>
            </a:custGeom>
            <a:solidFill>
              <a:srgbClr val="7B2B29"/>
            </a:solidFill>
            <a:ln w="8731" cap="flat">
              <a:noFill/>
              <a:prstDash val="solid"/>
              <a:miter/>
            </a:ln>
          </p:spPr>
          <p:txBody>
            <a:bodyPr rtlCol="0" anchor="ctr"/>
            <a:lstStyle/>
            <a:p>
              <a:endParaRPr lang="en-GB"/>
            </a:p>
          </p:txBody>
        </p:sp>
        <p:sp>
          <p:nvSpPr>
            <p:cNvPr id="849" name="Freeform: Shape 848">
              <a:extLst>
                <a:ext uri="{FF2B5EF4-FFF2-40B4-BE49-F238E27FC236}">
                  <a16:creationId xmlns:a16="http://schemas.microsoft.com/office/drawing/2014/main" id="{43B89330-9702-166B-9DDD-D7D70160463D}"/>
                </a:ext>
              </a:extLst>
            </p:cNvPr>
            <p:cNvSpPr/>
            <p:nvPr/>
          </p:nvSpPr>
          <p:spPr>
            <a:xfrm>
              <a:off x="9287224" y="6089803"/>
              <a:ext cx="8741" cy="5633"/>
            </a:xfrm>
            <a:custGeom>
              <a:avLst/>
              <a:gdLst>
                <a:gd name="connsiteX0" fmla="*/ 8741 w 8741"/>
                <a:gd name="connsiteY0" fmla="*/ 3885 h 5633"/>
                <a:gd name="connsiteX1" fmla="*/ 874 w 8741"/>
                <a:gd name="connsiteY1" fmla="*/ 5633 h 5633"/>
                <a:gd name="connsiteX2" fmla="*/ 0 w 8741"/>
                <a:gd name="connsiteY2" fmla="*/ 389 h 5633"/>
                <a:gd name="connsiteX3" fmla="*/ 4371 w 8741"/>
                <a:gd name="connsiteY3" fmla="*/ 389 h 5633"/>
                <a:gd name="connsiteX4" fmla="*/ 8741 w 8741"/>
                <a:gd name="connsiteY4" fmla="*/ 3885 h 5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5633">
                  <a:moveTo>
                    <a:pt x="8741" y="3885"/>
                  </a:moveTo>
                  <a:cubicBezTo>
                    <a:pt x="6119" y="4759"/>
                    <a:pt x="3497" y="4759"/>
                    <a:pt x="874" y="5633"/>
                  </a:cubicBezTo>
                  <a:cubicBezTo>
                    <a:pt x="874" y="3885"/>
                    <a:pt x="0" y="2137"/>
                    <a:pt x="0" y="389"/>
                  </a:cubicBezTo>
                  <a:cubicBezTo>
                    <a:pt x="1748" y="389"/>
                    <a:pt x="2622" y="-486"/>
                    <a:pt x="4371" y="389"/>
                  </a:cubicBezTo>
                  <a:cubicBezTo>
                    <a:pt x="6119" y="389"/>
                    <a:pt x="6993" y="2137"/>
                    <a:pt x="8741" y="3885"/>
                  </a:cubicBezTo>
                  <a:close/>
                </a:path>
              </a:pathLst>
            </a:custGeom>
            <a:solidFill>
              <a:srgbClr val="C0BCBD"/>
            </a:solidFill>
            <a:ln w="8731" cap="flat">
              <a:noFill/>
              <a:prstDash val="solid"/>
              <a:miter/>
            </a:ln>
          </p:spPr>
          <p:txBody>
            <a:bodyPr rtlCol="0" anchor="ctr"/>
            <a:lstStyle/>
            <a:p>
              <a:endParaRPr lang="en-GB"/>
            </a:p>
          </p:txBody>
        </p:sp>
        <p:sp>
          <p:nvSpPr>
            <p:cNvPr id="850" name="Freeform: Shape 849">
              <a:extLst>
                <a:ext uri="{FF2B5EF4-FFF2-40B4-BE49-F238E27FC236}">
                  <a16:creationId xmlns:a16="http://schemas.microsoft.com/office/drawing/2014/main" id="{35195E7F-7B02-E64E-BD74-30CFFBE91E9E}"/>
                </a:ext>
              </a:extLst>
            </p:cNvPr>
            <p:cNvSpPr/>
            <p:nvPr/>
          </p:nvSpPr>
          <p:spPr>
            <a:xfrm>
              <a:off x="9059073" y="799882"/>
              <a:ext cx="27972" cy="7867"/>
            </a:xfrm>
            <a:custGeom>
              <a:avLst/>
              <a:gdLst>
                <a:gd name="connsiteX0" fmla="*/ 27973 w 27972"/>
                <a:gd name="connsiteY0" fmla="*/ 7867 h 7867"/>
                <a:gd name="connsiteX1" fmla="*/ 0 w 27972"/>
                <a:gd name="connsiteY1" fmla="*/ 0 h 7867"/>
                <a:gd name="connsiteX2" fmla="*/ 27973 w 27972"/>
                <a:gd name="connsiteY2" fmla="*/ 7867 h 7867"/>
              </a:gdLst>
              <a:ahLst/>
              <a:cxnLst>
                <a:cxn ang="0">
                  <a:pos x="connsiteX0" y="connsiteY0"/>
                </a:cxn>
                <a:cxn ang="0">
                  <a:pos x="connsiteX1" y="connsiteY1"/>
                </a:cxn>
                <a:cxn ang="0">
                  <a:pos x="connsiteX2" y="connsiteY2"/>
                </a:cxn>
              </a:cxnLst>
              <a:rect l="l" t="t" r="r" b="b"/>
              <a:pathLst>
                <a:path w="27972" h="7867">
                  <a:moveTo>
                    <a:pt x="27973" y="7867"/>
                  </a:moveTo>
                  <a:cubicBezTo>
                    <a:pt x="18357" y="5245"/>
                    <a:pt x="9616" y="2622"/>
                    <a:pt x="0" y="0"/>
                  </a:cubicBezTo>
                  <a:cubicBezTo>
                    <a:pt x="9616" y="3497"/>
                    <a:pt x="18357" y="5245"/>
                    <a:pt x="27973" y="7867"/>
                  </a:cubicBezTo>
                  <a:close/>
                </a:path>
              </a:pathLst>
            </a:custGeom>
            <a:solidFill>
              <a:srgbClr val="3D2226"/>
            </a:solidFill>
            <a:ln w="8731" cap="flat">
              <a:noFill/>
              <a:prstDash val="solid"/>
              <a:miter/>
            </a:ln>
          </p:spPr>
          <p:txBody>
            <a:bodyPr rtlCol="0" anchor="ctr"/>
            <a:lstStyle/>
            <a:p>
              <a:endParaRPr lang="en-GB"/>
            </a:p>
          </p:txBody>
        </p:sp>
        <p:sp>
          <p:nvSpPr>
            <p:cNvPr id="851" name="Freeform: Shape 850">
              <a:extLst>
                <a:ext uri="{FF2B5EF4-FFF2-40B4-BE49-F238E27FC236}">
                  <a16:creationId xmlns:a16="http://schemas.microsoft.com/office/drawing/2014/main" id="{26E29956-058F-B470-846C-EDE39745D0C3}"/>
                </a:ext>
              </a:extLst>
            </p:cNvPr>
            <p:cNvSpPr/>
            <p:nvPr/>
          </p:nvSpPr>
          <p:spPr>
            <a:xfrm>
              <a:off x="11733075" y="1794656"/>
              <a:ext cx="23601" cy="13986"/>
            </a:xfrm>
            <a:custGeom>
              <a:avLst/>
              <a:gdLst>
                <a:gd name="connsiteX0" fmla="*/ 0 w 23601"/>
                <a:gd name="connsiteY0" fmla="*/ 13986 h 13986"/>
                <a:gd name="connsiteX1" fmla="*/ 23602 w 23601"/>
                <a:gd name="connsiteY1" fmla="*/ 0 h 13986"/>
                <a:gd name="connsiteX2" fmla="*/ 0 w 23601"/>
                <a:gd name="connsiteY2" fmla="*/ 13986 h 13986"/>
              </a:gdLst>
              <a:ahLst/>
              <a:cxnLst>
                <a:cxn ang="0">
                  <a:pos x="connsiteX0" y="connsiteY0"/>
                </a:cxn>
                <a:cxn ang="0">
                  <a:pos x="connsiteX1" y="connsiteY1"/>
                </a:cxn>
                <a:cxn ang="0">
                  <a:pos x="connsiteX2" y="connsiteY2"/>
                </a:cxn>
              </a:cxnLst>
              <a:rect l="l" t="t" r="r" b="b"/>
              <a:pathLst>
                <a:path w="23601" h="13986">
                  <a:moveTo>
                    <a:pt x="0" y="13986"/>
                  </a:moveTo>
                  <a:cubicBezTo>
                    <a:pt x="7867" y="9616"/>
                    <a:pt x="15734" y="5245"/>
                    <a:pt x="23602" y="0"/>
                  </a:cubicBezTo>
                  <a:cubicBezTo>
                    <a:pt x="15734" y="4371"/>
                    <a:pt x="7867" y="9616"/>
                    <a:pt x="0" y="13986"/>
                  </a:cubicBezTo>
                  <a:close/>
                </a:path>
              </a:pathLst>
            </a:custGeom>
            <a:solidFill>
              <a:srgbClr val="3D2226"/>
            </a:solidFill>
            <a:ln w="8731" cap="flat">
              <a:noFill/>
              <a:prstDash val="solid"/>
              <a:miter/>
            </a:ln>
          </p:spPr>
          <p:txBody>
            <a:bodyPr rtlCol="0" anchor="ctr"/>
            <a:lstStyle/>
            <a:p>
              <a:endParaRPr lang="en-GB"/>
            </a:p>
          </p:txBody>
        </p:sp>
        <p:sp>
          <p:nvSpPr>
            <p:cNvPr id="852" name="Freeform: Shape 851">
              <a:extLst>
                <a:ext uri="{FF2B5EF4-FFF2-40B4-BE49-F238E27FC236}">
                  <a16:creationId xmlns:a16="http://schemas.microsoft.com/office/drawing/2014/main" id="{CCED79EA-246C-DEA1-8BFA-56AA19B5AF11}"/>
                </a:ext>
              </a:extLst>
            </p:cNvPr>
            <p:cNvSpPr/>
            <p:nvPr/>
          </p:nvSpPr>
          <p:spPr>
            <a:xfrm>
              <a:off x="9581810" y="2459878"/>
              <a:ext cx="34091" cy="1748"/>
            </a:xfrm>
            <a:custGeom>
              <a:avLst/>
              <a:gdLst>
                <a:gd name="connsiteX0" fmla="*/ 34092 w 34091"/>
                <a:gd name="connsiteY0" fmla="*/ 0 h 1748"/>
                <a:gd name="connsiteX1" fmla="*/ 0 w 34091"/>
                <a:gd name="connsiteY1" fmla="*/ 1748 h 1748"/>
                <a:gd name="connsiteX2" fmla="*/ 34092 w 34091"/>
                <a:gd name="connsiteY2" fmla="*/ 0 h 1748"/>
              </a:gdLst>
              <a:ahLst/>
              <a:cxnLst>
                <a:cxn ang="0">
                  <a:pos x="connsiteX0" y="connsiteY0"/>
                </a:cxn>
                <a:cxn ang="0">
                  <a:pos x="connsiteX1" y="connsiteY1"/>
                </a:cxn>
                <a:cxn ang="0">
                  <a:pos x="connsiteX2" y="connsiteY2"/>
                </a:cxn>
              </a:cxnLst>
              <a:rect l="l" t="t" r="r" b="b"/>
              <a:pathLst>
                <a:path w="34091" h="1748">
                  <a:moveTo>
                    <a:pt x="34092" y="0"/>
                  </a:moveTo>
                  <a:cubicBezTo>
                    <a:pt x="22728" y="874"/>
                    <a:pt x="11364" y="874"/>
                    <a:pt x="0" y="1748"/>
                  </a:cubicBezTo>
                  <a:cubicBezTo>
                    <a:pt x="11364" y="874"/>
                    <a:pt x="22728" y="874"/>
                    <a:pt x="34092" y="0"/>
                  </a:cubicBezTo>
                  <a:close/>
                </a:path>
              </a:pathLst>
            </a:custGeom>
            <a:solidFill>
              <a:srgbClr val="7E4E29"/>
            </a:solidFill>
            <a:ln w="8731" cap="flat">
              <a:noFill/>
              <a:prstDash val="solid"/>
              <a:miter/>
            </a:ln>
          </p:spPr>
          <p:txBody>
            <a:bodyPr rtlCol="0" anchor="ctr"/>
            <a:lstStyle/>
            <a:p>
              <a:endParaRPr lang="en-GB"/>
            </a:p>
          </p:txBody>
        </p:sp>
        <p:sp>
          <p:nvSpPr>
            <p:cNvPr id="853" name="Freeform: Shape 852">
              <a:extLst>
                <a:ext uri="{FF2B5EF4-FFF2-40B4-BE49-F238E27FC236}">
                  <a16:creationId xmlns:a16="http://schemas.microsoft.com/office/drawing/2014/main" id="{365A28C7-446A-22DB-FC03-0A443FE55F8D}"/>
                </a:ext>
              </a:extLst>
            </p:cNvPr>
            <p:cNvSpPr/>
            <p:nvPr/>
          </p:nvSpPr>
          <p:spPr>
            <a:xfrm>
              <a:off x="9016240" y="806001"/>
              <a:ext cx="27098" cy="11363"/>
            </a:xfrm>
            <a:custGeom>
              <a:avLst/>
              <a:gdLst>
                <a:gd name="connsiteX0" fmla="*/ 27098 w 27098"/>
                <a:gd name="connsiteY0" fmla="*/ 0 h 11363"/>
                <a:gd name="connsiteX1" fmla="*/ 0 w 27098"/>
                <a:gd name="connsiteY1" fmla="*/ 11364 h 11363"/>
                <a:gd name="connsiteX2" fmla="*/ 27098 w 27098"/>
                <a:gd name="connsiteY2" fmla="*/ 0 h 11363"/>
              </a:gdLst>
              <a:ahLst/>
              <a:cxnLst>
                <a:cxn ang="0">
                  <a:pos x="connsiteX0" y="connsiteY0"/>
                </a:cxn>
                <a:cxn ang="0">
                  <a:pos x="connsiteX1" y="connsiteY1"/>
                </a:cxn>
                <a:cxn ang="0">
                  <a:pos x="connsiteX2" y="connsiteY2"/>
                </a:cxn>
              </a:cxnLst>
              <a:rect l="l" t="t" r="r" b="b"/>
              <a:pathLst>
                <a:path w="27098" h="11363">
                  <a:moveTo>
                    <a:pt x="27098" y="0"/>
                  </a:moveTo>
                  <a:cubicBezTo>
                    <a:pt x="18357" y="3497"/>
                    <a:pt x="8741" y="6993"/>
                    <a:pt x="0" y="11364"/>
                  </a:cubicBezTo>
                  <a:cubicBezTo>
                    <a:pt x="8741" y="6993"/>
                    <a:pt x="18357" y="3497"/>
                    <a:pt x="27098" y="0"/>
                  </a:cubicBezTo>
                  <a:close/>
                </a:path>
              </a:pathLst>
            </a:custGeom>
            <a:solidFill>
              <a:srgbClr val="3D2226"/>
            </a:solidFill>
            <a:ln w="8731" cap="flat">
              <a:noFill/>
              <a:prstDash val="solid"/>
              <a:miter/>
            </a:ln>
          </p:spPr>
          <p:txBody>
            <a:bodyPr rtlCol="0" anchor="ctr"/>
            <a:lstStyle/>
            <a:p>
              <a:endParaRPr lang="en-GB"/>
            </a:p>
          </p:txBody>
        </p:sp>
        <p:sp>
          <p:nvSpPr>
            <p:cNvPr id="854" name="Freeform: Shape 853">
              <a:extLst>
                <a:ext uri="{FF2B5EF4-FFF2-40B4-BE49-F238E27FC236}">
                  <a16:creationId xmlns:a16="http://schemas.microsoft.com/office/drawing/2014/main" id="{0125F3AB-760B-D59C-18D3-F98D3E651715}"/>
                </a:ext>
              </a:extLst>
            </p:cNvPr>
            <p:cNvSpPr/>
            <p:nvPr/>
          </p:nvSpPr>
          <p:spPr>
            <a:xfrm>
              <a:off x="9908739" y="2242217"/>
              <a:ext cx="18356" cy="17482"/>
            </a:xfrm>
            <a:custGeom>
              <a:avLst/>
              <a:gdLst>
                <a:gd name="connsiteX0" fmla="*/ 18357 w 18356"/>
                <a:gd name="connsiteY0" fmla="*/ 16609 h 17482"/>
                <a:gd name="connsiteX1" fmla="*/ 0 w 18356"/>
                <a:gd name="connsiteY1" fmla="*/ 17483 h 17482"/>
                <a:gd name="connsiteX2" fmla="*/ 0 w 18356"/>
                <a:gd name="connsiteY2" fmla="*/ 0 h 17482"/>
                <a:gd name="connsiteX3" fmla="*/ 18357 w 18356"/>
                <a:gd name="connsiteY3" fmla="*/ 16609 h 17482"/>
              </a:gdLst>
              <a:ahLst/>
              <a:cxnLst>
                <a:cxn ang="0">
                  <a:pos x="connsiteX0" y="connsiteY0"/>
                </a:cxn>
                <a:cxn ang="0">
                  <a:pos x="connsiteX1" y="connsiteY1"/>
                </a:cxn>
                <a:cxn ang="0">
                  <a:pos x="connsiteX2" y="connsiteY2"/>
                </a:cxn>
                <a:cxn ang="0">
                  <a:pos x="connsiteX3" y="connsiteY3"/>
                </a:cxn>
              </a:cxnLst>
              <a:rect l="l" t="t" r="r" b="b"/>
              <a:pathLst>
                <a:path w="18356" h="17482">
                  <a:moveTo>
                    <a:pt x="18357" y="16609"/>
                  </a:moveTo>
                  <a:cubicBezTo>
                    <a:pt x="12238" y="16609"/>
                    <a:pt x="6119" y="16609"/>
                    <a:pt x="0" y="17483"/>
                  </a:cubicBezTo>
                  <a:cubicBezTo>
                    <a:pt x="0" y="11364"/>
                    <a:pt x="0" y="6119"/>
                    <a:pt x="0" y="0"/>
                  </a:cubicBezTo>
                  <a:cubicBezTo>
                    <a:pt x="6119" y="5245"/>
                    <a:pt x="12238" y="10490"/>
                    <a:pt x="18357" y="16609"/>
                  </a:cubicBezTo>
                  <a:close/>
                </a:path>
              </a:pathLst>
            </a:custGeom>
            <a:solidFill>
              <a:srgbClr val="BE7625"/>
            </a:solidFill>
            <a:ln w="8731" cap="flat">
              <a:noFill/>
              <a:prstDash val="solid"/>
              <a:miter/>
            </a:ln>
          </p:spPr>
          <p:txBody>
            <a:bodyPr rtlCol="0" anchor="ctr"/>
            <a:lstStyle/>
            <a:p>
              <a:endParaRPr lang="en-GB"/>
            </a:p>
          </p:txBody>
        </p:sp>
        <p:sp>
          <p:nvSpPr>
            <p:cNvPr id="855" name="Freeform: Shape 854">
              <a:extLst>
                <a:ext uri="{FF2B5EF4-FFF2-40B4-BE49-F238E27FC236}">
                  <a16:creationId xmlns:a16="http://schemas.microsoft.com/office/drawing/2014/main" id="{B534BA26-CFF5-38F9-7025-D0C094522A69}"/>
                </a:ext>
              </a:extLst>
            </p:cNvPr>
            <p:cNvSpPr/>
            <p:nvPr/>
          </p:nvSpPr>
          <p:spPr>
            <a:xfrm>
              <a:off x="10169234" y="1892560"/>
              <a:ext cx="12237" cy="15734"/>
            </a:xfrm>
            <a:custGeom>
              <a:avLst/>
              <a:gdLst>
                <a:gd name="connsiteX0" fmla="*/ 874 w 12237"/>
                <a:gd name="connsiteY0" fmla="*/ 0 h 15734"/>
                <a:gd name="connsiteX1" fmla="*/ 12238 w 12237"/>
                <a:gd name="connsiteY1" fmla="*/ 9616 h 15734"/>
                <a:gd name="connsiteX2" fmla="*/ 0 w 12237"/>
                <a:gd name="connsiteY2" fmla="*/ 15735 h 15734"/>
                <a:gd name="connsiteX3" fmla="*/ 874 w 12237"/>
                <a:gd name="connsiteY3" fmla="*/ 0 h 15734"/>
              </a:gdLst>
              <a:ahLst/>
              <a:cxnLst>
                <a:cxn ang="0">
                  <a:pos x="connsiteX0" y="connsiteY0"/>
                </a:cxn>
                <a:cxn ang="0">
                  <a:pos x="connsiteX1" y="connsiteY1"/>
                </a:cxn>
                <a:cxn ang="0">
                  <a:pos x="connsiteX2" y="connsiteY2"/>
                </a:cxn>
                <a:cxn ang="0">
                  <a:pos x="connsiteX3" y="connsiteY3"/>
                </a:cxn>
              </a:cxnLst>
              <a:rect l="l" t="t" r="r" b="b"/>
              <a:pathLst>
                <a:path w="12237" h="15734">
                  <a:moveTo>
                    <a:pt x="874" y="0"/>
                  </a:moveTo>
                  <a:cubicBezTo>
                    <a:pt x="4371" y="3497"/>
                    <a:pt x="8741" y="6119"/>
                    <a:pt x="12238" y="9616"/>
                  </a:cubicBezTo>
                  <a:cubicBezTo>
                    <a:pt x="7867" y="11364"/>
                    <a:pt x="4371" y="13112"/>
                    <a:pt x="0" y="15735"/>
                  </a:cubicBezTo>
                  <a:cubicBezTo>
                    <a:pt x="0" y="10490"/>
                    <a:pt x="874" y="5245"/>
                    <a:pt x="874" y="0"/>
                  </a:cubicBezTo>
                  <a:close/>
                </a:path>
              </a:pathLst>
            </a:custGeom>
            <a:solidFill>
              <a:srgbClr val="BE7625"/>
            </a:solidFill>
            <a:ln w="8731" cap="flat">
              <a:noFill/>
              <a:prstDash val="solid"/>
              <a:miter/>
            </a:ln>
          </p:spPr>
          <p:txBody>
            <a:bodyPr rtlCol="0" anchor="ctr"/>
            <a:lstStyle/>
            <a:p>
              <a:endParaRPr lang="en-GB"/>
            </a:p>
          </p:txBody>
        </p:sp>
        <p:sp>
          <p:nvSpPr>
            <p:cNvPr id="856" name="Freeform: Shape 855">
              <a:extLst>
                <a:ext uri="{FF2B5EF4-FFF2-40B4-BE49-F238E27FC236}">
                  <a16:creationId xmlns:a16="http://schemas.microsoft.com/office/drawing/2014/main" id="{33D557D4-3942-9ACE-F149-DB929B0DF790}"/>
                </a:ext>
              </a:extLst>
            </p:cNvPr>
            <p:cNvSpPr/>
            <p:nvPr/>
          </p:nvSpPr>
          <p:spPr>
            <a:xfrm>
              <a:off x="9128130" y="3563046"/>
              <a:ext cx="20105" cy="16608"/>
            </a:xfrm>
            <a:custGeom>
              <a:avLst/>
              <a:gdLst>
                <a:gd name="connsiteX0" fmla="*/ 20105 w 20105"/>
                <a:gd name="connsiteY0" fmla="*/ 8741 h 16608"/>
                <a:gd name="connsiteX1" fmla="*/ 0 w 20105"/>
                <a:gd name="connsiteY1" fmla="*/ 16609 h 16608"/>
                <a:gd name="connsiteX2" fmla="*/ 7867 w 20105"/>
                <a:gd name="connsiteY2" fmla="*/ 0 h 16608"/>
                <a:gd name="connsiteX3" fmla="*/ 20105 w 20105"/>
                <a:gd name="connsiteY3" fmla="*/ 8741 h 16608"/>
              </a:gdLst>
              <a:ahLst/>
              <a:cxnLst>
                <a:cxn ang="0">
                  <a:pos x="connsiteX0" y="connsiteY0"/>
                </a:cxn>
                <a:cxn ang="0">
                  <a:pos x="connsiteX1" y="connsiteY1"/>
                </a:cxn>
                <a:cxn ang="0">
                  <a:pos x="connsiteX2" y="connsiteY2"/>
                </a:cxn>
                <a:cxn ang="0">
                  <a:pos x="connsiteX3" y="connsiteY3"/>
                </a:cxn>
              </a:cxnLst>
              <a:rect l="l" t="t" r="r" b="b"/>
              <a:pathLst>
                <a:path w="20105" h="16608">
                  <a:moveTo>
                    <a:pt x="20105" y="8741"/>
                  </a:moveTo>
                  <a:cubicBezTo>
                    <a:pt x="13112" y="11364"/>
                    <a:pt x="6993" y="13986"/>
                    <a:pt x="0" y="16609"/>
                  </a:cubicBezTo>
                  <a:cubicBezTo>
                    <a:pt x="2622" y="11364"/>
                    <a:pt x="5245" y="5245"/>
                    <a:pt x="7867" y="0"/>
                  </a:cubicBezTo>
                  <a:cubicBezTo>
                    <a:pt x="12238" y="3497"/>
                    <a:pt x="16609" y="6119"/>
                    <a:pt x="20105" y="8741"/>
                  </a:cubicBezTo>
                  <a:close/>
                </a:path>
              </a:pathLst>
            </a:custGeom>
            <a:solidFill>
              <a:srgbClr val="7E6426"/>
            </a:solidFill>
            <a:ln w="8731" cap="flat">
              <a:noFill/>
              <a:prstDash val="solid"/>
              <a:miter/>
            </a:ln>
          </p:spPr>
          <p:txBody>
            <a:bodyPr rtlCol="0" anchor="ctr"/>
            <a:lstStyle/>
            <a:p>
              <a:endParaRPr lang="en-GB"/>
            </a:p>
          </p:txBody>
        </p:sp>
        <p:sp>
          <p:nvSpPr>
            <p:cNvPr id="857" name="Freeform: Shape 856">
              <a:extLst>
                <a:ext uri="{FF2B5EF4-FFF2-40B4-BE49-F238E27FC236}">
                  <a16:creationId xmlns:a16="http://schemas.microsoft.com/office/drawing/2014/main" id="{4B8CF9C0-1038-7DC1-62F9-9F7DDDC6BE46}"/>
                </a:ext>
              </a:extLst>
            </p:cNvPr>
            <p:cNvSpPr/>
            <p:nvPr/>
          </p:nvSpPr>
          <p:spPr>
            <a:xfrm>
              <a:off x="9281105" y="4153092"/>
              <a:ext cx="18357" cy="18357"/>
            </a:xfrm>
            <a:custGeom>
              <a:avLst/>
              <a:gdLst>
                <a:gd name="connsiteX0" fmla="*/ 18357 w 18357"/>
                <a:gd name="connsiteY0" fmla="*/ 18357 h 18357"/>
                <a:gd name="connsiteX1" fmla="*/ 0 w 18357"/>
                <a:gd name="connsiteY1" fmla="*/ 0 h 18357"/>
                <a:gd name="connsiteX2" fmla="*/ 18357 w 18357"/>
                <a:gd name="connsiteY2" fmla="*/ 18357 h 18357"/>
              </a:gdLst>
              <a:ahLst/>
              <a:cxnLst>
                <a:cxn ang="0">
                  <a:pos x="connsiteX0" y="connsiteY0"/>
                </a:cxn>
                <a:cxn ang="0">
                  <a:pos x="connsiteX1" y="connsiteY1"/>
                </a:cxn>
                <a:cxn ang="0">
                  <a:pos x="connsiteX2" y="connsiteY2"/>
                </a:cxn>
              </a:cxnLst>
              <a:rect l="l" t="t" r="r" b="b"/>
              <a:pathLst>
                <a:path w="18357" h="18357">
                  <a:moveTo>
                    <a:pt x="18357" y="18357"/>
                  </a:moveTo>
                  <a:cubicBezTo>
                    <a:pt x="12238" y="12238"/>
                    <a:pt x="6119" y="6119"/>
                    <a:pt x="0" y="0"/>
                  </a:cubicBezTo>
                  <a:cubicBezTo>
                    <a:pt x="6119" y="6119"/>
                    <a:pt x="12238" y="12238"/>
                    <a:pt x="18357" y="18357"/>
                  </a:cubicBezTo>
                  <a:close/>
                </a:path>
              </a:pathLst>
            </a:custGeom>
            <a:solidFill>
              <a:srgbClr val="4F513D"/>
            </a:solidFill>
            <a:ln w="8731" cap="flat">
              <a:noFill/>
              <a:prstDash val="solid"/>
              <a:miter/>
            </a:ln>
          </p:spPr>
          <p:txBody>
            <a:bodyPr rtlCol="0" anchor="ctr"/>
            <a:lstStyle/>
            <a:p>
              <a:endParaRPr lang="en-GB"/>
            </a:p>
          </p:txBody>
        </p:sp>
        <p:sp>
          <p:nvSpPr>
            <p:cNvPr id="858" name="Freeform: Shape 857">
              <a:extLst>
                <a:ext uri="{FF2B5EF4-FFF2-40B4-BE49-F238E27FC236}">
                  <a16:creationId xmlns:a16="http://schemas.microsoft.com/office/drawing/2014/main" id="{8BAB6B8B-42C4-23BD-0382-7BE819985ADC}"/>
                </a:ext>
              </a:extLst>
            </p:cNvPr>
            <p:cNvSpPr/>
            <p:nvPr/>
          </p:nvSpPr>
          <p:spPr>
            <a:xfrm>
              <a:off x="9437576" y="861946"/>
              <a:ext cx="5244" cy="29720"/>
            </a:xfrm>
            <a:custGeom>
              <a:avLst/>
              <a:gdLst>
                <a:gd name="connsiteX0" fmla="*/ 0 w 5244"/>
                <a:gd name="connsiteY0" fmla="*/ 0 h 29720"/>
                <a:gd name="connsiteX1" fmla="*/ 5245 w 5244"/>
                <a:gd name="connsiteY1" fmla="*/ 29721 h 29720"/>
                <a:gd name="connsiteX2" fmla="*/ 0 w 5244"/>
                <a:gd name="connsiteY2" fmla="*/ 0 h 29720"/>
              </a:gdLst>
              <a:ahLst/>
              <a:cxnLst>
                <a:cxn ang="0">
                  <a:pos x="connsiteX0" y="connsiteY0"/>
                </a:cxn>
                <a:cxn ang="0">
                  <a:pos x="connsiteX1" y="connsiteY1"/>
                </a:cxn>
                <a:cxn ang="0">
                  <a:pos x="connsiteX2" y="connsiteY2"/>
                </a:cxn>
              </a:cxnLst>
              <a:rect l="l" t="t" r="r" b="b"/>
              <a:pathLst>
                <a:path w="5244" h="29720">
                  <a:moveTo>
                    <a:pt x="0" y="0"/>
                  </a:moveTo>
                  <a:cubicBezTo>
                    <a:pt x="1748" y="9616"/>
                    <a:pt x="3497" y="20105"/>
                    <a:pt x="5245" y="29721"/>
                  </a:cubicBezTo>
                  <a:cubicBezTo>
                    <a:pt x="3497" y="19231"/>
                    <a:pt x="1748" y="9616"/>
                    <a:pt x="0" y="0"/>
                  </a:cubicBezTo>
                  <a:close/>
                </a:path>
              </a:pathLst>
            </a:custGeom>
            <a:solidFill>
              <a:srgbClr val="4F513D"/>
            </a:solidFill>
            <a:ln w="8731" cap="flat">
              <a:noFill/>
              <a:prstDash val="solid"/>
              <a:miter/>
            </a:ln>
          </p:spPr>
          <p:txBody>
            <a:bodyPr rtlCol="0" anchor="ctr"/>
            <a:lstStyle/>
            <a:p>
              <a:endParaRPr lang="en-GB"/>
            </a:p>
          </p:txBody>
        </p:sp>
        <p:sp>
          <p:nvSpPr>
            <p:cNvPr id="859" name="Freeform: Shape 858">
              <a:extLst>
                <a:ext uri="{FF2B5EF4-FFF2-40B4-BE49-F238E27FC236}">
                  <a16:creationId xmlns:a16="http://schemas.microsoft.com/office/drawing/2014/main" id="{D478AC55-58D0-5086-A2BD-42215841B9A6}"/>
                </a:ext>
              </a:extLst>
            </p:cNvPr>
            <p:cNvSpPr/>
            <p:nvPr/>
          </p:nvSpPr>
          <p:spPr>
            <a:xfrm>
              <a:off x="9925348" y="4121623"/>
              <a:ext cx="18357" cy="11363"/>
            </a:xfrm>
            <a:custGeom>
              <a:avLst/>
              <a:gdLst>
                <a:gd name="connsiteX0" fmla="*/ 18357 w 18357"/>
                <a:gd name="connsiteY0" fmla="*/ 0 h 11363"/>
                <a:gd name="connsiteX1" fmla="*/ 8741 w 18357"/>
                <a:gd name="connsiteY1" fmla="*/ 11364 h 11363"/>
                <a:gd name="connsiteX2" fmla="*/ 0 w 18357"/>
                <a:gd name="connsiteY2" fmla="*/ 3497 h 11363"/>
                <a:gd name="connsiteX3" fmla="*/ 18357 w 18357"/>
                <a:gd name="connsiteY3" fmla="*/ 0 h 11363"/>
              </a:gdLst>
              <a:ahLst/>
              <a:cxnLst>
                <a:cxn ang="0">
                  <a:pos x="connsiteX0" y="connsiteY0"/>
                </a:cxn>
                <a:cxn ang="0">
                  <a:pos x="connsiteX1" y="connsiteY1"/>
                </a:cxn>
                <a:cxn ang="0">
                  <a:pos x="connsiteX2" y="connsiteY2"/>
                </a:cxn>
                <a:cxn ang="0">
                  <a:pos x="connsiteX3" y="connsiteY3"/>
                </a:cxn>
              </a:cxnLst>
              <a:rect l="l" t="t" r="r" b="b"/>
              <a:pathLst>
                <a:path w="18357" h="11363">
                  <a:moveTo>
                    <a:pt x="18357" y="0"/>
                  </a:moveTo>
                  <a:cubicBezTo>
                    <a:pt x="14860" y="3497"/>
                    <a:pt x="12238" y="7867"/>
                    <a:pt x="8741" y="11364"/>
                  </a:cubicBezTo>
                  <a:cubicBezTo>
                    <a:pt x="6119" y="8741"/>
                    <a:pt x="3497" y="6119"/>
                    <a:pt x="0" y="3497"/>
                  </a:cubicBezTo>
                  <a:cubicBezTo>
                    <a:pt x="6119" y="2622"/>
                    <a:pt x="12238" y="874"/>
                    <a:pt x="18357" y="0"/>
                  </a:cubicBezTo>
                  <a:close/>
                </a:path>
              </a:pathLst>
            </a:custGeom>
            <a:solidFill>
              <a:srgbClr val="B23D4A"/>
            </a:solidFill>
            <a:ln w="8731" cap="flat">
              <a:noFill/>
              <a:prstDash val="solid"/>
              <a:miter/>
            </a:ln>
          </p:spPr>
          <p:txBody>
            <a:bodyPr rtlCol="0" anchor="ctr"/>
            <a:lstStyle/>
            <a:p>
              <a:endParaRPr lang="en-GB"/>
            </a:p>
          </p:txBody>
        </p:sp>
        <p:sp>
          <p:nvSpPr>
            <p:cNvPr id="860" name="Freeform: Shape 859">
              <a:extLst>
                <a:ext uri="{FF2B5EF4-FFF2-40B4-BE49-F238E27FC236}">
                  <a16:creationId xmlns:a16="http://schemas.microsoft.com/office/drawing/2014/main" id="{3A17AD7B-9CC5-1D90-47F8-E881E1038218}"/>
                </a:ext>
              </a:extLst>
            </p:cNvPr>
            <p:cNvSpPr/>
            <p:nvPr/>
          </p:nvSpPr>
          <p:spPr>
            <a:xfrm>
              <a:off x="11337962" y="440609"/>
              <a:ext cx="20979" cy="15734"/>
            </a:xfrm>
            <a:custGeom>
              <a:avLst/>
              <a:gdLst>
                <a:gd name="connsiteX0" fmla="*/ 0 w 20979"/>
                <a:gd name="connsiteY0" fmla="*/ 15735 h 15734"/>
                <a:gd name="connsiteX1" fmla="*/ 5245 w 20979"/>
                <a:gd name="connsiteY1" fmla="*/ 0 h 15734"/>
                <a:gd name="connsiteX2" fmla="*/ 20980 w 20979"/>
                <a:gd name="connsiteY2" fmla="*/ 14860 h 15734"/>
                <a:gd name="connsiteX3" fmla="*/ 0 w 20979"/>
                <a:gd name="connsiteY3" fmla="*/ 15735 h 15734"/>
              </a:gdLst>
              <a:ahLst/>
              <a:cxnLst>
                <a:cxn ang="0">
                  <a:pos x="connsiteX0" y="connsiteY0"/>
                </a:cxn>
                <a:cxn ang="0">
                  <a:pos x="connsiteX1" y="connsiteY1"/>
                </a:cxn>
                <a:cxn ang="0">
                  <a:pos x="connsiteX2" y="connsiteY2"/>
                </a:cxn>
                <a:cxn ang="0">
                  <a:pos x="connsiteX3" y="connsiteY3"/>
                </a:cxn>
              </a:cxnLst>
              <a:rect l="l" t="t" r="r" b="b"/>
              <a:pathLst>
                <a:path w="20979" h="15734">
                  <a:moveTo>
                    <a:pt x="0" y="15735"/>
                  </a:moveTo>
                  <a:cubicBezTo>
                    <a:pt x="1748" y="10490"/>
                    <a:pt x="3497" y="5245"/>
                    <a:pt x="5245" y="0"/>
                  </a:cubicBezTo>
                  <a:cubicBezTo>
                    <a:pt x="10490" y="5245"/>
                    <a:pt x="15735" y="10490"/>
                    <a:pt x="20980" y="14860"/>
                  </a:cubicBezTo>
                  <a:cubicBezTo>
                    <a:pt x="14861" y="14860"/>
                    <a:pt x="6993" y="15735"/>
                    <a:pt x="0" y="15735"/>
                  </a:cubicBezTo>
                  <a:close/>
                </a:path>
              </a:pathLst>
            </a:custGeom>
            <a:solidFill>
              <a:srgbClr val="3D2226"/>
            </a:solidFill>
            <a:ln w="8731" cap="flat">
              <a:noFill/>
              <a:prstDash val="solid"/>
              <a:miter/>
            </a:ln>
          </p:spPr>
          <p:txBody>
            <a:bodyPr rtlCol="0" anchor="ctr"/>
            <a:lstStyle/>
            <a:p>
              <a:endParaRPr lang="en-GB"/>
            </a:p>
          </p:txBody>
        </p:sp>
        <p:sp>
          <p:nvSpPr>
            <p:cNvPr id="861" name="Freeform: Shape 860">
              <a:extLst>
                <a:ext uri="{FF2B5EF4-FFF2-40B4-BE49-F238E27FC236}">
                  <a16:creationId xmlns:a16="http://schemas.microsoft.com/office/drawing/2014/main" id="{AB9548E1-4D01-F420-3FB4-BD31FA1AEB2D}"/>
                </a:ext>
              </a:extLst>
            </p:cNvPr>
            <p:cNvSpPr/>
            <p:nvPr/>
          </p:nvSpPr>
          <p:spPr>
            <a:xfrm>
              <a:off x="10660502" y="6384778"/>
              <a:ext cx="18357" cy="17482"/>
            </a:xfrm>
            <a:custGeom>
              <a:avLst/>
              <a:gdLst>
                <a:gd name="connsiteX0" fmla="*/ 0 w 18357"/>
                <a:gd name="connsiteY0" fmla="*/ 17483 h 17482"/>
                <a:gd name="connsiteX1" fmla="*/ 18357 w 18357"/>
                <a:gd name="connsiteY1" fmla="*/ 0 h 17482"/>
                <a:gd name="connsiteX2" fmla="*/ 0 w 18357"/>
                <a:gd name="connsiteY2" fmla="*/ 17483 h 17482"/>
              </a:gdLst>
              <a:ahLst/>
              <a:cxnLst>
                <a:cxn ang="0">
                  <a:pos x="connsiteX0" y="connsiteY0"/>
                </a:cxn>
                <a:cxn ang="0">
                  <a:pos x="connsiteX1" y="connsiteY1"/>
                </a:cxn>
                <a:cxn ang="0">
                  <a:pos x="connsiteX2" y="connsiteY2"/>
                </a:cxn>
              </a:cxnLst>
              <a:rect l="l" t="t" r="r" b="b"/>
              <a:pathLst>
                <a:path w="18357" h="17482">
                  <a:moveTo>
                    <a:pt x="0" y="17483"/>
                  </a:moveTo>
                  <a:cubicBezTo>
                    <a:pt x="6119" y="11364"/>
                    <a:pt x="12238" y="6119"/>
                    <a:pt x="18357" y="0"/>
                  </a:cubicBezTo>
                  <a:cubicBezTo>
                    <a:pt x="12238" y="6119"/>
                    <a:pt x="6119" y="12238"/>
                    <a:pt x="0" y="17483"/>
                  </a:cubicBezTo>
                  <a:close/>
                </a:path>
              </a:pathLst>
            </a:custGeom>
            <a:solidFill>
              <a:srgbClr val="BA3325"/>
            </a:solidFill>
            <a:ln w="8731" cap="flat">
              <a:noFill/>
              <a:prstDash val="solid"/>
              <a:miter/>
            </a:ln>
          </p:spPr>
          <p:txBody>
            <a:bodyPr rtlCol="0" anchor="ctr"/>
            <a:lstStyle/>
            <a:p>
              <a:endParaRPr lang="en-GB"/>
            </a:p>
          </p:txBody>
        </p:sp>
        <p:sp>
          <p:nvSpPr>
            <p:cNvPr id="862" name="Freeform: Shape 861">
              <a:extLst>
                <a:ext uri="{FF2B5EF4-FFF2-40B4-BE49-F238E27FC236}">
                  <a16:creationId xmlns:a16="http://schemas.microsoft.com/office/drawing/2014/main" id="{A8D96C75-CAFE-E48F-CC00-F990CBA66D77}"/>
                </a:ext>
              </a:extLst>
            </p:cNvPr>
            <p:cNvSpPr/>
            <p:nvPr/>
          </p:nvSpPr>
          <p:spPr>
            <a:xfrm>
              <a:off x="8954176" y="1972981"/>
              <a:ext cx="13112" cy="24476"/>
            </a:xfrm>
            <a:custGeom>
              <a:avLst/>
              <a:gdLst>
                <a:gd name="connsiteX0" fmla="*/ 8741 w 13112"/>
                <a:gd name="connsiteY0" fmla="*/ 0 h 24476"/>
                <a:gd name="connsiteX1" fmla="*/ 13112 w 13112"/>
                <a:gd name="connsiteY1" fmla="*/ 15735 h 24476"/>
                <a:gd name="connsiteX2" fmla="*/ 7867 w 13112"/>
                <a:gd name="connsiteY2" fmla="*/ 24476 h 24476"/>
                <a:gd name="connsiteX3" fmla="*/ 0 w 13112"/>
                <a:gd name="connsiteY3" fmla="*/ 2622 h 24476"/>
                <a:gd name="connsiteX4" fmla="*/ 8741 w 13112"/>
                <a:gd name="connsiteY4" fmla="*/ 0 h 24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24476">
                  <a:moveTo>
                    <a:pt x="8741" y="0"/>
                  </a:moveTo>
                  <a:cubicBezTo>
                    <a:pt x="10490" y="5245"/>
                    <a:pt x="11364" y="10490"/>
                    <a:pt x="13112" y="15735"/>
                  </a:cubicBezTo>
                  <a:cubicBezTo>
                    <a:pt x="11364" y="18357"/>
                    <a:pt x="9616" y="21854"/>
                    <a:pt x="7867" y="24476"/>
                  </a:cubicBezTo>
                  <a:cubicBezTo>
                    <a:pt x="5245" y="17483"/>
                    <a:pt x="2622" y="9616"/>
                    <a:pt x="0" y="2622"/>
                  </a:cubicBezTo>
                  <a:cubicBezTo>
                    <a:pt x="2622" y="874"/>
                    <a:pt x="6119" y="0"/>
                    <a:pt x="8741" y="0"/>
                  </a:cubicBezTo>
                  <a:close/>
                </a:path>
              </a:pathLst>
            </a:custGeom>
            <a:solidFill>
              <a:srgbClr val="E17A69"/>
            </a:solidFill>
            <a:ln w="8731" cap="flat">
              <a:noFill/>
              <a:prstDash val="solid"/>
              <a:miter/>
            </a:ln>
          </p:spPr>
          <p:txBody>
            <a:bodyPr rtlCol="0" anchor="ctr"/>
            <a:lstStyle/>
            <a:p>
              <a:endParaRPr lang="en-GB"/>
            </a:p>
          </p:txBody>
        </p:sp>
        <p:sp>
          <p:nvSpPr>
            <p:cNvPr id="863" name="Freeform: Shape 862">
              <a:extLst>
                <a:ext uri="{FF2B5EF4-FFF2-40B4-BE49-F238E27FC236}">
                  <a16:creationId xmlns:a16="http://schemas.microsoft.com/office/drawing/2014/main" id="{283AD11A-9FAC-AE36-CF83-6E2D0968D09B}"/>
                </a:ext>
              </a:extLst>
            </p:cNvPr>
            <p:cNvSpPr/>
            <p:nvPr/>
          </p:nvSpPr>
          <p:spPr>
            <a:xfrm>
              <a:off x="9637755" y="1446747"/>
              <a:ext cx="17482" cy="9615"/>
            </a:xfrm>
            <a:custGeom>
              <a:avLst/>
              <a:gdLst>
                <a:gd name="connsiteX0" fmla="*/ 0 w 17482"/>
                <a:gd name="connsiteY0" fmla="*/ 9616 h 9615"/>
                <a:gd name="connsiteX1" fmla="*/ 17483 w 17482"/>
                <a:gd name="connsiteY1" fmla="*/ 0 h 9615"/>
                <a:gd name="connsiteX2" fmla="*/ 0 w 17482"/>
                <a:gd name="connsiteY2" fmla="*/ 9616 h 9615"/>
              </a:gdLst>
              <a:ahLst/>
              <a:cxnLst>
                <a:cxn ang="0">
                  <a:pos x="connsiteX0" y="connsiteY0"/>
                </a:cxn>
                <a:cxn ang="0">
                  <a:pos x="connsiteX1" y="connsiteY1"/>
                </a:cxn>
                <a:cxn ang="0">
                  <a:pos x="connsiteX2" y="connsiteY2"/>
                </a:cxn>
              </a:cxnLst>
              <a:rect l="l" t="t" r="r" b="b"/>
              <a:pathLst>
                <a:path w="17482" h="9615">
                  <a:moveTo>
                    <a:pt x="0" y="9616"/>
                  </a:moveTo>
                  <a:cubicBezTo>
                    <a:pt x="6119" y="6119"/>
                    <a:pt x="12238" y="3497"/>
                    <a:pt x="17483" y="0"/>
                  </a:cubicBezTo>
                  <a:cubicBezTo>
                    <a:pt x="12238" y="3497"/>
                    <a:pt x="6119" y="6993"/>
                    <a:pt x="0" y="9616"/>
                  </a:cubicBezTo>
                  <a:close/>
                </a:path>
              </a:pathLst>
            </a:custGeom>
            <a:solidFill>
              <a:srgbClr val="7B2B29"/>
            </a:solidFill>
            <a:ln w="8731" cap="flat">
              <a:noFill/>
              <a:prstDash val="solid"/>
              <a:miter/>
            </a:ln>
          </p:spPr>
          <p:txBody>
            <a:bodyPr rtlCol="0" anchor="ctr"/>
            <a:lstStyle/>
            <a:p>
              <a:endParaRPr lang="en-GB"/>
            </a:p>
          </p:txBody>
        </p:sp>
        <p:sp>
          <p:nvSpPr>
            <p:cNvPr id="864" name="Freeform: Shape 863">
              <a:extLst>
                <a:ext uri="{FF2B5EF4-FFF2-40B4-BE49-F238E27FC236}">
                  <a16:creationId xmlns:a16="http://schemas.microsoft.com/office/drawing/2014/main" id="{55DFB2BB-2F1D-122F-2EE8-C03D60246937}"/>
                </a:ext>
              </a:extLst>
            </p:cNvPr>
            <p:cNvSpPr/>
            <p:nvPr/>
          </p:nvSpPr>
          <p:spPr>
            <a:xfrm>
              <a:off x="9820451" y="1741333"/>
              <a:ext cx="13112" cy="10489"/>
            </a:xfrm>
            <a:custGeom>
              <a:avLst/>
              <a:gdLst>
                <a:gd name="connsiteX0" fmla="*/ 13112 w 13112"/>
                <a:gd name="connsiteY0" fmla="*/ 0 h 10489"/>
                <a:gd name="connsiteX1" fmla="*/ 0 w 13112"/>
                <a:gd name="connsiteY1" fmla="*/ 10490 h 10489"/>
                <a:gd name="connsiteX2" fmla="*/ 13112 w 13112"/>
                <a:gd name="connsiteY2" fmla="*/ 0 h 10489"/>
              </a:gdLst>
              <a:ahLst/>
              <a:cxnLst>
                <a:cxn ang="0">
                  <a:pos x="connsiteX0" y="connsiteY0"/>
                </a:cxn>
                <a:cxn ang="0">
                  <a:pos x="connsiteX1" y="connsiteY1"/>
                </a:cxn>
                <a:cxn ang="0">
                  <a:pos x="connsiteX2" y="connsiteY2"/>
                </a:cxn>
              </a:cxnLst>
              <a:rect l="l" t="t" r="r" b="b"/>
              <a:pathLst>
                <a:path w="13112" h="10489">
                  <a:moveTo>
                    <a:pt x="13112" y="0"/>
                  </a:moveTo>
                  <a:cubicBezTo>
                    <a:pt x="8741" y="3497"/>
                    <a:pt x="4371" y="6993"/>
                    <a:pt x="0" y="10490"/>
                  </a:cubicBezTo>
                  <a:cubicBezTo>
                    <a:pt x="4371" y="6993"/>
                    <a:pt x="8741" y="3497"/>
                    <a:pt x="13112" y="0"/>
                  </a:cubicBezTo>
                  <a:close/>
                </a:path>
              </a:pathLst>
            </a:custGeom>
            <a:solidFill>
              <a:srgbClr val="4F513D"/>
            </a:solidFill>
            <a:ln w="8731" cap="flat">
              <a:noFill/>
              <a:prstDash val="solid"/>
              <a:miter/>
            </a:ln>
          </p:spPr>
          <p:txBody>
            <a:bodyPr rtlCol="0" anchor="ctr"/>
            <a:lstStyle/>
            <a:p>
              <a:endParaRPr lang="en-GB"/>
            </a:p>
          </p:txBody>
        </p:sp>
        <p:sp>
          <p:nvSpPr>
            <p:cNvPr id="865" name="Freeform: Shape 864">
              <a:extLst>
                <a:ext uri="{FF2B5EF4-FFF2-40B4-BE49-F238E27FC236}">
                  <a16:creationId xmlns:a16="http://schemas.microsoft.com/office/drawing/2014/main" id="{29C816E1-C232-78F9-B364-B2DE291C70CE}"/>
                </a:ext>
              </a:extLst>
            </p:cNvPr>
            <p:cNvSpPr/>
            <p:nvPr/>
          </p:nvSpPr>
          <p:spPr>
            <a:xfrm>
              <a:off x="10678859" y="4759747"/>
              <a:ext cx="7867" cy="9615"/>
            </a:xfrm>
            <a:custGeom>
              <a:avLst/>
              <a:gdLst>
                <a:gd name="connsiteX0" fmla="*/ 0 w 7867"/>
                <a:gd name="connsiteY0" fmla="*/ 9615 h 9615"/>
                <a:gd name="connsiteX1" fmla="*/ 7867 w 7867"/>
                <a:gd name="connsiteY1" fmla="*/ 0 h 9615"/>
                <a:gd name="connsiteX2" fmla="*/ 0 w 7867"/>
                <a:gd name="connsiteY2" fmla="*/ 9615 h 9615"/>
              </a:gdLst>
              <a:ahLst/>
              <a:cxnLst>
                <a:cxn ang="0">
                  <a:pos x="connsiteX0" y="connsiteY0"/>
                </a:cxn>
                <a:cxn ang="0">
                  <a:pos x="connsiteX1" y="connsiteY1"/>
                </a:cxn>
                <a:cxn ang="0">
                  <a:pos x="connsiteX2" y="connsiteY2"/>
                </a:cxn>
              </a:cxnLst>
              <a:rect l="l" t="t" r="r" b="b"/>
              <a:pathLst>
                <a:path w="7867" h="9615">
                  <a:moveTo>
                    <a:pt x="0" y="9615"/>
                  </a:moveTo>
                  <a:cubicBezTo>
                    <a:pt x="2623" y="6119"/>
                    <a:pt x="5245" y="3496"/>
                    <a:pt x="7867" y="0"/>
                  </a:cubicBezTo>
                  <a:cubicBezTo>
                    <a:pt x="5245" y="3496"/>
                    <a:pt x="2623" y="6119"/>
                    <a:pt x="0" y="9615"/>
                  </a:cubicBezTo>
                  <a:close/>
                </a:path>
              </a:pathLst>
            </a:custGeom>
            <a:solidFill>
              <a:srgbClr val="3D2226"/>
            </a:solidFill>
            <a:ln w="8731" cap="flat">
              <a:noFill/>
              <a:prstDash val="solid"/>
              <a:miter/>
            </a:ln>
          </p:spPr>
          <p:txBody>
            <a:bodyPr rtlCol="0" anchor="ctr"/>
            <a:lstStyle/>
            <a:p>
              <a:endParaRPr lang="en-GB"/>
            </a:p>
          </p:txBody>
        </p:sp>
        <p:sp>
          <p:nvSpPr>
            <p:cNvPr id="866" name="Freeform: Shape 865">
              <a:extLst>
                <a:ext uri="{FF2B5EF4-FFF2-40B4-BE49-F238E27FC236}">
                  <a16:creationId xmlns:a16="http://schemas.microsoft.com/office/drawing/2014/main" id="{F3E9219A-2984-589E-990A-18FAA71D1239}"/>
                </a:ext>
              </a:extLst>
            </p:cNvPr>
            <p:cNvSpPr/>
            <p:nvPr/>
          </p:nvSpPr>
          <p:spPr>
            <a:xfrm>
              <a:off x="10412245" y="3010588"/>
              <a:ext cx="11364" cy="18357"/>
            </a:xfrm>
            <a:custGeom>
              <a:avLst/>
              <a:gdLst>
                <a:gd name="connsiteX0" fmla="*/ 11364 w 11364"/>
                <a:gd name="connsiteY0" fmla="*/ 0 h 18357"/>
                <a:gd name="connsiteX1" fmla="*/ 9616 w 11364"/>
                <a:gd name="connsiteY1" fmla="*/ 18357 h 18357"/>
                <a:gd name="connsiteX2" fmla="*/ 0 w 11364"/>
                <a:gd name="connsiteY2" fmla="*/ 7867 h 18357"/>
                <a:gd name="connsiteX3" fmla="*/ 11364 w 11364"/>
                <a:gd name="connsiteY3" fmla="*/ 0 h 18357"/>
              </a:gdLst>
              <a:ahLst/>
              <a:cxnLst>
                <a:cxn ang="0">
                  <a:pos x="connsiteX0" y="connsiteY0"/>
                </a:cxn>
                <a:cxn ang="0">
                  <a:pos x="connsiteX1" y="connsiteY1"/>
                </a:cxn>
                <a:cxn ang="0">
                  <a:pos x="connsiteX2" y="connsiteY2"/>
                </a:cxn>
                <a:cxn ang="0">
                  <a:pos x="connsiteX3" y="connsiteY3"/>
                </a:cxn>
              </a:cxnLst>
              <a:rect l="l" t="t" r="r" b="b"/>
              <a:pathLst>
                <a:path w="11364" h="18357">
                  <a:moveTo>
                    <a:pt x="11364" y="0"/>
                  </a:moveTo>
                  <a:cubicBezTo>
                    <a:pt x="10490" y="6119"/>
                    <a:pt x="10490" y="12238"/>
                    <a:pt x="9616" y="18357"/>
                  </a:cubicBezTo>
                  <a:cubicBezTo>
                    <a:pt x="6119" y="14860"/>
                    <a:pt x="3497" y="11364"/>
                    <a:pt x="0" y="7867"/>
                  </a:cubicBezTo>
                  <a:cubicBezTo>
                    <a:pt x="4371" y="4371"/>
                    <a:pt x="7867" y="2622"/>
                    <a:pt x="11364" y="0"/>
                  </a:cubicBezTo>
                  <a:close/>
                </a:path>
              </a:pathLst>
            </a:custGeom>
            <a:solidFill>
              <a:srgbClr val="547F31"/>
            </a:solidFill>
            <a:ln w="8731" cap="flat">
              <a:noFill/>
              <a:prstDash val="solid"/>
              <a:miter/>
            </a:ln>
          </p:spPr>
          <p:txBody>
            <a:bodyPr rtlCol="0" anchor="ctr"/>
            <a:lstStyle/>
            <a:p>
              <a:endParaRPr lang="en-GB"/>
            </a:p>
          </p:txBody>
        </p:sp>
        <p:sp>
          <p:nvSpPr>
            <p:cNvPr id="867" name="Freeform: Shape 866">
              <a:extLst>
                <a:ext uri="{FF2B5EF4-FFF2-40B4-BE49-F238E27FC236}">
                  <a16:creationId xmlns:a16="http://schemas.microsoft.com/office/drawing/2014/main" id="{AD16D21C-229D-634C-ED63-4F9D2731B1F7}"/>
                </a:ext>
              </a:extLst>
            </p:cNvPr>
            <p:cNvSpPr/>
            <p:nvPr/>
          </p:nvSpPr>
          <p:spPr>
            <a:xfrm>
              <a:off x="10862429" y="1381187"/>
              <a:ext cx="3496" cy="16608"/>
            </a:xfrm>
            <a:custGeom>
              <a:avLst/>
              <a:gdLst>
                <a:gd name="connsiteX0" fmla="*/ 3497 w 3496"/>
                <a:gd name="connsiteY0" fmla="*/ 0 h 16608"/>
                <a:gd name="connsiteX1" fmla="*/ 0 w 3496"/>
                <a:gd name="connsiteY1" fmla="*/ 16609 h 16608"/>
                <a:gd name="connsiteX2" fmla="*/ 3497 w 3496"/>
                <a:gd name="connsiteY2" fmla="*/ 0 h 16608"/>
              </a:gdLst>
              <a:ahLst/>
              <a:cxnLst>
                <a:cxn ang="0">
                  <a:pos x="connsiteX0" y="connsiteY0"/>
                </a:cxn>
                <a:cxn ang="0">
                  <a:pos x="connsiteX1" y="connsiteY1"/>
                </a:cxn>
                <a:cxn ang="0">
                  <a:pos x="connsiteX2" y="connsiteY2"/>
                </a:cxn>
              </a:cxnLst>
              <a:rect l="l" t="t" r="r" b="b"/>
              <a:pathLst>
                <a:path w="3496" h="16608">
                  <a:moveTo>
                    <a:pt x="3497" y="0"/>
                  </a:moveTo>
                  <a:cubicBezTo>
                    <a:pt x="2623" y="5245"/>
                    <a:pt x="874" y="11364"/>
                    <a:pt x="0" y="16609"/>
                  </a:cubicBezTo>
                  <a:cubicBezTo>
                    <a:pt x="874" y="10490"/>
                    <a:pt x="1748" y="5245"/>
                    <a:pt x="3497" y="0"/>
                  </a:cubicBezTo>
                  <a:close/>
                </a:path>
              </a:pathLst>
            </a:custGeom>
            <a:solidFill>
              <a:srgbClr val="BA3325"/>
            </a:solidFill>
            <a:ln w="8731" cap="flat">
              <a:noFill/>
              <a:prstDash val="solid"/>
              <a:miter/>
            </a:ln>
          </p:spPr>
          <p:txBody>
            <a:bodyPr rtlCol="0" anchor="ctr"/>
            <a:lstStyle/>
            <a:p>
              <a:endParaRPr lang="en-GB"/>
            </a:p>
          </p:txBody>
        </p:sp>
        <p:sp>
          <p:nvSpPr>
            <p:cNvPr id="868" name="Freeform: Shape 867">
              <a:extLst>
                <a:ext uri="{FF2B5EF4-FFF2-40B4-BE49-F238E27FC236}">
                  <a16:creationId xmlns:a16="http://schemas.microsoft.com/office/drawing/2014/main" id="{77386B27-86DB-056C-26F3-D9FF034F941D}"/>
                </a:ext>
              </a:extLst>
            </p:cNvPr>
            <p:cNvSpPr/>
            <p:nvPr/>
          </p:nvSpPr>
          <p:spPr>
            <a:xfrm>
              <a:off x="11226946" y="1343598"/>
              <a:ext cx="5244" cy="15734"/>
            </a:xfrm>
            <a:custGeom>
              <a:avLst/>
              <a:gdLst>
                <a:gd name="connsiteX0" fmla="*/ 0 w 5244"/>
                <a:gd name="connsiteY0" fmla="*/ 15735 h 15734"/>
                <a:gd name="connsiteX1" fmla="*/ 5245 w 5244"/>
                <a:gd name="connsiteY1" fmla="*/ 0 h 15734"/>
                <a:gd name="connsiteX2" fmla="*/ 0 w 5244"/>
                <a:gd name="connsiteY2" fmla="*/ 15735 h 15734"/>
              </a:gdLst>
              <a:ahLst/>
              <a:cxnLst>
                <a:cxn ang="0">
                  <a:pos x="connsiteX0" y="connsiteY0"/>
                </a:cxn>
                <a:cxn ang="0">
                  <a:pos x="connsiteX1" y="connsiteY1"/>
                </a:cxn>
                <a:cxn ang="0">
                  <a:pos x="connsiteX2" y="connsiteY2"/>
                </a:cxn>
              </a:cxnLst>
              <a:rect l="l" t="t" r="r" b="b"/>
              <a:pathLst>
                <a:path w="5244" h="15734">
                  <a:moveTo>
                    <a:pt x="0" y="15735"/>
                  </a:moveTo>
                  <a:cubicBezTo>
                    <a:pt x="1748" y="10490"/>
                    <a:pt x="3497" y="5245"/>
                    <a:pt x="5245" y="0"/>
                  </a:cubicBezTo>
                  <a:cubicBezTo>
                    <a:pt x="3497" y="5245"/>
                    <a:pt x="1748" y="10490"/>
                    <a:pt x="0" y="15735"/>
                  </a:cubicBezTo>
                  <a:close/>
                </a:path>
              </a:pathLst>
            </a:custGeom>
            <a:solidFill>
              <a:srgbClr val="7B2B29"/>
            </a:solidFill>
            <a:ln w="8731" cap="flat">
              <a:noFill/>
              <a:prstDash val="solid"/>
              <a:miter/>
            </a:ln>
          </p:spPr>
          <p:txBody>
            <a:bodyPr rtlCol="0" anchor="ctr"/>
            <a:lstStyle/>
            <a:p>
              <a:endParaRPr lang="en-GB"/>
            </a:p>
          </p:txBody>
        </p:sp>
        <p:sp>
          <p:nvSpPr>
            <p:cNvPr id="869" name="Freeform: Shape 868">
              <a:extLst>
                <a:ext uri="{FF2B5EF4-FFF2-40B4-BE49-F238E27FC236}">
                  <a16:creationId xmlns:a16="http://schemas.microsoft.com/office/drawing/2014/main" id="{E65A280F-8E62-6A2E-498D-CE7E182DA66C}"/>
                </a:ext>
              </a:extLst>
            </p:cNvPr>
            <p:cNvSpPr/>
            <p:nvPr/>
          </p:nvSpPr>
          <p:spPr>
            <a:xfrm>
              <a:off x="11434118" y="1964240"/>
              <a:ext cx="9615" cy="5244"/>
            </a:xfrm>
            <a:custGeom>
              <a:avLst/>
              <a:gdLst>
                <a:gd name="connsiteX0" fmla="*/ 9616 w 9615"/>
                <a:gd name="connsiteY0" fmla="*/ 2622 h 5244"/>
                <a:gd name="connsiteX1" fmla="*/ 2623 w 9615"/>
                <a:gd name="connsiteY1" fmla="*/ 5245 h 5244"/>
                <a:gd name="connsiteX2" fmla="*/ 0 w 9615"/>
                <a:gd name="connsiteY2" fmla="*/ 2622 h 5244"/>
                <a:gd name="connsiteX3" fmla="*/ 2623 w 9615"/>
                <a:gd name="connsiteY3" fmla="*/ 0 h 5244"/>
                <a:gd name="connsiteX4" fmla="*/ 9616 w 9615"/>
                <a:gd name="connsiteY4" fmla="*/ 2622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5244">
                  <a:moveTo>
                    <a:pt x="9616" y="2622"/>
                  </a:moveTo>
                  <a:cubicBezTo>
                    <a:pt x="6993" y="3497"/>
                    <a:pt x="5245" y="5245"/>
                    <a:pt x="2623" y="5245"/>
                  </a:cubicBezTo>
                  <a:cubicBezTo>
                    <a:pt x="1748" y="5245"/>
                    <a:pt x="0" y="3497"/>
                    <a:pt x="0" y="2622"/>
                  </a:cubicBezTo>
                  <a:cubicBezTo>
                    <a:pt x="0" y="1748"/>
                    <a:pt x="1748" y="0"/>
                    <a:pt x="2623" y="0"/>
                  </a:cubicBezTo>
                  <a:cubicBezTo>
                    <a:pt x="5245" y="0"/>
                    <a:pt x="7867" y="874"/>
                    <a:pt x="9616" y="2622"/>
                  </a:cubicBezTo>
                  <a:close/>
                </a:path>
              </a:pathLst>
            </a:custGeom>
            <a:solidFill>
              <a:srgbClr val="C0BCBD"/>
            </a:solidFill>
            <a:ln w="8731" cap="flat">
              <a:noFill/>
              <a:prstDash val="solid"/>
              <a:miter/>
            </a:ln>
          </p:spPr>
          <p:txBody>
            <a:bodyPr rtlCol="0" anchor="ctr"/>
            <a:lstStyle/>
            <a:p>
              <a:endParaRPr lang="en-GB"/>
            </a:p>
          </p:txBody>
        </p:sp>
        <p:sp>
          <p:nvSpPr>
            <p:cNvPr id="870" name="Freeform: Shape 869">
              <a:extLst>
                <a:ext uri="{FF2B5EF4-FFF2-40B4-BE49-F238E27FC236}">
                  <a16:creationId xmlns:a16="http://schemas.microsoft.com/office/drawing/2014/main" id="{B60CC98B-F364-F6BC-BB5F-358650AAB138}"/>
                </a:ext>
              </a:extLst>
            </p:cNvPr>
            <p:cNvSpPr/>
            <p:nvPr/>
          </p:nvSpPr>
          <p:spPr>
            <a:xfrm>
              <a:off x="9739156" y="1316500"/>
              <a:ext cx="10489" cy="18356"/>
            </a:xfrm>
            <a:custGeom>
              <a:avLst/>
              <a:gdLst>
                <a:gd name="connsiteX0" fmla="*/ 0 w 10489"/>
                <a:gd name="connsiteY0" fmla="*/ 0 h 18356"/>
                <a:gd name="connsiteX1" fmla="*/ 10490 w 10489"/>
                <a:gd name="connsiteY1" fmla="*/ 18357 h 18356"/>
                <a:gd name="connsiteX2" fmla="*/ 0 w 10489"/>
                <a:gd name="connsiteY2" fmla="*/ 0 h 18356"/>
              </a:gdLst>
              <a:ahLst/>
              <a:cxnLst>
                <a:cxn ang="0">
                  <a:pos x="connsiteX0" y="connsiteY0"/>
                </a:cxn>
                <a:cxn ang="0">
                  <a:pos x="connsiteX1" y="connsiteY1"/>
                </a:cxn>
                <a:cxn ang="0">
                  <a:pos x="connsiteX2" y="connsiteY2"/>
                </a:cxn>
              </a:cxnLst>
              <a:rect l="l" t="t" r="r" b="b"/>
              <a:pathLst>
                <a:path w="10489" h="18356">
                  <a:moveTo>
                    <a:pt x="0" y="0"/>
                  </a:moveTo>
                  <a:cubicBezTo>
                    <a:pt x="3497" y="6119"/>
                    <a:pt x="6993" y="12238"/>
                    <a:pt x="10490" y="18357"/>
                  </a:cubicBezTo>
                  <a:cubicBezTo>
                    <a:pt x="6993" y="13112"/>
                    <a:pt x="3497" y="6119"/>
                    <a:pt x="0" y="0"/>
                  </a:cubicBezTo>
                  <a:close/>
                </a:path>
              </a:pathLst>
            </a:custGeom>
            <a:solidFill>
              <a:srgbClr val="3D2226"/>
            </a:solidFill>
            <a:ln w="8731" cap="flat">
              <a:noFill/>
              <a:prstDash val="solid"/>
              <a:miter/>
            </a:ln>
          </p:spPr>
          <p:txBody>
            <a:bodyPr rtlCol="0" anchor="ctr"/>
            <a:lstStyle/>
            <a:p>
              <a:endParaRPr lang="en-GB"/>
            </a:p>
          </p:txBody>
        </p:sp>
        <p:sp>
          <p:nvSpPr>
            <p:cNvPr id="871" name="Freeform: Shape 870">
              <a:extLst>
                <a:ext uri="{FF2B5EF4-FFF2-40B4-BE49-F238E27FC236}">
                  <a16:creationId xmlns:a16="http://schemas.microsoft.com/office/drawing/2014/main" id="{B51455E6-5F63-F0CB-9ACB-82AD3C06220B}"/>
                </a:ext>
              </a:extLst>
            </p:cNvPr>
            <p:cNvSpPr/>
            <p:nvPr/>
          </p:nvSpPr>
          <p:spPr>
            <a:xfrm>
              <a:off x="9733911" y="1306885"/>
              <a:ext cx="6118" cy="11363"/>
            </a:xfrm>
            <a:custGeom>
              <a:avLst/>
              <a:gdLst>
                <a:gd name="connsiteX0" fmla="*/ 0 w 6118"/>
                <a:gd name="connsiteY0" fmla="*/ 0 h 11363"/>
                <a:gd name="connsiteX1" fmla="*/ 6119 w 6118"/>
                <a:gd name="connsiteY1" fmla="*/ 11364 h 11363"/>
                <a:gd name="connsiteX2" fmla="*/ 0 w 6118"/>
                <a:gd name="connsiteY2" fmla="*/ 0 h 11363"/>
              </a:gdLst>
              <a:ahLst/>
              <a:cxnLst>
                <a:cxn ang="0">
                  <a:pos x="connsiteX0" y="connsiteY0"/>
                </a:cxn>
                <a:cxn ang="0">
                  <a:pos x="connsiteX1" y="connsiteY1"/>
                </a:cxn>
                <a:cxn ang="0">
                  <a:pos x="connsiteX2" y="connsiteY2"/>
                </a:cxn>
              </a:cxnLst>
              <a:rect l="l" t="t" r="r" b="b"/>
              <a:pathLst>
                <a:path w="6118" h="11363">
                  <a:moveTo>
                    <a:pt x="0" y="0"/>
                  </a:moveTo>
                  <a:cubicBezTo>
                    <a:pt x="1748" y="3497"/>
                    <a:pt x="4371" y="6993"/>
                    <a:pt x="6119" y="11364"/>
                  </a:cubicBezTo>
                  <a:cubicBezTo>
                    <a:pt x="4371" y="7867"/>
                    <a:pt x="1748" y="3497"/>
                    <a:pt x="0" y="0"/>
                  </a:cubicBezTo>
                  <a:close/>
                </a:path>
              </a:pathLst>
            </a:custGeom>
            <a:solidFill>
              <a:srgbClr val="3D2226"/>
            </a:solidFill>
            <a:ln w="8731" cap="flat">
              <a:noFill/>
              <a:prstDash val="solid"/>
              <a:miter/>
            </a:ln>
          </p:spPr>
          <p:txBody>
            <a:bodyPr rtlCol="0" anchor="ctr"/>
            <a:lstStyle/>
            <a:p>
              <a:endParaRPr lang="en-GB"/>
            </a:p>
          </p:txBody>
        </p:sp>
        <p:sp>
          <p:nvSpPr>
            <p:cNvPr id="872" name="Freeform: Shape 871">
              <a:extLst>
                <a:ext uri="{FF2B5EF4-FFF2-40B4-BE49-F238E27FC236}">
                  <a16:creationId xmlns:a16="http://schemas.microsoft.com/office/drawing/2014/main" id="{EA94BC8C-7081-B06D-B322-2FE3CE41E872}"/>
                </a:ext>
              </a:extLst>
            </p:cNvPr>
            <p:cNvSpPr/>
            <p:nvPr/>
          </p:nvSpPr>
          <p:spPr>
            <a:xfrm>
              <a:off x="10834456" y="3295559"/>
              <a:ext cx="18356" cy="11363"/>
            </a:xfrm>
            <a:custGeom>
              <a:avLst/>
              <a:gdLst>
                <a:gd name="connsiteX0" fmla="*/ 18357 w 18356"/>
                <a:gd name="connsiteY0" fmla="*/ 11364 h 11363"/>
                <a:gd name="connsiteX1" fmla="*/ 6993 w 18356"/>
                <a:gd name="connsiteY1" fmla="*/ 11364 h 11363"/>
                <a:gd name="connsiteX2" fmla="*/ 0 w 18356"/>
                <a:gd name="connsiteY2" fmla="*/ 4371 h 11363"/>
                <a:gd name="connsiteX3" fmla="*/ 4371 w 18356"/>
                <a:gd name="connsiteY3" fmla="*/ 0 h 11363"/>
                <a:gd name="connsiteX4" fmla="*/ 18357 w 18356"/>
                <a:gd name="connsiteY4" fmla="*/ 11364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6" h="11363">
                  <a:moveTo>
                    <a:pt x="18357" y="11364"/>
                  </a:moveTo>
                  <a:cubicBezTo>
                    <a:pt x="14860" y="11364"/>
                    <a:pt x="10490" y="11364"/>
                    <a:pt x="6993" y="11364"/>
                  </a:cubicBezTo>
                  <a:cubicBezTo>
                    <a:pt x="4371" y="8741"/>
                    <a:pt x="2622" y="6993"/>
                    <a:pt x="0" y="4371"/>
                  </a:cubicBezTo>
                  <a:cubicBezTo>
                    <a:pt x="1748" y="2622"/>
                    <a:pt x="2622" y="1748"/>
                    <a:pt x="4371" y="0"/>
                  </a:cubicBezTo>
                  <a:cubicBezTo>
                    <a:pt x="8741" y="4371"/>
                    <a:pt x="13986" y="7867"/>
                    <a:pt x="18357" y="11364"/>
                  </a:cubicBezTo>
                  <a:close/>
                </a:path>
              </a:pathLst>
            </a:custGeom>
            <a:solidFill>
              <a:srgbClr val="BE7625"/>
            </a:solidFill>
            <a:ln w="8731" cap="flat">
              <a:noFill/>
              <a:prstDash val="solid"/>
              <a:miter/>
            </a:ln>
          </p:spPr>
          <p:txBody>
            <a:bodyPr rtlCol="0" anchor="ctr"/>
            <a:lstStyle/>
            <a:p>
              <a:endParaRPr lang="en-GB"/>
            </a:p>
          </p:txBody>
        </p:sp>
        <p:sp>
          <p:nvSpPr>
            <p:cNvPr id="873" name="Freeform: Shape 872">
              <a:extLst>
                <a:ext uri="{FF2B5EF4-FFF2-40B4-BE49-F238E27FC236}">
                  <a16:creationId xmlns:a16="http://schemas.microsoft.com/office/drawing/2014/main" id="{534562A7-81CB-EC95-EEF7-4DC79CF50F99}"/>
                </a:ext>
              </a:extLst>
            </p:cNvPr>
            <p:cNvSpPr/>
            <p:nvPr/>
          </p:nvSpPr>
          <p:spPr>
            <a:xfrm>
              <a:off x="11495308" y="1236079"/>
              <a:ext cx="13112" cy="18356"/>
            </a:xfrm>
            <a:custGeom>
              <a:avLst/>
              <a:gdLst>
                <a:gd name="connsiteX0" fmla="*/ 0 w 13112"/>
                <a:gd name="connsiteY0" fmla="*/ 17483 h 18356"/>
                <a:gd name="connsiteX1" fmla="*/ 12238 w 13112"/>
                <a:gd name="connsiteY1" fmla="*/ 0 h 18356"/>
                <a:gd name="connsiteX2" fmla="*/ 13112 w 13112"/>
                <a:gd name="connsiteY2" fmla="*/ 874 h 18356"/>
                <a:gd name="connsiteX3" fmla="*/ 4371 w 13112"/>
                <a:gd name="connsiteY3" fmla="*/ 18357 h 18356"/>
                <a:gd name="connsiteX4" fmla="*/ 0 w 13112"/>
                <a:gd name="connsiteY4" fmla="*/ 17483 h 18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8356">
                  <a:moveTo>
                    <a:pt x="0" y="17483"/>
                  </a:moveTo>
                  <a:cubicBezTo>
                    <a:pt x="4371" y="11364"/>
                    <a:pt x="7867" y="6119"/>
                    <a:pt x="12238" y="0"/>
                  </a:cubicBezTo>
                  <a:lnTo>
                    <a:pt x="13112" y="874"/>
                  </a:lnTo>
                  <a:cubicBezTo>
                    <a:pt x="10490" y="6993"/>
                    <a:pt x="6993" y="12238"/>
                    <a:pt x="4371" y="18357"/>
                  </a:cubicBezTo>
                  <a:lnTo>
                    <a:pt x="0" y="17483"/>
                  </a:lnTo>
                  <a:close/>
                </a:path>
              </a:pathLst>
            </a:custGeom>
            <a:solidFill>
              <a:srgbClr val="7B2B29"/>
            </a:solidFill>
            <a:ln w="8731" cap="flat">
              <a:noFill/>
              <a:prstDash val="solid"/>
              <a:miter/>
            </a:ln>
          </p:spPr>
          <p:txBody>
            <a:bodyPr rtlCol="0" anchor="ctr"/>
            <a:lstStyle/>
            <a:p>
              <a:endParaRPr lang="en-GB"/>
            </a:p>
          </p:txBody>
        </p:sp>
        <p:sp>
          <p:nvSpPr>
            <p:cNvPr id="874" name="Freeform: Shape 873">
              <a:extLst>
                <a:ext uri="{FF2B5EF4-FFF2-40B4-BE49-F238E27FC236}">
                  <a16:creationId xmlns:a16="http://schemas.microsoft.com/office/drawing/2014/main" id="{71C2209F-E9E1-51EE-A7BE-FBE580327064}"/>
                </a:ext>
              </a:extLst>
            </p:cNvPr>
            <p:cNvSpPr/>
            <p:nvPr/>
          </p:nvSpPr>
          <p:spPr>
            <a:xfrm>
              <a:off x="11507546" y="1218596"/>
              <a:ext cx="9615" cy="17871"/>
            </a:xfrm>
            <a:custGeom>
              <a:avLst/>
              <a:gdLst>
                <a:gd name="connsiteX0" fmla="*/ 0 w 9615"/>
                <a:gd name="connsiteY0" fmla="*/ 17483 h 17871"/>
                <a:gd name="connsiteX1" fmla="*/ 8741 w 9615"/>
                <a:gd name="connsiteY1" fmla="*/ 0 h 17871"/>
                <a:gd name="connsiteX2" fmla="*/ 9615 w 9615"/>
                <a:gd name="connsiteY2" fmla="*/ 874 h 17871"/>
                <a:gd name="connsiteX3" fmla="*/ 0 w 9615"/>
                <a:gd name="connsiteY3" fmla="*/ 17483 h 17871"/>
                <a:gd name="connsiteX4" fmla="*/ 0 w 9615"/>
                <a:gd name="connsiteY4" fmla="*/ 17483 h 17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17871">
                  <a:moveTo>
                    <a:pt x="0" y="17483"/>
                  </a:moveTo>
                  <a:cubicBezTo>
                    <a:pt x="2622" y="11364"/>
                    <a:pt x="6119" y="6119"/>
                    <a:pt x="8741" y="0"/>
                  </a:cubicBezTo>
                  <a:cubicBezTo>
                    <a:pt x="8741" y="0"/>
                    <a:pt x="9615" y="874"/>
                    <a:pt x="9615" y="874"/>
                  </a:cubicBezTo>
                  <a:cubicBezTo>
                    <a:pt x="6993" y="6119"/>
                    <a:pt x="3497" y="12238"/>
                    <a:pt x="0" y="17483"/>
                  </a:cubicBezTo>
                  <a:cubicBezTo>
                    <a:pt x="874" y="18357"/>
                    <a:pt x="0" y="17483"/>
                    <a:pt x="0" y="17483"/>
                  </a:cubicBezTo>
                  <a:close/>
                </a:path>
              </a:pathLst>
            </a:custGeom>
            <a:solidFill>
              <a:srgbClr val="7B2B29"/>
            </a:solidFill>
            <a:ln w="8731" cap="flat">
              <a:noFill/>
              <a:prstDash val="solid"/>
              <a:miter/>
            </a:ln>
          </p:spPr>
          <p:txBody>
            <a:bodyPr rtlCol="0" anchor="ctr"/>
            <a:lstStyle/>
            <a:p>
              <a:endParaRPr lang="en-GB"/>
            </a:p>
          </p:txBody>
        </p:sp>
        <p:sp>
          <p:nvSpPr>
            <p:cNvPr id="875" name="Freeform: Shape 874">
              <a:extLst>
                <a:ext uri="{FF2B5EF4-FFF2-40B4-BE49-F238E27FC236}">
                  <a16:creationId xmlns:a16="http://schemas.microsoft.com/office/drawing/2014/main" id="{611C83B0-7BF6-BC99-D3D3-22E3EFCA62F9}"/>
                </a:ext>
              </a:extLst>
            </p:cNvPr>
            <p:cNvSpPr/>
            <p:nvPr/>
          </p:nvSpPr>
          <p:spPr>
            <a:xfrm>
              <a:off x="10973445" y="1215974"/>
              <a:ext cx="13986" cy="20979"/>
            </a:xfrm>
            <a:custGeom>
              <a:avLst/>
              <a:gdLst>
                <a:gd name="connsiteX0" fmla="*/ 13986 w 13986"/>
                <a:gd name="connsiteY0" fmla="*/ 15735 h 20979"/>
                <a:gd name="connsiteX1" fmla="*/ 0 w 13986"/>
                <a:gd name="connsiteY1" fmla="*/ 20979 h 20979"/>
                <a:gd name="connsiteX2" fmla="*/ 6993 w 13986"/>
                <a:gd name="connsiteY2" fmla="*/ 0 h 20979"/>
                <a:gd name="connsiteX3" fmla="*/ 13986 w 13986"/>
                <a:gd name="connsiteY3" fmla="*/ 15735 h 20979"/>
              </a:gdLst>
              <a:ahLst/>
              <a:cxnLst>
                <a:cxn ang="0">
                  <a:pos x="connsiteX0" y="connsiteY0"/>
                </a:cxn>
                <a:cxn ang="0">
                  <a:pos x="connsiteX1" y="connsiteY1"/>
                </a:cxn>
                <a:cxn ang="0">
                  <a:pos x="connsiteX2" y="connsiteY2"/>
                </a:cxn>
                <a:cxn ang="0">
                  <a:pos x="connsiteX3" y="connsiteY3"/>
                </a:cxn>
              </a:cxnLst>
              <a:rect l="l" t="t" r="r" b="b"/>
              <a:pathLst>
                <a:path w="13986" h="20979">
                  <a:moveTo>
                    <a:pt x="13986" y="15735"/>
                  </a:moveTo>
                  <a:cubicBezTo>
                    <a:pt x="9616" y="17483"/>
                    <a:pt x="4371" y="19231"/>
                    <a:pt x="0" y="20979"/>
                  </a:cubicBezTo>
                  <a:cubicBezTo>
                    <a:pt x="2622" y="13986"/>
                    <a:pt x="4371" y="6993"/>
                    <a:pt x="6993" y="0"/>
                  </a:cubicBezTo>
                  <a:cubicBezTo>
                    <a:pt x="9616" y="5245"/>
                    <a:pt x="12238" y="10490"/>
                    <a:pt x="13986" y="15735"/>
                  </a:cubicBezTo>
                  <a:close/>
                </a:path>
              </a:pathLst>
            </a:custGeom>
            <a:solidFill>
              <a:srgbClr val="3D2226"/>
            </a:solidFill>
            <a:ln w="8731" cap="flat">
              <a:noFill/>
              <a:prstDash val="solid"/>
              <a:miter/>
            </a:ln>
          </p:spPr>
          <p:txBody>
            <a:bodyPr rtlCol="0" anchor="ctr"/>
            <a:lstStyle/>
            <a:p>
              <a:endParaRPr lang="en-GB"/>
            </a:p>
          </p:txBody>
        </p:sp>
        <p:sp>
          <p:nvSpPr>
            <p:cNvPr id="876" name="Freeform: Shape 875">
              <a:extLst>
                <a:ext uri="{FF2B5EF4-FFF2-40B4-BE49-F238E27FC236}">
                  <a16:creationId xmlns:a16="http://schemas.microsoft.com/office/drawing/2014/main" id="{E33E2072-5D2B-B2E4-7AE3-5DD6F41FFC69}"/>
                </a:ext>
              </a:extLst>
            </p:cNvPr>
            <p:cNvSpPr/>
            <p:nvPr/>
          </p:nvSpPr>
          <p:spPr>
            <a:xfrm>
              <a:off x="9192817" y="1951127"/>
              <a:ext cx="18356" cy="9615"/>
            </a:xfrm>
            <a:custGeom>
              <a:avLst/>
              <a:gdLst>
                <a:gd name="connsiteX0" fmla="*/ 18357 w 18356"/>
                <a:gd name="connsiteY0" fmla="*/ 9616 h 9615"/>
                <a:gd name="connsiteX1" fmla="*/ 0 w 18356"/>
                <a:gd name="connsiteY1" fmla="*/ 0 h 9615"/>
                <a:gd name="connsiteX2" fmla="*/ 18357 w 18356"/>
                <a:gd name="connsiteY2" fmla="*/ 9616 h 9615"/>
              </a:gdLst>
              <a:ahLst/>
              <a:cxnLst>
                <a:cxn ang="0">
                  <a:pos x="connsiteX0" y="connsiteY0"/>
                </a:cxn>
                <a:cxn ang="0">
                  <a:pos x="connsiteX1" y="connsiteY1"/>
                </a:cxn>
                <a:cxn ang="0">
                  <a:pos x="connsiteX2" y="connsiteY2"/>
                </a:cxn>
              </a:cxnLst>
              <a:rect l="l" t="t" r="r" b="b"/>
              <a:pathLst>
                <a:path w="18356" h="9615">
                  <a:moveTo>
                    <a:pt x="18357" y="9616"/>
                  </a:moveTo>
                  <a:cubicBezTo>
                    <a:pt x="12238" y="6119"/>
                    <a:pt x="6119" y="3497"/>
                    <a:pt x="0" y="0"/>
                  </a:cubicBezTo>
                  <a:cubicBezTo>
                    <a:pt x="6119" y="3497"/>
                    <a:pt x="12238" y="6993"/>
                    <a:pt x="18357" y="9616"/>
                  </a:cubicBezTo>
                  <a:close/>
                </a:path>
              </a:pathLst>
            </a:custGeom>
            <a:solidFill>
              <a:srgbClr val="7E6426"/>
            </a:solidFill>
            <a:ln w="8731" cap="flat">
              <a:noFill/>
              <a:prstDash val="solid"/>
              <a:miter/>
            </a:ln>
          </p:spPr>
          <p:txBody>
            <a:bodyPr rtlCol="0" anchor="ctr"/>
            <a:lstStyle/>
            <a:p>
              <a:endParaRPr lang="en-GB"/>
            </a:p>
          </p:txBody>
        </p:sp>
        <p:sp>
          <p:nvSpPr>
            <p:cNvPr id="877" name="Freeform: Shape 876">
              <a:extLst>
                <a:ext uri="{FF2B5EF4-FFF2-40B4-BE49-F238E27FC236}">
                  <a16:creationId xmlns:a16="http://schemas.microsoft.com/office/drawing/2014/main" id="{A861E407-48A1-D9DA-919C-68BEEB27632D}"/>
                </a:ext>
              </a:extLst>
            </p:cNvPr>
            <p:cNvSpPr/>
            <p:nvPr/>
          </p:nvSpPr>
          <p:spPr>
            <a:xfrm>
              <a:off x="9684085" y="608445"/>
              <a:ext cx="1748" cy="12237"/>
            </a:xfrm>
            <a:custGeom>
              <a:avLst/>
              <a:gdLst>
                <a:gd name="connsiteX0" fmla="*/ 1748 w 1748"/>
                <a:gd name="connsiteY0" fmla="*/ 12238 h 12237"/>
                <a:gd name="connsiteX1" fmla="*/ 0 w 1748"/>
                <a:gd name="connsiteY1" fmla="*/ 0 h 12237"/>
                <a:gd name="connsiteX2" fmla="*/ 1748 w 1748"/>
                <a:gd name="connsiteY2" fmla="*/ 12238 h 12237"/>
              </a:gdLst>
              <a:ahLst/>
              <a:cxnLst>
                <a:cxn ang="0">
                  <a:pos x="connsiteX0" y="connsiteY0"/>
                </a:cxn>
                <a:cxn ang="0">
                  <a:pos x="connsiteX1" y="connsiteY1"/>
                </a:cxn>
                <a:cxn ang="0">
                  <a:pos x="connsiteX2" y="connsiteY2"/>
                </a:cxn>
              </a:cxnLst>
              <a:rect l="l" t="t" r="r" b="b"/>
              <a:pathLst>
                <a:path w="1748" h="12237">
                  <a:moveTo>
                    <a:pt x="1748" y="12238"/>
                  </a:moveTo>
                  <a:cubicBezTo>
                    <a:pt x="874" y="7867"/>
                    <a:pt x="874" y="4371"/>
                    <a:pt x="0" y="0"/>
                  </a:cubicBezTo>
                  <a:cubicBezTo>
                    <a:pt x="874" y="4371"/>
                    <a:pt x="1748" y="8741"/>
                    <a:pt x="1748" y="12238"/>
                  </a:cubicBezTo>
                  <a:close/>
                </a:path>
              </a:pathLst>
            </a:custGeom>
            <a:solidFill>
              <a:srgbClr val="BE7625"/>
            </a:solidFill>
            <a:ln w="8731" cap="flat">
              <a:noFill/>
              <a:prstDash val="solid"/>
              <a:miter/>
            </a:ln>
          </p:spPr>
          <p:txBody>
            <a:bodyPr rtlCol="0" anchor="ctr"/>
            <a:lstStyle/>
            <a:p>
              <a:endParaRPr lang="en-GB"/>
            </a:p>
          </p:txBody>
        </p:sp>
        <p:sp>
          <p:nvSpPr>
            <p:cNvPr id="878" name="Freeform: Shape 877">
              <a:extLst>
                <a:ext uri="{FF2B5EF4-FFF2-40B4-BE49-F238E27FC236}">
                  <a16:creationId xmlns:a16="http://schemas.microsoft.com/office/drawing/2014/main" id="{9E5ED920-06AC-14FC-5BB8-E6837FFB80A2}"/>
                </a:ext>
              </a:extLst>
            </p:cNvPr>
            <p:cNvSpPr/>
            <p:nvPr/>
          </p:nvSpPr>
          <p:spPr>
            <a:xfrm>
              <a:off x="10344062" y="493932"/>
              <a:ext cx="23601" cy="7867"/>
            </a:xfrm>
            <a:custGeom>
              <a:avLst/>
              <a:gdLst>
                <a:gd name="connsiteX0" fmla="*/ 0 w 23601"/>
                <a:gd name="connsiteY0" fmla="*/ 7867 h 7867"/>
                <a:gd name="connsiteX1" fmla="*/ 20979 w 23601"/>
                <a:gd name="connsiteY1" fmla="*/ 0 h 7867"/>
                <a:gd name="connsiteX2" fmla="*/ 23602 w 23601"/>
                <a:gd name="connsiteY2" fmla="*/ 3497 h 7867"/>
                <a:gd name="connsiteX3" fmla="*/ 21854 w 23601"/>
                <a:gd name="connsiteY3" fmla="*/ 6993 h 7867"/>
                <a:gd name="connsiteX4" fmla="*/ 0 w 23601"/>
                <a:gd name="connsiteY4" fmla="*/ 7867 h 7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7867">
                  <a:moveTo>
                    <a:pt x="0" y="7867"/>
                  </a:moveTo>
                  <a:cubicBezTo>
                    <a:pt x="6993" y="5245"/>
                    <a:pt x="13986" y="2622"/>
                    <a:pt x="20979" y="0"/>
                  </a:cubicBezTo>
                  <a:cubicBezTo>
                    <a:pt x="20979" y="0"/>
                    <a:pt x="23602" y="3497"/>
                    <a:pt x="23602" y="3497"/>
                  </a:cubicBezTo>
                  <a:cubicBezTo>
                    <a:pt x="23602" y="3497"/>
                    <a:pt x="21854" y="6993"/>
                    <a:pt x="21854" y="6993"/>
                  </a:cubicBezTo>
                  <a:cubicBezTo>
                    <a:pt x="14860" y="6993"/>
                    <a:pt x="7867" y="6993"/>
                    <a:pt x="0" y="7867"/>
                  </a:cubicBezTo>
                  <a:close/>
                </a:path>
              </a:pathLst>
            </a:custGeom>
            <a:solidFill>
              <a:srgbClr val="B23D4A"/>
            </a:solidFill>
            <a:ln w="8731" cap="flat">
              <a:noFill/>
              <a:prstDash val="solid"/>
              <a:miter/>
            </a:ln>
          </p:spPr>
          <p:txBody>
            <a:bodyPr rtlCol="0" anchor="ctr"/>
            <a:lstStyle/>
            <a:p>
              <a:endParaRPr lang="en-GB"/>
            </a:p>
          </p:txBody>
        </p:sp>
        <p:sp>
          <p:nvSpPr>
            <p:cNvPr id="879" name="Freeform: Shape 878">
              <a:extLst>
                <a:ext uri="{FF2B5EF4-FFF2-40B4-BE49-F238E27FC236}">
                  <a16:creationId xmlns:a16="http://schemas.microsoft.com/office/drawing/2014/main" id="{0609048F-C583-2890-0AF1-2885B128243A}"/>
                </a:ext>
              </a:extLst>
            </p:cNvPr>
            <p:cNvSpPr/>
            <p:nvPr/>
          </p:nvSpPr>
          <p:spPr>
            <a:xfrm>
              <a:off x="11559995" y="1092720"/>
              <a:ext cx="11363" cy="19231"/>
            </a:xfrm>
            <a:custGeom>
              <a:avLst/>
              <a:gdLst>
                <a:gd name="connsiteX0" fmla="*/ 11364 w 11363"/>
                <a:gd name="connsiteY0" fmla="*/ 0 h 19231"/>
                <a:gd name="connsiteX1" fmla="*/ 0 w 11363"/>
                <a:gd name="connsiteY1" fmla="*/ 19231 h 19231"/>
                <a:gd name="connsiteX2" fmla="*/ 11364 w 11363"/>
                <a:gd name="connsiteY2" fmla="*/ 0 h 19231"/>
              </a:gdLst>
              <a:ahLst/>
              <a:cxnLst>
                <a:cxn ang="0">
                  <a:pos x="connsiteX0" y="connsiteY0"/>
                </a:cxn>
                <a:cxn ang="0">
                  <a:pos x="connsiteX1" y="connsiteY1"/>
                </a:cxn>
                <a:cxn ang="0">
                  <a:pos x="connsiteX2" y="connsiteY2"/>
                </a:cxn>
              </a:cxnLst>
              <a:rect l="l" t="t" r="r" b="b"/>
              <a:pathLst>
                <a:path w="11363" h="19231">
                  <a:moveTo>
                    <a:pt x="11364" y="0"/>
                  </a:moveTo>
                  <a:cubicBezTo>
                    <a:pt x="7867" y="6119"/>
                    <a:pt x="3497" y="13112"/>
                    <a:pt x="0" y="19231"/>
                  </a:cubicBezTo>
                  <a:cubicBezTo>
                    <a:pt x="3497" y="12238"/>
                    <a:pt x="6993" y="6119"/>
                    <a:pt x="11364" y="0"/>
                  </a:cubicBezTo>
                  <a:close/>
                </a:path>
              </a:pathLst>
            </a:custGeom>
            <a:solidFill>
              <a:srgbClr val="7B2B29"/>
            </a:solidFill>
            <a:ln w="8731" cap="flat">
              <a:noFill/>
              <a:prstDash val="solid"/>
              <a:miter/>
            </a:ln>
          </p:spPr>
          <p:txBody>
            <a:bodyPr rtlCol="0" anchor="ctr"/>
            <a:lstStyle/>
            <a:p>
              <a:endParaRPr lang="en-GB"/>
            </a:p>
          </p:txBody>
        </p:sp>
        <p:sp>
          <p:nvSpPr>
            <p:cNvPr id="880" name="Freeform: Shape 879">
              <a:extLst>
                <a:ext uri="{FF2B5EF4-FFF2-40B4-BE49-F238E27FC236}">
                  <a16:creationId xmlns:a16="http://schemas.microsoft.com/office/drawing/2014/main" id="{8447F230-B45A-9715-8398-E3718599CDF0}"/>
                </a:ext>
              </a:extLst>
            </p:cNvPr>
            <p:cNvSpPr/>
            <p:nvPr/>
          </p:nvSpPr>
          <p:spPr>
            <a:xfrm>
              <a:off x="10225179" y="3526332"/>
              <a:ext cx="6993" cy="20979"/>
            </a:xfrm>
            <a:custGeom>
              <a:avLst/>
              <a:gdLst>
                <a:gd name="connsiteX0" fmla="*/ 2622 w 6993"/>
                <a:gd name="connsiteY0" fmla="*/ 18357 h 20979"/>
                <a:gd name="connsiteX1" fmla="*/ 0 w 6993"/>
                <a:gd name="connsiteY1" fmla="*/ 20979 h 20979"/>
                <a:gd name="connsiteX2" fmla="*/ 6119 w 6993"/>
                <a:gd name="connsiteY2" fmla="*/ 0 h 20979"/>
                <a:gd name="connsiteX3" fmla="*/ 6993 w 6993"/>
                <a:gd name="connsiteY3" fmla="*/ 874 h 20979"/>
                <a:gd name="connsiteX4" fmla="*/ 2622 w 6993"/>
                <a:gd name="connsiteY4" fmla="*/ 18357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20979">
                  <a:moveTo>
                    <a:pt x="2622" y="18357"/>
                  </a:moveTo>
                  <a:cubicBezTo>
                    <a:pt x="2622" y="18357"/>
                    <a:pt x="0" y="20979"/>
                    <a:pt x="0" y="20979"/>
                  </a:cubicBezTo>
                  <a:cubicBezTo>
                    <a:pt x="1748" y="13986"/>
                    <a:pt x="4371" y="6993"/>
                    <a:pt x="6119" y="0"/>
                  </a:cubicBezTo>
                  <a:cubicBezTo>
                    <a:pt x="6119" y="0"/>
                    <a:pt x="6993" y="874"/>
                    <a:pt x="6993" y="874"/>
                  </a:cubicBezTo>
                  <a:cubicBezTo>
                    <a:pt x="6119" y="6119"/>
                    <a:pt x="4371" y="12238"/>
                    <a:pt x="2622" y="18357"/>
                  </a:cubicBezTo>
                  <a:close/>
                </a:path>
              </a:pathLst>
            </a:custGeom>
            <a:solidFill>
              <a:srgbClr val="BE7625"/>
            </a:solidFill>
            <a:ln w="8731" cap="flat">
              <a:noFill/>
              <a:prstDash val="solid"/>
              <a:miter/>
            </a:ln>
          </p:spPr>
          <p:txBody>
            <a:bodyPr rtlCol="0" anchor="ctr"/>
            <a:lstStyle/>
            <a:p>
              <a:endParaRPr lang="en-GB"/>
            </a:p>
          </p:txBody>
        </p:sp>
        <p:sp>
          <p:nvSpPr>
            <p:cNvPr id="881" name="Freeform: Shape 880">
              <a:extLst>
                <a:ext uri="{FF2B5EF4-FFF2-40B4-BE49-F238E27FC236}">
                  <a16:creationId xmlns:a16="http://schemas.microsoft.com/office/drawing/2014/main" id="{2CE62122-EC1C-217F-E29B-EED1628421F8}"/>
                </a:ext>
              </a:extLst>
            </p:cNvPr>
            <p:cNvSpPr/>
            <p:nvPr/>
          </p:nvSpPr>
          <p:spPr>
            <a:xfrm>
              <a:off x="11754054" y="1773677"/>
              <a:ext cx="22727" cy="18356"/>
            </a:xfrm>
            <a:custGeom>
              <a:avLst/>
              <a:gdLst>
                <a:gd name="connsiteX0" fmla="*/ 6993 w 22727"/>
                <a:gd name="connsiteY0" fmla="*/ 18357 h 18356"/>
                <a:gd name="connsiteX1" fmla="*/ 0 w 22727"/>
                <a:gd name="connsiteY1" fmla="*/ 0 h 18356"/>
                <a:gd name="connsiteX2" fmla="*/ 15735 w 22727"/>
                <a:gd name="connsiteY2" fmla="*/ 2622 h 18356"/>
                <a:gd name="connsiteX3" fmla="*/ 22728 w 22727"/>
                <a:gd name="connsiteY3" fmla="*/ 8741 h 18356"/>
                <a:gd name="connsiteX4" fmla="*/ 6993 w 22727"/>
                <a:gd name="connsiteY4" fmla="*/ 18357 h 18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8356">
                  <a:moveTo>
                    <a:pt x="6993" y="18357"/>
                  </a:moveTo>
                  <a:cubicBezTo>
                    <a:pt x="4371" y="12238"/>
                    <a:pt x="1748" y="6119"/>
                    <a:pt x="0" y="0"/>
                  </a:cubicBezTo>
                  <a:cubicBezTo>
                    <a:pt x="5245" y="874"/>
                    <a:pt x="10490" y="1748"/>
                    <a:pt x="15735" y="2622"/>
                  </a:cubicBezTo>
                  <a:cubicBezTo>
                    <a:pt x="18357" y="4371"/>
                    <a:pt x="20105" y="6993"/>
                    <a:pt x="22728" y="8741"/>
                  </a:cubicBezTo>
                  <a:cubicBezTo>
                    <a:pt x="16609" y="12238"/>
                    <a:pt x="12238" y="15734"/>
                    <a:pt x="6993" y="18357"/>
                  </a:cubicBezTo>
                  <a:close/>
                </a:path>
              </a:pathLst>
            </a:custGeom>
            <a:solidFill>
              <a:srgbClr val="3D2226"/>
            </a:solidFill>
            <a:ln w="8731" cap="flat">
              <a:noFill/>
              <a:prstDash val="solid"/>
              <a:miter/>
            </a:ln>
          </p:spPr>
          <p:txBody>
            <a:bodyPr rtlCol="0" anchor="ctr"/>
            <a:lstStyle/>
            <a:p>
              <a:endParaRPr lang="en-GB"/>
            </a:p>
          </p:txBody>
        </p:sp>
        <p:sp>
          <p:nvSpPr>
            <p:cNvPr id="882" name="Freeform: Shape 881">
              <a:extLst>
                <a:ext uri="{FF2B5EF4-FFF2-40B4-BE49-F238E27FC236}">
                  <a16:creationId xmlns:a16="http://schemas.microsoft.com/office/drawing/2014/main" id="{2D252EDC-A1F0-A938-0186-2336AB4C76E3}"/>
                </a:ext>
              </a:extLst>
            </p:cNvPr>
            <p:cNvSpPr/>
            <p:nvPr/>
          </p:nvSpPr>
          <p:spPr>
            <a:xfrm>
              <a:off x="10125527" y="1071740"/>
              <a:ext cx="18356" cy="10489"/>
            </a:xfrm>
            <a:custGeom>
              <a:avLst/>
              <a:gdLst>
                <a:gd name="connsiteX0" fmla="*/ 0 w 18356"/>
                <a:gd name="connsiteY0" fmla="*/ 0 h 10489"/>
                <a:gd name="connsiteX1" fmla="*/ 18357 w 18356"/>
                <a:gd name="connsiteY1" fmla="*/ 10490 h 10489"/>
                <a:gd name="connsiteX2" fmla="*/ 0 w 18356"/>
                <a:gd name="connsiteY2" fmla="*/ 0 h 10489"/>
              </a:gdLst>
              <a:ahLst/>
              <a:cxnLst>
                <a:cxn ang="0">
                  <a:pos x="connsiteX0" y="connsiteY0"/>
                </a:cxn>
                <a:cxn ang="0">
                  <a:pos x="connsiteX1" y="connsiteY1"/>
                </a:cxn>
                <a:cxn ang="0">
                  <a:pos x="connsiteX2" y="connsiteY2"/>
                </a:cxn>
              </a:cxnLst>
              <a:rect l="l" t="t" r="r" b="b"/>
              <a:pathLst>
                <a:path w="18356" h="10489">
                  <a:moveTo>
                    <a:pt x="0" y="0"/>
                  </a:moveTo>
                  <a:cubicBezTo>
                    <a:pt x="6119" y="3497"/>
                    <a:pt x="12238" y="6993"/>
                    <a:pt x="18357" y="10490"/>
                  </a:cubicBezTo>
                  <a:cubicBezTo>
                    <a:pt x="12238" y="6993"/>
                    <a:pt x="6119" y="3497"/>
                    <a:pt x="0" y="0"/>
                  </a:cubicBezTo>
                  <a:close/>
                </a:path>
              </a:pathLst>
            </a:custGeom>
            <a:solidFill>
              <a:srgbClr val="7B2B29"/>
            </a:solidFill>
            <a:ln w="8731" cap="flat">
              <a:noFill/>
              <a:prstDash val="solid"/>
              <a:miter/>
            </a:ln>
          </p:spPr>
          <p:txBody>
            <a:bodyPr rtlCol="0" anchor="ctr"/>
            <a:lstStyle/>
            <a:p>
              <a:endParaRPr lang="en-GB"/>
            </a:p>
          </p:txBody>
        </p:sp>
        <p:sp>
          <p:nvSpPr>
            <p:cNvPr id="883" name="Freeform: Shape 882">
              <a:extLst>
                <a:ext uri="{FF2B5EF4-FFF2-40B4-BE49-F238E27FC236}">
                  <a16:creationId xmlns:a16="http://schemas.microsoft.com/office/drawing/2014/main" id="{C3941970-5F87-EB14-E9CB-38CC6A6BA46D}"/>
                </a:ext>
              </a:extLst>
            </p:cNvPr>
            <p:cNvSpPr/>
            <p:nvPr/>
          </p:nvSpPr>
          <p:spPr>
            <a:xfrm>
              <a:off x="9609783" y="606696"/>
              <a:ext cx="18356" cy="7867"/>
            </a:xfrm>
            <a:custGeom>
              <a:avLst/>
              <a:gdLst>
                <a:gd name="connsiteX0" fmla="*/ 18357 w 18356"/>
                <a:gd name="connsiteY0" fmla="*/ 0 h 7867"/>
                <a:gd name="connsiteX1" fmla="*/ 0 w 18356"/>
                <a:gd name="connsiteY1" fmla="*/ 7867 h 7867"/>
                <a:gd name="connsiteX2" fmla="*/ 18357 w 18356"/>
                <a:gd name="connsiteY2" fmla="*/ 0 h 7867"/>
              </a:gdLst>
              <a:ahLst/>
              <a:cxnLst>
                <a:cxn ang="0">
                  <a:pos x="connsiteX0" y="connsiteY0"/>
                </a:cxn>
                <a:cxn ang="0">
                  <a:pos x="connsiteX1" y="connsiteY1"/>
                </a:cxn>
                <a:cxn ang="0">
                  <a:pos x="connsiteX2" y="connsiteY2"/>
                </a:cxn>
              </a:cxnLst>
              <a:rect l="l" t="t" r="r" b="b"/>
              <a:pathLst>
                <a:path w="18356" h="7867">
                  <a:moveTo>
                    <a:pt x="18357" y="0"/>
                  </a:moveTo>
                  <a:cubicBezTo>
                    <a:pt x="12238" y="2622"/>
                    <a:pt x="6119" y="5245"/>
                    <a:pt x="0" y="7867"/>
                  </a:cubicBezTo>
                  <a:cubicBezTo>
                    <a:pt x="6119" y="5245"/>
                    <a:pt x="12238" y="2622"/>
                    <a:pt x="18357" y="0"/>
                  </a:cubicBezTo>
                  <a:close/>
                </a:path>
              </a:pathLst>
            </a:custGeom>
            <a:solidFill>
              <a:srgbClr val="7E4E29"/>
            </a:solidFill>
            <a:ln w="8731" cap="flat">
              <a:noFill/>
              <a:prstDash val="solid"/>
              <a:miter/>
            </a:ln>
          </p:spPr>
          <p:txBody>
            <a:bodyPr rtlCol="0" anchor="ctr"/>
            <a:lstStyle/>
            <a:p>
              <a:endParaRPr lang="en-GB"/>
            </a:p>
          </p:txBody>
        </p:sp>
        <p:sp>
          <p:nvSpPr>
            <p:cNvPr id="884" name="Freeform: Shape 883">
              <a:extLst>
                <a:ext uri="{FF2B5EF4-FFF2-40B4-BE49-F238E27FC236}">
                  <a16:creationId xmlns:a16="http://schemas.microsoft.com/office/drawing/2014/main" id="{E8377537-8D07-28A9-054E-7B405F767110}"/>
                </a:ext>
              </a:extLst>
            </p:cNvPr>
            <p:cNvSpPr/>
            <p:nvPr/>
          </p:nvSpPr>
          <p:spPr>
            <a:xfrm>
              <a:off x="11333591" y="580472"/>
              <a:ext cx="22727" cy="8741"/>
            </a:xfrm>
            <a:custGeom>
              <a:avLst/>
              <a:gdLst>
                <a:gd name="connsiteX0" fmla="*/ 22728 w 22727"/>
                <a:gd name="connsiteY0" fmla="*/ 8741 h 8741"/>
                <a:gd name="connsiteX1" fmla="*/ 0 w 22727"/>
                <a:gd name="connsiteY1" fmla="*/ 0 h 8741"/>
                <a:gd name="connsiteX2" fmla="*/ 22728 w 22727"/>
                <a:gd name="connsiteY2" fmla="*/ 8741 h 8741"/>
              </a:gdLst>
              <a:ahLst/>
              <a:cxnLst>
                <a:cxn ang="0">
                  <a:pos x="connsiteX0" y="connsiteY0"/>
                </a:cxn>
                <a:cxn ang="0">
                  <a:pos x="connsiteX1" y="connsiteY1"/>
                </a:cxn>
                <a:cxn ang="0">
                  <a:pos x="connsiteX2" y="connsiteY2"/>
                </a:cxn>
              </a:cxnLst>
              <a:rect l="l" t="t" r="r" b="b"/>
              <a:pathLst>
                <a:path w="22727" h="8741">
                  <a:moveTo>
                    <a:pt x="22728" y="8741"/>
                  </a:moveTo>
                  <a:cubicBezTo>
                    <a:pt x="14861" y="6119"/>
                    <a:pt x="7867" y="2622"/>
                    <a:pt x="0" y="0"/>
                  </a:cubicBezTo>
                  <a:cubicBezTo>
                    <a:pt x="7867" y="2622"/>
                    <a:pt x="14861" y="5245"/>
                    <a:pt x="22728" y="8741"/>
                  </a:cubicBezTo>
                  <a:close/>
                </a:path>
              </a:pathLst>
            </a:custGeom>
            <a:solidFill>
              <a:srgbClr val="3D2226"/>
            </a:solidFill>
            <a:ln w="8731" cap="flat">
              <a:noFill/>
              <a:prstDash val="solid"/>
              <a:miter/>
            </a:ln>
          </p:spPr>
          <p:txBody>
            <a:bodyPr rtlCol="0" anchor="ctr"/>
            <a:lstStyle/>
            <a:p>
              <a:endParaRPr lang="en-GB"/>
            </a:p>
          </p:txBody>
        </p:sp>
        <p:sp>
          <p:nvSpPr>
            <p:cNvPr id="885" name="Freeform: Shape 884">
              <a:extLst>
                <a:ext uri="{FF2B5EF4-FFF2-40B4-BE49-F238E27FC236}">
                  <a16:creationId xmlns:a16="http://schemas.microsoft.com/office/drawing/2014/main" id="{DCCBFE31-303D-E93E-F01C-4FCC1A243019}"/>
                </a:ext>
              </a:extLst>
            </p:cNvPr>
            <p:cNvSpPr/>
            <p:nvPr/>
          </p:nvSpPr>
          <p:spPr>
            <a:xfrm>
              <a:off x="10122030" y="1707242"/>
              <a:ext cx="13112" cy="13986"/>
            </a:xfrm>
            <a:custGeom>
              <a:avLst/>
              <a:gdLst>
                <a:gd name="connsiteX0" fmla="*/ 13112 w 13112"/>
                <a:gd name="connsiteY0" fmla="*/ 0 h 13986"/>
                <a:gd name="connsiteX1" fmla="*/ 0 w 13112"/>
                <a:gd name="connsiteY1" fmla="*/ 13986 h 13986"/>
                <a:gd name="connsiteX2" fmla="*/ 13112 w 13112"/>
                <a:gd name="connsiteY2" fmla="*/ 0 h 13986"/>
              </a:gdLst>
              <a:ahLst/>
              <a:cxnLst>
                <a:cxn ang="0">
                  <a:pos x="connsiteX0" y="connsiteY0"/>
                </a:cxn>
                <a:cxn ang="0">
                  <a:pos x="connsiteX1" y="connsiteY1"/>
                </a:cxn>
                <a:cxn ang="0">
                  <a:pos x="connsiteX2" y="connsiteY2"/>
                </a:cxn>
              </a:cxnLst>
              <a:rect l="l" t="t" r="r" b="b"/>
              <a:pathLst>
                <a:path w="13112" h="13986">
                  <a:moveTo>
                    <a:pt x="13112" y="0"/>
                  </a:moveTo>
                  <a:cubicBezTo>
                    <a:pt x="8741" y="4371"/>
                    <a:pt x="4371" y="9616"/>
                    <a:pt x="0" y="13986"/>
                  </a:cubicBezTo>
                  <a:cubicBezTo>
                    <a:pt x="4371" y="9616"/>
                    <a:pt x="8741" y="5245"/>
                    <a:pt x="13112" y="0"/>
                  </a:cubicBezTo>
                  <a:close/>
                </a:path>
              </a:pathLst>
            </a:custGeom>
            <a:solidFill>
              <a:srgbClr val="BE7625"/>
            </a:solidFill>
            <a:ln w="8731" cap="flat">
              <a:noFill/>
              <a:prstDash val="solid"/>
              <a:miter/>
            </a:ln>
          </p:spPr>
          <p:txBody>
            <a:bodyPr rtlCol="0" anchor="ctr"/>
            <a:lstStyle/>
            <a:p>
              <a:endParaRPr lang="en-GB"/>
            </a:p>
          </p:txBody>
        </p:sp>
        <p:sp>
          <p:nvSpPr>
            <p:cNvPr id="886" name="Freeform: Shape 885">
              <a:extLst>
                <a:ext uri="{FF2B5EF4-FFF2-40B4-BE49-F238E27FC236}">
                  <a16:creationId xmlns:a16="http://schemas.microsoft.com/office/drawing/2014/main" id="{771DA030-480D-7EDC-C303-1CF5B02C7CC1}"/>
                </a:ext>
              </a:extLst>
            </p:cNvPr>
            <p:cNvSpPr/>
            <p:nvPr/>
          </p:nvSpPr>
          <p:spPr>
            <a:xfrm>
              <a:off x="9863284" y="984326"/>
              <a:ext cx="9615" cy="15734"/>
            </a:xfrm>
            <a:custGeom>
              <a:avLst/>
              <a:gdLst>
                <a:gd name="connsiteX0" fmla="*/ 0 w 9615"/>
                <a:gd name="connsiteY0" fmla="*/ 0 h 15734"/>
                <a:gd name="connsiteX1" fmla="*/ 9615 w 9615"/>
                <a:gd name="connsiteY1" fmla="*/ 15735 h 15734"/>
                <a:gd name="connsiteX2" fmla="*/ 0 w 9615"/>
                <a:gd name="connsiteY2" fmla="*/ 0 h 15734"/>
              </a:gdLst>
              <a:ahLst/>
              <a:cxnLst>
                <a:cxn ang="0">
                  <a:pos x="connsiteX0" y="connsiteY0"/>
                </a:cxn>
                <a:cxn ang="0">
                  <a:pos x="connsiteX1" y="connsiteY1"/>
                </a:cxn>
                <a:cxn ang="0">
                  <a:pos x="connsiteX2" y="connsiteY2"/>
                </a:cxn>
              </a:cxnLst>
              <a:rect l="l" t="t" r="r" b="b"/>
              <a:pathLst>
                <a:path w="9615" h="15734">
                  <a:moveTo>
                    <a:pt x="0" y="0"/>
                  </a:moveTo>
                  <a:cubicBezTo>
                    <a:pt x="3497" y="5245"/>
                    <a:pt x="6993" y="10490"/>
                    <a:pt x="9615" y="15735"/>
                  </a:cubicBezTo>
                  <a:cubicBezTo>
                    <a:pt x="6119" y="10490"/>
                    <a:pt x="2622" y="5245"/>
                    <a:pt x="0" y="0"/>
                  </a:cubicBezTo>
                  <a:close/>
                </a:path>
              </a:pathLst>
            </a:custGeom>
            <a:solidFill>
              <a:srgbClr val="654A38"/>
            </a:solidFill>
            <a:ln w="8731" cap="flat">
              <a:noFill/>
              <a:prstDash val="solid"/>
              <a:miter/>
            </a:ln>
          </p:spPr>
          <p:txBody>
            <a:bodyPr rtlCol="0" anchor="ctr"/>
            <a:lstStyle/>
            <a:p>
              <a:endParaRPr lang="en-GB"/>
            </a:p>
          </p:txBody>
        </p:sp>
        <p:sp>
          <p:nvSpPr>
            <p:cNvPr id="887" name="Freeform: Shape 886">
              <a:extLst>
                <a:ext uri="{FF2B5EF4-FFF2-40B4-BE49-F238E27FC236}">
                  <a16:creationId xmlns:a16="http://schemas.microsoft.com/office/drawing/2014/main" id="{2763EE8E-C063-FEBE-E04D-6A169B38988F}"/>
                </a:ext>
              </a:extLst>
            </p:cNvPr>
            <p:cNvSpPr/>
            <p:nvPr/>
          </p:nvSpPr>
          <p:spPr>
            <a:xfrm>
              <a:off x="11228694" y="2181027"/>
              <a:ext cx="13112" cy="8741"/>
            </a:xfrm>
            <a:custGeom>
              <a:avLst/>
              <a:gdLst>
                <a:gd name="connsiteX0" fmla="*/ 13112 w 13112"/>
                <a:gd name="connsiteY0" fmla="*/ 4371 h 8741"/>
                <a:gd name="connsiteX1" fmla="*/ 6119 w 13112"/>
                <a:gd name="connsiteY1" fmla="*/ 8742 h 8741"/>
                <a:gd name="connsiteX2" fmla="*/ 0 w 13112"/>
                <a:gd name="connsiteY2" fmla="*/ 4371 h 8741"/>
                <a:gd name="connsiteX3" fmla="*/ 6119 w 13112"/>
                <a:gd name="connsiteY3" fmla="*/ 0 h 8741"/>
                <a:gd name="connsiteX4" fmla="*/ 13112 w 13112"/>
                <a:gd name="connsiteY4" fmla="*/ 4371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8741">
                  <a:moveTo>
                    <a:pt x="13112" y="4371"/>
                  </a:moveTo>
                  <a:cubicBezTo>
                    <a:pt x="10490" y="6119"/>
                    <a:pt x="8741" y="8742"/>
                    <a:pt x="6119" y="8742"/>
                  </a:cubicBezTo>
                  <a:cubicBezTo>
                    <a:pt x="4371" y="8742"/>
                    <a:pt x="1748" y="6119"/>
                    <a:pt x="0" y="4371"/>
                  </a:cubicBezTo>
                  <a:cubicBezTo>
                    <a:pt x="1748" y="2622"/>
                    <a:pt x="4371" y="0"/>
                    <a:pt x="6119" y="0"/>
                  </a:cubicBezTo>
                  <a:cubicBezTo>
                    <a:pt x="8741" y="874"/>
                    <a:pt x="11364" y="2622"/>
                    <a:pt x="13112" y="4371"/>
                  </a:cubicBezTo>
                  <a:close/>
                </a:path>
              </a:pathLst>
            </a:custGeom>
            <a:solidFill>
              <a:srgbClr val="B09B7B"/>
            </a:solidFill>
            <a:ln w="8731" cap="flat">
              <a:noFill/>
              <a:prstDash val="solid"/>
              <a:miter/>
            </a:ln>
          </p:spPr>
          <p:txBody>
            <a:bodyPr rtlCol="0" anchor="ctr"/>
            <a:lstStyle/>
            <a:p>
              <a:endParaRPr lang="en-GB"/>
            </a:p>
          </p:txBody>
        </p:sp>
        <p:sp>
          <p:nvSpPr>
            <p:cNvPr id="888" name="Freeform: Shape 887">
              <a:extLst>
                <a:ext uri="{FF2B5EF4-FFF2-40B4-BE49-F238E27FC236}">
                  <a16:creationId xmlns:a16="http://schemas.microsoft.com/office/drawing/2014/main" id="{7F82FDB9-89AE-83B6-C5A4-8BD1DF0578DC}"/>
                </a:ext>
              </a:extLst>
            </p:cNvPr>
            <p:cNvSpPr/>
            <p:nvPr/>
          </p:nvSpPr>
          <p:spPr>
            <a:xfrm>
              <a:off x="9462052" y="1849727"/>
              <a:ext cx="17482" cy="7867"/>
            </a:xfrm>
            <a:custGeom>
              <a:avLst/>
              <a:gdLst>
                <a:gd name="connsiteX0" fmla="*/ 0 w 17482"/>
                <a:gd name="connsiteY0" fmla="*/ 0 h 7867"/>
                <a:gd name="connsiteX1" fmla="*/ 17483 w 17482"/>
                <a:gd name="connsiteY1" fmla="*/ 7867 h 7867"/>
                <a:gd name="connsiteX2" fmla="*/ 0 w 17482"/>
                <a:gd name="connsiteY2" fmla="*/ 0 h 7867"/>
              </a:gdLst>
              <a:ahLst/>
              <a:cxnLst>
                <a:cxn ang="0">
                  <a:pos x="connsiteX0" y="connsiteY0"/>
                </a:cxn>
                <a:cxn ang="0">
                  <a:pos x="connsiteX1" y="connsiteY1"/>
                </a:cxn>
                <a:cxn ang="0">
                  <a:pos x="connsiteX2" y="connsiteY2"/>
                </a:cxn>
              </a:cxnLst>
              <a:rect l="l" t="t" r="r" b="b"/>
              <a:pathLst>
                <a:path w="17482" h="7867">
                  <a:moveTo>
                    <a:pt x="0" y="0"/>
                  </a:moveTo>
                  <a:cubicBezTo>
                    <a:pt x="6119" y="2622"/>
                    <a:pt x="11364" y="5245"/>
                    <a:pt x="17483" y="7867"/>
                  </a:cubicBezTo>
                  <a:cubicBezTo>
                    <a:pt x="11364" y="5245"/>
                    <a:pt x="6119" y="2622"/>
                    <a:pt x="0" y="0"/>
                  </a:cubicBezTo>
                  <a:close/>
                </a:path>
              </a:pathLst>
            </a:custGeom>
            <a:solidFill>
              <a:srgbClr val="7B2B29"/>
            </a:solidFill>
            <a:ln w="8731" cap="flat">
              <a:noFill/>
              <a:prstDash val="solid"/>
              <a:miter/>
            </a:ln>
          </p:spPr>
          <p:txBody>
            <a:bodyPr rtlCol="0" anchor="ctr"/>
            <a:lstStyle/>
            <a:p>
              <a:endParaRPr lang="en-GB"/>
            </a:p>
          </p:txBody>
        </p:sp>
        <p:sp>
          <p:nvSpPr>
            <p:cNvPr id="889" name="Freeform: Shape 888">
              <a:extLst>
                <a:ext uri="{FF2B5EF4-FFF2-40B4-BE49-F238E27FC236}">
                  <a16:creationId xmlns:a16="http://schemas.microsoft.com/office/drawing/2014/main" id="{BEDA44EF-3906-624A-5F7B-25ED5FCDE5D9}"/>
                </a:ext>
              </a:extLst>
            </p:cNvPr>
            <p:cNvSpPr/>
            <p:nvPr/>
          </p:nvSpPr>
          <p:spPr>
            <a:xfrm>
              <a:off x="9287224" y="431868"/>
              <a:ext cx="8741" cy="8741"/>
            </a:xfrm>
            <a:custGeom>
              <a:avLst/>
              <a:gdLst>
                <a:gd name="connsiteX0" fmla="*/ 8741 w 8741"/>
                <a:gd name="connsiteY0" fmla="*/ 0 h 8741"/>
                <a:gd name="connsiteX1" fmla="*/ 0 w 8741"/>
                <a:gd name="connsiteY1" fmla="*/ 8741 h 8741"/>
                <a:gd name="connsiteX2" fmla="*/ 8741 w 8741"/>
                <a:gd name="connsiteY2" fmla="*/ 0 h 8741"/>
              </a:gdLst>
              <a:ahLst/>
              <a:cxnLst>
                <a:cxn ang="0">
                  <a:pos x="connsiteX0" y="connsiteY0"/>
                </a:cxn>
                <a:cxn ang="0">
                  <a:pos x="connsiteX1" y="connsiteY1"/>
                </a:cxn>
                <a:cxn ang="0">
                  <a:pos x="connsiteX2" y="connsiteY2"/>
                </a:cxn>
              </a:cxnLst>
              <a:rect l="l" t="t" r="r" b="b"/>
              <a:pathLst>
                <a:path w="8741" h="8741">
                  <a:moveTo>
                    <a:pt x="8741" y="0"/>
                  </a:moveTo>
                  <a:cubicBezTo>
                    <a:pt x="6119" y="2622"/>
                    <a:pt x="2622" y="6119"/>
                    <a:pt x="0" y="8741"/>
                  </a:cubicBezTo>
                  <a:cubicBezTo>
                    <a:pt x="2622" y="6119"/>
                    <a:pt x="5245" y="2622"/>
                    <a:pt x="8741" y="0"/>
                  </a:cubicBezTo>
                  <a:close/>
                </a:path>
              </a:pathLst>
            </a:custGeom>
            <a:solidFill>
              <a:srgbClr val="3D2226"/>
            </a:solidFill>
            <a:ln w="8731" cap="flat">
              <a:noFill/>
              <a:prstDash val="solid"/>
              <a:miter/>
            </a:ln>
          </p:spPr>
          <p:txBody>
            <a:bodyPr rtlCol="0" anchor="ctr"/>
            <a:lstStyle/>
            <a:p>
              <a:endParaRPr lang="en-GB"/>
            </a:p>
          </p:txBody>
        </p:sp>
        <p:sp>
          <p:nvSpPr>
            <p:cNvPr id="890" name="Freeform: Shape 889">
              <a:extLst>
                <a:ext uri="{FF2B5EF4-FFF2-40B4-BE49-F238E27FC236}">
                  <a16:creationId xmlns:a16="http://schemas.microsoft.com/office/drawing/2014/main" id="{F395EAD7-83C8-66E3-BDF2-B95D2F049904}"/>
                </a:ext>
              </a:extLst>
            </p:cNvPr>
            <p:cNvSpPr/>
            <p:nvPr/>
          </p:nvSpPr>
          <p:spPr>
            <a:xfrm>
              <a:off x="10212067" y="654774"/>
              <a:ext cx="7867" cy="11363"/>
            </a:xfrm>
            <a:custGeom>
              <a:avLst/>
              <a:gdLst>
                <a:gd name="connsiteX0" fmla="*/ 7867 w 7867"/>
                <a:gd name="connsiteY0" fmla="*/ 11364 h 11363"/>
                <a:gd name="connsiteX1" fmla="*/ 0 w 7867"/>
                <a:gd name="connsiteY1" fmla="*/ 0 h 11363"/>
                <a:gd name="connsiteX2" fmla="*/ 7867 w 7867"/>
                <a:gd name="connsiteY2" fmla="*/ 11364 h 11363"/>
              </a:gdLst>
              <a:ahLst/>
              <a:cxnLst>
                <a:cxn ang="0">
                  <a:pos x="connsiteX0" y="connsiteY0"/>
                </a:cxn>
                <a:cxn ang="0">
                  <a:pos x="connsiteX1" y="connsiteY1"/>
                </a:cxn>
                <a:cxn ang="0">
                  <a:pos x="connsiteX2" y="connsiteY2"/>
                </a:cxn>
              </a:cxnLst>
              <a:rect l="l" t="t" r="r" b="b"/>
              <a:pathLst>
                <a:path w="7867" h="11363">
                  <a:moveTo>
                    <a:pt x="7867" y="11364"/>
                  </a:moveTo>
                  <a:cubicBezTo>
                    <a:pt x="5245" y="7867"/>
                    <a:pt x="2622" y="4371"/>
                    <a:pt x="0" y="0"/>
                  </a:cubicBezTo>
                  <a:cubicBezTo>
                    <a:pt x="2622" y="4371"/>
                    <a:pt x="5245" y="7867"/>
                    <a:pt x="7867" y="11364"/>
                  </a:cubicBezTo>
                  <a:close/>
                </a:path>
              </a:pathLst>
            </a:custGeom>
            <a:solidFill>
              <a:srgbClr val="3D2226"/>
            </a:solidFill>
            <a:ln w="8731" cap="flat">
              <a:noFill/>
              <a:prstDash val="solid"/>
              <a:miter/>
            </a:ln>
          </p:spPr>
          <p:txBody>
            <a:bodyPr rtlCol="0" anchor="ctr"/>
            <a:lstStyle/>
            <a:p>
              <a:endParaRPr lang="en-GB"/>
            </a:p>
          </p:txBody>
        </p:sp>
        <p:sp>
          <p:nvSpPr>
            <p:cNvPr id="891" name="Freeform: Shape 890">
              <a:extLst>
                <a:ext uri="{FF2B5EF4-FFF2-40B4-BE49-F238E27FC236}">
                  <a16:creationId xmlns:a16="http://schemas.microsoft.com/office/drawing/2014/main" id="{EB6507D5-2EB5-089A-8786-15BBF8D65801}"/>
                </a:ext>
              </a:extLst>
            </p:cNvPr>
            <p:cNvSpPr/>
            <p:nvPr/>
          </p:nvSpPr>
          <p:spPr>
            <a:xfrm>
              <a:off x="9593174" y="790266"/>
              <a:ext cx="18357" cy="13986"/>
            </a:xfrm>
            <a:custGeom>
              <a:avLst/>
              <a:gdLst>
                <a:gd name="connsiteX0" fmla="*/ 13112 w 18357"/>
                <a:gd name="connsiteY0" fmla="*/ 13986 h 13986"/>
                <a:gd name="connsiteX1" fmla="*/ 0 w 18357"/>
                <a:gd name="connsiteY1" fmla="*/ 874 h 13986"/>
                <a:gd name="connsiteX2" fmla="*/ 874 w 18357"/>
                <a:gd name="connsiteY2" fmla="*/ 0 h 13986"/>
                <a:gd name="connsiteX3" fmla="*/ 18357 w 18357"/>
                <a:gd name="connsiteY3" fmla="*/ 9616 h 13986"/>
                <a:gd name="connsiteX4" fmla="*/ 13112 w 18357"/>
                <a:gd name="connsiteY4" fmla="*/ 13986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13986">
                  <a:moveTo>
                    <a:pt x="13112" y="13986"/>
                  </a:moveTo>
                  <a:cubicBezTo>
                    <a:pt x="8741" y="9616"/>
                    <a:pt x="4371" y="5245"/>
                    <a:pt x="0" y="874"/>
                  </a:cubicBezTo>
                  <a:lnTo>
                    <a:pt x="874" y="0"/>
                  </a:lnTo>
                  <a:cubicBezTo>
                    <a:pt x="6993" y="3497"/>
                    <a:pt x="12238" y="6119"/>
                    <a:pt x="18357" y="9616"/>
                  </a:cubicBezTo>
                  <a:cubicBezTo>
                    <a:pt x="16609" y="11364"/>
                    <a:pt x="14860" y="13112"/>
                    <a:pt x="13112" y="13986"/>
                  </a:cubicBezTo>
                  <a:close/>
                </a:path>
              </a:pathLst>
            </a:custGeom>
            <a:solidFill>
              <a:srgbClr val="7B2B29"/>
            </a:solidFill>
            <a:ln w="8731" cap="flat">
              <a:noFill/>
              <a:prstDash val="solid"/>
              <a:miter/>
            </a:ln>
          </p:spPr>
          <p:txBody>
            <a:bodyPr rtlCol="0" anchor="ctr"/>
            <a:lstStyle/>
            <a:p>
              <a:endParaRPr lang="en-GB"/>
            </a:p>
          </p:txBody>
        </p:sp>
        <p:sp>
          <p:nvSpPr>
            <p:cNvPr id="892" name="Freeform: Shape 891">
              <a:extLst>
                <a:ext uri="{FF2B5EF4-FFF2-40B4-BE49-F238E27FC236}">
                  <a16:creationId xmlns:a16="http://schemas.microsoft.com/office/drawing/2014/main" id="{51186BEC-7913-141A-72E5-62CFC11CA9FE}"/>
                </a:ext>
              </a:extLst>
            </p:cNvPr>
            <p:cNvSpPr/>
            <p:nvPr/>
          </p:nvSpPr>
          <p:spPr>
            <a:xfrm>
              <a:off x="9479535" y="6210824"/>
              <a:ext cx="6993" cy="7355"/>
            </a:xfrm>
            <a:custGeom>
              <a:avLst/>
              <a:gdLst>
                <a:gd name="connsiteX0" fmla="*/ 6993 w 6993"/>
                <a:gd name="connsiteY0" fmla="*/ 2622 h 7355"/>
                <a:gd name="connsiteX1" fmla="*/ 3497 w 6993"/>
                <a:gd name="connsiteY1" fmla="*/ 6993 h 7355"/>
                <a:gd name="connsiteX2" fmla="*/ 0 w 6993"/>
                <a:gd name="connsiteY2" fmla="*/ 6119 h 7355"/>
                <a:gd name="connsiteX3" fmla="*/ 0 w 6993"/>
                <a:gd name="connsiteY3" fmla="*/ 0 h 7355"/>
                <a:gd name="connsiteX4" fmla="*/ 6993 w 6993"/>
                <a:gd name="connsiteY4" fmla="*/ 2622 h 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7355">
                  <a:moveTo>
                    <a:pt x="6993" y="2622"/>
                  </a:moveTo>
                  <a:cubicBezTo>
                    <a:pt x="6119" y="4371"/>
                    <a:pt x="5245" y="6119"/>
                    <a:pt x="3497" y="6993"/>
                  </a:cubicBezTo>
                  <a:cubicBezTo>
                    <a:pt x="2622" y="7867"/>
                    <a:pt x="0" y="6993"/>
                    <a:pt x="0" y="6119"/>
                  </a:cubicBezTo>
                  <a:cubicBezTo>
                    <a:pt x="0" y="4371"/>
                    <a:pt x="0" y="2622"/>
                    <a:pt x="0" y="0"/>
                  </a:cubicBezTo>
                  <a:cubicBezTo>
                    <a:pt x="2622" y="874"/>
                    <a:pt x="4371" y="1748"/>
                    <a:pt x="6993" y="2622"/>
                  </a:cubicBezTo>
                  <a:close/>
                </a:path>
              </a:pathLst>
            </a:custGeom>
            <a:solidFill>
              <a:srgbClr val="C0BCBD"/>
            </a:solidFill>
            <a:ln w="8731" cap="flat">
              <a:noFill/>
              <a:prstDash val="solid"/>
              <a:miter/>
            </a:ln>
          </p:spPr>
          <p:txBody>
            <a:bodyPr rtlCol="0" anchor="ctr"/>
            <a:lstStyle/>
            <a:p>
              <a:endParaRPr lang="en-GB"/>
            </a:p>
          </p:txBody>
        </p:sp>
        <p:sp>
          <p:nvSpPr>
            <p:cNvPr id="893" name="Freeform: Shape 892">
              <a:extLst>
                <a:ext uri="{FF2B5EF4-FFF2-40B4-BE49-F238E27FC236}">
                  <a16:creationId xmlns:a16="http://schemas.microsoft.com/office/drawing/2014/main" id="{02AB3585-9DD3-146C-3048-67CB34E5D6F9}"/>
                </a:ext>
              </a:extLst>
            </p:cNvPr>
            <p:cNvSpPr/>
            <p:nvPr/>
          </p:nvSpPr>
          <p:spPr>
            <a:xfrm>
              <a:off x="11228694" y="2356729"/>
              <a:ext cx="4370" cy="5244"/>
            </a:xfrm>
            <a:custGeom>
              <a:avLst/>
              <a:gdLst>
                <a:gd name="connsiteX0" fmla="*/ 4371 w 4370"/>
                <a:gd name="connsiteY0" fmla="*/ 4371 h 5244"/>
                <a:gd name="connsiteX1" fmla="*/ 874 w 4370"/>
                <a:gd name="connsiteY1" fmla="*/ 5245 h 5244"/>
                <a:gd name="connsiteX2" fmla="*/ 0 w 4370"/>
                <a:gd name="connsiteY2" fmla="*/ 0 h 5244"/>
                <a:gd name="connsiteX3" fmla="*/ 3497 w 4370"/>
                <a:gd name="connsiteY3" fmla="*/ 874 h 5244"/>
                <a:gd name="connsiteX4" fmla="*/ 4371 w 4370"/>
                <a:gd name="connsiteY4" fmla="*/ 4371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5244">
                  <a:moveTo>
                    <a:pt x="4371" y="4371"/>
                  </a:moveTo>
                  <a:cubicBezTo>
                    <a:pt x="3497" y="4371"/>
                    <a:pt x="1748" y="5245"/>
                    <a:pt x="874" y="5245"/>
                  </a:cubicBezTo>
                  <a:cubicBezTo>
                    <a:pt x="874" y="3497"/>
                    <a:pt x="0" y="1748"/>
                    <a:pt x="0" y="0"/>
                  </a:cubicBezTo>
                  <a:cubicBezTo>
                    <a:pt x="874" y="0"/>
                    <a:pt x="2623" y="0"/>
                    <a:pt x="3497" y="874"/>
                  </a:cubicBezTo>
                  <a:cubicBezTo>
                    <a:pt x="4371" y="1748"/>
                    <a:pt x="3497" y="3497"/>
                    <a:pt x="4371" y="4371"/>
                  </a:cubicBezTo>
                  <a:close/>
                </a:path>
              </a:pathLst>
            </a:custGeom>
            <a:solidFill>
              <a:srgbClr val="C0BCBD"/>
            </a:solidFill>
            <a:ln w="8731" cap="flat">
              <a:noFill/>
              <a:prstDash val="solid"/>
              <a:miter/>
            </a:ln>
          </p:spPr>
          <p:txBody>
            <a:bodyPr rtlCol="0" anchor="ctr"/>
            <a:lstStyle/>
            <a:p>
              <a:endParaRPr lang="en-GB"/>
            </a:p>
          </p:txBody>
        </p:sp>
        <p:sp>
          <p:nvSpPr>
            <p:cNvPr id="894" name="Freeform: Shape 893">
              <a:extLst>
                <a:ext uri="{FF2B5EF4-FFF2-40B4-BE49-F238E27FC236}">
                  <a16:creationId xmlns:a16="http://schemas.microsoft.com/office/drawing/2014/main" id="{963EBA25-2CCB-5ED6-B5F7-8579784F81A2}"/>
                </a:ext>
              </a:extLst>
            </p:cNvPr>
            <p:cNvSpPr/>
            <p:nvPr/>
          </p:nvSpPr>
          <p:spPr>
            <a:xfrm>
              <a:off x="10011014" y="2416171"/>
              <a:ext cx="20105" cy="8741"/>
            </a:xfrm>
            <a:custGeom>
              <a:avLst/>
              <a:gdLst>
                <a:gd name="connsiteX0" fmla="*/ 20105 w 20105"/>
                <a:gd name="connsiteY0" fmla="*/ 0 h 8741"/>
                <a:gd name="connsiteX1" fmla="*/ 0 w 20105"/>
                <a:gd name="connsiteY1" fmla="*/ 0 h 8741"/>
                <a:gd name="connsiteX2" fmla="*/ 20105 w 20105"/>
                <a:gd name="connsiteY2" fmla="*/ 0 h 8741"/>
              </a:gdLst>
              <a:ahLst/>
              <a:cxnLst>
                <a:cxn ang="0">
                  <a:pos x="connsiteX0" y="connsiteY0"/>
                </a:cxn>
                <a:cxn ang="0">
                  <a:pos x="connsiteX1" y="connsiteY1"/>
                </a:cxn>
                <a:cxn ang="0">
                  <a:pos x="connsiteX2" y="connsiteY2"/>
                </a:cxn>
              </a:cxnLst>
              <a:rect l="l" t="t" r="r" b="b"/>
              <a:pathLst>
                <a:path w="20105" h="8741">
                  <a:moveTo>
                    <a:pt x="20105" y="0"/>
                  </a:moveTo>
                  <a:cubicBezTo>
                    <a:pt x="13112" y="0"/>
                    <a:pt x="6119" y="0"/>
                    <a:pt x="0" y="0"/>
                  </a:cubicBezTo>
                  <a:cubicBezTo>
                    <a:pt x="6993" y="0"/>
                    <a:pt x="13986" y="0"/>
                    <a:pt x="20105" y="0"/>
                  </a:cubicBezTo>
                  <a:close/>
                </a:path>
              </a:pathLst>
            </a:custGeom>
            <a:solidFill>
              <a:srgbClr val="EA9024"/>
            </a:solidFill>
            <a:ln w="8731" cap="flat">
              <a:noFill/>
              <a:prstDash val="solid"/>
              <a:miter/>
            </a:ln>
          </p:spPr>
          <p:txBody>
            <a:bodyPr rtlCol="0" anchor="ctr"/>
            <a:lstStyle/>
            <a:p>
              <a:endParaRPr lang="en-GB"/>
            </a:p>
          </p:txBody>
        </p:sp>
        <p:sp>
          <p:nvSpPr>
            <p:cNvPr id="895" name="Freeform: Shape 894">
              <a:extLst>
                <a:ext uri="{FF2B5EF4-FFF2-40B4-BE49-F238E27FC236}">
                  <a16:creationId xmlns:a16="http://schemas.microsoft.com/office/drawing/2014/main" id="{FD057683-CDBD-D829-870E-BD810FDD4E26}"/>
                </a:ext>
              </a:extLst>
            </p:cNvPr>
            <p:cNvSpPr/>
            <p:nvPr/>
          </p:nvSpPr>
          <p:spPr>
            <a:xfrm>
              <a:off x="8795082" y="1549896"/>
              <a:ext cx="12238" cy="15734"/>
            </a:xfrm>
            <a:custGeom>
              <a:avLst/>
              <a:gdLst>
                <a:gd name="connsiteX0" fmla="*/ 5245 w 12238"/>
                <a:gd name="connsiteY0" fmla="*/ 0 h 15734"/>
                <a:gd name="connsiteX1" fmla="*/ 12238 w 12238"/>
                <a:gd name="connsiteY1" fmla="*/ 6119 h 15734"/>
                <a:gd name="connsiteX2" fmla="*/ 0 w 12238"/>
                <a:gd name="connsiteY2" fmla="*/ 15735 h 15734"/>
                <a:gd name="connsiteX3" fmla="*/ 5245 w 12238"/>
                <a:gd name="connsiteY3" fmla="*/ 0 h 15734"/>
              </a:gdLst>
              <a:ahLst/>
              <a:cxnLst>
                <a:cxn ang="0">
                  <a:pos x="connsiteX0" y="connsiteY0"/>
                </a:cxn>
                <a:cxn ang="0">
                  <a:pos x="connsiteX1" y="connsiteY1"/>
                </a:cxn>
                <a:cxn ang="0">
                  <a:pos x="connsiteX2" y="connsiteY2"/>
                </a:cxn>
                <a:cxn ang="0">
                  <a:pos x="connsiteX3" y="connsiteY3"/>
                </a:cxn>
              </a:cxnLst>
              <a:rect l="l" t="t" r="r" b="b"/>
              <a:pathLst>
                <a:path w="12238" h="15734">
                  <a:moveTo>
                    <a:pt x="5245" y="0"/>
                  </a:moveTo>
                  <a:cubicBezTo>
                    <a:pt x="7867" y="1748"/>
                    <a:pt x="9616" y="4371"/>
                    <a:pt x="12238" y="6119"/>
                  </a:cubicBezTo>
                  <a:cubicBezTo>
                    <a:pt x="7867" y="9616"/>
                    <a:pt x="4371" y="12238"/>
                    <a:pt x="0" y="15735"/>
                  </a:cubicBezTo>
                  <a:cubicBezTo>
                    <a:pt x="1748" y="11364"/>
                    <a:pt x="3497" y="5245"/>
                    <a:pt x="5245" y="0"/>
                  </a:cubicBezTo>
                  <a:close/>
                </a:path>
              </a:pathLst>
            </a:custGeom>
            <a:solidFill>
              <a:srgbClr val="3D2226"/>
            </a:solidFill>
            <a:ln w="8731" cap="flat">
              <a:noFill/>
              <a:prstDash val="solid"/>
              <a:miter/>
            </a:ln>
          </p:spPr>
          <p:txBody>
            <a:bodyPr rtlCol="0" anchor="ctr"/>
            <a:lstStyle/>
            <a:p>
              <a:endParaRPr lang="en-GB"/>
            </a:p>
          </p:txBody>
        </p:sp>
        <p:sp>
          <p:nvSpPr>
            <p:cNvPr id="896" name="Freeform: Shape 895">
              <a:extLst>
                <a:ext uri="{FF2B5EF4-FFF2-40B4-BE49-F238E27FC236}">
                  <a16:creationId xmlns:a16="http://schemas.microsoft.com/office/drawing/2014/main" id="{9CF71A2D-F8CD-A39B-7800-369D6C930FDD}"/>
                </a:ext>
              </a:extLst>
            </p:cNvPr>
            <p:cNvSpPr/>
            <p:nvPr/>
          </p:nvSpPr>
          <p:spPr>
            <a:xfrm>
              <a:off x="10946346" y="738692"/>
              <a:ext cx="20105" cy="13112"/>
            </a:xfrm>
            <a:custGeom>
              <a:avLst/>
              <a:gdLst>
                <a:gd name="connsiteX0" fmla="*/ 0 w 20105"/>
                <a:gd name="connsiteY0" fmla="*/ 874 h 13112"/>
                <a:gd name="connsiteX1" fmla="*/ 20105 w 20105"/>
                <a:gd name="connsiteY1" fmla="*/ 0 h 13112"/>
                <a:gd name="connsiteX2" fmla="*/ 20105 w 20105"/>
                <a:gd name="connsiteY2" fmla="*/ 0 h 13112"/>
                <a:gd name="connsiteX3" fmla="*/ 20105 w 20105"/>
                <a:gd name="connsiteY3" fmla="*/ 8741 h 13112"/>
                <a:gd name="connsiteX4" fmla="*/ 12238 w 20105"/>
                <a:gd name="connsiteY4" fmla="*/ 13112 h 13112"/>
                <a:gd name="connsiteX5" fmla="*/ 0 w 20105"/>
                <a:gd name="connsiteY5" fmla="*/ 874 h 13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05" h="13112">
                  <a:moveTo>
                    <a:pt x="0" y="874"/>
                  </a:moveTo>
                  <a:cubicBezTo>
                    <a:pt x="6993" y="874"/>
                    <a:pt x="13112" y="0"/>
                    <a:pt x="20105" y="0"/>
                  </a:cubicBezTo>
                  <a:cubicBezTo>
                    <a:pt x="20105" y="0"/>
                    <a:pt x="20105" y="0"/>
                    <a:pt x="20105" y="0"/>
                  </a:cubicBezTo>
                  <a:cubicBezTo>
                    <a:pt x="20105" y="2622"/>
                    <a:pt x="20105" y="5245"/>
                    <a:pt x="20105" y="8741"/>
                  </a:cubicBezTo>
                  <a:cubicBezTo>
                    <a:pt x="17483" y="10490"/>
                    <a:pt x="14861" y="11364"/>
                    <a:pt x="12238" y="13112"/>
                  </a:cubicBezTo>
                  <a:cubicBezTo>
                    <a:pt x="7867" y="8741"/>
                    <a:pt x="4371" y="4371"/>
                    <a:pt x="0" y="874"/>
                  </a:cubicBezTo>
                  <a:close/>
                </a:path>
              </a:pathLst>
            </a:custGeom>
            <a:solidFill>
              <a:srgbClr val="3D2226"/>
            </a:solidFill>
            <a:ln w="8731" cap="flat">
              <a:noFill/>
              <a:prstDash val="solid"/>
              <a:miter/>
            </a:ln>
          </p:spPr>
          <p:txBody>
            <a:bodyPr rtlCol="0" anchor="ctr"/>
            <a:lstStyle/>
            <a:p>
              <a:endParaRPr lang="en-GB"/>
            </a:p>
          </p:txBody>
        </p:sp>
        <p:sp>
          <p:nvSpPr>
            <p:cNvPr id="897" name="Freeform: Shape 896">
              <a:extLst>
                <a:ext uri="{FF2B5EF4-FFF2-40B4-BE49-F238E27FC236}">
                  <a16:creationId xmlns:a16="http://schemas.microsoft.com/office/drawing/2014/main" id="{F51DF1C6-0173-5555-3106-697E82498E11}"/>
                </a:ext>
              </a:extLst>
            </p:cNvPr>
            <p:cNvSpPr/>
            <p:nvPr/>
          </p:nvSpPr>
          <p:spPr>
            <a:xfrm>
              <a:off x="9882515" y="441484"/>
              <a:ext cx="7867" cy="9615"/>
            </a:xfrm>
            <a:custGeom>
              <a:avLst/>
              <a:gdLst>
                <a:gd name="connsiteX0" fmla="*/ 0 w 7867"/>
                <a:gd name="connsiteY0" fmla="*/ 9616 h 9615"/>
                <a:gd name="connsiteX1" fmla="*/ 7867 w 7867"/>
                <a:gd name="connsiteY1" fmla="*/ 0 h 9615"/>
                <a:gd name="connsiteX2" fmla="*/ 0 w 7867"/>
                <a:gd name="connsiteY2" fmla="*/ 9616 h 9615"/>
              </a:gdLst>
              <a:ahLst/>
              <a:cxnLst>
                <a:cxn ang="0">
                  <a:pos x="connsiteX0" y="connsiteY0"/>
                </a:cxn>
                <a:cxn ang="0">
                  <a:pos x="connsiteX1" y="connsiteY1"/>
                </a:cxn>
                <a:cxn ang="0">
                  <a:pos x="connsiteX2" y="connsiteY2"/>
                </a:cxn>
              </a:cxnLst>
              <a:rect l="l" t="t" r="r" b="b"/>
              <a:pathLst>
                <a:path w="7867" h="9615">
                  <a:moveTo>
                    <a:pt x="0" y="9616"/>
                  </a:moveTo>
                  <a:cubicBezTo>
                    <a:pt x="2622" y="6119"/>
                    <a:pt x="5245" y="3497"/>
                    <a:pt x="7867" y="0"/>
                  </a:cubicBezTo>
                  <a:cubicBezTo>
                    <a:pt x="6119" y="2622"/>
                    <a:pt x="3497" y="6119"/>
                    <a:pt x="0" y="9616"/>
                  </a:cubicBezTo>
                  <a:close/>
                </a:path>
              </a:pathLst>
            </a:custGeom>
            <a:solidFill>
              <a:srgbClr val="3D2226"/>
            </a:solidFill>
            <a:ln w="8731" cap="flat">
              <a:noFill/>
              <a:prstDash val="solid"/>
              <a:miter/>
            </a:ln>
          </p:spPr>
          <p:txBody>
            <a:bodyPr rtlCol="0" anchor="ctr"/>
            <a:lstStyle/>
            <a:p>
              <a:endParaRPr lang="en-GB"/>
            </a:p>
          </p:txBody>
        </p:sp>
        <p:sp>
          <p:nvSpPr>
            <p:cNvPr id="898" name="Freeform: Shape 897">
              <a:extLst>
                <a:ext uri="{FF2B5EF4-FFF2-40B4-BE49-F238E27FC236}">
                  <a16:creationId xmlns:a16="http://schemas.microsoft.com/office/drawing/2014/main" id="{C2B3C7C9-8FAF-C7AD-525C-B10FB901B074}"/>
                </a:ext>
              </a:extLst>
            </p:cNvPr>
            <p:cNvSpPr/>
            <p:nvPr/>
          </p:nvSpPr>
          <p:spPr>
            <a:xfrm>
              <a:off x="11483070" y="1875077"/>
              <a:ext cx="17482" cy="10489"/>
            </a:xfrm>
            <a:custGeom>
              <a:avLst/>
              <a:gdLst>
                <a:gd name="connsiteX0" fmla="*/ 0 w 17482"/>
                <a:gd name="connsiteY0" fmla="*/ 10490 h 10489"/>
                <a:gd name="connsiteX1" fmla="*/ 0 w 17482"/>
                <a:gd name="connsiteY1" fmla="*/ 0 h 10489"/>
                <a:gd name="connsiteX2" fmla="*/ 17483 w 17482"/>
                <a:gd name="connsiteY2" fmla="*/ 7867 h 10489"/>
                <a:gd name="connsiteX3" fmla="*/ 0 w 17482"/>
                <a:gd name="connsiteY3" fmla="*/ 10490 h 10489"/>
              </a:gdLst>
              <a:ahLst/>
              <a:cxnLst>
                <a:cxn ang="0">
                  <a:pos x="connsiteX0" y="connsiteY0"/>
                </a:cxn>
                <a:cxn ang="0">
                  <a:pos x="connsiteX1" y="connsiteY1"/>
                </a:cxn>
                <a:cxn ang="0">
                  <a:pos x="connsiteX2" y="connsiteY2"/>
                </a:cxn>
                <a:cxn ang="0">
                  <a:pos x="connsiteX3" y="connsiteY3"/>
                </a:cxn>
              </a:cxnLst>
              <a:rect l="l" t="t" r="r" b="b"/>
              <a:pathLst>
                <a:path w="17482" h="10489">
                  <a:moveTo>
                    <a:pt x="0" y="10490"/>
                  </a:moveTo>
                  <a:cubicBezTo>
                    <a:pt x="0" y="6993"/>
                    <a:pt x="0" y="3497"/>
                    <a:pt x="0" y="0"/>
                  </a:cubicBezTo>
                  <a:cubicBezTo>
                    <a:pt x="6119" y="2622"/>
                    <a:pt x="11364" y="5245"/>
                    <a:pt x="17483" y="7867"/>
                  </a:cubicBezTo>
                  <a:cubicBezTo>
                    <a:pt x="11364" y="9616"/>
                    <a:pt x="6119" y="10490"/>
                    <a:pt x="0" y="10490"/>
                  </a:cubicBezTo>
                  <a:close/>
                </a:path>
              </a:pathLst>
            </a:custGeom>
            <a:solidFill>
              <a:srgbClr val="BA3325"/>
            </a:solidFill>
            <a:ln w="8731" cap="flat">
              <a:noFill/>
              <a:prstDash val="solid"/>
              <a:miter/>
            </a:ln>
          </p:spPr>
          <p:txBody>
            <a:bodyPr rtlCol="0" anchor="ctr"/>
            <a:lstStyle/>
            <a:p>
              <a:endParaRPr lang="en-GB"/>
            </a:p>
          </p:txBody>
        </p:sp>
        <p:sp>
          <p:nvSpPr>
            <p:cNvPr id="899" name="Freeform: Shape 898">
              <a:extLst>
                <a:ext uri="{FF2B5EF4-FFF2-40B4-BE49-F238E27FC236}">
                  <a16:creationId xmlns:a16="http://schemas.microsoft.com/office/drawing/2014/main" id="{2430BD96-D015-E610-877D-99C9E3B977CA}"/>
                </a:ext>
              </a:extLst>
            </p:cNvPr>
            <p:cNvSpPr/>
            <p:nvPr/>
          </p:nvSpPr>
          <p:spPr>
            <a:xfrm>
              <a:off x="10161366" y="1874203"/>
              <a:ext cx="7867" cy="12237"/>
            </a:xfrm>
            <a:custGeom>
              <a:avLst/>
              <a:gdLst>
                <a:gd name="connsiteX0" fmla="*/ 0 w 7867"/>
                <a:gd name="connsiteY0" fmla="*/ 3497 h 12237"/>
                <a:gd name="connsiteX1" fmla="*/ 6993 w 7867"/>
                <a:gd name="connsiteY1" fmla="*/ 0 h 12237"/>
                <a:gd name="connsiteX2" fmla="*/ 7867 w 7867"/>
                <a:gd name="connsiteY2" fmla="*/ 12238 h 12237"/>
                <a:gd name="connsiteX3" fmla="*/ 0 w 7867"/>
                <a:gd name="connsiteY3" fmla="*/ 3497 h 12237"/>
              </a:gdLst>
              <a:ahLst/>
              <a:cxnLst>
                <a:cxn ang="0">
                  <a:pos x="connsiteX0" y="connsiteY0"/>
                </a:cxn>
                <a:cxn ang="0">
                  <a:pos x="connsiteX1" y="connsiteY1"/>
                </a:cxn>
                <a:cxn ang="0">
                  <a:pos x="connsiteX2" y="connsiteY2"/>
                </a:cxn>
                <a:cxn ang="0">
                  <a:pos x="connsiteX3" y="connsiteY3"/>
                </a:cxn>
              </a:cxnLst>
              <a:rect l="l" t="t" r="r" b="b"/>
              <a:pathLst>
                <a:path w="7867" h="12237">
                  <a:moveTo>
                    <a:pt x="0" y="3497"/>
                  </a:moveTo>
                  <a:cubicBezTo>
                    <a:pt x="2622" y="2622"/>
                    <a:pt x="4371" y="1748"/>
                    <a:pt x="6993" y="0"/>
                  </a:cubicBezTo>
                  <a:cubicBezTo>
                    <a:pt x="6993" y="4371"/>
                    <a:pt x="7867" y="7867"/>
                    <a:pt x="7867" y="12238"/>
                  </a:cubicBezTo>
                  <a:cubicBezTo>
                    <a:pt x="5245" y="9615"/>
                    <a:pt x="2622" y="6119"/>
                    <a:pt x="0" y="3497"/>
                  </a:cubicBezTo>
                  <a:close/>
                </a:path>
              </a:pathLst>
            </a:custGeom>
            <a:solidFill>
              <a:srgbClr val="BE7625"/>
            </a:solidFill>
            <a:ln w="8731" cap="flat">
              <a:noFill/>
              <a:prstDash val="solid"/>
              <a:miter/>
            </a:ln>
          </p:spPr>
          <p:txBody>
            <a:bodyPr rtlCol="0" anchor="ctr"/>
            <a:lstStyle/>
            <a:p>
              <a:endParaRPr lang="en-GB"/>
            </a:p>
          </p:txBody>
        </p:sp>
        <p:sp>
          <p:nvSpPr>
            <p:cNvPr id="900" name="Freeform: Shape 899">
              <a:extLst>
                <a:ext uri="{FF2B5EF4-FFF2-40B4-BE49-F238E27FC236}">
                  <a16:creationId xmlns:a16="http://schemas.microsoft.com/office/drawing/2014/main" id="{3D21A1F7-A0A9-D27C-D90C-190C58F8A92C}"/>
                </a:ext>
              </a:extLst>
            </p:cNvPr>
            <p:cNvSpPr/>
            <p:nvPr/>
          </p:nvSpPr>
          <p:spPr>
            <a:xfrm>
              <a:off x="9470794" y="632921"/>
              <a:ext cx="17482" cy="11363"/>
            </a:xfrm>
            <a:custGeom>
              <a:avLst/>
              <a:gdLst>
                <a:gd name="connsiteX0" fmla="*/ 11364 w 17482"/>
                <a:gd name="connsiteY0" fmla="*/ 11364 h 11363"/>
                <a:gd name="connsiteX1" fmla="*/ 0 w 17482"/>
                <a:gd name="connsiteY1" fmla="*/ 8741 h 11363"/>
                <a:gd name="connsiteX2" fmla="*/ 17483 w 17482"/>
                <a:gd name="connsiteY2" fmla="*/ 0 h 11363"/>
                <a:gd name="connsiteX3" fmla="*/ 11364 w 17482"/>
                <a:gd name="connsiteY3" fmla="*/ 11364 h 11363"/>
              </a:gdLst>
              <a:ahLst/>
              <a:cxnLst>
                <a:cxn ang="0">
                  <a:pos x="connsiteX0" y="connsiteY0"/>
                </a:cxn>
                <a:cxn ang="0">
                  <a:pos x="connsiteX1" y="connsiteY1"/>
                </a:cxn>
                <a:cxn ang="0">
                  <a:pos x="connsiteX2" y="connsiteY2"/>
                </a:cxn>
                <a:cxn ang="0">
                  <a:pos x="connsiteX3" y="connsiteY3"/>
                </a:cxn>
              </a:cxnLst>
              <a:rect l="l" t="t" r="r" b="b"/>
              <a:pathLst>
                <a:path w="17482" h="11363">
                  <a:moveTo>
                    <a:pt x="11364" y="11364"/>
                  </a:moveTo>
                  <a:cubicBezTo>
                    <a:pt x="7867" y="10490"/>
                    <a:pt x="3497" y="9616"/>
                    <a:pt x="0" y="8741"/>
                  </a:cubicBezTo>
                  <a:cubicBezTo>
                    <a:pt x="6119" y="6119"/>
                    <a:pt x="11364" y="3497"/>
                    <a:pt x="17483" y="0"/>
                  </a:cubicBezTo>
                  <a:cubicBezTo>
                    <a:pt x="15735" y="4371"/>
                    <a:pt x="13112" y="7867"/>
                    <a:pt x="11364" y="11364"/>
                  </a:cubicBezTo>
                  <a:close/>
                </a:path>
              </a:pathLst>
            </a:custGeom>
            <a:solidFill>
              <a:srgbClr val="7E6426"/>
            </a:solidFill>
            <a:ln w="8731" cap="flat">
              <a:noFill/>
              <a:prstDash val="solid"/>
              <a:miter/>
            </a:ln>
          </p:spPr>
          <p:txBody>
            <a:bodyPr rtlCol="0" anchor="ctr"/>
            <a:lstStyle/>
            <a:p>
              <a:endParaRPr lang="en-GB"/>
            </a:p>
          </p:txBody>
        </p:sp>
        <p:sp>
          <p:nvSpPr>
            <p:cNvPr id="901" name="Freeform: Shape 900">
              <a:extLst>
                <a:ext uri="{FF2B5EF4-FFF2-40B4-BE49-F238E27FC236}">
                  <a16:creationId xmlns:a16="http://schemas.microsoft.com/office/drawing/2014/main" id="{ED4951CD-CB5E-BE81-D92E-23EAB0B3E172}"/>
                </a:ext>
              </a:extLst>
            </p:cNvPr>
            <p:cNvSpPr/>
            <p:nvPr/>
          </p:nvSpPr>
          <p:spPr>
            <a:xfrm>
              <a:off x="10198955" y="640788"/>
              <a:ext cx="12237" cy="13112"/>
            </a:xfrm>
            <a:custGeom>
              <a:avLst/>
              <a:gdLst>
                <a:gd name="connsiteX0" fmla="*/ 12238 w 12237"/>
                <a:gd name="connsiteY0" fmla="*/ 13112 h 13112"/>
                <a:gd name="connsiteX1" fmla="*/ 0 w 12237"/>
                <a:gd name="connsiteY1" fmla="*/ 0 h 13112"/>
                <a:gd name="connsiteX2" fmla="*/ 12238 w 12237"/>
                <a:gd name="connsiteY2" fmla="*/ 13112 h 13112"/>
              </a:gdLst>
              <a:ahLst/>
              <a:cxnLst>
                <a:cxn ang="0">
                  <a:pos x="connsiteX0" y="connsiteY0"/>
                </a:cxn>
                <a:cxn ang="0">
                  <a:pos x="connsiteX1" y="connsiteY1"/>
                </a:cxn>
                <a:cxn ang="0">
                  <a:pos x="connsiteX2" y="connsiteY2"/>
                </a:cxn>
              </a:cxnLst>
              <a:rect l="l" t="t" r="r" b="b"/>
              <a:pathLst>
                <a:path w="12237" h="13112">
                  <a:moveTo>
                    <a:pt x="12238" y="13112"/>
                  </a:moveTo>
                  <a:cubicBezTo>
                    <a:pt x="7867" y="8741"/>
                    <a:pt x="4371" y="4371"/>
                    <a:pt x="0" y="0"/>
                  </a:cubicBezTo>
                  <a:cubicBezTo>
                    <a:pt x="3497" y="4371"/>
                    <a:pt x="7867" y="8741"/>
                    <a:pt x="12238" y="13112"/>
                  </a:cubicBezTo>
                  <a:close/>
                </a:path>
              </a:pathLst>
            </a:custGeom>
            <a:solidFill>
              <a:srgbClr val="3D2226"/>
            </a:solidFill>
            <a:ln w="8731" cap="flat">
              <a:noFill/>
              <a:prstDash val="solid"/>
              <a:miter/>
            </a:ln>
          </p:spPr>
          <p:txBody>
            <a:bodyPr rtlCol="0" anchor="ctr"/>
            <a:lstStyle/>
            <a:p>
              <a:endParaRPr lang="en-GB"/>
            </a:p>
          </p:txBody>
        </p:sp>
        <p:sp>
          <p:nvSpPr>
            <p:cNvPr id="902" name="Freeform: Shape 901">
              <a:extLst>
                <a:ext uri="{FF2B5EF4-FFF2-40B4-BE49-F238E27FC236}">
                  <a16:creationId xmlns:a16="http://schemas.microsoft.com/office/drawing/2014/main" id="{F57F5C5F-6ACA-91B0-923A-E2CC9B65486D}"/>
                </a:ext>
              </a:extLst>
            </p:cNvPr>
            <p:cNvSpPr/>
            <p:nvPr/>
          </p:nvSpPr>
          <p:spPr>
            <a:xfrm>
              <a:off x="11194603" y="887296"/>
              <a:ext cx="17482" cy="12238"/>
            </a:xfrm>
            <a:custGeom>
              <a:avLst/>
              <a:gdLst>
                <a:gd name="connsiteX0" fmla="*/ 0 w 17482"/>
                <a:gd name="connsiteY0" fmla="*/ 12238 h 12238"/>
                <a:gd name="connsiteX1" fmla="*/ 17483 w 17482"/>
                <a:gd name="connsiteY1" fmla="*/ 0 h 12238"/>
                <a:gd name="connsiteX2" fmla="*/ 0 w 17482"/>
                <a:gd name="connsiteY2" fmla="*/ 12238 h 12238"/>
              </a:gdLst>
              <a:ahLst/>
              <a:cxnLst>
                <a:cxn ang="0">
                  <a:pos x="connsiteX0" y="connsiteY0"/>
                </a:cxn>
                <a:cxn ang="0">
                  <a:pos x="connsiteX1" y="connsiteY1"/>
                </a:cxn>
                <a:cxn ang="0">
                  <a:pos x="connsiteX2" y="connsiteY2"/>
                </a:cxn>
              </a:cxnLst>
              <a:rect l="l" t="t" r="r" b="b"/>
              <a:pathLst>
                <a:path w="17482" h="12238">
                  <a:moveTo>
                    <a:pt x="0" y="12238"/>
                  </a:moveTo>
                  <a:cubicBezTo>
                    <a:pt x="6119" y="7867"/>
                    <a:pt x="11364" y="4371"/>
                    <a:pt x="17483" y="0"/>
                  </a:cubicBezTo>
                  <a:cubicBezTo>
                    <a:pt x="12238" y="4371"/>
                    <a:pt x="6119" y="7867"/>
                    <a:pt x="0" y="12238"/>
                  </a:cubicBezTo>
                  <a:close/>
                </a:path>
              </a:pathLst>
            </a:custGeom>
            <a:solidFill>
              <a:srgbClr val="3D2226"/>
            </a:solidFill>
            <a:ln w="8731" cap="flat">
              <a:noFill/>
              <a:prstDash val="solid"/>
              <a:miter/>
            </a:ln>
          </p:spPr>
          <p:txBody>
            <a:bodyPr rtlCol="0" anchor="ctr"/>
            <a:lstStyle/>
            <a:p>
              <a:endParaRPr lang="en-GB"/>
            </a:p>
          </p:txBody>
        </p:sp>
        <p:sp>
          <p:nvSpPr>
            <p:cNvPr id="903" name="Freeform: Shape 902">
              <a:extLst>
                <a:ext uri="{FF2B5EF4-FFF2-40B4-BE49-F238E27FC236}">
                  <a16:creationId xmlns:a16="http://schemas.microsoft.com/office/drawing/2014/main" id="{72392088-EED9-C87D-BF88-B7D2B7D0CA90}"/>
                </a:ext>
              </a:extLst>
            </p:cNvPr>
            <p:cNvSpPr/>
            <p:nvPr/>
          </p:nvSpPr>
          <p:spPr>
            <a:xfrm>
              <a:off x="9375512" y="894289"/>
              <a:ext cx="10489" cy="18356"/>
            </a:xfrm>
            <a:custGeom>
              <a:avLst/>
              <a:gdLst>
                <a:gd name="connsiteX0" fmla="*/ 0 w 10489"/>
                <a:gd name="connsiteY0" fmla="*/ 8741 h 18356"/>
                <a:gd name="connsiteX1" fmla="*/ 6993 w 10489"/>
                <a:gd name="connsiteY1" fmla="*/ 0 h 18356"/>
                <a:gd name="connsiteX2" fmla="*/ 10490 w 10489"/>
                <a:gd name="connsiteY2" fmla="*/ 18357 h 18356"/>
                <a:gd name="connsiteX3" fmla="*/ 0 w 10489"/>
                <a:gd name="connsiteY3" fmla="*/ 8741 h 18356"/>
              </a:gdLst>
              <a:ahLst/>
              <a:cxnLst>
                <a:cxn ang="0">
                  <a:pos x="connsiteX0" y="connsiteY0"/>
                </a:cxn>
                <a:cxn ang="0">
                  <a:pos x="connsiteX1" y="connsiteY1"/>
                </a:cxn>
                <a:cxn ang="0">
                  <a:pos x="connsiteX2" y="connsiteY2"/>
                </a:cxn>
                <a:cxn ang="0">
                  <a:pos x="connsiteX3" y="connsiteY3"/>
                </a:cxn>
              </a:cxnLst>
              <a:rect l="l" t="t" r="r" b="b"/>
              <a:pathLst>
                <a:path w="10489" h="18356">
                  <a:moveTo>
                    <a:pt x="0" y="8741"/>
                  </a:moveTo>
                  <a:cubicBezTo>
                    <a:pt x="2622" y="6119"/>
                    <a:pt x="4371" y="2622"/>
                    <a:pt x="6993" y="0"/>
                  </a:cubicBezTo>
                  <a:cubicBezTo>
                    <a:pt x="7867" y="6119"/>
                    <a:pt x="8741" y="12238"/>
                    <a:pt x="10490" y="18357"/>
                  </a:cubicBezTo>
                  <a:cubicBezTo>
                    <a:pt x="6993" y="14860"/>
                    <a:pt x="3497" y="11364"/>
                    <a:pt x="0" y="8741"/>
                  </a:cubicBezTo>
                  <a:close/>
                </a:path>
              </a:pathLst>
            </a:custGeom>
            <a:solidFill>
              <a:srgbClr val="7B2B29"/>
            </a:solidFill>
            <a:ln w="8731" cap="flat">
              <a:noFill/>
              <a:prstDash val="solid"/>
              <a:miter/>
            </a:ln>
          </p:spPr>
          <p:txBody>
            <a:bodyPr rtlCol="0" anchor="ctr"/>
            <a:lstStyle/>
            <a:p>
              <a:endParaRPr lang="en-GB"/>
            </a:p>
          </p:txBody>
        </p:sp>
        <p:sp>
          <p:nvSpPr>
            <p:cNvPr id="904" name="Freeform: Shape 903">
              <a:extLst>
                <a:ext uri="{FF2B5EF4-FFF2-40B4-BE49-F238E27FC236}">
                  <a16:creationId xmlns:a16="http://schemas.microsoft.com/office/drawing/2014/main" id="{9F46AB51-38E6-415A-AD88-BFB6E2734292}"/>
                </a:ext>
              </a:extLst>
            </p:cNvPr>
            <p:cNvSpPr/>
            <p:nvPr/>
          </p:nvSpPr>
          <p:spPr>
            <a:xfrm>
              <a:off x="10642145" y="5541230"/>
              <a:ext cx="19230" cy="13986"/>
            </a:xfrm>
            <a:custGeom>
              <a:avLst/>
              <a:gdLst>
                <a:gd name="connsiteX0" fmla="*/ 6993 w 19230"/>
                <a:gd name="connsiteY0" fmla="*/ 0 h 13986"/>
                <a:gd name="connsiteX1" fmla="*/ 19231 w 19230"/>
                <a:gd name="connsiteY1" fmla="*/ 12238 h 13986"/>
                <a:gd name="connsiteX2" fmla="*/ 17483 w 19230"/>
                <a:gd name="connsiteY2" fmla="*/ 13987 h 13986"/>
                <a:gd name="connsiteX3" fmla="*/ 0 w 19230"/>
                <a:gd name="connsiteY3" fmla="*/ 5245 h 13986"/>
                <a:gd name="connsiteX4" fmla="*/ 6993 w 19230"/>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0" h="13986">
                  <a:moveTo>
                    <a:pt x="6993" y="0"/>
                  </a:moveTo>
                  <a:cubicBezTo>
                    <a:pt x="11364" y="4371"/>
                    <a:pt x="15734" y="8741"/>
                    <a:pt x="19231" y="12238"/>
                  </a:cubicBezTo>
                  <a:lnTo>
                    <a:pt x="17483" y="13987"/>
                  </a:lnTo>
                  <a:cubicBezTo>
                    <a:pt x="11364" y="11364"/>
                    <a:pt x="6119" y="7867"/>
                    <a:pt x="0" y="5245"/>
                  </a:cubicBezTo>
                  <a:cubicBezTo>
                    <a:pt x="2622" y="2623"/>
                    <a:pt x="4371" y="1748"/>
                    <a:pt x="6993" y="0"/>
                  </a:cubicBezTo>
                  <a:close/>
                </a:path>
              </a:pathLst>
            </a:custGeom>
            <a:solidFill>
              <a:srgbClr val="3D2226"/>
            </a:solidFill>
            <a:ln w="8731" cap="flat">
              <a:noFill/>
              <a:prstDash val="solid"/>
              <a:miter/>
            </a:ln>
          </p:spPr>
          <p:txBody>
            <a:bodyPr rtlCol="0" anchor="ctr"/>
            <a:lstStyle/>
            <a:p>
              <a:endParaRPr lang="en-GB"/>
            </a:p>
          </p:txBody>
        </p:sp>
        <p:sp>
          <p:nvSpPr>
            <p:cNvPr id="905" name="Freeform: Shape 904">
              <a:extLst>
                <a:ext uri="{FF2B5EF4-FFF2-40B4-BE49-F238E27FC236}">
                  <a16:creationId xmlns:a16="http://schemas.microsoft.com/office/drawing/2014/main" id="{B7930BB9-9201-777E-FCD8-CAED6205D7BD}"/>
                </a:ext>
              </a:extLst>
            </p:cNvPr>
            <p:cNvSpPr/>
            <p:nvPr/>
          </p:nvSpPr>
          <p:spPr>
            <a:xfrm>
              <a:off x="9059947" y="6415373"/>
              <a:ext cx="8741" cy="11364"/>
            </a:xfrm>
            <a:custGeom>
              <a:avLst/>
              <a:gdLst>
                <a:gd name="connsiteX0" fmla="*/ 8741 w 8741"/>
                <a:gd name="connsiteY0" fmla="*/ 6994 h 11364"/>
                <a:gd name="connsiteX1" fmla="*/ 2622 w 8741"/>
                <a:gd name="connsiteY1" fmla="*/ 11364 h 11364"/>
                <a:gd name="connsiteX2" fmla="*/ 0 w 8741"/>
                <a:gd name="connsiteY2" fmla="*/ 4371 h 11364"/>
                <a:gd name="connsiteX3" fmla="*/ 5245 w 8741"/>
                <a:gd name="connsiteY3" fmla="*/ 0 h 11364"/>
                <a:gd name="connsiteX4" fmla="*/ 8741 w 8741"/>
                <a:gd name="connsiteY4" fmla="*/ 6994 h 11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11364">
                  <a:moveTo>
                    <a:pt x="8741" y="6994"/>
                  </a:moveTo>
                  <a:cubicBezTo>
                    <a:pt x="6993" y="8741"/>
                    <a:pt x="5245" y="9616"/>
                    <a:pt x="2622" y="11364"/>
                  </a:cubicBezTo>
                  <a:cubicBezTo>
                    <a:pt x="1748" y="8741"/>
                    <a:pt x="0" y="6119"/>
                    <a:pt x="0" y="4371"/>
                  </a:cubicBezTo>
                  <a:cubicBezTo>
                    <a:pt x="0" y="2623"/>
                    <a:pt x="3497" y="1748"/>
                    <a:pt x="5245" y="0"/>
                  </a:cubicBezTo>
                  <a:cubicBezTo>
                    <a:pt x="6119" y="1748"/>
                    <a:pt x="7867" y="4371"/>
                    <a:pt x="8741" y="6994"/>
                  </a:cubicBezTo>
                  <a:close/>
                </a:path>
              </a:pathLst>
            </a:custGeom>
            <a:solidFill>
              <a:srgbClr val="654A38"/>
            </a:solidFill>
            <a:ln w="8731" cap="flat">
              <a:noFill/>
              <a:prstDash val="solid"/>
              <a:miter/>
            </a:ln>
          </p:spPr>
          <p:txBody>
            <a:bodyPr rtlCol="0" anchor="ctr"/>
            <a:lstStyle/>
            <a:p>
              <a:endParaRPr lang="en-GB"/>
            </a:p>
          </p:txBody>
        </p:sp>
        <p:sp>
          <p:nvSpPr>
            <p:cNvPr id="906" name="Freeform: Shape 905">
              <a:extLst>
                <a:ext uri="{FF2B5EF4-FFF2-40B4-BE49-F238E27FC236}">
                  <a16:creationId xmlns:a16="http://schemas.microsoft.com/office/drawing/2014/main" id="{F00813DB-7B46-1FE3-7A78-59ABEBF77099}"/>
                </a:ext>
              </a:extLst>
            </p:cNvPr>
            <p:cNvSpPr/>
            <p:nvPr/>
          </p:nvSpPr>
          <p:spPr>
            <a:xfrm>
              <a:off x="9631636" y="912646"/>
              <a:ext cx="6993" cy="20105"/>
            </a:xfrm>
            <a:custGeom>
              <a:avLst/>
              <a:gdLst>
                <a:gd name="connsiteX0" fmla="*/ 6993 w 6993"/>
                <a:gd name="connsiteY0" fmla="*/ 11364 h 20105"/>
                <a:gd name="connsiteX1" fmla="*/ 874 w 6993"/>
                <a:gd name="connsiteY1" fmla="*/ 20105 h 20105"/>
                <a:gd name="connsiteX2" fmla="*/ 0 w 6993"/>
                <a:gd name="connsiteY2" fmla="*/ 0 h 20105"/>
                <a:gd name="connsiteX3" fmla="*/ 6993 w 6993"/>
                <a:gd name="connsiteY3" fmla="*/ 11364 h 20105"/>
              </a:gdLst>
              <a:ahLst/>
              <a:cxnLst>
                <a:cxn ang="0">
                  <a:pos x="connsiteX0" y="connsiteY0"/>
                </a:cxn>
                <a:cxn ang="0">
                  <a:pos x="connsiteX1" y="connsiteY1"/>
                </a:cxn>
                <a:cxn ang="0">
                  <a:pos x="connsiteX2" y="connsiteY2"/>
                </a:cxn>
                <a:cxn ang="0">
                  <a:pos x="connsiteX3" y="connsiteY3"/>
                </a:cxn>
              </a:cxnLst>
              <a:rect l="l" t="t" r="r" b="b"/>
              <a:pathLst>
                <a:path w="6993" h="20105">
                  <a:moveTo>
                    <a:pt x="6993" y="11364"/>
                  </a:moveTo>
                  <a:cubicBezTo>
                    <a:pt x="5245" y="13986"/>
                    <a:pt x="3497" y="17483"/>
                    <a:pt x="874" y="20105"/>
                  </a:cubicBezTo>
                  <a:cubicBezTo>
                    <a:pt x="874" y="13112"/>
                    <a:pt x="0" y="6119"/>
                    <a:pt x="0" y="0"/>
                  </a:cubicBezTo>
                  <a:cubicBezTo>
                    <a:pt x="2622" y="3497"/>
                    <a:pt x="4371" y="6993"/>
                    <a:pt x="6993" y="11364"/>
                  </a:cubicBezTo>
                  <a:close/>
                </a:path>
              </a:pathLst>
            </a:custGeom>
            <a:solidFill>
              <a:srgbClr val="7B2B29"/>
            </a:solidFill>
            <a:ln w="8731" cap="flat">
              <a:noFill/>
              <a:prstDash val="solid"/>
              <a:miter/>
            </a:ln>
          </p:spPr>
          <p:txBody>
            <a:bodyPr rtlCol="0" anchor="ctr"/>
            <a:lstStyle/>
            <a:p>
              <a:endParaRPr lang="en-GB"/>
            </a:p>
          </p:txBody>
        </p:sp>
        <p:sp>
          <p:nvSpPr>
            <p:cNvPr id="907" name="Freeform: Shape 906">
              <a:extLst>
                <a:ext uri="{FF2B5EF4-FFF2-40B4-BE49-F238E27FC236}">
                  <a16:creationId xmlns:a16="http://schemas.microsoft.com/office/drawing/2014/main" id="{5566FC59-8722-9796-B168-BBC8CC31DD9F}"/>
                </a:ext>
              </a:extLst>
            </p:cNvPr>
            <p:cNvSpPr/>
            <p:nvPr/>
          </p:nvSpPr>
          <p:spPr>
            <a:xfrm>
              <a:off x="11482196" y="758797"/>
              <a:ext cx="8741" cy="23601"/>
            </a:xfrm>
            <a:custGeom>
              <a:avLst/>
              <a:gdLst>
                <a:gd name="connsiteX0" fmla="*/ 0 w 8741"/>
                <a:gd name="connsiteY0" fmla="*/ 23602 h 23601"/>
                <a:gd name="connsiteX1" fmla="*/ 8741 w 8741"/>
                <a:gd name="connsiteY1" fmla="*/ 0 h 23601"/>
                <a:gd name="connsiteX2" fmla="*/ 0 w 8741"/>
                <a:gd name="connsiteY2" fmla="*/ 23602 h 23601"/>
              </a:gdLst>
              <a:ahLst/>
              <a:cxnLst>
                <a:cxn ang="0">
                  <a:pos x="connsiteX0" y="connsiteY0"/>
                </a:cxn>
                <a:cxn ang="0">
                  <a:pos x="connsiteX1" y="connsiteY1"/>
                </a:cxn>
                <a:cxn ang="0">
                  <a:pos x="connsiteX2" y="connsiteY2"/>
                </a:cxn>
              </a:cxnLst>
              <a:rect l="l" t="t" r="r" b="b"/>
              <a:pathLst>
                <a:path w="8741" h="23601">
                  <a:moveTo>
                    <a:pt x="0" y="23602"/>
                  </a:moveTo>
                  <a:cubicBezTo>
                    <a:pt x="2623" y="15735"/>
                    <a:pt x="5245" y="7867"/>
                    <a:pt x="8741" y="0"/>
                  </a:cubicBezTo>
                  <a:cubicBezTo>
                    <a:pt x="6119" y="8741"/>
                    <a:pt x="3497" y="16609"/>
                    <a:pt x="0" y="23602"/>
                  </a:cubicBezTo>
                  <a:close/>
                </a:path>
              </a:pathLst>
            </a:custGeom>
            <a:solidFill>
              <a:srgbClr val="7E4E29"/>
            </a:solidFill>
            <a:ln w="8731" cap="flat">
              <a:noFill/>
              <a:prstDash val="solid"/>
              <a:miter/>
            </a:ln>
          </p:spPr>
          <p:txBody>
            <a:bodyPr rtlCol="0" anchor="ctr"/>
            <a:lstStyle/>
            <a:p>
              <a:endParaRPr lang="en-GB"/>
            </a:p>
          </p:txBody>
        </p:sp>
        <p:sp>
          <p:nvSpPr>
            <p:cNvPr id="908" name="Freeform: Shape 907">
              <a:extLst>
                <a:ext uri="{FF2B5EF4-FFF2-40B4-BE49-F238E27FC236}">
                  <a16:creationId xmlns:a16="http://schemas.microsoft.com/office/drawing/2014/main" id="{6FAA31AD-CCC4-C3F8-6CBA-D4297D63AE93}"/>
                </a:ext>
              </a:extLst>
            </p:cNvPr>
            <p:cNvSpPr/>
            <p:nvPr/>
          </p:nvSpPr>
          <p:spPr>
            <a:xfrm>
              <a:off x="11080964" y="6438101"/>
              <a:ext cx="6993" cy="11363"/>
            </a:xfrm>
            <a:custGeom>
              <a:avLst/>
              <a:gdLst>
                <a:gd name="connsiteX0" fmla="*/ 6993 w 6993"/>
                <a:gd name="connsiteY0" fmla="*/ 6993 h 11363"/>
                <a:gd name="connsiteX1" fmla="*/ 2623 w 6993"/>
                <a:gd name="connsiteY1" fmla="*/ 11364 h 11363"/>
                <a:gd name="connsiteX2" fmla="*/ 0 w 6993"/>
                <a:gd name="connsiteY2" fmla="*/ 4371 h 11363"/>
                <a:gd name="connsiteX3" fmla="*/ 4371 w 6993"/>
                <a:gd name="connsiteY3" fmla="*/ 0 h 11363"/>
                <a:gd name="connsiteX4" fmla="*/ 6993 w 6993"/>
                <a:gd name="connsiteY4" fmla="*/ 6993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11363">
                  <a:moveTo>
                    <a:pt x="6993" y="6993"/>
                  </a:moveTo>
                  <a:cubicBezTo>
                    <a:pt x="5245" y="8741"/>
                    <a:pt x="3497" y="10490"/>
                    <a:pt x="2623" y="11364"/>
                  </a:cubicBezTo>
                  <a:cubicBezTo>
                    <a:pt x="1748" y="8741"/>
                    <a:pt x="0" y="6993"/>
                    <a:pt x="0" y="4371"/>
                  </a:cubicBezTo>
                  <a:cubicBezTo>
                    <a:pt x="0" y="2622"/>
                    <a:pt x="3497" y="1748"/>
                    <a:pt x="4371" y="0"/>
                  </a:cubicBezTo>
                  <a:cubicBezTo>
                    <a:pt x="5245" y="2622"/>
                    <a:pt x="6119" y="5245"/>
                    <a:pt x="6993" y="6993"/>
                  </a:cubicBezTo>
                  <a:close/>
                </a:path>
              </a:pathLst>
            </a:custGeom>
            <a:solidFill>
              <a:srgbClr val="654A38"/>
            </a:solidFill>
            <a:ln w="8731" cap="flat">
              <a:noFill/>
              <a:prstDash val="solid"/>
              <a:miter/>
            </a:ln>
          </p:spPr>
          <p:txBody>
            <a:bodyPr rtlCol="0" anchor="ctr"/>
            <a:lstStyle/>
            <a:p>
              <a:endParaRPr lang="en-GB"/>
            </a:p>
          </p:txBody>
        </p:sp>
        <p:sp>
          <p:nvSpPr>
            <p:cNvPr id="909" name="Freeform: Shape 908">
              <a:extLst>
                <a:ext uri="{FF2B5EF4-FFF2-40B4-BE49-F238E27FC236}">
                  <a16:creationId xmlns:a16="http://schemas.microsoft.com/office/drawing/2014/main" id="{98EF19D2-FFC1-417A-1D7F-F216065F9B58}"/>
                </a:ext>
              </a:extLst>
            </p:cNvPr>
            <p:cNvSpPr/>
            <p:nvPr/>
          </p:nvSpPr>
          <p:spPr>
            <a:xfrm>
              <a:off x="9336176" y="1657416"/>
              <a:ext cx="16608" cy="17482"/>
            </a:xfrm>
            <a:custGeom>
              <a:avLst/>
              <a:gdLst>
                <a:gd name="connsiteX0" fmla="*/ 0 w 16608"/>
                <a:gd name="connsiteY0" fmla="*/ 7867 h 17482"/>
                <a:gd name="connsiteX1" fmla="*/ 16609 w 16608"/>
                <a:gd name="connsiteY1" fmla="*/ 0 h 17482"/>
                <a:gd name="connsiteX2" fmla="*/ 6119 w 16608"/>
                <a:gd name="connsiteY2" fmla="*/ 17483 h 17482"/>
                <a:gd name="connsiteX3" fmla="*/ 0 w 16608"/>
                <a:gd name="connsiteY3" fmla="*/ 7867 h 17482"/>
              </a:gdLst>
              <a:ahLst/>
              <a:cxnLst>
                <a:cxn ang="0">
                  <a:pos x="connsiteX0" y="connsiteY0"/>
                </a:cxn>
                <a:cxn ang="0">
                  <a:pos x="connsiteX1" y="connsiteY1"/>
                </a:cxn>
                <a:cxn ang="0">
                  <a:pos x="connsiteX2" y="connsiteY2"/>
                </a:cxn>
                <a:cxn ang="0">
                  <a:pos x="connsiteX3" y="connsiteY3"/>
                </a:cxn>
              </a:cxnLst>
              <a:rect l="l" t="t" r="r" b="b"/>
              <a:pathLst>
                <a:path w="16608" h="17482">
                  <a:moveTo>
                    <a:pt x="0" y="7867"/>
                  </a:moveTo>
                  <a:cubicBezTo>
                    <a:pt x="5245" y="5245"/>
                    <a:pt x="11364" y="2622"/>
                    <a:pt x="16609" y="0"/>
                  </a:cubicBezTo>
                  <a:cubicBezTo>
                    <a:pt x="13112" y="6119"/>
                    <a:pt x="9615" y="11364"/>
                    <a:pt x="6119" y="17483"/>
                  </a:cubicBezTo>
                  <a:cubicBezTo>
                    <a:pt x="3497" y="13986"/>
                    <a:pt x="1748" y="10490"/>
                    <a:pt x="0" y="7867"/>
                  </a:cubicBezTo>
                  <a:close/>
                </a:path>
              </a:pathLst>
            </a:custGeom>
            <a:solidFill>
              <a:srgbClr val="3D2226"/>
            </a:solidFill>
            <a:ln w="8731" cap="flat">
              <a:noFill/>
              <a:prstDash val="solid"/>
              <a:miter/>
            </a:ln>
          </p:spPr>
          <p:txBody>
            <a:bodyPr rtlCol="0" anchor="ctr"/>
            <a:lstStyle/>
            <a:p>
              <a:endParaRPr lang="en-GB"/>
            </a:p>
          </p:txBody>
        </p:sp>
        <p:sp>
          <p:nvSpPr>
            <p:cNvPr id="910" name="Freeform: Shape 909">
              <a:extLst>
                <a:ext uri="{FF2B5EF4-FFF2-40B4-BE49-F238E27FC236}">
                  <a16:creationId xmlns:a16="http://schemas.microsoft.com/office/drawing/2014/main" id="{3744462C-C5A6-C833-7AA5-A613191B1A0B}"/>
                </a:ext>
              </a:extLst>
            </p:cNvPr>
            <p:cNvSpPr/>
            <p:nvPr/>
          </p:nvSpPr>
          <p:spPr>
            <a:xfrm>
              <a:off x="9353659" y="2223860"/>
              <a:ext cx="20105" cy="11363"/>
            </a:xfrm>
            <a:custGeom>
              <a:avLst/>
              <a:gdLst>
                <a:gd name="connsiteX0" fmla="*/ 0 w 20105"/>
                <a:gd name="connsiteY0" fmla="*/ 0 h 11363"/>
                <a:gd name="connsiteX1" fmla="*/ 20105 w 20105"/>
                <a:gd name="connsiteY1" fmla="*/ 11364 h 11363"/>
                <a:gd name="connsiteX2" fmla="*/ 0 w 20105"/>
                <a:gd name="connsiteY2" fmla="*/ 0 h 11363"/>
              </a:gdLst>
              <a:ahLst/>
              <a:cxnLst>
                <a:cxn ang="0">
                  <a:pos x="connsiteX0" y="connsiteY0"/>
                </a:cxn>
                <a:cxn ang="0">
                  <a:pos x="connsiteX1" y="connsiteY1"/>
                </a:cxn>
                <a:cxn ang="0">
                  <a:pos x="connsiteX2" y="connsiteY2"/>
                </a:cxn>
              </a:cxnLst>
              <a:rect l="l" t="t" r="r" b="b"/>
              <a:pathLst>
                <a:path w="20105" h="11363">
                  <a:moveTo>
                    <a:pt x="0" y="0"/>
                  </a:moveTo>
                  <a:cubicBezTo>
                    <a:pt x="6993" y="3497"/>
                    <a:pt x="13986" y="7867"/>
                    <a:pt x="20105" y="11364"/>
                  </a:cubicBezTo>
                  <a:cubicBezTo>
                    <a:pt x="13986" y="7867"/>
                    <a:pt x="6993" y="4371"/>
                    <a:pt x="0" y="0"/>
                  </a:cubicBezTo>
                  <a:close/>
                </a:path>
              </a:pathLst>
            </a:custGeom>
            <a:solidFill>
              <a:srgbClr val="7E4E29"/>
            </a:solidFill>
            <a:ln w="8731" cap="flat">
              <a:noFill/>
              <a:prstDash val="solid"/>
              <a:miter/>
            </a:ln>
          </p:spPr>
          <p:txBody>
            <a:bodyPr rtlCol="0" anchor="ctr"/>
            <a:lstStyle/>
            <a:p>
              <a:endParaRPr lang="en-GB"/>
            </a:p>
          </p:txBody>
        </p:sp>
        <p:sp>
          <p:nvSpPr>
            <p:cNvPr id="911" name="Freeform: Shape 910">
              <a:extLst>
                <a:ext uri="{FF2B5EF4-FFF2-40B4-BE49-F238E27FC236}">
                  <a16:creationId xmlns:a16="http://schemas.microsoft.com/office/drawing/2014/main" id="{EE6A6F5A-2248-EA7C-2A91-EB7623E21EEB}"/>
                </a:ext>
              </a:extLst>
            </p:cNvPr>
            <p:cNvSpPr/>
            <p:nvPr/>
          </p:nvSpPr>
          <p:spPr>
            <a:xfrm>
              <a:off x="9210299" y="2015814"/>
              <a:ext cx="16608" cy="7867"/>
            </a:xfrm>
            <a:custGeom>
              <a:avLst/>
              <a:gdLst>
                <a:gd name="connsiteX0" fmla="*/ 0 w 16608"/>
                <a:gd name="connsiteY0" fmla="*/ 0 h 7867"/>
                <a:gd name="connsiteX1" fmla="*/ 16609 w 16608"/>
                <a:gd name="connsiteY1" fmla="*/ 7867 h 7867"/>
                <a:gd name="connsiteX2" fmla="*/ 0 w 16608"/>
                <a:gd name="connsiteY2" fmla="*/ 0 h 7867"/>
              </a:gdLst>
              <a:ahLst/>
              <a:cxnLst>
                <a:cxn ang="0">
                  <a:pos x="connsiteX0" y="connsiteY0"/>
                </a:cxn>
                <a:cxn ang="0">
                  <a:pos x="connsiteX1" y="connsiteY1"/>
                </a:cxn>
                <a:cxn ang="0">
                  <a:pos x="connsiteX2" y="connsiteY2"/>
                </a:cxn>
              </a:cxnLst>
              <a:rect l="l" t="t" r="r" b="b"/>
              <a:pathLst>
                <a:path w="16608" h="7867">
                  <a:moveTo>
                    <a:pt x="0" y="0"/>
                  </a:moveTo>
                  <a:cubicBezTo>
                    <a:pt x="5245" y="2622"/>
                    <a:pt x="11364" y="5245"/>
                    <a:pt x="16609" y="7867"/>
                  </a:cubicBezTo>
                  <a:cubicBezTo>
                    <a:pt x="10490" y="5245"/>
                    <a:pt x="5245" y="2622"/>
                    <a:pt x="0" y="0"/>
                  </a:cubicBezTo>
                  <a:close/>
                </a:path>
              </a:pathLst>
            </a:custGeom>
            <a:solidFill>
              <a:srgbClr val="4F513D"/>
            </a:solidFill>
            <a:ln w="8731" cap="flat">
              <a:noFill/>
              <a:prstDash val="solid"/>
              <a:miter/>
            </a:ln>
          </p:spPr>
          <p:txBody>
            <a:bodyPr rtlCol="0" anchor="ctr"/>
            <a:lstStyle/>
            <a:p>
              <a:endParaRPr lang="en-GB"/>
            </a:p>
          </p:txBody>
        </p:sp>
        <p:sp>
          <p:nvSpPr>
            <p:cNvPr id="912" name="Freeform: Shape 911">
              <a:extLst>
                <a:ext uri="{FF2B5EF4-FFF2-40B4-BE49-F238E27FC236}">
                  <a16:creationId xmlns:a16="http://schemas.microsoft.com/office/drawing/2014/main" id="{BE9A5EE1-905A-0AFE-C304-466F58AFBE30}"/>
                </a:ext>
              </a:extLst>
            </p:cNvPr>
            <p:cNvSpPr/>
            <p:nvPr/>
          </p:nvSpPr>
          <p:spPr>
            <a:xfrm>
              <a:off x="9213796" y="6473940"/>
              <a:ext cx="9615" cy="6119"/>
            </a:xfrm>
            <a:custGeom>
              <a:avLst/>
              <a:gdLst>
                <a:gd name="connsiteX0" fmla="*/ 9615 w 9615"/>
                <a:gd name="connsiteY0" fmla="*/ 3497 h 6119"/>
                <a:gd name="connsiteX1" fmla="*/ 2622 w 9615"/>
                <a:gd name="connsiteY1" fmla="*/ 6119 h 6119"/>
                <a:gd name="connsiteX2" fmla="*/ 0 w 9615"/>
                <a:gd name="connsiteY2" fmla="*/ 2622 h 6119"/>
                <a:gd name="connsiteX3" fmla="*/ 6993 w 9615"/>
                <a:gd name="connsiteY3" fmla="*/ 0 h 6119"/>
                <a:gd name="connsiteX4" fmla="*/ 9615 w 9615"/>
                <a:gd name="connsiteY4" fmla="*/ 3497 h 6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6119">
                  <a:moveTo>
                    <a:pt x="9615" y="3497"/>
                  </a:moveTo>
                  <a:cubicBezTo>
                    <a:pt x="6993" y="4371"/>
                    <a:pt x="5245" y="5245"/>
                    <a:pt x="2622" y="6119"/>
                  </a:cubicBezTo>
                  <a:cubicBezTo>
                    <a:pt x="1748" y="6119"/>
                    <a:pt x="874" y="4371"/>
                    <a:pt x="0" y="2622"/>
                  </a:cubicBezTo>
                  <a:cubicBezTo>
                    <a:pt x="2622" y="1748"/>
                    <a:pt x="5245" y="874"/>
                    <a:pt x="6993" y="0"/>
                  </a:cubicBezTo>
                  <a:cubicBezTo>
                    <a:pt x="7867" y="0"/>
                    <a:pt x="8741" y="1748"/>
                    <a:pt x="9615" y="3497"/>
                  </a:cubicBezTo>
                  <a:close/>
                </a:path>
              </a:pathLst>
            </a:custGeom>
            <a:solidFill>
              <a:srgbClr val="C0BCBD"/>
            </a:solidFill>
            <a:ln w="8731" cap="flat">
              <a:noFill/>
              <a:prstDash val="solid"/>
              <a:miter/>
            </a:ln>
          </p:spPr>
          <p:txBody>
            <a:bodyPr rtlCol="0" anchor="ctr"/>
            <a:lstStyle/>
            <a:p>
              <a:endParaRPr lang="en-GB"/>
            </a:p>
          </p:txBody>
        </p:sp>
        <p:sp>
          <p:nvSpPr>
            <p:cNvPr id="913" name="Freeform: Shape 912">
              <a:extLst>
                <a:ext uri="{FF2B5EF4-FFF2-40B4-BE49-F238E27FC236}">
                  <a16:creationId xmlns:a16="http://schemas.microsoft.com/office/drawing/2014/main" id="{F422851C-2F90-13BE-E17D-0F55693D9ED6}"/>
                </a:ext>
              </a:extLst>
            </p:cNvPr>
            <p:cNvSpPr/>
            <p:nvPr/>
          </p:nvSpPr>
          <p:spPr>
            <a:xfrm>
              <a:off x="9104528" y="464211"/>
              <a:ext cx="7867" cy="11363"/>
            </a:xfrm>
            <a:custGeom>
              <a:avLst/>
              <a:gdLst>
                <a:gd name="connsiteX0" fmla="*/ 7867 w 7867"/>
                <a:gd name="connsiteY0" fmla="*/ 4371 h 11363"/>
                <a:gd name="connsiteX1" fmla="*/ 5245 w 7867"/>
                <a:gd name="connsiteY1" fmla="*/ 11364 h 11363"/>
                <a:gd name="connsiteX2" fmla="*/ 0 w 7867"/>
                <a:gd name="connsiteY2" fmla="*/ 7867 h 11363"/>
                <a:gd name="connsiteX3" fmla="*/ 2622 w 7867"/>
                <a:gd name="connsiteY3" fmla="*/ 0 h 11363"/>
                <a:gd name="connsiteX4" fmla="*/ 7867 w 7867"/>
                <a:gd name="connsiteY4" fmla="*/ 4371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1363">
                  <a:moveTo>
                    <a:pt x="7867" y="4371"/>
                  </a:moveTo>
                  <a:cubicBezTo>
                    <a:pt x="6993" y="6993"/>
                    <a:pt x="6119" y="8741"/>
                    <a:pt x="5245" y="11364"/>
                  </a:cubicBezTo>
                  <a:cubicBezTo>
                    <a:pt x="3497" y="10490"/>
                    <a:pt x="0" y="8741"/>
                    <a:pt x="0" y="7867"/>
                  </a:cubicBezTo>
                  <a:cubicBezTo>
                    <a:pt x="0" y="5245"/>
                    <a:pt x="1748" y="2622"/>
                    <a:pt x="2622" y="0"/>
                  </a:cubicBezTo>
                  <a:cubicBezTo>
                    <a:pt x="4371" y="874"/>
                    <a:pt x="6119" y="2622"/>
                    <a:pt x="7867" y="4371"/>
                  </a:cubicBezTo>
                  <a:close/>
                </a:path>
              </a:pathLst>
            </a:custGeom>
            <a:solidFill>
              <a:srgbClr val="654A38"/>
            </a:solidFill>
            <a:ln w="8731" cap="flat">
              <a:noFill/>
              <a:prstDash val="solid"/>
              <a:miter/>
            </a:ln>
          </p:spPr>
          <p:txBody>
            <a:bodyPr rtlCol="0" anchor="ctr"/>
            <a:lstStyle/>
            <a:p>
              <a:endParaRPr lang="en-GB"/>
            </a:p>
          </p:txBody>
        </p:sp>
        <p:sp>
          <p:nvSpPr>
            <p:cNvPr id="914" name="Freeform: Shape 913">
              <a:extLst>
                <a:ext uri="{FF2B5EF4-FFF2-40B4-BE49-F238E27FC236}">
                  <a16:creationId xmlns:a16="http://schemas.microsoft.com/office/drawing/2014/main" id="{99808C21-BB6D-2F0C-F177-B63DCC2468BC}"/>
                </a:ext>
              </a:extLst>
            </p:cNvPr>
            <p:cNvSpPr/>
            <p:nvPr/>
          </p:nvSpPr>
          <p:spPr>
            <a:xfrm>
              <a:off x="10680607" y="5240526"/>
              <a:ext cx="6993" cy="17482"/>
            </a:xfrm>
            <a:custGeom>
              <a:avLst/>
              <a:gdLst>
                <a:gd name="connsiteX0" fmla="*/ 0 w 6993"/>
                <a:gd name="connsiteY0" fmla="*/ 17483 h 17482"/>
                <a:gd name="connsiteX1" fmla="*/ 6993 w 6993"/>
                <a:gd name="connsiteY1" fmla="*/ 0 h 17482"/>
                <a:gd name="connsiteX2" fmla="*/ 0 w 6993"/>
                <a:gd name="connsiteY2" fmla="*/ 17483 h 17482"/>
              </a:gdLst>
              <a:ahLst/>
              <a:cxnLst>
                <a:cxn ang="0">
                  <a:pos x="connsiteX0" y="connsiteY0"/>
                </a:cxn>
                <a:cxn ang="0">
                  <a:pos x="connsiteX1" y="connsiteY1"/>
                </a:cxn>
                <a:cxn ang="0">
                  <a:pos x="connsiteX2" y="connsiteY2"/>
                </a:cxn>
              </a:cxnLst>
              <a:rect l="l" t="t" r="r" b="b"/>
              <a:pathLst>
                <a:path w="6993" h="17482">
                  <a:moveTo>
                    <a:pt x="0" y="17483"/>
                  </a:moveTo>
                  <a:cubicBezTo>
                    <a:pt x="2622" y="11364"/>
                    <a:pt x="5245" y="6119"/>
                    <a:pt x="6993" y="0"/>
                  </a:cubicBezTo>
                  <a:cubicBezTo>
                    <a:pt x="4371" y="6119"/>
                    <a:pt x="2622" y="11364"/>
                    <a:pt x="0" y="17483"/>
                  </a:cubicBezTo>
                  <a:close/>
                </a:path>
              </a:pathLst>
            </a:custGeom>
            <a:solidFill>
              <a:srgbClr val="BA3325"/>
            </a:solidFill>
            <a:ln w="8731" cap="flat">
              <a:noFill/>
              <a:prstDash val="solid"/>
              <a:miter/>
            </a:ln>
          </p:spPr>
          <p:txBody>
            <a:bodyPr rtlCol="0" anchor="ctr"/>
            <a:lstStyle/>
            <a:p>
              <a:endParaRPr lang="en-GB"/>
            </a:p>
          </p:txBody>
        </p:sp>
        <p:sp>
          <p:nvSpPr>
            <p:cNvPr id="915" name="Freeform: Shape 914">
              <a:extLst>
                <a:ext uri="{FF2B5EF4-FFF2-40B4-BE49-F238E27FC236}">
                  <a16:creationId xmlns:a16="http://schemas.microsoft.com/office/drawing/2014/main" id="{229DEE15-209E-4012-7F3D-4753A2C5A61F}"/>
                </a:ext>
              </a:extLst>
            </p:cNvPr>
            <p:cNvSpPr/>
            <p:nvPr/>
          </p:nvSpPr>
          <p:spPr>
            <a:xfrm>
              <a:off x="8607141" y="6125158"/>
              <a:ext cx="7867" cy="13112"/>
            </a:xfrm>
            <a:custGeom>
              <a:avLst/>
              <a:gdLst>
                <a:gd name="connsiteX0" fmla="*/ 7867 w 7867"/>
                <a:gd name="connsiteY0" fmla="*/ 6993 h 13112"/>
                <a:gd name="connsiteX1" fmla="*/ 3497 w 7867"/>
                <a:gd name="connsiteY1" fmla="*/ 13112 h 13112"/>
                <a:gd name="connsiteX2" fmla="*/ 0 w 7867"/>
                <a:gd name="connsiteY2" fmla="*/ 6119 h 13112"/>
                <a:gd name="connsiteX3" fmla="*/ 3497 w 7867"/>
                <a:gd name="connsiteY3" fmla="*/ 0 h 13112"/>
                <a:gd name="connsiteX4" fmla="*/ 7867 w 7867"/>
                <a:gd name="connsiteY4" fmla="*/ 6993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3112">
                  <a:moveTo>
                    <a:pt x="7867" y="6993"/>
                  </a:moveTo>
                  <a:cubicBezTo>
                    <a:pt x="6119" y="9615"/>
                    <a:pt x="5245" y="11364"/>
                    <a:pt x="3497" y="13112"/>
                  </a:cubicBezTo>
                  <a:cubicBezTo>
                    <a:pt x="2622" y="10489"/>
                    <a:pt x="0" y="8741"/>
                    <a:pt x="0" y="6119"/>
                  </a:cubicBezTo>
                  <a:cubicBezTo>
                    <a:pt x="0" y="4371"/>
                    <a:pt x="2622" y="1748"/>
                    <a:pt x="3497" y="0"/>
                  </a:cubicBezTo>
                  <a:cubicBezTo>
                    <a:pt x="4371" y="2622"/>
                    <a:pt x="6119" y="4371"/>
                    <a:pt x="7867" y="6993"/>
                  </a:cubicBezTo>
                  <a:close/>
                </a:path>
              </a:pathLst>
            </a:custGeom>
            <a:solidFill>
              <a:srgbClr val="B09B7B"/>
            </a:solidFill>
            <a:ln w="8731" cap="flat">
              <a:noFill/>
              <a:prstDash val="solid"/>
              <a:miter/>
            </a:ln>
          </p:spPr>
          <p:txBody>
            <a:bodyPr rtlCol="0" anchor="ctr"/>
            <a:lstStyle/>
            <a:p>
              <a:endParaRPr lang="en-GB"/>
            </a:p>
          </p:txBody>
        </p:sp>
        <p:sp>
          <p:nvSpPr>
            <p:cNvPr id="916" name="Freeform: Shape 915">
              <a:extLst>
                <a:ext uri="{FF2B5EF4-FFF2-40B4-BE49-F238E27FC236}">
                  <a16:creationId xmlns:a16="http://schemas.microsoft.com/office/drawing/2014/main" id="{6C2EE2F6-7278-A92A-2D2E-5F49456AC310}"/>
                </a:ext>
              </a:extLst>
            </p:cNvPr>
            <p:cNvSpPr/>
            <p:nvPr/>
          </p:nvSpPr>
          <p:spPr>
            <a:xfrm>
              <a:off x="11594086" y="965969"/>
              <a:ext cx="10489" cy="16608"/>
            </a:xfrm>
            <a:custGeom>
              <a:avLst/>
              <a:gdLst>
                <a:gd name="connsiteX0" fmla="*/ 9616 w 10489"/>
                <a:gd name="connsiteY0" fmla="*/ 0 h 16608"/>
                <a:gd name="connsiteX1" fmla="*/ 10490 w 10489"/>
                <a:gd name="connsiteY1" fmla="*/ 16609 h 16608"/>
                <a:gd name="connsiteX2" fmla="*/ 0 w 10489"/>
                <a:gd name="connsiteY2" fmla="*/ 16609 h 16608"/>
                <a:gd name="connsiteX3" fmla="*/ 9616 w 10489"/>
                <a:gd name="connsiteY3" fmla="*/ 0 h 16608"/>
              </a:gdLst>
              <a:ahLst/>
              <a:cxnLst>
                <a:cxn ang="0">
                  <a:pos x="connsiteX0" y="connsiteY0"/>
                </a:cxn>
                <a:cxn ang="0">
                  <a:pos x="connsiteX1" y="connsiteY1"/>
                </a:cxn>
                <a:cxn ang="0">
                  <a:pos x="connsiteX2" y="connsiteY2"/>
                </a:cxn>
                <a:cxn ang="0">
                  <a:pos x="connsiteX3" y="connsiteY3"/>
                </a:cxn>
              </a:cxnLst>
              <a:rect l="l" t="t" r="r" b="b"/>
              <a:pathLst>
                <a:path w="10489" h="16608">
                  <a:moveTo>
                    <a:pt x="9616" y="0"/>
                  </a:moveTo>
                  <a:cubicBezTo>
                    <a:pt x="9616" y="5245"/>
                    <a:pt x="10490" y="10490"/>
                    <a:pt x="10490" y="16609"/>
                  </a:cubicBezTo>
                  <a:cubicBezTo>
                    <a:pt x="6993" y="16609"/>
                    <a:pt x="3497" y="16609"/>
                    <a:pt x="0" y="16609"/>
                  </a:cubicBezTo>
                  <a:cubicBezTo>
                    <a:pt x="3497" y="11364"/>
                    <a:pt x="6993" y="6119"/>
                    <a:pt x="9616" y="0"/>
                  </a:cubicBezTo>
                  <a:close/>
                </a:path>
              </a:pathLst>
            </a:custGeom>
            <a:solidFill>
              <a:srgbClr val="654A38"/>
            </a:solidFill>
            <a:ln w="8731" cap="flat">
              <a:noFill/>
              <a:prstDash val="solid"/>
              <a:miter/>
            </a:ln>
          </p:spPr>
          <p:txBody>
            <a:bodyPr rtlCol="0" anchor="ctr"/>
            <a:lstStyle/>
            <a:p>
              <a:endParaRPr lang="en-GB"/>
            </a:p>
          </p:txBody>
        </p:sp>
        <p:sp>
          <p:nvSpPr>
            <p:cNvPr id="917" name="Freeform: Shape 916">
              <a:extLst>
                <a:ext uri="{FF2B5EF4-FFF2-40B4-BE49-F238E27FC236}">
                  <a16:creationId xmlns:a16="http://schemas.microsoft.com/office/drawing/2014/main" id="{88442779-592D-C62B-1D7E-2247A671AD5A}"/>
                </a:ext>
              </a:extLst>
            </p:cNvPr>
            <p:cNvSpPr/>
            <p:nvPr/>
          </p:nvSpPr>
          <p:spPr>
            <a:xfrm>
              <a:off x="9505760" y="786770"/>
              <a:ext cx="8741" cy="9615"/>
            </a:xfrm>
            <a:custGeom>
              <a:avLst/>
              <a:gdLst>
                <a:gd name="connsiteX0" fmla="*/ 8741 w 8741"/>
                <a:gd name="connsiteY0" fmla="*/ 9616 h 9615"/>
                <a:gd name="connsiteX1" fmla="*/ 0 w 8741"/>
                <a:gd name="connsiteY1" fmla="*/ 0 h 9615"/>
                <a:gd name="connsiteX2" fmla="*/ 8741 w 8741"/>
                <a:gd name="connsiteY2" fmla="*/ 9616 h 9615"/>
              </a:gdLst>
              <a:ahLst/>
              <a:cxnLst>
                <a:cxn ang="0">
                  <a:pos x="connsiteX0" y="connsiteY0"/>
                </a:cxn>
                <a:cxn ang="0">
                  <a:pos x="connsiteX1" y="connsiteY1"/>
                </a:cxn>
                <a:cxn ang="0">
                  <a:pos x="connsiteX2" y="connsiteY2"/>
                </a:cxn>
              </a:cxnLst>
              <a:rect l="l" t="t" r="r" b="b"/>
              <a:pathLst>
                <a:path w="8741" h="9615">
                  <a:moveTo>
                    <a:pt x="8741" y="9616"/>
                  </a:moveTo>
                  <a:cubicBezTo>
                    <a:pt x="6119" y="6119"/>
                    <a:pt x="2622" y="3497"/>
                    <a:pt x="0" y="0"/>
                  </a:cubicBezTo>
                  <a:cubicBezTo>
                    <a:pt x="3497" y="3497"/>
                    <a:pt x="6119" y="6993"/>
                    <a:pt x="8741" y="9616"/>
                  </a:cubicBezTo>
                  <a:close/>
                </a:path>
              </a:pathLst>
            </a:custGeom>
            <a:solidFill>
              <a:srgbClr val="4F513D"/>
            </a:solidFill>
            <a:ln w="8731" cap="flat">
              <a:noFill/>
              <a:prstDash val="solid"/>
              <a:miter/>
            </a:ln>
          </p:spPr>
          <p:txBody>
            <a:bodyPr rtlCol="0" anchor="ctr"/>
            <a:lstStyle/>
            <a:p>
              <a:endParaRPr lang="en-GB"/>
            </a:p>
          </p:txBody>
        </p:sp>
        <p:sp>
          <p:nvSpPr>
            <p:cNvPr id="918" name="Freeform: Shape 917">
              <a:extLst>
                <a:ext uri="{FF2B5EF4-FFF2-40B4-BE49-F238E27FC236}">
                  <a16:creationId xmlns:a16="http://schemas.microsoft.com/office/drawing/2014/main" id="{2FB3CE83-CC70-0FE3-1507-31BCB7F53166}"/>
                </a:ext>
              </a:extLst>
            </p:cNvPr>
            <p:cNvSpPr/>
            <p:nvPr/>
          </p:nvSpPr>
          <p:spPr>
            <a:xfrm>
              <a:off x="11954233" y="6692476"/>
              <a:ext cx="7867" cy="12238"/>
            </a:xfrm>
            <a:custGeom>
              <a:avLst/>
              <a:gdLst>
                <a:gd name="connsiteX0" fmla="*/ 4371 w 7867"/>
                <a:gd name="connsiteY0" fmla="*/ 0 h 12238"/>
                <a:gd name="connsiteX1" fmla="*/ 7867 w 7867"/>
                <a:gd name="connsiteY1" fmla="*/ 6119 h 12238"/>
                <a:gd name="connsiteX2" fmla="*/ 3497 w 7867"/>
                <a:gd name="connsiteY2" fmla="*/ 12238 h 12238"/>
                <a:gd name="connsiteX3" fmla="*/ 0 w 7867"/>
                <a:gd name="connsiteY3" fmla="*/ 5245 h 12238"/>
                <a:gd name="connsiteX4" fmla="*/ 4371 w 7867"/>
                <a:gd name="connsiteY4" fmla="*/ 0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2238">
                  <a:moveTo>
                    <a:pt x="4371" y="0"/>
                  </a:moveTo>
                  <a:cubicBezTo>
                    <a:pt x="5245" y="1748"/>
                    <a:pt x="7867" y="4371"/>
                    <a:pt x="7867" y="6119"/>
                  </a:cubicBezTo>
                  <a:cubicBezTo>
                    <a:pt x="7867" y="7867"/>
                    <a:pt x="5245" y="10490"/>
                    <a:pt x="3497" y="12238"/>
                  </a:cubicBezTo>
                  <a:cubicBezTo>
                    <a:pt x="2623" y="9616"/>
                    <a:pt x="0" y="7867"/>
                    <a:pt x="0" y="5245"/>
                  </a:cubicBezTo>
                  <a:cubicBezTo>
                    <a:pt x="0" y="3497"/>
                    <a:pt x="2623" y="1748"/>
                    <a:pt x="4371" y="0"/>
                  </a:cubicBezTo>
                  <a:close/>
                </a:path>
              </a:pathLst>
            </a:custGeom>
            <a:solidFill>
              <a:srgbClr val="B09B7B"/>
            </a:solidFill>
            <a:ln w="8731" cap="flat">
              <a:noFill/>
              <a:prstDash val="solid"/>
              <a:miter/>
            </a:ln>
          </p:spPr>
          <p:txBody>
            <a:bodyPr rtlCol="0" anchor="ctr"/>
            <a:lstStyle/>
            <a:p>
              <a:endParaRPr lang="en-GB"/>
            </a:p>
          </p:txBody>
        </p:sp>
        <p:sp>
          <p:nvSpPr>
            <p:cNvPr id="919" name="Freeform: Shape 918">
              <a:extLst>
                <a:ext uri="{FF2B5EF4-FFF2-40B4-BE49-F238E27FC236}">
                  <a16:creationId xmlns:a16="http://schemas.microsoft.com/office/drawing/2014/main" id="{81F389EF-ED32-9A1B-2694-EFEAA49ED3C9}"/>
                </a:ext>
              </a:extLst>
            </p:cNvPr>
            <p:cNvSpPr/>
            <p:nvPr/>
          </p:nvSpPr>
          <p:spPr>
            <a:xfrm>
              <a:off x="11051244" y="6709085"/>
              <a:ext cx="10489" cy="8741"/>
            </a:xfrm>
            <a:custGeom>
              <a:avLst/>
              <a:gdLst>
                <a:gd name="connsiteX0" fmla="*/ 3497 w 10489"/>
                <a:gd name="connsiteY0" fmla="*/ 0 h 8741"/>
                <a:gd name="connsiteX1" fmla="*/ 10490 w 10489"/>
                <a:gd name="connsiteY1" fmla="*/ 3496 h 8741"/>
                <a:gd name="connsiteX2" fmla="*/ 6993 w 10489"/>
                <a:gd name="connsiteY2" fmla="*/ 8741 h 8741"/>
                <a:gd name="connsiteX3" fmla="*/ 0 w 10489"/>
                <a:gd name="connsiteY3" fmla="*/ 6119 h 8741"/>
                <a:gd name="connsiteX4" fmla="*/ 3497 w 10489"/>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8741">
                  <a:moveTo>
                    <a:pt x="3497" y="0"/>
                  </a:moveTo>
                  <a:cubicBezTo>
                    <a:pt x="6119" y="874"/>
                    <a:pt x="7867" y="1748"/>
                    <a:pt x="10490" y="3496"/>
                  </a:cubicBezTo>
                  <a:cubicBezTo>
                    <a:pt x="9616" y="5245"/>
                    <a:pt x="8741" y="8741"/>
                    <a:pt x="6993" y="8741"/>
                  </a:cubicBezTo>
                  <a:cubicBezTo>
                    <a:pt x="4371" y="8741"/>
                    <a:pt x="2622" y="6993"/>
                    <a:pt x="0" y="6119"/>
                  </a:cubicBezTo>
                  <a:cubicBezTo>
                    <a:pt x="1748" y="4371"/>
                    <a:pt x="2622" y="1748"/>
                    <a:pt x="3497" y="0"/>
                  </a:cubicBezTo>
                  <a:close/>
                </a:path>
              </a:pathLst>
            </a:custGeom>
            <a:solidFill>
              <a:srgbClr val="B09B7B"/>
            </a:solidFill>
            <a:ln w="8731" cap="flat">
              <a:noFill/>
              <a:prstDash val="solid"/>
              <a:miter/>
            </a:ln>
          </p:spPr>
          <p:txBody>
            <a:bodyPr rtlCol="0" anchor="ctr"/>
            <a:lstStyle/>
            <a:p>
              <a:endParaRPr lang="en-GB"/>
            </a:p>
          </p:txBody>
        </p:sp>
        <p:sp>
          <p:nvSpPr>
            <p:cNvPr id="920" name="Freeform: Shape 919">
              <a:extLst>
                <a:ext uri="{FF2B5EF4-FFF2-40B4-BE49-F238E27FC236}">
                  <a16:creationId xmlns:a16="http://schemas.microsoft.com/office/drawing/2014/main" id="{3957DD64-F18E-C97E-B19C-285CCFFF461B}"/>
                </a:ext>
              </a:extLst>
            </p:cNvPr>
            <p:cNvSpPr/>
            <p:nvPr/>
          </p:nvSpPr>
          <p:spPr>
            <a:xfrm>
              <a:off x="9603663" y="1481713"/>
              <a:ext cx="18357" cy="12238"/>
            </a:xfrm>
            <a:custGeom>
              <a:avLst/>
              <a:gdLst>
                <a:gd name="connsiteX0" fmla="*/ 0 w 18357"/>
                <a:gd name="connsiteY0" fmla="*/ 12238 h 12238"/>
                <a:gd name="connsiteX1" fmla="*/ 18357 w 18357"/>
                <a:gd name="connsiteY1" fmla="*/ 0 h 12238"/>
                <a:gd name="connsiteX2" fmla="*/ 0 w 18357"/>
                <a:gd name="connsiteY2" fmla="*/ 12238 h 12238"/>
              </a:gdLst>
              <a:ahLst/>
              <a:cxnLst>
                <a:cxn ang="0">
                  <a:pos x="connsiteX0" y="connsiteY0"/>
                </a:cxn>
                <a:cxn ang="0">
                  <a:pos x="connsiteX1" y="connsiteY1"/>
                </a:cxn>
                <a:cxn ang="0">
                  <a:pos x="connsiteX2" y="connsiteY2"/>
                </a:cxn>
              </a:cxnLst>
              <a:rect l="l" t="t" r="r" b="b"/>
              <a:pathLst>
                <a:path w="18357" h="12238">
                  <a:moveTo>
                    <a:pt x="0" y="12238"/>
                  </a:moveTo>
                  <a:cubicBezTo>
                    <a:pt x="6119" y="7867"/>
                    <a:pt x="12238" y="4371"/>
                    <a:pt x="18357" y="0"/>
                  </a:cubicBezTo>
                  <a:cubicBezTo>
                    <a:pt x="12238" y="4371"/>
                    <a:pt x="6119" y="8741"/>
                    <a:pt x="0" y="12238"/>
                  </a:cubicBezTo>
                  <a:close/>
                </a:path>
              </a:pathLst>
            </a:custGeom>
            <a:solidFill>
              <a:srgbClr val="7B2B29"/>
            </a:solidFill>
            <a:ln w="8731" cap="flat">
              <a:noFill/>
              <a:prstDash val="solid"/>
              <a:miter/>
            </a:ln>
          </p:spPr>
          <p:txBody>
            <a:bodyPr rtlCol="0" anchor="ctr"/>
            <a:lstStyle/>
            <a:p>
              <a:endParaRPr lang="en-GB"/>
            </a:p>
          </p:txBody>
        </p:sp>
        <p:sp>
          <p:nvSpPr>
            <p:cNvPr id="921" name="Freeform: Shape 920">
              <a:extLst>
                <a:ext uri="{FF2B5EF4-FFF2-40B4-BE49-F238E27FC236}">
                  <a16:creationId xmlns:a16="http://schemas.microsoft.com/office/drawing/2014/main" id="{003C12D1-6F08-0B1F-273E-F95DE4838DD8}"/>
                </a:ext>
              </a:extLst>
            </p:cNvPr>
            <p:cNvSpPr/>
            <p:nvPr/>
          </p:nvSpPr>
          <p:spPr>
            <a:xfrm>
              <a:off x="10152625" y="1461608"/>
              <a:ext cx="9615" cy="11363"/>
            </a:xfrm>
            <a:custGeom>
              <a:avLst/>
              <a:gdLst>
                <a:gd name="connsiteX0" fmla="*/ 874 w 9615"/>
                <a:gd name="connsiteY0" fmla="*/ 11364 h 11363"/>
                <a:gd name="connsiteX1" fmla="*/ 0 w 9615"/>
                <a:gd name="connsiteY1" fmla="*/ 874 h 11363"/>
                <a:gd name="connsiteX2" fmla="*/ 3497 w 9615"/>
                <a:gd name="connsiteY2" fmla="*/ 0 h 11363"/>
                <a:gd name="connsiteX3" fmla="*/ 6993 w 9615"/>
                <a:gd name="connsiteY3" fmla="*/ 0 h 11363"/>
                <a:gd name="connsiteX4" fmla="*/ 9616 w 9615"/>
                <a:gd name="connsiteY4" fmla="*/ 2622 h 11363"/>
                <a:gd name="connsiteX5" fmla="*/ 874 w 9615"/>
                <a:gd name="connsiteY5" fmla="*/ 11364 h 11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15" h="11363">
                  <a:moveTo>
                    <a:pt x="874" y="11364"/>
                  </a:moveTo>
                  <a:cubicBezTo>
                    <a:pt x="874" y="7867"/>
                    <a:pt x="0" y="4371"/>
                    <a:pt x="0" y="874"/>
                  </a:cubicBezTo>
                  <a:cubicBezTo>
                    <a:pt x="0" y="874"/>
                    <a:pt x="3497" y="0"/>
                    <a:pt x="3497" y="0"/>
                  </a:cubicBezTo>
                  <a:lnTo>
                    <a:pt x="6993" y="0"/>
                  </a:lnTo>
                  <a:cubicBezTo>
                    <a:pt x="6993" y="0"/>
                    <a:pt x="9616" y="2622"/>
                    <a:pt x="9616" y="2622"/>
                  </a:cubicBezTo>
                  <a:cubicBezTo>
                    <a:pt x="7867" y="6119"/>
                    <a:pt x="4371" y="8741"/>
                    <a:pt x="874" y="11364"/>
                  </a:cubicBezTo>
                  <a:close/>
                </a:path>
              </a:pathLst>
            </a:custGeom>
            <a:solidFill>
              <a:srgbClr val="654A38"/>
            </a:solidFill>
            <a:ln w="8731" cap="flat">
              <a:noFill/>
              <a:prstDash val="solid"/>
              <a:miter/>
            </a:ln>
          </p:spPr>
          <p:txBody>
            <a:bodyPr rtlCol="0" anchor="ctr"/>
            <a:lstStyle/>
            <a:p>
              <a:endParaRPr lang="en-GB"/>
            </a:p>
          </p:txBody>
        </p:sp>
        <p:sp>
          <p:nvSpPr>
            <p:cNvPr id="922" name="Freeform: Shape 921">
              <a:extLst>
                <a:ext uri="{FF2B5EF4-FFF2-40B4-BE49-F238E27FC236}">
                  <a16:creationId xmlns:a16="http://schemas.microsoft.com/office/drawing/2014/main" id="{E5458627-4D45-0F73-15D6-021763594F8A}"/>
                </a:ext>
              </a:extLst>
            </p:cNvPr>
            <p:cNvSpPr/>
            <p:nvPr/>
          </p:nvSpPr>
          <p:spPr>
            <a:xfrm>
              <a:off x="11689368" y="613690"/>
              <a:ext cx="2622" cy="2622"/>
            </a:xfrm>
            <a:custGeom>
              <a:avLst/>
              <a:gdLst>
                <a:gd name="connsiteX0" fmla="*/ 2622 w 2622"/>
                <a:gd name="connsiteY0" fmla="*/ 0 h 2622"/>
                <a:gd name="connsiteX1" fmla="*/ 0 w 2622"/>
                <a:gd name="connsiteY1" fmla="*/ 2622 h 2622"/>
                <a:gd name="connsiteX2" fmla="*/ 2622 w 2622"/>
                <a:gd name="connsiteY2" fmla="*/ 0 h 2622"/>
                <a:gd name="connsiteX3" fmla="*/ 2622 w 2622"/>
                <a:gd name="connsiteY3" fmla="*/ 0 h 2622"/>
              </a:gdLst>
              <a:ahLst/>
              <a:cxnLst>
                <a:cxn ang="0">
                  <a:pos x="connsiteX0" y="connsiteY0"/>
                </a:cxn>
                <a:cxn ang="0">
                  <a:pos x="connsiteX1" y="connsiteY1"/>
                </a:cxn>
                <a:cxn ang="0">
                  <a:pos x="connsiteX2" y="connsiteY2"/>
                </a:cxn>
                <a:cxn ang="0">
                  <a:pos x="connsiteX3" y="connsiteY3"/>
                </a:cxn>
              </a:cxnLst>
              <a:rect l="l" t="t" r="r" b="b"/>
              <a:pathLst>
                <a:path w="2622" h="2622">
                  <a:moveTo>
                    <a:pt x="2622" y="0"/>
                  </a:moveTo>
                  <a:cubicBezTo>
                    <a:pt x="1748" y="874"/>
                    <a:pt x="874" y="1748"/>
                    <a:pt x="0" y="2622"/>
                  </a:cubicBezTo>
                  <a:cubicBezTo>
                    <a:pt x="874" y="1748"/>
                    <a:pt x="1748" y="874"/>
                    <a:pt x="2622" y="0"/>
                  </a:cubicBezTo>
                  <a:cubicBezTo>
                    <a:pt x="2622" y="0"/>
                    <a:pt x="2622" y="0"/>
                    <a:pt x="2622" y="0"/>
                  </a:cubicBezTo>
                  <a:close/>
                </a:path>
              </a:pathLst>
            </a:custGeom>
            <a:solidFill>
              <a:srgbClr val="7E6426"/>
            </a:solidFill>
            <a:ln w="8731" cap="flat">
              <a:noFill/>
              <a:prstDash val="solid"/>
              <a:miter/>
            </a:ln>
          </p:spPr>
          <p:txBody>
            <a:bodyPr rtlCol="0" anchor="ctr"/>
            <a:lstStyle/>
            <a:p>
              <a:endParaRPr lang="en-GB"/>
            </a:p>
          </p:txBody>
        </p:sp>
        <p:sp>
          <p:nvSpPr>
            <p:cNvPr id="923" name="Freeform: Shape 922">
              <a:extLst>
                <a:ext uri="{FF2B5EF4-FFF2-40B4-BE49-F238E27FC236}">
                  <a16:creationId xmlns:a16="http://schemas.microsoft.com/office/drawing/2014/main" id="{7141CD41-34E4-7764-606D-AA90A75506CD}"/>
                </a:ext>
              </a:extLst>
            </p:cNvPr>
            <p:cNvSpPr/>
            <p:nvPr/>
          </p:nvSpPr>
          <p:spPr>
            <a:xfrm>
              <a:off x="10993550" y="1447621"/>
              <a:ext cx="10489" cy="10489"/>
            </a:xfrm>
            <a:custGeom>
              <a:avLst/>
              <a:gdLst>
                <a:gd name="connsiteX0" fmla="*/ 0 w 10489"/>
                <a:gd name="connsiteY0" fmla="*/ 10490 h 10489"/>
                <a:gd name="connsiteX1" fmla="*/ 10490 w 10489"/>
                <a:gd name="connsiteY1" fmla="*/ 0 h 10489"/>
                <a:gd name="connsiteX2" fmla="*/ 0 w 10489"/>
                <a:gd name="connsiteY2" fmla="*/ 10490 h 10489"/>
              </a:gdLst>
              <a:ahLst/>
              <a:cxnLst>
                <a:cxn ang="0">
                  <a:pos x="connsiteX0" y="connsiteY0"/>
                </a:cxn>
                <a:cxn ang="0">
                  <a:pos x="connsiteX1" y="connsiteY1"/>
                </a:cxn>
                <a:cxn ang="0">
                  <a:pos x="connsiteX2" y="connsiteY2"/>
                </a:cxn>
              </a:cxnLst>
              <a:rect l="l" t="t" r="r" b="b"/>
              <a:pathLst>
                <a:path w="10489" h="10489">
                  <a:moveTo>
                    <a:pt x="0" y="10490"/>
                  </a:moveTo>
                  <a:cubicBezTo>
                    <a:pt x="3497" y="6993"/>
                    <a:pt x="6993" y="3497"/>
                    <a:pt x="10490" y="0"/>
                  </a:cubicBezTo>
                  <a:cubicBezTo>
                    <a:pt x="6993" y="3497"/>
                    <a:pt x="3497" y="6993"/>
                    <a:pt x="0" y="10490"/>
                  </a:cubicBezTo>
                  <a:close/>
                </a:path>
              </a:pathLst>
            </a:custGeom>
            <a:solidFill>
              <a:srgbClr val="BE7625"/>
            </a:solidFill>
            <a:ln w="8731" cap="flat">
              <a:noFill/>
              <a:prstDash val="solid"/>
              <a:miter/>
            </a:ln>
          </p:spPr>
          <p:txBody>
            <a:bodyPr rtlCol="0" anchor="ctr"/>
            <a:lstStyle/>
            <a:p>
              <a:endParaRPr lang="en-GB"/>
            </a:p>
          </p:txBody>
        </p:sp>
        <p:sp>
          <p:nvSpPr>
            <p:cNvPr id="924" name="Freeform: Shape 923">
              <a:extLst>
                <a:ext uri="{FF2B5EF4-FFF2-40B4-BE49-F238E27FC236}">
                  <a16:creationId xmlns:a16="http://schemas.microsoft.com/office/drawing/2014/main" id="{56FFC3A8-3C9D-EDD3-2B3B-7A0CE7108F50}"/>
                </a:ext>
              </a:extLst>
            </p:cNvPr>
            <p:cNvSpPr/>
            <p:nvPr/>
          </p:nvSpPr>
          <p:spPr>
            <a:xfrm>
              <a:off x="9655238" y="1438880"/>
              <a:ext cx="11363" cy="7867"/>
            </a:xfrm>
            <a:custGeom>
              <a:avLst/>
              <a:gdLst>
                <a:gd name="connsiteX0" fmla="*/ 0 w 11363"/>
                <a:gd name="connsiteY0" fmla="*/ 7867 h 7867"/>
                <a:gd name="connsiteX1" fmla="*/ 11364 w 11363"/>
                <a:gd name="connsiteY1" fmla="*/ 0 h 7867"/>
                <a:gd name="connsiteX2" fmla="*/ 0 w 11363"/>
                <a:gd name="connsiteY2" fmla="*/ 7867 h 7867"/>
              </a:gdLst>
              <a:ahLst/>
              <a:cxnLst>
                <a:cxn ang="0">
                  <a:pos x="connsiteX0" y="connsiteY0"/>
                </a:cxn>
                <a:cxn ang="0">
                  <a:pos x="connsiteX1" y="connsiteY1"/>
                </a:cxn>
                <a:cxn ang="0">
                  <a:pos x="connsiteX2" y="connsiteY2"/>
                </a:cxn>
              </a:cxnLst>
              <a:rect l="l" t="t" r="r" b="b"/>
              <a:pathLst>
                <a:path w="11363" h="7867">
                  <a:moveTo>
                    <a:pt x="0" y="7867"/>
                  </a:moveTo>
                  <a:cubicBezTo>
                    <a:pt x="3497" y="5245"/>
                    <a:pt x="7867" y="2622"/>
                    <a:pt x="11364" y="0"/>
                  </a:cubicBezTo>
                  <a:cubicBezTo>
                    <a:pt x="7867" y="2622"/>
                    <a:pt x="3497" y="5245"/>
                    <a:pt x="0" y="7867"/>
                  </a:cubicBezTo>
                  <a:close/>
                </a:path>
              </a:pathLst>
            </a:custGeom>
            <a:solidFill>
              <a:srgbClr val="7B2B29"/>
            </a:solidFill>
            <a:ln w="8731" cap="flat">
              <a:noFill/>
              <a:prstDash val="solid"/>
              <a:miter/>
            </a:ln>
          </p:spPr>
          <p:txBody>
            <a:bodyPr rtlCol="0" anchor="ctr"/>
            <a:lstStyle/>
            <a:p>
              <a:endParaRPr lang="en-GB"/>
            </a:p>
          </p:txBody>
        </p:sp>
        <p:sp>
          <p:nvSpPr>
            <p:cNvPr id="925" name="Freeform: Shape 924">
              <a:extLst>
                <a:ext uri="{FF2B5EF4-FFF2-40B4-BE49-F238E27FC236}">
                  <a16:creationId xmlns:a16="http://schemas.microsoft.com/office/drawing/2014/main" id="{70CEF548-1AA4-6729-A880-4A67EE91842F}"/>
                </a:ext>
              </a:extLst>
            </p:cNvPr>
            <p:cNvSpPr/>
            <p:nvPr/>
          </p:nvSpPr>
          <p:spPr>
            <a:xfrm>
              <a:off x="10701587" y="5503642"/>
              <a:ext cx="14213" cy="7867"/>
            </a:xfrm>
            <a:custGeom>
              <a:avLst/>
              <a:gdLst>
                <a:gd name="connsiteX0" fmla="*/ 0 w 14213"/>
                <a:gd name="connsiteY0" fmla="*/ 0 h 7867"/>
                <a:gd name="connsiteX1" fmla="*/ 13986 w 14213"/>
                <a:gd name="connsiteY1" fmla="*/ 874 h 7867"/>
                <a:gd name="connsiteX2" fmla="*/ 10490 w 14213"/>
                <a:gd name="connsiteY2" fmla="*/ 7867 h 7867"/>
                <a:gd name="connsiteX3" fmla="*/ 0 w 14213"/>
                <a:gd name="connsiteY3" fmla="*/ 0 h 7867"/>
              </a:gdLst>
              <a:ahLst/>
              <a:cxnLst>
                <a:cxn ang="0">
                  <a:pos x="connsiteX0" y="connsiteY0"/>
                </a:cxn>
                <a:cxn ang="0">
                  <a:pos x="connsiteX1" y="connsiteY1"/>
                </a:cxn>
                <a:cxn ang="0">
                  <a:pos x="connsiteX2" y="connsiteY2"/>
                </a:cxn>
                <a:cxn ang="0">
                  <a:pos x="connsiteX3" y="connsiteY3"/>
                </a:cxn>
              </a:cxnLst>
              <a:rect l="l" t="t" r="r" b="b"/>
              <a:pathLst>
                <a:path w="14213" h="7867">
                  <a:moveTo>
                    <a:pt x="0" y="0"/>
                  </a:moveTo>
                  <a:cubicBezTo>
                    <a:pt x="4371" y="0"/>
                    <a:pt x="9616" y="874"/>
                    <a:pt x="13986" y="874"/>
                  </a:cubicBezTo>
                  <a:cubicBezTo>
                    <a:pt x="14861" y="4371"/>
                    <a:pt x="13112" y="6119"/>
                    <a:pt x="10490" y="7867"/>
                  </a:cubicBezTo>
                  <a:cubicBezTo>
                    <a:pt x="6993" y="5245"/>
                    <a:pt x="3497" y="2622"/>
                    <a:pt x="0" y="0"/>
                  </a:cubicBezTo>
                  <a:close/>
                </a:path>
              </a:pathLst>
            </a:custGeom>
            <a:solidFill>
              <a:srgbClr val="7B2B29"/>
            </a:solidFill>
            <a:ln w="8731" cap="flat">
              <a:noFill/>
              <a:prstDash val="solid"/>
              <a:miter/>
            </a:ln>
          </p:spPr>
          <p:txBody>
            <a:bodyPr rtlCol="0" anchor="ctr"/>
            <a:lstStyle/>
            <a:p>
              <a:endParaRPr lang="en-GB"/>
            </a:p>
          </p:txBody>
        </p:sp>
        <p:sp>
          <p:nvSpPr>
            <p:cNvPr id="926" name="Freeform: Shape 925">
              <a:extLst>
                <a:ext uri="{FF2B5EF4-FFF2-40B4-BE49-F238E27FC236}">
                  <a16:creationId xmlns:a16="http://schemas.microsoft.com/office/drawing/2014/main" id="{646C4D56-7D32-2D63-B147-5F50D6E7666B}"/>
                </a:ext>
              </a:extLst>
            </p:cNvPr>
            <p:cNvSpPr/>
            <p:nvPr/>
          </p:nvSpPr>
          <p:spPr>
            <a:xfrm>
              <a:off x="9763632" y="1384683"/>
              <a:ext cx="2622" cy="9615"/>
            </a:xfrm>
            <a:custGeom>
              <a:avLst/>
              <a:gdLst>
                <a:gd name="connsiteX0" fmla="*/ 0 w 2622"/>
                <a:gd name="connsiteY0" fmla="*/ 0 h 9615"/>
                <a:gd name="connsiteX1" fmla="*/ 2622 w 2622"/>
                <a:gd name="connsiteY1" fmla="*/ 9615 h 9615"/>
                <a:gd name="connsiteX2" fmla="*/ 0 w 2622"/>
                <a:gd name="connsiteY2" fmla="*/ 0 h 9615"/>
              </a:gdLst>
              <a:ahLst/>
              <a:cxnLst>
                <a:cxn ang="0">
                  <a:pos x="connsiteX0" y="connsiteY0"/>
                </a:cxn>
                <a:cxn ang="0">
                  <a:pos x="connsiteX1" y="connsiteY1"/>
                </a:cxn>
                <a:cxn ang="0">
                  <a:pos x="connsiteX2" y="connsiteY2"/>
                </a:cxn>
              </a:cxnLst>
              <a:rect l="l" t="t" r="r" b="b"/>
              <a:pathLst>
                <a:path w="2622" h="9615">
                  <a:moveTo>
                    <a:pt x="0" y="0"/>
                  </a:moveTo>
                  <a:cubicBezTo>
                    <a:pt x="874" y="3497"/>
                    <a:pt x="1748" y="6119"/>
                    <a:pt x="2622" y="9615"/>
                  </a:cubicBezTo>
                  <a:cubicBezTo>
                    <a:pt x="1748" y="6119"/>
                    <a:pt x="874" y="3497"/>
                    <a:pt x="0" y="0"/>
                  </a:cubicBezTo>
                  <a:close/>
                </a:path>
              </a:pathLst>
            </a:custGeom>
            <a:solidFill>
              <a:srgbClr val="C8A5A6"/>
            </a:solidFill>
            <a:ln w="8731" cap="flat">
              <a:noFill/>
              <a:prstDash val="solid"/>
              <a:miter/>
            </a:ln>
          </p:spPr>
          <p:txBody>
            <a:bodyPr rtlCol="0" anchor="ctr"/>
            <a:lstStyle/>
            <a:p>
              <a:endParaRPr lang="en-GB"/>
            </a:p>
          </p:txBody>
        </p:sp>
        <p:sp>
          <p:nvSpPr>
            <p:cNvPr id="927" name="Freeform: Shape 926">
              <a:extLst>
                <a:ext uri="{FF2B5EF4-FFF2-40B4-BE49-F238E27FC236}">
                  <a16:creationId xmlns:a16="http://schemas.microsoft.com/office/drawing/2014/main" id="{84B7470F-ED7C-3209-D670-8608E5C6A288}"/>
                </a:ext>
              </a:extLst>
            </p:cNvPr>
            <p:cNvSpPr/>
            <p:nvPr/>
          </p:nvSpPr>
          <p:spPr>
            <a:xfrm>
              <a:off x="10917500" y="5895258"/>
              <a:ext cx="1748" cy="12238"/>
            </a:xfrm>
            <a:custGeom>
              <a:avLst/>
              <a:gdLst>
                <a:gd name="connsiteX0" fmla="*/ 0 w 1748"/>
                <a:gd name="connsiteY0" fmla="*/ 0 h 12238"/>
                <a:gd name="connsiteX1" fmla="*/ 1748 w 1748"/>
                <a:gd name="connsiteY1" fmla="*/ 12238 h 12238"/>
                <a:gd name="connsiteX2" fmla="*/ 0 w 1748"/>
                <a:gd name="connsiteY2" fmla="*/ 0 h 12238"/>
              </a:gdLst>
              <a:ahLst/>
              <a:cxnLst>
                <a:cxn ang="0">
                  <a:pos x="connsiteX0" y="connsiteY0"/>
                </a:cxn>
                <a:cxn ang="0">
                  <a:pos x="connsiteX1" y="connsiteY1"/>
                </a:cxn>
                <a:cxn ang="0">
                  <a:pos x="connsiteX2" y="connsiteY2"/>
                </a:cxn>
              </a:cxnLst>
              <a:rect l="l" t="t" r="r" b="b"/>
              <a:pathLst>
                <a:path w="1748" h="12238">
                  <a:moveTo>
                    <a:pt x="0" y="0"/>
                  </a:moveTo>
                  <a:cubicBezTo>
                    <a:pt x="874" y="4371"/>
                    <a:pt x="874" y="7867"/>
                    <a:pt x="1748" y="12238"/>
                  </a:cubicBezTo>
                  <a:cubicBezTo>
                    <a:pt x="874" y="7867"/>
                    <a:pt x="874" y="3497"/>
                    <a:pt x="0" y="0"/>
                  </a:cubicBezTo>
                  <a:close/>
                </a:path>
              </a:pathLst>
            </a:custGeom>
            <a:solidFill>
              <a:srgbClr val="DB7F59"/>
            </a:solidFill>
            <a:ln w="8731" cap="flat">
              <a:noFill/>
              <a:prstDash val="solid"/>
              <a:miter/>
            </a:ln>
          </p:spPr>
          <p:txBody>
            <a:bodyPr rtlCol="0" anchor="ctr"/>
            <a:lstStyle/>
            <a:p>
              <a:endParaRPr lang="en-GB"/>
            </a:p>
          </p:txBody>
        </p:sp>
        <p:sp>
          <p:nvSpPr>
            <p:cNvPr id="928" name="Freeform: Shape 927">
              <a:extLst>
                <a:ext uri="{FF2B5EF4-FFF2-40B4-BE49-F238E27FC236}">
                  <a16:creationId xmlns:a16="http://schemas.microsoft.com/office/drawing/2014/main" id="{9C9D1A6A-0B35-F9AD-49F7-9542B0522BA4}"/>
                </a:ext>
              </a:extLst>
            </p:cNvPr>
            <p:cNvSpPr/>
            <p:nvPr/>
          </p:nvSpPr>
          <p:spPr>
            <a:xfrm>
              <a:off x="9759261" y="1357240"/>
              <a:ext cx="9615" cy="16078"/>
            </a:xfrm>
            <a:custGeom>
              <a:avLst/>
              <a:gdLst>
                <a:gd name="connsiteX0" fmla="*/ 8741 w 9615"/>
                <a:gd name="connsiteY0" fmla="*/ 1219 h 16078"/>
                <a:gd name="connsiteX1" fmla="*/ 9616 w 9615"/>
                <a:gd name="connsiteY1" fmla="*/ 16079 h 16078"/>
                <a:gd name="connsiteX2" fmla="*/ 0 w 9615"/>
                <a:gd name="connsiteY2" fmla="*/ 2093 h 16078"/>
                <a:gd name="connsiteX3" fmla="*/ 8741 w 9615"/>
                <a:gd name="connsiteY3" fmla="*/ 1219 h 16078"/>
              </a:gdLst>
              <a:ahLst/>
              <a:cxnLst>
                <a:cxn ang="0">
                  <a:pos x="connsiteX0" y="connsiteY0"/>
                </a:cxn>
                <a:cxn ang="0">
                  <a:pos x="connsiteX1" y="connsiteY1"/>
                </a:cxn>
                <a:cxn ang="0">
                  <a:pos x="connsiteX2" y="connsiteY2"/>
                </a:cxn>
                <a:cxn ang="0">
                  <a:pos x="connsiteX3" y="connsiteY3"/>
                </a:cxn>
              </a:cxnLst>
              <a:rect l="l" t="t" r="r" b="b"/>
              <a:pathLst>
                <a:path w="9615" h="16078">
                  <a:moveTo>
                    <a:pt x="8741" y="1219"/>
                  </a:moveTo>
                  <a:cubicBezTo>
                    <a:pt x="8741" y="6463"/>
                    <a:pt x="9616" y="10834"/>
                    <a:pt x="9616" y="16079"/>
                  </a:cubicBezTo>
                  <a:cubicBezTo>
                    <a:pt x="6119" y="11708"/>
                    <a:pt x="3497" y="7338"/>
                    <a:pt x="0" y="2093"/>
                  </a:cubicBezTo>
                  <a:cubicBezTo>
                    <a:pt x="2622" y="-530"/>
                    <a:pt x="6119" y="-530"/>
                    <a:pt x="8741" y="1219"/>
                  </a:cubicBezTo>
                  <a:close/>
                </a:path>
              </a:pathLst>
            </a:custGeom>
            <a:solidFill>
              <a:srgbClr val="8C5D5A"/>
            </a:solidFill>
            <a:ln w="8731" cap="flat">
              <a:noFill/>
              <a:prstDash val="solid"/>
              <a:miter/>
            </a:ln>
          </p:spPr>
          <p:txBody>
            <a:bodyPr rtlCol="0" anchor="ctr"/>
            <a:lstStyle/>
            <a:p>
              <a:endParaRPr lang="en-GB"/>
            </a:p>
          </p:txBody>
        </p:sp>
        <p:sp>
          <p:nvSpPr>
            <p:cNvPr id="929" name="Freeform: Shape 928">
              <a:extLst>
                <a:ext uri="{FF2B5EF4-FFF2-40B4-BE49-F238E27FC236}">
                  <a16:creationId xmlns:a16="http://schemas.microsoft.com/office/drawing/2014/main" id="{2298504C-84EB-A426-D9A2-D62FA83A1907}"/>
                </a:ext>
              </a:extLst>
            </p:cNvPr>
            <p:cNvSpPr/>
            <p:nvPr/>
          </p:nvSpPr>
          <p:spPr>
            <a:xfrm>
              <a:off x="9665728" y="1321745"/>
              <a:ext cx="8741" cy="3496"/>
            </a:xfrm>
            <a:custGeom>
              <a:avLst/>
              <a:gdLst>
                <a:gd name="connsiteX0" fmla="*/ 8741 w 8741"/>
                <a:gd name="connsiteY0" fmla="*/ 3497 h 3496"/>
                <a:gd name="connsiteX1" fmla="*/ 0 w 8741"/>
                <a:gd name="connsiteY1" fmla="*/ 0 h 3496"/>
                <a:gd name="connsiteX2" fmla="*/ 8741 w 8741"/>
                <a:gd name="connsiteY2" fmla="*/ 3497 h 3496"/>
              </a:gdLst>
              <a:ahLst/>
              <a:cxnLst>
                <a:cxn ang="0">
                  <a:pos x="connsiteX0" y="connsiteY0"/>
                </a:cxn>
                <a:cxn ang="0">
                  <a:pos x="connsiteX1" y="connsiteY1"/>
                </a:cxn>
                <a:cxn ang="0">
                  <a:pos x="connsiteX2" y="connsiteY2"/>
                </a:cxn>
              </a:cxnLst>
              <a:rect l="l" t="t" r="r" b="b"/>
              <a:pathLst>
                <a:path w="8741" h="3496">
                  <a:moveTo>
                    <a:pt x="8741" y="3497"/>
                  </a:moveTo>
                  <a:cubicBezTo>
                    <a:pt x="6119" y="2622"/>
                    <a:pt x="2622" y="1748"/>
                    <a:pt x="0" y="0"/>
                  </a:cubicBezTo>
                  <a:cubicBezTo>
                    <a:pt x="2622" y="874"/>
                    <a:pt x="6119" y="1748"/>
                    <a:pt x="8741" y="3497"/>
                  </a:cubicBezTo>
                  <a:close/>
                </a:path>
              </a:pathLst>
            </a:custGeom>
            <a:solidFill>
              <a:srgbClr val="7B2B29"/>
            </a:solidFill>
            <a:ln w="8731" cap="flat">
              <a:noFill/>
              <a:prstDash val="solid"/>
              <a:miter/>
            </a:ln>
          </p:spPr>
          <p:txBody>
            <a:bodyPr rtlCol="0" anchor="ctr"/>
            <a:lstStyle/>
            <a:p>
              <a:endParaRPr lang="en-GB"/>
            </a:p>
          </p:txBody>
        </p:sp>
        <p:sp>
          <p:nvSpPr>
            <p:cNvPr id="930" name="Freeform: Shape 929">
              <a:extLst>
                <a:ext uri="{FF2B5EF4-FFF2-40B4-BE49-F238E27FC236}">
                  <a16:creationId xmlns:a16="http://schemas.microsoft.com/office/drawing/2014/main" id="{7A9CBEEF-D519-D130-BA70-324C04019879}"/>
                </a:ext>
              </a:extLst>
            </p:cNvPr>
            <p:cNvSpPr/>
            <p:nvPr/>
          </p:nvSpPr>
          <p:spPr>
            <a:xfrm>
              <a:off x="11246177" y="1316500"/>
              <a:ext cx="8741" cy="8741"/>
            </a:xfrm>
            <a:custGeom>
              <a:avLst/>
              <a:gdLst>
                <a:gd name="connsiteX0" fmla="*/ 0 w 8741"/>
                <a:gd name="connsiteY0" fmla="*/ 8741 h 8741"/>
                <a:gd name="connsiteX1" fmla="*/ 8741 w 8741"/>
                <a:gd name="connsiteY1" fmla="*/ 0 h 8741"/>
                <a:gd name="connsiteX2" fmla="*/ 0 w 8741"/>
                <a:gd name="connsiteY2" fmla="*/ 8741 h 8741"/>
              </a:gdLst>
              <a:ahLst/>
              <a:cxnLst>
                <a:cxn ang="0">
                  <a:pos x="connsiteX0" y="connsiteY0"/>
                </a:cxn>
                <a:cxn ang="0">
                  <a:pos x="connsiteX1" y="connsiteY1"/>
                </a:cxn>
                <a:cxn ang="0">
                  <a:pos x="connsiteX2" y="connsiteY2"/>
                </a:cxn>
              </a:cxnLst>
              <a:rect l="l" t="t" r="r" b="b"/>
              <a:pathLst>
                <a:path w="8741" h="8741">
                  <a:moveTo>
                    <a:pt x="0" y="8741"/>
                  </a:moveTo>
                  <a:cubicBezTo>
                    <a:pt x="2623" y="6119"/>
                    <a:pt x="6119" y="2622"/>
                    <a:pt x="8741" y="0"/>
                  </a:cubicBezTo>
                  <a:cubicBezTo>
                    <a:pt x="6119" y="2622"/>
                    <a:pt x="2623" y="6119"/>
                    <a:pt x="0" y="8741"/>
                  </a:cubicBezTo>
                  <a:close/>
                </a:path>
              </a:pathLst>
            </a:custGeom>
            <a:solidFill>
              <a:srgbClr val="3D2226"/>
            </a:solidFill>
            <a:ln w="8731" cap="flat">
              <a:noFill/>
              <a:prstDash val="solid"/>
              <a:miter/>
            </a:ln>
          </p:spPr>
          <p:txBody>
            <a:bodyPr rtlCol="0" anchor="ctr"/>
            <a:lstStyle/>
            <a:p>
              <a:endParaRPr lang="en-GB"/>
            </a:p>
          </p:txBody>
        </p:sp>
        <p:sp>
          <p:nvSpPr>
            <p:cNvPr id="931" name="Freeform: Shape 930">
              <a:extLst>
                <a:ext uri="{FF2B5EF4-FFF2-40B4-BE49-F238E27FC236}">
                  <a16:creationId xmlns:a16="http://schemas.microsoft.com/office/drawing/2014/main" id="{D98D5F53-E22F-3A63-A564-D3F8EEDB19C7}"/>
                </a:ext>
              </a:extLst>
            </p:cNvPr>
            <p:cNvSpPr/>
            <p:nvPr/>
          </p:nvSpPr>
          <p:spPr>
            <a:xfrm>
              <a:off x="9656986" y="1313003"/>
              <a:ext cx="8741" cy="9615"/>
            </a:xfrm>
            <a:custGeom>
              <a:avLst/>
              <a:gdLst>
                <a:gd name="connsiteX0" fmla="*/ 8741 w 8741"/>
                <a:gd name="connsiteY0" fmla="*/ 9616 h 9615"/>
                <a:gd name="connsiteX1" fmla="*/ 0 w 8741"/>
                <a:gd name="connsiteY1" fmla="*/ 0 h 9615"/>
                <a:gd name="connsiteX2" fmla="*/ 8741 w 8741"/>
                <a:gd name="connsiteY2" fmla="*/ 9616 h 9615"/>
              </a:gdLst>
              <a:ahLst/>
              <a:cxnLst>
                <a:cxn ang="0">
                  <a:pos x="connsiteX0" y="connsiteY0"/>
                </a:cxn>
                <a:cxn ang="0">
                  <a:pos x="connsiteX1" y="connsiteY1"/>
                </a:cxn>
                <a:cxn ang="0">
                  <a:pos x="connsiteX2" y="connsiteY2"/>
                </a:cxn>
              </a:cxnLst>
              <a:rect l="l" t="t" r="r" b="b"/>
              <a:pathLst>
                <a:path w="8741" h="9615">
                  <a:moveTo>
                    <a:pt x="8741" y="9616"/>
                  </a:moveTo>
                  <a:cubicBezTo>
                    <a:pt x="6119" y="6119"/>
                    <a:pt x="2622" y="3497"/>
                    <a:pt x="0" y="0"/>
                  </a:cubicBezTo>
                  <a:cubicBezTo>
                    <a:pt x="2622" y="3497"/>
                    <a:pt x="5245" y="6993"/>
                    <a:pt x="8741" y="9616"/>
                  </a:cubicBezTo>
                  <a:close/>
                </a:path>
              </a:pathLst>
            </a:custGeom>
            <a:solidFill>
              <a:srgbClr val="7B2B29"/>
            </a:solidFill>
            <a:ln w="8731" cap="flat">
              <a:noFill/>
              <a:prstDash val="solid"/>
              <a:miter/>
            </a:ln>
          </p:spPr>
          <p:txBody>
            <a:bodyPr rtlCol="0" anchor="ctr"/>
            <a:lstStyle/>
            <a:p>
              <a:endParaRPr lang="en-GB"/>
            </a:p>
          </p:txBody>
        </p:sp>
        <p:sp>
          <p:nvSpPr>
            <p:cNvPr id="932" name="Freeform: Shape 931">
              <a:extLst>
                <a:ext uri="{FF2B5EF4-FFF2-40B4-BE49-F238E27FC236}">
                  <a16:creationId xmlns:a16="http://schemas.microsoft.com/office/drawing/2014/main" id="{BF1663D4-06F8-F67A-75FA-56B214F2A6B9}"/>
                </a:ext>
              </a:extLst>
            </p:cNvPr>
            <p:cNvSpPr/>
            <p:nvPr/>
          </p:nvSpPr>
          <p:spPr>
            <a:xfrm>
              <a:off x="10918374" y="5927601"/>
              <a:ext cx="874" cy="11363"/>
            </a:xfrm>
            <a:custGeom>
              <a:avLst/>
              <a:gdLst>
                <a:gd name="connsiteX0" fmla="*/ 874 w 874"/>
                <a:gd name="connsiteY0" fmla="*/ 0 h 11363"/>
                <a:gd name="connsiteX1" fmla="*/ 0 w 874"/>
                <a:gd name="connsiteY1" fmla="*/ 11364 h 11363"/>
                <a:gd name="connsiteX2" fmla="*/ 874 w 874"/>
                <a:gd name="connsiteY2" fmla="*/ 0 h 11363"/>
              </a:gdLst>
              <a:ahLst/>
              <a:cxnLst>
                <a:cxn ang="0">
                  <a:pos x="connsiteX0" y="connsiteY0"/>
                </a:cxn>
                <a:cxn ang="0">
                  <a:pos x="connsiteX1" y="connsiteY1"/>
                </a:cxn>
                <a:cxn ang="0">
                  <a:pos x="connsiteX2" y="connsiteY2"/>
                </a:cxn>
              </a:cxnLst>
              <a:rect l="l" t="t" r="r" b="b"/>
              <a:pathLst>
                <a:path w="874" h="11363">
                  <a:moveTo>
                    <a:pt x="874" y="0"/>
                  </a:moveTo>
                  <a:cubicBezTo>
                    <a:pt x="874" y="3497"/>
                    <a:pt x="0" y="7867"/>
                    <a:pt x="0" y="11364"/>
                  </a:cubicBezTo>
                  <a:cubicBezTo>
                    <a:pt x="874" y="7867"/>
                    <a:pt x="874" y="4371"/>
                    <a:pt x="874" y="0"/>
                  </a:cubicBezTo>
                  <a:close/>
                </a:path>
              </a:pathLst>
            </a:custGeom>
            <a:solidFill>
              <a:srgbClr val="DB7F59"/>
            </a:solidFill>
            <a:ln w="8731" cap="flat">
              <a:noFill/>
              <a:prstDash val="solid"/>
              <a:miter/>
            </a:ln>
          </p:spPr>
          <p:txBody>
            <a:bodyPr rtlCol="0" anchor="ctr"/>
            <a:lstStyle/>
            <a:p>
              <a:endParaRPr lang="en-GB"/>
            </a:p>
          </p:txBody>
        </p:sp>
        <p:sp>
          <p:nvSpPr>
            <p:cNvPr id="933" name="Freeform: Shape 932">
              <a:extLst>
                <a:ext uri="{FF2B5EF4-FFF2-40B4-BE49-F238E27FC236}">
                  <a16:creationId xmlns:a16="http://schemas.microsoft.com/office/drawing/2014/main" id="{F317DAF0-289C-F8DD-0D22-0B4E5BEDBBC2}"/>
                </a:ext>
              </a:extLst>
            </p:cNvPr>
            <p:cNvSpPr/>
            <p:nvPr/>
          </p:nvSpPr>
          <p:spPr>
            <a:xfrm>
              <a:off x="10289638" y="670509"/>
              <a:ext cx="5472" cy="6993"/>
            </a:xfrm>
            <a:custGeom>
              <a:avLst/>
              <a:gdLst>
                <a:gd name="connsiteX0" fmla="*/ 227 w 5472"/>
                <a:gd name="connsiteY0" fmla="*/ 0 h 6993"/>
                <a:gd name="connsiteX1" fmla="*/ 5472 w 5472"/>
                <a:gd name="connsiteY1" fmla="*/ 3497 h 6993"/>
                <a:gd name="connsiteX2" fmla="*/ 3724 w 5472"/>
                <a:gd name="connsiteY2" fmla="*/ 6993 h 6993"/>
                <a:gd name="connsiteX3" fmla="*/ 227 w 5472"/>
                <a:gd name="connsiteY3" fmla="*/ 0 h 6993"/>
              </a:gdLst>
              <a:ahLst/>
              <a:cxnLst>
                <a:cxn ang="0">
                  <a:pos x="connsiteX0" y="connsiteY0"/>
                </a:cxn>
                <a:cxn ang="0">
                  <a:pos x="connsiteX1" y="connsiteY1"/>
                </a:cxn>
                <a:cxn ang="0">
                  <a:pos x="connsiteX2" y="connsiteY2"/>
                </a:cxn>
                <a:cxn ang="0">
                  <a:pos x="connsiteX3" y="connsiteY3"/>
                </a:cxn>
              </a:cxnLst>
              <a:rect l="l" t="t" r="r" b="b"/>
              <a:pathLst>
                <a:path w="5472" h="6993">
                  <a:moveTo>
                    <a:pt x="227" y="0"/>
                  </a:moveTo>
                  <a:cubicBezTo>
                    <a:pt x="1976" y="874"/>
                    <a:pt x="3724" y="1748"/>
                    <a:pt x="5472" y="3497"/>
                  </a:cubicBezTo>
                  <a:cubicBezTo>
                    <a:pt x="4598" y="4371"/>
                    <a:pt x="3724" y="5245"/>
                    <a:pt x="3724" y="6993"/>
                  </a:cubicBezTo>
                  <a:cubicBezTo>
                    <a:pt x="1102" y="5245"/>
                    <a:pt x="-647" y="2622"/>
                    <a:pt x="227" y="0"/>
                  </a:cubicBezTo>
                  <a:close/>
                </a:path>
              </a:pathLst>
            </a:custGeom>
            <a:solidFill>
              <a:srgbClr val="654A38"/>
            </a:solidFill>
            <a:ln w="8731" cap="flat">
              <a:noFill/>
              <a:prstDash val="solid"/>
              <a:miter/>
            </a:ln>
          </p:spPr>
          <p:txBody>
            <a:bodyPr rtlCol="0" anchor="ctr"/>
            <a:lstStyle/>
            <a:p>
              <a:endParaRPr lang="en-GB"/>
            </a:p>
          </p:txBody>
        </p:sp>
        <p:sp>
          <p:nvSpPr>
            <p:cNvPr id="934" name="Freeform: Shape 933">
              <a:extLst>
                <a:ext uri="{FF2B5EF4-FFF2-40B4-BE49-F238E27FC236}">
                  <a16:creationId xmlns:a16="http://schemas.microsoft.com/office/drawing/2014/main" id="{C4BF1A67-C118-FC09-DD98-83A4AFFA4F88}"/>
                </a:ext>
              </a:extLst>
            </p:cNvPr>
            <p:cNvSpPr/>
            <p:nvPr/>
          </p:nvSpPr>
          <p:spPr>
            <a:xfrm>
              <a:off x="10294236" y="683621"/>
              <a:ext cx="7867" cy="10489"/>
            </a:xfrm>
            <a:custGeom>
              <a:avLst/>
              <a:gdLst>
                <a:gd name="connsiteX0" fmla="*/ 0 w 7867"/>
                <a:gd name="connsiteY0" fmla="*/ 0 h 10489"/>
                <a:gd name="connsiteX1" fmla="*/ 7867 w 7867"/>
                <a:gd name="connsiteY1" fmla="*/ 10490 h 10489"/>
                <a:gd name="connsiteX2" fmla="*/ 0 w 7867"/>
                <a:gd name="connsiteY2" fmla="*/ 0 h 10489"/>
              </a:gdLst>
              <a:ahLst/>
              <a:cxnLst>
                <a:cxn ang="0">
                  <a:pos x="connsiteX0" y="connsiteY0"/>
                </a:cxn>
                <a:cxn ang="0">
                  <a:pos x="connsiteX1" y="connsiteY1"/>
                </a:cxn>
                <a:cxn ang="0">
                  <a:pos x="connsiteX2" y="connsiteY2"/>
                </a:cxn>
              </a:cxnLst>
              <a:rect l="l" t="t" r="r" b="b"/>
              <a:pathLst>
                <a:path w="7867" h="10489">
                  <a:moveTo>
                    <a:pt x="0" y="0"/>
                  </a:moveTo>
                  <a:cubicBezTo>
                    <a:pt x="2622" y="3497"/>
                    <a:pt x="5245" y="6993"/>
                    <a:pt x="7867" y="10490"/>
                  </a:cubicBezTo>
                  <a:cubicBezTo>
                    <a:pt x="5245" y="6993"/>
                    <a:pt x="2622" y="3497"/>
                    <a:pt x="0" y="0"/>
                  </a:cubicBezTo>
                  <a:close/>
                </a:path>
              </a:pathLst>
            </a:custGeom>
            <a:solidFill>
              <a:srgbClr val="F9D4D5"/>
            </a:solidFill>
            <a:ln w="8731" cap="flat">
              <a:noFill/>
              <a:prstDash val="solid"/>
              <a:miter/>
            </a:ln>
          </p:spPr>
          <p:txBody>
            <a:bodyPr rtlCol="0" anchor="ctr"/>
            <a:lstStyle/>
            <a:p>
              <a:endParaRPr lang="en-GB"/>
            </a:p>
          </p:txBody>
        </p:sp>
        <p:sp>
          <p:nvSpPr>
            <p:cNvPr id="935" name="Freeform: Shape 934">
              <a:extLst>
                <a:ext uri="{FF2B5EF4-FFF2-40B4-BE49-F238E27FC236}">
                  <a16:creationId xmlns:a16="http://schemas.microsoft.com/office/drawing/2014/main" id="{2D09F9F3-B54F-3D96-6FFB-9B002E4A035D}"/>
                </a:ext>
              </a:extLst>
            </p:cNvPr>
            <p:cNvSpPr/>
            <p:nvPr/>
          </p:nvSpPr>
          <p:spPr>
            <a:xfrm>
              <a:off x="11683248" y="1270729"/>
              <a:ext cx="6119" cy="5560"/>
            </a:xfrm>
            <a:custGeom>
              <a:avLst/>
              <a:gdLst>
                <a:gd name="connsiteX0" fmla="*/ 874 w 6119"/>
                <a:gd name="connsiteY0" fmla="*/ 315 h 5560"/>
                <a:gd name="connsiteX1" fmla="*/ 6119 w 6119"/>
                <a:gd name="connsiteY1" fmla="*/ 3812 h 5560"/>
                <a:gd name="connsiteX2" fmla="*/ 2623 w 6119"/>
                <a:gd name="connsiteY2" fmla="*/ 5560 h 5560"/>
                <a:gd name="connsiteX3" fmla="*/ 0 w 6119"/>
                <a:gd name="connsiteY3" fmla="*/ 2064 h 5560"/>
                <a:gd name="connsiteX4" fmla="*/ 874 w 6119"/>
                <a:gd name="connsiteY4" fmla="*/ 315 h 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9" h="5560">
                  <a:moveTo>
                    <a:pt x="874" y="315"/>
                  </a:moveTo>
                  <a:cubicBezTo>
                    <a:pt x="4371" y="-559"/>
                    <a:pt x="6119" y="315"/>
                    <a:pt x="6119" y="3812"/>
                  </a:cubicBezTo>
                  <a:cubicBezTo>
                    <a:pt x="6119" y="3812"/>
                    <a:pt x="2623" y="5560"/>
                    <a:pt x="2623" y="5560"/>
                  </a:cubicBezTo>
                  <a:cubicBezTo>
                    <a:pt x="2623" y="5560"/>
                    <a:pt x="0" y="2064"/>
                    <a:pt x="0" y="2064"/>
                  </a:cubicBezTo>
                  <a:lnTo>
                    <a:pt x="874" y="315"/>
                  </a:lnTo>
                  <a:close/>
                </a:path>
              </a:pathLst>
            </a:custGeom>
            <a:solidFill>
              <a:srgbClr val="D6273B"/>
            </a:solidFill>
            <a:ln w="8731" cap="flat">
              <a:noFill/>
              <a:prstDash val="solid"/>
              <a:miter/>
            </a:ln>
          </p:spPr>
          <p:txBody>
            <a:bodyPr rtlCol="0" anchor="ctr"/>
            <a:lstStyle/>
            <a:p>
              <a:endParaRPr lang="en-GB"/>
            </a:p>
          </p:txBody>
        </p:sp>
        <p:sp>
          <p:nvSpPr>
            <p:cNvPr id="936" name="Freeform: Shape 935">
              <a:extLst>
                <a:ext uri="{FF2B5EF4-FFF2-40B4-BE49-F238E27FC236}">
                  <a16:creationId xmlns:a16="http://schemas.microsoft.com/office/drawing/2014/main" id="{C2D7C239-0530-88E6-34CB-2473D3FF9FF6}"/>
                </a:ext>
              </a:extLst>
            </p:cNvPr>
            <p:cNvSpPr/>
            <p:nvPr/>
          </p:nvSpPr>
          <p:spPr>
            <a:xfrm>
              <a:off x="10302103" y="694111"/>
              <a:ext cx="8741" cy="8741"/>
            </a:xfrm>
            <a:custGeom>
              <a:avLst/>
              <a:gdLst>
                <a:gd name="connsiteX0" fmla="*/ 0 w 8741"/>
                <a:gd name="connsiteY0" fmla="*/ 0 h 8741"/>
                <a:gd name="connsiteX1" fmla="*/ 8741 w 8741"/>
                <a:gd name="connsiteY1" fmla="*/ 8741 h 8741"/>
                <a:gd name="connsiteX2" fmla="*/ 0 w 8741"/>
                <a:gd name="connsiteY2" fmla="*/ 0 h 8741"/>
              </a:gdLst>
              <a:ahLst/>
              <a:cxnLst>
                <a:cxn ang="0">
                  <a:pos x="connsiteX0" y="connsiteY0"/>
                </a:cxn>
                <a:cxn ang="0">
                  <a:pos x="connsiteX1" y="connsiteY1"/>
                </a:cxn>
                <a:cxn ang="0">
                  <a:pos x="connsiteX2" y="connsiteY2"/>
                </a:cxn>
              </a:cxnLst>
              <a:rect l="l" t="t" r="r" b="b"/>
              <a:pathLst>
                <a:path w="8741" h="8741">
                  <a:moveTo>
                    <a:pt x="0" y="0"/>
                  </a:moveTo>
                  <a:cubicBezTo>
                    <a:pt x="2622" y="2622"/>
                    <a:pt x="6119" y="6119"/>
                    <a:pt x="8741" y="8741"/>
                  </a:cubicBezTo>
                  <a:cubicBezTo>
                    <a:pt x="6119" y="6119"/>
                    <a:pt x="2622" y="3497"/>
                    <a:pt x="0" y="0"/>
                  </a:cubicBezTo>
                  <a:close/>
                </a:path>
              </a:pathLst>
            </a:custGeom>
            <a:solidFill>
              <a:srgbClr val="F9D4D5"/>
            </a:solidFill>
            <a:ln w="8731" cap="flat">
              <a:noFill/>
              <a:prstDash val="solid"/>
              <a:miter/>
            </a:ln>
          </p:spPr>
          <p:txBody>
            <a:bodyPr rtlCol="0" anchor="ctr"/>
            <a:lstStyle/>
            <a:p>
              <a:endParaRPr lang="en-GB"/>
            </a:p>
          </p:txBody>
        </p:sp>
        <p:sp>
          <p:nvSpPr>
            <p:cNvPr id="937" name="Freeform: Shape 936">
              <a:extLst>
                <a:ext uri="{FF2B5EF4-FFF2-40B4-BE49-F238E27FC236}">
                  <a16:creationId xmlns:a16="http://schemas.microsoft.com/office/drawing/2014/main" id="{4F9A80FB-6492-8566-9341-5FAE1729DEE3}"/>
                </a:ext>
              </a:extLst>
            </p:cNvPr>
            <p:cNvSpPr/>
            <p:nvPr/>
          </p:nvSpPr>
          <p:spPr>
            <a:xfrm>
              <a:off x="11470832" y="1270171"/>
              <a:ext cx="10489" cy="9615"/>
            </a:xfrm>
            <a:custGeom>
              <a:avLst/>
              <a:gdLst>
                <a:gd name="connsiteX0" fmla="*/ 10490 w 10489"/>
                <a:gd name="connsiteY0" fmla="*/ 0 h 9615"/>
                <a:gd name="connsiteX1" fmla="*/ 0 w 10489"/>
                <a:gd name="connsiteY1" fmla="*/ 9616 h 9615"/>
                <a:gd name="connsiteX2" fmla="*/ 10490 w 10489"/>
                <a:gd name="connsiteY2" fmla="*/ 0 h 9615"/>
              </a:gdLst>
              <a:ahLst/>
              <a:cxnLst>
                <a:cxn ang="0">
                  <a:pos x="connsiteX0" y="connsiteY0"/>
                </a:cxn>
                <a:cxn ang="0">
                  <a:pos x="connsiteX1" y="connsiteY1"/>
                </a:cxn>
                <a:cxn ang="0">
                  <a:pos x="connsiteX2" y="connsiteY2"/>
                </a:cxn>
              </a:cxnLst>
              <a:rect l="l" t="t" r="r" b="b"/>
              <a:pathLst>
                <a:path w="10489" h="9615">
                  <a:moveTo>
                    <a:pt x="10490" y="0"/>
                  </a:moveTo>
                  <a:cubicBezTo>
                    <a:pt x="6993" y="3497"/>
                    <a:pt x="3497" y="6119"/>
                    <a:pt x="0" y="9616"/>
                  </a:cubicBezTo>
                  <a:cubicBezTo>
                    <a:pt x="3497" y="6119"/>
                    <a:pt x="6993" y="2622"/>
                    <a:pt x="10490" y="0"/>
                  </a:cubicBezTo>
                  <a:close/>
                </a:path>
              </a:pathLst>
            </a:custGeom>
            <a:solidFill>
              <a:srgbClr val="3D2226"/>
            </a:solidFill>
            <a:ln w="8731" cap="flat">
              <a:noFill/>
              <a:prstDash val="solid"/>
              <a:miter/>
            </a:ln>
          </p:spPr>
          <p:txBody>
            <a:bodyPr rtlCol="0" anchor="ctr"/>
            <a:lstStyle/>
            <a:p>
              <a:endParaRPr lang="en-GB"/>
            </a:p>
          </p:txBody>
        </p:sp>
        <p:sp>
          <p:nvSpPr>
            <p:cNvPr id="938" name="Freeform: Shape 937">
              <a:extLst>
                <a:ext uri="{FF2B5EF4-FFF2-40B4-BE49-F238E27FC236}">
                  <a16:creationId xmlns:a16="http://schemas.microsoft.com/office/drawing/2014/main" id="{8FF72691-A3AA-EC17-E423-059DE79ECA6D}"/>
                </a:ext>
              </a:extLst>
            </p:cNvPr>
            <p:cNvSpPr/>
            <p:nvPr/>
          </p:nvSpPr>
          <p:spPr>
            <a:xfrm>
              <a:off x="10825715" y="3288565"/>
              <a:ext cx="13986" cy="11364"/>
            </a:xfrm>
            <a:custGeom>
              <a:avLst/>
              <a:gdLst>
                <a:gd name="connsiteX0" fmla="*/ 3497 w 13986"/>
                <a:gd name="connsiteY0" fmla="*/ 0 h 11364"/>
                <a:gd name="connsiteX1" fmla="*/ 13986 w 13986"/>
                <a:gd name="connsiteY1" fmla="*/ 6993 h 11364"/>
                <a:gd name="connsiteX2" fmla="*/ 9615 w 13986"/>
                <a:gd name="connsiteY2" fmla="*/ 11364 h 11364"/>
                <a:gd name="connsiteX3" fmla="*/ 0 w 13986"/>
                <a:gd name="connsiteY3" fmla="*/ 3497 h 11364"/>
                <a:gd name="connsiteX4" fmla="*/ 3497 w 13986"/>
                <a:gd name="connsiteY4" fmla="*/ 0 h 11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11364">
                  <a:moveTo>
                    <a:pt x="3497" y="0"/>
                  </a:moveTo>
                  <a:cubicBezTo>
                    <a:pt x="6993" y="2623"/>
                    <a:pt x="10490" y="5245"/>
                    <a:pt x="13986" y="6993"/>
                  </a:cubicBezTo>
                  <a:cubicBezTo>
                    <a:pt x="12238" y="8741"/>
                    <a:pt x="11364" y="9616"/>
                    <a:pt x="9615" y="11364"/>
                  </a:cubicBezTo>
                  <a:cubicBezTo>
                    <a:pt x="6119" y="8741"/>
                    <a:pt x="3497" y="6119"/>
                    <a:pt x="0" y="3497"/>
                  </a:cubicBezTo>
                  <a:cubicBezTo>
                    <a:pt x="874" y="2623"/>
                    <a:pt x="1748" y="874"/>
                    <a:pt x="3497" y="0"/>
                  </a:cubicBezTo>
                  <a:close/>
                </a:path>
              </a:pathLst>
            </a:custGeom>
            <a:solidFill>
              <a:srgbClr val="BE7625"/>
            </a:solidFill>
            <a:ln w="8731" cap="flat">
              <a:noFill/>
              <a:prstDash val="solid"/>
              <a:miter/>
            </a:ln>
          </p:spPr>
          <p:txBody>
            <a:bodyPr rtlCol="0" anchor="ctr"/>
            <a:lstStyle/>
            <a:p>
              <a:endParaRPr lang="en-GB"/>
            </a:p>
          </p:txBody>
        </p:sp>
        <p:sp>
          <p:nvSpPr>
            <p:cNvPr id="939" name="Freeform: Shape 938">
              <a:extLst>
                <a:ext uri="{FF2B5EF4-FFF2-40B4-BE49-F238E27FC236}">
                  <a16:creationId xmlns:a16="http://schemas.microsoft.com/office/drawing/2014/main" id="{08CAF7AA-4C29-6EF5-0CC7-8CF169706275}"/>
                </a:ext>
              </a:extLst>
            </p:cNvPr>
            <p:cNvSpPr/>
            <p:nvPr/>
          </p:nvSpPr>
          <p:spPr>
            <a:xfrm>
              <a:off x="9541599" y="729951"/>
              <a:ext cx="6993" cy="9615"/>
            </a:xfrm>
            <a:custGeom>
              <a:avLst/>
              <a:gdLst>
                <a:gd name="connsiteX0" fmla="*/ 0 w 6993"/>
                <a:gd name="connsiteY0" fmla="*/ 874 h 9615"/>
                <a:gd name="connsiteX1" fmla="*/ 6993 w 6993"/>
                <a:gd name="connsiteY1" fmla="*/ 0 h 9615"/>
                <a:gd name="connsiteX2" fmla="*/ 5245 w 6993"/>
                <a:gd name="connsiteY2" fmla="*/ 9616 h 9615"/>
                <a:gd name="connsiteX3" fmla="*/ 0 w 6993"/>
                <a:gd name="connsiteY3" fmla="*/ 874 h 9615"/>
              </a:gdLst>
              <a:ahLst/>
              <a:cxnLst>
                <a:cxn ang="0">
                  <a:pos x="connsiteX0" y="connsiteY0"/>
                </a:cxn>
                <a:cxn ang="0">
                  <a:pos x="connsiteX1" y="connsiteY1"/>
                </a:cxn>
                <a:cxn ang="0">
                  <a:pos x="connsiteX2" y="connsiteY2"/>
                </a:cxn>
                <a:cxn ang="0">
                  <a:pos x="connsiteX3" y="connsiteY3"/>
                </a:cxn>
              </a:cxnLst>
              <a:rect l="l" t="t" r="r" b="b"/>
              <a:pathLst>
                <a:path w="6993" h="9615">
                  <a:moveTo>
                    <a:pt x="0" y="874"/>
                  </a:moveTo>
                  <a:cubicBezTo>
                    <a:pt x="2622" y="0"/>
                    <a:pt x="4371" y="0"/>
                    <a:pt x="6993" y="0"/>
                  </a:cubicBezTo>
                  <a:cubicBezTo>
                    <a:pt x="6119" y="3497"/>
                    <a:pt x="6119" y="6119"/>
                    <a:pt x="5245" y="9616"/>
                  </a:cubicBezTo>
                  <a:cubicBezTo>
                    <a:pt x="3497" y="6993"/>
                    <a:pt x="1748" y="4371"/>
                    <a:pt x="0" y="874"/>
                  </a:cubicBezTo>
                  <a:close/>
                </a:path>
              </a:pathLst>
            </a:custGeom>
            <a:solidFill>
              <a:srgbClr val="4F513D"/>
            </a:solidFill>
            <a:ln w="8731" cap="flat">
              <a:noFill/>
              <a:prstDash val="solid"/>
              <a:miter/>
            </a:ln>
          </p:spPr>
          <p:txBody>
            <a:bodyPr rtlCol="0" anchor="ctr"/>
            <a:lstStyle/>
            <a:p>
              <a:endParaRPr lang="en-GB"/>
            </a:p>
          </p:txBody>
        </p:sp>
        <p:sp>
          <p:nvSpPr>
            <p:cNvPr id="940" name="Freeform: Shape 939">
              <a:extLst>
                <a:ext uri="{FF2B5EF4-FFF2-40B4-BE49-F238E27FC236}">
                  <a16:creationId xmlns:a16="http://schemas.microsoft.com/office/drawing/2014/main" id="{81847789-CB8E-129D-EEAC-3FDA103C2706}"/>
                </a:ext>
              </a:extLst>
            </p:cNvPr>
            <p:cNvSpPr/>
            <p:nvPr/>
          </p:nvSpPr>
          <p:spPr>
            <a:xfrm>
              <a:off x="9882515" y="1585736"/>
              <a:ext cx="10489" cy="9615"/>
            </a:xfrm>
            <a:custGeom>
              <a:avLst/>
              <a:gdLst>
                <a:gd name="connsiteX0" fmla="*/ 0 w 10489"/>
                <a:gd name="connsiteY0" fmla="*/ 9615 h 9615"/>
                <a:gd name="connsiteX1" fmla="*/ 10490 w 10489"/>
                <a:gd name="connsiteY1" fmla="*/ 0 h 9615"/>
                <a:gd name="connsiteX2" fmla="*/ 0 w 10489"/>
                <a:gd name="connsiteY2" fmla="*/ 9615 h 9615"/>
              </a:gdLst>
              <a:ahLst/>
              <a:cxnLst>
                <a:cxn ang="0">
                  <a:pos x="connsiteX0" y="connsiteY0"/>
                </a:cxn>
                <a:cxn ang="0">
                  <a:pos x="connsiteX1" y="connsiteY1"/>
                </a:cxn>
                <a:cxn ang="0">
                  <a:pos x="connsiteX2" y="connsiteY2"/>
                </a:cxn>
              </a:cxnLst>
              <a:rect l="l" t="t" r="r" b="b"/>
              <a:pathLst>
                <a:path w="10489" h="9615">
                  <a:moveTo>
                    <a:pt x="0" y="9615"/>
                  </a:moveTo>
                  <a:cubicBezTo>
                    <a:pt x="3497" y="6119"/>
                    <a:pt x="6993" y="3497"/>
                    <a:pt x="10490" y="0"/>
                  </a:cubicBezTo>
                  <a:cubicBezTo>
                    <a:pt x="6993" y="3497"/>
                    <a:pt x="3497" y="6993"/>
                    <a:pt x="0" y="9615"/>
                  </a:cubicBezTo>
                  <a:close/>
                </a:path>
              </a:pathLst>
            </a:custGeom>
            <a:solidFill>
              <a:srgbClr val="7E4E29"/>
            </a:solidFill>
            <a:ln w="8731" cap="flat">
              <a:noFill/>
              <a:prstDash val="solid"/>
              <a:miter/>
            </a:ln>
          </p:spPr>
          <p:txBody>
            <a:bodyPr rtlCol="0" anchor="ctr"/>
            <a:lstStyle/>
            <a:p>
              <a:endParaRPr lang="en-GB"/>
            </a:p>
          </p:txBody>
        </p:sp>
        <p:sp>
          <p:nvSpPr>
            <p:cNvPr id="941" name="Freeform: Shape 940">
              <a:extLst>
                <a:ext uri="{FF2B5EF4-FFF2-40B4-BE49-F238E27FC236}">
                  <a16:creationId xmlns:a16="http://schemas.microsoft.com/office/drawing/2014/main" id="{978728D6-9FAC-90F4-7709-BA3BCAD206C5}"/>
                </a:ext>
              </a:extLst>
            </p:cNvPr>
            <p:cNvSpPr/>
            <p:nvPr/>
          </p:nvSpPr>
          <p:spPr>
            <a:xfrm>
              <a:off x="9576565" y="3334021"/>
              <a:ext cx="12237" cy="9615"/>
            </a:xfrm>
            <a:custGeom>
              <a:avLst/>
              <a:gdLst>
                <a:gd name="connsiteX0" fmla="*/ 0 w 12237"/>
                <a:gd name="connsiteY0" fmla="*/ 9616 h 9615"/>
                <a:gd name="connsiteX1" fmla="*/ 0 w 12237"/>
                <a:gd name="connsiteY1" fmla="*/ 874 h 9615"/>
                <a:gd name="connsiteX2" fmla="*/ 8741 w 12237"/>
                <a:gd name="connsiteY2" fmla="*/ 0 h 9615"/>
                <a:gd name="connsiteX3" fmla="*/ 12238 w 12237"/>
                <a:gd name="connsiteY3" fmla="*/ 3497 h 9615"/>
                <a:gd name="connsiteX4" fmla="*/ 0 w 12237"/>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9615">
                  <a:moveTo>
                    <a:pt x="0" y="9616"/>
                  </a:moveTo>
                  <a:cubicBezTo>
                    <a:pt x="874" y="6993"/>
                    <a:pt x="874" y="3497"/>
                    <a:pt x="0" y="874"/>
                  </a:cubicBezTo>
                  <a:cubicBezTo>
                    <a:pt x="2622" y="874"/>
                    <a:pt x="5245" y="874"/>
                    <a:pt x="8741" y="0"/>
                  </a:cubicBezTo>
                  <a:cubicBezTo>
                    <a:pt x="9615" y="874"/>
                    <a:pt x="11364" y="2622"/>
                    <a:pt x="12238" y="3497"/>
                  </a:cubicBezTo>
                  <a:cubicBezTo>
                    <a:pt x="7867" y="5245"/>
                    <a:pt x="3497" y="7867"/>
                    <a:pt x="0" y="9616"/>
                  </a:cubicBezTo>
                  <a:close/>
                </a:path>
              </a:pathLst>
            </a:custGeom>
            <a:solidFill>
              <a:srgbClr val="EA9024"/>
            </a:solidFill>
            <a:ln w="8731" cap="flat">
              <a:noFill/>
              <a:prstDash val="solid"/>
              <a:miter/>
            </a:ln>
          </p:spPr>
          <p:txBody>
            <a:bodyPr rtlCol="0" anchor="ctr"/>
            <a:lstStyle/>
            <a:p>
              <a:endParaRPr lang="en-GB"/>
            </a:p>
          </p:txBody>
        </p:sp>
        <p:sp>
          <p:nvSpPr>
            <p:cNvPr id="942" name="Freeform: Shape 941">
              <a:extLst>
                <a:ext uri="{FF2B5EF4-FFF2-40B4-BE49-F238E27FC236}">
                  <a16:creationId xmlns:a16="http://schemas.microsoft.com/office/drawing/2014/main" id="{CDEE7C8C-FCE9-A8A9-1828-64DD8E148B4F}"/>
                </a:ext>
              </a:extLst>
            </p:cNvPr>
            <p:cNvSpPr/>
            <p:nvPr/>
          </p:nvSpPr>
          <p:spPr>
            <a:xfrm>
              <a:off x="10985683" y="1234331"/>
              <a:ext cx="7867" cy="10489"/>
            </a:xfrm>
            <a:custGeom>
              <a:avLst/>
              <a:gdLst>
                <a:gd name="connsiteX0" fmla="*/ 7867 w 7867"/>
                <a:gd name="connsiteY0" fmla="*/ 10490 h 10489"/>
                <a:gd name="connsiteX1" fmla="*/ 0 w 7867"/>
                <a:gd name="connsiteY1" fmla="*/ 0 h 10489"/>
                <a:gd name="connsiteX2" fmla="*/ 7867 w 7867"/>
                <a:gd name="connsiteY2" fmla="*/ 10490 h 10489"/>
              </a:gdLst>
              <a:ahLst/>
              <a:cxnLst>
                <a:cxn ang="0">
                  <a:pos x="connsiteX0" y="connsiteY0"/>
                </a:cxn>
                <a:cxn ang="0">
                  <a:pos x="connsiteX1" y="connsiteY1"/>
                </a:cxn>
                <a:cxn ang="0">
                  <a:pos x="connsiteX2" y="connsiteY2"/>
                </a:cxn>
              </a:cxnLst>
              <a:rect l="l" t="t" r="r" b="b"/>
              <a:pathLst>
                <a:path w="7867" h="10489">
                  <a:moveTo>
                    <a:pt x="7867" y="10490"/>
                  </a:moveTo>
                  <a:cubicBezTo>
                    <a:pt x="5245" y="6993"/>
                    <a:pt x="2622" y="3497"/>
                    <a:pt x="0" y="0"/>
                  </a:cubicBezTo>
                  <a:cubicBezTo>
                    <a:pt x="2622" y="3497"/>
                    <a:pt x="5245" y="6993"/>
                    <a:pt x="7867" y="10490"/>
                  </a:cubicBezTo>
                  <a:close/>
                </a:path>
              </a:pathLst>
            </a:custGeom>
            <a:solidFill>
              <a:srgbClr val="3D2226"/>
            </a:solidFill>
            <a:ln w="8731" cap="flat">
              <a:noFill/>
              <a:prstDash val="solid"/>
              <a:miter/>
            </a:ln>
          </p:spPr>
          <p:txBody>
            <a:bodyPr rtlCol="0" anchor="ctr"/>
            <a:lstStyle/>
            <a:p>
              <a:endParaRPr lang="en-GB"/>
            </a:p>
          </p:txBody>
        </p:sp>
        <p:sp>
          <p:nvSpPr>
            <p:cNvPr id="943" name="Freeform: Shape 942">
              <a:extLst>
                <a:ext uri="{FF2B5EF4-FFF2-40B4-BE49-F238E27FC236}">
                  <a16:creationId xmlns:a16="http://schemas.microsoft.com/office/drawing/2014/main" id="{6C6ABC2F-6DCC-DB2B-9721-82386A53A27B}"/>
                </a:ext>
              </a:extLst>
            </p:cNvPr>
            <p:cNvSpPr/>
            <p:nvPr/>
          </p:nvSpPr>
          <p:spPr>
            <a:xfrm>
              <a:off x="10739175" y="4309564"/>
              <a:ext cx="6993" cy="2622"/>
            </a:xfrm>
            <a:custGeom>
              <a:avLst/>
              <a:gdLst>
                <a:gd name="connsiteX0" fmla="*/ 6993 w 6993"/>
                <a:gd name="connsiteY0" fmla="*/ 1748 h 2622"/>
                <a:gd name="connsiteX1" fmla="*/ 0 w 6993"/>
                <a:gd name="connsiteY1" fmla="*/ 2622 h 2622"/>
                <a:gd name="connsiteX2" fmla="*/ 3497 w 6993"/>
                <a:gd name="connsiteY2" fmla="*/ 0 h 2622"/>
                <a:gd name="connsiteX3" fmla="*/ 6993 w 6993"/>
                <a:gd name="connsiteY3" fmla="*/ 1748 h 2622"/>
              </a:gdLst>
              <a:ahLst/>
              <a:cxnLst>
                <a:cxn ang="0">
                  <a:pos x="connsiteX0" y="connsiteY0"/>
                </a:cxn>
                <a:cxn ang="0">
                  <a:pos x="connsiteX1" y="connsiteY1"/>
                </a:cxn>
                <a:cxn ang="0">
                  <a:pos x="connsiteX2" y="connsiteY2"/>
                </a:cxn>
                <a:cxn ang="0">
                  <a:pos x="connsiteX3" y="connsiteY3"/>
                </a:cxn>
              </a:cxnLst>
              <a:rect l="l" t="t" r="r" b="b"/>
              <a:pathLst>
                <a:path w="6993" h="2622">
                  <a:moveTo>
                    <a:pt x="6993" y="1748"/>
                  </a:moveTo>
                  <a:cubicBezTo>
                    <a:pt x="4371" y="1748"/>
                    <a:pt x="2623" y="2622"/>
                    <a:pt x="0" y="2622"/>
                  </a:cubicBezTo>
                  <a:cubicBezTo>
                    <a:pt x="0" y="2622"/>
                    <a:pt x="3497" y="0"/>
                    <a:pt x="3497" y="0"/>
                  </a:cubicBezTo>
                  <a:lnTo>
                    <a:pt x="6993" y="1748"/>
                  </a:lnTo>
                  <a:close/>
                </a:path>
              </a:pathLst>
            </a:custGeom>
            <a:solidFill>
              <a:srgbClr val="4F513D"/>
            </a:solidFill>
            <a:ln w="8731" cap="flat">
              <a:noFill/>
              <a:prstDash val="solid"/>
              <a:miter/>
            </a:ln>
          </p:spPr>
          <p:txBody>
            <a:bodyPr rtlCol="0" anchor="ctr"/>
            <a:lstStyle/>
            <a:p>
              <a:endParaRPr lang="en-GB"/>
            </a:p>
          </p:txBody>
        </p:sp>
        <p:sp>
          <p:nvSpPr>
            <p:cNvPr id="944" name="Freeform: Shape 943">
              <a:extLst>
                <a:ext uri="{FF2B5EF4-FFF2-40B4-BE49-F238E27FC236}">
                  <a16:creationId xmlns:a16="http://schemas.microsoft.com/office/drawing/2014/main" id="{1463A57A-ED36-0907-54DB-59AEE0F8869E}"/>
                </a:ext>
              </a:extLst>
            </p:cNvPr>
            <p:cNvSpPr/>
            <p:nvPr/>
          </p:nvSpPr>
          <p:spPr>
            <a:xfrm>
              <a:off x="10240913" y="1202862"/>
              <a:ext cx="7867" cy="6993"/>
            </a:xfrm>
            <a:custGeom>
              <a:avLst/>
              <a:gdLst>
                <a:gd name="connsiteX0" fmla="*/ 7867 w 7867"/>
                <a:gd name="connsiteY0" fmla="*/ 6993 h 6993"/>
                <a:gd name="connsiteX1" fmla="*/ 0 w 7867"/>
                <a:gd name="connsiteY1" fmla="*/ 0 h 6993"/>
                <a:gd name="connsiteX2" fmla="*/ 7867 w 7867"/>
                <a:gd name="connsiteY2" fmla="*/ 6993 h 6993"/>
              </a:gdLst>
              <a:ahLst/>
              <a:cxnLst>
                <a:cxn ang="0">
                  <a:pos x="connsiteX0" y="connsiteY0"/>
                </a:cxn>
                <a:cxn ang="0">
                  <a:pos x="connsiteX1" y="connsiteY1"/>
                </a:cxn>
                <a:cxn ang="0">
                  <a:pos x="connsiteX2" y="connsiteY2"/>
                </a:cxn>
              </a:cxnLst>
              <a:rect l="l" t="t" r="r" b="b"/>
              <a:pathLst>
                <a:path w="7867" h="6993">
                  <a:moveTo>
                    <a:pt x="7867" y="6993"/>
                  </a:moveTo>
                  <a:cubicBezTo>
                    <a:pt x="5245" y="4371"/>
                    <a:pt x="2622" y="2622"/>
                    <a:pt x="0" y="0"/>
                  </a:cubicBezTo>
                  <a:cubicBezTo>
                    <a:pt x="2622" y="2622"/>
                    <a:pt x="5245" y="5245"/>
                    <a:pt x="7867" y="6993"/>
                  </a:cubicBezTo>
                  <a:close/>
                </a:path>
              </a:pathLst>
            </a:custGeom>
            <a:solidFill>
              <a:srgbClr val="B23D4A"/>
            </a:solidFill>
            <a:ln w="8731" cap="flat">
              <a:noFill/>
              <a:prstDash val="solid"/>
              <a:miter/>
            </a:ln>
          </p:spPr>
          <p:txBody>
            <a:bodyPr rtlCol="0" anchor="ctr"/>
            <a:lstStyle/>
            <a:p>
              <a:endParaRPr lang="en-GB"/>
            </a:p>
          </p:txBody>
        </p:sp>
        <p:sp>
          <p:nvSpPr>
            <p:cNvPr id="945" name="Freeform: Shape 944">
              <a:extLst>
                <a:ext uri="{FF2B5EF4-FFF2-40B4-BE49-F238E27FC236}">
                  <a16:creationId xmlns:a16="http://schemas.microsoft.com/office/drawing/2014/main" id="{E137282A-2E27-3562-EE48-2DF4B128651E}"/>
                </a:ext>
              </a:extLst>
            </p:cNvPr>
            <p:cNvSpPr/>
            <p:nvPr/>
          </p:nvSpPr>
          <p:spPr>
            <a:xfrm>
              <a:off x="9430583" y="3421435"/>
              <a:ext cx="6118" cy="2622"/>
            </a:xfrm>
            <a:custGeom>
              <a:avLst/>
              <a:gdLst>
                <a:gd name="connsiteX0" fmla="*/ 0 w 6118"/>
                <a:gd name="connsiteY0" fmla="*/ 2622 h 2622"/>
                <a:gd name="connsiteX1" fmla="*/ 6119 w 6118"/>
                <a:gd name="connsiteY1" fmla="*/ 0 h 2622"/>
                <a:gd name="connsiteX2" fmla="*/ 0 w 6118"/>
                <a:gd name="connsiteY2" fmla="*/ 2622 h 2622"/>
              </a:gdLst>
              <a:ahLst/>
              <a:cxnLst>
                <a:cxn ang="0">
                  <a:pos x="connsiteX0" y="connsiteY0"/>
                </a:cxn>
                <a:cxn ang="0">
                  <a:pos x="connsiteX1" y="connsiteY1"/>
                </a:cxn>
                <a:cxn ang="0">
                  <a:pos x="connsiteX2" y="connsiteY2"/>
                </a:cxn>
              </a:cxnLst>
              <a:rect l="l" t="t" r="r" b="b"/>
              <a:pathLst>
                <a:path w="6118" h="2622">
                  <a:moveTo>
                    <a:pt x="0" y="2622"/>
                  </a:moveTo>
                  <a:cubicBezTo>
                    <a:pt x="1748" y="1748"/>
                    <a:pt x="3497" y="874"/>
                    <a:pt x="6119" y="0"/>
                  </a:cubicBezTo>
                  <a:cubicBezTo>
                    <a:pt x="4371" y="1748"/>
                    <a:pt x="1748" y="2622"/>
                    <a:pt x="0" y="2622"/>
                  </a:cubicBezTo>
                  <a:close/>
                </a:path>
              </a:pathLst>
            </a:custGeom>
            <a:solidFill>
              <a:srgbClr val="4F513D"/>
            </a:solidFill>
            <a:ln w="8731" cap="flat">
              <a:noFill/>
              <a:prstDash val="solid"/>
              <a:miter/>
            </a:ln>
          </p:spPr>
          <p:txBody>
            <a:bodyPr rtlCol="0" anchor="ctr"/>
            <a:lstStyle/>
            <a:p>
              <a:endParaRPr lang="en-GB"/>
            </a:p>
          </p:txBody>
        </p:sp>
        <p:sp>
          <p:nvSpPr>
            <p:cNvPr id="946" name="Freeform: Shape 945">
              <a:extLst>
                <a:ext uri="{FF2B5EF4-FFF2-40B4-BE49-F238E27FC236}">
                  <a16:creationId xmlns:a16="http://schemas.microsoft.com/office/drawing/2014/main" id="{83E0E284-FDE1-C432-F0F8-5D7710E74B7B}"/>
                </a:ext>
              </a:extLst>
            </p:cNvPr>
            <p:cNvSpPr/>
            <p:nvPr/>
          </p:nvSpPr>
          <p:spPr>
            <a:xfrm>
              <a:off x="9497892" y="1132056"/>
              <a:ext cx="13986" cy="9615"/>
            </a:xfrm>
            <a:custGeom>
              <a:avLst/>
              <a:gdLst>
                <a:gd name="connsiteX0" fmla="*/ 0 w 13986"/>
                <a:gd name="connsiteY0" fmla="*/ 0 h 9615"/>
                <a:gd name="connsiteX1" fmla="*/ 9615 w 13986"/>
                <a:gd name="connsiteY1" fmla="*/ 0 h 9615"/>
                <a:gd name="connsiteX2" fmla="*/ 13986 w 13986"/>
                <a:gd name="connsiteY2" fmla="*/ 5245 h 9615"/>
                <a:gd name="connsiteX3" fmla="*/ 8741 w 13986"/>
                <a:gd name="connsiteY3" fmla="*/ 9616 h 9615"/>
                <a:gd name="connsiteX4" fmla="*/ 0 w 13986"/>
                <a:gd name="connsiteY4" fmla="*/ 0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9615">
                  <a:moveTo>
                    <a:pt x="0" y="0"/>
                  </a:moveTo>
                  <a:cubicBezTo>
                    <a:pt x="3497" y="0"/>
                    <a:pt x="6993" y="0"/>
                    <a:pt x="9615" y="0"/>
                  </a:cubicBezTo>
                  <a:cubicBezTo>
                    <a:pt x="12238" y="874"/>
                    <a:pt x="13112" y="2622"/>
                    <a:pt x="13986" y="5245"/>
                  </a:cubicBezTo>
                  <a:cubicBezTo>
                    <a:pt x="12238" y="6993"/>
                    <a:pt x="10490" y="8741"/>
                    <a:pt x="8741" y="9616"/>
                  </a:cubicBezTo>
                  <a:cubicBezTo>
                    <a:pt x="5245" y="6119"/>
                    <a:pt x="2622" y="2622"/>
                    <a:pt x="0" y="0"/>
                  </a:cubicBezTo>
                  <a:close/>
                </a:path>
              </a:pathLst>
            </a:custGeom>
            <a:solidFill>
              <a:srgbClr val="3D2226"/>
            </a:solidFill>
            <a:ln w="8731" cap="flat">
              <a:noFill/>
              <a:prstDash val="solid"/>
              <a:miter/>
            </a:ln>
          </p:spPr>
          <p:txBody>
            <a:bodyPr rtlCol="0" anchor="ctr"/>
            <a:lstStyle/>
            <a:p>
              <a:endParaRPr lang="en-GB"/>
            </a:p>
          </p:txBody>
        </p:sp>
        <p:sp>
          <p:nvSpPr>
            <p:cNvPr id="947" name="Freeform: Shape 946">
              <a:extLst>
                <a:ext uri="{FF2B5EF4-FFF2-40B4-BE49-F238E27FC236}">
                  <a16:creationId xmlns:a16="http://schemas.microsoft.com/office/drawing/2014/main" id="{ED4FAC84-9AFF-6480-9E4E-4AD87E76952A}"/>
                </a:ext>
              </a:extLst>
            </p:cNvPr>
            <p:cNvSpPr/>
            <p:nvPr/>
          </p:nvSpPr>
          <p:spPr>
            <a:xfrm>
              <a:off x="9031100" y="1111077"/>
              <a:ext cx="6993" cy="8741"/>
            </a:xfrm>
            <a:custGeom>
              <a:avLst/>
              <a:gdLst>
                <a:gd name="connsiteX0" fmla="*/ 6993 w 6993"/>
                <a:gd name="connsiteY0" fmla="*/ 6993 h 8741"/>
                <a:gd name="connsiteX1" fmla="*/ 0 w 6993"/>
                <a:gd name="connsiteY1" fmla="*/ 8741 h 8741"/>
                <a:gd name="connsiteX2" fmla="*/ 1748 w 6993"/>
                <a:gd name="connsiteY2" fmla="*/ 0 h 8741"/>
                <a:gd name="connsiteX3" fmla="*/ 6993 w 6993"/>
                <a:gd name="connsiteY3" fmla="*/ 6993 h 8741"/>
              </a:gdLst>
              <a:ahLst/>
              <a:cxnLst>
                <a:cxn ang="0">
                  <a:pos x="connsiteX0" y="connsiteY0"/>
                </a:cxn>
                <a:cxn ang="0">
                  <a:pos x="connsiteX1" y="connsiteY1"/>
                </a:cxn>
                <a:cxn ang="0">
                  <a:pos x="connsiteX2" y="connsiteY2"/>
                </a:cxn>
                <a:cxn ang="0">
                  <a:pos x="connsiteX3" y="connsiteY3"/>
                </a:cxn>
              </a:cxnLst>
              <a:rect l="l" t="t" r="r" b="b"/>
              <a:pathLst>
                <a:path w="6993" h="8741">
                  <a:moveTo>
                    <a:pt x="6993" y="6993"/>
                  </a:moveTo>
                  <a:cubicBezTo>
                    <a:pt x="4371" y="7867"/>
                    <a:pt x="2622" y="7867"/>
                    <a:pt x="0" y="8741"/>
                  </a:cubicBezTo>
                  <a:cubicBezTo>
                    <a:pt x="874" y="6119"/>
                    <a:pt x="1748" y="2622"/>
                    <a:pt x="1748" y="0"/>
                  </a:cubicBezTo>
                  <a:cubicBezTo>
                    <a:pt x="3497" y="2622"/>
                    <a:pt x="5245" y="5245"/>
                    <a:pt x="6993" y="6993"/>
                  </a:cubicBezTo>
                  <a:close/>
                </a:path>
              </a:pathLst>
            </a:custGeom>
            <a:solidFill>
              <a:srgbClr val="7E4E29"/>
            </a:solidFill>
            <a:ln w="8731" cap="flat">
              <a:noFill/>
              <a:prstDash val="solid"/>
              <a:miter/>
            </a:ln>
          </p:spPr>
          <p:txBody>
            <a:bodyPr rtlCol="0" anchor="ctr"/>
            <a:lstStyle/>
            <a:p>
              <a:endParaRPr lang="en-GB"/>
            </a:p>
          </p:txBody>
        </p:sp>
        <p:sp>
          <p:nvSpPr>
            <p:cNvPr id="948" name="Freeform: Shape 947">
              <a:extLst>
                <a:ext uri="{FF2B5EF4-FFF2-40B4-BE49-F238E27FC236}">
                  <a16:creationId xmlns:a16="http://schemas.microsoft.com/office/drawing/2014/main" id="{09DC93F7-C5A1-1722-D558-267E677D7901}"/>
                </a:ext>
              </a:extLst>
            </p:cNvPr>
            <p:cNvSpPr/>
            <p:nvPr/>
          </p:nvSpPr>
          <p:spPr>
            <a:xfrm>
              <a:off x="9312574" y="1088349"/>
              <a:ext cx="11363" cy="9615"/>
            </a:xfrm>
            <a:custGeom>
              <a:avLst/>
              <a:gdLst>
                <a:gd name="connsiteX0" fmla="*/ 0 w 11363"/>
                <a:gd name="connsiteY0" fmla="*/ 6993 h 9615"/>
                <a:gd name="connsiteX1" fmla="*/ 10490 w 11363"/>
                <a:gd name="connsiteY1" fmla="*/ 0 h 9615"/>
                <a:gd name="connsiteX2" fmla="*/ 11364 w 11363"/>
                <a:gd name="connsiteY2" fmla="*/ 874 h 9615"/>
                <a:gd name="connsiteX3" fmla="*/ 3497 w 11363"/>
                <a:gd name="connsiteY3" fmla="*/ 9616 h 9615"/>
                <a:gd name="connsiteX4" fmla="*/ 0 w 11363"/>
                <a:gd name="connsiteY4" fmla="*/ 6993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9615">
                  <a:moveTo>
                    <a:pt x="0" y="6993"/>
                  </a:moveTo>
                  <a:cubicBezTo>
                    <a:pt x="3497" y="4371"/>
                    <a:pt x="6993" y="1748"/>
                    <a:pt x="10490" y="0"/>
                  </a:cubicBezTo>
                  <a:cubicBezTo>
                    <a:pt x="10490" y="0"/>
                    <a:pt x="11364" y="874"/>
                    <a:pt x="11364" y="874"/>
                  </a:cubicBezTo>
                  <a:cubicBezTo>
                    <a:pt x="8741" y="3497"/>
                    <a:pt x="6119" y="6993"/>
                    <a:pt x="3497" y="9616"/>
                  </a:cubicBezTo>
                  <a:lnTo>
                    <a:pt x="0" y="6993"/>
                  </a:lnTo>
                  <a:close/>
                </a:path>
              </a:pathLst>
            </a:custGeom>
            <a:solidFill>
              <a:srgbClr val="7B2B29"/>
            </a:solidFill>
            <a:ln w="8731" cap="flat">
              <a:noFill/>
              <a:prstDash val="solid"/>
              <a:miter/>
            </a:ln>
          </p:spPr>
          <p:txBody>
            <a:bodyPr rtlCol="0" anchor="ctr"/>
            <a:lstStyle/>
            <a:p>
              <a:endParaRPr lang="en-GB"/>
            </a:p>
          </p:txBody>
        </p:sp>
        <p:sp>
          <p:nvSpPr>
            <p:cNvPr id="949" name="Freeform: Shape 948">
              <a:extLst>
                <a:ext uri="{FF2B5EF4-FFF2-40B4-BE49-F238E27FC236}">
                  <a16:creationId xmlns:a16="http://schemas.microsoft.com/office/drawing/2014/main" id="{AC775C68-4708-8CED-E1DE-716F2481FDFB}"/>
                </a:ext>
              </a:extLst>
            </p:cNvPr>
            <p:cNvSpPr/>
            <p:nvPr/>
          </p:nvSpPr>
          <p:spPr>
            <a:xfrm>
              <a:off x="9574817" y="772784"/>
              <a:ext cx="9615" cy="9615"/>
            </a:xfrm>
            <a:custGeom>
              <a:avLst/>
              <a:gdLst>
                <a:gd name="connsiteX0" fmla="*/ 9615 w 9615"/>
                <a:gd name="connsiteY0" fmla="*/ 9616 h 9615"/>
                <a:gd name="connsiteX1" fmla="*/ 0 w 9615"/>
                <a:gd name="connsiteY1" fmla="*/ 1748 h 9615"/>
                <a:gd name="connsiteX2" fmla="*/ 1748 w 9615"/>
                <a:gd name="connsiteY2" fmla="*/ 0 h 9615"/>
                <a:gd name="connsiteX3" fmla="*/ 9615 w 9615"/>
                <a:gd name="connsiteY3" fmla="*/ 9616 h 9615"/>
                <a:gd name="connsiteX4" fmla="*/ 9615 w 9615"/>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9615">
                  <a:moveTo>
                    <a:pt x="9615" y="9616"/>
                  </a:moveTo>
                  <a:cubicBezTo>
                    <a:pt x="6119" y="6993"/>
                    <a:pt x="3497" y="4371"/>
                    <a:pt x="0" y="1748"/>
                  </a:cubicBezTo>
                  <a:cubicBezTo>
                    <a:pt x="0" y="1748"/>
                    <a:pt x="1748" y="0"/>
                    <a:pt x="1748" y="0"/>
                  </a:cubicBezTo>
                  <a:cubicBezTo>
                    <a:pt x="5245" y="2622"/>
                    <a:pt x="7867" y="6119"/>
                    <a:pt x="9615" y="9616"/>
                  </a:cubicBezTo>
                  <a:lnTo>
                    <a:pt x="9615" y="9616"/>
                  </a:lnTo>
                  <a:close/>
                </a:path>
              </a:pathLst>
            </a:custGeom>
            <a:solidFill>
              <a:srgbClr val="7B2B29"/>
            </a:solidFill>
            <a:ln w="8731" cap="flat">
              <a:noFill/>
              <a:prstDash val="solid"/>
              <a:miter/>
            </a:ln>
          </p:spPr>
          <p:txBody>
            <a:bodyPr rtlCol="0" anchor="ctr"/>
            <a:lstStyle/>
            <a:p>
              <a:endParaRPr lang="en-GB"/>
            </a:p>
          </p:txBody>
        </p:sp>
        <p:sp>
          <p:nvSpPr>
            <p:cNvPr id="950" name="Freeform: Shape 949">
              <a:extLst>
                <a:ext uri="{FF2B5EF4-FFF2-40B4-BE49-F238E27FC236}">
                  <a16:creationId xmlns:a16="http://schemas.microsoft.com/office/drawing/2014/main" id="{D1E23951-0F0E-12EF-C5C3-419C2BB9C7E5}"/>
                </a:ext>
              </a:extLst>
            </p:cNvPr>
            <p:cNvSpPr/>
            <p:nvPr/>
          </p:nvSpPr>
          <p:spPr>
            <a:xfrm>
              <a:off x="9092290" y="1090097"/>
              <a:ext cx="9615" cy="8741"/>
            </a:xfrm>
            <a:custGeom>
              <a:avLst/>
              <a:gdLst>
                <a:gd name="connsiteX0" fmla="*/ 0 w 9615"/>
                <a:gd name="connsiteY0" fmla="*/ 0 h 8741"/>
                <a:gd name="connsiteX1" fmla="*/ 9616 w 9615"/>
                <a:gd name="connsiteY1" fmla="*/ 8741 h 8741"/>
                <a:gd name="connsiteX2" fmla="*/ 0 w 9615"/>
                <a:gd name="connsiteY2" fmla="*/ 0 h 8741"/>
              </a:gdLst>
              <a:ahLst/>
              <a:cxnLst>
                <a:cxn ang="0">
                  <a:pos x="connsiteX0" y="connsiteY0"/>
                </a:cxn>
                <a:cxn ang="0">
                  <a:pos x="connsiteX1" y="connsiteY1"/>
                </a:cxn>
                <a:cxn ang="0">
                  <a:pos x="connsiteX2" y="connsiteY2"/>
                </a:cxn>
              </a:cxnLst>
              <a:rect l="l" t="t" r="r" b="b"/>
              <a:pathLst>
                <a:path w="9615" h="8741">
                  <a:moveTo>
                    <a:pt x="0" y="0"/>
                  </a:moveTo>
                  <a:cubicBezTo>
                    <a:pt x="3497" y="2622"/>
                    <a:pt x="6119" y="6119"/>
                    <a:pt x="9616" y="8741"/>
                  </a:cubicBezTo>
                  <a:cubicBezTo>
                    <a:pt x="6993" y="6119"/>
                    <a:pt x="3497" y="3497"/>
                    <a:pt x="0" y="0"/>
                  </a:cubicBezTo>
                  <a:close/>
                </a:path>
              </a:pathLst>
            </a:custGeom>
            <a:solidFill>
              <a:srgbClr val="7B2B29"/>
            </a:solidFill>
            <a:ln w="8731" cap="flat">
              <a:noFill/>
              <a:prstDash val="solid"/>
              <a:miter/>
            </a:ln>
          </p:spPr>
          <p:txBody>
            <a:bodyPr rtlCol="0" anchor="ctr"/>
            <a:lstStyle/>
            <a:p>
              <a:endParaRPr lang="en-GB"/>
            </a:p>
          </p:txBody>
        </p:sp>
        <p:sp>
          <p:nvSpPr>
            <p:cNvPr id="951" name="Freeform: Shape 950">
              <a:extLst>
                <a:ext uri="{FF2B5EF4-FFF2-40B4-BE49-F238E27FC236}">
                  <a16:creationId xmlns:a16="http://schemas.microsoft.com/office/drawing/2014/main" id="{0A11708A-4867-E833-86F3-52D6AB80C02C}"/>
                </a:ext>
              </a:extLst>
            </p:cNvPr>
            <p:cNvSpPr/>
            <p:nvPr/>
          </p:nvSpPr>
          <p:spPr>
            <a:xfrm>
              <a:off x="9083549" y="1080482"/>
              <a:ext cx="11363" cy="9615"/>
            </a:xfrm>
            <a:custGeom>
              <a:avLst/>
              <a:gdLst>
                <a:gd name="connsiteX0" fmla="*/ 0 w 11363"/>
                <a:gd name="connsiteY0" fmla="*/ 0 h 9615"/>
                <a:gd name="connsiteX1" fmla="*/ 11364 w 11363"/>
                <a:gd name="connsiteY1" fmla="*/ 9615 h 9615"/>
                <a:gd name="connsiteX2" fmla="*/ 0 w 11363"/>
                <a:gd name="connsiteY2" fmla="*/ 0 h 9615"/>
              </a:gdLst>
              <a:ahLst/>
              <a:cxnLst>
                <a:cxn ang="0">
                  <a:pos x="connsiteX0" y="connsiteY0"/>
                </a:cxn>
                <a:cxn ang="0">
                  <a:pos x="connsiteX1" y="connsiteY1"/>
                </a:cxn>
                <a:cxn ang="0">
                  <a:pos x="connsiteX2" y="connsiteY2"/>
                </a:cxn>
              </a:cxnLst>
              <a:rect l="l" t="t" r="r" b="b"/>
              <a:pathLst>
                <a:path w="11363" h="9615">
                  <a:moveTo>
                    <a:pt x="0" y="0"/>
                  </a:moveTo>
                  <a:cubicBezTo>
                    <a:pt x="3497" y="3497"/>
                    <a:pt x="7867" y="6119"/>
                    <a:pt x="11364" y="9615"/>
                  </a:cubicBezTo>
                  <a:cubicBezTo>
                    <a:pt x="7867" y="6119"/>
                    <a:pt x="3497" y="2622"/>
                    <a:pt x="0" y="0"/>
                  </a:cubicBezTo>
                  <a:close/>
                </a:path>
              </a:pathLst>
            </a:custGeom>
            <a:solidFill>
              <a:srgbClr val="7B2B29"/>
            </a:solidFill>
            <a:ln w="8731" cap="flat">
              <a:noFill/>
              <a:prstDash val="solid"/>
              <a:miter/>
            </a:ln>
          </p:spPr>
          <p:txBody>
            <a:bodyPr rtlCol="0" anchor="ctr"/>
            <a:lstStyle/>
            <a:p>
              <a:endParaRPr lang="en-GB"/>
            </a:p>
          </p:txBody>
        </p:sp>
        <p:sp>
          <p:nvSpPr>
            <p:cNvPr id="952" name="Freeform: Shape 951">
              <a:extLst>
                <a:ext uri="{FF2B5EF4-FFF2-40B4-BE49-F238E27FC236}">
                  <a16:creationId xmlns:a16="http://schemas.microsoft.com/office/drawing/2014/main" id="{085BDBF1-4DFF-7732-3CD1-C2CFEB441C82}"/>
                </a:ext>
              </a:extLst>
            </p:cNvPr>
            <p:cNvSpPr/>
            <p:nvPr/>
          </p:nvSpPr>
          <p:spPr>
            <a:xfrm>
              <a:off x="9468171" y="1068244"/>
              <a:ext cx="12238" cy="11363"/>
            </a:xfrm>
            <a:custGeom>
              <a:avLst/>
              <a:gdLst>
                <a:gd name="connsiteX0" fmla="*/ 12238 w 12238"/>
                <a:gd name="connsiteY0" fmla="*/ 10490 h 11363"/>
                <a:gd name="connsiteX1" fmla="*/ 1748 w 12238"/>
                <a:gd name="connsiteY1" fmla="*/ 11364 h 11363"/>
                <a:gd name="connsiteX2" fmla="*/ 0 w 12238"/>
                <a:gd name="connsiteY2" fmla="*/ 9616 h 11363"/>
                <a:gd name="connsiteX3" fmla="*/ 6119 w 12238"/>
                <a:gd name="connsiteY3" fmla="*/ 0 h 11363"/>
                <a:gd name="connsiteX4" fmla="*/ 12238 w 12238"/>
                <a:gd name="connsiteY4" fmla="*/ 1049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1363">
                  <a:moveTo>
                    <a:pt x="12238" y="10490"/>
                  </a:moveTo>
                  <a:cubicBezTo>
                    <a:pt x="8741" y="10490"/>
                    <a:pt x="5245" y="11364"/>
                    <a:pt x="1748" y="11364"/>
                  </a:cubicBezTo>
                  <a:cubicBezTo>
                    <a:pt x="1748" y="11364"/>
                    <a:pt x="0" y="9616"/>
                    <a:pt x="0" y="9616"/>
                  </a:cubicBezTo>
                  <a:cubicBezTo>
                    <a:pt x="1748" y="6119"/>
                    <a:pt x="4371" y="3497"/>
                    <a:pt x="6119" y="0"/>
                  </a:cubicBezTo>
                  <a:cubicBezTo>
                    <a:pt x="7867" y="3497"/>
                    <a:pt x="10490" y="6993"/>
                    <a:pt x="12238" y="10490"/>
                  </a:cubicBezTo>
                  <a:close/>
                </a:path>
              </a:pathLst>
            </a:custGeom>
            <a:solidFill>
              <a:srgbClr val="7B2B29"/>
            </a:solidFill>
            <a:ln w="8731" cap="flat">
              <a:noFill/>
              <a:prstDash val="solid"/>
              <a:miter/>
            </a:ln>
          </p:spPr>
          <p:txBody>
            <a:bodyPr rtlCol="0" anchor="ctr"/>
            <a:lstStyle/>
            <a:p>
              <a:endParaRPr lang="en-GB"/>
            </a:p>
          </p:txBody>
        </p:sp>
        <p:sp>
          <p:nvSpPr>
            <p:cNvPr id="953" name="Freeform: Shape 952">
              <a:extLst>
                <a:ext uri="{FF2B5EF4-FFF2-40B4-BE49-F238E27FC236}">
                  <a16:creationId xmlns:a16="http://schemas.microsoft.com/office/drawing/2014/main" id="{149C2687-1A38-F5FE-7034-6B42008BF6D2}"/>
                </a:ext>
              </a:extLst>
            </p:cNvPr>
            <p:cNvSpPr/>
            <p:nvPr/>
          </p:nvSpPr>
          <p:spPr>
            <a:xfrm>
              <a:off x="8963791" y="781525"/>
              <a:ext cx="12238" cy="12238"/>
            </a:xfrm>
            <a:custGeom>
              <a:avLst/>
              <a:gdLst>
                <a:gd name="connsiteX0" fmla="*/ 0 w 12238"/>
                <a:gd name="connsiteY0" fmla="*/ 8741 h 12238"/>
                <a:gd name="connsiteX1" fmla="*/ 8741 w 12238"/>
                <a:gd name="connsiteY1" fmla="*/ 0 h 12238"/>
                <a:gd name="connsiteX2" fmla="*/ 12238 w 12238"/>
                <a:gd name="connsiteY2" fmla="*/ 8741 h 12238"/>
                <a:gd name="connsiteX3" fmla="*/ 8741 w 12238"/>
                <a:gd name="connsiteY3" fmla="*/ 12238 h 12238"/>
                <a:gd name="connsiteX4" fmla="*/ 0 w 12238"/>
                <a:gd name="connsiteY4" fmla="*/ 8741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2238">
                  <a:moveTo>
                    <a:pt x="0" y="8741"/>
                  </a:moveTo>
                  <a:cubicBezTo>
                    <a:pt x="2622" y="6119"/>
                    <a:pt x="5245" y="2622"/>
                    <a:pt x="8741" y="0"/>
                  </a:cubicBezTo>
                  <a:cubicBezTo>
                    <a:pt x="9616" y="2622"/>
                    <a:pt x="11364" y="6119"/>
                    <a:pt x="12238" y="8741"/>
                  </a:cubicBezTo>
                  <a:cubicBezTo>
                    <a:pt x="12238" y="10490"/>
                    <a:pt x="10490" y="12238"/>
                    <a:pt x="8741" y="12238"/>
                  </a:cubicBezTo>
                  <a:cubicBezTo>
                    <a:pt x="6119" y="10490"/>
                    <a:pt x="2622" y="9616"/>
                    <a:pt x="0" y="8741"/>
                  </a:cubicBezTo>
                  <a:close/>
                </a:path>
              </a:pathLst>
            </a:custGeom>
            <a:solidFill>
              <a:srgbClr val="3D2226"/>
            </a:solidFill>
            <a:ln w="8731" cap="flat">
              <a:noFill/>
              <a:prstDash val="solid"/>
              <a:miter/>
            </a:ln>
          </p:spPr>
          <p:txBody>
            <a:bodyPr rtlCol="0" anchor="ctr"/>
            <a:lstStyle/>
            <a:p>
              <a:endParaRPr lang="en-GB"/>
            </a:p>
          </p:txBody>
        </p:sp>
        <p:sp>
          <p:nvSpPr>
            <p:cNvPr id="954" name="Freeform: Shape 953">
              <a:extLst>
                <a:ext uri="{FF2B5EF4-FFF2-40B4-BE49-F238E27FC236}">
                  <a16:creationId xmlns:a16="http://schemas.microsoft.com/office/drawing/2014/main" id="{94D7190C-8F6B-C5C4-42B1-18DC9E91D91B}"/>
                </a:ext>
              </a:extLst>
            </p:cNvPr>
            <p:cNvSpPr/>
            <p:nvPr/>
          </p:nvSpPr>
          <p:spPr>
            <a:xfrm>
              <a:off x="9584432" y="781525"/>
              <a:ext cx="8741" cy="9615"/>
            </a:xfrm>
            <a:custGeom>
              <a:avLst/>
              <a:gdLst>
                <a:gd name="connsiteX0" fmla="*/ 8741 w 8741"/>
                <a:gd name="connsiteY0" fmla="*/ 9616 h 9615"/>
                <a:gd name="connsiteX1" fmla="*/ 0 w 8741"/>
                <a:gd name="connsiteY1" fmla="*/ 874 h 9615"/>
                <a:gd name="connsiteX2" fmla="*/ 874 w 8741"/>
                <a:gd name="connsiteY2" fmla="*/ 0 h 9615"/>
                <a:gd name="connsiteX3" fmla="*/ 8741 w 8741"/>
                <a:gd name="connsiteY3" fmla="*/ 9616 h 9615"/>
                <a:gd name="connsiteX4" fmla="*/ 8741 w 8741"/>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9615">
                  <a:moveTo>
                    <a:pt x="8741" y="9616"/>
                  </a:moveTo>
                  <a:cubicBezTo>
                    <a:pt x="6119" y="6993"/>
                    <a:pt x="2622" y="3497"/>
                    <a:pt x="0" y="874"/>
                  </a:cubicBezTo>
                  <a:cubicBezTo>
                    <a:pt x="0" y="874"/>
                    <a:pt x="874" y="0"/>
                    <a:pt x="874" y="0"/>
                  </a:cubicBezTo>
                  <a:cubicBezTo>
                    <a:pt x="4371" y="2622"/>
                    <a:pt x="6993" y="6119"/>
                    <a:pt x="8741" y="9616"/>
                  </a:cubicBezTo>
                  <a:lnTo>
                    <a:pt x="8741" y="9616"/>
                  </a:lnTo>
                  <a:close/>
                </a:path>
              </a:pathLst>
            </a:custGeom>
            <a:solidFill>
              <a:srgbClr val="7B2B29"/>
            </a:solidFill>
            <a:ln w="8731" cap="flat">
              <a:noFill/>
              <a:prstDash val="solid"/>
              <a:miter/>
            </a:ln>
          </p:spPr>
          <p:txBody>
            <a:bodyPr rtlCol="0" anchor="ctr"/>
            <a:lstStyle/>
            <a:p>
              <a:endParaRPr lang="en-GB"/>
            </a:p>
          </p:txBody>
        </p:sp>
        <p:sp>
          <p:nvSpPr>
            <p:cNvPr id="955" name="Freeform: Shape 954">
              <a:extLst>
                <a:ext uri="{FF2B5EF4-FFF2-40B4-BE49-F238E27FC236}">
                  <a16:creationId xmlns:a16="http://schemas.microsoft.com/office/drawing/2014/main" id="{72EFB645-E184-F9F3-A49F-8F1FD362AABA}"/>
                </a:ext>
              </a:extLst>
            </p:cNvPr>
            <p:cNvSpPr/>
            <p:nvPr/>
          </p:nvSpPr>
          <p:spPr>
            <a:xfrm>
              <a:off x="9899998" y="1568253"/>
              <a:ext cx="9615" cy="11363"/>
            </a:xfrm>
            <a:custGeom>
              <a:avLst/>
              <a:gdLst>
                <a:gd name="connsiteX0" fmla="*/ 0 w 9615"/>
                <a:gd name="connsiteY0" fmla="*/ 11364 h 11363"/>
                <a:gd name="connsiteX1" fmla="*/ 9615 w 9615"/>
                <a:gd name="connsiteY1" fmla="*/ 0 h 11363"/>
                <a:gd name="connsiteX2" fmla="*/ 0 w 9615"/>
                <a:gd name="connsiteY2" fmla="*/ 11364 h 11363"/>
              </a:gdLst>
              <a:ahLst/>
              <a:cxnLst>
                <a:cxn ang="0">
                  <a:pos x="connsiteX0" y="connsiteY0"/>
                </a:cxn>
                <a:cxn ang="0">
                  <a:pos x="connsiteX1" y="connsiteY1"/>
                </a:cxn>
                <a:cxn ang="0">
                  <a:pos x="connsiteX2" y="connsiteY2"/>
                </a:cxn>
              </a:cxnLst>
              <a:rect l="l" t="t" r="r" b="b"/>
              <a:pathLst>
                <a:path w="9615" h="11363">
                  <a:moveTo>
                    <a:pt x="0" y="11364"/>
                  </a:moveTo>
                  <a:cubicBezTo>
                    <a:pt x="3497" y="7867"/>
                    <a:pt x="6119" y="4371"/>
                    <a:pt x="9615" y="0"/>
                  </a:cubicBezTo>
                  <a:cubicBezTo>
                    <a:pt x="6119" y="4371"/>
                    <a:pt x="2622" y="7867"/>
                    <a:pt x="0" y="11364"/>
                  </a:cubicBezTo>
                  <a:close/>
                </a:path>
              </a:pathLst>
            </a:custGeom>
            <a:solidFill>
              <a:srgbClr val="7E4E29"/>
            </a:solidFill>
            <a:ln w="8731" cap="flat">
              <a:noFill/>
              <a:prstDash val="solid"/>
              <a:miter/>
            </a:ln>
          </p:spPr>
          <p:txBody>
            <a:bodyPr rtlCol="0" anchor="ctr"/>
            <a:lstStyle/>
            <a:p>
              <a:endParaRPr lang="en-GB"/>
            </a:p>
          </p:txBody>
        </p:sp>
        <p:sp>
          <p:nvSpPr>
            <p:cNvPr id="956" name="Freeform: Shape 955">
              <a:extLst>
                <a:ext uri="{FF2B5EF4-FFF2-40B4-BE49-F238E27FC236}">
                  <a16:creationId xmlns:a16="http://schemas.microsoft.com/office/drawing/2014/main" id="{C128D63F-D4ED-3518-A44D-40D96883632E}"/>
                </a:ext>
              </a:extLst>
            </p:cNvPr>
            <p:cNvSpPr/>
            <p:nvPr/>
          </p:nvSpPr>
          <p:spPr>
            <a:xfrm>
              <a:off x="10755783" y="1062125"/>
              <a:ext cx="8741" cy="8741"/>
            </a:xfrm>
            <a:custGeom>
              <a:avLst/>
              <a:gdLst>
                <a:gd name="connsiteX0" fmla="*/ 0 w 8741"/>
                <a:gd name="connsiteY0" fmla="*/ 0 h 8741"/>
                <a:gd name="connsiteX1" fmla="*/ 8741 w 8741"/>
                <a:gd name="connsiteY1" fmla="*/ 8741 h 8741"/>
                <a:gd name="connsiteX2" fmla="*/ 0 w 8741"/>
                <a:gd name="connsiteY2" fmla="*/ 0 h 8741"/>
              </a:gdLst>
              <a:ahLst/>
              <a:cxnLst>
                <a:cxn ang="0">
                  <a:pos x="connsiteX0" y="connsiteY0"/>
                </a:cxn>
                <a:cxn ang="0">
                  <a:pos x="connsiteX1" y="connsiteY1"/>
                </a:cxn>
                <a:cxn ang="0">
                  <a:pos x="connsiteX2" y="connsiteY2"/>
                </a:cxn>
              </a:cxnLst>
              <a:rect l="l" t="t" r="r" b="b"/>
              <a:pathLst>
                <a:path w="8741" h="8741">
                  <a:moveTo>
                    <a:pt x="0" y="0"/>
                  </a:moveTo>
                  <a:cubicBezTo>
                    <a:pt x="2622" y="2622"/>
                    <a:pt x="6119" y="6119"/>
                    <a:pt x="8741" y="8741"/>
                  </a:cubicBezTo>
                  <a:cubicBezTo>
                    <a:pt x="6119" y="6119"/>
                    <a:pt x="3497" y="3497"/>
                    <a:pt x="0" y="0"/>
                  </a:cubicBezTo>
                  <a:close/>
                </a:path>
              </a:pathLst>
            </a:custGeom>
            <a:solidFill>
              <a:srgbClr val="7B2B29"/>
            </a:solidFill>
            <a:ln w="8731" cap="flat">
              <a:noFill/>
              <a:prstDash val="solid"/>
              <a:miter/>
            </a:ln>
          </p:spPr>
          <p:txBody>
            <a:bodyPr rtlCol="0" anchor="ctr"/>
            <a:lstStyle/>
            <a:p>
              <a:endParaRPr lang="en-GB"/>
            </a:p>
          </p:txBody>
        </p:sp>
        <p:sp>
          <p:nvSpPr>
            <p:cNvPr id="957" name="Freeform: Shape 956">
              <a:extLst>
                <a:ext uri="{FF2B5EF4-FFF2-40B4-BE49-F238E27FC236}">
                  <a16:creationId xmlns:a16="http://schemas.microsoft.com/office/drawing/2014/main" id="{DBBB8897-4160-E827-27F4-A05901CE1179}"/>
                </a:ext>
              </a:extLst>
            </p:cNvPr>
            <p:cNvSpPr/>
            <p:nvPr/>
          </p:nvSpPr>
          <p:spPr>
            <a:xfrm>
              <a:off x="10115911" y="1065621"/>
              <a:ext cx="11363" cy="6993"/>
            </a:xfrm>
            <a:custGeom>
              <a:avLst/>
              <a:gdLst>
                <a:gd name="connsiteX0" fmla="*/ 0 w 11363"/>
                <a:gd name="connsiteY0" fmla="*/ 0 h 6993"/>
                <a:gd name="connsiteX1" fmla="*/ 11364 w 11363"/>
                <a:gd name="connsiteY1" fmla="*/ 6993 h 6993"/>
                <a:gd name="connsiteX2" fmla="*/ 0 w 11363"/>
                <a:gd name="connsiteY2" fmla="*/ 0 h 6993"/>
              </a:gdLst>
              <a:ahLst/>
              <a:cxnLst>
                <a:cxn ang="0">
                  <a:pos x="connsiteX0" y="connsiteY0"/>
                </a:cxn>
                <a:cxn ang="0">
                  <a:pos x="connsiteX1" y="connsiteY1"/>
                </a:cxn>
                <a:cxn ang="0">
                  <a:pos x="connsiteX2" y="connsiteY2"/>
                </a:cxn>
              </a:cxnLst>
              <a:rect l="l" t="t" r="r" b="b"/>
              <a:pathLst>
                <a:path w="11363" h="6993">
                  <a:moveTo>
                    <a:pt x="0" y="0"/>
                  </a:moveTo>
                  <a:cubicBezTo>
                    <a:pt x="3497" y="2622"/>
                    <a:pt x="7867" y="4371"/>
                    <a:pt x="11364" y="6993"/>
                  </a:cubicBezTo>
                  <a:cubicBezTo>
                    <a:pt x="6993" y="4371"/>
                    <a:pt x="3497" y="1748"/>
                    <a:pt x="0" y="0"/>
                  </a:cubicBezTo>
                  <a:close/>
                </a:path>
              </a:pathLst>
            </a:custGeom>
            <a:solidFill>
              <a:srgbClr val="7B2B29"/>
            </a:solidFill>
            <a:ln w="8731" cap="flat">
              <a:noFill/>
              <a:prstDash val="solid"/>
              <a:miter/>
            </a:ln>
          </p:spPr>
          <p:txBody>
            <a:bodyPr rtlCol="0" anchor="ctr"/>
            <a:lstStyle/>
            <a:p>
              <a:endParaRPr lang="en-GB"/>
            </a:p>
          </p:txBody>
        </p:sp>
        <p:sp>
          <p:nvSpPr>
            <p:cNvPr id="958" name="Freeform: Shape 957">
              <a:extLst>
                <a:ext uri="{FF2B5EF4-FFF2-40B4-BE49-F238E27FC236}">
                  <a16:creationId xmlns:a16="http://schemas.microsoft.com/office/drawing/2014/main" id="{FA73EC14-287D-AC3D-1972-A4DD05F2420D}"/>
                </a:ext>
              </a:extLst>
            </p:cNvPr>
            <p:cNvSpPr/>
            <p:nvPr/>
          </p:nvSpPr>
          <p:spPr>
            <a:xfrm>
              <a:off x="10648264" y="1052509"/>
              <a:ext cx="4370" cy="6119"/>
            </a:xfrm>
            <a:custGeom>
              <a:avLst/>
              <a:gdLst>
                <a:gd name="connsiteX0" fmla="*/ 4371 w 4370"/>
                <a:gd name="connsiteY0" fmla="*/ 6119 h 6119"/>
                <a:gd name="connsiteX1" fmla="*/ 0 w 4370"/>
                <a:gd name="connsiteY1" fmla="*/ 0 h 6119"/>
                <a:gd name="connsiteX2" fmla="*/ 4371 w 4370"/>
                <a:gd name="connsiteY2" fmla="*/ 6119 h 6119"/>
              </a:gdLst>
              <a:ahLst/>
              <a:cxnLst>
                <a:cxn ang="0">
                  <a:pos x="connsiteX0" y="connsiteY0"/>
                </a:cxn>
                <a:cxn ang="0">
                  <a:pos x="connsiteX1" y="connsiteY1"/>
                </a:cxn>
                <a:cxn ang="0">
                  <a:pos x="connsiteX2" y="connsiteY2"/>
                </a:cxn>
              </a:cxnLst>
              <a:rect l="l" t="t" r="r" b="b"/>
              <a:pathLst>
                <a:path w="4370" h="6119">
                  <a:moveTo>
                    <a:pt x="4371" y="6119"/>
                  </a:moveTo>
                  <a:cubicBezTo>
                    <a:pt x="2623" y="4371"/>
                    <a:pt x="1748" y="1748"/>
                    <a:pt x="0" y="0"/>
                  </a:cubicBezTo>
                  <a:cubicBezTo>
                    <a:pt x="3497" y="1748"/>
                    <a:pt x="4371" y="3497"/>
                    <a:pt x="4371" y="6119"/>
                  </a:cubicBezTo>
                  <a:close/>
                </a:path>
              </a:pathLst>
            </a:custGeom>
            <a:solidFill>
              <a:srgbClr val="7B2B29"/>
            </a:solidFill>
            <a:ln w="8731" cap="flat">
              <a:noFill/>
              <a:prstDash val="solid"/>
              <a:miter/>
            </a:ln>
          </p:spPr>
          <p:txBody>
            <a:bodyPr rtlCol="0" anchor="ctr"/>
            <a:lstStyle/>
            <a:p>
              <a:endParaRPr lang="en-GB"/>
            </a:p>
          </p:txBody>
        </p:sp>
        <p:sp>
          <p:nvSpPr>
            <p:cNvPr id="959" name="Freeform: Shape 958">
              <a:extLst>
                <a:ext uri="{FF2B5EF4-FFF2-40B4-BE49-F238E27FC236}">
                  <a16:creationId xmlns:a16="http://schemas.microsoft.com/office/drawing/2014/main" id="{213378EA-B46D-E8D4-2E00-5C03CC6C01C4}"/>
                </a:ext>
              </a:extLst>
            </p:cNvPr>
            <p:cNvSpPr/>
            <p:nvPr/>
          </p:nvSpPr>
          <p:spPr>
            <a:xfrm>
              <a:off x="11005788" y="1048138"/>
              <a:ext cx="2622" cy="874"/>
            </a:xfrm>
            <a:custGeom>
              <a:avLst/>
              <a:gdLst>
                <a:gd name="connsiteX0" fmla="*/ 2623 w 2622"/>
                <a:gd name="connsiteY0" fmla="*/ 0 h 874"/>
                <a:gd name="connsiteX1" fmla="*/ 2623 w 2622"/>
                <a:gd name="connsiteY1" fmla="*/ 874 h 874"/>
                <a:gd name="connsiteX2" fmla="*/ 0 w 2622"/>
                <a:gd name="connsiteY2" fmla="*/ 0 h 874"/>
              </a:gdLst>
              <a:ahLst/>
              <a:cxnLst>
                <a:cxn ang="0">
                  <a:pos x="connsiteX0" y="connsiteY0"/>
                </a:cxn>
                <a:cxn ang="0">
                  <a:pos x="connsiteX1" y="connsiteY1"/>
                </a:cxn>
                <a:cxn ang="0">
                  <a:pos x="connsiteX2" y="connsiteY2"/>
                </a:cxn>
              </a:cxnLst>
              <a:rect l="l" t="t" r="r" b="b"/>
              <a:pathLst>
                <a:path w="2622" h="874">
                  <a:moveTo>
                    <a:pt x="2623" y="0"/>
                  </a:moveTo>
                  <a:lnTo>
                    <a:pt x="2623" y="874"/>
                  </a:lnTo>
                  <a:lnTo>
                    <a:pt x="0" y="0"/>
                  </a:lnTo>
                  <a:close/>
                </a:path>
              </a:pathLst>
            </a:custGeom>
            <a:solidFill>
              <a:srgbClr val="469784"/>
            </a:solidFill>
            <a:ln w="8731" cap="flat">
              <a:noFill/>
              <a:prstDash val="solid"/>
              <a:miter/>
            </a:ln>
          </p:spPr>
          <p:txBody>
            <a:bodyPr rtlCol="0" anchor="ctr"/>
            <a:lstStyle/>
            <a:p>
              <a:endParaRPr lang="en-GB"/>
            </a:p>
          </p:txBody>
        </p:sp>
        <p:sp>
          <p:nvSpPr>
            <p:cNvPr id="960" name="Freeform: Shape 959">
              <a:extLst>
                <a:ext uri="{FF2B5EF4-FFF2-40B4-BE49-F238E27FC236}">
                  <a16:creationId xmlns:a16="http://schemas.microsoft.com/office/drawing/2014/main" id="{E067195E-A120-2D04-9F91-1052BF60C86F}"/>
                </a:ext>
              </a:extLst>
            </p:cNvPr>
            <p:cNvSpPr/>
            <p:nvPr/>
          </p:nvSpPr>
          <p:spPr>
            <a:xfrm>
              <a:off x="11151770" y="1014921"/>
              <a:ext cx="3496" cy="12237"/>
            </a:xfrm>
            <a:custGeom>
              <a:avLst/>
              <a:gdLst>
                <a:gd name="connsiteX0" fmla="*/ 3497 w 3496"/>
                <a:gd name="connsiteY0" fmla="*/ 0 h 12237"/>
                <a:gd name="connsiteX1" fmla="*/ 0 w 3496"/>
                <a:gd name="connsiteY1" fmla="*/ 12238 h 12237"/>
                <a:gd name="connsiteX2" fmla="*/ 3497 w 3496"/>
                <a:gd name="connsiteY2" fmla="*/ 0 h 12237"/>
              </a:gdLst>
              <a:ahLst/>
              <a:cxnLst>
                <a:cxn ang="0">
                  <a:pos x="connsiteX0" y="connsiteY0"/>
                </a:cxn>
                <a:cxn ang="0">
                  <a:pos x="connsiteX1" y="connsiteY1"/>
                </a:cxn>
                <a:cxn ang="0">
                  <a:pos x="connsiteX2" y="connsiteY2"/>
                </a:cxn>
              </a:cxnLst>
              <a:rect l="l" t="t" r="r" b="b"/>
              <a:pathLst>
                <a:path w="3496" h="12237">
                  <a:moveTo>
                    <a:pt x="3497" y="0"/>
                  </a:moveTo>
                  <a:cubicBezTo>
                    <a:pt x="2622" y="4371"/>
                    <a:pt x="874" y="7867"/>
                    <a:pt x="0" y="12238"/>
                  </a:cubicBezTo>
                  <a:cubicBezTo>
                    <a:pt x="874" y="7867"/>
                    <a:pt x="1748" y="4371"/>
                    <a:pt x="3497" y="0"/>
                  </a:cubicBezTo>
                  <a:close/>
                </a:path>
              </a:pathLst>
            </a:custGeom>
            <a:solidFill>
              <a:srgbClr val="7B2B29"/>
            </a:solidFill>
            <a:ln w="8731" cap="flat">
              <a:noFill/>
              <a:prstDash val="solid"/>
              <a:miter/>
            </a:ln>
          </p:spPr>
          <p:txBody>
            <a:bodyPr rtlCol="0" anchor="ctr"/>
            <a:lstStyle/>
            <a:p>
              <a:endParaRPr lang="en-GB"/>
            </a:p>
          </p:txBody>
        </p:sp>
        <p:sp>
          <p:nvSpPr>
            <p:cNvPr id="961" name="Freeform: Shape 960">
              <a:extLst>
                <a:ext uri="{FF2B5EF4-FFF2-40B4-BE49-F238E27FC236}">
                  <a16:creationId xmlns:a16="http://schemas.microsoft.com/office/drawing/2014/main" id="{8855DA7F-7B63-A26D-9940-429DB808CB6B}"/>
                </a:ext>
              </a:extLst>
            </p:cNvPr>
            <p:cNvSpPr/>
            <p:nvPr/>
          </p:nvSpPr>
          <p:spPr>
            <a:xfrm>
              <a:off x="9994167" y="5318324"/>
              <a:ext cx="2560" cy="6993"/>
            </a:xfrm>
            <a:custGeom>
              <a:avLst/>
              <a:gdLst>
                <a:gd name="connsiteX0" fmla="*/ 1987 w 2560"/>
                <a:gd name="connsiteY0" fmla="*/ 0 h 6993"/>
                <a:gd name="connsiteX1" fmla="*/ 1112 w 2560"/>
                <a:gd name="connsiteY1" fmla="*/ 6994 h 6993"/>
                <a:gd name="connsiteX2" fmla="*/ 238 w 2560"/>
                <a:gd name="connsiteY2" fmla="*/ 1748 h 6993"/>
                <a:gd name="connsiteX3" fmla="*/ 1987 w 2560"/>
                <a:gd name="connsiteY3" fmla="*/ 0 h 6993"/>
              </a:gdLst>
              <a:ahLst/>
              <a:cxnLst>
                <a:cxn ang="0">
                  <a:pos x="connsiteX0" y="connsiteY0"/>
                </a:cxn>
                <a:cxn ang="0">
                  <a:pos x="connsiteX1" y="connsiteY1"/>
                </a:cxn>
                <a:cxn ang="0">
                  <a:pos x="connsiteX2" y="connsiteY2"/>
                </a:cxn>
                <a:cxn ang="0">
                  <a:pos x="connsiteX3" y="connsiteY3"/>
                </a:cxn>
              </a:cxnLst>
              <a:rect l="l" t="t" r="r" b="b"/>
              <a:pathLst>
                <a:path w="2560" h="6993">
                  <a:moveTo>
                    <a:pt x="1987" y="0"/>
                  </a:moveTo>
                  <a:cubicBezTo>
                    <a:pt x="2861" y="2623"/>
                    <a:pt x="2861" y="5245"/>
                    <a:pt x="1112" y="6994"/>
                  </a:cubicBezTo>
                  <a:cubicBezTo>
                    <a:pt x="1112" y="5245"/>
                    <a:pt x="238" y="3497"/>
                    <a:pt x="238" y="1748"/>
                  </a:cubicBezTo>
                  <a:cubicBezTo>
                    <a:pt x="-636" y="1748"/>
                    <a:pt x="1112" y="874"/>
                    <a:pt x="1987" y="0"/>
                  </a:cubicBezTo>
                  <a:close/>
                </a:path>
              </a:pathLst>
            </a:custGeom>
            <a:solidFill>
              <a:srgbClr val="7B2B29"/>
            </a:solidFill>
            <a:ln w="8731" cap="flat">
              <a:noFill/>
              <a:prstDash val="solid"/>
              <a:miter/>
            </a:ln>
          </p:spPr>
          <p:txBody>
            <a:bodyPr rtlCol="0" anchor="ctr"/>
            <a:lstStyle/>
            <a:p>
              <a:endParaRPr lang="en-GB"/>
            </a:p>
          </p:txBody>
        </p:sp>
        <p:sp>
          <p:nvSpPr>
            <p:cNvPr id="962" name="Freeform: Shape 961">
              <a:extLst>
                <a:ext uri="{FF2B5EF4-FFF2-40B4-BE49-F238E27FC236}">
                  <a16:creationId xmlns:a16="http://schemas.microsoft.com/office/drawing/2014/main" id="{CEA532B4-7A15-7348-99BA-EE4252149CD6}"/>
                </a:ext>
              </a:extLst>
            </p:cNvPr>
            <p:cNvSpPr/>
            <p:nvPr/>
          </p:nvSpPr>
          <p:spPr>
            <a:xfrm>
              <a:off x="9908739" y="1559512"/>
              <a:ext cx="11363" cy="9615"/>
            </a:xfrm>
            <a:custGeom>
              <a:avLst/>
              <a:gdLst>
                <a:gd name="connsiteX0" fmla="*/ 0 w 11363"/>
                <a:gd name="connsiteY0" fmla="*/ 9615 h 9615"/>
                <a:gd name="connsiteX1" fmla="*/ 11364 w 11363"/>
                <a:gd name="connsiteY1" fmla="*/ 0 h 9615"/>
                <a:gd name="connsiteX2" fmla="*/ 0 w 11363"/>
                <a:gd name="connsiteY2" fmla="*/ 9615 h 9615"/>
              </a:gdLst>
              <a:ahLst/>
              <a:cxnLst>
                <a:cxn ang="0">
                  <a:pos x="connsiteX0" y="connsiteY0"/>
                </a:cxn>
                <a:cxn ang="0">
                  <a:pos x="connsiteX1" y="connsiteY1"/>
                </a:cxn>
                <a:cxn ang="0">
                  <a:pos x="connsiteX2" y="connsiteY2"/>
                </a:cxn>
              </a:cxnLst>
              <a:rect l="l" t="t" r="r" b="b"/>
              <a:pathLst>
                <a:path w="11363" h="9615">
                  <a:moveTo>
                    <a:pt x="0" y="9615"/>
                  </a:moveTo>
                  <a:cubicBezTo>
                    <a:pt x="3497" y="6119"/>
                    <a:pt x="7867" y="3497"/>
                    <a:pt x="11364" y="0"/>
                  </a:cubicBezTo>
                  <a:cubicBezTo>
                    <a:pt x="6993" y="3497"/>
                    <a:pt x="3497" y="6993"/>
                    <a:pt x="0" y="9615"/>
                  </a:cubicBezTo>
                  <a:close/>
                </a:path>
              </a:pathLst>
            </a:custGeom>
            <a:solidFill>
              <a:srgbClr val="7E4E29"/>
            </a:solidFill>
            <a:ln w="8731" cap="flat">
              <a:noFill/>
              <a:prstDash val="solid"/>
              <a:miter/>
            </a:ln>
          </p:spPr>
          <p:txBody>
            <a:bodyPr rtlCol="0" anchor="ctr"/>
            <a:lstStyle/>
            <a:p>
              <a:endParaRPr lang="en-GB"/>
            </a:p>
          </p:txBody>
        </p:sp>
        <p:sp>
          <p:nvSpPr>
            <p:cNvPr id="963" name="Freeform: Shape 962">
              <a:extLst>
                <a:ext uri="{FF2B5EF4-FFF2-40B4-BE49-F238E27FC236}">
                  <a16:creationId xmlns:a16="http://schemas.microsoft.com/office/drawing/2014/main" id="{1525D48D-BF03-4013-63AC-850DEB148364}"/>
                </a:ext>
              </a:extLst>
            </p:cNvPr>
            <p:cNvSpPr/>
            <p:nvPr/>
          </p:nvSpPr>
          <p:spPr>
            <a:xfrm>
              <a:off x="9181453" y="1561260"/>
              <a:ext cx="2622" cy="7867"/>
            </a:xfrm>
            <a:custGeom>
              <a:avLst/>
              <a:gdLst>
                <a:gd name="connsiteX0" fmla="*/ 0 w 2622"/>
                <a:gd name="connsiteY0" fmla="*/ 0 h 7867"/>
                <a:gd name="connsiteX1" fmla="*/ 2622 w 2622"/>
                <a:gd name="connsiteY1" fmla="*/ 7867 h 7867"/>
                <a:gd name="connsiteX2" fmla="*/ 0 w 2622"/>
                <a:gd name="connsiteY2" fmla="*/ 0 h 7867"/>
              </a:gdLst>
              <a:ahLst/>
              <a:cxnLst>
                <a:cxn ang="0">
                  <a:pos x="connsiteX0" y="connsiteY0"/>
                </a:cxn>
                <a:cxn ang="0">
                  <a:pos x="connsiteX1" y="connsiteY1"/>
                </a:cxn>
                <a:cxn ang="0">
                  <a:pos x="connsiteX2" y="connsiteY2"/>
                </a:cxn>
              </a:cxnLst>
              <a:rect l="l" t="t" r="r" b="b"/>
              <a:pathLst>
                <a:path w="2622" h="7867">
                  <a:moveTo>
                    <a:pt x="0" y="0"/>
                  </a:moveTo>
                  <a:cubicBezTo>
                    <a:pt x="874" y="2622"/>
                    <a:pt x="1748" y="5245"/>
                    <a:pt x="2622" y="7867"/>
                  </a:cubicBezTo>
                  <a:cubicBezTo>
                    <a:pt x="874" y="5245"/>
                    <a:pt x="0" y="2622"/>
                    <a:pt x="0" y="0"/>
                  </a:cubicBezTo>
                  <a:close/>
                </a:path>
              </a:pathLst>
            </a:custGeom>
            <a:solidFill>
              <a:srgbClr val="3D2226"/>
            </a:solidFill>
            <a:ln w="8731" cap="flat">
              <a:noFill/>
              <a:prstDash val="solid"/>
              <a:miter/>
            </a:ln>
          </p:spPr>
          <p:txBody>
            <a:bodyPr rtlCol="0" anchor="ctr"/>
            <a:lstStyle/>
            <a:p>
              <a:endParaRPr lang="en-GB"/>
            </a:p>
          </p:txBody>
        </p:sp>
        <p:sp>
          <p:nvSpPr>
            <p:cNvPr id="964" name="Freeform: Shape 963">
              <a:extLst>
                <a:ext uri="{FF2B5EF4-FFF2-40B4-BE49-F238E27FC236}">
                  <a16:creationId xmlns:a16="http://schemas.microsoft.com/office/drawing/2014/main" id="{027B70B6-027B-A1E4-8BD3-F2EAC2B77125}"/>
                </a:ext>
              </a:extLst>
            </p:cNvPr>
            <p:cNvSpPr/>
            <p:nvPr/>
          </p:nvSpPr>
          <p:spPr>
            <a:xfrm>
              <a:off x="9164844" y="809498"/>
              <a:ext cx="9615" cy="7867"/>
            </a:xfrm>
            <a:custGeom>
              <a:avLst/>
              <a:gdLst>
                <a:gd name="connsiteX0" fmla="*/ 0 w 9615"/>
                <a:gd name="connsiteY0" fmla="*/ 0 h 7867"/>
                <a:gd name="connsiteX1" fmla="*/ 9616 w 9615"/>
                <a:gd name="connsiteY1" fmla="*/ 7867 h 7867"/>
                <a:gd name="connsiteX2" fmla="*/ 0 w 9615"/>
                <a:gd name="connsiteY2" fmla="*/ 0 h 7867"/>
              </a:gdLst>
              <a:ahLst/>
              <a:cxnLst>
                <a:cxn ang="0">
                  <a:pos x="connsiteX0" y="connsiteY0"/>
                </a:cxn>
                <a:cxn ang="0">
                  <a:pos x="connsiteX1" y="connsiteY1"/>
                </a:cxn>
                <a:cxn ang="0">
                  <a:pos x="connsiteX2" y="connsiteY2"/>
                </a:cxn>
              </a:cxnLst>
              <a:rect l="l" t="t" r="r" b="b"/>
              <a:pathLst>
                <a:path w="9615" h="7867">
                  <a:moveTo>
                    <a:pt x="0" y="0"/>
                  </a:moveTo>
                  <a:cubicBezTo>
                    <a:pt x="3497" y="2622"/>
                    <a:pt x="6119" y="5245"/>
                    <a:pt x="9616" y="7867"/>
                  </a:cubicBezTo>
                  <a:cubicBezTo>
                    <a:pt x="6119" y="6119"/>
                    <a:pt x="2622" y="3497"/>
                    <a:pt x="0" y="0"/>
                  </a:cubicBezTo>
                  <a:close/>
                </a:path>
              </a:pathLst>
            </a:custGeom>
            <a:solidFill>
              <a:srgbClr val="3D2226"/>
            </a:solidFill>
            <a:ln w="8731" cap="flat">
              <a:noFill/>
              <a:prstDash val="solid"/>
              <a:miter/>
            </a:ln>
          </p:spPr>
          <p:txBody>
            <a:bodyPr rtlCol="0" anchor="ctr"/>
            <a:lstStyle/>
            <a:p>
              <a:endParaRPr lang="en-GB"/>
            </a:p>
          </p:txBody>
        </p:sp>
        <p:sp>
          <p:nvSpPr>
            <p:cNvPr id="965" name="Freeform: Shape 964">
              <a:extLst>
                <a:ext uri="{FF2B5EF4-FFF2-40B4-BE49-F238E27FC236}">
                  <a16:creationId xmlns:a16="http://schemas.microsoft.com/office/drawing/2014/main" id="{8A05A952-4EE9-6C93-3BB2-4436D5BB7B05}"/>
                </a:ext>
              </a:extLst>
            </p:cNvPr>
            <p:cNvSpPr/>
            <p:nvPr/>
          </p:nvSpPr>
          <p:spPr>
            <a:xfrm>
              <a:off x="8618505" y="1562134"/>
              <a:ext cx="1748" cy="874"/>
            </a:xfrm>
            <a:custGeom>
              <a:avLst/>
              <a:gdLst>
                <a:gd name="connsiteX0" fmla="*/ 1748 w 1748"/>
                <a:gd name="connsiteY0" fmla="*/ 0 h 874"/>
                <a:gd name="connsiteX1" fmla="*/ 1748 w 1748"/>
                <a:gd name="connsiteY1" fmla="*/ 0 h 874"/>
                <a:gd name="connsiteX2" fmla="*/ 0 w 1748"/>
                <a:gd name="connsiteY2" fmla="*/ 874 h 874"/>
              </a:gdLst>
              <a:ahLst/>
              <a:cxnLst>
                <a:cxn ang="0">
                  <a:pos x="connsiteX0" y="connsiteY0"/>
                </a:cxn>
                <a:cxn ang="0">
                  <a:pos x="connsiteX1" y="connsiteY1"/>
                </a:cxn>
                <a:cxn ang="0">
                  <a:pos x="connsiteX2" y="connsiteY2"/>
                </a:cxn>
              </a:cxnLst>
              <a:rect l="l" t="t" r="r" b="b"/>
              <a:pathLst>
                <a:path w="1748" h="874">
                  <a:moveTo>
                    <a:pt x="1748" y="0"/>
                  </a:moveTo>
                  <a:lnTo>
                    <a:pt x="1748" y="0"/>
                  </a:lnTo>
                  <a:lnTo>
                    <a:pt x="0" y="874"/>
                  </a:lnTo>
                  <a:close/>
                </a:path>
              </a:pathLst>
            </a:custGeom>
            <a:solidFill>
              <a:srgbClr val="B23D4A"/>
            </a:solidFill>
            <a:ln w="8731" cap="flat">
              <a:noFill/>
              <a:prstDash val="solid"/>
              <a:miter/>
            </a:ln>
          </p:spPr>
          <p:txBody>
            <a:bodyPr rtlCol="0" anchor="ctr"/>
            <a:lstStyle/>
            <a:p>
              <a:endParaRPr lang="en-GB"/>
            </a:p>
          </p:txBody>
        </p:sp>
        <p:sp>
          <p:nvSpPr>
            <p:cNvPr id="966" name="Freeform: Shape 965">
              <a:extLst>
                <a:ext uri="{FF2B5EF4-FFF2-40B4-BE49-F238E27FC236}">
                  <a16:creationId xmlns:a16="http://schemas.microsoft.com/office/drawing/2014/main" id="{EE8D8311-4BEC-3FC9-6F33-B4A1B9FB0EE2}"/>
                </a:ext>
              </a:extLst>
            </p:cNvPr>
            <p:cNvSpPr/>
            <p:nvPr/>
          </p:nvSpPr>
          <p:spPr>
            <a:xfrm>
              <a:off x="10065211" y="475575"/>
              <a:ext cx="9615" cy="8741"/>
            </a:xfrm>
            <a:custGeom>
              <a:avLst/>
              <a:gdLst>
                <a:gd name="connsiteX0" fmla="*/ 9616 w 9615"/>
                <a:gd name="connsiteY0" fmla="*/ 8741 h 8741"/>
                <a:gd name="connsiteX1" fmla="*/ 0 w 9615"/>
                <a:gd name="connsiteY1" fmla="*/ 0 h 8741"/>
                <a:gd name="connsiteX2" fmla="*/ 9616 w 9615"/>
                <a:gd name="connsiteY2" fmla="*/ 8741 h 8741"/>
              </a:gdLst>
              <a:ahLst/>
              <a:cxnLst>
                <a:cxn ang="0">
                  <a:pos x="connsiteX0" y="connsiteY0"/>
                </a:cxn>
                <a:cxn ang="0">
                  <a:pos x="connsiteX1" y="connsiteY1"/>
                </a:cxn>
                <a:cxn ang="0">
                  <a:pos x="connsiteX2" y="connsiteY2"/>
                </a:cxn>
              </a:cxnLst>
              <a:rect l="l" t="t" r="r" b="b"/>
              <a:pathLst>
                <a:path w="9615" h="8741">
                  <a:moveTo>
                    <a:pt x="9616" y="8741"/>
                  </a:moveTo>
                  <a:cubicBezTo>
                    <a:pt x="6119" y="6119"/>
                    <a:pt x="3497" y="3497"/>
                    <a:pt x="0" y="0"/>
                  </a:cubicBezTo>
                  <a:cubicBezTo>
                    <a:pt x="3497" y="3497"/>
                    <a:pt x="6993" y="6119"/>
                    <a:pt x="9616" y="8741"/>
                  </a:cubicBezTo>
                  <a:close/>
                </a:path>
              </a:pathLst>
            </a:custGeom>
            <a:solidFill>
              <a:srgbClr val="7B2B29"/>
            </a:solidFill>
            <a:ln w="8731" cap="flat">
              <a:noFill/>
              <a:prstDash val="solid"/>
              <a:miter/>
            </a:ln>
          </p:spPr>
          <p:txBody>
            <a:bodyPr rtlCol="0" anchor="ctr"/>
            <a:lstStyle/>
            <a:p>
              <a:endParaRPr lang="en-GB"/>
            </a:p>
          </p:txBody>
        </p:sp>
        <p:sp>
          <p:nvSpPr>
            <p:cNvPr id="967" name="Freeform: Shape 966">
              <a:extLst>
                <a:ext uri="{FF2B5EF4-FFF2-40B4-BE49-F238E27FC236}">
                  <a16:creationId xmlns:a16="http://schemas.microsoft.com/office/drawing/2014/main" id="{81DF7591-6584-7EE2-DE9F-6670F728C6C0}"/>
                </a:ext>
              </a:extLst>
            </p:cNvPr>
            <p:cNvSpPr/>
            <p:nvPr/>
          </p:nvSpPr>
          <p:spPr>
            <a:xfrm>
              <a:off x="9094913" y="815616"/>
              <a:ext cx="4370" cy="7867"/>
            </a:xfrm>
            <a:custGeom>
              <a:avLst/>
              <a:gdLst>
                <a:gd name="connsiteX0" fmla="*/ 4371 w 4370"/>
                <a:gd name="connsiteY0" fmla="*/ 7867 h 7867"/>
                <a:gd name="connsiteX1" fmla="*/ 0 w 4370"/>
                <a:gd name="connsiteY1" fmla="*/ 0 h 7867"/>
                <a:gd name="connsiteX2" fmla="*/ 4371 w 4370"/>
                <a:gd name="connsiteY2" fmla="*/ 7867 h 7867"/>
              </a:gdLst>
              <a:ahLst/>
              <a:cxnLst>
                <a:cxn ang="0">
                  <a:pos x="connsiteX0" y="connsiteY0"/>
                </a:cxn>
                <a:cxn ang="0">
                  <a:pos x="connsiteX1" y="connsiteY1"/>
                </a:cxn>
                <a:cxn ang="0">
                  <a:pos x="connsiteX2" y="connsiteY2"/>
                </a:cxn>
              </a:cxnLst>
              <a:rect l="l" t="t" r="r" b="b"/>
              <a:pathLst>
                <a:path w="4370" h="7867">
                  <a:moveTo>
                    <a:pt x="4371" y="7867"/>
                  </a:moveTo>
                  <a:cubicBezTo>
                    <a:pt x="2622" y="5245"/>
                    <a:pt x="1748" y="2622"/>
                    <a:pt x="0" y="0"/>
                  </a:cubicBezTo>
                  <a:cubicBezTo>
                    <a:pt x="1748" y="2622"/>
                    <a:pt x="2622" y="5245"/>
                    <a:pt x="4371" y="7867"/>
                  </a:cubicBezTo>
                  <a:close/>
                </a:path>
              </a:pathLst>
            </a:custGeom>
            <a:solidFill>
              <a:srgbClr val="3D2226"/>
            </a:solidFill>
            <a:ln w="8731" cap="flat">
              <a:noFill/>
              <a:prstDash val="solid"/>
              <a:miter/>
            </a:ln>
          </p:spPr>
          <p:txBody>
            <a:bodyPr rtlCol="0" anchor="ctr"/>
            <a:lstStyle/>
            <a:p>
              <a:endParaRPr lang="en-GB"/>
            </a:p>
          </p:txBody>
        </p:sp>
        <p:sp>
          <p:nvSpPr>
            <p:cNvPr id="968" name="Freeform: Shape 967">
              <a:extLst>
                <a:ext uri="{FF2B5EF4-FFF2-40B4-BE49-F238E27FC236}">
                  <a16:creationId xmlns:a16="http://schemas.microsoft.com/office/drawing/2014/main" id="{D90022EE-62D8-42CF-8E2E-5C867BA6B915}"/>
                </a:ext>
              </a:extLst>
            </p:cNvPr>
            <p:cNvSpPr/>
            <p:nvPr/>
          </p:nvSpPr>
          <p:spPr>
            <a:xfrm>
              <a:off x="9096661" y="822610"/>
              <a:ext cx="8741" cy="11363"/>
            </a:xfrm>
            <a:custGeom>
              <a:avLst/>
              <a:gdLst>
                <a:gd name="connsiteX0" fmla="*/ 8741 w 8741"/>
                <a:gd name="connsiteY0" fmla="*/ 11364 h 11363"/>
                <a:gd name="connsiteX1" fmla="*/ 0 w 8741"/>
                <a:gd name="connsiteY1" fmla="*/ 0 h 11363"/>
                <a:gd name="connsiteX2" fmla="*/ 8741 w 8741"/>
                <a:gd name="connsiteY2" fmla="*/ 11364 h 11363"/>
              </a:gdLst>
              <a:ahLst/>
              <a:cxnLst>
                <a:cxn ang="0">
                  <a:pos x="connsiteX0" y="connsiteY0"/>
                </a:cxn>
                <a:cxn ang="0">
                  <a:pos x="connsiteX1" y="connsiteY1"/>
                </a:cxn>
                <a:cxn ang="0">
                  <a:pos x="connsiteX2" y="connsiteY2"/>
                </a:cxn>
              </a:cxnLst>
              <a:rect l="l" t="t" r="r" b="b"/>
              <a:pathLst>
                <a:path w="8741" h="11363">
                  <a:moveTo>
                    <a:pt x="8741" y="11364"/>
                  </a:moveTo>
                  <a:cubicBezTo>
                    <a:pt x="6119" y="7867"/>
                    <a:pt x="3497" y="4371"/>
                    <a:pt x="0" y="0"/>
                  </a:cubicBezTo>
                  <a:cubicBezTo>
                    <a:pt x="3497" y="4371"/>
                    <a:pt x="6119" y="7867"/>
                    <a:pt x="8741" y="11364"/>
                  </a:cubicBezTo>
                  <a:close/>
                </a:path>
              </a:pathLst>
            </a:custGeom>
            <a:solidFill>
              <a:srgbClr val="3D2226"/>
            </a:solidFill>
            <a:ln w="8731" cap="flat">
              <a:noFill/>
              <a:prstDash val="solid"/>
              <a:miter/>
            </a:ln>
          </p:spPr>
          <p:txBody>
            <a:bodyPr rtlCol="0" anchor="ctr"/>
            <a:lstStyle/>
            <a:p>
              <a:endParaRPr lang="en-GB"/>
            </a:p>
          </p:txBody>
        </p:sp>
        <p:sp>
          <p:nvSpPr>
            <p:cNvPr id="969" name="Freeform: Shape 968">
              <a:extLst>
                <a:ext uri="{FF2B5EF4-FFF2-40B4-BE49-F238E27FC236}">
                  <a16:creationId xmlns:a16="http://schemas.microsoft.com/office/drawing/2014/main" id="{8247ED8C-0E65-FCBA-13C0-51F44ED13A60}"/>
                </a:ext>
              </a:extLst>
            </p:cNvPr>
            <p:cNvSpPr/>
            <p:nvPr/>
          </p:nvSpPr>
          <p:spPr>
            <a:xfrm>
              <a:off x="9105402" y="833099"/>
              <a:ext cx="8741" cy="9615"/>
            </a:xfrm>
            <a:custGeom>
              <a:avLst/>
              <a:gdLst>
                <a:gd name="connsiteX0" fmla="*/ 8741 w 8741"/>
                <a:gd name="connsiteY0" fmla="*/ 9616 h 9615"/>
                <a:gd name="connsiteX1" fmla="*/ 0 w 8741"/>
                <a:gd name="connsiteY1" fmla="*/ 0 h 9615"/>
                <a:gd name="connsiteX2" fmla="*/ 8741 w 8741"/>
                <a:gd name="connsiteY2" fmla="*/ 9616 h 9615"/>
              </a:gdLst>
              <a:ahLst/>
              <a:cxnLst>
                <a:cxn ang="0">
                  <a:pos x="connsiteX0" y="connsiteY0"/>
                </a:cxn>
                <a:cxn ang="0">
                  <a:pos x="connsiteX1" y="connsiteY1"/>
                </a:cxn>
                <a:cxn ang="0">
                  <a:pos x="connsiteX2" y="connsiteY2"/>
                </a:cxn>
              </a:cxnLst>
              <a:rect l="l" t="t" r="r" b="b"/>
              <a:pathLst>
                <a:path w="8741" h="9615">
                  <a:moveTo>
                    <a:pt x="8741" y="9616"/>
                  </a:moveTo>
                  <a:cubicBezTo>
                    <a:pt x="6119" y="6119"/>
                    <a:pt x="2622" y="3497"/>
                    <a:pt x="0" y="0"/>
                  </a:cubicBezTo>
                  <a:cubicBezTo>
                    <a:pt x="2622" y="3497"/>
                    <a:pt x="5245" y="6993"/>
                    <a:pt x="8741" y="9616"/>
                  </a:cubicBezTo>
                  <a:close/>
                </a:path>
              </a:pathLst>
            </a:custGeom>
            <a:solidFill>
              <a:srgbClr val="3D2226"/>
            </a:solidFill>
            <a:ln w="8731" cap="flat">
              <a:noFill/>
              <a:prstDash val="solid"/>
              <a:miter/>
            </a:ln>
          </p:spPr>
          <p:txBody>
            <a:bodyPr rtlCol="0" anchor="ctr"/>
            <a:lstStyle/>
            <a:p>
              <a:endParaRPr lang="en-GB"/>
            </a:p>
          </p:txBody>
        </p:sp>
        <p:sp>
          <p:nvSpPr>
            <p:cNvPr id="970" name="Freeform: Shape 969">
              <a:extLst>
                <a:ext uri="{FF2B5EF4-FFF2-40B4-BE49-F238E27FC236}">
                  <a16:creationId xmlns:a16="http://schemas.microsoft.com/office/drawing/2014/main" id="{6A4F9997-2464-3703-E41B-7F520785973F}"/>
                </a:ext>
              </a:extLst>
            </p:cNvPr>
            <p:cNvSpPr/>
            <p:nvPr/>
          </p:nvSpPr>
          <p:spPr>
            <a:xfrm>
              <a:off x="10718195" y="2168789"/>
              <a:ext cx="5244" cy="10489"/>
            </a:xfrm>
            <a:custGeom>
              <a:avLst/>
              <a:gdLst>
                <a:gd name="connsiteX0" fmla="*/ 5245 w 5244"/>
                <a:gd name="connsiteY0" fmla="*/ 10490 h 10489"/>
                <a:gd name="connsiteX1" fmla="*/ 0 w 5244"/>
                <a:gd name="connsiteY1" fmla="*/ 0 h 10489"/>
                <a:gd name="connsiteX2" fmla="*/ 5245 w 5244"/>
                <a:gd name="connsiteY2" fmla="*/ 10490 h 10489"/>
              </a:gdLst>
              <a:ahLst/>
              <a:cxnLst>
                <a:cxn ang="0">
                  <a:pos x="connsiteX0" y="connsiteY0"/>
                </a:cxn>
                <a:cxn ang="0">
                  <a:pos x="connsiteX1" y="connsiteY1"/>
                </a:cxn>
                <a:cxn ang="0">
                  <a:pos x="connsiteX2" y="connsiteY2"/>
                </a:cxn>
              </a:cxnLst>
              <a:rect l="l" t="t" r="r" b="b"/>
              <a:pathLst>
                <a:path w="5244" h="10489">
                  <a:moveTo>
                    <a:pt x="5245" y="10490"/>
                  </a:moveTo>
                  <a:cubicBezTo>
                    <a:pt x="3497" y="6993"/>
                    <a:pt x="1748" y="3497"/>
                    <a:pt x="0" y="0"/>
                  </a:cubicBezTo>
                  <a:cubicBezTo>
                    <a:pt x="1748" y="3497"/>
                    <a:pt x="3497" y="6993"/>
                    <a:pt x="5245" y="10490"/>
                  </a:cubicBezTo>
                  <a:close/>
                </a:path>
              </a:pathLst>
            </a:custGeom>
            <a:solidFill>
              <a:srgbClr val="7B2B29"/>
            </a:solidFill>
            <a:ln w="8731" cap="flat">
              <a:noFill/>
              <a:prstDash val="solid"/>
              <a:miter/>
            </a:ln>
          </p:spPr>
          <p:txBody>
            <a:bodyPr rtlCol="0" anchor="ctr"/>
            <a:lstStyle/>
            <a:p>
              <a:endParaRPr lang="en-GB"/>
            </a:p>
          </p:txBody>
        </p:sp>
        <p:sp>
          <p:nvSpPr>
            <p:cNvPr id="971" name="Freeform: Shape 970">
              <a:extLst>
                <a:ext uri="{FF2B5EF4-FFF2-40B4-BE49-F238E27FC236}">
                  <a16:creationId xmlns:a16="http://schemas.microsoft.com/office/drawing/2014/main" id="{B98C30EF-8D7C-8105-0CFA-3ED1676C6191}"/>
                </a:ext>
              </a:extLst>
            </p:cNvPr>
            <p:cNvSpPr/>
            <p:nvPr/>
          </p:nvSpPr>
          <p:spPr>
            <a:xfrm>
              <a:off x="9298588" y="4170575"/>
              <a:ext cx="9615" cy="10489"/>
            </a:xfrm>
            <a:custGeom>
              <a:avLst/>
              <a:gdLst>
                <a:gd name="connsiteX0" fmla="*/ 9616 w 9615"/>
                <a:gd name="connsiteY0" fmla="*/ 10490 h 10489"/>
                <a:gd name="connsiteX1" fmla="*/ 0 w 9615"/>
                <a:gd name="connsiteY1" fmla="*/ 0 h 10489"/>
                <a:gd name="connsiteX2" fmla="*/ 9616 w 9615"/>
                <a:gd name="connsiteY2" fmla="*/ 10490 h 10489"/>
              </a:gdLst>
              <a:ahLst/>
              <a:cxnLst>
                <a:cxn ang="0">
                  <a:pos x="connsiteX0" y="connsiteY0"/>
                </a:cxn>
                <a:cxn ang="0">
                  <a:pos x="connsiteX1" y="connsiteY1"/>
                </a:cxn>
                <a:cxn ang="0">
                  <a:pos x="connsiteX2" y="connsiteY2"/>
                </a:cxn>
              </a:cxnLst>
              <a:rect l="l" t="t" r="r" b="b"/>
              <a:pathLst>
                <a:path w="9615" h="10489">
                  <a:moveTo>
                    <a:pt x="9616" y="10490"/>
                  </a:moveTo>
                  <a:cubicBezTo>
                    <a:pt x="6119" y="6993"/>
                    <a:pt x="3497" y="3497"/>
                    <a:pt x="0" y="0"/>
                  </a:cubicBezTo>
                  <a:cubicBezTo>
                    <a:pt x="3497" y="3497"/>
                    <a:pt x="6119" y="6993"/>
                    <a:pt x="9616" y="10490"/>
                  </a:cubicBezTo>
                  <a:close/>
                </a:path>
              </a:pathLst>
            </a:custGeom>
            <a:solidFill>
              <a:srgbClr val="4F513D"/>
            </a:solidFill>
            <a:ln w="8731" cap="flat">
              <a:noFill/>
              <a:prstDash val="solid"/>
              <a:miter/>
            </a:ln>
          </p:spPr>
          <p:txBody>
            <a:bodyPr rtlCol="0" anchor="ctr"/>
            <a:lstStyle/>
            <a:p>
              <a:endParaRPr lang="en-GB"/>
            </a:p>
          </p:txBody>
        </p:sp>
        <p:sp>
          <p:nvSpPr>
            <p:cNvPr id="972" name="Freeform: Shape 971">
              <a:extLst>
                <a:ext uri="{FF2B5EF4-FFF2-40B4-BE49-F238E27FC236}">
                  <a16:creationId xmlns:a16="http://schemas.microsoft.com/office/drawing/2014/main" id="{750F21AB-2CA1-E5A5-17F1-0DFE125E468D}"/>
                </a:ext>
              </a:extLst>
            </p:cNvPr>
            <p:cNvSpPr/>
            <p:nvPr/>
          </p:nvSpPr>
          <p:spPr>
            <a:xfrm>
              <a:off x="9550341" y="833099"/>
              <a:ext cx="9615" cy="9615"/>
            </a:xfrm>
            <a:custGeom>
              <a:avLst/>
              <a:gdLst>
                <a:gd name="connsiteX0" fmla="*/ 9615 w 9615"/>
                <a:gd name="connsiteY0" fmla="*/ 9616 h 9615"/>
                <a:gd name="connsiteX1" fmla="*/ 0 w 9615"/>
                <a:gd name="connsiteY1" fmla="*/ 0 h 9615"/>
                <a:gd name="connsiteX2" fmla="*/ 9615 w 9615"/>
                <a:gd name="connsiteY2" fmla="*/ 9616 h 9615"/>
              </a:gdLst>
              <a:ahLst/>
              <a:cxnLst>
                <a:cxn ang="0">
                  <a:pos x="connsiteX0" y="connsiteY0"/>
                </a:cxn>
                <a:cxn ang="0">
                  <a:pos x="connsiteX1" y="connsiteY1"/>
                </a:cxn>
                <a:cxn ang="0">
                  <a:pos x="connsiteX2" y="connsiteY2"/>
                </a:cxn>
              </a:cxnLst>
              <a:rect l="l" t="t" r="r" b="b"/>
              <a:pathLst>
                <a:path w="9615" h="9615">
                  <a:moveTo>
                    <a:pt x="9615" y="9616"/>
                  </a:moveTo>
                  <a:cubicBezTo>
                    <a:pt x="6119" y="6119"/>
                    <a:pt x="3497" y="3497"/>
                    <a:pt x="0" y="0"/>
                  </a:cubicBezTo>
                  <a:cubicBezTo>
                    <a:pt x="3497" y="3497"/>
                    <a:pt x="6993" y="6993"/>
                    <a:pt x="9615" y="9616"/>
                  </a:cubicBezTo>
                  <a:close/>
                </a:path>
              </a:pathLst>
            </a:custGeom>
            <a:solidFill>
              <a:srgbClr val="7B2B29"/>
            </a:solidFill>
            <a:ln w="8731" cap="flat">
              <a:noFill/>
              <a:prstDash val="solid"/>
              <a:miter/>
            </a:ln>
          </p:spPr>
          <p:txBody>
            <a:bodyPr rtlCol="0" anchor="ctr"/>
            <a:lstStyle/>
            <a:p>
              <a:endParaRPr lang="en-GB"/>
            </a:p>
          </p:txBody>
        </p:sp>
        <p:sp>
          <p:nvSpPr>
            <p:cNvPr id="973" name="Freeform: Shape 972">
              <a:extLst>
                <a:ext uri="{FF2B5EF4-FFF2-40B4-BE49-F238E27FC236}">
                  <a16:creationId xmlns:a16="http://schemas.microsoft.com/office/drawing/2014/main" id="{4D257292-C637-D24B-8396-D7A4B662F87C}"/>
                </a:ext>
              </a:extLst>
            </p:cNvPr>
            <p:cNvSpPr/>
            <p:nvPr/>
          </p:nvSpPr>
          <p:spPr>
            <a:xfrm>
              <a:off x="9278482" y="439735"/>
              <a:ext cx="9615" cy="8741"/>
            </a:xfrm>
            <a:custGeom>
              <a:avLst/>
              <a:gdLst>
                <a:gd name="connsiteX0" fmla="*/ 9616 w 9615"/>
                <a:gd name="connsiteY0" fmla="*/ 0 h 8741"/>
                <a:gd name="connsiteX1" fmla="*/ 0 w 9615"/>
                <a:gd name="connsiteY1" fmla="*/ 8741 h 8741"/>
                <a:gd name="connsiteX2" fmla="*/ 9616 w 9615"/>
                <a:gd name="connsiteY2" fmla="*/ 0 h 8741"/>
              </a:gdLst>
              <a:ahLst/>
              <a:cxnLst>
                <a:cxn ang="0">
                  <a:pos x="connsiteX0" y="connsiteY0"/>
                </a:cxn>
                <a:cxn ang="0">
                  <a:pos x="connsiteX1" y="connsiteY1"/>
                </a:cxn>
                <a:cxn ang="0">
                  <a:pos x="connsiteX2" y="connsiteY2"/>
                </a:cxn>
              </a:cxnLst>
              <a:rect l="l" t="t" r="r" b="b"/>
              <a:pathLst>
                <a:path w="9615" h="8741">
                  <a:moveTo>
                    <a:pt x="9616" y="0"/>
                  </a:moveTo>
                  <a:cubicBezTo>
                    <a:pt x="6119" y="2622"/>
                    <a:pt x="3497" y="6119"/>
                    <a:pt x="0" y="8741"/>
                  </a:cubicBezTo>
                  <a:cubicBezTo>
                    <a:pt x="2622" y="6119"/>
                    <a:pt x="6119" y="3497"/>
                    <a:pt x="9616" y="0"/>
                  </a:cubicBezTo>
                  <a:close/>
                </a:path>
              </a:pathLst>
            </a:custGeom>
            <a:solidFill>
              <a:srgbClr val="3D2226"/>
            </a:solidFill>
            <a:ln w="8731" cap="flat">
              <a:noFill/>
              <a:prstDash val="solid"/>
              <a:miter/>
            </a:ln>
          </p:spPr>
          <p:txBody>
            <a:bodyPr rtlCol="0" anchor="ctr"/>
            <a:lstStyle/>
            <a:p>
              <a:endParaRPr lang="en-GB"/>
            </a:p>
          </p:txBody>
        </p:sp>
        <p:sp>
          <p:nvSpPr>
            <p:cNvPr id="974" name="Freeform: Shape 973">
              <a:extLst>
                <a:ext uri="{FF2B5EF4-FFF2-40B4-BE49-F238E27FC236}">
                  <a16:creationId xmlns:a16="http://schemas.microsoft.com/office/drawing/2014/main" id="{F18B5900-C189-54B9-8CEF-832F0F07E13B}"/>
                </a:ext>
              </a:extLst>
            </p:cNvPr>
            <p:cNvSpPr/>
            <p:nvPr/>
          </p:nvSpPr>
          <p:spPr>
            <a:xfrm>
              <a:off x="10485673" y="5442452"/>
              <a:ext cx="10489" cy="6993"/>
            </a:xfrm>
            <a:custGeom>
              <a:avLst/>
              <a:gdLst>
                <a:gd name="connsiteX0" fmla="*/ 10490 w 10489"/>
                <a:gd name="connsiteY0" fmla="*/ 0 h 6993"/>
                <a:gd name="connsiteX1" fmla="*/ 0 w 10489"/>
                <a:gd name="connsiteY1" fmla="*/ 6993 h 6993"/>
                <a:gd name="connsiteX2" fmla="*/ 1748 w 10489"/>
                <a:gd name="connsiteY2" fmla="*/ 0 h 6993"/>
                <a:gd name="connsiteX3" fmla="*/ 10490 w 10489"/>
                <a:gd name="connsiteY3" fmla="*/ 0 h 6993"/>
              </a:gdLst>
              <a:ahLst/>
              <a:cxnLst>
                <a:cxn ang="0">
                  <a:pos x="connsiteX0" y="connsiteY0"/>
                </a:cxn>
                <a:cxn ang="0">
                  <a:pos x="connsiteX1" y="connsiteY1"/>
                </a:cxn>
                <a:cxn ang="0">
                  <a:pos x="connsiteX2" y="connsiteY2"/>
                </a:cxn>
                <a:cxn ang="0">
                  <a:pos x="connsiteX3" y="connsiteY3"/>
                </a:cxn>
              </a:cxnLst>
              <a:rect l="l" t="t" r="r" b="b"/>
              <a:pathLst>
                <a:path w="10489" h="6993">
                  <a:moveTo>
                    <a:pt x="10490" y="0"/>
                  </a:moveTo>
                  <a:cubicBezTo>
                    <a:pt x="6993" y="2622"/>
                    <a:pt x="3497" y="5245"/>
                    <a:pt x="0" y="6993"/>
                  </a:cubicBezTo>
                  <a:cubicBezTo>
                    <a:pt x="874" y="4371"/>
                    <a:pt x="1748" y="2622"/>
                    <a:pt x="1748" y="0"/>
                  </a:cubicBezTo>
                  <a:cubicBezTo>
                    <a:pt x="4371" y="874"/>
                    <a:pt x="7867" y="0"/>
                    <a:pt x="10490" y="0"/>
                  </a:cubicBezTo>
                  <a:close/>
                </a:path>
              </a:pathLst>
            </a:custGeom>
            <a:solidFill>
              <a:srgbClr val="3D2226"/>
            </a:solidFill>
            <a:ln w="8731" cap="flat">
              <a:noFill/>
              <a:prstDash val="solid"/>
              <a:miter/>
            </a:ln>
          </p:spPr>
          <p:txBody>
            <a:bodyPr rtlCol="0" anchor="ctr"/>
            <a:lstStyle/>
            <a:p>
              <a:endParaRPr lang="en-GB"/>
            </a:p>
          </p:txBody>
        </p:sp>
        <p:sp>
          <p:nvSpPr>
            <p:cNvPr id="975" name="Freeform: Shape 974">
              <a:extLst>
                <a:ext uri="{FF2B5EF4-FFF2-40B4-BE49-F238E27FC236}">
                  <a16:creationId xmlns:a16="http://schemas.microsoft.com/office/drawing/2014/main" id="{CCA51F10-553C-E718-AF88-006DF6873EB4}"/>
                </a:ext>
              </a:extLst>
            </p:cNvPr>
            <p:cNvSpPr/>
            <p:nvPr/>
          </p:nvSpPr>
          <p:spPr>
            <a:xfrm>
              <a:off x="9940208" y="5458187"/>
              <a:ext cx="12238" cy="8741"/>
            </a:xfrm>
            <a:custGeom>
              <a:avLst/>
              <a:gdLst>
                <a:gd name="connsiteX0" fmla="*/ 12238 w 12238"/>
                <a:gd name="connsiteY0" fmla="*/ 0 h 8741"/>
                <a:gd name="connsiteX1" fmla="*/ 0 w 12238"/>
                <a:gd name="connsiteY1" fmla="*/ 8741 h 8741"/>
                <a:gd name="connsiteX2" fmla="*/ 12238 w 12238"/>
                <a:gd name="connsiteY2" fmla="*/ 0 h 8741"/>
              </a:gdLst>
              <a:ahLst/>
              <a:cxnLst>
                <a:cxn ang="0">
                  <a:pos x="connsiteX0" y="connsiteY0"/>
                </a:cxn>
                <a:cxn ang="0">
                  <a:pos x="connsiteX1" y="connsiteY1"/>
                </a:cxn>
                <a:cxn ang="0">
                  <a:pos x="connsiteX2" y="connsiteY2"/>
                </a:cxn>
              </a:cxnLst>
              <a:rect l="l" t="t" r="r" b="b"/>
              <a:pathLst>
                <a:path w="12238" h="8741">
                  <a:moveTo>
                    <a:pt x="12238" y="0"/>
                  </a:moveTo>
                  <a:cubicBezTo>
                    <a:pt x="7867" y="2623"/>
                    <a:pt x="4371" y="6119"/>
                    <a:pt x="0" y="8741"/>
                  </a:cubicBezTo>
                  <a:cubicBezTo>
                    <a:pt x="3497" y="6119"/>
                    <a:pt x="7867" y="2623"/>
                    <a:pt x="12238" y="0"/>
                  </a:cubicBezTo>
                  <a:close/>
                </a:path>
              </a:pathLst>
            </a:custGeom>
            <a:solidFill>
              <a:srgbClr val="B23D4A"/>
            </a:solidFill>
            <a:ln w="8731" cap="flat">
              <a:noFill/>
              <a:prstDash val="solid"/>
              <a:miter/>
            </a:ln>
          </p:spPr>
          <p:txBody>
            <a:bodyPr rtlCol="0" anchor="ctr"/>
            <a:lstStyle/>
            <a:p>
              <a:endParaRPr lang="en-GB"/>
            </a:p>
          </p:txBody>
        </p:sp>
        <p:sp>
          <p:nvSpPr>
            <p:cNvPr id="976" name="Freeform: Shape 975">
              <a:extLst>
                <a:ext uri="{FF2B5EF4-FFF2-40B4-BE49-F238E27FC236}">
                  <a16:creationId xmlns:a16="http://schemas.microsoft.com/office/drawing/2014/main" id="{C0A46E38-8C1B-0735-5E3B-06969647BF35}"/>
                </a:ext>
              </a:extLst>
            </p:cNvPr>
            <p:cNvSpPr/>
            <p:nvPr/>
          </p:nvSpPr>
          <p:spPr>
            <a:xfrm>
              <a:off x="10924493" y="2198510"/>
              <a:ext cx="6993" cy="7867"/>
            </a:xfrm>
            <a:custGeom>
              <a:avLst/>
              <a:gdLst>
                <a:gd name="connsiteX0" fmla="*/ 0 w 6993"/>
                <a:gd name="connsiteY0" fmla="*/ 7867 h 7867"/>
                <a:gd name="connsiteX1" fmla="*/ 6993 w 6993"/>
                <a:gd name="connsiteY1" fmla="*/ 0 h 7867"/>
                <a:gd name="connsiteX2" fmla="*/ 0 w 6993"/>
                <a:gd name="connsiteY2" fmla="*/ 7867 h 7867"/>
              </a:gdLst>
              <a:ahLst/>
              <a:cxnLst>
                <a:cxn ang="0">
                  <a:pos x="connsiteX0" y="connsiteY0"/>
                </a:cxn>
                <a:cxn ang="0">
                  <a:pos x="connsiteX1" y="connsiteY1"/>
                </a:cxn>
                <a:cxn ang="0">
                  <a:pos x="connsiteX2" y="connsiteY2"/>
                </a:cxn>
              </a:cxnLst>
              <a:rect l="l" t="t" r="r" b="b"/>
              <a:pathLst>
                <a:path w="6993" h="7867">
                  <a:moveTo>
                    <a:pt x="0" y="7867"/>
                  </a:moveTo>
                  <a:cubicBezTo>
                    <a:pt x="2622" y="5245"/>
                    <a:pt x="5245" y="2622"/>
                    <a:pt x="6993" y="0"/>
                  </a:cubicBezTo>
                  <a:cubicBezTo>
                    <a:pt x="5245" y="2622"/>
                    <a:pt x="2622" y="5245"/>
                    <a:pt x="0" y="7867"/>
                  </a:cubicBezTo>
                  <a:close/>
                </a:path>
              </a:pathLst>
            </a:custGeom>
            <a:solidFill>
              <a:srgbClr val="7B2B29"/>
            </a:solidFill>
            <a:ln w="8731" cap="flat">
              <a:noFill/>
              <a:prstDash val="solid"/>
              <a:miter/>
            </a:ln>
          </p:spPr>
          <p:txBody>
            <a:bodyPr rtlCol="0" anchor="ctr"/>
            <a:lstStyle/>
            <a:p>
              <a:endParaRPr lang="en-GB"/>
            </a:p>
          </p:txBody>
        </p:sp>
        <p:sp>
          <p:nvSpPr>
            <p:cNvPr id="977" name="Freeform: Shape 976">
              <a:extLst>
                <a:ext uri="{FF2B5EF4-FFF2-40B4-BE49-F238E27FC236}">
                  <a16:creationId xmlns:a16="http://schemas.microsoft.com/office/drawing/2014/main" id="{BB2482B0-F571-2947-17CF-5A7C4BC9952C}"/>
                </a:ext>
              </a:extLst>
            </p:cNvPr>
            <p:cNvSpPr/>
            <p:nvPr/>
          </p:nvSpPr>
          <p:spPr>
            <a:xfrm>
              <a:off x="9376071" y="869813"/>
              <a:ext cx="3811" cy="6993"/>
            </a:xfrm>
            <a:custGeom>
              <a:avLst/>
              <a:gdLst>
                <a:gd name="connsiteX0" fmla="*/ 3812 w 3811"/>
                <a:gd name="connsiteY0" fmla="*/ 6993 h 6993"/>
                <a:gd name="connsiteX1" fmla="*/ 315 w 3811"/>
                <a:gd name="connsiteY1" fmla="*/ 0 h 6993"/>
                <a:gd name="connsiteX2" fmla="*/ 3812 w 3811"/>
                <a:gd name="connsiteY2" fmla="*/ 6993 h 6993"/>
              </a:gdLst>
              <a:ahLst/>
              <a:cxnLst>
                <a:cxn ang="0">
                  <a:pos x="connsiteX0" y="connsiteY0"/>
                </a:cxn>
                <a:cxn ang="0">
                  <a:pos x="connsiteX1" y="connsiteY1"/>
                </a:cxn>
                <a:cxn ang="0">
                  <a:pos x="connsiteX2" y="connsiteY2"/>
                </a:cxn>
              </a:cxnLst>
              <a:rect l="l" t="t" r="r" b="b"/>
              <a:pathLst>
                <a:path w="3811" h="6993">
                  <a:moveTo>
                    <a:pt x="3812" y="6993"/>
                  </a:moveTo>
                  <a:cubicBezTo>
                    <a:pt x="315" y="6119"/>
                    <a:pt x="-559" y="3497"/>
                    <a:pt x="315" y="0"/>
                  </a:cubicBezTo>
                  <a:cubicBezTo>
                    <a:pt x="2064" y="1748"/>
                    <a:pt x="2938" y="4371"/>
                    <a:pt x="3812" y="6993"/>
                  </a:cubicBezTo>
                  <a:close/>
                </a:path>
              </a:pathLst>
            </a:custGeom>
            <a:solidFill>
              <a:srgbClr val="7B2B29"/>
            </a:solidFill>
            <a:ln w="8731" cap="flat">
              <a:noFill/>
              <a:prstDash val="solid"/>
              <a:miter/>
            </a:ln>
          </p:spPr>
          <p:txBody>
            <a:bodyPr rtlCol="0" anchor="ctr"/>
            <a:lstStyle/>
            <a:p>
              <a:endParaRPr lang="en-GB"/>
            </a:p>
          </p:txBody>
        </p:sp>
        <p:sp>
          <p:nvSpPr>
            <p:cNvPr id="978" name="Freeform: Shape 977">
              <a:extLst>
                <a:ext uri="{FF2B5EF4-FFF2-40B4-BE49-F238E27FC236}">
                  <a16:creationId xmlns:a16="http://schemas.microsoft.com/office/drawing/2014/main" id="{FD1E85A3-8A01-F4CC-BF2A-DE40DFABD1B2}"/>
                </a:ext>
              </a:extLst>
            </p:cNvPr>
            <p:cNvSpPr/>
            <p:nvPr/>
          </p:nvSpPr>
          <p:spPr>
            <a:xfrm>
              <a:off x="12079235" y="2549915"/>
              <a:ext cx="4370" cy="4370"/>
            </a:xfrm>
            <a:custGeom>
              <a:avLst/>
              <a:gdLst>
                <a:gd name="connsiteX0" fmla="*/ 4371 w 4370"/>
                <a:gd name="connsiteY0" fmla="*/ 2623 h 4370"/>
                <a:gd name="connsiteX1" fmla="*/ 1748 w 4370"/>
                <a:gd name="connsiteY1" fmla="*/ 4371 h 4370"/>
                <a:gd name="connsiteX2" fmla="*/ 0 w 4370"/>
                <a:gd name="connsiteY2" fmla="*/ 1748 h 4370"/>
                <a:gd name="connsiteX3" fmla="*/ 2622 w 4370"/>
                <a:gd name="connsiteY3" fmla="*/ 0 h 4370"/>
                <a:gd name="connsiteX4" fmla="*/ 4371 w 4370"/>
                <a:gd name="connsiteY4" fmla="*/ 2623 h 4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4370">
                  <a:moveTo>
                    <a:pt x="4371" y="2623"/>
                  </a:moveTo>
                  <a:cubicBezTo>
                    <a:pt x="3497" y="3497"/>
                    <a:pt x="2622" y="4371"/>
                    <a:pt x="1748" y="4371"/>
                  </a:cubicBezTo>
                  <a:cubicBezTo>
                    <a:pt x="874" y="4371"/>
                    <a:pt x="0" y="2623"/>
                    <a:pt x="0" y="1748"/>
                  </a:cubicBezTo>
                  <a:cubicBezTo>
                    <a:pt x="874" y="874"/>
                    <a:pt x="1748" y="0"/>
                    <a:pt x="2622" y="0"/>
                  </a:cubicBezTo>
                  <a:cubicBezTo>
                    <a:pt x="3497" y="874"/>
                    <a:pt x="3497" y="1748"/>
                    <a:pt x="4371" y="2623"/>
                  </a:cubicBezTo>
                  <a:close/>
                </a:path>
              </a:pathLst>
            </a:custGeom>
            <a:solidFill>
              <a:srgbClr val="C0BCBD"/>
            </a:solidFill>
            <a:ln w="8731" cap="flat">
              <a:noFill/>
              <a:prstDash val="solid"/>
              <a:miter/>
            </a:ln>
          </p:spPr>
          <p:txBody>
            <a:bodyPr rtlCol="0" anchor="ctr"/>
            <a:lstStyle/>
            <a:p>
              <a:endParaRPr lang="en-GB"/>
            </a:p>
          </p:txBody>
        </p:sp>
        <p:sp>
          <p:nvSpPr>
            <p:cNvPr id="979" name="Freeform: Shape 978">
              <a:extLst>
                <a:ext uri="{FF2B5EF4-FFF2-40B4-BE49-F238E27FC236}">
                  <a16:creationId xmlns:a16="http://schemas.microsoft.com/office/drawing/2014/main" id="{0F1A8518-B796-3026-0467-D154F060FB9C}"/>
                </a:ext>
              </a:extLst>
            </p:cNvPr>
            <p:cNvSpPr/>
            <p:nvPr/>
          </p:nvSpPr>
          <p:spPr>
            <a:xfrm>
              <a:off x="11157889" y="1795530"/>
              <a:ext cx="8741" cy="11363"/>
            </a:xfrm>
            <a:custGeom>
              <a:avLst/>
              <a:gdLst>
                <a:gd name="connsiteX0" fmla="*/ 8741 w 8741"/>
                <a:gd name="connsiteY0" fmla="*/ 11364 h 11363"/>
                <a:gd name="connsiteX1" fmla="*/ 0 w 8741"/>
                <a:gd name="connsiteY1" fmla="*/ 8741 h 11363"/>
                <a:gd name="connsiteX2" fmla="*/ 4371 w 8741"/>
                <a:gd name="connsiteY2" fmla="*/ 0 h 11363"/>
                <a:gd name="connsiteX3" fmla="*/ 8741 w 8741"/>
                <a:gd name="connsiteY3" fmla="*/ 11364 h 11363"/>
              </a:gdLst>
              <a:ahLst/>
              <a:cxnLst>
                <a:cxn ang="0">
                  <a:pos x="connsiteX0" y="connsiteY0"/>
                </a:cxn>
                <a:cxn ang="0">
                  <a:pos x="connsiteX1" y="connsiteY1"/>
                </a:cxn>
                <a:cxn ang="0">
                  <a:pos x="connsiteX2" y="connsiteY2"/>
                </a:cxn>
                <a:cxn ang="0">
                  <a:pos x="connsiteX3" y="connsiteY3"/>
                </a:cxn>
              </a:cxnLst>
              <a:rect l="l" t="t" r="r" b="b"/>
              <a:pathLst>
                <a:path w="8741" h="11363">
                  <a:moveTo>
                    <a:pt x="8741" y="11364"/>
                  </a:moveTo>
                  <a:cubicBezTo>
                    <a:pt x="6119" y="10490"/>
                    <a:pt x="3497" y="9615"/>
                    <a:pt x="0" y="8741"/>
                  </a:cubicBezTo>
                  <a:cubicBezTo>
                    <a:pt x="1748" y="6119"/>
                    <a:pt x="3497" y="2622"/>
                    <a:pt x="4371" y="0"/>
                  </a:cubicBezTo>
                  <a:cubicBezTo>
                    <a:pt x="6119" y="4371"/>
                    <a:pt x="7867" y="7867"/>
                    <a:pt x="8741" y="11364"/>
                  </a:cubicBezTo>
                  <a:close/>
                </a:path>
              </a:pathLst>
            </a:custGeom>
            <a:solidFill>
              <a:srgbClr val="E56A2D"/>
            </a:solidFill>
            <a:ln w="8731" cap="flat">
              <a:noFill/>
              <a:prstDash val="solid"/>
              <a:miter/>
            </a:ln>
          </p:spPr>
          <p:txBody>
            <a:bodyPr rtlCol="0" anchor="ctr"/>
            <a:lstStyle/>
            <a:p>
              <a:endParaRPr lang="en-GB"/>
            </a:p>
          </p:txBody>
        </p:sp>
        <p:sp>
          <p:nvSpPr>
            <p:cNvPr id="980" name="Freeform: Shape 979">
              <a:extLst>
                <a:ext uri="{FF2B5EF4-FFF2-40B4-BE49-F238E27FC236}">
                  <a16:creationId xmlns:a16="http://schemas.microsoft.com/office/drawing/2014/main" id="{85158DCA-F121-59E4-3D46-5B82AA576534}"/>
                </a:ext>
              </a:extLst>
            </p:cNvPr>
            <p:cNvSpPr/>
            <p:nvPr/>
          </p:nvSpPr>
          <p:spPr>
            <a:xfrm>
              <a:off x="10074826" y="484317"/>
              <a:ext cx="9615" cy="8741"/>
            </a:xfrm>
            <a:custGeom>
              <a:avLst/>
              <a:gdLst>
                <a:gd name="connsiteX0" fmla="*/ 9615 w 9615"/>
                <a:gd name="connsiteY0" fmla="*/ 8741 h 8741"/>
                <a:gd name="connsiteX1" fmla="*/ 0 w 9615"/>
                <a:gd name="connsiteY1" fmla="*/ 0 h 8741"/>
                <a:gd name="connsiteX2" fmla="*/ 9615 w 9615"/>
                <a:gd name="connsiteY2" fmla="*/ 8741 h 8741"/>
              </a:gdLst>
              <a:ahLst/>
              <a:cxnLst>
                <a:cxn ang="0">
                  <a:pos x="connsiteX0" y="connsiteY0"/>
                </a:cxn>
                <a:cxn ang="0">
                  <a:pos x="connsiteX1" y="connsiteY1"/>
                </a:cxn>
                <a:cxn ang="0">
                  <a:pos x="connsiteX2" y="connsiteY2"/>
                </a:cxn>
              </a:cxnLst>
              <a:rect l="l" t="t" r="r" b="b"/>
              <a:pathLst>
                <a:path w="9615" h="8741">
                  <a:moveTo>
                    <a:pt x="9615" y="8741"/>
                  </a:moveTo>
                  <a:cubicBezTo>
                    <a:pt x="6119" y="6119"/>
                    <a:pt x="3497" y="2622"/>
                    <a:pt x="0" y="0"/>
                  </a:cubicBezTo>
                  <a:cubicBezTo>
                    <a:pt x="3497" y="2622"/>
                    <a:pt x="6119" y="6119"/>
                    <a:pt x="9615" y="8741"/>
                  </a:cubicBezTo>
                  <a:close/>
                </a:path>
              </a:pathLst>
            </a:custGeom>
            <a:solidFill>
              <a:srgbClr val="7B2B29"/>
            </a:solidFill>
            <a:ln w="8731" cap="flat">
              <a:noFill/>
              <a:prstDash val="solid"/>
              <a:miter/>
            </a:ln>
          </p:spPr>
          <p:txBody>
            <a:bodyPr rtlCol="0" anchor="ctr"/>
            <a:lstStyle/>
            <a:p>
              <a:endParaRPr lang="en-GB"/>
            </a:p>
          </p:txBody>
        </p:sp>
        <p:sp>
          <p:nvSpPr>
            <p:cNvPr id="981" name="Freeform: Shape 980">
              <a:extLst>
                <a:ext uri="{FF2B5EF4-FFF2-40B4-BE49-F238E27FC236}">
                  <a16:creationId xmlns:a16="http://schemas.microsoft.com/office/drawing/2014/main" id="{C1984B59-41A4-6E46-F965-4D601B8C4E79}"/>
                </a:ext>
              </a:extLst>
            </p:cNvPr>
            <p:cNvSpPr/>
            <p:nvPr/>
          </p:nvSpPr>
          <p:spPr>
            <a:xfrm>
              <a:off x="9463801" y="1532413"/>
              <a:ext cx="7867" cy="12237"/>
            </a:xfrm>
            <a:custGeom>
              <a:avLst/>
              <a:gdLst>
                <a:gd name="connsiteX0" fmla="*/ 0 w 7867"/>
                <a:gd name="connsiteY0" fmla="*/ 0 h 12237"/>
                <a:gd name="connsiteX1" fmla="*/ 7867 w 7867"/>
                <a:gd name="connsiteY1" fmla="*/ 12238 h 12237"/>
                <a:gd name="connsiteX2" fmla="*/ 0 w 7867"/>
                <a:gd name="connsiteY2" fmla="*/ 0 h 12237"/>
              </a:gdLst>
              <a:ahLst/>
              <a:cxnLst>
                <a:cxn ang="0">
                  <a:pos x="connsiteX0" y="connsiteY0"/>
                </a:cxn>
                <a:cxn ang="0">
                  <a:pos x="connsiteX1" y="connsiteY1"/>
                </a:cxn>
                <a:cxn ang="0">
                  <a:pos x="connsiteX2" y="connsiteY2"/>
                </a:cxn>
              </a:cxnLst>
              <a:rect l="l" t="t" r="r" b="b"/>
              <a:pathLst>
                <a:path w="7867" h="12237">
                  <a:moveTo>
                    <a:pt x="0" y="0"/>
                  </a:moveTo>
                  <a:cubicBezTo>
                    <a:pt x="2622" y="4371"/>
                    <a:pt x="5245" y="7867"/>
                    <a:pt x="7867" y="12238"/>
                  </a:cubicBezTo>
                  <a:cubicBezTo>
                    <a:pt x="4371" y="7867"/>
                    <a:pt x="1748" y="3497"/>
                    <a:pt x="0" y="0"/>
                  </a:cubicBezTo>
                  <a:close/>
                </a:path>
              </a:pathLst>
            </a:custGeom>
            <a:solidFill>
              <a:srgbClr val="F9D4D5"/>
            </a:solidFill>
            <a:ln w="8731" cap="flat">
              <a:noFill/>
              <a:prstDash val="solid"/>
              <a:miter/>
            </a:ln>
          </p:spPr>
          <p:txBody>
            <a:bodyPr rtlCol="0" anchor="ctr"/>
            <a:lstStyle/>
            <a:p>
              <a:endParaRPr lang="en-GB"/>
            </a:p>
          </p:txBody>
        </p:sp>
        <p:sp>
          <p:nvSpPr>
            <p:cNvPr id="982" name="Freeform: Shape 981">
              <a:extLst>
                <a:ext uri="{FF2B5EF4-FFF2-40B4-BE49-F238E27FC236}">
                  <a16:creationId xmlns:a16="http://schemas.microsoft.com/office/drawing/2014/main" id="{83525119-3D7B-75B2-B935-F43FDBAE1F02}"/>
                </a:ext>
              </a:extLst>
            </p:cNvPr>
            <p:cNvSpPr/>
            <p:nvPr/>
          </p:nvSpPr>
          <p:spPr>
            <a:xfrm>
              <a:off x="9594048" y="869813"/>
              <a:ext cx="8741" cy="8741"/>
            </a:xfrm>
            <a:custGeom>
              <a:avLst/>
              <a:gdLst>
                <a:gd name="connsiteX0" fmla="*/ 0 w 8741"/>
                <a:gd name="connsiteY0" fmla="*/ 8741 h 8741"/>
                <a:gd name="connsiteX1" fmla="*/ 0 w 8741"/>
                <a:gd name="connsiteY1" fmla="*/ 0 h 8741"/>
                <a:gd name="connsiteX2" fmla="*/ 8741 w 8741"/>
                <a:gd name="connsiteY2" fmla="*/ 8741 h 8741"/>
                <a:gd name="connsiteX3" fmla="*/ 0 w 8741"/>
                <a:gd name="connsiteY3" fmla="*/ 8741 h 8741"/>
              </a:gdLst>
              <a:ahLst/>
              <a:cxnLst>
                <a:cxn ang="0">
                  <a:pos x="connsiteX0" y="connsiteY0"/>
                </a:cxn>
                <a:cxn ang="0">
                  <a:pos x="connsiteX1" y="connsiteY1"/>
                </a:cxn>
                <a:cxn ang="0">
                  <a:pos x="connsiteX2" y="connsiteY2"/>
                </a:cxn>
                <a:cxn ang="0">
                  <a:pos x="connsiteX3" y="connsiteY3"/>
                </a:cxn>
              </a:cxnLst>
              <a:rect l="l" t="t" r="r" b="b"/>
              <a:pathLst>
                <a:path w="8741" h="8741">
                  <a:moveTo>
                    <a:pt x="0" y="8741"/>
                  </a:moveTo>
                  <a:cubicBezTo>
                    <a:pt x="0" y="6119"/>
                    <a:pt x="0" y="2622"/>
                    <a:pt x="0" y="0"/>
                  </a:cubicBezTo>
                  <a:cubicBezTo>
                    <a:pt x="2622" y="2622"/>
                    <a:pt x="6119" y="6119"/>
                    <a:pt x="8741" y="8741"/>
                  </a:cubicBezTo>
                  <a:cubicBezTo>
                    <a:pt x="6119" y="8741"/>
                    <a:pt x="2622" y="8741"/>
                    <a:pt x="0" y="8741"/>
                  </a:cubicBezTo>
                  <a:close/>
                </a:path>
              </a:pathLst>
            </a:custGeom>
            <a:solidFill>
              <a:srgbClr val="B23D4A"/>
            </a:solidFill>
            <a:ln w="8731" cap="flat">
              <a:noFill/>
              <a:prstDash val="solid"/>
              <a:miter/>
            </a:ln>
          </p:spPr>
          <p:txBody>
            <a:bodyPr rtlCol="0" anchor="ctr"/>
            <a:lstStyle/>
            <a:p>
              <a:endParaRPr lang="en-GB"/>
            </a:p>
          </p:txBody>
        </p:sp>
        <p:sp>
          <p:nvSpPr>
            <p:cNvPr id="983" name="Freeform: Shape 982">
              <a:extLst>
                <a:ext uri="{FF2B5EF4-FFF2-40B4-BE49-F238E27FC236}">
                  <a16:creationId xmlns:a16="http://schemas.microsoft.com/office/drawing/2014/main" id="{A9616FB2-AF30-10E5-5B22-99E22813484A}"/>
                </a:ext>
              </a:extLst>
            </p:cNvPr>
            <p:cNvSpPr/>
            <p:nvPr/>
          </p:nvSpPr>
          <p:spPr>
            <a:xfrm>
              <a:off x="9837934" y="5543853"/>
              <a:ext cx="8741" cy="10489"/>
            </a:xfrm>
            <a:custGeom>
              <a:avLst/>
              <a:gdLst>
                <a:gd name="connsiteX0" fmla="*/ 8741 w 8741"/>
                <a:gd name="connsiteY0" fmla="*/ 0 h 10489"/>
                <a:gd name="connsiteX1" fmla="*/ 0 w 8741"/>
                <a:gd name="connsiteY1" fmla="*/ 10489 h 10489"/>
                <a:gd name="connsiteX2" fmla="*/ 8741 w 8741"/>
                <a:gd name="connsiteY2" fmla="*/ 0 h 10489"/>
              </a:gdLst>
              <a:ahLst/>
              <a:cxnLst>
                <a:cxn ang="0">
                  <a:pos x="connsiteX0" y="connsiteY0"/>
                </a:cxn>
                <a:cxn ang="0">
                  <a:pos x="connsiteX1" y="connsiteY1"/>
                </a:cxn>
                <a:cxn ang="0">
                  <a:pos x="connsiteX2" y="connsiteY2"/>
                </a:cxn>
              </a:cxnLst>
              <a:rect l="l" t="t" r="r" b="b"/>
              <a:pathLst>
                <a:path w="8741" h="10489">
                  <a:moveTo>
                    <a:pt x="8741" y="0"/>
                  </a:moveTo>
                  <a:cubicBezTo>
                    <a:pt x="6119" y="3496"/>
                    <a:pt x="3497" y="6993"/>
                    <a:pt x="0" y="10489"/>
                  </a:cubicBezTo>
                  <a:cubicBezTo>
                    <a:pt x="3497" y="7867"/>
                    <a:pt x="6119" y="4371"/>
                    <a:pt x="8741" y="0"/>
                  </a:cubicBezTo>
                  <a:close/>
                </a:path>
              </a:pathLst>
            </a:custGeom>
            <a:solidFill>
              <a:srgbClr val="7B2B29"/>
            </a:solidFill>
            <a:ln w="8731" cap="flat">
              <a:noFill/>
              <a:prstDash val="solid"/>
              <a:miter/>
            </a:ln>
          </p:spPr>
          <p:txBody>
            <a:bodyPr rtlCol="0" anchor="ctr"/>
            <a:lstStyle/>
            <a:p>
              <a:endParaRPr lang="en-GB"/>
            </a:p>
          </p:txBody>
        </p:sp>
        <p:sp>
          <p:nvSpPr>
            <p:cNvPr id="984" name="Freeform: Shape 983">
              <a:extLst>
                <a:ext uri="{FF2B5EF4-FFF2-40B4-BE49-F238E27FC236}">
                  <a16:creationId xmlns:a16="http://schemas.microsoft.com/office/drawing/2014/main" id="{00830793-9B38-6674-8A04-E1142DE055BB}"/>
                </a:ext>
              </a:extLst>
            </p:cNvPr>
            <p:cNvSpPr/>
            <p:nvPr/>
          </p:nvSpPr>
          <p:spPr>
            <a:xfrm>
              <a:off x="11283765" y="6378659"/>
              <a:ext cx="2622" cy="2622"/>
            </a:xfrm>
            <a:custGeom>
              <a:avLst/>
              <a:gdLst>
                <a:gd name="connsiteX0" fmla="*/ 1748 w 2622"/>
                <a:gd name="connsiteY0" fmla="*/ 0 h 2622"/>
                <a:gd name="connsiteX1" fmla="*/ 2622 w 2622"/>
                <a:gd name="connsiteY1" fmla="*/ 2622 h 2622"/>
                <a:gd name="connsiteX2" fmla="*/ 0 w 2622"/>
                <a:gd name="connsiteY2" fmla="*/ 2622 h 2622"/>
              </a:gdLst>
              <a:ahLst/>
              <a:cxnLst>
                <a:cxn ang="0">
                  <a:pos x="connsiteX0" y="connsiteY0"/>
                </a:cxn>
                <a:cxn ang="0">
                  <a:pos x="connsiteX1" y="connsiteY1"/>
                </a:cxn>
                <a:cxn ang="0">
                  <a:pos x="connsiteX2" y="connsiteY2"/>
                </a:cxn>
              </a:cxnLst>
              <a:rect l="l" t="t" r="r" b="b"/>
              <a:pathLst>
                <a:path w="2622" h="2622">
                  <a:moveTo>
                    <a:pt x="1748" y="0"/>
                  </a:moveTo>
                  <a:lnTo>
                    <a:pt x="2622" y="2622"/>
                  </a:lnTo>
                  <a:lnTo>
                    <a:pt x="0" y="2622"/>
                  </a:lnTo>
                  <a:close/>
                </a:path>
              </a:pathLst>
            </a:custGeom>
            <a:solidFill>
              <a:srgbClr val="C0BCBD"/>
            </a:solidFill>
            <a:ln w="8731" cap="flat">
              <a:noFill/>
              <a:prstDash val="solid"/>
              <a:miter/>
            </a:ln>
          </p:spPr>
          <p:txBody>
            <a:bodyPr rtlCol="0" anchor="ctr"/>
            <a:lstStyle/>
            <a:p>
              <a:endParaRPr lang="en-GB"/>
            </a:p>
          </p:txBody>
        </p:sp>
        <p:sp>
          <p:nvSpPr>
            <p:cNvPr id="985" name="Freeform: Shape 984">
              <a:extLst>
                <a:ext uri="{FF2B5EF4-FFF2-40B4-BE49-F238E27FC236}">
                  <a16:creationId xmlns:a16="http://schemas.microsoft.com/office/drawing/2014/main" id="{79597DEE-3B92-91B9-0BC5-53206B12FF0A}"/>
                </a:ext>
              </a:extLst>
            </p:cNvPr>
            <p:cNvSpPr/>
            <p:nvPr/>
          </p:nvSpPr>
          <p:spPr>
            <a:xfrm>
              <a:off x="10083568" y="493058"/>
              <a:ext cx="13112" cy="9615"/>
            </a:xfrm>
            <a:custGeom>
              <a:avLst/>
              <a:gdLst>
                <a:gd name="connsiteX0" fmla="*/ 13112 w 13112"/>
                <a:gd name="connsiteY0" fmla="*/ 9616 h 9615"/>
                <a:gd name="connsiteX1" fmla="*/ 0 w 13112"/>
                <a:gd name="connsiteY1" fmla="*/ 0 h 9615"/>
                <a:gd name="connsiteX2" fmla="*/ 13112 w 13112"/>
                <a:gd name="connsiteY2" fmla="*/ 9616 h 9615"/>
              </a:gdLst>
              <a:ahLst/>
              <a:cxnLst>
                <a:cxn ang="0">
                  <a:pos x="connsiteX0" y="connsiteY0"/>
                </a:cxn>
                <a:cxn ang="0">
                  <a:pos x="connsiteX1" y="connsiteY1"/>
                </a:cxn>
                <a:cxn ang="0">
                  <a:pos x="connsiteX2" y="connsiteY2"/>
                </a:cxn>
              </a:cxnLst>
              <a:rect l="l" t="t" r="r" b="b"/>
              <a:pathLst>
                <a:path w="13112" h="9615">
                  <a:moveTo>
                    <a:pt x="13112" y="9616"/>
                  </a:moveTo>
                  <a:cubicBezTo>
                    <a:pt x="8741" y="6119"/>
                    <a:pt x="4371" y="3497"/>
                    <a:pt x="0" y="0"/>
                  </a:cubicBezTo>
                  <a:cubicBezTo>
                    <a:pt x="4371" y="2622"/>
                    <a:pt x="8741" y="6119"/>
                    <a:pt x="13112" y="9616"/>
                  </a:cubicBezTo>
                  <a:close/>
                </a:path>
              </a:pathLst>
            </a:custGeom>
            <a:solidFill>
              <a:srgbClr val="7B2B29"/>
            </a:solidFill>
            <a:ln w="8731" cap="flat">
              <a:noFill/>
              <a:prstDash val="solid"/>
              <a:miter/>
            </a:ln>
          </p:spPr>
          <p:txBody>
            <a:bodyPr rtlCol="0" anchor="ctr"/>
            <a:lstStyle/>
            <a:p>
              <a:endParaRPr lang="en-GB"/>
            </a:p>
          </p:txBody>
        </p:sp>
        <p:sp>
          <p:nvSpPr>
            <p:cNvPr id="986" name="Freeform: Shape 985">
              <a:extLst>
                <a:ext uri="{FF2B5EF4-FFF2-40B4-BE49-F238E27FC236}">
                  <a16:creationId xmlns:a16="http://schemas.microsoft.com/office/drawing/2014/main" id="{BEDE2C3E-DD84-6AED-EE82-48E9428EEA72}"/>
                </a:ext>
              </a:extLst>
            </p:cNvPr>
            <p:cNvSpPr/>
            <p:nvPr/>
          </p:nvSpPr>
          <p:spPr>
            <a:xfrm>
              <a:off x="11768915" y="1770180"/>
              <a:ext cx="13112" cy="13112"/>
            </a:xfrm>
            <a:custGeom>
              <a:avLst/>
              <a:gdLst>
                <a:gd name="connsiteX0" fmla="*/ 13112 w 13112"/>
                <a:gd name="connsiteY0" fmla="*/ 7867 h 13112"/>
                <a:gd name="connsiteX1" fmla="*/ 6993 w 13112"/>
                <a:gd name="connsiteY1" fmla="*/ 13112 h 13112"/>
                <a:gd name="connsiteX2" fmla="*/ 0 w 13112"/>
                <a:gd name="connsiteY2" fmla="*/ 6993 h 13112"/>
                <a:gd name="connsiteX3" fmla="*/ 9616 w 13112"/>
                <a:gd name="connsiteY3" fmla="*/ 0 h 13112"/>
                <a:gd name="connsiteX4" fmla="*/ 13112 w 13112"/>
                <a:gd name="connsiteY4" fmla="*/ 7867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112">
                  <a:moveTo>
                    <a:pt x="13112" y="7867"/>
                  </a:moveTo>
                  <a:cubicBezTo>
                    <a:pt x="12238" y="10490"/>
                    <a:pt x="9616" y="12238"/>
                    <a:pt x="6993" y="13112"/>
                  </a:cubicBezTo>
                  <a:cubicBezTo>
                    <a:pt x="4371" y="11364"/>
                    <a:pt x="2622" y="8741"/>
                    <a:pt x="0" y="6993"/>
                  </a:cubicBezTo>
                  <a:cubicBezTo>
                    <a:pt x="3497" y="4371"/>
                    <a:pt x="6993" y="1748"/>
                    <a:pt x="9616" y="0"/>
                  </a:cubicBezTo>
                  <a:cubicBezTo>
                    <a:pt x="12238" y="1748"/>
                    <a:pt x="13112" y="4371"/>
                    <a:pt x="13112" y="7867"/>
                  </a:cubicBezTo>
                  <a:close/>
                </a:path>
              </a:pathLst>
            </a:custGeom>
            <a:solidFill>
              <a:srgbClr val="3D2226"/>
            </a:solidFill>
            <a:ln w="8731" cap="flat">
              <a:noFill/>
              <a:prstDash val="solid"/>
              <a:miter/>
            </a:ln>
          </p:spPr>
          <p:txBody>
            <a:bodyPr rtlCol="0" anchor="ctr"/>
            <a:lstStyle/>
            <a:p>
              <a:endParaRPr lang="en-GB"/>
            </a:p>
          </p:txBody>
        </p:sp>
        <p:sp>
          <p:nvSpPr>
            <p:cNvPr id="987" name="Freeform: Shape 986">
              <a:extLst>
                <a:ext uri="{FF2B5EF4-FFF2-40B4-BE49-F238E27FC236}">
                  <a16:creationId xmlns:a16="http://schemas.microsoft.com/office/drawing/2014/main" id="{9251D833-7B7B-F1C7-AE6E-8697324ADB22}"/>
                </a:ext>
              </a:extLst>
            </p:cNvPr>
            <p:cNvSpPr/>
            <p:nvPr/>
          </p:nvSpPr>
          <p:spPr>
            <a:xfrm>
              <a:off x="9487403" y="1516679"/>
              <a:ext cx="10489" cy="8741"/>
            </a:xfrm>
            <a:custGeom>
              <a:avLst/>
              <a:gdLst>
                <a:gd name="connsiteX0" fmla="*/ 10490 w 10489"/>
                <a:gd name="connsiteY0" fmla="*/ 8741 h 8741"/>
                <a:gd name="connsiteX1" fmla="*/ 0 w 10489"/>
                <a:gd name="connsiteY1" fmla="*/ 0 h 8741"/>
                <a:gd name="connsiteX2" fmla="*/ 10490 w 10489"/>
                <a:gd name="connsiteY2" fmla="*/ 8741 h 8741"/>
              </a:gdLst>
              <a:ahLst/>
              <a:cxnLst>
                <a:cxn ang="0">
                  <a:pos x="connsiteX0" y="connsiteY0"/>
                </a:cxn>
                <a:cxn ang="0">
                  <a:pos x="connsiteX1" y="connsiteY1"/>
                </a:cxn>
                <a:cxn ang="0">
                  <a:pos x="connsiteX2" y="connsiteY2"/>
                </a:cxn>
              </a:cxnLst>
              <a:rect l="l" t="t" r="r" b="b"/>
              <a:pathLst>
                <a:path w="10489" h="8741">
                  <a:moveTo>
                    <a:pt x="10490" y="8741"/>
                  </a:moveTo>
                  <a:cubicBezTo>
                    <a:pt x="6993" y="6119"/>
                    <a:pt x="3497" y="2622"/>
                    <a:pt x="0" y="0"/>
                  </a:cubicBezTo>
                  <a:cubicBezTo>
                    <a:pt x="3497" y="3497"/>
                    <a:pt x="6993" y="6119"/>
                    <a:pt x="10490" y="8741"/>
                  </a:cubicBezTo>
                  <a:close/>
                </a:path>
              </a:pathLst>
            </a:custGeom>
            <a:solidFill>
              <a:srgbClr val="F9D4D5"/>
            </a:solidFill>
            <a:ln w="8731" cap="flat">
              <a:noFill/>
              <a:prstDash val="solid"/>
              <a:miter/>
            </a:ln>
          </p:spPr>
          <p:txBody>
            <a:bodyPr rtlCol="0" anchor="ctr"/>
            <a:lstStyle/>
            <a:p>
              <a:endParaRPr lang="en-GB"/>
            </a:p>
          </p:txBody>
        </p:sp>
        <p:sp>
          <p:nvSpPr>
            <p:cNvPr id="988" name="Freeform: Shape 987">
              <a:extLst>
                <a:ext uri="{FF2B5EF4-FFF2-40B4-BE49-F238E27FC236}">
                  <a16:creationId xmlns:a16="http://schemas.microsoft.com/office/drawing/2014/main" id="{181ED981-8398-A05F-A8A8-82E8F2B65AB5}"/>
                </a:ext>
              </a:extLst>
            </p:cNvPr>
            <p:cNvSpPr/>
            <p:nvPr/>
          </p:nvSpPr>
          <p:spPr>
            <a:xfrm>
              <a:off x="9427961" y="2072633"/>
              <a:ext cx="13112" cy="13986"/>
            </a:xfrm>
            <a:custGeom>
              <a:avLst/>
              <a:gdLst>
                <a:gd name="connsiteX0" fmla="*/ 8741 w 13112"/>
                <a:gd name="connsiteY0" fmla="*/ 0 h 13986"/>
                <a:gd name="connsiteX1" fmla="*/ 13112 w 13112"/>
                <a:gd name="connsiteY1" fmla="*/ 4371 h 13986"/>
                <a:gd name="connsiteX2" fmla="*/ 6993 w 13112"/>
                <a:gd name="connsiteY2" fmla="*/ 13986 h 13986"/>
                <a:gd name="connsiteX3" fmla="*/ 0 w 13112"/>
                <a:gd name="connsiteY3" fmla="*/ 3497 h 13986"/>
                <a:gd name="connsiteX4" fmla="*/ 8741 w 13112"/>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986">
                  <a:moveTo>
                    <a:pt x="8741" y="0"/>
                  </a:moveTo>
                  <a:cubicBezTo>
                    <a:pt x="11364" y="874"/>
                    <a:pt x="12238" y="1748"/>
                    <a:pt x="13112" y="4371"/>
                  </a:cubicBezTo>
                  <a:cubicBezTo>
                    <a:pt x="11364" y="7867"/>
                    <a:pt x="8741" y="10490"/>
                    <a:pt x="6993" y="13986"/>
                  </a:cubicBezTo>
                  <a:cubicBezTo>
                    <a:pt x="4371" y="10490"/>
                    <a:pt x="2622" y="6993"/>
                    <a:pt x="0" y="3497"/>
                  </a:cubicBezTo>
                  <a:cubicBezTo>
                    <a:pt x="2622" y="1748"/>
                    <a:pt x="6119" y="874"/>
                    <a:pt x="8741" y="0"/>
                  </a:cubicBezTo>
                  <a:close/>
                </a:path>
              </a:pathLst>
            </a:custGeom>
            <a:solidFill>
              <a:srgbClr val="EA9024"/>
            </a:solidFill>
            <a:ln w="8731" cap="flat">
              <a:noFill/>
              <a:prstDash val="solid"/>
              <a:miter/>
            </a:ln>
          </p:spPr>
          <p:txBody>
            <a:bodyPr rtlCol="0" anchor="ctr"/>
            <a:lstStyle/>
            <a:p>
              <a:endParaRPr lang="en-GB"/>
            </a:p>
          </p:txBody>
        </p:sp>
        <p:sp>
          <p:nvSpPr>
            <p:cNvPr id="989" name="Freeform: Shape 988">
              <a:extLst>
                <a:ext uri="{FF2B5EF4-FFF2-40B4-BE49-F238E27FC236}">
                  <a16:creationId xmlns:a16="http://schemas.microsoft.com/office/drawing/2014/main" id="{187A73FA-4CA1-AA2B-09A1-9C95B665B33F}"/>
                </a:ext>
              </a:extLst>
            </p:cNvPr>
            <p:cNvSpPr/>
            <p:nvPr/>
          </p:nvSpPr>
          <p:spPr>
            <a:xfrm>
              <a:off x="9454185" y="1515805"/>
              <a:ext cx="6118" cy="9615"/>
            </a:xfrm>
            <a:custGeom>
              <a:avLst/>
              <a:gdLst>
                <a:gd name="connsiteX0" fmla="*/ 0 w 6118"/>
                <a:gd name="connsiteY0" fmla="*/ 0 h 9615"/>
                <a:gd name="connsiteX1" fmla="*/ 6119 w 6118"/>
                <a:gd name="connsiteY1" fmla="*/ 9615 h 9615"/>
                <a:gd name="connsiteX2" fmla="*/ 0 w 6118"/>
                <a:gd name="connsiteY2" fmla="*/ 0 h 9615"/>
              </a:gdLst>
              <a:ahLst/>
              <a:cxnLst>
                <a:cxn ang="0">
                  <a:pos x="connsiteX0" y="connsiteY0"/>
                </a:cxn>
                <a:cxn ang="0">
                  <a:pos x="connsiteX1" y="connsiteY1"/>
                </a:cxn>
                <a:cxn ang="0">
                  <a:pos x="connsiteX2" y="connsiteY2"/>
                </a:cxn>
              </a:cxnLst>
              <a:rect l="l" t="t" r="r" b="b"/>
              <a:pathLst>
                <a:path w="6118" h="9615">
                  <a:moveTo>
                    <a:pt x="0" y="0"/>
                  </a:moveTo>
                  <a:cubicBezTo>
                    <a:pt x="1748" y="3497"/>
                    <a:pt x="4371" y="6119"/>
                    <a:pt x="6119" y="9615"/>
                  </a:cubicBezTo>
                  <a:cubicBezTo>
                    <a:pt x="4371" y="6993"/>
                    <a:pt x="1748" y="3497"/>
                    <a:pt x="0" y="0"/>
                  </a:cubicBezTo>
                  <a:close/>
                </a:path>
              </a:pathLst>
            </a:custGeom>
            <a:solidFill>
              <a:srgbClr val="F9D4D5"/>
            </a:solidFill>
            <a:ln w="8731" cap="flat">
              <a:noFill/>
              <a:prstDash val="solid"/>
              <a:miter/>
            </a:ln>
          </p:spPr>
          <p:txBody>
            <a:bodyPr rtlCol="0" anchor="ctr"/>
            <a:lstStyle/>
            <a:p>
              <a:endParaRPr lang="en-GB"/>
            </a:p>
          </p:txBody>
        </p:sp>
        <p:sp>
          <p:nvSpPr>
            <p:cNvPr id="990" name="Freeform: Shape 989">
              <a:extLst>
                <a:ext uri="{FF2B5EF4-FFF2-40B4-BE49-F238E27FC236}">
                  <a16:creationId xmlns:a16="http://schemas.microsoft.com/office/drawing/2014/main" id="{5ED7869A-3EF7-C959-0B27-3709FF577C7F}"/>
                </a:ext>
              </a:extLst>
            </p:cNvPr>
            <p:cNvSpPr/>
            <p:nvPr/>
          </p:nvSpPr>
          <p:spPr>
            <a:xfrm>
              <a:off x="9875522" y="450225"/>
              <a:ext cx="7867" cy="11363"/>
            </a:xfrm>
            <a:custGeom>
              <a:avLst/>
              <a:gdLst>
                <a:gd name="connsiteX0" fmla="*/ 0 w 7867"/>
                <a:gd name="connsiteY0" fmla="*/ 11364 h 11363"/>
                <a:gd name="connsiteX1" fmla="*/ 7867 w 7867"/>
                <a:gd name="connsiteY1" fmla="*/ 0 h 11363"/>
                <a:gd name="connsiteX2" fmla="*/ 0 w 7867"/>
                <a:gd name="connsiteY2" fmla="*/ 11364 h 11363"/>
              </a:gdLst>
              <a:ahLst/>
              <a:cxnLst>
                <a:cxn ang="0">
                  <a:pos x="connsiteX0" y="connsiteY0"/>
                </a:cxn>
                <a:cxn ang="0">
                  <a:pos x="connsiteX1" y="connsiteY1"/>
                </a:cxn>
                <a:cxn ang="0">
                  <a:pos x="connsiteX2" y="connsiteY2"/>
                </a:cxn>
              </a:cxnLst>
              <a:rect l="l" t="t" r="r" b="b"/>
              <a:pathLst>
                <a:path w="7867" h="11363">
                  <a:moveTo>
                    <a:pt x="0" y="11364"/>
                  </a:moveTo>
                  <a:cubicBezTo>
                    <a:pt x="2622" y="7867"/>
                    <a:pt x="5245" y="3497"/>
                    <a:pt x="7867" y="0"/>
                  </a:cubicBezTo>
                  <a:cubicBezTo>
                    <a:pt x="5245" y="3497"/>
                    <a:pt x="2622" y="7867"/>
                    <a:pt x="0" y="11364"/>
                  </a:cubicBezTo>
                  <a:close/>
                </a:path>
              </a:pathLst>
            </a:custGeom>
            <a:solidFill>
              <a:srgbClr val="3D2226"/>
            </a:solidFill>
            <a:ln w="8731" cap="flat">
              <a:noFill/>
              <a:prstDash val="solid"/>
              <a:miter/>
            </a:ln>
          </p:spPr>
          <p:txBody>
            <a:bodyPr rtlCol="0" anchor="ctr"/>
            <a:lstStyle/>
            <a:p>
              <a:endParaRPr lang="en-GB"/>
            </a:p>
          </p:txBody>
        </p:sp>
        <p:sp>
          <p:nvSpPr>
            <p:cNvPr id="991" name="Freeform: Shape 990">
              <a:extLst>
                <a:ext uri="{FF2B5EF4-FFF2-40B4-BE49-F238E27FC236}">
                  <a16:creationId xmlns:a16="http://schemas.microsoft.com/office/drawing/2014/main" id="{3D5114FA-F1EB-AA86-3262-2BC5AF367516}"/>
                </a:ext>
              </a:extLst>
            </p:cNvPr>
            <p:cNvSpPr/>
            <p:nvPr/>
          </p:nvSpPr>
          <p:spPr>
            <a:xfrm>
              <a:off x="9697197" y="555996"/>
              <a:ext cx="6118" cy="12237"/>
            </a:xfrm>
            <a:custGeom>
              <a:avLst/>
              <a:gdLst>
                <a:gd name="connsiteX0" fmla="*/ 0 w 6118"/>
                <a:gd name="connsiteY0" fmla="*/ 6119 h 12237"/>
                <a:gd name="connsiteX1" fmla="*/ 4371 w 6118"/>
                <a:gd name="connsiteY1" fmla="*/ 0 h 12237"/>
                <a:gd name="connsiteX2" fmla="*/ 6119 w 6118"/>
                <a:gd name="connsiteY2" fmla="*/ 11364 h 12237"/>
                <a:gd name="connsiteX3" fmla="*/ 5245 w 6118"/>
                <a:gd name="connsiteY3" fmla="*/ 12238 h 12237"/>
                <a:gd name="connsiteX4" fmla="*/ 0 w 6118"/>
                <a:gd name="connsiteY4" fmla="*/ 6119 h 12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 h="12237">
                  <a:moveTo>
                    <a:pt x="0" y="6119"/>
                  </a:moveTo>
                  <a:cubicBezTo>
                    <a:pt x="1748" y="4371"/>
                    <a:pt x="2622" y="1748"/>
                    <a:pt x="4371" y="0"/>
                  </a:cubicBezTo>
                  <a:cubicBezTo>
                    <a:pt x="5245" y="3497"/>
                    <a:pt x="5245" y="6993"/>
                    <a:pt x="6119" y="11364"/>
                  </a:cubicBezTo>
                  <a:cubicBezTo>
                    <a:pt x="6119" y="11364"/>
                    <a:pt x="5245" y="12238"/>
                    <a:pt x="5245" y="12238"/>
                  </a:cubicBezTo>
                  <a:cubicBezTo>
                    <a:pt x="4371" y="9616"/>
                    <a:pt x="1748" y="7867"/>
                    <a:pt x="0" y="6119"/>
                  </a:cubicBezTo>
                  <a:close/>
                </a:path>
              </a:pathLst>
            </a:custGeom>
            <a:solidFill>
              <a:srgbClr val="BE7625"/>
            </a:solidFill>
            <a:ln w="8731" cap="flat">
              <a:noFill/>
              <a:prstDash val="solid"/>
              <a:miter/>
            </a:ln>
          </p:spPr>
          <p:txBody>
            <a:bodyPr rtlCol="0" anchor="ctr"/>
            <a:lstStyle/>
            <a:p>
              <a:endParaRPr lang="en-GB"/>
            </a:p>
          </p:txBody>
        </p:sp>
        <p:sp>
          <p:nvSpPr>
            <p:cNvPr id="992" name="Freeform: Shape 991">
              <a:extLst>
                <a:ext uri="{FF2B5EF4-FFF2-40B4-BE49-F238E27FC236}">
                  <a16:creationId xmlns:a16="http://schemas.microsoft.com/office/drawing/2014/main" id="{6805026A-ED96-3902-D08E-624EE86D661D}"/>
                </a:ext>
              </a:extLst>
            </p:cNvPr>
            <p:cNvSpPr/>
            <p:nvPr/>
          </p:nvSpPr>
          <p:spPr>
            <a:xfrm>
              <a:off x="10084442" y="948486"/>
              <a:ext cx="7867" cy="8741"/>
            </a:xfrm>
            <a:custGeom>
              <a:avLst/>
              <a:gdLst>
                <a:gd name="connsiteX0" fmla="*/ 0 w 7867"/>
                <a:gd name="connsiteY0" fmla="*/ 8741 h 8741"/>
                <a:gd name="connsiteX1" fmla="*/ 7867 w 7867"/>
                <a:gd name="connsiteY1" fmla="*/ 0 h 8741"/>
                <a:gd name="connsiteX2" fmla="*/ 0 w 7867"/>
                <a:gd name="connsiteY2" fmla="*/ 8741 h 8741"/>
              </a:gdLst>
              <a:ahLst/>
              <a:cxnLst>
                <a:cxn ang="0">
                  <a:pos x="connsiteX0" y="connsiteY0"/>
                </a:cxn>
                <a:cxn ang="0">
                  <a:pos x="connsiteX1" y="connsiteY1"/>
                </a:cxn>
                <a:cxn ang="0">
                  <a:pos x="connsiteX2" y="connsiteY2"/>
                </a:cxn>
              </a:cxnLst>
              <a:rect l="l" t="t" r="r" b="b"/>
              <a:pathLst>
                <a:path w="7867" h="8741">
                  <a:moveTo>
                    <a:pt x="0" y="8741"/>
                  </a:moveTo>
                  <a:cubicBezTo>
                    <a:pt x="2622" y="6119"/>
                    <a:pt x="5245" y="2622"/>
                    <a:pt x="7867" y="0"/>
                  </a:cubicBezTo>
                  <a:cubicBezTo>
                    <a:pt x="5245" y="2622"/>
                    <a:pt x="2622" y="6119"/>
                    <a:pt x="0" y="8741"/>
                  </a:cubicBezTo>
                  <a:close/>
                </a:path>
              </a:pathLst>
            </a:custGeom>
            <a:solidFill>
              <a:srgbClr val="F9D4D5"/>
            </a:solidFill>
            <a:ln w="8731" cap="flat">
              <a:noFill/>
              <a:prstDash val="solid"/>
              <a:miter/>
            </a:ln>
          </p:spPr>
          <p:txBody>
            <a:bodyPr rtlCol="0" anchor="ctr"/>
            <a:lstStyle/>
            <a:p>
              <a:endParaRPr lang="en-GB"/>
            </a:p>
          </p:txBody>
        </p:sp>
        <p:sp>
          <p:nvSpPr>
            <p:cNvPr id="993" name="Freeform: Shape 992">
              <a:extLst>
                <a:ext uri="{FF2B5EF4-FFF2-40B4-BE49-F238E27FC236}">
                  <a16:creationId xmlns:a16="http://schemas.microsoft.com/office/drawing/2014/main" id="{4278E352-79DB-2DCB-3B17-31156A36177A}"/>
                </a:ext>
              </a:extLst>
            </p:cNvPr>
            <p:cNvSpPr/>
            <p:nvPr/>
          </p:nvSpPr>
          <p:spPr>
            <a:xfrm>
              <a:off x="10100176" y="1733466"/>
              <a:ext cx="13986" cy="9615"/>
            </a:xfrm>
            <a:custGeom>
              <a:avLst/>
              <a:gdLst>
                <a:gd name="connsiteX0" fmla="*/ 1748 w 13986"/>
                <a:gd name="connsiteY0" fmla="*/ 0 h 9615"/>
                <a:gd name="connsiteX1" fmla="*/ 13986 w 13986"/>
                <a:gd name="connsiteY1" fmla="*/ 1748 h 9615"/>
                <a:gd name="connsiteX2" fmla="*/ 0 w 13986"/>
                <a:gd name="connsiteY2" fmla="*/ 9616 h 9615"/>
                <a:gd name="connsiteX3" fmla="*/ 1748 w 13986"/>
                <a:gd name="connsiteY3" fmla="*/ 0 h 9615"/>
              </a:gdLst>
              <a:ahLst/>
              <a:cxnLst>
                <a:cxn ang="0">
                  <a:pos x="connsiteX0" y="connsiteY0"/>
                </a:cxn>
                <a:cxn ang="0">
                  <a:pos x="connsiteX1" y="connsiteY1"/>
                </a:cxn>
                <a:cxn ang="0">
                  <a:pos x="connsiteX2" y="connsiteY2"/>
                </a:cxn>
                <a:cxn ang="0">
                  <a:pos x="connsiteX3" y="connsiteY3"/>
                </a:cxn>
              </a:cxnLst>
              <a:rect l="l" t="t" r="r" b="b"/>
              <a:pathLst>
                <a:path w="13986" h="9615">
                  <a:moveTo>
                    <a:pt x="1748" y="0"/>
                  </a:moveTo>
                  <a:cubicBezTo>
                    <a:pt x="6119" y="874"/>
                    <a:pt x="9616" y="874"/>
                    <a:pt x="13986" y="1748"/>
                  </a:cubicBezTo>
                  <a:cubicBezTo>
                    <a:pt x="9616" y="4371"/>
                    <a:pt x="4371" y="6993"/>
                    <a:pt x="0" y="9616"/>
                  </a:cubicBezTo>
                  <a:cubicBezTo>
                    <a:pt x="0" y="6119"/>
                    <a:pt x="874" y="2622"/>
                    <a:pt x="1748" y="0"/>
                  </a:cubicBezTo>
                  <a:close/>
                </a:path>
              </a:pathLst>
            </a:custGeom>
            <a:solidFill>
              <a:srgbClr val="7B2B29"/>
            </a:solidFill>
            <a:ln w="8731" cap="flat">
              <a:noFill/>
              <a:prstDash val="solid"/>
              <a:miter/>
            </a:ln>
          </p:spPr>
          <p:txBody>
            <a:bodyPr rtlCol="0" anchor="ctr"/>
            <a:lstStyle/>
            <a:p>
              <a:endParaRPr lang="en-GB"/>
            </a:p>
          </p:txBody>
        </p:sp>
        <p:sp>
          <p:nvSpPr>
            <p:cNvPr id="994" name="Freeform: Shape 993">
              <a:extLst>
                <a:ext uri="{FF2B5EF4-FFF2-40B4-BE49-F238E27FC236}">
                  <a16:creationId xmlns:a16="http://schemas.microsoft.com/office/drawing/2014/main" id="{F0870779-E427-6E4C-C173-7BA5B22FCC90}"/>
                </a:ext>
              </a:extLst>
            </p:cNvPr>
            <p:cNvSpPr/>
            <p:nvPr/>
          </p:nvSpPr>
          <p:spPr>
            <a:xfrm>
              <a:off x="10891276" y="6439849"/>
              <a:ext cx="2622" cy="2622"/>
            </a:xfrm>
            <a:custGeom>
              <a:avLst/>
              <a:gdLst>
                <a:gd name="connsiteX0" fmla="*/ 1748 w 2622"/>
                <a:gd name="connsiteY0" fmla="*/ 0 h 2622"/>
                <a:gd name="connsiteX1" fmla="*/ 2622 w 2622"/>
                <a:gd name="connsiteY1" fmla="*/ 2622 h 2622"/>
                <a:gd name="connsiteX2" fmla="*/ 0 w 2622"/>
                <a:gd name="connsiteY2" fmla="*/ 2622 h 2622"/>
              </a:gdLst>
              <a:ahLst/>
              <a:cxnLst>
                <a:cxn ang="0">
                  <a:pos x="connsiteX0" y="connsiteY0"/>
                </a:cxn>
                <a:cxn ang="0">
                  <a:pos x="connsiteX1" y="connsiteY1"/>
                </a:cxn>
                <a:cxn ang="0">
                  <a:pos x="connsiteX2" y="connsiteY2"/>
                </a:cxn>
              </a:cxnLst>
              <a:rect l="l" t="t" r="r" b="b"/>
              <a:pathLst>
                <a:path w="2622" h="2622">
                  <a:moveTo>
                    <a:pt x="1748" y="0"/>
                  </a:moveTo>
                  <a:lnTo>
                    <a:pt x="2622" y="2622"/>
                  </a:lnTo>
                  <a:lnTo>
                    <a:pt x="0" y="2622"/>
                  </a:lnTo>
                  <a:close/>
                </a:path>
              </a:pathLst>
            </a:custGeom>
            <a:solidFill>
              <a:srgbClr val="C0BCBD"/>
            </a:solidFill>
            <a:ln w="8731" cap="flat">
              <a:noFill/>
              <a:prstDash val="solid"/>
              <a:miter/>
            </a:ln>
          </p:spPr>
          <p:txBody>
            <a:bodyPr rtlCol="0" anchor="ctr"/>
            <a:lstStyle/>
            <a:p>
              <a:endParaRPr lang="en-GB"/>
            </a:p>
          </p:txBody>
        </p:sp>
        <p:sp>
          <p:nvSpPr>
            <p:cNvPr id="995" name="Freeform: Shape 994">
              <a:extLst>
                <a:ext uri="{FF2B5EF4-FFF2-40B4-BE49-F238E27FC236}">
                  <a16:creationId xmlns:a16="http://schemas.microsoft.com/office/drawing/2014/main" id="{34650A8E-8F98-B5EF-EDEC-009C1714580B}"/>
                </a:ext>
              </a:extLst>
            </p:cNvPr>
            <p:cNvSpPr/>
            <p:nvPr/>
          </p:nvSpPr>
          <p:spPr>
            <a:xfrm>
              <a:off x="10075700" y="957228"/>
              <a:ext cx="8741" cy="8741"/>
            </a:xfrm>
            <a:custGeom>
              <a:avLst/>
              <a:gdLst>
                <a:gd name="connsiteX0" fmla="*/ 0 w 8741"/>
                <a:gd name="connsiteY0" fmla="*/ 8741 h 8741"/>
                <a:gd name="connsiteX1" fmla="*/ 8741 w 8741"/>
                <a:gd name="connsiteY1" fmla="*/ 0 h 8741"/>
                <a:gd name="connsiteX2" fmla="*/ 0 w 8741"/>
                <a:gd name="connsiteY2" fmla="*/ 8741 h 8741"/>
              </a:gdLst>
              <a:ahLst/>
              <a:cxnLst>
                <a:cxn ang="0">
                  <a:pos x="connsiteX0" y="connsiteY0"/>
                </a:cxn>
                <a:cxn ang="0">
                  <a:pos x="connsiteX1" y="connsiteY1"/>
                </a:cxn>
                <a:cxn ang="0">
                  <a:pos x="connsiteX2" y="connsiteY2"/>
                </a:cxn>
              </a:cxnLst>
              <a:rect l="l" t="t" r="r" b="b"/>
              <a:pathLst>
                <a:path w="8741" h="8741">
                  <a:moveTo>
                    <a:pt x="0" y="8741"/>
                  </a:moveTo>
                  <a:cubicBezTo>
                    <a:pt x="2622" y="6119"/>
                    <a:pt x="5245" y="3497"/>
                    <a:pt x="8741" y="0"/>
                  </a:cubicBezTo>
                  <a:cubicBezTo>
                    <a:pt x="5245" y="2622"/>
                    <a:pt x="2622" y="6119"/>
                    <a:pt x="0" y="8741"/>
                  </a:cubicBezTo>
                  <a:close/>
                </a:path>
              </a:pathLst>
            </a:custGeom>
            <a:solidFill>
              <a:srgbClr val="F9D4D5"/>
            </a:solidFill>
            <a:ln w="8731" cap="flat">
              <a:noFill/>
              <a:prstDash val="solid"/>
              <a:miter/>
            </a:ln>
          </p:spPr>
          <p:txBody>
            <a:bodyPr rtlCol="0" anchor="ctr"/>
            <a:lstStyle/>
            <a:p>
              <a:endParaRPr lang="en-GB"/>
            </a:p>
          </p:txBody>
        </p:sp>
        <p:sp>
          <p:nvSpPr>
            <p:cNvPr id="996" name="Freeform: Shape 995">
              <a:extLst>
                <a:ext uri="{FF2B5EF4-FFF2-40B4-BE49-F238E27FC236}">
                  <a16:creationId xmlns:a16="http://schemas.microsoft.com/office/drawing/2014/main" id="{EAA228C4-90AE-C5C4-A3A4-100969C0FEE8}"/>
                </a:ext>
              </a:extLst>
            </p:cNvPr>
            <p:cNvSpPr/>
            <p:nvPr/>
          </p:nvSpPr>
          <p:spPr>
            <a:xfrm>
              <a:off x="11181491" y="1703745"/>
              <a:ext cx="6993" cy="6118"/>
            </a:xfrm>
            <a:custGeom>
              <a:avLst/>
              <a:gdLst>
                <a:gd name="connsiteX0" fmla="*/ 0 w 6993"/>
                <a:gd name="connsiteY0" fmla="*/ 0 h 6118"/>
                <a:gd name="connsiteX1" fmla="*/ 6993 w 6993"/>
                <a:gd name="connsiteY1" fmla="*/ 0 h 6118"/>
                <a:gd name="connsiteX2" fmla="*/ 3497 w 6993"/>
                <a:gd name="connsiteY2" fmla="*/ 6119 h 6118"/>
                <a:gd name="connsiteX3" fmla="*/ 0 w 6993"/>
                <a:gd name="connsiteY3" fmla="*/ 0 h 6118"/>
              </a:gdLst>
              <a:ahLst/>
              <a:cxnLst>
                <a:cxn ang="0">
                  <a:pos x="connsiteX0" y="connsiteY0"/>
                </a:cxn>
                <a:cxn ang="0">
                  <a:pos x="connsiteX1" y="connsiteY1"/>
                </a:cxn>
                <a:cxn ang="0">
                  <a:pos x="connsiteX2" y="connsiteY2"/>
                </a:cxn>
                <a:cxn ang="0">
                  <a:pos x="connsiteX3" y="connsiteY3"/>
                </a:cxn>
              </a:cxnLst>
              <a:rect l="l" t="t" r="r" b="b"/>
              <a:pathLst>
                <a:path w="6993" h="6118">
                  <a:moveTo>
                    <a:pt x="0" y="0"/>
                  </a:moveTo>
                  <a:cubicBezTo>
                    <a:pt x="2623" y="0"/>
                    <a:pt x="4371" y="0"/>
                    <a:pt x="6993" y="0"/>
                  </a:cubicBezTo>
                  <a:cubicBezTo>
                    <a:pt x="6119" y="1748"/>
                    <a:pt x="4371" y="3497"/>
                    <a:pt x="3497" y="6119"/>
                  </a:cubicBezTo>
                  <a:cubicBezTo>
                    <a:pt x="874" y="4371"/>
                    <a:pt x="0" y="2622"/>
                    <a:pt x="0" y="0"/>
                  </a:cubicBezTo>
                  <a:close/>
                </a:path>
              </a:pathLst>
            </a:custGeom>
            <a:solidFill>
              <a:srgbClr val="7E4E29"/>
            </a:solidFill>
            <a:ln w="8731" cap="flat">
              <a:noFill/>
              <a:prstDash val="solid"/>
              <a:miter/>
            </a:ln>
          </p:spPr>
          <p:txBody>
            <a:bodyPr rtlCol="0" anchor="ctr"/>
            <a:lstStyle/>
            <a:p>
              <a:endParaRPr lang="en-GB"/>
            </a:p>
          </p:txBody>
        </p:sp>
        <p:sp>
          <p:nvSpPr>
            <p:cNvPr id="997" name="Freeform: Shape 996">
              <a:extLst>
                <a:ext uri="{FF2B5EF4-FFF2-40B4-BE49-F238E27FC236}">
                  <a16:creationId xmlns:a16="http://schemas.microsoft.com/office/drawing/2014/main" id="{B6D7B098-AE78-BBE9-1B2D-BC9FBA5CA54D}"/>
                </a:ext>
              </a:extLst>
            </p:cNvPr>
            <p:cNvSpPr/>
            <p:nvPr/>
          </p:nvSpPr>
          <p:spPr>
            <a:xfrm>
              <a:off x="10134268" y="1695878"/>
              <a:ext cx="9615" cy="12238"/>
            </a:xfrm>
            <a:custGeom>
              <a:avLst/>
              <a:gdLst>
                <a:gd name="connsiteX0" fmla="*/ 9615 w 9615"/>
                <a:gd name="connsiteY0" fmla="*/ 0 h 12238"/>
                <a:gd name="connsiteX1" fmla="*/ 0 w 9615"/>
                <a:gd name="connsiteY1" fmla="*/ 12238 h 12238"/>
                <a:gd name="connsiteX2" fmla="*/ 9615 w 9615"/>
                <a:gd name="connsiteY2" fmla="*/ 0 h 12238"/>
              </a:gdLst>
              <a:ahLst/>
              <a:cxnLst>
                <a:cxn ang="0">
                  <a:pos x="connsiteX0" y="connsiteY0"/>
                </a:cxn>
                <a:cxn ang="0">
                  <a:pos x="connsiteX1" y="connsiteY1"/>
                </a:cxn>
                <a:cxn ang="0">
                  <a:pos x="connsiteX2" y="connsiteY2"/>
                </a:cxn>
              </a:cxnLst>
              <a:rect l="l" t="t" r="r" b="b"/>
              <a:pathLst>
                <a:path w="9615" h="12238">
                  <a:moveTo>
                    <a:pt x="9615" y="0"/>
                  </a:moveTo>
                  <a:cubicBezTo>
                    <a:pt x="6119" y="4371"/>
                    <a:pt x="3497" y="8741"/>
                    <a:pt x="0" y="12238"/>
                  </a:cubicBezTo>
                  <a:cubicBezTo>
                    <a:pt x="3497" y="8741"/>
                    <a:pt x="6993" y="4371"/>
                    <a:pt x="9615" y="0"/>
                  </a:cubicBezTo>
                  <a:close/>
                </a:path>
              </a:pathLst>
            </a:custGeom>
            <a:solidFill>
              <a:srgbClr val="BE7625"/>
            </a:solidFill>
            <a:ln w="8731" cap="flat">
              <a:noFill/>
              <a:prstDash val="solid"/>
              <a:miter/>
            </a:ln>
          </p:spPr>
          <p:txBody>
            <a:bodyPr rtlCol="0" anchor="ctr"/>
            <a:lstStyle/>
            <a:p>
              <a:endParaRPr lang="en-GB"/>
            </a:p>
          </p:txBody>
        </p:sp>
        <p:sp>
          <p:nvSpPr>
            <p:cNvPr id="998" name="Freeform: Shape 997">
              <a:extLst>
                <a:ext uri="{FF2B5EF4-FFF2-40B4-BE49-F238E27FC236}">
                  <a16:creationId xmlns:a16="http://schemas.microsoft.com/office/drawing/2014/main" id="{F5B481AB-3E71-BEBA-F53C-E4095BE1C8FD}"/>
                </a:ext>
              </a:extLst>
            </p:cNvPr>
            <p:cNvSpPr/>
            <p:nvPr/>
          </p:nvSpPr>
          <p:spPr>
            <a:xfrm>
              <a:off x="10066959" y="965969"/>
              <a:ext cx="7867" cy="8741"/>
            </a:xfrm>
            <a:custGeom>
              <a:avLst/>
              <a:gdLst>
                <a:gd name="connsiteX0" fmla="*/ 0 w 7867"/>
                <a:gd name="connsiteY0" fmla="*/ 8741 h 8741"/>
                <a:gd name="connsiteX1" fmla="*/ 7867 w 7867"/>
                <a:gd name="connsiteY1" fmla="*/ 0 h 8741"/>
                <a:gd name="connsiteX2" fmla="*/ 0 w 7867"/>
                <a:gd name="connsiteY2" fmla="*/ 8741 h 8741"/>
              </a:gdLst>
              <a:ahLst/>
              <a:cxnLst>
                <a:cxn ang="0">
                  <a:pos x="connsiteX0" y="connsiteY0"/>
                </a:cxn>
                <a:cxn ang="0">
                  <a:pos x="connsiteX1" y="connsiteY1"/>
                </a:cxn>
                <a:cxn ang="0">
                  <a:pos x="connsiteX2" y="connsiteY2"/>
                </a:cxn>
              </a:cxnLst>
              <a:rect l="l" t="t" r="r" b="b"/>
              <a:pathLst>
                <a:path w="7867" h="8741">
                  <a:moveTo>
                    <a:pt x="0" y="8741"/>
                  </a:moveTo>
                  <a:cubicBezTo>
                    <a:pt x="2622" y="6119"/>
                    <a:pt x="5245" y="3497"/>
                    <a:pt x="7867" y="0"/>
                  </a:cubicBezTo>
                  <a:cubicBezTo>
                    <a:pt x="5245" y="3497"/>
                    <a:pt x="2622" y="6119"/>
                    <a:pt x="0" y="8741"/>
                  </a:cubicBezTo>
                  <a:close/>
                </a:path>
              </a:pathLst>
            </a:custGeom>
            <a:solidFill>
              <a:srgbClr val="F9D4D5"/>
            </a:solidFill>
            <a:ln w="8731" cap="flat">
              <a:noFill/>
              <a:prstDash val="solid"/>
              <a:miter/>
            </a:ln>
          </p:spPr>
          <p:txBody>
            <a:bodyPr rtlCol="0" anchor="ctr"/>
            <a:lstStyle/>
            <a:p>
              <a:endParaRPr lang="en-GB"/>
            </a:p>
          </p:txBody>
        </p:sp>
        <p:sp>
          <p:nvSpPr>
            <p:cNvPr id="999" name="Freeform: Shape 998">
              <a:extLst>
                <a:ext uri="{FF2B5EF4-FFF2-40B4-BE49-F238E27FC236}">
                  <a16:creationId xmlns:a16="http://schemas.microsoft.com/office/drawing/2014/main" id="{0F09D0FF-33BD-C0BC-C94D-610C0E1F00DF}"/>
                </a:ext>
              </a:extLst>
            </p:cNvPr>
            <p:cNvSpPr/>
            <p:nvPr/>
          </p:nvSpPr>
          <p:spPr>
            <a:xfrm>
              <a:off x="9871151" y="459841"/>
              <a:ext cx="6118" cy="11363"/>
            </a:xfrm>
            <a:custGeom>
              <a:avLst/>
              <a:gdLst>
                <a:gd name="connsiteX0" fmla="*/ 0 w 6118"/>
                <a:gd name="connsiteY0" fmla="*/ 11364 h 11363"/>
                <a:gd name="connsiteX1" fmla="*/ 6119 w 6118"/>
                <a:gd name="connsiteY1" fmla="*/ 0 h 11363"/>
                <a:gd name="connsiteX2" fmla="*/ 0 w 6118"/>
                <a:gd name="connsiteY2" fmla="*/ 11364 h 11363"/>
              </a:gdLst>
              <a:ahLst/>
              <a:cxnLst>
                <a:cxn ang="0">
                  <a:pos x="connsiteX0" y="connsiteY0"/>
                </a:cxn>
                <a:cxn ang="0">
                  <a:pos x="connsiteX1" y="connsiteY1"/>
                </a:cxn>
                <a:cxn ang="0">
                  <a:pos x="connsiteX2" y="connsiteY2"/>
                </a:cxn>
              </a:cxnLst>
              <a:rect l="l" t="t" r="r" b="b"/>
              <a:pathLst>
                <a:path w="6118" h="11363">
                  <a:moveTo>
                    <a:pt x="0" y="11364"/>
                  </a:moveTo>
                  <a:cubicBezTo>
                    <a:pt x="1748" y="7867"/>
                    <a:pt x="4371" y="3497"/>
                    <a:pt x="6119" y="0"/>
                  </a:cubicBezTo>
                  <a:cubicBezTo>
                    <a:pt x="3497" y="4371"/>
                    <a:pt x="1748" y="7867"/>
                    <a:pt x="0" y="11364"/>
                  </a:cubicBezTo>
                  <a:close/>
                </a:path>
              </a:pathLst>
            </a:custGeom>
            <a:solidFill>
              <a:srgbClr val="3D2226"/>
            </a:solidFill>
            <a:ln w="8731" cap="flat">
              <a:noFill/>
              <a:prstDash val="solid"/>
              <a:miter/>
            </a:ln>
          </p:spPr>
          <p:txBody>
            <a:bodyPr rtlCol="0" anchor="ctr"/>
            <a:lstStyle/>
            <a:p>
              <a:endParaRPr lang="en-GB"/>
            </a:p>
          </p:txBody>
        </p:sp>
        <p:sp>
          <p:nvSpPr>
            <p:cNvPr id="1000" name="Freeform: Shape 999">
              <a:extLst>
                <a:ext uri="{FF2B5EF4-FFF2-40B4-BE49-F238E27FC236}">
                  <a16:creationId xmlns:a16="http://schemas.microsoft.com/office/drawing/2014/main" id="{6FADD3F7-A558-5929-8180-90A6E9FC5C5E}"/>
                </a:ext>
              </a:extLst>
            </p:cNvPr>
            <p:cNvSpPr/>
            <p:nvPr/>
          </p:nvSpPr>
          <p:spPr>
            <a:xfrm>
              <a:off x="10782008" y="5580567"/>
              <a:ext cx="9615" cy="9615"/>
            </a:xfrm>
            <a:custGeom>
              <a:avLst/>
              <a:gdLst>
                <a:gd name="connsiteX0" fmla="*/ 0 w 9615"/>
                <a:gd name="connsiteY0" fmla="*/ 874 h 9615"/>
                <a:gd name="connsiteX1" fmla="*/ 8741 w 9615"/>
                <a:gd name="connsiteY1" fmla="*/ 0 h 9615"/>
                <a:gd name="connsiteX2" fmla="*/ 9615 w 9615"/>
                <a:gd name="connsiteY2" fmla="*/ 9616 h 9615"/>
                <a:gd name="connsiteX3" fmla="*/ 0 w 9615"/>
                <a:gd name="connsiteY3" fmla="*/ 874 h 9615"/>
              </a:gdLst>
              <a:ahLst/>
              <a:cxnLst>
                <a:cxn ang="0">
                  <a:pos x="connsiteX0" y="connsiteY0"/>
                </a:cxn>
                <a:cxn ang="0">
                  <a:pos x="connsiteX1" y="connsiteY1"/>
                </a:cxn>
                <a:cxn ang="0">
                  <a:pos x="connsiteX2" y="connsiteY2"/>
                </a:cxn>
                <a:cxn ang="0">
                  <a:pos x="connsiteX3" y="connsiteY3"/>
                </a:cxn>
              </a:cxnLst>
              <a:rect l="l" t="t" r="r" b="b"/>
              <a:pathLst>
                <a:path w="9615" h="9615">
                  <a:moveTo>
                    <a:pt x="0" y="874"/>
                  </a:moveTo>
                  <a:cubicBezTo>
                    <a:pt x="2622" y="874"/>
                    <a:pt x="6119" y="874"/>
                    <a:pt x="8741" y="0"/>
                  </a:cubicBezTo>
                  <a:cubicBezTo>
                    <a:pt x="8741" y="3497"/>
                    <a:pt x="8741" y="6994"/>
                    <a:pt x="9615" y="9616"/>
                  </a:cubicBezTo>
                  <a:cubicBezTo>
                    <a:pt x="6119" y="6994"/>
                    <a:pt x="3497" y="3497"/>
                    <a:pt x="0" y="874"/>
                  </a:cubicBezTo>
                  <a:close/>
                </a:path>
              </a:pathLst>
            </a:custGeom>
            <a:solidFill>
              <a:srgbClr val="7E6426"/>
            </a:solidFill>
            <a:ln w="8731" cap="flat">
              <a:noFill/>
              <a:prstDash val="solid"/>
              <a:miter/>
            </a:ln>
          </p:spPr>
          <p:txBody>
            <a:bodyPr rtlCol="0" anchor="ctr"/>
            <a:lstStyle/>
            <a:p>
              <a:endParaRPr lang="en-GB"/>
            </a:p>
          </p:txBody>
        </p:sp>
        <p:sp>
          <p:nvSpPr>
            <p:cNvPr id="1001" name="Freeform: Shape 1000">
              <a:extLst>
                <a:ext uri="{FF2B5EF4-FFF2-40B4-BE49-F238E27FC236}">
                  <a16:creationId xmlns:a16="http://schemas.microsoft.com/office/drawing/2014/main" id="{285D5683-9902-9D8E-2A3C-AAE449CD3E97}"/>
                </a:ext>
              </a:extLst>
            </p:cNvPr>
            <p:cNvSpPr/>
            <p:nvPr/>
          </p:nvSpPr>
          <p:spPr>
            <a:xfrm>
              <a:off x="10489170" y="6508906"/>
              <a:ext cx="12237" cy="2622"/>
            </a:xfrm>
            <a:custGeom>
              <a:avLst/>
              <a:gdLst>
                <a:gd name="connsiteX0" fmla="*/ 0 w 12237"/>
                <a:gd name="connsiteY0" fmla="*/ 2622 h 2622"/>
                <a:gd name="connsiteX1" fmla="*/ 12238 w 12237"/>
                <a:gd name="connsiteY1" fmla="*/ 0 h 2622"/>
                <a:gd name="connsiteX2" fmla="*/ 0 w 12237"/>
                <a:gd name="connsiteY2" fmla="*/ 2622 h 2622"/>
              </a:gdLst>
              <a:ahLst/>
              <a:cxnLst>
                <a:cxn ang="0">
                  <a:pos x="connsiteX0" y="connsiteY0"/>
                </a:cxn>
                <a:cxn ang="0">
                  <a:pos x="connsiteX1" y="connsiteY1"/>
                </a:cxn>
                <a:cxn ang="0">
                  <a:pos x="connsiteX2" y="connsiteY2"/>
                </a:cxn>
              </a:cxnLst>
              <a:rect l="l" t="t" r="r" b="b"/>
              <a:pathLst>
                <a:path w="12237" h="2622">
                  <a:moveTo>
                    <a:pt x="0" y="2622"/>
                  </a:moveTo>
                  <a:cubicBezTo>
                    <a:pt x="4371" y="1748"/>
                    <a:pt x="8741" y="874"/>
                    <a:pt x="12238" y="0"/>
                  </a:cubicBezTo>
                  <a:cubicBezTo>
                    <a:pt x="7867" y="874"/>
                    <a:pt x="3497" y="1748"/>
                    <a:pt x="0" y="2622"/>
                  </a:cubicBezTo>
                  <a:close/>
                </a:path>
              </a:pathLst>
            </a:custGeom>
            <a:solidFill>
              <a:srgbClr val="EA9024"/>
            </a:solidFill>
            <a:ln w="8731" cap="flat">
              <a:noFill/>
              <a:prstDash val="solid"/>
              <a:miter/>
            </a:ln>
          </p:spPr>
          <p:txBody>
            <a:bodyPr rtlCol="0" anchor="ctr"/>
            <a:lstStyle/>
            <a:p>
              <a:endParaRPr lang="en-GB"/>
            </a:p>
          </p:txBody>
        </p:sp>
        <p:sp>
          <p:nvSpPr>
            <p:cNvPr id="1002" name="Freeform: Shape 1001">
              <a:extLst>
                <a:ext uri="{FF2B5EF4-FFF2-40B4-BE49-F238E27FC236}">
                  <a16:creationId xmlns:a16="http://schemas.microsoft.com/office/drawing/2014/main" id="{CF336934-485C-F6C8-43BB-EE509357D8C7}"/>
                </a:ext>
              </a:extLst>
            </p:cNvPr>
            <p:cNvSpPr/>
            <p:nvPr/>
          </p:nvSpPr>
          <p:spPr>
            <a:xfrm>
              <a:off x="9684085" y="2322638"/>
              <a:ext cx="8741" cy="388"/>
            </a:xfrm>
            <a:custGeom>
              <a:avLst/>
              <a:gdLst>
                <a:gd name="connsiteX0" fmla="*/ 0 w 8741"/>
                <a:gd name="connsiteY0" fmla="*/ 0 h 388"/>
                <a:gd name="connsiteX1" fmla="*/ 0 w 8741"/>
                <a:gd name="connsiteY1" fmla="*/ 0 h 388"/>
                <a:gd name="connsiteX2" fmla="*/ 0 w 8741"/>
                <a:gd name="connsiteY2" fmla="*/ 0 h 388"/>
              </a:gdLst>
              <a:ahLst/>
              <a:cxnLst>
                <a:cxn ang="0">
                  <a:pos x="connsiteX0" y="connsiteY0"/>
                </a:cxn>
                <a:cxn ang="0">
                  <a:pos x="connsiteX1" y="connsiteY1"/>
                </a:cxn>
                <a:cxn ang="0">
                  <a:pos x="connsiteX2" y="connsiteY2"/>
                </a:cxn>
              </a:cxnLst>
              <a:rect l="l" t="t" r="r" b="b"/>
              <a:pathLst>
                <a:path w="8741" h="388">
                  <a:moveTo>
                    <a:pt x="0" y="0"/>
                  </a:moveTo>
                  <a:cubicBezTo>
                    <a:pt x="0" y="0"/>
                    <a:pt x="0" y="874"/>
                    <a:pt x="0" y="0"/>
                  </a:cubicBezTo>
                  <a:cubicBezTo>
                    <a:pt x="0" y="874"/>
                    <a:pt x="0" y="0"/>
                    <a:pt x="0" y="0"/>
                  </a:cubicBezTo>
                  <a:close/>
                </a:path>
              </a:pathLst>
            </a:custGeom>
            <a:solidFill>
              <a:srgbClr val="EA9024"/>
            </a:solidFill>
            <a:ln w="8731" cap="flat">
              <a:noFill/>
              <a:prstDash val="solid"/>
              <a:miter/>
            </a:ln>
          </p:spPr>
          <p:txBody>
            <a:bodyPr rtlCol="0" anchor="ctr"/>
            <a:lstStyle/>
            <a:p>
              <a:endParaRPr lang="en-GB"/>
            </a:p>
          </p:txBody>
        </p:sp>
        <p:sp>
          <p:nvSpPr>
            <p:cNvPr id="1003" name="Freeform: Shape 1002">
              <a:extLst>
                <a:ext uri="{FF2B5EF4-FFF2-40B4-BE49-F238E27FC236}">
                  <a16:creationId xmlns:a16="http://schemas.microsoft.com/office/drawing/2014/main" id="{B65AF6E0-AC37-55DF-DEF2-795B4419934D}"/>
                </a:ext>
              </a:extLst>
            </p:cNvPr>
            <p:cNvSpPr/>
            <p:nvPr/>
          </p:nvSpPr>
          <p:spPr>
            <a:xfrm>
              <a:off x="8928825" y="1972981"/>
              <a:ext cx="10489" cy="4370"/>
            </a:xfrm>
            <a:custGeom>
              <a:avLst/>
              <a:gdLst>
                <a:gd name="connsiteX0" fmla="*/ 10490 w 10489"/>
                <a:gd name="connsiteY0" fmla="*/ 0 h 4370"/>
                <a:gd name="connsiteX1" fmla="*/ 0 w 10489"/>
                <a:gd name="connsiteY1" fmla="*/ 4371 h 4370"/>
                <a:gd name="connsiteX2" fmla="*/ 10490 w 10489"/>
                <a:gd name="connsiteY2" fmla="*/ 0 h 4370"/>
              </a:gdLst>
              <a:ahLst/>
              <a:cxnLst>
                <a:cxn ang="0">
                  <a:pos x="connsiteX0" y="connsiteY0"/>
                </a:cxn>
                <a:cxn ang="0">
                  <a:pos x="connsiteX1" y="connsiteY1"/>
                </a:cxn>
                <a:cxn ang="0">
                  <a:pos x="connsiteX2" y="connsiteY2"/>
                </a:cxn>
              </a:cxnLst>
              <a:rect l="l" t="t" r="r" b="b"/>
              <a:pathLst>
                <a:path w="10489" h="4370">
                  <a:moveTo>
                    <a:pt x="10490" y="0"/>
                  </a:moveTo>
                  <a:cubicBezTo>
                    <a:pt x="6993" y="1748"/>
                    <a:pt x="3497" y="2622"/>
                    <a:pt x="0" y="4371"/>
                  </a:cubicBezTo>
                  <a:cubicBezTo>
                    <a:pt x="3497" y="2622"/>
                    <a:pt x="6993" y="1748"/>
                    <a:pt x="10490" y="0"/>
                  </a:cubicBezTo>
                  <a:close/>
                </a:path>
              </a:pathLst>
            </a:custGeom>
            <a:solidFill>
              <a:srgbClr val="E17A69"/>
            </a:solidFill>
            <a:ln w="8731" cap="flat">
              <a:noFill/>
              <a:prstDash val="solid"/>
              <a:miter/>
            </a:ln>
          </p:spPr>
          <p:txBody>
            <a:bodyPr rtlCol="0" anchor="ctr"/>
            <a:lstStyle/>
            <a:p>
              <a:endParaRPr lang="en-GB"/>
            </a:p>
          </p:txBody>
        </p:sp>
        <p:sp>
          <p:nvSpPr>
            <p:cNvPr id="1004" name="Freeform: Shape 1003">
              <a:extLst>
                <a:ext uri="{FF2B5EF4-FFF2-40B4-BE49-F238E27FC236}">
                  <a16:creationId xmlns:a16="http://schemas.microsoft.com/office/drawing/2014/main" id="{FD606F8C-10EF-8D2B-E458-6D2EC4108F87}"/>
                </a:ext>
              </a:extLst>
            </p:cNvPr>
            <p:cNvSpPr/>
            <p:nvPr/>
          </p:nvSpPr>
          <p:spPr>
            <a:xfrm>
              <a:off x="8881622" y="1500944"/>
              <a:ext cx="15734" cy="6993"/>
            </a:xfrm>
            <a:custGeom>
              <a:avLst/>
              <a:gdLst>
                <a:gd name="connsiteX0" fmla="*/ 0 w 15734"/>
                <a:gd name="connsiteY0" fmla="*/ 6993 h 6993"/>
                <a:gd name="connsiteX1" fmla="*/ 1748 w 15734"/>
                <a:gd name="connsiteY1" fmla="*/ 0 h 6993"/>
                <a:gd name="connsiteX2" fmla="*/ 15735 w 15734"/>
                <a:gd name="connsiteY2" fmla="*/ 0 h 6993"/>
                <a:gd name="connsiteX3" fmla="*/ 0 w 15734"/>
                <a:gd name="connsiteY3" fmla="*/ 6993 h 6993"/>
              </a:gdLst>
              <a:ahLst/>
              <a:cxnLst>
                <a:cxn ang="0">
                  <a:pos x="connsiteX0" y="connsiteY0"/>
                </a:cxn>
                <a:cxn ang="0">
                  <a:pos x="connsiteX1" y="connsiteY1"/>
                </a:cxn>
                <a:cxn ang="0">
                  <a:pos x="connsiteX2" y="connsiteY2"/>
                </a:cxn>
                <a:cxn ang="0">
                  <a:pos x="connsiteX3" y="connsiteY3"/>
                </a:cxn>
              </a:cxnLst>
              <a:rect l="l" t="t" r="r" b="b"/>
              <a:pathLst>
                <a:path w="15734" h="6993">
                  <a:moveTo>
                    <a:pt x="0" y="6993"/>
                  </a:moveTo>
                  <a:cubicBezTo>
                    <a:pt x="0" y="4371"/>
                    <a:pt x="0" y="1748"/>
                    <a:pt x="1748" y="0"/>
                  </a:cubicBezTo>
                  <a:cubicBezTo>
                    <a:pt x="6119" y="0"/>
                    <a:pt x="11364" y="0"/>
                    <a:pt x="15735" y="0"/>
                  </a:cubicBezTo>
                  <a:cubicBezTo>
                    <a:pt x="10490" y="1748"/>
                    <a:pt x="5245" y="4371"/>
                    <a:pt x="0" y="6993"/>
                  </a:cubicBezTo>
                  <a:close/>
                </a:path>
              </a:pathLst>
            </a:custGeom>
            <a:solidFill>
              <a:srgbClr val="4F513D"/>
            </a:solidFill>
            <a:ln w="8731" cap="flat">
              <a:noFill/>
              <a:prstDash val="solid"/>
              <a:miter/>
            </a:ln>
          </p:spPr>
          <p:txBody>
            <a:bodyPr rtlCol="0" anchor="ctr"/>
            <a:lstStyle/>
            <a:p>
              <a:endParaRPr lang="en-GB"/>
            </a:p>
          </p:txBody>
        </p:sp>
        <p:sp>
          <p:nvSpPr>
            <p:cNvPr id="1005" name="Freeform: Shape 1004">
              <a:extLst>
                <a:ext uri="{FF2B5EF4-FFF2-40B4-BE49-F238E27FC236}">
                  <a16:creationId xmlns:a16="http://schemas.microsoft.com/office/drawing/2014/main" id="{7C8BAAA4-8E1F-B3B4-8EF2-78E121BE1AF9}"/>
                </a:ext>
              </a:extLst>
            </p:cNvPr>
            <p:cNvSpPr/>
            <p:nvPr/>
          </p:nvSpPr>
          <p:spPr>
            <a:xfrm>
              <a:off x="10057343" y="975585"/>
              <a:ext cx="8741" cy="7867"/>
            </a:xfrm>
            <a:custGeom>
              <a:avLst/>
              <a:gdLst>
                <a:gd name="connsiteX0" fmla="*/ 0 w 8741"/>
                <a:gd name="connsiteY0" fmla="*/ 7867 h 7867"/>
                <a:gd name="connsiteX1" fmla="*/ 8741 w 8741"/>
                <a:gd name="connsiteY1" fmla="*/ 0 h 7867"/>
                <a:gd name="connsiteX2" fmla="*/ 0 w 8741"/>
                <a:gd name="connsiteY2" fmla="*/ 7867 h 7867"/>
              </a:gdLst>
              <a:ahLst/>
              <a:cxnLst>
                <a:cxn ang="0">
                  <a:pos x="connsiteX0" y="connsiteY0"/>
                </a:cxn>
                <a:cxn ang="0">
                  <a:pos x="connsiteX1" y="connsiteY1"/>
                </a:cxn>
                <a:cxn ang="0">
                  <a:pos x="connsiteX2" y="connsiteY2"/>
                </a:cxn>
              </a:cxnLst>
              <a:rect l="l" t="t" r="r" b="b"/>
              <a:pathLst>
                <a:path w="8741" h="7867">
                  <a:moveTo>
                    <a:pt x="0" y="7867"/>
                  </a:moveTo>
                  <a:cubicBezTo>
                    <a:pt x="2622" y="5245"/>
                    <a:pt x="6119" y="2622"/>
                    <a:pt x="8741" y="0"/>
                  </a:cubicBezTo>
                  <a:cubicBezTo>
                    <a:pt x="6119" y="2622"/>
                    <a:pt x="3497" y="5245"/>
                    <a:pt x="0" y="7867"/>
                  </a:cubicBezTo>
                  <a:close/>
                </a:path>
              </a:pathLst>
            </a:custGeom>
            <a:solidFill>
              <a:srgbClr val="F9D4D5"/>
            </a:solidFill>
            <a:ln w="8731" cap="flat">
              <a:noFill/>
              <a:prstDash val="solid"/>
              <a:miter/>
            </a:ln>
          </p:spPr>
          <p:txBody>
            <a:bodyPr rtlCol="0" anchor="ctr"/>
            <a:lstStyle/>
            <a:p>
              <a:endParaRPr lang="en-GB"/>
            </a:p>
          </p:txBody>
        </p:sp>
        <p:sp>
          <p:nvSpPr>
            <p:cNvPr id="1006" name="Freeform: Shape 1005">
              <a:extLst>
                <a:ext uri="{FF2B5EF4-FFF2-40B4-BE49-F238E27FC236}">
                  <a16:creationId xmlns:a16="http://schemas.microsoft.com/office/drawing/2014/main" id="{29A54500-6CA5-D9DF-B186-4DAB46B1926D}"/>
                </a:ext>
              </a:extLst>
            </p:cNvPr>
            <p:cNvSpPr/>
            <p:nvPr/>
          </p:nvSpPr>
          <p:spPr>
            <a:xfrm>
              <a:off x="9347540" y="1682766"/>
              <a:ext cx="1748" cy="7867"/>
            </a:xfrm>
            <a:custGeom>
              <a:avLst/>
              <a:gdLst>
                <a:gd name="connsiteX0" fmla="*/ 0 w 1748"/>
                <a:gd name="connsiteY0" fmla="*/ 0 h 7867"/>
                <a:gd name="connsiteX1" fmla="*/ 1748 w 1748"/>
                <a:gd name="connsiteY1" fmla="*/ 7867 h 7867"/>
                <a:gd name="connsiteX2" fmla="*/ 0 w 1748"/>
                <a:gd name="connsiteY2" fmla="*/ 0 h 7867"/>
              </a:gdLst>
              <a:ahLst/>
              <a:cxnLst>
                <a:cxn ang="0">
                  <a:pos x="connsiteX0" y="connsiteY0"/>
                </a:cxn>
                <a:cxn ang="0">
                  <a:pos x="connsiteX1" y="connsiteY1"/>
                </a:cxn>
                <a:cxn ang="0">
                  <a:pos x="connsiteX2" y="connsiteY2"/>
                </a:cxn>
              </a:cxnLst>
              <a:rect l="l" t="t" r="r" b="b"/>
              <a:pathLst>
                <a:path w="1748" h="7867">
                  <a:moveTo>
                    <a:pt x="0" y="0"/>
                  </a:moveTo>
                  <a:cubicBezTo>
                    <a:pt x="874" y="2622"/>
                    <a:pt x="1748" y="5245"/>
                    <a:pt x="1748" y="7867"/>
                  </a:cubicBezTo>
                  <a:cubicBezTo>
                    <a:pt x="874" y="5245"/>
                    <a:pt x="874" y="2622"/>
                    <a:pt x="0" y="0"/>
                  </a:cubicBezTo>
                  <a:close/>
                </a:path>
              </a:pathLst>
            </a:custGeom>
            <a:solidFill>
              <a:srgbClr val="7B2B29"/>
            </a:solidFill>
            <a:ln w="8731" cap="flat">
              <a:noFill/>
              <a:prstDash val="solid"/>
              <a:miter/>
            </a:ln>
          </p:spPr>
          <p:txBody>
            <a:bodyPr rtlCol="0" anchor="ctr"/>
            <a:lstStyle/>
            <a:p>
              <a:endParaRPr lang="en-GB"/>
            </a:p>
          </p:txBody>
        </p:sp>
        <p:sp>
          <p:nvSpPr>
            <p:cNvPr id="1007" name="Freeform: Shape 1006">
              <a:extLst>
                <a:ext uri="{FF2B5EF4-FFF2-40B4-BE49-F238E27FC236}">
                  <a16:creationId xmlns:a16="http://schemas.microsoft.com/office/drawing/2014/main" id="{B8989C98-69AD-B3A9-1CC1-693B2002786D}"/>
                </a:ext>
              </a:extLst>
            </p:cNvPr>
            <p:cNvSpPr/>
            <p:nvPr/>
          </p:nvSpPr>
          <p:spPr>
            <a:xfrm>
              <a:off x="10790749" y="5590182"/>
              <a:ext cx="9615" cy="13986"/>
            </a:xfrm>
            <a:custGeom>
              <a:avLst/>
              <a:gdLst>
                <a:gd name="connsiteX0" fmla="*/ 0 w 9615"/>
                <a:gd name="connsiteY0" fmla="*/ 0 h 13986"/>
                <a:gd name="connsiteX1" fmla="*/ 9615 w 9615"/>
                <a:gd name="connsiteY1" fmla="*/ 13986 h 13986"/>
                <a:gd name="connsiteX2" fmla="*/ 0 w 9615"/>
                <a:gd name="connsiteY2" fmla="*/ 0 h 13986"/>
              </a:gdLst>
              <a:ahLst/>
              <a:cxnLst>
                <a:cxn ang="0">
                  <a:pos x="connsiteX0" y="connsiteY0"/>
                </a:cxn>
                <a:cxn ang="0">
                  <a:pos x="connsiteX1" y="connsiteY1"/>
                </a:cxn>
                <a:cxn ang="0">
                  <a:pos x="connsiteX2" y="connsiteY2"/>
                </a:cxn>
              </a:cxnLst>
              <a:rect l="l" t="t" r="r" b="b"/>
              <a:pathLst>
                <a:path w="9615" h="13986">
                  <a:moveTo>
                    <a:pt x="0" y="0"/>
                  </a:moveTo>
                  <a:cubicBezTo>
                    <a:pt x="3497" y="4371"/>
                    <a:pt x="6119" y="8741"/>
                    <a:pt x="9615" y="13986"/>
                  </a:cubicBezTo>
                  <a:cubicBezTo>
                    <a:pt x="6993" y="8741"/>
                    <a:pt x="3497" y="4371"/>
                    <a:pt x="0" y="0"/>
                  </a:cubicBezTo>
                  <a:close/>
                </a:path>
              </a:pathLst>
            </a:custGeom>
            <a:solidFill>
              <a:srgbClr val="7E6426"/>
            </a:solidFill>
            <a:ln w="8731" cap="flat">
              <a:noFill/>
              <a:prstDash val="solid"/>
              <a:miter/>
            </a:ln>
          </p:spPr>
          <p:txBody>
            <a:bodyPr rtlCol="0" anchor="ctr"/>
            <a:lstStyle/>
            <a:p>
              <a:endParaRPr lang="en-GB"/>
            </a:p>
          </p:txBody>
        </p:sp>
        <p:sp>
          <p:nvSpPr>
            <p:cNvPr id="1008" name="Freeform: Shape 1007">
              <a:extLst>
                <a:ext uri="{FF2B5EF4-FFF2-40B4-BE49-F238E27FC236}">
                  <a16:creationId xmlns:a16="http://schemas.microsoft.com/office/drawing/2014/main" id="{646E27FF-6343-FB54-4DBB-1C2E06594013}"/>
                </a:ext>
              </a:extLst>
            </p:cNvPr>
            <p:cNvSpPr/>
            <p:nvPr/>
          </p:nvSpPr>
          <p:spPr>
            <a:xfrm>
              <a:off x="10247907" y="5535112"/>
              <a:ext cx="140736" cy="141610"/>
            </a:xfrm>
            <a:custGeom>
              <a:avLst/>
              <a:gdLst>
                <a:gd name="connsiteX0" fmla="*/ 45455 w 140736"/>
                <a:gd name="connsiteY0" fmla="*/ 20105 h 141610"/>
                <a:gd name="connsiteX1" fmla="*/ 73428 w 140736"/>
                <a:gd name="connsiteY1" fmla="*/ 4371 h 141610"/>
                <a:gd name="connsiteX2" fmla="*/ 97904 w 140736"/>
                <a:gd name="connsiteY2" fmla="*/ 874 h 141610"/>
                <a:gd name="connsiteX3" fmla="*/ 124128 w 140736"/>
                <a:gd name="connsiteY3" fmla="*/ 0 h 141610"/>
                <a:gd name="connsiteX4" fmla="*/ 140737 w 140736"/>
                <a:gd name="connsiteY4" fmla="*/ 3496 h 141610"/>
                <a:gd name="connsiteX5" fmla="*/ 139863 w 140736"/>
                <a:gd name="connsiteY5" fmla="*/ 119757 h 141610"/>
                <a:gd name="connsiteX6" fmla="*/ 107519 w 140736"/>
                <a:gd name="connsiteY6" fmla="*/ 141611 h 141610"/>
                <a:gd name="connsiteX7" fmla="*/ 874 w 140736"/>
                <a:gd name="connsiteY7" fmla="*/ 119757 h 141610"/>
                <a:gd name="connsiteX8" fmla="*/ 0 w 140736"/>
                <a:gd name="connsiteY8" fmla="*/ 108393 h 141610"/>
                <a:gd name="connsiteX9" fmla="*/ 27973 w 140736"/>
                <a:gd name="connsiteY9" fmla="*/ 89162 h 141610"/>
                <a:gd name="connsiteX10" fmla="*/ 45455 w 140736"/>
                <a:gd name="connsiteY10" fmla="*/ 89162 h 141610"/>
                <a:gd name="connsiteX11" fmla="*/ 48078 w 140736"/>
                <a:gd name="connsiteY11" fmla="*/ 91785 h 141610"/>
                <a:gd name="connsiteX12" fmla="*/ 44581 w 140736"/>
                <a:gd name="connsiteY12" fmla="*/ 89162 h 141610"/>
                <a:gd name="connsiteX13" fmla="*/ 27098 w 140736"/>
                <a:gd name="connsiteY13" fmla="*/ 89162 h 141610"/>
                <a:gd name="connsiteX14" fmla="*/ 10490 w 140736"/>
                <a:gd name="connsiteY14" fmla="*/ 74302 h 141610"/>
                <a:gd name="connsiteX15" fmla="*/ 31469 w 140736"/>
                <a:gd name="connsiteY15" fmla="*/ 49826 h 141610"/>
                <a:gd name="connsiteX16" fmla="*/ 35840 w 140736"/>
                <a:gd name="connsiteY16" fmla="*/ 37588 h 141610"/>
                <a:gd name="connsiteX17" fmla="*/ 45455 w 140736"/>
                <a:gd name="connsiteY17" fmla="*/ 20105 h 141610"/>
                <a:gd name="connsiteX18" fmla="*/ 45455 w 140736"/>
                <a:gd name="connsiteY18" fmla="*/ 20105 h 14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0736" h="141610">
                  <a:moveTo>
                    <a:pt x="45455" y="20105"/>
                  </a:moveTo>
                  <a:cubicBezTo>
                    <a:pt x="55071" y="14860"/>
                    <a:pt x="63812" y="9615"/>
                    <a:pt x="73428" y="4371"/>
                  </a:cubicBezTo>
                  <a:cubicBezTo>
                    <a:pt x="81295" y="3496"/>
                    <a:pt x="90037" y="2622"/>
                    <a:pt x="97904" y="874"/>
                  </a:cubicBezTo>
                  <a:cubicBezTo>
                    <a:pt x="106645" y="874"/>
                    <a:pt x="115387" y="0"/>
                    <a:pt x="124128" y="0"/>
                  </a:cubicBezTo>
                  <a:cubicBezTo>
                    <a:pt x="129373" y="874"/>
                    <a:pt x="135492" y="1748"/>
                    <a:pt x="140737" y="3496"/>
                  </a:cubicBezTo>
                  <a:cubicBezTo>
                    <a:pt x="140737" y="41959"/>
                    <a:pt x="139863" y="81295"/>
                    <a:pt x="139863" y="119757"/>
                  </a:cubicBezTo>
                  <a:cubicBezTo>
                    <a:pt x="129373" y="126751"/>
                    <a:pt x="118883" y="134618"/>
                    <a:pt x="107519" y="141611"/>
                  </a:cubicBezTo>
                  <a:cubicBezTo>
                    <a:pt x="78673" y="100526"/>
                    <a:pt x="37588" y="120632"/>
                    <a:pt x="874" y="119757"/>
                  </a:cubicBezTo>
                  <a:cubicBezTo>
                    <a:pt x="874" y="116261"/>
                    <a:pt x="0" y="111890"/>
                    <a:pt x="0" y="108393"/>
                  </a:cubicBezTo>
                  <a:cubicBezTo>
                    <a:pt x="9615" y="102274"/>
                    <a:pt x="18357" y="96156"/>
                    <a:pt x="27973" y="89162"/>
                  </a:cubicBezTo>
                  <a:cubicBezTo>
                    <a:pt x="34092" y="89162"/>
                    <a:pt x="39336" y="89162"/>
                    <a:pt x="45455" y="89162"/>
                  </a:cubicBezTo>
                  <a:cubicBezTo>
                    <a:pt x="46329" y="90037"/>
                    <a:pt x="47204" y="90910"/>
                    <a:pt x="48078" y="91785"/>
                  </a:cubicBezTo>
                  <a:cubicBezTo>
                    <a:pt x="47204" y="90910"/>
                    <a:pt x="45455" y="90037"/>
                    <a:pt x="44581" y="89162"/>
                  </a:cubicBezTo>
                  <a:cubicBezTo>
                    <a:pt x="38462" y="89162"/>
                    <a:pt x="33217" y="89162"/>
                    <a:pt x="27098" y="89162"/>
                  </a:cubicBezTo>
                  <a:cubicBezTo>
                    <a:pt x="21854" y="83917"/>
                    <a:pt x="16609" y="79547"/>
                    <a:pt x="10490" y="74302"/>
                  </a:cubicBezTo>
                  <a:cubicBezTo>
                    <a:pt x="17483" y="66435"/>
                    <a:pt x="24476" y="57693"/>
                    <a:pt x="31469" y="49826"/>
                  </a:cubicBezTo>
                  <a:cubicBezTo>
                    <a:pt x="33217" y="45455"/>
                    <a:pt x="34966" y="41959"/>
                    <a:pt x="35840" y="37588"/>
                  </a:cubicBezTo>
                  <a:cubicBezTo>
                    <a:pt x="40210" y="31469"/>
                    <a:pt x="42833" y="25350"/>
                    <a:pt x="45455" y="20105"/>
                  </a:cubicBezTo>
                  <a:lnTo>
                    <a:pt x="45455" y="20105"/>
                  </a:lnTo>
                  <a:close/>
                </a:path>
              </a:pathLst>
            </a:custGeom>
            <a:solidFill>
              <a:srgbClr val="D6273B"/>
            </a:solidFill>
            <a:ln w="8731" cap="flat">
              <a:noFill/>
              <a:prstDash val="solid"/>
              <a:miter/>
            </a:ln>
          </p:spPr>
          <p:txBody>
            <a:bodyPr rtlCol="0" anchor="ctr"/>
            <a:lstStyle/>
            <a:p>
              <a:endParaRPr lang="en-GB"/>
            </a:p>
          </p:txBody>
        </p:sp>
        <p:sp>
          <p:nvSpPr>
            <p:cNvPr id="1009" name="Freeform: Shape 1008">
              <a:extLst>
                <a:ext uri="{FF2B5EF4-FFF2-40B4-BE49-F238E27FC236}">
                  <a16:creationId xmlns:a16="http://schemas.microsoft.com/office/drawing/2014/main" id="{BE55E24F-1F4C-BB48-FA3A-9C5EC48B057C}"/>
                </a:ext>
              </a:extLst>
            </p:cNvPr>
            <p:cNvSpPr/>
            <p:nvPr/>
          </p:nvSpPr>
          <p:spPr>
            <a:xfrm>
              <a:off x="10197206" y="5685464"/>
              <a:ext cx="148924" cy="146856"/>
            </a:xfrm>
            <a:custGeom>
              <a:avLst/>
              <a:gdLst>
                <a:gd name="connsiteX0" fmla="*/ 43707 w 148924"/>
                <a:gd name="connsiteY0" fmla="*/ 20106 h 146856"/>
                <a:gd name="connsiteX1" fmla="*/ 65561 w 148924"/>
                <a:gd name="connsiteY1" fmla="*/ 0 h 146856"/>
                <a:gd name="connsiteX2" fmla="*/ 148604 w 148924"/>
                <a:gd name="connsiteY2" fmla="*/ 97904 h 146856"/>
                <a:gd name="connsiteX3" fmla="*/ 90037 w 148924"/>
                <a:gd name="connsiteY3" fmla="*/ 113639 h 146856"/>
                <a:gd name="connsiteX4" fmla="*/ 75176 w 148924"/>
                <a:gd name="connsiteY4" fmla="*/ 128499 h 146856"/>
                <a:gd name="connsiteX5" fmla="*/ 54197 w 148924"/>
                <a:gd name="connsiteY5" fmla="*/ 146856 h 146856"/>
                <a:gd name="connsiteX6" fmla="*/ 34092 w 148924"/>
                <a:gd name="connsiteY6" fmla="*/ 144234 h 146856"/>
                <a:gd name="connsiteX7" fmla="*/ 35840 w 148924"/>
                <a:gd name="connsiteY7" fmla="*/ 126751 h 146856"/>
                <a:gd name="connsiteX8" fmla="*/ 16609 w 148924"/>
                <a:gd name="connsiteY8" fmla="*/ 144234 h 146856"/>
                <a:gd name="connsiteX9" fmla="*/ 0 w 148924"/>
                <a:gd name="connsiteY9" fmla="*/ 122380 h 146856"/>
                <a:gd name="connsiteX10" fmla="*/ 23602 w 148924"/>
                <a:gd name="connsiteY10" fmla="*/ 61190 h 146856"/>
                <a:gd name="connsiteX11" fmla="*/ 24476 w 148924"/>
                <a:gd name="connsiteY11" fmla="*/ 35840 h 146856"/>
                <a:gd name="connsiteX12" fmla="*/ 32343 w 148924"/>
                <a:gd name="connsiteY12" fmla="*/ 27973 h 146856"/>
                <a:gd name="connsiteX13" fmla="*/ 34966 w 148924"/>
                <a:gd name="connsiteY13" fmla="*/ 26224 h 146856"/>
                <a:gd name="connsiteX14" fmla="*/ 43707 w 148924"/>
                <a:gd name="connsiteY14" fmla="*/ 20106 h 14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8924" h="146856">
                  <a:moveTo>
                    <a:pt x="43707" y="20106"/>
                  </a:moveTo>
                  <a:cubicBezTo>
                    <a:pt x="50700" y="13112"/>
                    <a:pt x="58568" y="6994"/>
                    <a:pt x="65561" y="0"/>
                  </a:cubicBezTo>
                  <a:cubicBezTo>
                    <a:pt x="45455" y="75177"/>
                    <a:pt x="155597" y="38462"/>
                    <a:pt x="148604" y="97904"/>
                  </a:cubicBezTo>
                  <a:cubicBezTo>
                    <a:pt x="147730" y="105772"/>
                    <a:pt x="121506" y="150353"/>
                    <a:pt x="90037" y="113639"/>
                  </a:cubicBezTo>
                  <a:cubicBezTo>
                    <a:pt x="84792" y="118884"/>
                    <a:pt x="80421" y="123254"/>
                    <a:pt x="75176" y="128499"/>
                  </a:cubicBezTo>
                  <a:cubicBezTo>
                    <a:pt x="68183" y="134618"/>
                    <a:pt x="61190" y="140737"/>
                    <a:pt x="54197" y="146856"/>
                  </a:cubicBezTo>
                  <a:cubicBezTo>
                    <a:pt x="47204" y="145982"/>
                    <a:pt x="41085" y="145108"/>
                    <a:pt x="34092" y="144234"/>
                  </a:cubicBezTo>
                  <a:cubicBezTo>
                    <a:pt x="34966" y="138115"/>
                    <a:pt x="34966" y="132870"/>
                    <a:pt x="35840" y="126751"/>
                  </a:cubicBezTo>
                  <a:cubicBezTo>
                    <a:pt x="29721" y="132870"/>
                    <a:pt x="23602" y="138115"/>
                    <a:pt x="16609" y="144234"/>
                  </a:cubicBezTo>
                  <a:cubicBezTo>
                    <a:pt x="11364" y="137240"/>
                    <a:pt x="5245" y="129374"/>
                    <a:pt x="0" y="122380"/>
                  </a:cubicBezTo>
                  <a:cubicBezTo>
                    <a:pt x="7867" y="102275"/>
                    <a:pt x="15735" y="81296"/>
                    <a:pt x="23602" y="61190"/>
                  </a:cubicBezTo>
                  <a:cubicBezTo>
                    <a:pt x="23602" y="52449"/>
                    <a:pt x="24476" y="44582"/>
                    <a:pt x="24476" y="35840"/>
                  </a:cubicBezTo>
                  <a:cubicBezTo>
                    <a:pt x="27098" y="33218"/>
                    <a:pt x="29721" y="30595"/>
                    <a:pt x="32343" y="27973"/>
                  </a:cubicBezTo>
                  <a:cubicBezTo>
                    <a:pt x="32343" y="27973"/>
                    <a:pt x="34966" y="26224"/>
                    <a:pt x="34966" y="26224"/>
                  </a:cubicBezTo>
                  <a:cubicBezTo>
                    <a:pt x="38462" y="23602"/>
                    <a:pt x="41085" y="21854"/>
                    <a:pt x="43707" y="20106"/>
                  </a:cubicBezTo>
                  <a:close/>
                </a:path>
              </a:pathLst>
            </a:custGeom>
            <a:solidFill>
              <a:srgbClr val="D6273B"/>
            </a:solidFill>
            <a:ln w="8731" cap="flat">
              <a:noFill/>
              <a:prstDash val="solid"/>
              <a:miter/>
            </a:ln>
          </p:spPr>
          <p:txBody>
            <a:bodyPr rtlCol="0" anchor="ctr"/>
            <a:lstStyle/>
            <a:p>
              <a:endParaRPr lang="en-GB"/>
            </a:p>
          </p:txBody>
        </p:sp>
        <p:sp>
          <p:nvSpPr>
            <p:cNvPr id="1010" name="Freeform: Shape 1009">
              <a:extLst>
                <a:ext uri="{FF2B5EF4-FFF2-40B4-BE49-F238E27FC236}">
                  <a16:creationId xmlns:a16="http://schemas.microsoft.com/office/drawing/2014/main" id="{7D3D87B6-621C-ABD1-A97D-8E7BF61EF6E3}"/>
                </a:ext>
              </a:extLst>
            </p:cNvPr>
            <p:cNvSpPr/>
            <p:nvPr/>
          </p:nvSpPr>
          <p:spPr>
            <a:xfrm>
              <a:off x="10547737" y="5766759"/>
              <a:ext cx="184444" cy="100526"/>
            </a:xfrm>
            <a:custGeom>
              <a:avLst/>
              <a:gdLst>
                <a:gd name="connsiteX0" fmla="*/ 32343 w 184444"/>
                <a:gd name="connsiteY0" fmla="*/ 100526 h 100526"/>
                <a:gd name="connsiteX1" fmla="*/ 0 w 184444"/>
                <a:gd name="connsiteY1" fmla="*/ 22727 h 100526"/>
                <a:gd name="connsiteX2" fmla="*/ 42833 w 184444"/>
                <a:gd name="connsiteY2" fmla="*/ 24476 h 100526"/>
                <a:gd name="connsiteX3" fmla="*/ 56819 w 184444"/>
                <a:gd name="connsiteY3" fmla="*/ 41959 h 100526"/>
                <a:gd name="connsiteX4" fmla="*/ 76925 w 184444"/>
                <a:gd name="connsiteY4" fmla="*/ 53322 h 100526"/>
                <a:gd name="connsiteX5" fmla="*/ 105771 w 184444"/>
                <a:gd name="connsiteY5" fmla="*/ 0 h 100526"/>
                <a:gd name="connsiteX6" fmla="*/ 166961 w 184444"/>
                <a:gd name="connsiteY6" fmla="*/ 13112 h 100526"/>
                <a:gd name="connsiteX7" fmla="*/ 177451 w 184444"/>
                <a:gd name="connsiteY7" fmla="*/ 19231 h 100526"/>
                <a:gd name="connsiteX8" fmla="*/ 184444 w 184444"/>
                <a:gd name="connsiteY8" fmla="*/ 33217 h 100526"/>
                <a:gd name="connsiteX9" fmla="*/ 184444 w 184444"/>
                <a:gd name="connsiteY9" fmla="*/ 67309 h 100526"/>
                <a:gd name="connsiteX10" fmla="*/ 183570 w 184444"/>
                <a:gd name="connsiteY10" fmla="*/ 76050 h 100526"/>
                <a:gd name="connsiteX11" fmla="*/ 183570 w 184444"/>
                <a:gd name="connsiteY11" fmla="*/ 76050 h 100526"/>
                <a:gd name="connsiteX12" fmla="*/ 32343 w 184444"/>
                <a:gd name="connsiteY12" fmla="*/ 100526 h 100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444" h="100526">
                  <a:moveTo>
                    <a:pt x="32343" y="100526"/>
                  </a:moveTo>
                  <a:cubicBezTo>
                    <a:pt x="-22728" y="93533"/>
                    <a:pt x="16609" y="46329"/>
                    <a:pt x="0" y="22727"/>
                  </a:cubicBezTo>
                  <a:cubicBezTo>
                    <a:pt x="13986" y="23601"/>
                    <a:pt x="28847" y="23601"/>
                    <a:pt x="42833" y="24476"/>
                  </a:cubicBezTo>
                  <a:cubicBezTo>
                    <a:pt x="47204" y="30595"/>
                    <a:pt x="51574" y="35840"/>
                    <a:pt x="56819" y="41959"/>
                  </a:cubicBezTo>
                  <a:cubicBezTo>
                    <a:pt x="63813" y="45455"/>
                    <a:pt x="69931" y="48952"/>
                    <a:pt x="76925" y="53322"/>
                  </a:cubicBezTo>
                  <a:cubicBezTo>
                    <a:pt x="115387" y="50700"/>
                    <a:pt x="103149" y="21854"/>
                    <a:pt x="105771" y="0"/>
                  </a:cubicBezTo>
                  <a:cubicBezTo>
                    <a:pt x="125876" y="4371"/>
                    <a:pt x="145982" y="8741"/>
                    <a:pt x="166961" y="13112"/>
                  </a:cubicBezTo>
                  <a:cubicBezTo>
                    <a:pt x="170458" y="14860"/>
                    <a:pt x="173954" y="16608"/>
                    <a:pt x="177451" y="19231"/>
                  </a:cubicBezTo>
                  <a:cubicBezTo>
                    <a:pt x="180073" y="23601"/>
                    <a:pt x="181822" y="28847"/>
                    <a:pt x="184444" y="33217"/>
                  </a:cubicBezTo>
                  <a:cubicBezTo>
                    <a:pt x="184444" y="44581"/>
                    <a:pt x="184444" y="55945"/>
                    <a:pt x="184444" y="67309"/>
                  </a:cubicBezTo>
                  <a:cubicBezTo>
                    <a:pt x="184444" y="69931"/>
                    <a:pt x="183570" y="73428"/>
                    <a:pt x="183570" y="76050"/>
                  </a:cubicBezTo>
                  <a:lnTo>
                    <a:pt x="183570" y="76050"/>
                  </a:lnTo>
                  <a:cubicBezTo>
                    <a:pt x="131996" y="83917"/>
                    <a:pt x="82169" y="92659"/>
                    <a:pt x="32343" y="100526"/>
                  </a:cubicBezTo>
                  <a:close/>
                </a:path>
              </a:pathLst>
            </a:custGeom>
            <a:solidFill>
              <a:srgbClr val="D6273B"/>
            </a:solidFill>
            <a:ln w="8731" cap="flat">
              <a:noFill/>
              <a:prstDash val="solid"/>
              <a:miter/>
            </a:ln>
          </p:spPr>
          <p:txBody>
            <a:bodyPr rtlCol="0" anchor="ctr"/>
            <a:lstStyle/>
            <a:p>
              <a:endParaRPr lang="en-GB"/>
            </a:p>
          </p:txBody>
        </p:sp>
        <p:sp>
          <p:nvSpPr>
            <p:cNvPr id="1011" name="Freeform: Shape 1010">
              <a:extLst>
                <a:ext uri="{FF2B5EF4-FFF2-40B4-BE49-F238E27FC236}">
                  <a16:creationId xmlns:a16="http://schemas.microsoft.com/office/drawing/2014/main" id="{CD836B53-AE64-726E-CA55-F55CE837B64C}"/>
                </a:ext>
              </a:extLst>
            </p:cNvPr>
            <p:cNvSpPr/>
            <p:nvPr/>
          </p:nvSpPr>
          <p:spPr>
            <a:xfrm>
              <a:off x="10503750" y="5501020"/>
              <a:ext cx="156751" cy="115386"/>
            </a:xfrm>
            <a:custGeom>
              <a:avLst/>
              <a:gdLst>
                <a:gd name="connsiteX0" fmla="*/ 139269 w 156751"/>
                <a:gd name="connsiteY0" fmla="*/ 45456 h 115386"/>
                <a:gd name="connsiteX1" fmla="*/ 156752 w 156751"/>
                <a:gd name="connsiteY1" fmla="*/ 54197 h 115386"/>
                <a:gd name="connsiteX2" fmla="*/ 148884 w 156751"/>
                <a:gd name="connsiteY2" fmla="*/ 88288 h 115386"/>
                <a:gd name="connsiteX3" fmla="*/ 148010 w 156751"/>
                <a:gd name="connsiteY3" fmla="*/ 89163 h 115386"/>
                <a:gd name="connsiteX4" fmla="*/ 51855 w 156751"/>
                <a:gd name="connsiteY4" fmla="*/ 115387 h 115386"/>
                <a:gd name="connsiteX5" fmla="*/ 51855 w 156751"/>
                <a:gd name="connsiteY5" fmla="*/ 115387 h 115386"/>
                <a:gd name="connsiteX6" fmla="*/ 15141 w 156751"/>
                <a:gd name="connsiteY6" fmla="*/ 9615 h 115386"/>
                <a:gd name="connsiteX7" fmla="*/ 35246 w 156751"/>
                <a:gd name="connsiteY7" fmla="*/ 4371 h 115386"/>
                <a:gd name="connsiteX8" fmla="*/ 52729 w 156751"/>
                <a:gd name="connsiteY8" fmla="*/ 0 h 115386"/>
                <a:gd name="connsiteX9" fmla="*/ 63219 w 156751"/>
                <a:gd name="connsiteY9" fmla="*/ 19231 h 115386"/>
                <a:gd name="connsiteX10" fmla="*/ 139269 w 156751"/>
                <a:gd name="connsiteY10" fmla="*/ 45456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6751" h="115386">
                  <a:moveTo>
                    <a:pt x="139269" y="45456"/>
                  </a:moveTo>
                  <a:cubicBezTo>
                    <a:pt x="145388" y="48078"/>
                    <a:pt x="150633" y="51575"/>
                    <a:pt x="156752" y="54197"/>
                  </a:cubicBezTo>
                  <a:cubicBezTo>
                    <a:pt x="154129" y="65561"/>
                    <a:pt x="151507" y="76924"/>
                    <a:pt x="148884" y="88288"/>
                  </a:cubicBezTo>
                  <a:cubicBezTo>
                    <a:pt x="148884" y="88288"/>
                    <a:pt x="148010" y="89163"/>
                    <a:pt x="148010" y="89163"/>
                  </a:cubicBezTo>
                  <a:cubicBezTo>
                    <a:pt x="115667" y="97904"/>
                    <a:pt x="84198" y="106645"/>
                    <a:pt x="51855" y="115387"/>
                  </a:cubicBezTo>
                  <a:cubicBezTo>
                    <a:pt x="51855" y="115387"/>
                    <a:pt x="51855" y="115387"/>
                    <a:pt x="51855" y="115387"/>
                  </a:cubicBezTo>
                  <a:cubicBezTo>
                    <a:pt x="89443" y="62938"/>
                    <a:pt x="-43427" y="69057"/>
                    <a:pt x="15141" y="9615"/>
                  </a:cubicBezTo>
                  <a:cubicBezTo>
                    <a:pt x="22134" y="7867"/>
                    <a:pt x="28253" y="6119"/>
                    <a:pt x="35246" y="4371"/>
                  </a:cubicBezTo>
                  <a:cubicBezTo>
                    <a:pt x="41365" y="2622"/>
                    <a:pt x="46610" y="874"/>
                    <a:pt x="52729" y="0"/>
                  </a:cubicBezTo>
                  <a:cubicBezTo>
                    <a:pt x="56225" y="6119"/>
                    <a:pt x="59722" y="12238"/>
                    <a:pt x="63219" y="19231"/>
                  </a:cubicBezTo>
                  <a:cubicBezTo>
                    <a:pt x="87694" y="27973"/>
                    <a:pt x="113044" y="36714"/>
                    <a:pt x="139269" y="45456"/>
                  </a:cubicBezTo>
                  <a:close/>
                </a:path>
              </a:pathLst>
            </a:custGeom>
            <a:solidFill>
              <a:srgbClr val="40293D"/>
            </a:solidFill>
            <a:ln w="8731" cap="flat">
              <a:noFill/>
              <a:prstDash val="solid"/>
              <a:miter/>
            </a:ln>
          </p:spPr>
          <p:txBody>
            <a:bodyPr rtlCol="0" anchor="ctr"/>
            <a:lstStyle/>
            <a:p>
              <a:endParaRPr lang="en-GB"/>
            </a:p>
          </p:txBody>
        </p:sp>
        <p:sp>
          <p:nvSpPr>
            <p:cNvPr id="1012" name="Freeform: Shape 1011">
              <a:extLst>
                <a:ext uri="{FF2B5EF4-FFF2-40B4-BE49-F238E27FC236}">
                  <a16:creationId xmlns:a16="http://schemas.microsoft.com/office/drawing/2014/main" id="{C9F43362-4C44-29D9-72BB-0A0FBC634ADB}"/>
                </a:ext>
              </a:extLst>
            </p:cNvPr>
            <p:cNvSpPr/>
            <p:nvPr/>
          </p:nvSpPr>
          <p:spPr>
            <a:xfrm>
              <a:off x="10126109" y="5738787"/>
              <a:ext cx="95572" cy="127624"/>
            </a:xfrm>
            <a:custGeom>
              <a:avLst/>
              <a:gdLst>
                <a:gd name="connsiteX0" fmla="*/ 95573 w 95572"/>
                <a:gd name="connsiteY0" fmla="*/ 7867 h 127624"/>
                <a:gd name="connsiteX1" fmla="*/ 71971 w 95572"/>
                <a:gd name="connsiteY1" fmla="*/ 69057 h 127624"/>
                <a:gd name="connsiteX2" fmla="*/ 42250 w 95572"/>
                <a:gd name="connsiteY2" fmla="*/ 69931 h 127624"/>
                <a:gd name="connsiteX3" fmla="*/ 20397 w 95572"/>
                <a:gd name="connsiteY3" fmla="*/ 83917 h 127624"/>
                <a:gd name="connsiteX4" fmla="*/ 36131 w 95572"/>
                <a:gd name="connsiteY4" fmla="*/ 98778 h 127624"/>
                <a:gd name="connsiteX5" fmla="*/ 25642 w 95572"/>
                <a:gd name="connsiteY5" fmla="*/ 127625 h 127624"/>
                <a:gd name="connsiteX6" fmla="*/ 1166 w 95572"/>
                <a:gd name="connsiteY6" fmla="*/ 105771 h 127624"/>
                <a:gd name="connsiteX7" fmla="*/ 1166 w 95572"/>
                <a:gd name="connsiteY7" fmla="*/ 27098 h 127624"/>
                <a:gd name="connsiteX8" fmla="*/ 27390 w 95572"/>
                <a:gd name="connsiteY8" fmla="*/ 20105 h 127624"/>
                <a:gd name="connsiteX9" fmla="*/ 25642 w 95572"/>
                <a:gd name="connsiteY9" fmla="*/ 0 h 127624"/>
                <a:gd name="connsiteX10" fmla="*/ 73719 w 95572"/>
                <a:gd name="connsiteY10" fmla="*/ 10490 h 127624"/>
                <a:gd name="connsiteX11" fmla="*/ 82461 w 95572"/>
                <a:gd name="connsiteY11" fmla="*/ 25350 h 127624"/>
                <a:gd name="connsiteX12" fmla="*/ 88580 w 95572"/>
                <a:gd name="connsiteY12" fmla="*/ 9615 h 127624"/>
                <a:gd name="connsiteX13" fmla="*/ 95573 w 95572"/>
                <a:gd name="connsiteY13" fmla="*/ 7867 h 127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5572" h="127624">
                  <a:moveTo>
                    <a:pt x="95573" y="7867"/>
                  </a:moveTo>
                  <a:cubicBezTo>
                    <a:pt x="87706" y="27973"/>
                    <a:pt x="79838" y="48952"/>
                    <a:pt x="71971" y="69057"/>
                  </a:cubicBezTo>
                  <a:cubicBezTo>
                    <a:pt x="62356" y="69057"/>
                    <a:pt x="51866" y="69931"/>
                    <a:pt x="42250" y="69931"/>
                  </a:cubicBezTo>
                  <a:cubicBezTo>
                    <a:pt x="35257" y="74302"/>
                    <a:pt x="27390" y="78673"/>
                    <a:pt x="20397" y="83917"/>
                  </a:cubicBezTo>
                  <a:cubicBezTo>
                    <a:pt x="25642" y="89163"/>
                    <a:pt x="30886" y="93533"/>
                    <a:pt x="36131" y="98778"/>
                  </a:cubicBezTo>
                  <a:cubicBezTo>
                    <a:pt x="32635" y="108393"/>
                    <a:pt x="29138" y="118009"/>
                    <a:pt x="25642" y="127625"/>
                  </a:cubicBezTo>
                  <a:cubicBezTo>
                    <a:pt x="16900" y="120632"/>
                    <a:pt x="2040" y="113639"/>
                    <a:pt x="1166" y="105771"/>
                  </a:cubicBezTo>
                  <a:cubicBezTo>
                    <a:pt x="-1457" y="79547"/>
                    <a:pt x="1166" y="53322"/>
                    <a:pt x="1166" y="27098"/>
                  </a:cubicBezTo>
                  <a:cubicBezTo>
                    <a:pt x="9907" y="24476"/>
                    <a:pt x="18648" y="22727"/>
                    <a:pt x="27390" y="20105"/>
                  </a:cubicBezTo>
                  <a:cubicBezTo>
                    <a:pt x="26516" y="13112"/>
                    <a:pt x="26516" y="6119"/>
                    <a:pt x="25642" y="0"/>
                  </a:cubicBezTo>
                  <a:cubicBezTo>
                    <a:pt x="41376" y="3496"/>
                    <a:pt x="57985" y="6993"/>
                    <a:pt x="73719" y="10490"/>
                  </a:cubicBezTo>
                  <a:cubicBezTo>
                    <a:pt x="76342" y="15734"/>
                    <a:pt x="79838" y="20105"/>
                    <a:pt x="82461" y="25350"/>
                  </a:cubicBezTo>
                  <a:cubicBezTo>
                    <a:pt x="84209" y="20105"/>
                    <a:pt x="86832" y="14861"/>
                    <a:pt x="88580" y="9615"/>
                  </a:cubicBezTo>
                  <a:cubicBezTo>
                    <a:pt x="90328" y="7867"/>
                    <a:pt x="92951" y="6993"/>
                    <a:pt x="95573" y="7867"/>
                  </a:cubicBezTo>
                  <a:close/>
                </a:path>
              </a:pathLst>
            </a:custGeom>
            <a:solidFill>
              <a:srgbClr val="7B2B29"/>
            </a:solidFill>
            <a:ln w="8731" cap="flat">
              <a:noFill/>
              <a:prstDash val="solid"/>
              <a:miter/>
            </a:ln>
          </p:spPr>
          <p:txBody>
            <a:bodyPr rtlCol="0" anchor="ctr"/>
            <a:lstStyle/>
            <a:p>
              <a:endParaRPr lang="en-GB"/>
            </a:p>
          </p:txBody>
        </p:sp>
        <p:sp>
          <p:nvSpPr>
            <p:cNvPr id="1013" name="Freeform: Shape 1012">
              <a:extLst>
                <a:ext uri="{FF2B5EF4-FFF2-40B4-BE49-F238E27FC236}">
                  <a16:creationId xmlns:a16="http://schemas.microsoft.com/office/drawing/2014/main" id="{2113DFCF-8DB5-C056-E0FE-E3F393D81951}"/>
                </a:ext>
              </a:extLst>
            </p:cNvPr>
            <p:cNvSpPr/>
            <p:nvPr/>
          </p:nvSpPr>
          <p:spPr>
            <a:xfrm>
              <a:off x="10665747" y="5825326"/>
              <a:ext cx="156471" cy="89162"/>
            </a:xfrm>
            <a:custGeom>
              <a:avLst/>
              <a:gdLst>
                <a:gd name="connsiteX0" fmla="*/ 144234 w 156471"/>
                <a:gd name="connsiteY0" fmla="*/ 23602 h 89162"/>
                <a:gd name="connsiteX1" fmla="*/ 156471 w 156471"/>
                <a:gd name="connsiteY1" fmla="*/ 61190 h 89162"/>
                <a:gd name="connsiteX2" fmla="*/ 107520 w 156471"/>
                <a:gd name="connsiteY2" fmla="*/ 78673 h 89162"/>
                <a:gd name="connsiteX3" fmla="*/ 48078 w 156471"/>
                <a:gd name="connsiteY3" fmla="*/ 62064 h 89162"/>
                <a:gd name="connsiteX4" fmla="*/ 13112 w 156471"/>
                <a:gd name="connsiteY4" fmla="*/ 88289 h 89162"/>
                <a:gd name="connsiteX5" fmla="*/ 3497 w 156471"/>
                <a:gd name="connsiteY5" fmla="*/ 89163 h 89162"/>
                <a:gd name="connsiteX6" fmla="*/ 1748 w 156471"/>
                <a:gd name="connsiteY6" fmla="*/ 79547 h 89162"/>
                <a:gd name="connsiteX7" fmla="*/ 0 w 156471"/>
                <a:gd name="connsiteY7" fmla="*/ 45456 h 89162"/>
                <a:gd name="connsiteX8" fmla="*/ 62938 w 156471"/>
                <a:gd name="connsiteY8" fmla="*/ 16609 h 89162"/>
                <a:gd name="connsiteX9" fmla="*/ 62938 w 156471"/>
                <a:gd name="connsiteY9" fmla="*/ 16609 h 89162"/>
                <a:gd name="connsiteX10" fmla="*/ 72554 w 156471"/>
                <a:gd name="connsiteY10" fmla="*/ 6119 h 89162"/>
                <a:gd name="connsiteX11" fmla="*/ 76925 w 156471"/>
                <a:gd name="connsiteY11" fmla="*/ 0 h 89162"/>
                <a:gd name="connsiteX12" fmla="*/ 86540 w 156471"/>
                <a:gd name="connsiteY12" fmla="*/ 0 h 89162"/>
                <a:gd name="connsiteX13" fmla="*/ 106645 w 156471"/>
                <a:gd name="connsiteY13" fmla="*/ 29721 h 89162"/>
                <a:gd name="connsiteX14" fmla="*/ 106645 w 156471"/>
                <a:gd name="connsiteY14" fmla="*/ 41085 h 89162"/>
                <a:gd name="connsiteX15" fmla="*/ 114513 w 156471"/>
                <a:gd name="connsiteY15" fmla="*/ 28847 h 89162"/>
                <a:gd name="connsiteX16" fmla="*/ 144234 w 156471"/>
                <a:gd name="connsiteY16" fmla="*/ 23602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6471" h="89162">
                  <a:moveTo>
                    <a:pt x="144234" y="23602"/>
                  </a:moveTo>
                  <a:cubicBezTo>
                    <a:pt x="148604" y="35840"/>
                    <a:pt x="152101" y="48952"/>
                    <a:pt x="156471" y="61190"/>
                  </a:cubicBezTo>
                  <a:cubicBezTo>
                    <a:pt x="139863" y="67309"/>
                    <a:pt x="124128" y="72554"/>
                    <a:pt x="107520" y="78673"/>
                  </a:cubicBezTo>
                  <a:cubicBezTo>
                    <a:pt x="87414" y="73428"/>
                    <a:pt x="68183" y="67309"/>
                    <a:pt x="48078" y="62064"/>
                  </a:cubicBezTo>
                  <a:cubicBezTo>
                    <a:pt x="16609" y="44582"/>
                    <a:pt x="10490" y="60316"/>
                    <a:pt x="13112" y="88289"/>
                  </a:cubicBezTo>
                  <a:cubicBezTo>
                    <a:pt x="9616" y="88289"/>
                    <a:pt x="6993" y="89163"/>
                    <a:pt x="3497" y="89163"/>
                  </a:cubicBezTo>
                  <a:cubicBezTo>
                    <a:pt x="2623" y="85666"/>
                    <a:pt x="2623" y="83044"/>
                    <a:pt x="1748" y="79547"/>
                  </a:cubicBezTo>
                  <a:cubicBezTo>
                    <a:pt x="874" y="68184"/>
                    <a:pt x="874" y="56819"/>
                    <a:pt x="0" y="45456"/>
                  </a:cubicBezTo>
                  <a:cubicBezTo>
                    <a:pt x="20979" y="35840"/>
                    <a:pt x="41959" y="26224"/>
                    <a:pt x="62938" y="16609"/>
                  </a:cubicBezTo>
                  <a:cubicBezTo>
                    <a:pt x="62938" y="16609"/>
                    <a:pt x="62938" y="16609"/>
                    <a:pt x="62938" y="16609"/>
                  </a:cubicBezTo>
                  <a:cubicBezTo>
                    <a:pt x="66435" y="13112"/>
                    <a:pt x="69057" y="9616"/>
                    <a:pt x="72554" y="6119"/>
                  </a:cubicBezTo>
                  <a:cubicBezTo>
                    <a:pt x="73428" y="4371"/>
                    <a:pt x="75176" y="1748"/>
                    <a:pt x="76925" y="0"/>
                  </a:cubicBezTo>
                  <a:cubicBezTo>
                    <a:pt x="80421" y="0"/>
                    <a:pt x="83044" y="0"/>
                    <a:pt x="86540" y="0"/>
                  </a:cubicBezTo>
                  <a:cubicBezTo>
                    <a:pt x="93533" y="9616"/>
                    <a:pt x="100526" y="20106"/>
                    <a:pt x="106645" y="29721"/>
                  </a:cubicBezTo>
                  <a:cubicBezTo>
                    <a:pt x="106645" y="33218"/>
                    <a:pt x="106645" y="37589"/>
                    <a:pt x="106645" y="41085"/>
                  </a:cubicBezTo>
                  <a:cubicBezTo>
                    <a:pt x="109268" y="36714"/>
                    <a:pt x="111890" y="33218"/>
                    <a:pt x="114513" y="28847"/>
                  </a:cubicBezTo>
                  <a:cubicBezTo>
                    <a:pt x="125003" y="27973"/>
                    <a:pt x="134618" y="26224"/>
                    <a:pt x="144234" y="23602"/>
                  </a:cubicBezTo>
                  <a:close/>
                </a:path>
              </a:pathLst>
            </a:custGeom>
            <a:solidFill>
              <a:srgbClr val="4F513D"/>
            </a:solidFill>
            <a:ln w="8731" cap="flat">
              <a:noFill/>
              <a:prstDash val="solid"/>
              <a:miter/>
            </a:ln>
          </p:spPr>
          <p:txBody>
            <a:bodyPr rtlCol="0" anchor="ctr"/>
            <a:lstStyle/>
            <a:p>
              <a:endParaRPr lang="en-GB"/>
            </a:p>
          </p:txBody>
        </p:sp>
        <p:sp>
          <p:nvSpPr>
            <p:cNvPr id="1014" name="Freeform: Shape 1013">
              <a:extLst>
                <a:ext uri="{FF2B5EF4-FFF2-40B4-BE49-F238E27FC236}">
                  <a16:creationId xmlns:a16="http://schemas.microsoft.com/office/drawing/2014/main" id="{1883EB8D-63B5-7096-1CA1-FEA871D31905}"/>
                </a:ext>
              </a:extLst>
            </p:cNvPr>
            <p:cNvSpPr/>
            <p:nvPr/>
          </p:nvSpPr>
          <p:spPr>
            <a:xfrm>
              <a:off x="10170080" y="5594950"/>
              <a:ext cx="105799" cy="92262"/>
            </a:xfrm>
            <a:custGeom>
              <a:avLst/>
              <a:gdLst>
                <a:gd name="connsiteX0" fmla="*/ 89191 w 105799"/>
                <a:gd name="connsiteY0" fmla="*/ 15338 h 92262"/>
                <a:gd name="connsiteX1" fmla="*/ 105800 w 105799"/>
                <a:gd name="connsiteY1" fmla="*/ 30198 h 92262"/>
                <a:gd name="connsiteX2" fmla="*/ 105800 w 105799"/>
                <a:gd name="connsiteY2" fmla="*/ 30198 h 92262"/>
                <a:gd name="connsiteX3" fmla="*/ 77827 w 105799"/>
                <a:gd name="connsiteY3" fmla="*/ 49430 h 92262"/>
                <a:gd name="connsiteX4" fmla="*/ 62966 w 105799"/>
                <a:gd name="connsiteY4" fmla="*/ 55548 h 92262"/>
                <a:gd name="connsiteX5" fmla="*/ 902 w 105799"/>
                <a:gd name="connsiteY5" fmla="*/ 92262 h 92262"/>
                <a:gd name="connsiteX6" fmla="*/ 28 w 105799"/>
                <a:gd name="connsiteY6" fmla="*/ 91388 h 92262"/>
                <a:gd name="connsiteX7" fmla="*/ 84820 w 105799"/>
                <a:gd name="connsiteY7" fmla="*/ 477 h 92262"/>
                <a:gd name="connsiteX8" fmla="*/ 89191 w 105799"/>
                <a:gd name="connsiteY8" fmla="*/ 15338 h 9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99" h="92262">
                  <a:moveTo>
                    <a:pt x="89191" y="15338"/>
                  </a:moveTo>
                  <a:cubicBezTo>
                    <a:pt x="94436" y="20583"/>
                    <a:pt x="99681" y="24953"/>
                    <a:pt x="105800" y="30198"/>
                  </a:cubicBezTo>
                  <a:cubicBezTo>
                    <a:pt x="105800" y="30198"/>
                    <a:pt x="105800" y="30198"/>
                    <a:pt x="105800" y="30198"/>
                  </a:cubicBezTo>
                  <a:cubicBezTo>
                    <a:pt x="96184" y="36318"/>
                    <a:pt x="87442" y="42436"/>
                    <a:pt x="77827" y="49430"/>
                  </a:cubicBezTo>
                  <a:cubicBezTo>
                    <a:pt x="72582" y="51178"/>
                    <a:pt x="67337" y="52926"/>
                    <a:pt x="62966" y="55548"/>
                  </a:cubicBezTo>
                  <a:cubicBezTo>
                    <a:pt x="41987" y="67787"/>
                    <a:pt x="21882" y="80025"/>
                    <a:pt x="902" y="92262"/>
                  </a:cubicBezTo>
                  <a:lnTo>
                    <a:pt x="28" y="91388"/>
                  </a:lnTo>
                  <a:cubicBezTo>
                    <a:pt x="-846" y="33695"/>
                    <a:pt x="18385" y="-4767"/>
                    <a:pt x="84820" y="477"/>
                  </a:cubicBezTo>
                  <a:cubicBezTo>
                    <a:pt x="86568" y="4848"/>
                    <a:pt x="87442" y="10093"/>
                    <a:pt x="89191" y="15338"/>
                  </a:cubicBezTo>
                  <a:close/>
                </a:path>
              </a:pathLst>
            </a:custGeom>
            <a:solidFill>
              <a:srgbClr val="B23D4A"/>
            </a:solidFill>
            <a:ln w="8731" cap="flat">
              <a:noFill/>
              <a:prstDash val="solid"/>
              <a:miter/>
            </a:ln>
          </p:spPr>
          <p:txBody>
            <a:bodyPr rtlCol="0" anchor="ctr"/>
            <a:lstStyle/>
            <a:p>
              <a:endParaRPr lang="en-GB"/>
            </a:p>
          </p:txBody>
        </p:sp>
        <p:sp>
          <p:nvSpPr>
            <p:cNvPr id="1015" name="Freeform: Shape 1014">
              <a:extLst>
                <a:ext uri="{FF2B5EF4-FFF2-40B4-BE49-F238E27FC236}">
                  <a16:creationId xmlns:a16="http://schemas.microsoft.com/office/drawing/2014/main" id="{B35594F2-052D-4609-7D86-79C0BBCC3A26}"/>
                </a:ext>
              </a:extLst>
            </p:cNvPr>
            <p:cNvSpPr/>
            <p:nvPr/>
          </p:nvSpPr>
          <p:spPr>
            <a:xfrm>
              <a:off x="10458575" y="5584063"/>
              <a:ext cx="112764" cy="84791"/>
            </a:xfrm>
            <a:custGeom>
              <a:avLst/>
              <a:gdLst>
                <a:gd name="connsiteX0" fmla="*/ 12238 w 112764"/>
                <a:gd name="connsiteY0" fmla="*/ 0 h 84791"/>
                <a:gd name="connsiteX1" fmla="*/ 96156 w 112764"/>
                <a:gd name="connsiteY1" fmla="*/ 33217 h 84791"/>
                <a:gd name="connsiteX2" fmla="*/ 96156 w 112764"/>
                <a:gd name="connsiteY2" fmla="*/ 33217 h 84791"/>
                <a:gd name="connsiteX3" fmla="*/ 111890 w 112764"/>
                <a:gd name="connsiteY3" fmla="*/ 65561 h 84791"/>
                <a:gd name="connsiteX4" fmla="*/ 112764 w 112764"/>
                <a:gd name="connsiteY4" fmla="*/ 66435 h 84791"/>
                <a:gd name="connsiteX5" fmla="*/ 103149 w 112764"/>
                <a:gd name="connsiteY5" fmla="*/ 84792 h 84791"/>
                <a:gd name="connsiteX6" fmla="*/ 103149 w 112764"/>
                <a:gd name="connsiteY6" fmla="*/ 83917 h 84791"/>
                <a:gd name="connsiteX7" fmla="*/ 60316 w 112764"/>
                <a:gd name="connsiteY7" fmla="*/ 52449 h 84791"/>
                <a:gd name="connsiteX8" fmla="*/ 24476 w 112764"/>
                <a:gd name="connsiteY8" fmla="*/ 40210 h 84791"/>
                <a:gd name="connsiteX9" fmla="*/ 0 w 112764"/>
                <a:gd name="connsiteY9" fmla="*/ 19231 h 84791"/>
                <a:gd name="connsiteX10" fmla="*/ 12238 w 112764"/>
                <a:gd name="connsiteY10" fmla="*/ 0 h 8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764" h="84791">
                  <a:moveTo>
                    <a:pt x="12238" y="0"/>
                  </a:moveTo>
                  <a:cubicBezTo>
                    <a:pt x="40210" y="11364"/>
                    <a:pt x="68183" y="21854"/>
                    <a:pt x="96156" y="33217"/>
                  </a:cubicBezTo>
                  <a:cubicBezTo>
                    <a:pt x="96156" y="33217"/>
                    <a:pt x="96156" y="33217"/>
                    <a:pt x="96156" y="33217"/>
                  </a:cubicBezTo>
                  <a:cubicBezTo>
                    <a:pt x="101400" y="43707"/>
                    <a:pt x="106645" y="55071"/>
                    <a:pt x="111890" y="65561"/>
                  </a:cubicBezTo>
                  <a:cubicBezTo>
                    <a:pt x="111890" y="65561"/>
                    <a:pt x="112764" y="66435"/>
                    <a:pt x="112764" y="66435"/>
                  </a:cubicBezTo>
                  <a:cubicBezTo>
                    <a:pt x="109268" y="72554"/>
                    <a:pt x="106645" y="78673"/>
                    <a:pt x="103149" y="84792"/>
                  </a:cubicBezTo>
                  <a:lnTo>
                    <a:pt x="103149" y="83917"/>
                  </a:lnTo>
                  <a:cubicBezTo>
                    <a:pt x="89162" y="73428"/>
                    <a:pt x="74302" y="62938"/>
                    <a:pt x="60316" y="52449"/>
                  </a:cubicBezTo>
                  <a:cubicBezTo>
                    <a:pt x="48078" y="48078"/>
                    <a:pt x="36714" y="44581"/>
                    <a:pt x="24476" y="40210"/>
                  </a:cubicBezTo>
                  <a:cubicBezTo>
                    <a:pt x="16609" y="33217"/>
                    <a:pt x="7867" y="26224"/>
                    <a:pt x="0" y="19231"/>
                  </a:cubicBezTo>
                  <a:cubicBezTo>
                    <a:pt x="4371" y="12238"/>
                    <a:pt x="8741" y="6119"/>
                    <a:pt x="12238" y="0"/>
                  </a:cubicBezTo>
                  <a:close/>
                </a:path>
              </a:pathLst>
            </a:custGeom>
            <a:solidFill>
              <a:srgbClr val="E7BB54"/>
            </a:solidFill>
            <a:ln w="8731" cap="flat">
              <a:noFill/>
              <a:prstDash val="solid"/>
              <a:miter/>
            </a:ln>
          </p:spPr>
          <p:txBody>
            <a:bodyPr rtlCol="0" anchor="ctr"/>
            <a:lstStyle/>
            <a:p>
              <a:endParaRPr lang="en-GB"/>
            </a:p>
          </p:txBody>
        </p:sp>
        <p:sp>
          <p:nvSpPr>
            <p:cNvPr id="1016" name="Freeform: Shape 1015">
              <a:extLst>
                <a:ext uri="{FF2B5EF4-FFF2-40B4-BE49-F238E27FC236}">
                  <a16:creationId xmlns:a16="http://schemas.microsoft.com/office/drawing/2014/main" id="{3BE7EEB5-EEC5-47A5-5D5C-27D04F270C10}"/>
                </a:ext>
              </a:extLst>
            </p:cNvPr>
            <p:cNvSpPr/>
            <p:nvPr/>
          </p:nvSpPr>
          <p:spPr>
            <a:xfrm>
              <a:off x="10031119" y="5609414"/>
              <a:ext cx="33217" cy="124127"/>
            </a:xfrm>
            <a:custGeom>
              <a:avLst/>
              <a:gdLst>
                <a:gd name="connsiteX0" fmla="*/ 0 w 33217"/>
                <a:gd name="connsiteY0" fmla="*/ 118883 h 124127"/>
                <a:gd name="connsiteX1" fmla="*/ 10490 w 33217"/>
                <a:gd name="connsiteY1" fmla="*/ 0 h 124127"/>
                <a:gd name="connsiteX2" fmla="*/ 33217 w 33217"/>
                <a:gd name="connsiteY2" fmla="*/ 7867 h 124127"/>
                <a:gd name="connsiteX3" fmla="*/ 20105 w 33217"/>
                <a:gd name="connsiteY3" fmla="*/ 124128 h 124127"/>
                <a:gd name="connsiteX4" fmla="*/ 0 w 33217"/>
                <a:gd name="connsiteY4" fmla="*/ 118883 h 124127"/>
                <a:gd name="connsiteX5" fmla="*/ 0 w 33217"/>
                <a:gd name="connsiteY5" fmla="*/ 118883 h 124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17" h="124127">
                  <a:moveTo>
                    <a:pt x="0" y="118883"/>
                  </a:moveTo>
                  <a:cubicBezTo>
                    <a:pt x="3497" y="79547"/>
                    <a:pt x="6993" y="39336"/>
                    <a:pt x="10490" y="0"/>
                  </a:cubicBezTo>
                  <a:cubicBezTo>
                    <a:pt x="18357" y="2622"/>
                    <a:pt x="33217" y="6119"/>
                    <a:pt x="33217" y="7867"/>
                  </a:cubicBezTo>
                  <a:cubicBezTo>
                    <a:pt x="29721" y="46329"/>
                    <a:pt x="24476" y="85666"/>
                    <a:pt x="20105" y="124128"/>
                  </a:cubicBezTo>
                  <a:cubicBezTo>
                    <a:pt x="13986" y="123254"/>
                    <a:pt x="6993" y="121505"/>
                    <a:pt x="0" y="118883"/>
                  </a:cubicBezTo>
                  <a:cubicBezTo>
                    <a:pt x="874" y="119757"/>
                    <a:pt x="0" y="118883"/>
                    <a:pt x="0" y="118883"/>
                  </a:cubicBezTo>
                  <a:close/>
                </a:path>
              </a:pathLst>
            </a:custGeom>
            <a:solidFill>
              <a:srgbClr val="40293D"/>
            </a:solidFill>
            <a:ln w="8731" cap="flat">
              <a:noFill/>
              <a:prstDash val="solid"/>
              <a:miter/>
            </a:ln>
          </p:spPr>
          <p:txBody>
            <a:bodyPr rtlCol="0" anchor="ctr"/>
            <a:lstStyle/>
            <a:p>
              <a:endParaRPr lang="en-GB"/>
            </a:p>
          </p:txBody>
        </p:sp>
        <p:sp>
          <p:nvSpPr>
            <p:cNvPr id="1017" name="Freeform: Shape 1016">
              <a:extLst>
                <a:ext uri="{FF2B5EF4-FFF2-40B4-BE49-F238E27FC236}">
                  <a16:creationId xmlns:a16="http://schemas.microsoft.com/office/drawing/2014/main" id="{134A74DB-D07F-0E21-E888-76850E3047DB}"/>
                </a:ext>
              </a:extLst>
            </p:cNvPr>
            <p:cNvSpPr/>
            <p:nvPr/>
          </p:nvSpPr>
          <p:spPr>
            <a:xfrm>
              <a:off x="10095806" y="5605917"/>
              <a:ext cx="75176" cy="105360"/>
            </a:xfrm>
            <a:custGeom>
              <a:avLst/>
              <a:gdLst>
                <a:gd name="connsiteX0" fmla="*/ 75176 w 75176"/>
                <a:gd name="connsiteY0" fmla="*/ 80421 h 105360"/>
                <a:gd name="connsiteX1" fmla="*/ 27098 w 75176"/>
                <a:gd name="connsiteY1" fmla="*/ 98778 h 105360"/>
                <a:gd name="connsiteX2" fmla="*/ 6119 w 75176"/>
                <a:gd name="connsiteY2" fmla="*/ 83044 h 105360"/>
                <a:gd name="connsiteX3" fmla="*/ 0 w 75176"/>
                <a:gd name="connsiteY3" fmla="*/ 0 h 105360"/>
                <a:gd name="connsiteX4" fmla="*/ 34966 w 75176"/>
                <a:gd name="connsiteY4" fmla="*/ 42833 h 105360"/>
                <a:gd name="connsiteX5" fmla="*/ 73428 w 75176"/>
                <a:gd name="connsiteY5" fmla="*/ 79547 h 105360"/>
                <a:gd name="connsiteX6" fmla="*/ 75176 w 75176"/>
                <a:gd name="connsiteY6" fmla="*/ 80421 h 105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176" h="105360">
                  <a:moveTo>
                    <a:pt x="75176" y="80421"/>
                  </a:moveTo>
                  <a:cubicBezTo>
                    <a:pt x="73428" y="121506"/>
                    <a:pt x="44581" y="99652"/>
                    <a:pt x="27098" y="98778"/>
                  </a:cubicBezTo>
                  <a:cubicBezTo>
                    <a:pt x="20105" y="98778"/>
                    <a:pt x="6993" y="89163"/>
                    <a:pt x="6119" y="83044"/>
                  </a:cubicBezTo>
                  <a:cubicBezTo>
                    <a:pt x="2622" y="55071"/>
                    <a:pt x="1748" y="27098"/>
                    <a:pt x="0" y="0"/>
                  </a:cubicBezTo>
                  <a:cubicBezTo>
                    <a:pt x="11364" y="13986"/>
                    <a:pt x="22728" y="28847"/>
                    <a:pt x="34966" y="42833"/>
                  </a:cubicBezTo>
                  <a:cubicBezTo>
                    <a:pt x="47204" y="55945"/>
                    <a:pt x="60316" y="67309"/>
                    <a:pt x="73428" y="79547"/>
                  </a:cubicBezTo>
                  <a:cubicBezTo>
                    <a:pt x="74302" y="79547"/>
                    <a:pt x="75176" y="80421"/>
                    <a:pt x="75176" y="80421"/>
                  </a:cubicBezTo>
                  <a:close/>
                </a:path>
              </a:pathLst>
            </a:custGeom>
            <a:solidFill>
              <a:srgbClr val="40293D"/>
            </a:solidFill>
            <a:ln w="8731" cap="flat">
              <a:noFill/>
              <a:prstDash val="solid"/>
              <a:miter/>
            </a:ln>
          </p:spPr>
          <p:txBody>
            <a:bodyPr rtlCol="0" anchor="ctr"/>
            <a:lstStyle/>
            <a:p>
              <a:endParaRPr lang="en-GB"/>
            </a:p>
          </p:txBody>
        </p:sp>
        <p:sp>
          <p:nvSpPr>
            <p:cNvPr id="1018" name="Freeform: Shape 1017">
              <a:extLst>
                <a:ext uri="{FF2B5EF4-FFF2-40B4-BE49-F238E27FC236}">
                  <a16:creationId xmlns:a16="http://schemas.microsoft.com/office/drawing/2014/main" id="{DB4AF86A-D877-2351-B367-594F5719FF05}"/>
                </a:ext>
              </a:extLst>
            </p:cNvPr>
            <p:cNvSpPr/>
            <p:nvPr/>
          </p:nvSpPr>
          <p:spPr>
            <a:xfrm>
              <a:off x="9786359" y="6463450"/>
              <a:ext cx="67281" cy="69931"/>
            </a:xfrm>
            <a:custGeom>
              <a:avLst/>
              <a:gdLst>
                <a:gd name="connsiteX0" fmla="*/ 5245 w 67281"/>
                <a:gd name="connsiteY0" fmla="*/ 26224 h 69931"/>
                <a:gd name="connsiteX1" fmla="*/ 1748 w 67281"/>
                <a:gd name="connsiteY1" fmla="*/ 11364 h 69931"/>
                <a:gd name="connsiteX2" fmla="*/ 12238 w 67281"/>
                <a:gd name="connsiteY2" fmla="*/ 6119 h 69931"/>
                <a:gd name="connsiteX3" fmla="*/ 0 w 67281"/>
                <a:gd name="connsiteY3" fmla="*/ 0 h 69931"/>
                <a:gd name="connsiteX4" fmla="*/ 61190 w 67281"/>
                <a:gd name="connsiteY4" fmla="*/ 11364 h 69931"/>
                <a:gd name="connsiteX5" fmla="*/ 64686 w 67281"/>
                <a:gd name="connsiteY5" fmla="*/ 45456 h 69931"/>
                <a:gd name="connsiteX6" fmla="*/ 15735 w 67281"/>
                <a:gd name="connsiteY6" fmla="*/ 69931 h 69931"/>
                <a:gd name="connsiteX7" fmla="*/ 5245 w 67281"/>
                <a:gd name="connsiteY7" fmla="*/ 26224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81" h="69931">
                  <a:moveTo>
                    <a:pt x="5245" y="26224"/>
                  </a:moveTo>
                  <a:cubicBezTo>
                    <a:pt x="4371" y="20980"/>
                    <a:pt x="2622" y="15735"/>
                    <a:pt x="1748" y="11364"/>
                  </a:cubicBezTo>
                  <a:cubicBezTo>
                    <a:pt x="5245" y="9616"/>
                    <a:pt x="8741" y="7867"/>
                    <a:pt x="12238" y="6119"/>
                  </a:cubicBezTo>
                  <a:cubicBezTo>
                    <a:pt x="7867" y="4371"/>
                    <a:pt x="3497" y="1748"/>
                    <a:pt x="0" y="0"/>
                  </a:cubicBezTo>
                  <a:cubicBezTo>
                    <a:pt x="20105" y="3497"/>
                    <a:pt x="41959" y="4371"/>
                    <a:pt x="61190" y="11364"/>
                  </a:cubicBezTo>
                  <a:cubicBezTo>
                    <a:pt x="66435" y="13112"/>
                    <a:pt x="69931" y="41085"/>
                    <a:pt x="64686" y="45456"/>
                  </a:cubicBezTo>
                  <a:cubicBezTo>
                    <a:pt x="51574" y="56819"/>
                    <a:pt x="32343" y="62064"/>
                    <a:pt x="15735" y="69931"/>
                  </a:cubicBezTo>
                  <a:cubicBezTo>
                    <a:pt x="12238" y="55071"/>
                    <a:pt x="8741" y="40211"/>
                    <a:pt x="5245" y="26224"/>
                  </a:cubicBezTo>
                  <a:close/>
                </a:path>
              </a:pathLst>
            </a:custGeom>
            <a:solidFill>
              <a:srgbClr val="469784"/>
            </a:solidFill>
            <a:ln w="8731" cap="flat">
              <a:noFill/>
              <a:prstDash val="solid"/>
              <a:miter/>
            </a:ln>
          </p:spPr>
          <p:txBody>
            <a:bodyPr rtlCol="0" anchor="ctr"/>
            <a:lstStyle/>
            <a:p>
              <a:endParaRPr lang="en-GB"/>
            </a:p>
          </p:txBody>
        </p:sp>
        <p:sp>
          <p:nvSpPr>
            <p:cNvPr id="1019" name="Freeform: Shape 1018">
              <a:extLst>
                <a:ext uri="{FF2B5EF4-FFF2-40B4-BE49-F238E27FC236}">
                  <a16:creationId xmlns:a16="http://schemas.microsoft.com/office/drawing/2014/main" id="{0A7879AA-1D19-9A32-48B6-45FF5D3291F5}"/>
                </a:ext>
              </a:extLst>
            </p:cNvPr>
            <p:cNvSpPr/>
            <p:nvPr/>
          </p:nvSpPr>
          <p:spPr>
            <a:xfrm>
              <a:off x="10488296" y="5939839"/>
              <a:ext cx="62709" cy="58351"/>
            </a:xfrm>
            <a:custGeom>
              <a:avLst/>
              <a:gdLst>
                <a:gd name="connsiteX0" fmla="*/ 0 w 62709"/>
                <a:gd name="connsiteY0" fmla="*/ 0 h 58351"/>
                <a:gd name="connsiteX1" fmla="*/ 59442 w 62709"/>
                <a:gd name="connsiteY1" fmla="*/ 14861 h 58351"/>
                <a:gd name="connsiteX2" fmla="*/ 16609 w 62709"/>
                <a:gd name="connsiteY2" fmla="*/ 54197 h 58351"/>
                <a:gd name="connsiteX3" fmla="*/ 874 w 62709"/>
                <a:gd name="connsiteY3" fmla="*/ 16608 h 58351"/>
                <a:gd name="connsiteX4" fmla="*/ 0 w 62709"/>
                <a:gd name="connsiteY4" fmla="*/ 0 h 583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09" h="58351">
                  <a:moveTo>
                    <a:pt x="0" y="0"/>
                  </a:moveTo>
                  <a:cubicBezTo>
                    <a:pt x="20979" y="4371"/>
                    <a:pt x="55945" y="4371"/>
                    <a:pt x="59442" y="14861"/>
                  </a:cubicBezTo>
                  <a:cubicBezTo>
                    <a:pt x="70806" y="48078"/>
                    <a:pt x="51574" y="67309"/>
                    <a:pt x="16609" y="54197"/>
                  </a:cubicBezTo>
                  <a:cubicBezTo>
                    <a:pt x="7867" y="50700"/>
                    <a:pt x="6119" y="29721"/>
                    <a:pt x="874" y="16608"/>
                  </a:cubicBezTo>
                  <a:cubicBezTo>
                    <a:pt x="874" y="10490"/>
                    <a:pt x="874" y="5245"/>
                    <a:pt x="0" y="0"/>
                  </a:cubicBezTo>
                  <a:close/>
                </a:path>
              </a:pathLst>
            </a:custGeom>
            <a:solidFill>
              <a:srgbClr val="D6273B"/>
            </a:solidFill>
            <a:ln w="8731" cap="flat">
              <a:noFill/>
              <a:prstDash val="solid"/>
              <a:miter/>
            </a:ln>
          </p:spPr>
          <p:txBody>
            <a:bodyPr rtlCol="0" anchor="ctr"/>
            <a:lstStyle/>
            <a:p>
              <a:endParaRPr lang="en-GB"/>
            </a:p>
          </p:txBody>
        </p:sp>
        <p:sp>
          <p:nvSpPr>
            <p:cNvPr id="1020" name="Freeform: Shape 1019">
              <a:extLst>
                <a:ext uri="{FF2B5EF4-FFF2-40B4-BE49-F238E27FC236}">
                  <a16:creationId xmlns:a16="http://schemas.microsoft.com/office/drawing/2014/main" id="{D57F79AA-7324-1AB9-D474-082F7899B17B}"/>
                </a:ext>
              </a:extLst>
            </p:cNvPr>
            <p:cNvSpPr/>
            <p:nvPr/>
          </p:nvSpPr>
          <p:spPr>
            <a:xfrm>
              <a:off x="10580081" y="5842809"/>
              <a:ext cx="149478" cy="38462"/>
            </a:xfrm>
            <a:custGeom>
              <a:avLst/>
              <a:gdLst>
                <a:gd name="connsiteX0" fmla="*/ 149478 w 149478"/>
                <a:gd name="connsiteY0" fmla="*/ 0 h 38462"/>
                <a:gd name="connsiteX1" fmla="*/ 86540 w 149478"/>
                <a:gd name="connsiteY1" fmla="*/ 28847 h 38462"/>
                <a:gd name="connsiteX2" fmla="*/ 34966 w 149478"/>
                <a:gd name="connsiteY2" fmla="*/ 38462 h 38462"/>
                <a:gd name="connsiteX3" fmla="*/ 29721 w 149478"/>
                <a:gd name="connsiteY3" fmla="*/ 37589 h 38462"/>
                <a:gd name="connsiteX4" fmla="*/ 0 w 149478"/>
                <a:gd name="connsiteY4" fmla="*/ 24476 h 38462"/>
                <a:gd name="connsiteX5" fmla="*/ 149478 w 149478"/>
                <a:gd name="connsiteY5" fmla="*/ 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78" h="38462">
                  <a:moveTo>
                    <a:pt x="149478" y="0"/>
                  </a:moveTo>
                  <a:cubicBezTo>
                    <a:pt x="128499" y="9616"/>
                    <a:pt x="107519" y="19231"/>
                    <a:pt x="86540" y="28847"/>
                  </a:cubicBezTo>
                  <a:cubicBezTo>
                    <a:pt x="69057" y="32343"/>
                    <a:pt x="52449" y="34966"/>
                    <a:pt x="34966" y="38462"/>
                  </a:cubicBezTo>
                  <a:cubicBezTo>
                    <a:pt x="33217" y="38462"/>
                    <a:pt x="31469" y="38462"/>
                    <a:pt x="29721" y="37589"/>
                  </a:cubicBezTo>
                  <a:cubicBezTo>
                    <a:pt x="20105" y="33218"/>
                    <a:pt x="9616" y="28847"/>
                    <a:pt x="0" y="24476"/>
                  </a:cubicBezTo>
                  <a:cubicBezTo>
                    <a:pt x="49826" y="16609"/>
                    <a:pt x="99652" y="7867"/>
                    <a:pt x="149478" y="0"/>
                  </a:cubicBezTo>
                  <a:close/>
                </a:path>
              </a:pathLst>
            </a:custGeom>
            <a:solidFill>
              <a:srgbClr val="7B2B29"/>
            </a:solidFill>
            <a:ln w="8731" cap="flat">
              <a:noFill/>
              <a:prstDash val="solid"/>
              <a:miter/>
            </a:ln>
          </p:spPr>
          <p:txBody>
            <a:bodyPr rtlCol="0" anchor="ctr"/>
            <a:lstStyle/>
            <a:p>
              <a:endParaRPr lang="en-GB"/>
            </a:p>
          </p:txBody>
        </p:sp>
        <p:sp>
          <p:nvSpPr>
            <p:cNvPr id="1021" name="Freeform: Shape 1020">
              <a:extLst>
                <a:ext uri="{FF2B5EF4-FFF2-40B4-BE49-F238E27FC236}">
                  <a16:creationId xmlns:a16="http://schemas.microsoft.com/office/drawing/2014/main" id="{EEE15BA8-B92D-3316-7B72-9CDB5B98CF5F}"/>
                </a:ext>
              </a:extLst>
            </p:cNvPr>
            <p:cNvSpPr/>
            <p:nvPr/>
          </p:nvSpPr>
          <p:spPr>
            <a:xfrm>
              <a:off x="10562598" y="5648750"/>
              <a:ext cx="91784" cy="53467"/>
            </a:xfrm>
            <a:custGeom>
              <a:avLst/>
              <a:gdLst>
                <a:gd name="connsiteX0" fmla="*/ 91785 w 91784"/>
                <a:gd name="connsiteY0" fmla="*/ 41959 h 53467"/>
                <a:gd name="connsiteX1" fmla="*/ 0 w 91784"/>
                <a:gd name="connsiteY1" fmla="*/ 18357 h 53467"/>
                <a:gd name="connsiteX2" fmla="*/ 0 w 91784"/>
                <a:gd name="connsiteY2" fmla="*/ 19231 h 53467"/>
                <a:gd name="connsiteX3" fmla="*/ 9616 w 91784"/>
                <a:gd name="connsiteY3" fmla="*/ 874 h 53467"/>
                <a:gd name="connsiteX4" fmla="*/ 8741 w 91784"/>
                <a:gd name="connsiteY4" fmla="*/ 0 h 53467"/>
                <a:gd name="connsiteX5" fmla="*/ 27972 w 91784"/>
                <a:gd name="connsiteY5" fmla="*/ 1748 h 53467"/>
                <a:gd name="connsiteX6" fmla="*/ 46329 w 91784"/>
                <a:gd name="connsiteY6" fmla="*/ 6993 h 53467"/>
                <a:gd name="connsiteX7" fmla="*/ 73428 w 91784"/>
                <a:gd name="connsiteY7" fmla="*/ 11364 h 53467"/>
                <a:gd name="connsiteX8" fmla="*/ 91785 w 91784"/>
                <a:gd name="connsiteY8" fmla="*/ 41959 h 53467"/>
                <a:gd name="connsiteX9" fmla="*/ 91785 w 91784"/>
                <a:gd name="connsiteY9" fmla="*/ 41959 h 5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784" h="53467">
                  <a:moveTo>
                    <a:pt x="91785" y="41959"/>
                  </a:moveTo>
                  <a:cubicBezTo>
                    <a:pt x="54197" y="62064"/>
                    <a:pt x="22728" y="56819"/>
                    <a:pt x="0" y="18357"/>
                  </a:cubicBezTo>
                  <a:cubicBezTo>
                    <a:pt x="0" y="18357"/>
                    <a:pt x="0" y="19231"/>
                    <a:pt x="0" y="19231"/>
                  </a:cubicBezTo>
                  <a:cubicBezTo>
                    <a:pt x="3497" y="13112"/>
                    <a:pt x="6119" y="6993"/>
                    <a:pt x="9616" y="874"/>
                  </a:cubicBezTo>
                  <a:cubicBezTo>
                    <a:pt x="9616" y="874"/>
                    <a:pt x="8741" y="0"/>
                    <a:pt x="8741" y="0"/>
                  </a:cubicBezTo>
                  <a:cubicBezTo>
                    <a:pt x="14860" y="874"/>
                    <a:pt x="21854" y="874"/>
                    <a:pt x="27972" y="1748"/>
                  </a:cubicBezTo>
                  <a:cubicBezTo>
                    <a:pt x="34092" y="3496"/>
                    <a:pt x="40211" y="5245"/>
                    <a:pt x="46329" y="6993"/>
                  </a:cubicBezTo>
                  <a:cubicBezTo>
                    <a:pt x="55071" y="8741"/>
                    <a:pt x="64686" y="9615"/>
                    <a:pt x="73428" y="11364"/>
                  </a:cubicBezTo>
                  <a:cubicBezTo>
                    <a:pt x="78673" y="21854"/>
                    <a:pt x="85666" y="31469"/>
                    <a:pt x="91785" y="41959"/>
                  </a:cubicBezTo>
                  <a:lnTo>
                    <a:pt x="91785" y="41959"/>
                  </a:lnTo>
                  <a:close/>
                </a:path>
              </a:pathLst>
            </a:custGeom>
            <a:solidFill>
              <a:srgbClr val="40293D"/>
            </a:solidFill>
            <a:ln w="8731" cap="flat">
              <a:noFill/>
              <a:prstDash val="solid"/>
              <a:miter/>
            </a:ln>
          </p:spPr>
          <p:txBody>
            <a:bodyPr rtlCol="0" anchor="ctr"/>
            <a:lstStyle/>
            <a:p>
              <a:endParaRPr lang="en-GB"/>
            </a:p>
          </p:txBody>
        </p:sp>
        <p:sp>
          <p:nvSpPr>
            <p:cNvPr id="1022" name="Freeform: Shape 1021">
              <a:extLst>
                <a:ext uri="{FF2B5EF4-FFF2-40B4-BE49-F238E27FC236}">
                  <a16:creationId xmlns:a16="http://schemas.microsoft.com/office/drawing/2014/main" id="{344CCA9E-AF2A-B12B-B085-D4D41D060FB8}"/>
                </a:ext>
              </a:extLst>
            </p:cNvPr>
            <p:cNvSpPr/>
            <p:nvPr/>
          </p:nvSpPr>
          <p:spPr>
            <a:xfrm>
              <a:off x="10488296" y="5661862"/>
              <a:ext cx="87414" cy="76308"/>
            </a:xfrm>
            <a:custGeom>
              <a:avLst/>
              <a:gdLst>
                <a:gd name="connsiteX0" fmla="*/ 87414 w 87414"/>
                <a:gd name="connsiteY0" fmla="*/ 57693 h 76308"/>
                <a:gd name="connsiteX1" fmla="*/ 0 w 87414"/>
                <a:gd name="connsiteY1" fmla="*/ 15734 h 76308"/>
                <a:gd name="connsiteX2" fmla="*/ 13986 w 87414"/>
                <a:gd name="connsiteY2" fmla="*/ 0 h 76308"/>
                <a:gd name="connsiteX3" fmla="*/ 80421 w 87414"/>
                <a:gd name="connsiteY3" fmla="*/ 72554 h 76308"/>
                <a:gd name="connsiteX4" fmla="*/ 87414 w 87414"/>
                <a:gd name="connsiteY4" fmla="*/ 57693 h 76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4" h="76308">
                  <a:moveTo>
                    <a:pt x="87414" y="57693"/>
                  </a:moveTo>
                  <a:cubicBezTo>
                    <a:pt x="63812" y="46329"/>
                    <a:pt x="31469" y="31469"/>
                    <a:pt x="0" y="15734"/>
                  </a:cubicBezTo>
                  <a:cubicBezTo>
                    <a:pt x="4371" y="10489"/>
                    <a:pt x="9616" y="5245"/>
                    <a:pt x="13986" y="0"/>
                  </a:cubicBezTo>
                  <a:cubicBezTo>
                    <a:pt x="36714" y="23601"/>
                    <a:pt x="59442" y="47203"/>
                    <a:pt x="80421" y="72554"/>
                  </a:cubicBezTo>
                  <a:cubicBezTo>
                    <a:pt x="82169" y="74302"/>
                    <a:pt x="74302" y="85666"/>
                    <a:pt x="87414" y="57693"/>
                  </a:cubicBezTo>
                  <a:close/>
                </a:path>
              </a:pathLst>
            </a:custGeom>
            <a:solidFill>
              <a:srgbClr val="40293D"/>
            </a:solidFill>
            <a:ln w="8731" cap="flat">
              <a:noFill/>
              <a:prstDash val="solid"/>
              <a:miter/>
            </a:ln>
          </p:spPr>
          <p:txBody>
            <a:bodyPr rtlCol="0" anchor="ctr"/>
            <a:lstStyle/>
            <a:p>
              <a:endParaRPr lang="en-GB"/>
            </a:p>
          </p:txBody>
        </p:sp>
        <p:sp>
          <p:nvSpPr>
            <p:cNvPr id="1023" name="Freeform: Shape 1022">
              <a:extLst>
                <a:ext uri="{FF2B5EF4-FFF2-40B4-BE49-F238E27FC236}">
                  <a16:creationId xmlns:a16="http://schemas.microsoft.com/office/drawing/2014/main" id="{D7F02279-8CBF-BD87-F785-1D1BA0E952A1}"/>
                </a:ext>
              </a:extLst>
            </p:cNvPr>
            <p:cNvSpPr/>
            <p:nvPr/>
          </p:nvSpPr>
          <p:spPr>
            <a:xfrm>
              <a:off x="10589904" y="5884769"/>
              <a:ext cx="64479" cy="73967"/>
            </a:xfrm>
            <a:custGeom>
              <a:avLst/>
              <a:gdLst>
                <a:gd name="connsiteX0" fmla="*/ 43500 w 64479"/>
                <a:gd name="connsiteY0" fmla="*/ 71679 h 73967"/>
                <a:gd name="connsiteX1" fmla="*/ 667 w 64479"/>
                <a:gd name="connsiteY1" fmla="*/ 11364 h 73967"/>
                <a:gd name="connsiteX2" fmla="*/ 17275 w 64479"/>
                <a:gd name="connsiteY2" fmla="*/ 0 h 73967"/>
                <a:gd name="connsiteX3" fmla="*/ 26891 w 64479"/>
                <a:gd name="connsiteY3" fmla="*/ 10489 h 73967"/>
                <a:gd name="connsiteX4" fmla="*/ 26891 w 64479"/>
                <a:gd name="connsiteY4" fmla="*/ 10489 h 73967"/>
                <a:gd name="connsiteX5" fmla="*/ 44374 w 64479"/>
                <a:gd name="connsiteY5" fmla="*/ 35840 h 73967"/>
                <a:gd name="connsiteX6" fmla="*/ 64479 w 64479"/>
                <a:gd name="connsiteY6" fmla="*/ 55071 h 73967"/>
                <a:gd name="connsiteX7" fmla="*/ 43500 w 64479"/>
                <a:gd name="connsiteY7" fmla="*/ 71679 h 73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479" h="73967">
                  <a:moveTo>
                    <a:pt x="43500" y="71679"/>
                  </a:moveTo>
                  <a:cubicBezTo>
                    <a:pt x="-17690" y="84791"/>
                    <a:pt x="5037" y="38462"/>
                    <a:pt x="667" y="11364"/>
                  </a:cubicBezTo>
                  <a:cubicBezTo>
                    <a:pt x="5911" y="7867"/>
                    <a:pt x="11156" y="4371"/>
                    <a:pt x="17275" y="0"/>
                  </a:cubicBezTo>
                  <a:cubicBezTo>
                    <a:pt x="20772" y="3496"/>
                    <a:pt x="24268" y="6993"/>
                    <a:pt x="26891" y="10489"/>
                  </a:cubicBezTo>
                  <a:cubicBezTo>
                    <a:pt x="26891" y="10489"/>
                    <a:pt x="26891" y="10489"/>
                    <a:pt x="26891" y="10489"/>
                  </a:cubicBezTo>
                  <a:cubicBezTo>
                    <a:pt x="33010" y="19231"/>
                    <a:pt x="39129" y="27098"/>
                    <a:pt x="44374" y="35840"/>
                  </a:cubicBezTo>
                  <a:cubicBezTo>
                    <a:pt x="51367" y="41959"/>
                    <a:pt x="57486" y="48952"/>
                    <a:pt x="64479" y="55071"/>
                  </a:cubicBezTo>
                  <a:cubicBezTo>
                    <a:pt x="57486" y="61190"/>
                    <a:pt x="50493" y="66435"/>
                    <a:pt x="43500" y="71679"/>
                  </a:cubicBezTo>
                  <a:close/>
                </a:path>
              </a:pathLst>
            </a:custGeom>
            <a:solidFill>
              <a:srgbClr val="7E4E29"/>
            </a:solidFill>
            <a:ln w="8731" cap="flat">
              <a:noFill/>
              <a:prstDash val="solid"/>
              <a:miter/>
            </a:ln>
          </p:spPr>
          <p:txBody>
            <a:bodyPr rtlCol="0" anchor="ctr"/>
            <a:lstStyle/>
            <a:p>
              <a:endParaRPr lang="en-GB"/>
            </a:p>
          </p:txBody>
        </p:sp>
        <p:sp>
          <p:nvSpPr>
            <p:cNvPr id="1024" name="Freeform: Shape 1023">
              <a:extLst>
                <a:ext uri="{FF2B5EF4-FFF2-40B4-BE49-F238E27FC236}">
                  <a16:creationId xmlns:a16="http://schemas.microsoft.com/office/drawing/2014/main" id="{78DE6554-390C-185A-39E0-13C6321A8620}"/>
                </a:ext>
              </a:extLst>
            </p:cNvPr>
            <p:cNvSpPr/>
            <p:nvPr/>
          </p:nvSpPr>
          <p:spPr>
            <a:xfrm>
              <a:off x="9954160" y="6544746"/>
              <a:ext cx="46408" cy="63946"/>
            </a:xfrm>
            <a:custGeom>
              <a:avLst/>
              <a:gdLst>
                <a:gd name="connsiteX0" fmla="*/ 21889 w 46408"/>
                <a:gd name="connsiteY0" fmla="*/ 0 h 63946"/>
                <a:gd name="connsiteX1" fmla="*/ 46365 w 46408"/>
                <a:gd name="connsiteY1" fmla="*/ 41084 h 63946"/>
                <a:gd name="connsiteX2" fmla="*/ 19266 w 46408"/>
                <a:gd name="connsiteY2" fmla="*/ 63812 h 63946"/>
                <a:gd name="connsiteX3" fmla="*/ 35 w 46408"/>
                <a:gd name="connsiteY3" fmla="*/ 41959 h 63946"/>
                <a:gd name="connsiteX4" fmla="*/ 21889 w 46408"/>
                <a:gd name="connsiteY4" fmla="*/ 0 h 6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08" h="63946">
                  <a:moveTo>
                    <a:pt x="21889" y="0"/>
                  </a:moveTo>
                  <a:cubicBezTo>
                    <a:pt x="35001" y="20105"/>
                    <a:pt x="47239" y="31469"/>
                    <a:pt x="46365" y="41084"/>
                  </a:cubicBezTo>
                  <a:cubicBezTo>
                    <a:pt x="45490" y="49826"/>
                    <a:pt x="29756" y="60316"/>
                    <a:pt x="19266" y="63812"/>
                  </a:cubicBezTo>
                  <a:cubicBezTo>
                    <a:pt x="14895" y="65561"/>
                    <a:pt x="-839" y="49826"/>
                    <a:pt x="35" y="41959"/>
                  </a:cubicBezTo>
                  <a:cubicBezTo>
                    <a:pt x="909" y="31469"/>
                    <a:pt x="10525" y="20979"/>
                    <a:pt x="21889" y="0"/>
                  </a:cubicBezTo>
                  <a:close/>
                </a:path>
              </a:pathLst>
            </a:custGeom>
            <a:solidFill>
              <a:srgbClr val="469784"/>
            </a:solidFill>
            <a:ln w="8731" cap="flat">
              <a:noFill/>
              <a:prstDash val="solid"/>
              <a:miter/>
            </a:ln>
          </p:spPr>
          <p:txBody>
            <a:bodyPr rtlCol="0" anchor="ctr"/>
            <a:lstStyle/>
            <a:p>
              <a:endParaRPr lang="en-GB"/>
            </a:p>
          </p:txBody>
        </p:sp>
        <p:sp>
          <p:nvSpPr>
            <p:cNvPr id="1025" name="Freeform: Shape 1024">
              <a:extLst>
                <a:ext uri="{FF2B5EF4-FFF2-40B4-BE49-F238E27FC236}">
                  <a16:creationId xmlns:a16="http://schemas.microsoft.com/office/drawing/2014/main" id="{97C8F394-03D0-DBAA-13EB-14C55EE39767}"/>
                </a:ext>
              </a:extLst>
            </p:cNvPr>
            <p:cNvSpPr/>
            <p:nvPr/>
          </p:nvSpPr>
          <p:spPr>
            <a:xfrm>
              <a:off x="10349307" y="5973057"/>
              <a:ext cx="63812" cy="42833"/>
            </a:xfrm>
            <a:custGeom>
              <a:avLst/>
              <a:gdLst>
                <a:gd name="connsiteX0" fmla="*/ 63812 w 63812"/>
                <a:gd name="connsiteY0" fmla="*/ 4371 h 42833"/>
                <a:gd name="connsiteX1" fmla="*/ 47204 w 63812"/>
                <a:gd name="connsiteY1" fmla="*/ 42833 h 42833"/>
                <a:gd name="connsiteX2" fmla="*/ 0 w 63812"/>
                <a:gd name="connsiteY2" fmla="*/ 36714 h 42833"/>
                <a:gd name="connsiteX3" fmla="*/ 49826 w 63812"/>
                <a:gd name="connsiteY3" fmla="*/ 0 h 42833"/>
                <a:gd name="connsiteX4" fmla="*/ 53322 w 63812"/>
                <a:gd name="connsiteY4" fmla="*/ 1748 h 42833"/>
                <a:gd name="connsiteX5" fmla="*/ 57693 w 63812"/>
                <a:gd name="connsiteY5" fmla="*/ 874 h 42833"/>
                <a:gd name="connsiteX6" fmla="*/ 63812 w 63812"/>
                <a:gd name="connsiteY6" fmla="*/ 4371 h 4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12" h="42833">
                  <a:moveTo>
                    <a:pt x="63812" y="4371"/>
                  </a:moveTo>
                  <a:cubicBezTo>
                    <a:pt x="58567" y="17483"/>
                    <a:pt x="52449" y="29721"/>
                    <a:pt x="47204" y="42833"/>
                  </a:cubicBezTo>
                  <a:cubicBezTo>
                    <a:pt x="31469" y="41085"/>
                    <a:pt x="15734" y="39336"/>
                    <a:pt x="0" y="36714"/>
                  </a:cubicBezTo>
                  <a:cubicBezTo>
                    <a:pt x="16609" y="24476"/>
                    <a:pt x="33217" y="12238"/>
                    <a:pt x="49826" y="0"/>
                  </a:cubicBezTo>
                  <a:cubicBezTo>
                    <a:pt x="49826" y="0"/>
                    <a:pt x="53322" y="1748"/>
                    <a:pt x="53322" y="1748"/>
                  </a:cubicBezTo>
                  <a:lnTo>
                    <a:pt x="57693" y="874"/>
                  </a:lnTo>
                  <a:cubicBezTo>
                    <a:pt x="59442" y="2622"/>
                    <a:pt x="61190" y="3497"/>
                    <a:pt x="63812" y="4371"/>
                  </a:cubicBezTo>
                  <a:close/>
                </a:path>
              </a:pathLst>
            </a:custGeom>
            <a:solidFill>
              <a:srgbClr val="D6273B"/>
            </a:solidFill>
            <a:ln w="8731" cap="flat">
              <a:noFill/>
              <a:prstDash val="solid"/>
              <a:miter/>
            </a:ln>
          </p:spPr>
          <p:txBody>
            <a:bodyPr rtlCol="0" anchor="ctr"/>
            <a:lstStyle/>
            <a:p>
              <a:endParaRPr lang="en-GB"/>
            </a:p>
          </p:txBody>
        </p:sp>
        <p:sp>
          <p:nvSpPr>
            <p:cNvPr id="1026" name="Freeform: Shape 1025">
              <a:extLst>
                <a:ext uri="{FF2B5EF4-FFF2-40B4-BE49-F238E27FC236}">
                  <a16:creationId xmlns:a16="http://schemas.microsoft.com/office/drawing/2014/main" id="{8EEB310A-415D-28E1-5175-321F0A4E5421}"/>
                </a:ext>
              </a:extLst>
            </p:cNvPr>
            <p:cNvSpPr/>
            <p:nvPr/>
          </p:nvSpPr>
          <p:spPr>
            <a:xfrm>
              <a:off x="10684978" y="5663931"/>
              <a:ext cx="57693" cy="54750"/>
            </a:xfrm>
            <a:custGeom>
              <a:avLst/>
              <a:gdLst>
                <a:gd name="connsiteX0" fmla="*/ 0 w 57693"/>
                <a:gd name="connsiteY0" fmla="*/ 17162 h 54750"/>
                <a:gd name="connsiteX1" fmla="*/ 33217 w 57693"/>
                <a:gd name="connsiteY1" fmla="*/ 553 h 54750"/>
                <a:gd name="connsiteX2" fmla="*/ 57693 w 57693"/>
                <a:gd name="connsiteY2" fmla="*/ 38141 h 54750"/>
                <a:gd name="connsiteX3" fmla="*/ 19231 w 57693"/>
                <a:gd name="connsiteY3" fmla="*/ 54750 h 54750"/>
                <a:gd name="connsiteX4" fmla="*/ 0 w 57693"/>
                <a:gd name="connsiteY4" fmla="*/ 17162 h 54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93" h="54750">
                  <a:moveTo>
                    <a:pt x="0" y="17162"/>
                  </a:moveTo>
                  <a:cubicBezTo>
                    <a:pt x="11364" y="11043"/>
                    <a:pt x="28847" y="-2944"/>
                    <a:pt x="33217" y="553"/>
                  </a:cubicBezTo>
                  <a:cubicBezTo>
                    <a:pt x="44581" y="8420"/>
                    <a:pt x="49826" y="25029"/>
                    <a:pt x="57693" y="38141"/>
                  </a:cubicBezTo>
                  <a:cubicBezTo>
                    <a:pt x="44581" y="43386"/>
                    <a:pt x="31469" y="49505"/>
                    <a:pt x="19231" y="54750"/>
                  </a:cubicBezTo>
                  <a:cubicBezTo>
                    <a:pt x="13112" y="41638"/>
                    <a:pt x="6119" y="29400"/>
                    <a:pt x="0" y="17162"/>
                  </a:cubicBezTo>
                  <a:close/>
                </a:path>
              </a:pathLst>
            </a:custGeom>
            <a:solidFill>
              <a:srgbClr val="E7BB54"/>
            </a:solidFill>
            <a:ln w="8731" cap="flat">
              <a:noFill/>
              <a:prstDash val="solid"/>
              <a:miter/>
            </a:ln>
          </p:spPr>
          <p:txBody>
            <a:bodyPr rtlCol="0" anchor="ctr"/>
            <a:lstStyle/>
            <a:p>
              <a:endParaRPr lang="en-GB"/>
            </a:p>
          </p:txBody>
        </p:sp>
        <p:sp>
          <p:nvSpPr>
            <p:cNvPr id="1027" name="Freeform: Shape 1026">
              <a:extLst>
                <a:ext uri="{FF2B5EF4-FFF2-40B4-BE49-F238E27FC236}">
                  <a16:creationId xmlns:a16="http://schemas.microsoft.com/office/drawing/2014/main" id="{334AEFCA-F20F-9130-3392-7030EFB9D2DB}"/>
                </a:ext>
              </a:extLst>
            </p:cNvPr>
            <p:cNvSpPr/>
            <p:nvPr/>
          </p:nvSpPr>
          <p:spPr>
            <a:xfrm>
              <a:off x="10469939" y="5812214"/>
              <a:ext cx="52448" cy="81295"/>
            </a:xfrm>
            <a:custGeom>
              <a:avLst/>
              <a:gdLst>
                <a:gd name="connsiteX0" fmla="*/ 46329 w 52448"/>
                <a:gd name="connsiteY0" fmla="*/ 81296 h 81295"/>
                <a:gd name="connsiteX1" fmla="*/ 8741 w 52448"/>
                <a:gd name="connsiteY1" fmla="*/ 47204 h 81295"/>
                <a:gd name="connsiteX2" fmla="*/ 0 w 52448"/>
                <a:gd name="connsiteY2" fmla="*/ 0 h 81295"/>
                <a:gd name="connsiteX3" fmla="*/ 0 w 52448"/>
                <a:gd name="connsiteY3" fmla="*/ 0 h 81295"/>
                <a:gd name="connsiteX4" fmla="*/ 52449 w 52448"/>
                <a:gd name="connsiteY4" fmla="*/ 11364 h 81295"/>
                <a:gd name="connsiteX5" fmla="*/ 46329 w 52448"/>
                <a:gd name="connsiteY5" fmla="*/ 81296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48" h="81295">
                  <a:moveTo>
                    <a:pt x="46329" y="81296"/>
                  </a:moveTo>
                  <a:cubicBezTo>
                    <a:pt x="34092" y="69931"/>
                    <a:pt x="20979" y="58568"/>
                    <a:pt x="8741" y="47204"/>
                  </a:cubicBezTo>
                  <a:cubicBezTo>
                    <a:pt x="6119" y="31469"/>
                    <a:pt x="2622" y="15735"/>
                    <a:pt x="0" y="0"/>
                  </a:cubicBezTo>
                  <a:cubicBezTo>
                    <a:pt x="0" y="0"/>
                    <a:pt x="0" y="0"/>
                    <a:pt x="0" y="0"/>
                  </a:cubicBezTo>
                  <a:cubicBezTo>
                    <a:pt x="9616" y="37589"/>
                    <a:pt x="29721" y="33218"/>
                    <a:pt x="52449" y="11364"/>
                  </a:cubicBezTo>
                  <a:cubicBezTo>
                    <a:pt x="49826" y="34966"/>
                    <a:pt x="48078" y="58568"/>
                    <a:pt x="46329" y="81296"/>
                  </a:cubicBezTo>
                  <a:close/>
                </a:path>
              </a:pathLst>
            </a:custGeom>
            <a:solidFill>
              <a:srgbClr val="D6273B"/>
            </a:solidFill>
            <a:ln w="8731" cap="flat">
              <a:noFill/>
              <a:prstDash val="solid"/>
              <a:miter/>
            </a:ln>
          </p:spPr>
          <p:txBody>
            <a:bodyPr rtlCol="0" anchor="ctr"/>
            <a:lstStyle/>
            <a:p>
              <a:endParaRPr lang="en-GB"/>
            </a:p>
          </p:txBody>
        </p:sp>
        <p:sp>
          <p:nvSpPr>
            <p:cNvPr id="1028" name="Freeform: Shape 1027">
              <a:extLst>
                <a:ext uri="{FF2B5EF4-FFF2-40B4-BE49-F238E27FC236}">
                  <a16:creationId xmlns:a16="http://schemas.microsoft.com/office/drawing/2014/main" id="{0BABE45A-BFC0-527A-D944-658E79EEE5B0}"/>
                </a:ext>
              </a:extLst>
            </p:cNvPr>
            <p:cNvSpPr/>
            <p:nvPr/>
          </p:nvSpPr>
          <p:spPr>
            <a:xfrm>
              <a:off x="9856291" y="6504535"/>
              <a:ext cx="69149" cy="59021"/>
            </a:xfrm>
            <a:custGeom>
              <a:avLst/>
              <a:gdLst>
                <a:gd name="connsiteX0" fmla="*/ 35840 w 69149"/>
                <a:gd name="connsiteY0" fmla="*/ 0 h 59021"/>
                <a:gd name="connsiteX1" fmla="*/ 69057 w 69149"/>
                <a:gd name="connsiteY1" fmla="*/ 32343 h 59021"/>
                <a:gd name="connsiteX2" fmla="*/ 0 w 69149"/>
                <a:gd name="connsiteY2" fmla="*/ 47204 h 59021"/>
                <a:gd name="connsiteX3" fmla="*/ 0 w 69149"/>
                <a:gd name="connsiteY3" fmla="*/ 47204 h 59021"/>
                <a:gd name="connsiteX4" fmla="*/ 24476 w 69149"/>
                <a:gd name="connsiteY4" fmla="*/ 13112 h 59021"/>
                <a:gd name="connsiteX5" fmla="*/ 38462 w 69149"/>
                <a:gd name="connsiteY5" fmla="*/ 21854 h 59021"/>
                <a:gd name="connsiteX6" fmla="*/ 35840 w 69149"/>
                <a:gd name="connsiteY6" fmla="*/ 0 h 5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149" h="59021">
                  <a:moveTo>
                    <a:pt x="35840" y="0"/>
                  </a:moveTo>
                  <a:cubicBezTo>
                    <a:pt x="47204" y="11364"/>
                    <a:pt x="70805" y="24476"/>
                    <a:pt x="69057" y="32343"/>
                  </a:cubicBezTo>
                  <a:cubicBezTo>
                    <a:pt x="58568" y="86540"/>
                    <a:pt x="22728" y="40211"/>
                    <a:pt x="0" y="47204"/>
                  </a:cubicBezTo>
                  <a:lnTo>
                    <a:pt x="0" y="47204"/>
                  </a:lnTo>
                  <a:cubicBezTo>
                    <a:pt x="7867" y="35840"/>
                    <a:pt x="16609" y="24476"/>
                    <a:pt x="24476" y="13112"/>
                  </a:cubicBezTo>
                  <a:cubicBezTo>
                    <a:pt x="28847" y="15734"/>
                    <a:pt x="33217" y="19231"/>
                    <a:pt x="38462" y="21854"/>
                  </a:cubicBezTo>
                  <a:cubicBezTo>
                    <a:pt x="37588" y="13987"/>
                    <a:pt x="36714" y="6993"/>
                    <a:pt x="35840" y="0"/>
                  </a:cubicBezTo>
                  <a:close/>
                </a:path>
              </a:pathLst>
            </a:custGeom>
            <a:solidFill>
              <a:srgbClr val="54683D"/>
            </a:solidFill>
            <a:ln w="8731" cap="flat">
              <a:noFill/>
              <a:prstDash val="solid"/>
              <a:miter/>
            </a:ln>
          </p:spPr>
          <p:txBody>
            <a:bodyPr rtlCol="0" anchor="ctr"/>
            <a:lstStyle/>
            <a:p>
              <a:endParaRPr lang="en-GB"/>
            </a:p>
          </p:txBody>
        </p:sp>
        <p:sp>
          <p:nvSpPr>
            <p:cNvPr id="1029" name="Freeform: Shape 1028">
              <a:extLst>
                <a:ext uri="{FF2B5EF4-FFF2-40B4-BE49-F238E27FC236}">
                  <a16:creationId xmlns:a16="http://schemas.microsoft.com/office/drawing/2014/main" id="{0EFDD748-486E-B41A-0C83-1BCCEF823C4B}"/>
                </a:ext>
              </a:extLst>
            </p:cNvPr>
            <p:cNvSpPr/>
            <p:nvPr/>
          </p:nvSpPr>
          <p:spPr>
            <a:xfrm>
              <a:off x="10589696" y="5767633"/>
              <a:ext cx="62355" cy="53322"/>
            </a:xfrm>
            <a:custGeom>
              <a:avLst/>
              <a:gdLst>
                <a:gd name="connsiteX0" fmla="*/ 13986 w 62355"/>
                <a:gd name="connsiteY0" fmla="*/ 41959 h 53322"/>
                <a:gd name="connsiteX1" fmla="*/ 0 w 62355"/>
                <a:gd name="connsiteY1" fmla="*/ 24476 h 53322"/>
                <a:gd name="connsiteX2" fmla="*/ 62064 w 62355"/>
                <a:gd name="connsiteY2" fmla="*/ 0 h 53322"/>
                <a:gd name="connsiteX3" fmla="*/ 33217 w 62355"/>
                <a:gd name="connsiteY3" fmla="*/ 53322 h 53322"/>
                <a:gd name="connsiteX4" fmla="*/ 29721 w 62355"/>
                <a:gd name="connsiteY4" fmla="*/ 34966 h 53322"/>
                <a:gd name="connsiteX5" fmla="*/ 13986 w 62355"/>
                <a:gd name="connsiteY5" fmla="*/ 41959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55" h="53322">
                  <a:moveTo>
                    <a:pt x="13986" y="41959"/>
                  </a:moveTo>
                  <a:cubicBezTo>
                    <a:pt x="9615" y="35840"/>
                    <a:pt x="5245" y="30595"/>
                    <a:pt x="0" y="24476"/>
                  </a:cubicBezTo>
                  <a:cubicBezTo>
                    <a:pt x="20979" y="16609"/>
                    <a:pt x="41085" y="7867"/>
                    <a:pt x="62064" y="0"/>
                  </a:cubicBezTo>
                  <a:cubicBezTo>
                    <a:pt x="60316" y="21854"/>
                    <a:pt x="71680" y="51575"/>
                    <a:pt x="33217" y="53322"/>
                  </a:cubicBezTo>
                  <a:cubicBezTo>
                    <a:pt x="32343" y="47204"/>
                    <a:pt x="31469" y="41085"/>
                    <a:pt x="29721" y="34966"/>
                  </a:cubicBezTo>
                  <a:cubicBezTo>
                    <a:pt x="25350" y="36714"/>
                    <a:pt x="19231" y="39336"/>
                    <a:pt x="13986" y="41959"/>
                  </a:cubicBezTo>
                  <a:close/>
                </a:path>
              </a:pathLst>
            </a:custGeom>
            <a:solidFill>
              <a:srgbClr val="7B2B29"/>
            </a:solidFill>
            <a:ln w="8731" cap="flat">
              <a:noFill/>
              <a:prstDash val="solid"/>
              <a:miter/>
            </a:ln>
          </p:spPr>
          <p:txBody>
            <a:bodyPr rtlCol="0" anchor="ctr"/>
            <a:lstStyle/>
            <a:p>
              <a:endParaRPr lang="en-GB"/>
            </a:p>
          </p:txBody>
        </p:sp>
        <p:sp>
          <p:nvSpPr>
            <p:cNvPr id="1030" name="Freeform: Shape 1029">
              <a:extLst>
                <a:ext uri="{FF2B5EF4-FFF2-40B4-BE49-F238E27FC236}">
                  <a16:creationId xmlns:a16="http://schemas.microsoft.com/office/drawing/2014/main" id="{6A6D3524-4694-A929-9B2E-AE06559166EE}"/>
                </a:ext>
              </a:extLst>
            </p:cNvPr>
            <p:cNvSpPr/>
            <p:nvPr/>
          </p:nvSpPr>
          <p:spPr>
            <a:xfrm>
              <a:off x="10129023" y="5528993"/>
              <a:ext cx="76924" cy="39336"/>
            </a:xfrm>
            <a:custGeom>
              <a:avLst/>
              <a:gdLst>
                <a:gd name="connsiteX0" fmla="*/ 0 w 76924"/>
                <a:gd name="connsiteY0" fmla="*/ 1748 h 39336"/>
                <a:gd name="connsiteX1" fmla="*/ 59442 w 76924"/>
                <a:gd name="connsiteY1" fmla="*/ 0 h 39336"/>
                <a:gd name="connsiteX2" fmla="*/ 76925 w 76924"/>
                <a:gd name="connsiteY2" fmla="*/ 26224 h 39336"/>
                <a:gd name="connsiteX3" fmla="*/ 76925 w 76924"/>
                <a:gd name="connsiteY3" fmla="*/ 26224 h 39336"/>
                <a:gd name="connsiteX4" fmla="*/ 5245 w 76924"/>
                <a:gd name="connsiteY4" fmla="*/ 39336 h 39336"/>
                <a:gd name="connsiteX5" fmla="*/ 0 w 76924"/>
                <a:gd name="connsiteY5" fmla="*/ 1748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4" h="39336">
                  <a:moveTo>
                    <a:pt x="0" y="1748"/>
                  </a:moveTo>
                  <a:cubicBezTo>
                    <a:pt x="20105" y="874"/>
                    <a:pt x="40211" y="0"/>
                    <a:pt x="59442" y="0"/>
                  </a:cubicBezTo>
                  <a:cubicBezTo>
                    <a:pt x="65561" y="8741"/>
                    <a:pt x="70806" y="17483"/>
                    <a:pt x="76925" y="26224"/>
                  </a:cubicBezTo>
                  <a:cubicBezTo>
                    <a:pt x="76925" y="26224"/>
                    <a:pt x="76925" y="26224"/>
                    <a:pt x="76925" y="26224"/>
                  </a:cubicBezTo>
                  <a:cubicBezTo>
                    <a:pt x="53323" y="30595"/>
                    <a:pt x="28847" y="34966"/>
                    <a:pt x="5245" y="39336"/>
                  </a:cubicBezTo>
                  <a:cubicBezTo>
                    <a:pt x="3497" y="26224"/>
                    <a:pt x="1748" y="13986"/>
                    <a:pt x="0" y="1748"/>
                  </a:cubicBezTo>
                  <a:close/>
                </a:path>
              </a:pathLst>
            </a:custGeom>
            <a:solidFill>
              <a:srgbClr val="40293D"/>
            </a:solidFill>
            <a:ln w="8731" cap="flat">
              <a:noFill/>
              <a:prstDash val="solid"/>
              <a:miter/>
            </a:ln>
          </p:spPr>
          <p:txBody>
            <a:bodyPr rtlCol="0" anchor="ctr"/>
            <a:lstStyle/>
            <a:p>
              <a:endParaRPr lang="en-GB"/>
            </a:p>
          </p:txBody>
        </p:sp>
        <p:sp>
          <p:nvSpPr>
            <p:cNvPr id="1031" name="Freeform: Shape 1030">
              <a:extLst>
                <a:ext uri="{FF2B5EF4-FFF2-40B4-BE49-F238E27FC236}">
                  <a16:creationId xmlns:a16="http://schemas.microsoft.com/office/drawing/2014/main" id="{6C40A961-FBF3-1868-D1C1-D24CCDD44775}"/>
                </a:ext>
              </a:extLst>
            </p:cNvPr>
            <p:cNvSpPr/>
            <p:nvPr/>
          </p:nvSpPr>
          <p:spPr>
            <a:xfrm>
              <a:off x="9903450" y="6365108"/>
              <a:ext cx="46373" cy="42398"/>
            </a:xfrm>
            <a:custGeom>
              <a:avLst/>
              <a:gdLst>
                <a:gd name="connsiteX0" fmla="*/ 46374 w 46373"/>
                <a:gd name="connsiteY0" fmla="*/ 16174 h 42398"/>
                <a:gd name="connsiteX1" fmla="*/ 18401 w 46373"/>
                <a:gd name="connsiteY1" fmla="*/ 42398 h 42398"/>
                <a:gd name="connsiteX2" fmla="*/ 44 w 46373"/>
                <a:gd name="connsiteY2" fmla="*/ 20544 h 42398"/>
                <a:gd name="connsiteX3" fmla="*/ 21024 w 46373"/>
                <a:gd name="connsiteY3" fmla="*/ 439 h 42398"/>
                <a:gd name="connsiteX4" fmla="*/ 46374 w 46373"/>
                <a:gd name="connsiteY4" fmla="*/ 16174 h 42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73" h="42398">
                  <a:moveTo>
                    <a:pt x="46374" y="16174"/>
                  </a:moveTo>
                  <a:cubicBezTo>
                    <a:pt x="34136" y="27537"/>
                    <a:pt x="26269" y="34531"/>
                    <a:pt x="18401" y="42398"/>
                  </a:cubicBezTo>
                  <a:cubicBezTo>
                    <a:pt x="11408" y="34531"/>
                    <a:pt x="-830" y="26664"/>
                    <a:pt x="44" y="20544"/>
                  </a:cubicBezTo>
                  <a:cubicBezTo>
                    <a:pt x="919" y="12677"/>
                    <a:pt x="12282" y="3936"/>
                    <a:pt x="21024" y="439"/>
                  </a:cubicBezTo>
                  <a:cubicBezTo>
                    <a:pt x="24520" y="-2184"/>
                    <a:pt x="34136" y="7432"/>
                    <a:pt x="46374" y="16174"/>
                  </a:cubicBezTo>
                  <a:close/>
                </a:path>
              </a:pathLst>
            </a:custGeom>
            <a:solidFill>
              <a:srgbClr val="469784"/>
            </a:solidFill>
            <a:ln w="8731" cap="flat">
              <a:noFill/>
              <a:prstDash val="solid"/>
              <a:miter/>
            </a:ln>
          </p:spPr>
          <p:txBody>
            <a:bodyPr rtlCol="0" anchor="ctr"/>
            <a:lstStyle/>
            <a:p>
              <a:endParaRPr lang="en-GB"/>
            </a:p>
          </p:txBody>
        </p:sp>
        <p:sp>
          <p:nvSpPr>
            <p:cNvPr id="1032" name="Freeform: Shape 1031">
              <a:extLst>
                <a:ext uri="{FF2B5EF4-FFF2-40B4-BE49-F238E27FC236}">
                  <a16:creationId xmlns:a16="http://schemas.microsoft.com/office/drawing/2014/main" id="{506D93CE-9FB5-B933-B0D5-4D0398698C8A}"/>
                </a:ext>
              </a:extLst>
            </p:cNvPr>
            <p:cNvSpPr/>
            <p:nvPr/>
          </p:nvSpPr>
          <p:spPr>
            <a:xfrm>
              <a:off x="10444589" y="5989666"/>
              <a:ext cx="38462" cy="46329"/>
            </a:xfrm>
            <a:custGeom>
              <a:avLst/>
              <a:gdLst>
                <a:gd name="connsiteX0" fmla="*/ 14860 w 38462"/>
                <a:gd name="connsiteY0" fmla="*/ 0 h 46329"/>
                <a:gd name="connsiteX1" fmla="*/ 38462 w 38462"/>
                <a:gd name="connsiteY1" fmla="*/ 45455 h 46329"/>
                <a:gd name="connsiteX2" fmla="*/ 0 w 38462"/>
                <a:gd name="connsiteY2" fmla="*/ 46329 h 46329"/>
                <a:gd name="connsiteX3" fmla="*/ 7867 w 38462"/>
                <a:gd name="connsiteY3" fmla="*/ 4371 h 46329"/>
                <a:gd name="connsiteX4" fmla="*/ 14860 w 38462"/>
                <a:gd name="connsiteY4" fmla="*/ 0 h 46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46329">
                  <a:moveTo>
                    <a:pt x="14860" y="0"/>
                  </a:moveTo>
                  <a:cubicBezTo>
                    <a:pt x="22728" y="14860"/>
                    <a:pt x="30595" y="29721"/>
                    <a:pt x="38462" y="45455"/>
                  </a:cubicBezTo>
                  <a:cubicBezTo>
                    <a:pt x="25350" y="45455"/>
                    <a:pt x="13112" y="46329"/>
                    <a:pt x="0" y="46329"/>
                  </a:cubicBezTo>
                  <a:cubicBezTo>
                    <a:pt x="2622" y="32343"/>
                    <a:pt x="5245" y="18357"/>
                    <a:pt x="7867" y="4371"/>
                  </a:cubicBezTo>
                  <a:cubicBezTo>
                    <a:pt x="10490" y="3496"/>
                    <a:pt x="12238" y="1748"/>
                    <a:pt x="14860" y="0"/>
                  </a:cubicBezTo>
                  <a:close/>
                </a:path>
              </a:pathLst>
            </a:custGeom>
            <a:solidFill>
              <a:srgbClr val="D6273B"/>
            </a:solidFill>
            <a:ln w="8731" cap="flat">
              <a:noFill/>
              <a:prstDash val="solid"/>
              <a:miter/>
            </a:ln>
          </p:spPr>
          <p:txBody>
            <a:bodyPr rtlCol="0" anchor="ctr"/>
            <a:lstStyle/>
            <a:p>
              <a:endParaRPr lang="en-GB"/>
            </a:p>
          </p:txBody>
        </p:sp>
        <p:sp>
          <p:nvSpPr>
            <p:cNvPr id="1033" name="Freeform: Shape 1032">
              <a:extLst>
                <a:ext uri="{FF2B5EF4-FFF2-40B4-BE49-F238E27FC236}">
                  <a16:creationId xmlns:a16="http://schemas.microsoft.com/office/drawing/2014/main" id="{90A4F976-ACA0-1EB4-51D7-E05E557D4170}"/>
                </a:ext>
              </a:extLst>
            </p:cNvPr>
            <p:cNvSpPr/>
            <p:nvPr/>
          </p:nvSpPr>
          <p:spPr>
            <a:xfrm>
              <a:off x="9954195" y="5536859"/>
              <a:ext cx="63812" cy="60316"/>
            </a:xfrm>
            <a:custGeom>
              <a:avLst/>
              <a:gdLst>
                <a:gd name="connsiteX0" fmla="*/ 48078 w 63812"/>
                <a:gd name="connsiteY0" fmla="*/ 60316 h 60316"/>
                <a:gd name="connsiteX1" fmla="*/ 0 w 63812"/>
                <a:gd name="connsiteY1" fmla="*/ 34966 h 60316"/>
                <a:gd name="connsiteX2" fmla="*/ 33217 w 63812"/>
                <a:gd name="connsiteY2" fmla="*/ 27099 h 60316"/>
                <a:gd name="connsiteX3" fmla="*/ 51574 w 63812"/>
                <a:gd name="connsiteY3" fmla="*/ 3497 h 60316"/>
                <a:gd name="connsiteX4" fmla="*/ 62938 w 63812"/>
                <a:gd name="connsiteY4" fmla="*/ 0 h 60316"/>
                <a:gd name="connsiteX5" fmla="*/ 63812 w 63812"/>
                <a:gd name="connsiteY5" fmla="*/ 0 h 60316"/>
                <a:gd name="connsiteX6" fmla="*/ 60316 w 63812"/>
                <a:gd name="connsiteY6" fmla="*/ 37589 h 60316"/>
                <a:gd name="connsiteX7" fmla="*/ 48078 w 63812"/>
                <a:gd name="connsiteY7" fmla="*/ 60316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2" h="60316">
                  <a:moveTo>
                    <a:pt x="48078" y="60316"/>
                  </a:moveTo>
                  <a:cubicBezTo>
                    <a:pt x="32343" y="51575"/>
                    <a:pt x="15735" y="43707"/>
                    <a:pt x="0" y="34966"/>
                  </a:cubicBezTo>
                  <a:cubicBezTo>
                    <a:pt x="11364" y="32343"/>
                    <a:pt x="22728" y="29721"/>
                    <a:pt x="33217" y="27099"/>
                  </a:cubicBezTo>
                  <a:cubicBezTo>
                    <a:pt x="39336" y="19231"/>
                    <a:pt x="45455" y="11364"/>
                    <a:pt x="51574" y="3497"/>
                  </a:cubicBezTo>
                  <a:cubicBezTo>
                    <a:pt x="55071" y="2623"/>
                    <a:pt x="59442" y="874"/>
                    <a:pt x="62938" y="0"/>
                  </a:cubicBezTo>
                  <a:lnTo>
                    <a:pt x="63812" y="0"/>
                  </a:lnTo>
                  <a:cubicBezTo>
                    <a:pt x="62938" y="12238"/>
                    <a:pt x="61190" y="25350"/>
                    <a:pt x="60316" y="37589"/>
                  </a:cubicBezTo>
                  <a:cubicBezTo>
                    <a:pt x="56819" y="45456"/>
                    <a:pt x="52449" y="52449"/>
                    <a:pt x="48078" y="60316"/>
                  </a:cubicBezTo>
                  <a:close/>
                </a:path>
              </a:pathLst>
            </a:custGeom>
            <a:solidFill>
              <a:srgbClr val="D6273B"/>
            </a:solidFill>
            <a:ln w="8731" cap="flat">
              <a:noFill/>
              <a:prstDash val="solid"/>
              <a:miter/>
            </a:ln>
          </p:spPr>
          <p:txBody>
            <a:bodyPr rtlCol="0" anchor="ctr"/>
            <a:lstStyle/>
            <a:p>
              <a:endParaRPr lang="en-GB"/>
            </a:p>
          </p:txBody>
        </p:sp>
        <p:sp>
          <p:nvSpPr>
            <p:cNvPr id="1034" name="Freeform: Shape 1033">
              <a:extLst>
                <a:ext uri="{FF2B5EF4-FFF2-40B4-BE49-F238E27FC236}">
                  <a16:creationId xmlns:a16="http://schemas.microsoft.com/office/drawing/2014/main" id="{64679127-49A2-69C1-88D7-36A43E27A595}"/>
                </a:ext>
              </a:extLst>
            </p:cNvPr>
            <p:cNvSpPr/>
            <p:nvPr/>
          </p:nvSpPr>
          <p:spPr>
            <a:xfrm>
              <a:off x="10752287" y="5806746"/>
              <a:ext cx="57693" cy="49612"/>
            </a:xfrm>
            <a:custGeom>
              <a:avLst/>
              <a:gdLst>
                <a:gd name="connsiteX0" fmla="*/ 20105 w 57693"/>
                <a:gd name="connsiteY0" fmla="*/ 48302 h 49612"/>
                <a:gd name="connsiteX1" fmla="*/ 0 w 57693"/>
                <a:gd name="connsiteY1" fmla="*/ 18581 h 49612"/>
                <a:gd name="connsiteX2" fmla="*/ 57693 w 57693"/>
                <a:gd name="connsiteY2" fmla="*/ 16833 h 49612"/>
                <a:gd name="connsiteX3" fmla="*/ 57693 w 57693"/>
                <a:gd name="connsiteY3" fmla="*/ 42182 h 49612"/>
                <a:gd name="connsiteX4" fmla="*/ 28847 w 57693"/>
                <a:gd name="connsiteY4" fmla="*/ 48302 h 49612"/>
                <a:gd name="connsiteX5" fmla="*/ 20105 w 57693"/>
                <a:gd name="connsiteY5" fmla="*/ 48302 h 49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3" h="49612">
                  <a:moveTo>
                    <a:pt x="20105" y="48302"/>
                  </a:moveTo>
                  <a:cubicBezTo>
                    <a:pt x="13112" y="38686"/>
                    <a:pt x="6119" y="28196"/>
                    <a:pt x="0" y="18581"/>
                  </a:cubicBezTo>
                  <a:cubicBezTo>
                    <a:pt x="18357" y="-12888"/>
                    <a:pt x="38462" y="1972"/>
                    <a:pt x="57693" y="16833"/>
                  </a:cubicBezTo>
                  <a:cubicBezTo>
                    <a:pt x="57693" y="25574"/>
                    <a:pt x="57693" y="33441"/>
                    <a:pt x="57693" y="42182"/>
                  </a:cubicBezTo>
                  <a:cubicBezTo>
                    <a:pt x="48078" y="43931"/>
                    <a:pt x="38462" y="46553"/>
                    <a:pt x="28847" y="48302"/>
                  </a:cubicBezTo>
                  <a:cubicBezTo>
                    <a:pt x="26224" y="50050"/>
                    <a:pt x="23602" y="50050"/>
                    <a:pt x="20105" y="48302"/>
                  </a:cubicBezTo>
                  <a:close/>
                </a:path>
              </a:pathLst>
            </a:custGeom>
            <a:solidFill>
              <a:srgbClr val="B23D4A"/>
            </a:solidFill>
            <a:ln w="8731" cap="flat">
              <a:noFill/>
              <a:prstDash val="solid"/>
              <a:miter/>
            </a:ln>
          </p:spPr>
          <p:txBody>
            <a:bodyPr rtlCol="0" anchor="ctr"/>
            <a:lstStyle/>
            <a:p>
              <a:endParaRPr lang="en-GB"/>
            </a:p>
          </p:txBody>
        </p:sp>
        <p:sp>
          <p:nvSpPr>
            <p:cNvPr id="1035" name="Freeform: Shape 1034">
              <a:extLst>
                <a:ext uri="{FF2B5EF4-FFF2-40B4-BE49-F238E27FC236}">
                  <a16:creationId xmlns:a16="http://schemas.microsoft.com/office/drawing/2014/main" id="{28F71EEE-68C7-CE67-C71D-BFC411993709}"/>
                </a:ext>
              </a:extLst>
            </p:cNvPr>
            <p:cNvSpPr/>
            <p:nvPr/>
          </p:nvSpPr>
          <p:spPr>
            <a:xfrm>
              <a:off x="10416616" y="5451194"/>
              <a:ext cx="34091" cy="71679"/>
            </a:xfrm>
            <a:custGeom>
              <a:avLst/>
              <a:gdLst>
                <a:gd name="connsiteX0" fmla="*/ 0 w 34091"/>
                <a:gd name="connsiteY0" fmla="*/ 17483 h 71679"/>
                <a:gd name="connsiteX1" fmla="*/ 34092 w 34091"/>
                <a:gd name="connsiteY1" fmla="*/ 0 h 71679"/>
                <a:gd name="connsiteX2" fmla="*/ 13986 w 34091"/>
                <a:gd name="connsiteY2" fmla="*/ 71680 h 71679"/>
                <a:gd name="connsiteX3" fmla="*/ 0 w 34091"/>
                <a:gd name="connsiteY3" fmla="*/ 17483 h 71679"/>
              </a:gdLst>
              <a:ahLst/>
              <a:cxnLst>
                <a:cxn ang="0">
                  <a:pos x="connsiteX0" y="connsiteY0"/>
                </a:cxn>
                <a:cxn ang="0">
                  <a:pos x="connsiteX1" y="connsiteY1"/>
                </a:cxn>
                <a:cxn ang="0">
                  <a:pos x="connsiteX2" y="connsiteY2"/>
                </a:cxn>
                <a:cxn ang="0">
                  <a:pos x="connsiteX3" y="connsiteY3"/>
                </a:cxn>
              </a:cxnLst>
              <a:rect l="l" t="t" r="r" b="b"/>
              <a:pathLst>
                <a:path w="34091" h="71679">
                  <a:moveTo>
                    <a:pt x="0" y="17483"/>
                  </a:moveTo>
                  <a:cubicBezTo>
                    <a:pt x="11364" y="11364"/>
                    <a:pt x="22728" y="6119"/>
                    <a:pt x="34092" y="0"/>
                  </a:cubicBezTo>
                  <a:cubicBezTo>
                    <a:pt x="27098" y="23602"/>
                    <a:pt x="20105" y="48078"/>
                    <a:pt x="13986" y="71680"/>
                  </a:cubicBezTo>
                  <a:cubicBezTo>
                    <a:pt x="9616" y="53323"/>
                    <a:pt x="5245" y="34966"/>
                    <a:pt x="0" y="17483"/>
                  </a:cubicBezTo>
                  <a:close/>
                </a:path>
              </a:pathLst>
            </a:custGeom>
            <a:solidFill>
              <a:srgbClr val="7B2B29"/>
            </a:solidFill>
            <a:ln w="8731" cap="flat">
              <a:noFill/>
              <a:prstDash val="solid"/>
              <a:miter/>
            </a:ln>
          </p:spPr>
          <p:txBody>
            <a:bodyPr rtlCol="0" anchor="ctr"/>
            <a:lstStyle/>
            <a:p>
              <a:endParaRPr lang="en-GB"/>
            </a:p>
          </p:txBody>
        </p:sp>
        <p:sp>
          <p:nvSpPr>
            <p:cNvPr id="1036" name="Freeform: Shape 1035">
              <a:extLst>
                <a:ext uri="{FF2B5EF4-FFF2-40B4-BE49-F238E27FC236}">
                  <a16:creationId xmlns:a16="http://schemas.microsoft.com/office/drawing/2014/main" id="{4437C55F-A1F1-3101-D73E-0EC317939B08}"/>
                </a:ext>
              </a:extLst>
            </p:cNvPr>
            <p:cNvSpPr/>
            <p:nvPr/>
          </p:nvSpPr>
          <p:spPr>
            <a:xfrm>
              <a:off x="9909613" y="6077080"/>
              <a:ext cx="47592" cy="36089"/>
            </a:xfrm>
            <a:custGeom>
              <a:avLst/>
              <a:gdLst>
                <a:gd name="connsiteX0" fmla="*/ 47204 w 47592"/>
                <a:gd name="connsiteY0" fmla="*/ 0 h 36089"/>
                <a:gd name="connsiteX1" fmla="*/ 18357 w 47592"/>
                <a:gd name="connsiteY1" fmla="*/ 35840 h 36089"/>
                <a:gd name="connsiteX2" fmla="*/ 0 w 47592"/>
                <a:gd name="connsiteY2" fmla="*/ 26224 h 36089"/>
                <a:gd name="connsiteX3" fmla="*/ 47204 w 47592"/>
                <a:gd name="connsiteY3" fmla="*/ 0 h 36089"/>
                <a:gd name="connsiteX4" fmla="*/ 47204 w 47592"/>
                <a:gd name="connsiteY4" fmla="*/ 0 h 36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92" h="36089">
                  <a:moveTo>
                    <a:pt x="47204" y="0"/>
                  </a:moveTo>
                  <a:cubicBezTo>
                    <a:pt x="37588" y="12238"/>
                    <a:pt x="28847" y="25350"/>
                    <a:pt x="18357" y="35840"/>
                  </a:cubicBezTo>
                  <a:cubicBezTo>
                    <a:pt x="17483" y="37588"/>
                    <a:pt x="6119" y="29721"/>
                    <a:pt x="0" y="26224"/>
                  </a:cubicBezTo>
                  <a:cubicBezTo>
                    <a:pt x="15735" y="17483"/>
                    <a:pt x="32343" y="8741"/>
                    <a:pt x="47204" y="0"/>
                  </a:cubicBezTo>
                  <a:cubicBezTo>
                    <a:pt x="48078" y="0"/>
                    <a:pt x="47204" y="0"/>
                    <a:pt x="47204" y="0"/>
                  </a:cubicBezTo>
                  <a:close/>
                </a:path>
              </a:pathLst>
            </a:custGeom>
            <a:solidFill>
              <a:srgbClr val="923957"/>
            </a:solidFill>
            <a:ln w="8731" cap="flat">
              <a:noFill/>
              <a:prstDash val="solid"/>
              <a:miter/>
            </a:ln>
          </p:spPr>
          <p:txBody>
            <a:bodyPr rtlCol="0" anchor="ctr"/>
            <a:lstStyle/>
            <a:p>
              <a:endParaRPr lang="en-GB"/>
            </a:p>
          </p:txBody>
        </p:sp>
        <p:sp>
          <p:nvSpPr>
            <p:cNvPr id="1037" name="Freeform: Shape 1036">
              <a:extLst>
                <a:ext uri="{FF2B5EF4-FFF2-40B4-BE49-F238E27FC236}">
                  <a16:creationId xmlns:a16="http://schemas.microsoft.com/office/drawing/2014/main" id="{082CC0BD-2A76-5BFA-8BDC-8E65006456F2}"/>
                </a:ext>
              </a:extLst>
            </p:cNvPr>
            <p:cNvSpPr/>
            <p:nvPr/>
          </p:nvSpPr>
          <p:spPr>
            <a:xfrm>
              <a:off x="9994405" y="5729171"/>
              <a:ext cx="37588" cy="62938"/>
            </a:xfrm>
            <a:custGeom>
              <a:avLst/>
              <a:gdLst>
                <a:gd name="connsiteX0" fmla="*/ 874 w 37588"/>
                <a:gd name="connsiteY0" fmla="*/ 44582 h 62938"/>
                <a:gd name="connsiteX1" fmla="*/ 36714 w 37588"/>
                <a:gd name="connsiteY1" fmla="*/ 0 h 62938"/>
                <a:gd name="connsiteX2" fmla="*/ 37588 w 37588"/>
                <a:gd name="connsiteY2" fmla="*/ 874 h 62938"/>
                <a:gd name="connsiteX3" fmla="*/ 36714 w 37588"/>
                <a:gd name="connsiteY3" fmla="*/ 61190 h 62938"/>
                <a:gd name="connsiteX4" fmla="*/ 2622 w 37588"/>
                <a:gd name="connsiteY4" fmla="*/ 62938 h 62938"/>
                <a:gd name="connsiteX5" fmla="*/ 0 w 37588"/>
                <a:gd name="connsiteY5" fmla="*/ 62064 h 62938"/>
                <a:gd name="connsiteX6" fmla="*/ 874 w 37588"/>
                <a:gd name="connsiteY6" fmla="*/ 44582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88" h="62938">
                  <a:moveTo>
                    <a:pt x="874" y="44582"/>
                  </a:moveTo>
                  <a:cubicBezTo>
                    <a:pt x="13112" y="29721"/>
                    <a:pt x="24476" y="14861"/>
                    <a:pt x="36714" y="0"/>
                  </a:cubicBezTo>
                  <a:cubicBezTo>
                    <a:pt x="36714" y="0"/>
                    <a:pt x="37588" y="874"/>
                    <a:pt x="37588" y="874"/>
                  </a:cubicBezTo>
                  <a:cubicBezTo>
                    <a:pt x="37588" y="20980"/>
                    <a:pt x="36714" y="41085"/>
                    <a:pt x="36714" y="61190"/>
                  </a:cubicBezTo>
                  <a:cubicBezTo>
                    <a:pt x="25350" y="62064"/>
                    <a:pt x="13986" y="62064"/>
                    <a:pt x="2622" y="62938"/>
                  </a:cubicBezTo>
                  <a:cubicBezTo>
                    <a:pt x="2622" y="62938"/>
                    <a:pt x="0" y="62064"/>
                    <a:pt x="0" y="62064"/>
                  </a:cubicBezTo>
                  <a:cubicBezTo>
                    <a:pt x="0" y="55945"/>
                    <a:pt x="874" y="49826"/>
                    <a:pt x="874" y="44582"/>
                  </a:cubicBezTo>
                  <a:close/>
                </a:path>
              </a:pathLst>
            </a:custGeom>
            <a:solidFill>
              <a:srgbClr val="7B2B29"/>
            </a:solidFill>
            <a:ln w="8731" cap="flat">
              <a:noFill/>
              <a:prstDash val="solid"/>
              <a:miter/>
            </a:ln>
          </p:spPr>
          <p:txBody>
            <a:bodyPr rtlCol="0" anchor="ctr"/>
            <a:lstStyle/>
            <a:p>
              <a:endParaRPr lang="en-GB"/>
            </a:p>
          </p:txBody>
        </p:sp>
        <p:sp>
          <p:nvSpPr>
            <p:cNvPr id="1038" name="Freeform: Shape 1037">
              <a:extLst>
                <a:ext uri="{FF2B5EF4-FFF2-40B4-BE49-F238E27FC236}">
                  <a16:creationId xmlns:a16="http://schemas.microsoft.com/office/drawing/2014/main" id="{0E8DFE7A-241F-ADDF-03A3-FC4018041A88}"/>
                </a:ext>
              </a:extLst>
            </p:cNvPr>
            <p:cNvSpPr/>
            <p:nvPr/>
          </p:nvSpPr>
          <p:spPr>
            <a:xfrm>
              <a:off x="10329202" y="5873331"/>
              <a:ext cx="71679" cy="40711"/>
            </a:xfrm>
            <a:custGeom>
              <a:avLst/>
              <a:gdLst>
                <a:gd name="connsiteX0" fmla="*/ 71680 w 71679"/>
                <a:gd name="connsiteY0" fmla="*/ 15809 h 40711"/>
                <a:gd name="connsiteX1" fmla="*/ 16609 w 71679"/>
                <a:gd name="connsiteY1" fmla="*/ 40285 h 40711"/>
                <a:gd name="connsiteX2" fmla="*/ 0 w 71679"/>
                <a:gd name="connsiteY2" fmla="*/ 15809 h 40711"/>
                <a:gd name="connsiteX3" fmla="*/ 22728 w 71679"/>
                <a:gd name="connsiteY3" fmla="*/ 74 h 40711"/>
                <a:gd name="connsiteX4" fmla="*/ 71680 w 71679"/>
                <a:gd name="connsiteY4" fmla="*/ 15809 h 40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79" h="40711">
                  <a:moveTo>
                    <a:pt x="71680" y="15809"/>
                  </a:moveTo>
                  <a:cubicBezTo>
                    <a:pt x="34966" y="33292"/>
                    <a:pt x="23602" y="42907"/>
                    <a:pt x="16609" y="40285"/>
                  </a:cubicBezTo>
                  <a:cubicBezTo>
                    <a:pt x="8741" y="37662"/>
                    <a:pt x="0" y="24550"/>
                    <a:pt x="0" y="15809"/>
                  </a:cubicBezTo>
                  <a:cubicBezTo>
                    <a:pt x="0" y="9690"/>
                    <a:pt x="14861" y="74"/>
                    <a:pt x="22728" y="74"/>
                  </a:cubicBezTo>
                  <a:cubicBezTo>
                    <a:pt x="34092" y="-800"/>
                    <a:pt x="45456" y="6193"/>
                    <a:pt x="71680" y="15809"/>
                  </a:cubicBezTo>
                  <a:close/>
                </a:path>
              </a:pathLst>
            </a:custGeom>
            <a:solidFill>
              <a:srgbClr val="E7BB54"/>
            </a:solidFill>
            <a:ln w="8731" cap="flat">
              <a:noFill/>
              <a:prstDash val="solid"/>
              <a:miter/>
            </a:ln>
          </p:spPr>
          <p:txBody>
            <a:bodyPr rtlCol="0" anchor="ctr"/>
            <a:lstStyle/>
            <a:p>
              <a:endParaRPr lang="en-GB"/>
            </a:p>
          </p:txBody>
        </p:sp>
        <p:sp>
          <p:nvSpPr>
            <p:cNvPr id="1039" name="Freeform: Shape 1038">
              <a:extLst>
                <a:ext uri="{FF2B5EF4-FFF2-40B4-BE49-F238E27FC236}">
                  <a16:creationId xmlns:a16="http://schemas.microsoft.com/office/drawing/2014/main" id="{18754412-AB14-8C90-C798-E4F784175C03}"/>
                </a:ext>
              </a:extLst>
            </p:cNvPr>
            <p:cNvSpPr/>
            <p:nvPr/>
          </p:nvSpPr>
          <p:spPr>
            <a:xfrm>
              <a:off x="10469065" y="5792984"/>
              <a:ext cx="55945" cy="47810"/>
            </a:xfrm>
            <a:custGeom>
              <a:avLst/>
              <a:gdLst>
                <a:gd name="connsiteX0" fmla="*/ 52449 w 55945"/>
                <a:gd name="connsiteY0" fmla="*/ 31469 h 47810"/>
                <a:gd name="connsiteX1" fmla="*/ 0 w 55945"/>
                <a:gd name="connsiteY1" fmla="*/ 20105 h 47810"/>
                <a:gd name="connsiteX2" fmla="*/ 16609 w 55945"/>
                <a:gd name="connsiteY2" fmla="*/ 0 h 47810"/>
                <a:gd name="connsiteX3" fmla="*/ 42833 w 55945"/>
                <a:gd name="connsiteY3" fmla="*/ 6993 h 47810"/>
                <a:gd name="connsiteX4" fmla="*/ 30595 w 55945"/>
                <a:gd name="connsiteY4" fmla="*/ 14860 h 47810"/>
                <a:gd name="connsiteX5" fmla="*/ 35840 w 55945"/>
                <a:gd name="connsiteY5" fmla="*/ 20105 h 47810"/>
                <a:gd name="connsiteX6" fmla="*/ 42833 w 55945"/>
                <a:gd name="connsiteY6" fmla="*/ 6993 h 47810"/>
                <a:gd name="connsiteX7" fmla="*/ 53323 w 55945"/>
                <a:gd name="connsiteY7" fmla="*/ 14860 h 47810"/>
                <a:gd name="connsiteX8" fmla="*/ 55945 w 55945"/>
                <a:gd name="connsiteY8" fmla="*/ 25350 h 47810"/>
                <a:gd name="connsiteX9" fmla="*/ 52449 w 55945"/>
                <a:gd name="connsiteY9" fmla="*/ 31469 h 4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945" h="47810">
                  <a:moveTo>
                    <a:pt x="52449" y="31469"/>
                  </a:moveTo>
                  <a:cubicBezTo>
                    <a:pt x="29721" y="52449"/>
                    <a:pt x="10490" y="57693"/>
                    <a:pt x="0" y="20105"/>
                  </a:cubicBezTo>
                  <a:cubicBezTo>
                    <a:pt x="5245" y="13112"/>
                    <a:pt x="11364" y="6993"/>
                    <a:pt x="16609" y="0"/>
                  </a:cubicBezTo>
                  <a:cubicBezTo>
                    <a:pt x="25350" y="2622"/>
                    <a:pt x="34092" y="4371"/>
                    <a:pt x="42833" y="6993"/>
                  </a:cubicBezTo>
                  <a:cubicBezTo>
                    <a:pt x="38462" y="9615"/>
                    <a:pt x="34092" y="12238"/>
                    <a:pt x="30595" y="14860"/>
                  </a:cubicBezTo>
                  <a:cubicBezTo>
                    <a:pt x="32343" y="16608"/>
                    <a:pt x="34092" y="18357"/>
                    <a:pt x="35840" y="20105"/>
                  </a:cubicBezTo>
                  <a:cubicBezTo>
                    <a:pt x="38462" y="15734"/>
                    <a:pt x="40211" y="11364"/>
                    <a:pt x="42833" y="6993"/>
                  </a:cubicBezTo>
                  <a:cubicBezTo>
                    <a:pt x="46330" y="9615"/>
                    <a:pt x="49826" y="12238"/>
                    <a:pt x="53323" y="14860"/>
                  </a:cubicBezTo>
                  <a:cubicBezTo>
                    <a:pt x="54197" y="18357"/>
                    <a:pt x="55071" y="21854"/>
                    <a:pt x="55945" y="25350"/>
                  </a:cubicBezTo>
                  <a:cubicBezTo>
                    <a:pt x="55071" y="27098"/>
                    <a:pt x="54197" y="29721"/>
                    <a:pt x="52449" y="31469"/>
                  </a:cubicBezTo>
                  <a:close/>
                </a:path>
              </a:pathLst>
            </a:custGeom>
            <a:solidFill>
              <a:srgbClr val="BA3325"/>
            </a:solidFill>
            <a:ln w="8731" cap="flat">
              <a:noFill/>
              <a:prstDash val="solid"/>
              <a:miter/>
            </a:ln>
          </p:spPr>
          <p:txBody>
            <a:bodyPr rtlCol="0" anchor="ctr"/>
            <a:lstStyle/>
            <a:p>
              <a:endParaRPr lang="en-GB"/>
            </a:p>
          </p:txBody>
        </p:sp>
        <p:sp>
          <p:nvSpPr>
            <p:cNvPr id="1040" name="Freeform: Shape 1039">
              <a:extLst>
                <a:ext uri="{FF2B5EF4-FFF2-40B4-BE49-F238E27FC236}">
                  <a16:creationId xmlns:a16="http://schemas.microsoft.com/office/drawing/2014/main" id="{FE0781E8-8156-5442-D507-02F09B8A9052}"/>
                </a:ext>
              </a:extLst>
            </p:cNvPr>
            <p:cNvSpPr/>
            <p:nvPr/>
          </p:nvSpPr>
          <p:spPr>
            <a:xfrm>
              <a:off x="10599312" y="5620777"/>
              <a:ext cx="35839" cy="39336"/>
            </a:xfrm>
            <a:custGeom>
              <a:avLst/>
              <a:gdLst>
                <a:gd name="connsiteX0" fmla="*/ 35840 w 35839"/>
                <a:gd name="connsiteY0" fmla="*/ 39336 h 39336"/>
                <a:gd name="connsiteX1" fmla="*/ 8741 w 35839"/>
                <a:gd name="connsiteY1" fmla="*/ 34966 h 39336"/>
                <a:gd name="connsiteX2" fmla="*/ 0 w 35839"/>
                <a:gd name="connsiteY2" fmla="*/ 20105 h 39336"/>
                <a:gd name="connsiteX3" fmla="*/ 13112 w 35839"/>
                <a:gd name="connsiteY3" fmla="*/ 3496 h 39336"/>
                <a:gd name="connsiteX4" fmla="*/ 35840 w 35839"/>
                <a:gd name="connsiteY4" fmla="*/ 0 h 39336"/>
                <a:gd name="connsiteX5" fmla="*/ 35840 w 35839"/>
                <a:gd name="connsiteY5" fmla="*/ 39336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39336">
                  <a:moveTo>
                    <a:pt x="35840" y="39336"/>
                  </a:moveTo>
                  <a:cubicBezTo>
                    <a:pt x="27098" y="37588"/>
                    <a:pt x="17483" y="36714"/>
                    <a:pt x="8741" y="34966"/>
                  </a:cubicBezTo>
                  <a:cubicBezTo>
                    <a:pt x="6119" y="29721"/>
                    <a:pt x="2623" y="24476"/>
                    <a:pt x="0" y="20105"/>
                  </a:cubicBezTo>
                  <a:cubicBezTo>
                    <a:pt x="4371" y="14861"/>
                    <a:pt x="8741" y="9615"/>
                    <a:pt x="13112" y="3496"/>
                  </a:cubicBezTo>
                  <a:cubicBezTo>
                    <a:pt x="20980" y="2622"/>
                    <a:pt x="27973" y="874"/>
                    <a:pt x="35840" y="0"/>
                  </a:cubicBezTo>
                  <a:cubicBezTo>
                    <a:pt x="35840" y="13112"/>
                    <a:pt x="35840" y="26224"/>
                    <a:pt x="35840" y="39336"/>
                  </a:cubicBezTo>
                  <a:close/>
                </a:path>
              </a:pathLst>
            </a:custGeom>
            <a:solidFill>
              <a:srgbClr val="D6273B"/>
            </a:solidFill>
            <a:ln w="8731" cap="flat">
              <a:noFill/>
              <a:prstDash val="solid"/>
              <a:miter/>
            </a:ln>
          </p:spPr>
          <p:txBody>
            <a:bodyPr rtlCol="0" anchor="ctr"/>
            <a:lstStyle/>
            <a:p>
              <a:endParaRPr lang="en-GB"/>
            </a:p>
          </p:txBody>
        </p:sp>
        <p:sp>
          <p:nvSpPr>
            <p:cNvPr id="1041" name="Freeform: Shape 1040">
              <a:extLst>
                <a:ext uri="{FF2B5EF4-FFF2-40B4-BE49-F238E27FC236}">
                  <a16:creationId xmlns:a16="http://schemas.microsoft.com/office/drawing/2014/main" id="{B958B17D-46F0-2B90-1A9C-7B04469842A1}"/>
                </a:ext>
              </a:extLst>
            </p:cNvPr>
            <p:cNvSpPr/>
            <p:nvPr/>
          </p:nvSpPr>
          <p:spPr>
            <a:xfrm>
              <a:off x="9962062" y="6253656"/>
              <a:ext cx="39336" cy="35354"/>
            </a:xfrm>
            <a:custGeom>
              <a:avLst/>
              <a:gdLst>
                <a:gd name="connsiteX0" fmla="*/ 39336 w 39336"/>
                <a:gd name="connsiteY0" fmla="*/ 34966 h 35354"/>
                <a:gd name="connsiteX1" fmla="*/ 0 w 39336"/>
                <a:gd name="connsiteY1" fmla="*/ 14861 h 35354"/>
                <a:gd name="connsiteX2" fmla="*/ 17483 w 39336"/>
                <a:gd name="connsiteY2" fmla="*/ 0 h 35354"/>
                <a:gd name="connsiteX3" fmla="*/ 39336 w 39336"/>
                <a:gd name="connsiteY3" fmla="*/ 34966 h 35354"/>
                <a:gd name="connsiteX4" fmla="*/ 39336 w 39336"/>
                <a:gd name="connsiteY4" fmla="*/ 34966 h 35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5354">
                  <a:moveTo>
                    <a:pt x="39336" y="34966"/>
                  </a:moveTo>
                  <a:cubicBezTo>
                    <a:pt x="26224" y="27973"/>
                    <a:pt x="13112" y="21854"/>
                    <a:pt x="0" y="14861"/>
                  </a:cubicBezTo>
                  <a:cubicBezTo>
                    <a:pt x="6119" y="9616"/>
                    <a:pt x="12238" y="5245"/>
                    <a:pt x="17483" y="0"/>
                  </a:cubicBezTo>
                  <a:cubicBezTo>
                    <a:pt x="25350" y="12238"/>
                    <a:pt x="32343" y="23602"/>
                    <a:pt x="39336" y="34966"/>
                  </a:cubicBezTo>
                  <a:cubicBezTo>
                    <a:pt x="39336" y="35840"/>
                    <a:pt x="39336" y="34966"/>
                    <a:pt x="39336" y="34966"/>
                  </a:cubicBezTo>
                  <a:close/>
                </a:path>
              </a:pathLst>
            </a:custGeom>
            <a:solidFill>
              <a:srgbClr val="B23D4A"/>
            </a:solidFill>
            <a:ln w="8731" cap="flat">
              <a:noFill/>
              <a:prstDash val="solid"/>
              <a:miter/>
            </a:ln>
          </p:spPr>
          <p:txBody>
            <a:bodyPr rtlCol="0" anchor="ctr"/>
            <a:lstStyle/>
            <a:p>
              <a:endParaRPr lang="en-GB"/>
            </a:p>
          </p:txBody>
        </p:sp>
        <p:sp>
          <p:nvSpPr>
            <p:cNvPr id="1042" name="Freeform: Shape 1041">
              <a:extLst>
                <a:ext uri="{FF2B5EF4-FFF2-40B4-BE49-F238E27FC236}">
                  <a16:creationId xmlns:a16="http://schemas.microsoft.com/office/drawing/2014/main" id="{7D863741-AFFD-27DE-1257-80C8A5073D9D}"/>
                </a:ext>
              </a:extLst>
            </p:cNvPr>
            <p:cNvSpPr/>
            <p:nvPr/>
          </p:nvSpPr>
          <p:spPr>
            <a:xfrm>
              <a:off x="9998880" y="6288622"/>
              <a:ext cx="40106" cy="34965"/>
            </a:xfrm>
            <a:custGeom>
              <a:avLst/>
              <a:gdLst>
                <a:gd name="connsiteX0" fmla="*/ 2519 w 40106"/>
                <a:gd name="connsiteY0" fmla="*/ 0 h 34965"/>
                <a:gd name="connsiteX1" fmla="*/ 2519 w 40106"/>
                <a:gd name="connsiteY1" fmla="*/ 0 h 34965"/>
                <a:gd name="connsiteX2" fmla="*/ 33114 w 40106"/>
                <a:gd name="connsiteY2" fmla="*/ 1748 h 34965"/>
                <a:gd name="connsiteX3" fmla="*/ 40107 w 40106"/>
                <a:gd name="connsiteY3" fmla="*/ 22728 h 34965"/>
                <a:gd name="connsiteX4" fmla="*/ 39233 w 40106"/>
                <a:gd name="connsiteY4" fmla="*/ 34966 h 34965"/>
                <a:gd name="connsiteX5" fmla="*/ 39233 w 40106"/>
                <a:gd name="connsiteY5" fmla="*/ 33218 h 34965"/>
                <a:gd name="connsiteX6" fmla="*/ 2519 w 40106"/>
                <a:gd name="connsiteY6" fmla="*/ 0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06" h="34965">
                  <a:moveTo>
                    <a:pt x="2519" y="0"/>
                  </a:moveTo>
                  <a:cubicBezTo>
                    <a:pt x="2519" y="0"/>
                    <a:pt x="2519" y="874"/>
                    <a:pt x="2519" y="0"/>
                  </a:cubicBezTo>
                  <a:cubicBezTo>
                    <a:pt x="12134" y="874"/>
                    <a:pt x="22624" y="1748"/>
                    <a:pt x="33114" y="1748"/>
                  </a:cubicBezTo>
                  <a:cubicBezTo>
                    <a:pt x="35736" y="8741"/>
                    <a:pt x="37484" y="15735"/>
                    <a:pt x="40107" y="22728"/>
                  </a:cubicBezTo>
                  <a:cubicBezTo>
                    <a:pt x="40107" y="27099"/>
                    <a:pt x="40107" y="30595"/>
                    <a:pt x="39233" y="34966"/>
                  </a:cubicBezTo>
                  <a:cubicBezTo>
                    <a:pt x="39233" y="34966"/>
                    <a:pt x="39233" y="33218"/>
                    <a:pt x="39233" y="33218"/>
                  </a:cubicBezTo>
                  <a:cubicBezTo>
                    <a:pt x="20876" y="30595"/>
                    <a:pt x="-8845" y="37589"/>
                    <a:pt x="2519" y="0"/>
                  </a:cubicBezTo>
                  <a:close/>
                </a:path>
              </a:pathLst>
            </a:custGeom>
            <a:solidFill>
              <a:srgbClr val="469784"/>
            </a:solidFill>
            <a:ln w="8731" cap="flat">
              <a:noFill/>
              <a:prstDash val="solid"/>
              <a:miter/>
            </a:ln>
          </p:spPr>
          <p:txBody>
            <a:bodyPr rtlCol="0" anchor="ctr"/>
            <a:lstStyle/>
            <a:p>
              <a:endParaRPr lang="en-GB"/>
            </a:p>
          </p:txBody>
        </p:sp>
        <p:sp>
          <p:nvSpPr>
            <p:cNvPr id="1043" name="Freeform: Shape 1042">
              <a:extLst>
                <a:ext uri="{FF2B5EF4-FFF2-40B4-BE49-F238E27FC236}">
                  <a16:creationId xmlns:a16="http://schemas.microsoft.com/office/drawing/2014/main" id="{C9D23CA1-4873-680A-45C7-62C18D245F7A}"/>
                </a:ext>
              </a:extLst>
            </p:cNvPr>
            <p:cNvSpPr/>
            <p:nvPr/>
          </p:nvSpPr>
          <p:spPr>
            <a:xfrm>
              <a:off x="10104099" y="5530625"/>
              <a:ext cx="30168" cy="42074"/>
            </a:xfrm>
            <a:custGeom>
              <a:avLst/>
              <a:gdLst>
                <a:gd name="connsiteX0" fmla="*/ 24924 w 30168"/>
                <a:gd name="connsiteY0" fmla="*/ 116 h 42074"/>
                <a:gd name="connsiteX1" fmla="*/ 30169 w 30168"/>
                <a:gd name="connsiteY1" fmla="*/ 37704 h 42074"/>
                <a:gd name="connsiteX2" fmla="*/ 6567 w 30168"/>
                <a:gd name="connsiteY2" fmla="*/ 42074 h 42074"/>
                <a:gd name="connsiteX3" fmla="*/ 5693 w 30168"/>
                <a:gd name="connsiteY3" fmla="*/ 36829 h 42074"/>
                <a:gd name="connsiteX4" fmla="*/ 24924 w 30168"/>
                <a:gd name="connsiteY4" fmla="*/ 116 h 42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68" h="42074">
                  <a:moveTo>
                    <a:pt x="24924" y="116"/>
                  </a:moveTo>
                  <a:cubicBezTo>
                    <a:pt x="26672" y="12353"/>
                    <a:pt x="28421" y="25465"/>
                    <a:pt x="30169" y="37704"/>
                  </a:cubicBezTo>
                  <a:cubicBezTo>
                    <a:pt x="22302" y="39452"/>
                    <a:pt x="14434" y="40326"/>
                    <a:pt x="6567" y="42074"/>
                  </a:cubicBezTo>
                  <a:cubicBezTo>
                    <a:pt x="5693" y="40326"/>
                    <a:pt x="5693" y="38578"/>
                    <a:pt x="5693" y="36829"/>
                  </a:cubicBezTo>
                  <a:cubicBezTo>
                    <a:pt x="-2174" y="16724"/>
                    <a:pt x="-6545" y="-1633"/>
                    <a:pt x="24924" y="116"/>
                  </a:cubicBezTo>
                  <a:close/>
                </a:path>
              </a:pathLst>
            </a:custGeom>
            <a:solidFill>
              <a:srgbClr val="D6273B"/>
            </a:solidFill>
            <a:ln w="8731" cap="flat">
              <a:noFill/>
              <a:prstDash val="solid"/>
              <a:miter/>
            </a:ln>
          </p:spPr>
          <p:txBody>
            <a:bodyPr rtlCol="0" anchor="ctr"/>
            <a:lstStyle/>
            <a:p>
              <a:endParaRPr lang="en-GB"/>
            </a:p>
          </p:txBody>
        </p:sp>
        <p:sp>
          <p:nvSpPr>
            <p:cNvPr id="1044" name="Freeform: Shape 1043">
              <a:extLst>
                <a:ext uri="{FF2B5EF4-FFF2-40B4-BE49-F238E27FC236}">
                  <a16:creationId xmlns:a16="http://schemas.microsoft.com/office/drawing/2014/main" id="{9094B2D5-1EFD-8666-D3EE-F535F2C5D4D2}"/>
                </a:ext>
              </a:extLst>
            </p:cNvPr>
            <p:cNvSpPr/>
            <p:nvPr/>
          </p:nvSpPr>
          <p:spPr>
            <a:xfrm>
              <a:off x="10015385" y="5536859"/>
              <a:ext cx="47203" cy="37588"/>
            </a:xfrm>
            <a:custGeom>
              <a:avLst/>
              <a:gdLst>
                <a:gd name="connsiteX0" fmla="*/ 0 w 47203"/>
                <a:gd name="connsiteY0" fmla="*/ 37589 h 37588"/>
                <a:gd name="connsiteX1" fmla="*/ 3497 w 47203"/>
                <a:gd name="connsiteY1" fmla="*/ 0 h 37588"/>
                <a:gd name="connsiteX2" fmla="*/ 47204 w 47203"/>
                <a:gd name="connsiteY2" fmla="*/ 15735 h 37588"/>
                <a:gd name="connsiteX3" fmla="*/ 24476 w 47203"/>
                <a:gd name="connsiteY3" fmla="*/ 35840 h 37588"/>
                <a:gd name="connsiteX4" fmla="*/ 0 w 47203"/>
                <a:gd name="connsiteY4" fmla="*/ 37589 h 3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37588">
                  <a:moveTo>
                    <a:pt x="0" y="37589"/>
                  </a:moveTo>
                  <a:cubicBezTo>
                    <a:pt x="874" y="25350"/>
                    <a:pt x="2622" y="12238"/>
                    <a:pt x="3497" y="0"/>
                  </a:cubicBezTo>
                  <a:cubicBezTo>
                    <a:pt x="18357" y="5245"/>
                    <a:pt x="33217" y="10490"/>
                    <a:pt x="47204" y="15735"/>
                  </a:cubicBezTo>
                  <a:cubicBezTo>
                    <a:pt x="39336" y="22728"/>
                    <a:pt x="32343" y="28847"/>
                    <a:pt x="24476" y="35840"/>
                  </a:cubicBezTo>
                  <a:cubicBezTo>
                    <a:pt x="16609" y="36714"/>
                    <a:pt x="7867" y="36714"/>
                    <a:pt x="0" y="37589"/>
                  </a:cubicBezTo>
                  <a:close/>
                </a:path>
              </a:pathLst>
            </a:custGeom>
            <a:solidFill>
              <a:srgbClr val="B23D4A"/>
            </a:solidFill>
            <a:ln w="8731" cap="flat">
              <a:noFill/>
              <a:prstDash val="solid"/>
              <a:miter/>
            </a:ln>
          </p:spPr>
          <p:txBody>
            <a:bodyPr rtlCol="0" anchor="ctr"/>
            <a:lstStyle/>
            <a:p>
              <a:endParaRPr lang="en-GB"/>
            </a:p>
          </p:txBody>
        </p:sp>
        <p:sp>
          <p:nvSpPr>
            <p:cNvPr id="1045" name="Freeform: Shape 1044">
              <a:extLst>
                <a:ext uri="{FF2B5EF4-FFF2-40B4-BE49-F238E27FC236}">
                  <a16:creationId xmlns:a16="http://schemas.microsoft.com/office/drawing/2014/main" id="{1949E5EC-BB2D-9850-0F54-34C1D1C43269}"/>
                </a:ext>
              </a:extLst>
            </p:cNvPr>
            <p:cNvSpPr/>
            <p:nvPr/>
          </p:nvSpPr>
          <p:spPr>
            <a:xfrm>
              <a:off x="10434099" y="5566581"/>
              <a:ext cx="36714" cy="35839"/>
            </a:xfrm>
            <a:custGeom>
              <a:avLst/>
              <a:gdLst>
                <a:gd name="connsiteX0" fmla="*/ 36714 w 36714"/>
                <a:gd name="connsiteY0" fmla="*/ 17483 h 35839"/>
                <a:gd name="connsiteX1" fmla="*/ 25350 w 36714"/>
                <a:gd name="connsiteY1" fmla="*/ 35840 h 35839"/>
                <a:gd name="connsiteX2" fmla="*/ 0 w 36714"/>
                <a:gd name="connsiteY2" fmla="*/ 23602 h 35839"/>
                <a:gd name="connsiteX3" fmla="*/ 13112 w 36714"/>
                <a:gd name="connsiteY3" fmla="*/ 0 h 35839"/>
                <a:gd name="connsiteX4" fmla="*/ 36714 w 36714"/>
                <a:gd name="connsiteY4" fmla="*/ 17483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4" h="35839">
                  <a:moveTo>
                    <a:pt x="36714" y="17483"/>
                  </a:moveTo>
                  <a:cubicBezTo>
                    <a:pt x="33218" y="23602"/>
                    <a:pt x="28847" y="29721"/>
                    <a:pt x="25350" y="35840"/>
                  </a:cubicBezTo>
                  <a:cubicBezTo>
                    <a:pt x="16609" y="31469"/>
                    <a:pt x="8741" y="27098"/>
                    <a:pt x="0" y="23602"/>
                  </a:cubicBezTo>
                  <a:cubicBezTo>
                    <a:pt x="4371" y="15734"/>
                    <a:pt x="8741" y="7867"/>
                    <a:pt x="13112" y="0"/>
                  </a:cubicBezTo>
                  <a:cubicBezTo>
                    <a:pt x="20979" y="5245"/>
                    <a:pt x="28847" y="11364"/>
                    <a:pt x="36714" y="17483"/>
                  </a:cubicBezTo>
                  <a:close/>
                </a:path>
              </a:pathLst>
            </a:custGeom>
            <a:solidFill>
              <a:srgbClr val="B23D4A"/>
            </a:solidFill>
            <a:ln w="8731" cap="flat">
              <a:noFill/>
              <a:prstDash val="solid"/>
              <a:miter/>
            </a:ln>
          </p:spPr>
          <p:txBody>
            <a:bodyPr rtlCol="0" anchor="ctr"/>
            <a:lstStyle/>
            <a:p>
              <a:endParaRPr lang="en-GB"/>
            </a:p>
          </p:txBody>
        </p:sp>
        <p:sp>
          <p:nvSpPr>
            <p:cNvPr id="1046" name="Freeform: Shape 1045">
              <a:extLst>
                <a:ext uri="{FF2B5EF4-FFF2-40B4-BE49-F238E27FC236}">
                  <a16:creationId xmlns:a16="http://schemas.microsoft.com/office/drawing/2014/main" id="{FC8D473E-813C-45BA-1B6A-7574D47342D6}"/>
                </a:ext>
              </a:extLst>
            </p:cNvPr>
            <p:cNvSpPr/>
            <p:nvPr/>
          </p:nvSpPr>
          <p:spPr>
            <a:xfrm>
              <a:off x="10654383" y="5680219"/>
              <a:ext cx="39336" cy="50183"/>
            </a:xfrm>
            <a:custGeom>
              <a:avLst/>
              <a:gdLst>
                <a:gd name="connsiteX0" fmla="*/ 0 w 39336"/>
                <a:gd name="connsiteY0" fmla="*/ 9615 h 50183"/>
                <a:gd name="connsiteX1" fmla="*/ 26224 w 39336"/>
                <a:gd name="connsiteY1" fmla="*/ 0 h 50183"/>
                <a:gd name="connsiteX2" fmla="*/ 39336 w 39336"/>
                <a:gd name="connsiteY2" fmla="*/ 41085 h 50183"/>
                <a:gd name="connsiteX3" fmla="*/ 0 w 39336"/>
                <a:gd name="connsiteY3" fmla="*/ 9615 h 50183"/>
                <a:gd name="connsiteX4" fmla="*/ 0 w 39336"/>
                <a:gd name="connsiteY4" fmla="*/ 9615 h 50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50183">
                  <a:moveTo>
                    <a:pt x="0" y="9615"/>
                  </a:moveTo>
                  <a:cubicBezTo>
                    <a:pt x="8741" y="6119"/>
                    <a:pt x="17483" y="3497"/>
                    <a:pt x="26224" y="0"/>
                  </a:cubicBezTo>
                  <a:cubicBezTo>
                    <a:pt x="30595" y="13986"/>
                    <a:pt x="34966" y="27098"/>
                    <a:pt x="39336" y="41085"/>
                  </a:cubicBezTo>
                  <a:cubicBezTo>
                    <a:pt x="-874" y="66435"/>
                    <a:pt x="4371" y="33217"/>
                    <a:pt x="0" y="9615"/>
                  </a:cubicBezTo>
                  <a:cubicBezTo>
                    <a:pt x="0" y="10490"/>
                    <a:pt x="0" y="9615"/>
                    <a:pt x="0" y="9615"/>
                  </a:cubicBezTo>
                  <a:close/>
                </a:path>
              </a:pathLst>
            </a:custGeom>
            <a:solidFill>
              <a:srgbClr val="D6273B"/>
            </a:solidFill>
            <a:ln w="8731" cap="flat">
              <a:noFill/>
              <a:prstDash val="solid"/>
              <a:miter/>
            </a:ln>
          </p:spPr>
          <p:txBody>
            <a:bodyPr rtlCol="0" anchor="ctr"/>
            <a:lstStyle/>
            <a:p>
              <a:endParaRPr lang="en-GB"/>
            </a:p>
          </p:txBody>
        </p:sp>
        <p:sp>
          <p:nvSpPr>
            <p:cNvPr id="1047" name="Freeform: Shape 1046">
              <a:extLst>
                <a:ext uri="{FF2B5EF4-FFF2-40B4-BE49-F238E27FC236}">
                  <a16:creationId xmlns:a16="http://schemas.microsoft.com/office/drawing/2014/main" id="{160D53DA-26D4-025A-6352-CD29E0B16B7A}"/>
                </a:ext>
              </a:extLst>
            </p:cNvPr>
            <p:cNvSpPr/>
            <p:nvPr/>
          </p:nvSpPr>
          <p:spPr>
            <a:xfrm>
              <a:off x="10355426" y="5654869"/>
              <a:ext cx="33488" cy="28643"/>
            </a:xfrm>
            <a:custGeom>
              <a:avLst/>
              <a:gdLst>
                <a:gd name="connsiteX0" fmla="*/ 0 w 33488"/>
                <a:gd name="connsiteY0" fmla="*/ 21854 h 28643"/>
                <a:gd name="connsiteX1" fmla="*/ 32343 w 33488"/>
                <a:gd name="connsiteY1" fmla="*/ 0 h 28643"/>
                <a:gd name="connsiteX2" fmla="*/ 0 w 33488"/>
                <a:gd name="connsiteY2" fmla="*/ 21854 h 28643"/>
              </a:gdLst>
              <a:ahLst/>
              <a:cxnLst>
                <a:cxn ang="0">
                  <a:pos x="connsiteX0" y="connsiteY0"/>
                </a:cxn>
                <a:cxn ang="0">
                  <a:pos x="connsiteX1" y="connsiteY1"/>
                </a:cxn>
                <a:cxn ang="0">
                  <a:pos x="connsiteX2" y="connsiteY2"/>
                </a:cxn>
              </a:cxnLst>
              <a:rect l="l" t="t" r="r" b="b"/>
              <a:pathLst>
                <a:path w="33488" h="28643">
                  <a:moveTo>
                    <a:pt x="0" y="21854"/>
                  </a:moveTo>
                  <a:cubicBezTo>
                    <a:pt x="10490" y="14861"/>
                    <a:pt x="20979" y="6994"/>
                    <a:pt x="32343" y="0"/>
                  </a:cubicBezTo>
                  <a:cubicBezTo>
                    <a:pt x="37588" y="31469"/>
                    <a:pt x="24476" y="34092"/>
                    <a:pt x="0" y="21854"/>
                  </a:cubicBezTo>
                  <a:close/>
                </a:path>
              </a:pathLst>
            </a:custGeom>
            <a:solidFill>
              <a:srgbClr val="E7BB54"/>
            </a:solidFill>
            <a:ln w="8731" cap="flat">
              <a:noFill/>
              <a:prstDash val="solid"/>
              <a:miter/>
            </a:ln>
          </p:spPr>
          <p:txBody>
            <a:bodyPr rtlCol="0" anchor="ctr"/>
            <a:lstStyle/>
            <a:p>
              <a:endParaRPr lang="en-GB"/>
            </a:p>
          </p:txBody>
        </p:sp>
        <p:sp>
          <p:nvSpPr>
            <p:cNvPr id="1048" name="Freeform: Shape 1047">
              <a:extLst>
                <a:ext uri="{FF2B5EF4-FFF2-40B4-BE49-F238E27FC236}">
                  <a16:creationId xmlns:a16="http://schemas.microsoft.com/office/drawing/2014/main" id="{863DCA9A-7184-2FEE-875F-F5D6D476F7B5}"/>
                </a:ext>
              </a:extLst>
            </p:cNvPr>
            <p:cNvSpPr/>
            <p:nvPr/>
          </p:nvSpPr>
          <p:spPr>
            <a:xfrm>
              <a:off x="9813060" y="6229180"/>
              <a:ext cx="18869" cy="57693"/>
            </a:xfrm>
            <a:custGeom>
              <a:avLst/>
              <a:gdLst>
                <a:gd name="connsiteX0" fmla="*/ 6517 w 18869"/>
                <a:gd name="connsiteY0" fmla="*/ 0 h 57693"/>
                <a:gd name="connsiteX1" fmla="*/ 18755 w 18869"/>
                <a:gd name="connsiteY1" fmla="*/ 37588 h 57693"/>
                <a:gd name="connsiteX2" fmla="*/ 13510 w 18869"/>
                <a:gd name="connsiteY2" fmla="*/ 57694 h 57693"/>
                <a:gd name="connsiteX3" fmla="*/ 398 w 18869"/>
                <a:gd name="connsiteY3" fmla="*/ 35840 h 57693"/>
                <a:gd name="connsiteX4" fmla="*/ 6517 w 18869"/>
                <a:gd name="connsiteY4" fmla="*/ 0 h 57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69" h="57693">
                  <a:moveTo>
                    <a:pt x="6517" y="0"/>
                  </a:moveTo>
                  <a:cubicBezTo>
                    <a:pt x="13510" y="20980"/>
                    <a:pt x="17881" y="28847"/>
                    <a:pt x="18755" y="37588"/>
                  </a:cubicBezTo>
                  <a:cubicBezTo>
                    <a:pt x="19629" y="43707"/>
                    <a:pt x="15259" y="50700"/>
                    <a:pt x="13510" y="57694"/>
                  </a:cubicBezTo>
                  <a:cubicBezTo>
                    <a:pt x="9139" y="50700"/>
                    <a:pt x="2146" y="43707"/>
                    <a:pt x="398" y="35840"/>
                  </a:cubicBezTo>
                  <a:cubicBezTo>
                    <a:pt x="-1350" y="27973"/>
                    <a:pt x="3020" y="20105"/>
                    <a:pt x="6517" y="0"/>
                  </a:cubicBezTo>
                  <a:close/>
                </a:path>
              </a:pathLst>
            </a:custGeom>
            <a:solidFill>
              <a:srgbClr val="40293D"/>
            </a:solidFill>
            <a:ln w="8731" cap="flat">
              <a:noFill/>
              <a:prstDash val="solid"/>
              <a:miter/>
            </a:ln>
          </p:spPr>
          <p:txBody>
            <a:bodyPr rtlCol="0" anchor="ctr"/>
            <a:lstStyle/>
            <a:p>
              <a:endParaRPr lang="en-GB"/>
            </a:p>
          </p:txBody>
        </p:sp>
        <p:sp>
          <p:nvSpPr>
            <p:cNvPr id="1049" name="Freeform: Shape 1048">
              <a:extLst>
                <a:ext uri="{FF2B5EF4-FFF2-40B4-BE49-F238E27FC236}">
                  <a16:creationId xmlns:a16="http://schemas.microsoft.com/office/drawing/2014/main" id="{0CF7C545-0E54-DBFC-4366-E6FEE175442B}"/>
                </a:ext>
              </a:extLst>
            </p:cNvPr>
            <p:cNvSpPr/>
            <p:nvPr/>
          </p:nvSpPr>
          <p:spPr>
            <a:xfrm>
              <a:off x="9973426" y="6451213"/>
              <a:ext cx="39336" cy="30650"/>
            </a:xfrm>
            <a:custGeom>
              <a:avLst/>
              <a:gdLst>
                <a:gd name="connsiteX0" fmla="*/ 20105 w 39336"/>
                <a:gd name="connsiteY0" fmla="*/ 0 h 30650"/>
                <a:gd name="connsiteX1" fmla="*/ 39336 w 39336"/>
                <a:gd name="connsiteY1" fmla="*/ 17483 h 30650"/>
                <a:gd name="connsiteX2" fmla="*/ 21854 w 39336"/>
                <a:gd name="connsiteY2" fmla="*/ 30595 h 30650"/>
                <a:gd name="connsiteX3" fmla="*/ 0 w 39336"/>
                <a:gd name="connsiteY3" fmla="*/ 14861 h 30650"/>
                <a:gd name="connsiteX4" fmla="*/ 20105 w 39336"/>
                <a:gd name="connsiteY4" fmla="*/ 0 h 3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0650">
                  <a:moveTo>
                    <a:pt x="20105" y="0"/>
                  </a:moveTo>
                  <a:cubicBezTo>
                    <a:pt x="27973" y="6993"/>
                    <a:pt x="33217" y="12238"/>
                    <a:pt x="39336" y="17483"/>
                  </a:cubicBezTo>
                  <a:cubicBezTo>
                    <a:pt x="33217" y="21854"/>
                    <a:pt x="26224" y="31469"/>
                    <a:pt x="21854" y="30595"/>
                  </a:cubicBezTo>
                  <a:cubicBezTo>
                    <a:pt x="13986" y="28847"/>
                    <a:pt x="7867" y="20105"/>
                    <a:pt x="0" y="14861"/>
                  </a:cubicBezTo>
                  <a:cubicBezTo>
                    <a:pt x="6119" y="9615"/>
                    <a:pt x="12238" y="5245"/>
                    <a:pt x="20105" y="0"/>
                  </a:cubicBezTo>
                  <a:close/>
                </a:path>
              </a:pathLst>
            </a:custGeom>
            <a:solidFill>
              <a:srgbClr val="7B2B29"/>
            </a:solidFill>
            <a:ln w="8731" cap="flat">
              <a:noFill/>
              <a:prstDash val="solid"/>
              <a:miter/>
            </a:ln>
          </p:spPr>
          <p:txBody>
            <a:bodyPr rtlCol="0" anchor="ctr"/>
            <a:lstStyle/>
            <a:p>
              <a:endParaRPr lang="en-GB"/>
            </a:p>
          </p:txBody>
        </p:sp>
        <p:sp>
          <p:nvSpPr>
            <p:cNvPr id="1050" name="Freeform: Shape 1049">
              <a:extLst>
                <a:ext uri="{FF2B5EF4-FFF2-40B4-BE49-F238E27FC236}">
                  <a16:creationId xmlns:a16="http://schemas.microsoft.com/office/drawing/2014/main" id="{EF82631B-9B91-55F2-3A84-CD6DD232511B}"/>
                </a:ext>
              </a:extLst>
            </p:cNvPr>
            <p:cNvSpPr/>
            <p:nvPr/>
          </p:nvSpPr>
          <p:spPr>
            <a:xfrm>
              <a:off x="9860606" y="5898694"/>
              <a:ext cx="35895" cy="28907"/>
            </a:xfrm>
            <a:custGeom>
              <a:avLst/>
              <a:gdLst>
                <a:gd name="connsiteX0" fmla="*/ 35896 w 35895"/>
                <a:gd name="connsiteY0" fmla="*/ 14921 h 28907"/>
                <a:gd name="connsiteX1" fmla="*/ 13168 w 35895"/>
                <a:gd name="connsiteY1" fmla="*/ 28907 h 28907"/>
                <a:gd name="connsiteX2" fmla="*/ 56 w 35895"/>
                <a:gd name="connsiteY2" fmla="*/ 16670 h 28907"/>
                <a:gd name="connsiteX3" fmla="*/ 14916 w 35895"/>
                <a:gd name="connsiteY3" fmla="*/ 61 h 28907"/>
                <a:gd name="connsiteX4" fmla="*/ 35896 w 35895"/>
                <a:gd name="connsiteY4" fmla="*/ 14921 h 28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95" h="28907">
                  <a:moveTo>
                    <a:pt x="35896" y="14921"/>
                  </a:moveTo>
                  <a:cubicBezTo>
                    <a:pt x="25406" y="21914"/>
                    <a:pt x="19287" y="28907"/>
                    <a:pt x="13168" y="28907"/>
                  </a:cubicBezTo>
                  <a:cubicBezTo>
                    <a:pt x="8797" y="28907"/>
                    <a:pt x="-818" y="19292"/>
                    <a:pt x="56" y="16670"/>
                  </a:cubicBezTo>
                  <a:cubicBezTo>
                    <a:pt x="2678" y="9676"/>
                    <a:pt x="8797" y="1809"/>
                    <a:pt x="14916" y="61"/>
                  </a:cubicBezTo>
                  <a:cubicBezTo>
                    <a:pt x="19287" y="-813"/>
                    <a:pt x="26280" y="7928"/>
                    <a:pt x="35896" y="14921"/>
                  </a:cubicBezTo>
                  <a:close/>
                </a:path>
              </a:pathLst>
            </a:custGeom>
            <a:solidFill>
              <a:srgbClr val="7B2B29"/>
            </a:solidFill>
            <a:ln w="8731" cap="flat">
              <a:noFill/>
              <a:prstDash val="solid"/>
              <a:miter/>
            </a:ln>
          </p:spPr>
          <p:txBody>
            <a:bodyPr rtlCol="0" anchor="ctr"/>
            <a:lstStyle/>
            <a:p>
              <a:endParaRPr lang="en-GB"/>
            </a:p>
          </p:txBody>
        </p:sp>
        <p:sp>
          <p:nvSpPr>
            <p:cNvPr id="1051" name="Freeform: Shape 1050">
              <a:extLst>
                <a:ext uri="{FF2B5EF4-FFF2-40B4-BE49-F238E27FC236}">
                  <a16:creationId xmlns:a16="http://schemas.microsoft.com/office/drawing/2014/main" id="{4164BE0D-5660-380A-5426-7CBD3113B694}"/>
                </a:ext>
              </a:extLst>
            </p:cNvPr>
            <p:cNvSpPr/>
            <p:nvPr/>
          </p:nvSpPr>
          <p:spPr>
            <a:xfrm>
              <a:off x="10213815" y="5479586"/>
              <a:ext cx="41084" cy="25804"/>
            </a:xfrm>
            <a:custGeom>
              <a:avLst/>
              <a:gdLst>
                <a:gd name="connsiteX0" fmla="*/ 0 w 41084"/>
                <a:gd name="connsiteY0" fmla="*/ 23183 h 25804"/>
                <a:gd name="connsiteX1" fmla="*/ 41085 w 41084"/>
                <a:gd name="connsiteY1" fmla="*/ 11819 h 25804"/>
                <a:gd name="connsiteX2" fmla="*/ 34966 w 41084"/>
                <a:gd name="connsiteY2" fmla="*/ 22308 h 25804"/>
                <a:gd name="connsiteX3" fmla="*/ 27098 w 41084"/>
                <a:gd name="connsiteY3" fmla="*/ 25805 h 25804"/>
                <a:gd name="connsiteX4" fmla="*/ 10490 w 41084"/>
                <a:gd name="connsiteY4" fmla="*/ 24931 h 25804"/>
                <a:gd name="connsiteX5" fmla="*/ 874 w 41084"/>
                <a:gd name="connsiteY5" fmla="*/ 24057 h 25804"/>
                <a:gd name="connsiteX6" fmla="*/ 0 w 41084"/>
                <a:gd name="connsiteY6" fmla="*/ 23183 h 2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084" h="25804">
                  <a:moveTo>
                    <a:pt x="0" y="23183"/>
                  </a:moveTo>
                  <a:cubicBezTo>
                    <a:pt x="6119" y="-7412"/>
                    <a:pt x="21854" y="-3916"/>
                    <a:pt x="41085" y="11819"/>
                  </a:cubicBezTo>
                  <a:cubicBezTo>
                    <a:pt x="39336" y="15315"/>
                    <a:pt x="36714" y="18812"/>
                    <a:pt x="34966" y="22308"/>
                  </a:cubicBezTo>
                  <a:cubicBezTo>
                    <a:pt x="31469" y="22308"/>
                    <a:pt x="29721" y="23183"/>
                    <a:pt x="27098" y="25805"/>
                  </a:cubicBezTo>
                  <a:cubicBezTo>
                    <a:pt x="21854" y="25805"/>
                    <a:pt x="15735" y="24931"/>
                    <a:pt x="10490" y="24931"/>
                  </a:cubicBezTo>
                  <a:cubicBezTo>
                    <a:pt x="6993" y="24931"/>
                    <a:pt x="4371" y="24057"/>
                    <a:pt x="874" y="24057"/>
                  </a:cubicBezTo>
                  <a:lnTo>
                    <a:pt x="0" y="23183"/>
                  </a:lnTo>
                  <a:close/>
                </a:path>
              </a:pathLst>
            </a:custGeom>
            <a:solidFill>
              <a:srgbClr val="D6273B"/>
            </a:solidFill>
            <a:ln w="8731" cap="flat">
              <a:noFill/>
              <a:prstDash val="solid"/>
              <a:miter/>
            </a:ln>
          </p:spPr>
          <p:txBody>
            <a:bodyPr rtlCol="0" anchor="ctr"/>
            <a:lstStyle/>
            <a:p>
              <a:endParaRPr lang="en-GB"/>
            </a:p>
          </p:txBody>
        </p:sp>
        <p:sp>
          <p:nvSpPr>
            <p:cNvPr id="1052" name="Freeform: Shape 1051">
              <a:extLst>
                <a:ext uri="{FF2B5EF4-FFF2-40B4-BE49-F238E27FC236}">
                  <a16:creationId xmlns:a16="http://schemas.microsoft.com/office/drawing/2014/main" id="{BB7B2739-C613-F91F-5169-5360C52B3956}"/>
                </a:ext>
              </a:extLst>
            </p:cNvPr>
            <p:cNvSpPr/>
            <p:nvPr/>
          </p:nvSpPr>
          <p:spPr>
            <a:xfrm>
              <a:off x="10202451" y="5880398"/>
              <a:ext cx="21937" cy="25349"/>
            </a:xfrm>
            <a:custGeom>
              <a:avLst/>
              <a:gdLst>
                <a:gd name="connsiteX0" fmla="*/ 11364 w 21937"/>
                <a:gd name="connsiteY0" fmla="*/ 0 h 25349"/>
                <a:gd name="connsiteX1" fmla="*/ 21854 w 21937"/>
                <a:gd name="connsiteY1" fmla="*/ 13986 h 25349"/>
                <a:gd name="connsiteX2" fmla="*/ 8741 w 21937"/>
                <a:gd name="connsiteY2" fmla="*/ 25350 h 25349"/>
                <a:gd name="connsiteX3" fmla="*/ 0 w 21937"/>
                <a:gd name="connsiteY3" fmla="*/ 13986 h 25349"/>
                <a:gd name="connsiteX4" fmla="*/ 11364 w 21937"/>
                <a:gd name="connsiteY4" fmla="*/ 0 h 25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37" h="25349">
                  <a:moveTo>
                    <a:pt x="11364" y="0"/>
                  </a:moveTo>
                  <a:cubicBezTo>
                    <a:pt x="16609" y="6119"/>
                    <a:pt x="22728" y="12238"/>
                    <a:pt x="21854" y="13986"/>
                  </a:cubicBezTo>
                  <a:cubicBezTo>
                    <a:pt x="19231" y="18357"/>
                    <a:pt x="13986" y="21854"/>
                    <a:pt x="8741" y="25350"/>
                  </a:cubicBezTo>
                  <a:cubicBezTo>
                    <a:pt x="5245" y="21854"/>
                    <a:pt x="0" y="17483"/>
                    <a:pt x="0" y="13986"/>
                  </a:cubicBezTo>
                  <a:cubicBezTo>
                    <a:pt x="874" y="10489"/>
                    <a:pt x="6119" y="6119"/>
                    <a:pt x="11364" y="0"/>
                  </a:cubicBezTo>
                  <a:close/>
                </a:path>
              </a:pathLst>
            </a:custGeom>
            <a:solidFill>
              <a:srgbClr val="E7BB54"/>
            </a:solidFill>
            <a:ln w="8731" cap="flat">
              <a:noFill/>
              <a:prstDash val="solid"/>
              <a:miter/>
            </a:ln>
          </p:spPr>
          <p:txBody>
            <a:bodyPr rtlCol="0" anchor="ctr"/>
            <a:lstStyle/>
            <a:p>
              <a:endParaRPr lang="en-GB"/>
            </a:p>
          </p:txBody>
        </p:sp>
        <p:sp>
          <p:nvSpPr>
            <p:cNvPr id="1053" name="Freeform: Shape 1052">
              <a:extLst>
                <a:ext uri="{FF2B5EF4-FFF2-40B4-BE49-F238E27FC236}">
                  <a16:creationId xmlns:a16="http://schemas.microsoft.com/office/drawing/2014/main" id="{54534FB5-5A34-F615-706B-C92CA1909C22}"/>
                </a:ext>
              </a:extLst>
            </p:cNvPr>
            <p:cNvSpPr/>
            <p:nvPr/>
          </p:nvSpPr>
          <p:spPr>
            <a:xfrm>
              <a:off x="10448085" y="5691583"/>
              <a:ext cx="41958" cy="29721"/>
            </a:xfrm>
            <a:custGeom>
              <a:avLst/>
              <a:gdLst>
                <a:gd name="connsiteX0" fmla="*/ 21854 w 41958"/>
                <a:gd name="connsiteY0" fmla="*/ 0 h 29721"/>
                <a:gd name="connsiteX1" fmla="*/ 41959 w 41958"/>
                <a:gd name="connsiteY1" fmla="*/ 28847 h 29721"/>
                <a:gd name="connsiteX2" fmla="*/ 0 w 41958"/>
                <a:gd name="connsiteY2" fmla="*/ 29721 h 29721"/>
                <a:gd name="connsiteX3" fmla="*/ 21854 w 41958"/>
                <a:gd name="connsiteY3" fmla="*/ 0 h 29721"/>
              </a:gdLst>
              <a:ahLst/>
              <a:cxnLst>
                <a:cxn ang="0">
                  <a:pos x="connsiteX0" y="connsiteY0"/>
                </a:cxn>
                <a:cxn ang="0">
                  <a:pos x="connsiteX1" y="connsiteY1"/>
                </a:cxn>
                <a:cxn ang="0">
                  <a:pos x="connsiteX2" y="connsiteY2"/>
                </a:cxn>
                <a:cxn ang="0">
                  <a:pos x="connsiteX3" y="connsiteY3"/>
                </a:cxn>
              </a:cxnLst>
              <a:rect l="l" t="t" r="r" b="b"/>
              <a:pathLst>
                <a:path w="41958" h="29721">
                  <a:moveTo>
                    <a:pt x="21854" y="0"/>
                  </a:moveTo>
                  <a:cubicBezTo>
                    <a:pt x="28847" y="9616"/>
                    <a:pt x="34966" y="19231"/>
                    <a:pt x="41959" y="28847"/>
                  </a:cubicBezTo>
                  <a:cubicBezTo>
                    <a:pt x="27973" y="28847"/>
                    <a:pt x="13986" y="29721"/>
                    <a:pt x="0" y="29721"/>
                  </a:cubicBezTo>
                  <a:cubicBezTo>
                    <a:pt x="7867" y="20105"/>
                    <a:pt x="14861" y="10490"/>
                    <a:pt x="21854" y="0"/>
                  </a:cubicBezTo>
                  <a:close/>
                </a:path>
              </a:pathLst>
            </a:custGeom>
            <a:solidFill>
              <a:srgbClr val="B23D4A"/>
            </a:solidFill>
            <a:ln w="8731" cap="flat">
              <a:noFill/>
              <a:prstDash val="solid"/>
              <a:miter/>
            </a:ln>
          </p:spPr>
          <p:txBody>
            <a:bodyPr rtlCol="0" anchor="ctr"/>
            <a:lstStyle/>
            <a:p>
              <a:endParaRPr lang="en-GB"/>
            </a:p>
          </p:txBody>
        </p:sp>
        <p:sp>
          <p:nvSpPr>
            <p:cNvPr id="1054" name="Freeform: Shape 1053">
              <a:extLst>
                <a:ext uri="{FF2B5EF4-FFF2-40B4-BE49-F238E27FC236}">
                  <a16:creationId xmlns:a16="http://schemas.microsoft.com/office/drawing/2014/main" id="{EBF0B726-ACD7-E927-62C1-61DBEDF26928}"/>
                </a:ext>
              </a:extLst>
            </p:cNvPr>
            <p:cNvSpPr/>
            <p:nvPr/>
          </p:nvSpPr>
          <p:spPr>
            <a:xfrm>
              <a:off x="9997028" y="5789487"/>
              <a:ext cx="34091" cy="34091"/>
            </a:xfrm>
            <a:custGeom>
              <a:avLst/>
              <a:gdLst>
                <a:gd name="connsiteX0" fmla="*/ 0 w 34091"/>
                <a:gd name="connsiteY0" fmla="*/ 1748 h 34091"/>
                <a:gd name="connsiteX1" fmla="*/ 34092 w 34091"/>
                <a:gd name="connsiteY1" fmla="*/ 0 h 34091"/>
                <a:gd name="connsiteX2" fmla="*/ 23602 w 34091"/>
                <a:gd name="connsiteY2" fmla="*/ 34092 h 34091"/>
                <a:gd name="connsiteX3" fmla="*/ 18357 w 34091"/>
                <a:gd name="connsiteY3" fmla="*/ 34092 h 34091"/>
                <a:gd name="connsiteX4" fmla="*/ 0 w 34091"/>
                <a:gd name="connsiteY4" fmla="*/ 1748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4091">
                  <a:moveTo>
                    <a:pt x="0" y="1748"/>
                  </a:moveTo>
                  <a:cubicBezTo>
                    <a:pt x="11364" y="874"/>
                    <a:pt x="22728" y="874"/>
                    <a:pt x="34092" y="0"/>
                  </a:cubicBezTo>
                  <a:cubicBezTo>
                    <a:pt x="30595" y="11364"/>
                    <a:pt x="27098" y="22727"/>
                    <a:pt x="23602" y="34092"/>
                  </a:cubicBezTo>
                  <a:cubicBezTo>
                    <a:pt x="21854" y="33217"/>
                    <a:pt x="20105" y="33217"/>
                    <a:pt x="18357" y="34092"/>
                  </a:cubicBezTo>
                  <a:cubicBezTo>
                    <a:pt x="12238" y="23602"/>
                    <a:pt x="6119" y="13112"/>
                    <a:pt x="0" y="1748"/>
                  </a:cubicBezTo>
                  <a:close/>
                </a:path>
              </a:pathLst>
            </a:custGeom>
            <a:solidFill>
              <a:srgbClr val="D6273B"/>
            </a:solidFill>
            <a:ln w="8731" cap="flat">
              <a:noFill/>
              <a:prstDash val="solid"/>
              <a:miter/>
            </a:ln>
          </p:spPr>
          <p:txBody>
            <a:bodyPr rtlCol="0" anchor="ctr"/>
            <a:lstStyle/>
            <a:p>
              <a:endParaRPr lang="en-GB"/>
            </a:p>
          </p:txBody>
        </p:sp>
        <p:sp>
          <p:nvSpPr>
            <p:cNvPr id="1055" name="Freeform: Shape 1054">
              <a:extLst>
                <a:ext uri="{FF2B5EF4-FFF2-40B4-BE49-F238E27FC236}">
                  <a16:creationId xmlns:a16="http://schemas.microsoft.com/office/drawing/2014/main" id="{B97FF530-9EC7-9BF5-BBC8-60A29C1167B3}"/>
                </a:ext>
              </a:extLst>
            </p:cNvPr>
            <p:cNvSpPr/>
            <p:nvPr/>
          </p:nvSpPr>
          <p:spPr>
            <a:xfrm>
              <a:off x="10443714" y="5677597"/>
              <a:ext cx="26224" cy="44581"/>
            </a:xfrm>
            <a:custGeom>
              <a:avLst/>
              <a:gdLst>
                <a:gd name="connsiteX0" fmla="*/ 26224 w 26224"/>
                <a:gd name="connsiteY0" fmla="*/ 13986 h 44581"/>
                <a:gd name="connsiteX1" fmla="*/ 4371 w 26224"/>
                <a:gd name="connsiteY1" fmla="*/ 44581 h 44581"/>
                <a:gd name="connsiteX2" fmla="*/ 4371 w 26224"/>
                <a:gd name="connsiteY2" fmla="*/ 43707 h 44581"/>
                <a:gd name="connsiteX3" fmla="*/ 0 w 26224"/>
                <a:gd name="connsiteY3" fmla="*/ 23602 h 44581"/>
                <a:gd name="connsiteX4" fmla="*/ 6119 w 26224"/>
                <a:gd name="connsiteY4" fmla="*/ 4371 h 44581"/>
                <a:gd name="connsiteX5" fmla="*/ 11364 w 26224"/>
                <a:gd name="connsiteY5" fmla="*/ 0 h 44581"/>
                <a:gd name="connsiteX6" fmla="*/ 26224 w 26224"/>
                <a:gd name="connsiteY6" fmla="*/ 13986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24" h="44581">
                  <a:moveTo>
                    <a:pt x="26224" y="13986"/>
                  </a:moveTo>
                  <a:cubicBezTo>
                    <a:pt x="19231" y="24476"/>
                    <a:pt x="11364" y="34091"/>
                    <a:pt x="4371" y="44581"/>
                  </a:cubicBezTo>
                  <a:cubicBezTo>
                    <a:pt x="4371" y="44581"/>
                    <a:pt x="4371" y="43707"/>
                    <a:pt x="4371" y="43707"/>
                  </a:cubicBezTo>
                  <a:cubicBezTo>
                    <a:pt x="2622" y="36714"/>
                    <a:pt x="1748" y="30595"/>
                    <a:pt x="0" y="23602"/>
                  </a:cubicBezTo>
                  <a:cubicBezTo>
                    <a:pt x="1748" y="17483"/>
                    <a:pt x="4371" y="10490"/>
                    <a:pt x="6119" y="4371"/>
                  </a:cubicBezTo>
                  <a:cubicBezTo>
                    <a:pt x="6119" y="1748"/>
                    <a:pt x="7867" y="0"/>
                    <a:pt x="11364" y="0"/>
                  </a:cubicBezTo>
                  <a:cubicBezTo>
                    <a:pt x="16609" y="4371"/>
                    <a:pt x="21854" y="9615"/>
                    <a:pt x="26224" y="13986"/>
                  </a:cubicBezTo>
                  <a:close/>
                </a:path>
              </a:pathLst>
            </a:custGeom>
            <a:solidFill>
              <a:srgbClr val="BA3325"/>
            </a:solidFill>
            <a:ln w="8731" cap="flat">
              <a:noFill/>
              <a:prstDash val="solid"/>
              <a:miter/>
            </a:ln>
          </p:spPr>
          <p:txBody>
            <a:bodyPr rtlCol="0" anchor="ctr"/>
            <a:lstStyle/>
            <a:p>
              <a:endParaRPr lang="en-GB"/>
            </a:p>
          </p:txBody>
        </p:sp>
        <p:sp>
          <p:nvSpPr>
            <p:cNvPr id="1056" name="Freeform: Shape 1055">
              <a:extLst>
                <a:ext uri="{FF2B5EF4-FFF2-40B4-BE49-F238E27FC236}">
                  <a16:creationId xmlns:a16="http://schemas.microsoft.com/office/drawing/2014/main" id="{B21487DF-F123-CC7B-71B8-ADC443BDC114}"/>
                </a:ext>
              </a:extLst>
            </p:cNvPr>
            <p:cNvSpPr/>
            <p:nvPr/>
          </p:nvSpPr>
          <p:spPr>
            <a:xfrm>
              <a:off x="9777323" y="6489675"/>
              <a:ext cx="24771" cy="42833"/>
            </a:xfrm>
            <a:custGeom>
              <a:avLst/>
              <a:gdLst>
                <a:gd name="connsiteX0" fmla="*/ 14281 w 24771"/>
                <a:gd name="connsiteY0" fmla="*/ 0 h 42833"/>
                <a:gd name="connsiteX1" fmla="*/ 24771 w 24771"/>
                <a:gd name="connsiteY1" fmla="*/ 42833 h 42833"/>
                <a:gd name="connsiteX2" fmla="*/ 14281 w 24771"/>
                <a:gd name="connsiteY2" fmla="*/ 0 h 42833"/>
              </a:gdLst>
              <a:ahLst/>
              <a:cxnLst>
                <a:cxn ang="0">
                  <a:pos x="connsiteX0" y="connsiteY0"/>
                </a:cxn>
                <a:cxn ang="0">
                  <a:pos x="connsiteX1" y="connsiteY1"/>
                </a:cxn>
                <a:cxn ang="0">
                  <a:pos x="connsiteX2" y="connsiteY2"/>
                </a:cxn>
              </a:cxnLst>
              <a:rect l="l" t="t" r="r" b="b"/>
              <a:pathLst>
                <a:path w="24771" h="42833">
                  <a:moveTo>
                    <a:pt x="14281" y="0"/>
                  </a:moveTo>
                  <a:cubicBezTo>
                    <a:pt x="17778" y="13987"/>
                    <a:pt x="21274" y="28847"/>
                    <a:pt x="24771" y="42833"/>
                  </a:cubicBezTo>
                  <a:cubicBezTo>
                    <a:pt x="4666" y="32343"/>
                    <a:pt x="-13691" y="21854"/>
                    <a:pt x="14281" y="0"/>
                  </a:cubicBezTo>
                  <a:close/>
                </a:path>
              </a:pathLst>
            </a:custGeom>
            <a:solidFill>
              <a:srgbClr val="4F513D"/>
            </a:solidFill>
            <a:ln w="8731" cap="flat">
              <a:noFill/>
              <a:prstDash val="solid"/>
              <a:miter/>
            </a:ln>
          </p:spPr>
          <p:txBody>
            <a:bodyPr rtlCol="0" anchor="ctr"/>
            <a:lstStyle/>
            <a:p>
              <a:endParaRPr lang="en-GB"/>
            </a:p>
          </p:txBody>
        </p:sp>
        <p:sp>
          <p:nvSpPr>
            <p:cNvPr id="1057" name="Freeform: Shape 1056">
              <a:extLst>
                <a:ext uri="{FF2B5EF4-FFF2-40B4-BE49-F238E27FC236}">
                  <a16:creationId xmlns:a16="http://schemas.microsoft.com/office/drawing/2014/main" id="{24341635-5BEB-C087-C6E0-D2F6287E72E4}"/>
                </a:ext>
              </a:extLst>
            </p:cNvPr>
            <p:cNvSpPr/>
            <p:nvPr/>
          </p:nvSpPr>
          <p:spPr>
            <a:xfrm>
              <a:off x="10065211" y="5926727"/>
              <a:ext cx="37588" cy="10489"/>
            </a:xfrm>
            <a:custGeom>
              <a:avLst/>
              <a:gdLst>
                <a:gd name="connsiteX0" fmla="*/ 874 w 37588"/>
                <a:gd name="connsiteY0" fmla="*/ 3496 h 10489"/>
                <a:gd name="connsiteX1" fmla="*/ 37588 w 37588"/>
                <a:gd name="connsiteY1" fmla="*/ 0 h 10489"/>
                <a:gd name="connsiteX2" fmla="*/ 34092 w 37588"/>
                <a:gd name="connsiteY2" fmla="*/ 10490 h 10489"/>
                <a:gd name="connsiteX3" fmla="*/ 0 w 37588"/>
                <a:gd name="connsiteY3" fmla="*/ 4371 h 10489"/>
                <a:gd name="connsiteX4" fmla="*/ 874 w 37588"/>
                <a:gd name="connsiteY4" fmla="*/ 3496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8" h="10489">
                  <a:moveTo>
                    <a:pt x="874" y="3496"/>
                  </a:moveTo>
                  <a:cubicBezTo>
                    <a:pt x="13112" y="2622"/>
                    <a:pt x="25350" y="1748"/>
                    <a:pt x="37588" y="0"/>
                  </a:cubicBezTo>
                  <a:cubicBezTo>
                    <a:pt x="36714" y="3496"/>
                    <a:pt x="34966" y="10490"/>
                    <a:pt x="34092" y="10490"/>
                  </a:cubicBezTo>
                  <a:cubicBezTo>
                    <a:pt x="22728" y="8741"/>
                    <a:pt x="11364" y="6993"/>
                    <a:pt x="0" y="4371"/>
                  </a:cubicBezTo>
                  <a:cubicBezTo>
                    <a:pt x="0" y="4371"/>
                    <a:pt x="874" y="3496"/>
                    <a:pt x="874" y="3496"/>
                  </a:cubicBezTo>
                  <a:close/>
                </a:path>
              </a:pathLst>
            </a:custGeom>
            <a:solidFill>
              <a:srgbClr val="40293D"/>
            </a:solidFill>
            <a:ln w="8731" cap="flat">
              <a:noFill/>
              <a:prstDash val="solid"/>
              <a:miter/>
            </a:ln>
          </p:spPr>
          <p:txBody>
            <a:bodyPr rtlCol="0" anchor="ctr"/>
            <a:lstStyle/>
            <a:p>
              <a:endParaRPr lang="en-GB"/>
            </a:p>
          </p:txBody>
        </p:sp>
        <p:sp>
          <p:nvSpPr>
            <p:cNvPr id="1058" name="Freeform: Shape 1057">
              <a:extLst>
                <a:ext uri="{FF2B5EF4-FFF2-40B4-BE49-F238E27FC236}">
                  <a16:creationId xmlns:a16="http://schemas.microsoft.com/office/drawing/2014/main" id="{271B82E2-AB86-5B50-F268-72A18EF2F279}"/>
                </a:ext>
              </a:extLst>
            </p:cNvPr>
            <p:cNvSpPr/>
            <p:nvPr/>
          </p:nvSpPr>
          <p:spPr>
            <a:xfrm>
              <a:off x="10458575" y="5494027"/>
              <a:ext cx="26612" cy="20979"/>
            </a:xfrm>
            <a:custGeom>
              <a:avLst/>
              <a:gdLst>
                <a:gd name="connsiteX0" fmla="*/ 26224 w 26612"/>
                <a:gd name="connsiteY0" fmla="*/ 0 h 20979"/>
                <a:gd name="connsiteX1" fmla="*/ 6119 w 26612"/>
                <a:gd name="connsiteY1" fmla="*/ 20979 h 20979"/>
                <a:gd name="connsiteX2" fmla="*/ 0 w 26612"/>
                <a:gd name="connsiteY2" fmla="*/ 10490 h 20979"/>
                <a:gd name="connsiteX3" fmla="*/ 26224 w 26612"/>
                <a:gd name="connsiteY3" fmla="*/ 0 h 20979"/>
                <a:gd name="connsiteX4" fmla="*/ 26224 w 26612"/>
                <a:gd name="connsiteY4" fmla="*/ 0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12" h="20979">
                  <a:moveTo>
                    <a:pt x="26224" y="0"/>
                  </a:moveTo>
                  <a:cubicBezTo>
                    <a:pt x="19231" y="6993"/>
                    <a:pt x="12238" y="13986"/>
                    <a:pt x="6119" y="20979"/>
                  </a:cubicBezTo>
                  <a:cubicBezTo>
                    <a:pt x="4371" y="17483"/>
                    <a:pt x="1748" y="13986"/>
                    <a:pt x="0" y="10490"/>
                  </a:cubicBezTo>
                  <a:cubicBezTo>
                    <a:pt x="8741" y="6993"/>
                    <a:pt x="18357" y="3496"/>
                    <a:pt x="26224" y="0"/>
                  </a:cubicBezTo>
                  <a:cubicBezTo>
                    <a:pt x="27098" y="0"/>
                    <a:pt x="26224" y="0"/>
                    <a:pt x="26224" y="0"/>
                  </a:cubicBezTo>
                  <a:close/>
                </a:path>
              </a:pathLst>
            </a:custGeom>
            <a:solidFill>
              <a:srgbClr val="E7BB54"/>
            </a:solidFill>
            <a:ln w="8731" cap="flat">
              <a:noFill/>
              <a:prstDash val="solid"/>
              <a:miter/>
            </a:ln>
          </p:spPr>
          <p:txBody>
            <a:bodyPr rtlCol="0" anchor="ctr"/>
            <a:lstStyle/>
            <a:p>
              <a:endParaRPr lang="en-GB"/>
            </a:p>
          </p:txBody>
        </p:sp>
        <p:sp>
          <p:nvSpPr>
            <p:cNvPr id="1059" name="Freeform: Shape 1058">
              <a:extLst>
                <a:ext uri="{FF2B5EF4-FFF2-40B4-BE49-F238E27FC236}">
                  <a16:creationId xmlns:a16="http://schemas.microsoft.com/office/drawing/2014/main" id="{843EF364-A7A1-D447-48A4-485EB43CDE8E}"/>
                </a:ext>
              </a:extLst>
            </p:cNvPr>
            <p:cNvSpPr/>
            <p:nvPr/>
          </p:nvSpPr>
          <p:spPr>
            <a:xfrm>
              <a:off x="10370287" y="5510635"/>
              <a:ext cx="20105" cy="27972"/>
            </a:xfrm>
            <a:custGeom>
              <a:avLst/>
              <a:gdLst>
                <a:gd name="connsiteX0" fmla="*/ 18357 w 20105"/>
                <a:gd name="connsiteY0" fmla="*/ 27973 h 27972"/>
                <a:gd name="connsiteX1" fmla="*/ 1748 w 20105"/>
                <a:gd name="connsiteY1" fmla="*/ 25350 h 27972"/>
                <a:gd name="connsiteX2" fmla="*/ 0 w 20105"/>
                <a:gd name="connsiteY2" fmla="*/ 17483 h 27972"/>
                <a:gd name="connsiteX3" fmla="*/ 20105 w 20105"/>
                <a:gd name="connsiteY3" fmla="*/ 0 h 27972"/>
                <a:gd name="connsiteX4" fmla="*/ 18357 w 20105"/>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7972">
                  <a:moveTo>
                    <a:pt x="18357" y="27973"/>
                  </a:moveTo>
                  <a:cubicBezTo>
                    <a:pt x="13112" y="27099"/>
                    <a:pt x="6993" y="26224"/>
                    <a:pt x="1748" y="25350"/>
                  </a:cubicBezTo>
                  <a:cubicBezTo>
                    <a:pt x="874" y="22728"/>
                    <a:pt x="874" y="20106"/>
                    <a:pt x="0" y="17483"/>
                  </a:cubicBezTo>
                  <a:cubicBezTo>
                    <a:pt x="6993" y="11364"/>
                    <a:pt x="13112" y="6119"/>
                    <a:pt x="20105" y="0"/>
                  </a:cubicBezTo>
                  <a:cubicBezTo>
                    <a:pt x="19231" y="8741"/>
                    <a:pt x="19231" y="18357"/>
                    <a:pt x="18357" y="27973"/>
                  </a:cubicBezTo>
                  <a:close/>
                </a:path>
              </a:pathLst>
            </a:custGeom>
            <a:solidFill>
              <a:srgbClr val="DB7F59"/>
            </a:solidFill>
            <a:ln w="8731" cap="flat">
              <a:noFill/>
              <a:prstDash val="solid"/>
              <a:miter/>
            </a:ln>
          </p:spPr>
          <p:txBody>
            <a:bodyPr rtlCol="0" anchor="ctr"/>
            <a:lstStyle/>
            <a:p>
              <a:endParaRPr lang="en-GB"/>
            </a:p>
          </p:txBody>
        </p:sp>
        <p:sp>
          <p:nvSpPr>
            <p:cNvPr id="1060" name="Freeform: Shape 1059">
              <a:extLst>
                <a:ext uri="{FF2B5EF4-FFF2-40B4-BE49-F238E27FC236}">
                  <a16:creationId xmlns:a16="http://schemas.microsoft.com/office/drawing/2014/main" id="{D1C14B5E-FAE7-C554-37ED-AC4A51BC22ED}"/>
                </a:ext>
              </a:extLst>
            </p:cNvPr>
            <p:cNvSpPr/>
            <p:nvPr/>
          </p:nvSpPr>
          <p:spPr>
            <a:xfrm>
              <a:off x="10070456" y="5879462"/>
              <a:ext cx="27159" cy="23747"/>
            </a:xfrm>
            <a:custGeom>
              <a:avLst/>
              <a:gdLst>
                <a:gd name="connsiteX0" fmla="*/ 0 w 27159"/>
                <a:gd name="connsiteY0" fmla="*/ 14048 h 23747"/>
                <a:gd name="connsiteX1" fmla="*/ 16609 w 27159"/>
                <a:gd name="connsiteY1" fmla="*/ 61 h 23747"/>
                <a:gd name="connsiteX2" fmla="*/ 27098 w 27159"/>
                <a:gd name="connsiteY2" fmla="*/ 9677 h 23747"/>
                <a:gd name="connsiteX3" fmla="*/ 15735 w 27159"/>
                <a:gd name="connsiteY3" fmla="*/ 23663 h 23747"/>
                <a:gd name="connsiteX4" fmla="*/ 0 w 27159"/>
                <a:gd name="connsiteY4" fmla="*/ 14048 h 23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59" h="23747">
                  <a:moveTo>
                    <a:pt x="0" y="14048"/>
                  </a:moveTo>
                  <a:cubicBezTo>
                    <a:pt x="7867" y="7054"/>
                    <a:pt x="11364" y="1810"/>
                    <a:pt x="16609" y="61"/>
                  </a:cubicBezTo>
                  <a:cubicBezTo>
                    <a:pt x="19231" y="-813"/>
                    <a:pt x="27973" y="7929"/>
                    <a:pt x="27098" y="9677"/>
                  </a:cubicBezTo>
                  <a:cubicBezTo>
                    <a:pt x="25350" y="14922"/>
                    <a:pt x="20979" y="21041"/>
                    <a:pt x="15735" y="23663"/>
                  </a:cubicBezTo>
                  <a:cubicBezTo>
                    <a:pt x="14860" y="24537"/>
                    <a:pt x="7867" y="18419"/>
                    <a:pt x="0" y="14048"/>
                  </a:cubicBezTo>
                  <a:close/>
                </a:path>
              </a:pathLst>
            </a:custGeom>
            <a:solidFill>
              <a:srgbClr val="7B2B29"/>
            </a:solidFill>
            <a:ln w="8731" cap="flat">
              <a:noFill/>
              <a:prstDash val="solid"/>
              <a:miter/>
            </a:ln>
          </p:spPr>
          <p:txBody>
            <a:bodyPr rtlCol="0" anchor="ctr"/>
            <a:lstStyle/>
            <a:p>
              <a:endParaRPr lang="en-GB"/>
            </a:p>
          </p:txBody>
        </p:sp>
        <p:sp>
          <p:nvSpPr>
            <p:cNvPr id="1061" name="Freeform: Shape 1060">
              <a:extLst>
                <a:ext uri="{FF2B5EF4-FFF2-40B4-BE49-F238E27FC236}">
                  <a16:creationId xmlns:a16="http://schemas.microsoft.com/office/drawing/2014/main" id="{61F0ACF2-3D96-DA0A-D366-5D788D134775}"/>
                </a:ext>
              </a:extLst>
            </p:cNvPr>
            <p:cNvSpPr/>
            <p:nvPr/>
          </p:nvSpPr>
          <p:spPr>
            <a:xfrm>
              <a:off x="10483925" y="5623400"/>
              <a:ext cx="35839" cy="19231"/>
            </a:xfrm>
            <a:custGeom>
              <a:avLst/>
              <a:gdLst>
                <a:gd name="connsiteX0" fmla="*/ 0 w 35839"/>
                <a:gd name="connsiteY0" fmla="*/ 0 h 19231"/>
                <a:gd name="connsiteX1" fmla="*/ 35840 w 35839"/>
                <a:gd name="connsiteY1" fmla="*/ 12238 h 19231"/>
                <a:gd name="connsiteX2" fmla="*/ 1748 w 35839"/>
                <a:gd name="connsiteY2" fmla="*/ 19231 h 19231"/>
                <a:gd name="connsiteX3" fmla="*/ 1748 w 35839"/>
                <a:gd name="connsiteY3" fmla="*/ 19231 h 19231"/>
                <a:gd name="connsiteX4" fmla="*/ 0 w 35839"/>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19231">
                  <a:moveTo>
                    <a:pt x="0" y="0"/>
                  </a:moveTo>
                  <a:cubicBezTo>
                    <a:pt x="12238" y="4371"/>
                    <a:pt x="23602" y="7867"/>
                    <a:pt x="35840" y="12238"/>
                  </a:cubicBezTo>
                  <a:cubicBezTo>
                    <a:pt x="24476" y="14861"/>
                    <a:pt x="13112" y="16609"/>
                    <a:pt x="1748" y="19231"/>
                  </a:cubicBezTo>
                  <a:lnTo>
                    <a:pt x="1748" y="19231"/>
                  </a:lnTo>
                  <a:cubicBezTo>
                    <a:pt x="874" y="12238"/>
                    <a:pt x="874" y="6119"/>
                    <a:pt x="0" y="0"/>
                  </a:cubicBezTo>
                  <a:close/>
                </a:path>
              </a:pathLst>
            </a:custGeom>
            <a:solidFill>
              <a:srgbClr val="7B2B29"/>
            </a:solidFill>
            <a:ln w="8731" cap="flat">
              <a:noFill/>
              <a:prstDash val="solid"/>
              <a:miter/>
            </a:ln>
          </p:spPr>
          <p:txBody>
            <a:bodyPr rtlCol="0" anchor="ctr"/>
            <a:lstStyle/>
            <a:p>
              <a:endParaRPr lang="en-GB"/>
            </a:p>
          </p:txBody>
        </p:sp>
        <p:sp>
          <p:nvSpPr>
            <p:cNvPr id="1062" name="Freeform: Shape 1061">
              <a:extLst>
                <a:ext uri="{FF2B5EF4-FFF2-40B4-BE49-F238E27FC236}">
                  <a16:creationId xmlns:a16="http://schemas.microsoft.com/office/drawing/2014/main" id="{CB025A11-3EC5-2EA4-3DC4-738F4359167E}"/>
                </a:ext>
              </a:extLst>
            </p:cNvPr>
            <p:cNvSpPr/>
            <p:nvPr/>
          </p:nvSpPr>
          <p:spPr>
            <a:xfrm>
              <a:off x="9886012" y="5984420"/>
              <a:ext cx="21063" cy="23601"/>
            </a:xfrm>
            <a:custGeom>
              <a:avLst/>
              <a:gdLst>
                <a:gd name="connsiteX0" fmla="*/ 10490 w 21063"/>
                <a:gd name="connsiteY0" fmla="*/ 23602 h 23601"/>
                <a:gd name="connsiteX1" fmla="*/ 0 w 21063"/>
                <a:gd name="connsiteY1" fmla="*/ 9616 h 23601"/>
                <a:gd name="connsiteX2" fmla="*/ 10490 w 21063"/>
                <a:gd name="connsiteY2" fmla="*/ 0 h 23601"/>
                <a:gd name="connsiteX3" fmla="*/ 20980 w 21063"/>
                <a:gd name="connsiteY3" fmla="*/ 9616 h 23601"/>
                <a:gd name="connsiteX4" fmla="*/ 10490 w 21063"/>
                <a:gd name="connsiteY4" fmla="*/ 23602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3" h="23601">
                  <a:moveTo>
                    <a:pt x="10490" y="23602"/>
                  </a:moveTo>
                  <a:cubicBezTo>
                    <a:pt x="6119" y="17483"/>
                    <a:pt x="0" y="13112"/>
                    <a:pt x="0" y="9616"/>
                  </a:cubicBezTo>
                  <a:cubicBezTo>
                    <a:pt x="874" y="6119"/>
                    <a:pt x="6993" y="0"/>
                    <a:pt x="10490" y="0"/>
                  </a:cubicBezTo>
                  <a:cubicBezTo>
                    <a:pt x="13986" y="0"/>
                    <a:pt x="20980" y="6119"/>
                    <a:pt x="20980" y="9616"/>
                  </a:cubicBezTo>
                  <a:cubicBezTo>
                    <a:pt x="21854" y="13112"/>
                    <a:pt x="15735" y="17483"/>
                    <a:pt x="10490" y="23602"/>
                  </a:cubicBezTo>
                  <a:close/>
                </a:path>
              </a:pathLst>
            </a:custGeom>
            <a:solidFill>
              <a:srgbClr val="B09B7B"/>
            </a:solidFill>
            <a:ln w="8731" cap="flat">
              <a:noFill/>
              <a:prstDash val="solid"/>
              <a:miter/>
            </a:ln>
          </p:spPr>
          <p:txBody>
            <a:bodyPr rtlCol="0" anchor="ctr"/>
            <a:lstStyle/>
            <a:p>
              <a:endParaRPr lang="en-GB"/>
            </a:p>
          </p:txBody>
        </p:sp>
        <p:sp>
          <p:nvSpPr>
            <p:cNvPr id="1063" name="Freeform: Shape 1062">
              <a:extLst>
                <a:ext uri="{FF2B5EF4-FFF2-40B4-BE49-F238E27FC236}">
                  <a16:creationId xmlns:a16="http://schemas.microsoft.com/office/drawing/2014/main" id="{3663B79F-6960-DA9E-6565-357C17252013}"/>
                </a:ext>
              </a:extLst>
            </p:cNvPr>
            <p:cNvSpPr/>
            <p:nvPr/>
          </p:nvSpPr>
          <p:spPr>
            <a:xfrm>
              <a:off x="9878884" y="6023757"/>
              <a:ext cx="20239" cy="34091"/>
            </a:xfrm>
            <a:custGeom>
              <a:avLst/>
              <a:gdLst>
                <a:gd name="connsiteX0" fmla="*/ 8001 w 20239"/>
                <a:gd name="connsiteY0" fmla="*/ 34092 h 34091"/>
                <a:gd name="connsiteX1" fmla="*/ 134 w 20239"/>
                <a:gd name="connsiteY1" fmla="*/ 10490 h 34091"/>
                <a:gd name="connsiteX2" fmla="*/ 8875 w 20239"/>
                <a:gd name="connsiteY2" fmla="*/ 0 h 34091"/>
                <a:gd name="connsiteX3" fmla="*/ 20239 w 20239"/>
                <a:gd name="connsiteY3" fmla="*/ 8741 h 34091"/>
                <a:gd name="connsiteX4" fmla="*/ 8001 w 20239"/>
                <a:gd name="connsiteY4" fmla="*/ 34092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9" h="34091">
                  <a:moveTo>
                    <a:pt x="8001" y="34092"/>
                  </a:moveTo>
                  <a:cubicBezTo>
                    <a:pt x="2756" y="20105"/>
                    <a:pt x="-740" y="14861"/>
                    <a:pt x="134" y="10490"/>
                  </a:cubicBezTo>
                  <a:cubicBezTo>
                    <a:pt x="134" y="6993"/>
                    <a:pt x="5379" y="0"/>
                    <a:pt x="8875" y="0"/>
                  </a:cubicBezTo>
                  <a:cubicBezTo>
                    <a:pt x="12372" y="0"/>
                    <a:pt x="18491" y="4371"/>
                    <a:pt x="20239" y="8741"/>
                  </a:cubicBezTo>
                  <a:cubicBezTo>
                    <a:pt x="20239" y="11364"/>
                    <a:pt x="15868" y="16609"/>
                    <a:pt x="8001" y="34092"/>
                  </a:cubicBezTo>
                  <a:close/>
                </a:path>
              </a:pathLst>
            </a:custGeom>
            <a:solidFill>
              <a:srgbClr val="BE7625"/>
            </a:solidFill>
            <a:ln w="8731" cap="flat">
              <a:noFill/>
              <a:prstDash val="solid"/>
              <a:miter/>
            </a:ln>
          </p:spPr>
          <p:txBody>
            <a:bodyPr rtlCol="0" anchor="ctr"/>
            <a:lstStyle/>
            <a:p>
              <a:endParaRPr lang="en-GB"/>
            </a:p>
          </p:txBody>
        </p:sp>
        <p:sp>
          <p:nvSpPr>
            <p:cNvPr id="1064" name="Freeform: Shape 1063">
              <a:extLst>
                <a:ext uri="{FF2B5EF4-FFF2-40B4-BE49-F238E27FC236}">
                  <a16:creationId xmlns:a16="http://schemas.microsoft.com/office/drawing/2014/main" id="{5CC07B47-B55E-E375-F109-2D86EF3A4FF2}"/>
                </a:ext>
              </a:extLst>
            </p:cNvPr>
            <p:cNvSpPr/>
            <p:nvPr/>
          </p:nvSpPr>
          <p:spPr>
            <a:xfrm>
              <a:off x="10681481" y="5679564"/>
              <a:ext cx="22727" cy="41740"/>
            </a:xfrm>
            <a:custGeom>
              <a:avLst/>
              <a:gdLst>
                <a:gd name="connsiteX0" fmla="*/ 13112 w 22727"/>
                <a:gd name="connsiteY0" fmla="*/ 41740 h 41740"/>
                <a:gd name="connsiteX1" fmla="*/ 0 w 22727"/>
                <a:gd name="connsiteY1" fmla="*/ 655 h 41740"/>
                <a:gd name="connsiteX2" fmla="*/ 4371 w 22727"/>
                <a:gd name="connsiteY2" fmla="*/ 655 h 41740"/>
                <a:gd name="connsiteX3" fmla="*/ 22727 w 22727"/>
                <a:gd name="connsiteY3" fmla="*/ 38243 h 41740"/>
                <a:gd name="connsiteX4" fmla="*/ 13112 w 22727"/>
                <a:gd name="connsiteY4" fmla="*/ 41740 h 41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41740">
                  <a:moveTo>
                    <a:pt x="13112" y="41740"/>
                  </a:moveTo>
                  <a:cubicBezTo>
                    <a:pt x="8741" y="27754"/>
                    <a:pt x="4371" y="14642"/>
                    <a:pt x="0" y="655"/>
                  </a:cubicBezTo>
                  <a:cubicBezTo>
                    <a:pt x="1748" y="-218"/>
                    <a:pt x="2622" y="-218"/>
                    <a:pt x="4371" y="655"/>
                  </a:cubicBezTo>
                  <a:cubicBezTo>
                    <a:pt x="10490" y="12894"/>
                    <a:pt x="16609" y="26006"/>
                    <a:pt x="22727" y="38243"/>
                  </a:cubicBezTo>
                  <a:cubicBezTo>
                    <a:pt x="19231" y="39992"/>
                    <a:pt x="15734" y="40866"/>
                    <a:pt x="13112" y="41740"/>
                  </a:cubicBezTo>
                  <a:close/>
                </a:path>
              </a:pathLst>
            </a:custGeom>
            <a:solidFill>
              <a:srgbClr val="BA3325"/>
            </a:solidFill>
            <a:ln w="8731" cap="flat">
              <a:noFill/>
              <a:prstDash val="solid"/>
              <a:miter/>
            </a:ln>
          </p:spPr>
          <p:txBody>
            <a:bodyPr rtlCol="0" anchor="ctr"/>
            <a:lstStyle/>
            <a:p>
              <a:endParaRPr lang="en-GB"/>
            </a:p>
          </p:txBody>
        </p:sp>
        <p:sp>
          <p:nvSpPr>
            <p:cNvPr id="1065" name="Freeform: Shape 1064">
              <a:extLst>
                <a:ext uri="{FF2B5EF4-FFF2-40B4-BE49-F238E27FC236}">
                  <a16:creationId xmlns:a16="http://schemas.microsoft.com/office/drawing/2014/main" id="{F6B92933-DDBA-B342-05E9-AD212C01A2DE}"/>
                </a:ext>
              </a:extLst>
            </p:cNvPr>
            <p:cNvSpPr/>
            <p:nvPr/>
          </p:nvSpPr>
          <p:spPr>
            <a:xfrm>
              <a:off x="9955943" y="6056100"/>
              <a:ext cx="7867" cy="20979"/>
            </a:xfrm>
            <a:custGeom>
              <a:avLst/>
              <a:gdLst>
                <a:gd name="connsiteX0" fmla="*/ 874 w 7867"/>
                <a:gd name="connsiteY0" fmla="*/ 20980 h 20979"/>
                <a:gd name="connsiteX1" fmla="*/ 874 w 7867"/>
                <a:gd name="connsiteY1" fmla="*/ 20980 h 20979"/>
                <a:gd name="connsiteX2" fmla="*/ 0 w 7867"/>
                <a:gd name="connsiteY2" fmla="*/ 0 h 20979"/>
                <a:gd name="connsiteX3" fmla="*/ 7867 w 7867"/>
                <a:gd name="connsiteY3" fmla="*/ 874 h 20979"/>
                <a:gd name="connsiteX4" fmla="*/ 874 w 7867"/>
                <a:gd name="connsiteY4" fmla="*/ 20980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20979">
                  <a:moveTo>
                    <a:pt x="874" y="20980"/>
                  </a:moveTo>
                  <a:cubicBezTo>
                    <a:pt x="874" y="20980"/>
                    <a:pt x="1748" y="20980"/>
                    <a:pt x="874" y="20980"/>
                  </a:cubicBezTo>
                  <a:cubicBezTo>
                    <a:pt x="874" y="13986"/>
                    <a:pt x="0" y="6993"/>
                    <a:pt x="0" y="0"/>
                  </a:cubicBezTo>
                  <a:cubicBezTo>
                    <a:pt x="2622" y="0"/>
                    <a:pt x="5245" y="874"/>
                    <a:pt x="7867" y="874"/>
                  </a:cubicBezTo>
                  <a:cubicBezTo>
                    <a:pt x="5245" y="7867"/>
                    <a:pt x="3497" y="13986"/>
                    <a:pt x="874" y="20980"/>
                  </a:cubicBezTo>
                  <a:close/>
                </a:path>
              </a:pathLst>
            </a:custGeom>
            <a:solidFill>
              <a:srgbClr val="C8A5A6"/>
            </a:solidFill>
            <a:ln w="8731" cap="flat">
              <a:noFill/>
              <a:prstDash val="solid"/>
              <a:miter/>
            </a:ln>
          </p:spPr>
          <p:txBody>
            <a:bodyPr rtlCol="0" anchor="ctr"/>
            <a:lstStyle/>
            <a:p>
              <a:endParaRPr lang="en-GB"/>
            </a:p>
          </p:txBody>
        </p:sp>
        <p:sp>
          <p:nvSpPr>
            <p:cNvPr id="1066" name="Freeform: Shape 1065">
              <a:extLst>
                <a:ext uri="{FF2B5EF4-FFF2-40B4-BE49-F238E27FC236}">
                  <a16:creationId xmlns:a16="http://schemas.microsoft.com/office/drawing/2014/main" id="{8B0DB758-01C1-7183-7C9C-24F6C425795F}"/>
                </a:ext>
              </a:extLst>
            </p:cNvPr>
            <p:cNvSpPr/>
            <p:nvPr/>
          </p:nvSpPr>
          <p:spPr>
            <a:xfrm>
              <a:off x="10146506" y="5808718"/>
              <a:ext cx="21853" cy="28846"/>
            </a:xfrm>
            <a:custGeom>
              <a:avLst/>
              <a:gdLst>
                <a:gd name="connsiteX0" fmla="*/ 15735 w 21853"/>
                <a:gd name="connsiteY0" fmla="*/ 28847 h 28846"/>
                <a:gd name="connsiteX1" fmla="*/ 0 w 21853"/>
                <a:gd name="connsiteY1" fmla="*/ 13986 h 28846"/>
                <a:gd name="connsiteX2" fmla="*/ 21854 w 21853"/>
                <a:gd name="connsiteY2" fmla="*/ 0 h 28846"/>
                <a:gd name="connsiteX3" fmla="*/ 15735 w 21853"/>
                <a:gd name="connsiteY3" fmla="*/ 28847 h 28846"/>
              </a:gdLst>
              <a:ahLst/>
              <a:cxnLst>
                <a:cxn ang="0">
                  <a:pos x="connsiteX0" y="connsiteY0"/>
                </a:cxn>
                <a:cxn ang="0">
                  <a:pos x="connsiteX1" y="connsiteY1"/>
                </a:cxn>
                <a:cxn ang="0">
                  <a:pos x="connsiteX2" y="connsiteY2"/>
                </a:cxn>
                <a:cxn ang="0">
                  <a:pos x="connsiteX3" y="connsiteY3"/>
                </a:cxn>
              </a:cxnLst>
              <a:rect l="l" t="t" r="r" b="b"/>
              <a:pathLst>
                <a:path w="21853" h="28846">
                  <a:moveTo>
                    <a:pt x="15735" y="28847"/>
                  </a:moveTo>
                  <a:cubicBezTo>
                    <a:pt x="10490" y="23602"/>
                    <a:pt x="5245" y="19231"/>
                    <a:pt x="0" y="13986"/>
                  </a:cubicBezTo>
                  <a:cubicBezTo>
                    <a:pt x="6993" y="9615"/>
                    <a:pt x="14860" y="5245"/>
                    <a:pt x="21854" y="0"/>
                  </a:cubicBezTo>
                  <a:cubicBezTo>
                    <a:pt x="20105" y="9615"/>
                    <a:pt x="17483" y="19231"/>
                    <a:pt x="15735" y="28847"/>
                  </a:cubicBezTo>
                  <a:close/>
                </a:path>
              </a:pathLst>
            </a:custGeom>
            <a:solidFill>
              <a:srgbClr val="B23D4A"/>
            </a:solidFill>
            <a:ln w="8731" cap="flat">
              <a:noFill/>
              <a:prstDash val="solid"/>
              <a:miter/>
            </a:ln>
          </p:spPr>
          <p:txBody>
            <a:bodyPr rtlCol="0" anchor="ctr"/>
            <a:lstStyle/>
            <a:p>
              <a:endParaRPr lang="en-GB"/>
            </a:p>
          </p:txBody>
        </p:sp>
        <p:sp>
          <p:nvSpPr>
            <p:cNvPr id="1067" name="Freeform: Shape 1066">
              <a:extLst>
                <a:ext uri="{FF2B5EF4-FFF2-40B4-BE49-F238E27FC236}">
                  <a16:creationId xmlns:a16="http://schemas.microsoft.com/office/drawing/2014/main" id="{F86BF54E-B847-F29A-BC41-CEB86896087E}"/>
                </a:ext>
              </a:extLst>
            </p:cNvPr>
            <p:cNvSpPr/>
            <p:nvPr/>
          </p:nvSpPr>
          <p:spPr>
            <a:xfrm>
              <a:off x="9724295" y="6368949"/>
              <a:ext cx="38462" cy="21186"/>
            </a:xfrm>
            <a:custGeom>
              <a:avLst/>
              <a:gdLst>
                <a:gd name="connsiteX0" fmla="*/ 38462 w 38462"/>
                <a:gd name="connsiteY0" fmla="*/ 13207 h 21186"/>
                <a:gd name="connsiteX1" fmla="*/ 13986 w 38462"/>
                <a:gd name="connsiteY1" fmla="*/ 21074 h 21186"/>
                <a:gd name="connsiteX2" fmla="*/ 0 w 38462"/>
                <a:gd name="connsiteY2" fmla="*/ 10584 h 21186"/>
                <a:gd name="connsiteX3" fmla="*/ 11364 w 38462"/>
                <a:gd name="connsiteY3" fmla="*/ 95 h 21186"/>
                <a:gd name="connsiteX4" fmla="*/ 38462 w 38462"/>
                <a:gd name="connsiteY4" fmla="*/ 13207 h 2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21186">
                  <a:moveTo>
                    <a:pt x="38462" y="13207"/>
                  </a:moveTo>
                  <a:cubicBezTo>
                    <a:pt x="24476" y="17577"/>
                    <a:pt x="19231" y="21948"/>
                    <a:pt x="13986" y="21074"/>
                  </a:cubicBezTo>
                  <a:cubicBezTo>
                    <a:pt x="8741" y="20200"/>
                    <a:pt x="4371" y="14081"/>
                    <a:pt x="0" y="10584"/>
                  </a:cubicBezTo>
                  <a:cubicBezTo>
                    <a:pt x="3497" y="7088"/>
                    <a:pt x="6993" y="969"/>
                    <a:pt x="11364" y="95"/>
                  </a:cubicBezTo>
                  <a:cubicBezTo>
                    <a:pt x="15735" y="-779"/>
                    <a:pt x="20105" y="4465"/>
                    <a:pt x="38462" y="13207"/>
                  </a:cubicBezTo>
                  <a:close/>
                </a:path>
              </a:pathLst>
            </a:custGeom>
            <a:solidFill>
              <a:srgbClr val="4F513D"/>
            </a:solidFill>
            <a:ln w="8731" cap="flat">
              <a:noFill/>
              <a:prstDash val="solid"/>
              <a:miter/>
            </a:ln>
          </p:spPr>
          <p:txBody>
            <a:bodyPr rtlCol="0" anchor="ctr"/>
            <a:lstStyle/>
            <a:p>
              <a:endParaRPr lang="en-GB"/>
            </a:p>
          </p:txBody>
        </p:sp>
        <p:sp>
          <p:nvSpPr>
            <p:cNvPr id="1068" name="Freeform: Shape 1067">
              <a:extLst>
                <a:ext uri="{FF2B5EF4-FFF2-40B4-BE49-F238E27FC236}">
                  <a16:creationId xmlns:a16="http://schemas.microsoft.com/office/drawing/2014/main" id="{0B0C4743-2821-C54E-F503-A64358CD7F1E}"/>
                </a:ext>
              </a:extLst>
            </p:cNvPr>
            <p:cNvSpPr/>
            <p:nvPr/>
          </p:nvSpPr>
          <p:spPr>
            <a:xfrm>
              <a:off x="10254026" y="5584937"/>
              <a:ext cx="26224" cy="25350"/>
            </a:xfrm>
            <a:custGeom>
              <a:avLst/>
              <a:gdLst>
                <a:gd name="connsiteX0" fmla="*/ 5245 w 26224"/>
                <a:gd name="connsiteY0" fmla="*/ 25350 h 25350"/>
                <a:gd name="connsiteX1" fmla="*/ 0 w 26224"/>
                <a:gd name="connsiteY1" fmla="*/ 9616 h 25350"/>
                <a:gd name="connsiteX2" fmla="*/ 26224 w 26224"/>
                <a:gd name="connsiteY2" fmla="*/ 0 h 25350"/>
                <a:gd name="connsiteX3" fmla="*/ 5245 w 26224"/>
                <a:gd name="connsiteY3" fmla="*/ 25350 h 25350"/>
              </a:gdLst>
              <a:ahLst/>
              <a:cxnLst>
                <a:cxn ang="0">
                  <a:pos x="connsiteX0" y="connsiteY0"/>
                </a:cxn>
                <a:cxn ang="0">
                  <a:pos x="connsiteX1" y="connsiteY1"/>
                </a:cxn>
                <a:cxn ang="0">
                  <a:pos x="connsiteX2" y="connsiteY2"/>
                </a:cxn>
                <a:cxn ang="0">
                  <a:pos x="connsiteX3" y="connsiteY3"/>
                </a:cxn>
              </a:cxnLst>
              <a:rect l="l" t="t" r="r" b="b"/>
              <a:pathLst>
                <a:path w="26224" h="25350">
                  <a:moveTo>
                    <a:pt x="5245" y="25350"/>
                  </a:moveTo>
                  <a:cubicBezTo>
                    <a:pt x="3497" y="20106"/>
                    <a:pt x="1748" y="14861"/>
                    <a:pt x="0" y="9616"/>
                  </a:cubicBezTo>
                  <a:cubicBezTo>
                    <a:pt x="8741" y="6119"/>
                    <a:pt x="17483" y="3497"/>
                    <a:pt x="26224" y="0"/>
                  </a:cubicBezTo>
                  <a:cubicBezTo>
                    <a:pt x="19231" y="8741"/>
                    <a:pt x="12238" y="16609"/>
                    <a:pt x="5245" y="25350"/>
                  </a:cubicBezTo>
                  <a:close/>
                </a:path>
              </a:pathLst>
            </a:custGeom>
            <a:solidFill>
              <a:srgbClr val="BE7625"/>
            </a:solidFill>
            <a:ln w="8731" cap="flat">
              <a:noFill/>
              <a:prstDash val="solid"/>
              <a:miter/>
            </a:ln>
          </p:spPr>
          <p:txBody>
            <a:bodyPr rtlCol="0" anchor="ctr"/>
            <a:lstStyle/>
            <a:p>
              <a:endParaRPr lang="en-GB"/>
            </a:p>
          </p:txBody>
        </p:sp>
        <p:sp>
          <p:nvSpPr>
            <p:cNvPr id="1069" name="Freeform: Shape 1068">
              <a:extLst>
                <a:ext uri="{FF2B5EF4-FFF2-40B4-BE49-F238E27FC236}">
                  <a16:creationId xmlns:a16="http://schemas.microsoft.com/office/drawing/2014/main" id="{EF6EAB9C-9519-BC3C-4B1C-A7106292A49C}"/>
                </a:ext>
              </a:extLst>
            </p:cNvPr>
            <p:cNvSpPr/>
            <p:nvPr/>
          </p:nvSpPr>
          <p:spPr>
            <a:xfrm>
              <a:off x="10252277" y="5813963"/>
              <a:ext cx="20979" cy="18357"/>
            </a:xfrm>
            <a:custGeom>
              <a:avLst/>
              <a:gdLst>
                <a:gd name="connsiteX0" fmla="*/ 0 w 20979"/>
                <a:gd name="connsiteY0" fmla="*/ 18357 h 18357"/>
                <a:gd name="connsiteX1" fmla="*/ 20979 w 20979"/>
                <a:gd name="connsiteY1" fmla="*/ 0 h 18357"/>
                <a:gd name="connsiteX2" fmla="*/ 0 w 20979"/>
                <a:gd name="connsiteY2" fmla="*/ 18357 h 18357"/>
              </a:gdLst>
              <a:ahLst/>
              <a:cxnLst>
                <a:cxn ang="0">
                  <a:pos x="connsiteX0" y="connsiteY0"/>
                </a:cxn>
                <a:cxn ang="0">
                  <a:pos x="connsiteX1" y="connsiteY1"/>
                </a:cxn>
                <a:cxn ang="0">
                  <a:pos x="connsiteX2" y="connsiteY2"/>
                </a:cxn>
              </a:cxnLst>
              <a:rect l="l" t="t" r="r" b="b"/>
              <a:pathLst>
                <a:path w="20979" h="18357">
                  <a:moveTo>
                    <a:pt x="0" y="18357"/>
                  </a:moveTo>
                  <a:cubicBezTo>
                    <a:pt x="6993" y="12238"/>
                    <a:pt x="13986" y="6119"/>
                    <a:pt x="20979" y="0"/>
                  </a:cubicBezTo>
                  <a:cubicBezTo>
                    <a:pt x="13986" y="6119"/>
                    <a:pt x="6993" y="12238"/>
                    <a:pt x="0" y="18357"/>
                  </a:cubicBezTo>
                  <a:close/>
                </a:path>
              </a:pathLst>
            </a:custGeom>
            <a:solidFill>
              <a:srgbClr val="E7BB54"/>
            </a:solidFill>
            <a:ln w="8731" cap="flat">
              <a:noFill/>
              <a:prstDash val="solid"/>
              <a:miter/>
            </a:ln>
          </p:spPr>
          <p:txBody>
            <a:bodyPr rtlCol="0" anchor="ctr"/>
            <a:lstStyle/>
            <a:p>
              <a:endParaRPr lang="en-GB"/>
            </a:p>
          </p:txBody>
        </p:sp>
        <p:sp>
          <p:nvSpPr>
            <p:cNvPr id="1070" name="Freeform: Shape 1069">
              <a:extLst>
                <a:ext uri="{FF2B5EF4-FFF2-40B4-BE49-F238E27FC236}">
                  <a16:creationId xmlns:a16="http://schemas.microsoft.com/office/drawing/2014/main" id="{309A4537-9FD1-4AB2-3A84-7D77BC5D1FBB}"/>
                </a:ext>
              </a:extLst>
            </p:cNvPr>
            <p:cNvSpPr/>
            <p:nvPr/>
          </p:nvSpPr>
          <p:spPr>
            <a:xfrm>
              <a:off x="10214689" y="5812214"/>
              <a:ext cx="19231" cy="17482"/>
            </a:xfrm>
            <a:custGeom>
              <a:avLst/>
              <a:gdLst>
                <a:gd name="connsiteX0" fmla="*/ 0 w 19231"/>
                <a:gd name="connsiteY0" fmla="*/ 17483 h 17482"/>
                <a:gd name="connsiteX1" fmla="*/ 19231 w 19231"/>
                <a:gd name="connsiteY1" fmla="*/ 0 h 17482"/>
                <a:gd name="connsiteX2" fmla="*/ 17483 w 19231"/>
                <a:gd name="connsiteY2" fmla="*/ 17483 h 17482"/>
                <a:gd name="connsiteX3" fmla="*/ 0 w 19231"/>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9231" h="17482">
                  <a:moveTo>
                    <a:pt x="0" y="17483"/>
                  </a:moveTo>
                  <a:cubicBezTo>
                    <a:pt x="6119" y="11364"/>
                    <a:pt x="12238" y="6119"/>
                    <a:pt x="19231" y="0"/>
                  </a:cubicBezTo>
                  <a:cubicBezTo>
                    <a:pt x="18357" y="6119"/>
                    <a:pt x="18357" y="11364"/>
                    <a:pt x="17483" y="17483"/>
                  </a:cubicBezTo>
                  <a:cubicBezTo>
                    <a:pt x="11364" y="17483"/>
                    <a:pt x="6119" y="17483"/>
                    <a:pt x="0" y="17483"/>
                  </a:cubicBezTo>
                  <a:close/>
                </a:path>
              </a:pathLst>
            </a:custGeom>
            <a:solidFill>
              <a:srgbClr val="E17A69"/>
            </a:solidFill>
            <a:ln w="8731" cap="flat">
              <a:noFill/>
              <a:prstDash val="solid"/>
              <a:miter/>
            </a:ln>
          </p:spPr>
          <p:txBody>
            <a:bodyPr rtlCol="0" anchor="ctr"/>
            <a:lstStyle/>
            <a:p>
              <a:endParaRPr lang="en-GB"/>
            </a:p>
          </p:txBody>
        </p:sp>
        <p:sp>
          <p:nvSpPr>
            <p:cNvPr id="1071" name="Freeform: Shape 1070">
              <a:extLst>
                <a:ext uri="{FF2B5EF4-FFF2-40B4-BE49-F238E27FC236}">
                  <a16:creationId xmlns:a16="http://schemas.microsoft.com/office/drawing/2014/main" id="{1E85CD25-2E6A-8303-8E0C-C5565678DA53}"/>
                </a:ext>
              </a:extLst>
            </p:cNvPr>
            <p:cNvSpPr/>
            <p:nvPr/>
          </p:nvSpPr>
          <p:spPr>
            <a:xfrm>
              <a:off x="10126401" y="5739661"/>
              <a:ext cx="26224" cy="26224"/>
            </a:xfrm>
            <a:custGeom>
              <a:avLst/>
              <a:gdLst>
                <a:gd name="connsiteX0" fmla="*/ 26224 w 26224"/>
                <a:gd name="connsiteY0" fmla="*/ 19231 h 26224"/>
                <a:gd name="connsiteX1" fmla="*/ 0 w 26224"/>
                <a:gd name="connsiteY1" fmla="*/ 26224 h 26224"/>
                <a:gd name="connsiteX2" fmla="*/ 874 w 26224"/>
                <a:gd name="connsiteY2" fmla="*/ 0 h 26224"/>
                <a:gd name="connsiteX3" fmla="*/ 26224 w 26224"/>
                <a:gd name="connsiteY3" fmla="*/ 19231 h 26224"/>
              </a:gdLst>
              <a:ahLst/>
              <a:cxnLst>
                <a:cxn ang="0">
                  <a:pos x="connsiteX0" y="connsiteY0"/>
                </a:cxn>
                <a:cxn ang="0">
                  <a:pos x="connsiteX1" y="connsiteY1"/>
                </a:cxn>
                <a:cxn ang="0">
                  <a:pos x="connsiteX2" y="connsiteY2"/>
                </a:cxn>
                <a:cxn ang="0">
                  <a:pos x="connsiteX3" y="connsiteY3"/>
                </a:cxn>
              </a:cxnLst>
              <a:rect l="l" t="t" r="r" b="b"/>
              <a:pathLst>
                <a:path w="26224" h="26224">
                  <a:moveTo>
                    <a:pt x="26224" y="19231"/>
                  </a:moveTo>
                  <a:cubicBezTo>
                    <a:pt x="17483" y="21854"/>
                    <a:pt x="8741" y="23602"/>
                    <a:pt x="0" y="26224"/>
                  </a:cubicBezTo>
                  <a:cubicBezTo>
                    <a:pt x="0" y="17483"/>
                    <a:pt x="874" y="8741"/>
                    <a:pt x="874" y="0"/>
                  </a:cubicBezTo>
                  <a:cubicBezTo>
                    <a:pt x="9616" y="6119"/>
                    <a:pt x="17483" y="13112"/>
                    <a:pt x="26224" y="19231"/>
                  </a:cubicBezTo>
                  <a:close/>
                </a:path>
              </a:pathLst>
            </a:custGeom>
            <a:solidFill>
              <a:srgbClr val="7E4E29"/>
            </a:solidFill>
            <a:ln w="8731" cap="flat">
              <a:noFill/>
              <a:prstDash val="solid"/>
              <a:miter/>
            </a:ln>
          </p:spPr>
          <p:txBody>
            <a:bodyPr rtlCol="0" anchor="ctr"/>
            <a:lstStyle/>
            <a:p>
              <a:endParaRPr lang="en-GB"/>
            </a:p>
          </p:txBody>
        </p:sp>
        <p:sp>
          <p:nvSpPr>
            <p:cNvPr id="1072" name="Freeform: Shape 1071">
              <a:extLst>
                <a:ext uri="{FF2B5EF4-FFF2-40B4-BE49-F238E27FC236}">
                  <a16:creationId xmlns:a16="http://schemas.microsoft.com/office/drawing/2014/main" id="{02464616-2964-6DDD-20C9-67C63773F04A}"/>
                </a:ext>
              </a:extLst>
            </p:cNvPr>
            <p:cNvSpPr/>
            <p:nvPr/>
          </p:nvSpPr>
          <p:spPr>
            <a:xfrm>
              <a:off x="10017133" y="5923992"/>
              <a:ext cx="20105" cy="14099"/>
            </a:xfrm>
            <a:custGeom>
              <a:avLst/>
              <a:gdLst>
                <a:gd name="connsiteX0" fmla="*/ 20105 w 20105"/>
                <a:gd name="connsiteY0" fmla="*/ 7106 h 14099"/>
                <a:gd name="connsiteX1" fmla="*/ 8741 w 20105"/>
                <a:gd name="connsiteY1" fmla="*/ 14099 h 14099"/>
                <a:gd name="connsiteX2" fmla="*/ 0 w 20105"/>
                <a:gd name="connsiteY2" fmla="*/ 7106 h 14099"/>
                <a:gd name="connsiteX3" fmla="*/ 8741 w 20105"/>
                <a:gd name="connsiteY3" fmla="*/ 113 h 14099"/>
                <a:gd name="connsiteX4" fmla="*/ 20105 w 20105"/>
                <a:gd name="connsiteY4" fmla="*/ 7106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4099">
                  <a:moveTo>
                    <a:pt x="20105" y="7106"/>
                  </a:moveTo>
                  <a:cubicBezTo>
                    <a:pt x="14860" y="10602"/>
                    <a:pt x="12238" y="14099"/>
                    <a:pt x="8741" y="14099"/>
                  </a:cubicBezTo>
                  <a:cubicBezTo>
                    <a:pt x="6119" y="14099"/>
                    <a:pt x="3497" y="9729"/>
                    <a:pt x="0" y="7106"/>
                  </a:cubicBezTo>
                  <a:cubicBezTo>
                    <a:pt x="2622" y="4484"/>
                    <a:pt x="5245" y="113"/>
                    <a:pt x="8741" y="113"/>
                  </a:cubicBezTo>
                  <a:cubicBezTo>
                    <a:pt x="12238" y="-761"/>
                    <a:pt x="14860" y="3609"/>
                    <a:pt x="20105" y="7106"/>
                  </a:cubicBezTo>
                  <a:close/>
                </a:path>
              </a:pathLst>
            </a:custGeom>
            <a:solidFill>
              <a:srgbClr val="7B2B29"/>
            </a:solidFill>
            <a:ln w="8731" cap="flat">
              <a:noFill/>
              <a:prstDash val="solid"/>
              <a:miter/>
            </a:ln>
          </p:spPr>
          <p:txBody>
            <a:bodyPr rtlCol="0" anchor="ctr"/>
            <a:lstStyle/>
            <a:p>
              <a:endParaRPr lang="en-GB"/>
            </a:p>
          </p:txBody>
        </p:sp>
        <p:sp>
          <p:nvSpPr>
            <p:cNvPr id="1073" name="Freeform: Shape 1072">
              <a:extLst>
                <a:ext uri="{FF2B5EF4-FFF2-40B4-BE49-F238E27FC236}">
                  <a16:creationId xmlns:a16="http://schemas.microsoft.com/office/drawing/2014/main" id="{30F09494-F9BF-832F-9F62-BF706E89A61D}"/>
                </a:ext>
              </a:extLst>
            </p:cNvPr>
            <p:cNvSpPr/>
            <p:nvPr/>
          </p:nvSpPr>
          <p:spPr>
            <a:xfrm>
              <a:off x="10066821" y="5950329"/>
              <a:ext cx="20243" cy="23715"/>
            </a:xfrm>
            <a:custGeom>
              <a:avLst/>
              <a:gdLst>
                <a:gd name="connsiteX0" fmla="*/ 4509 w 20243"/>
                <a:gd name="connsiteY0" fmla="*/ 0 h 23715"/>
                <a:gd name="connsiteX1" fmla="*/ 20243 w 20243"/>
                <a:gd name="connsiteY1" fmla="*/ 18357 h 23715"/>
                <a:gd name="connsiteX2" fmla="*/ 10628 w 20243"/>
                <a:gd name="connsiteY2" fmla="*/ 23601 h 23715"/>
                <a:gd name="connsiteX3" fmla="*/ 138 w 20243"/>
                <a:gd name="connsiteY3" fmla="*/ 14860 h 23715"/>
                <a:gd name="connsiteX4" fmla="*/ 4509 w 20243"/>
                <a:gd name="connsiteY4" fmla="*/ 0 h 23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43" h="23715">
                  <a:moveTo>
                    <a:pt x="4509" y="0"/>
                  </a:moveTo>
                  <a:cubicBezTo>
                    <a:pt x="14124" y="11364"/>
                    <a:pt x="16747" y="14860"/>
                    <a:pt x="20243" y="18357"/>
                  </a:cubicBezTo>
                  <a:cubicBezTo>
                    <a:pt x="16747" y="20105"/>
                    <a:pt x="13250" y="24476"/>
                    <a:pt x="10628" y="23601"/>
                  </a:cubicBezTo>
                  <a:cubicBezTo>
                    <a:pt x="6257" y="22727"/>
                    <a:pt x="1886" y="19231"/>
                    <a:pt x="138" y="14860"/>
                  </a:cubicBezTo>
                  <a:cubicBezTo>
                    <a:pt x="-736" y="13112"/>
                    <a:pt x="2760" y="7867"/>
                    <a:pt x="4509" y="0"/>
                  </a:cubicBezTo>
                  <a:close/>
                </a:path>
              </a:pathLst>
            </a:custGeom>
            <a:solidFill>
              <a:srgbClr val="B09B7B"/>
            </a:solidFill>
            <a:ln w="8731" cap="flat">
              <a:noFill/>
              <a:prstDash val="solid"/>
              <a:miter/>
            </a:ln>
          </p:spPr>
          <p:txBody>
            <a:bodyPr rtlCol="0" anchor="ctr"/>
            <a:lstStyle/>
            <a:p>
              <a:endParaRPr lang="en-GB"/>
            </a:p>
          </p:txBody>
        </p:sp>
        <p:sp>
          <p:nvSpPr>
            <p:cNvPr id="1074" name="Freeform: Shape 1073">
              <a:extLst>
                <a:ext uri="{FF2B5EF4-FFF2-40B4-BE49-F238E27FC236}">
                  <a16:creationId xmlns:a16="http://schemas.microsoft.com/office/drawing/2014/main" id="{5CD38D31-5265-690D-2DE1-964D3CE69EA5}"/>
                </a:ext>
              </a:extLst>
            </p:cNvPr>
            <p:cNvSpPr/>
            <p:nvPr/>
          </p:nvSpPr>
          <p:spPr>
            <a:xfrm>
              <a:off x="9973426" y="5773752"/>
              <a:ext cx="21853" cy="17482"/>
            </a:xfrm>
            <a:custGeom>
              <a:avLst/>
              <a:gdLst>
                <a:gd name="connsiteX0" fmla="*/ 21854 w 21853"/>
                <a:gd name="connsiteY0" fmla="*/ 0 h 17482"/>
                <a:gd name="connsiteX1" fmla="*/ 20980 w 21853"/>
                <a:gd name="connsiteY1" fmla="*/ 17483 h 17482"/>
                <a:gd name="connsiteX2" fmla="*/ 0 w 21853"/>
                <a:gd name="connsiteY2" fmla="*/ 11364 h 17482"/>
                <a:gd name="connsiteX3" fmla="*/ 21854 w 21853"/>
                <a:gd name="connsiteY3" fmla="*/ 0 h 17482"/>
              </a:gdLst>
              <a:ahLst/>
              <a:cxnLst>
                <a:cxn ang="0">
                  <a:pos x="connsiteX0" y="connsiteY0"/>
                </a:cxn>
                <a:cxn ang="0">
                  <a:pos x="connsiteX1" y="connsiteY1"/>
                </a:cxn>
                <a:cxn ang="0">
                  <a:pos x="connsiteX2" y="connsiteY2"/>
                </a:cxn>
                <a:cxn ang="0">
                  <a:pos x="connsiteX3" y="connsiteY3"/>
                </a:cxn>
              </a:cxnLst>
              <a:rect l="l" t="t" r="r" b="b"/>
              <a:pathLst>
                <a:path w="21853" h="17482">
                  <a:moveTo>
                    <a:pt x="21854" y="0"/>
                  </a:moveTo>
                  <a:cubicBezTo>
                    <a:pt x="21854" y="6119"/>
                    <a:pt x="20980" y="11364"/>
                    <a:pt x="20980" y="17483"/>
                  </a:cubicBezTo>
                  <a:cubicBezTo>
                    <a:pt x="13986" y="15734"/>
                    <a:pt x="6993" y="13112"/>
                    <a:pt x="0" y="11364"/>
                  </a:cubicBezTo>
                  <a:cubicBezTo>
                    <a:pt x="6993" y="6993"/>
                    <a:pt x="14860" y="3496"/>
                    <a:pt x="21854" y="0"/>
                  </a:cubicBezTo>
                  <a:close/>
                </a:path>
              </a:pathLst>
            </a:custGeom>
            <a:solidFill>
              <a:srgbClr val="654A38"/>
            </a:solidFill>
            <a:ln w="8731" cap="flat">
              <a:noFill/>
              <a:prstDash val="solid"/>
              <a:miter/>
            </a:ln>
          </p:spPr>
          <p:txBody>
            <a:bodyPr rtlCol="0" anchor="ctr"/>
            <a:lstStyle/>
            <a:p>
              <a:endParaRPr lang="en-GB"/>
            </a:p>
          </p:txBody>
        </p:sp>
        <p:sp>
          <p:nvSpPr>
            <p:cNvPr id="1075" name="Freeform: Shape 1074">
              <a:extLst>
                <a:ext uri="{FF2B5EF4-FFF2-40B4-BE49-F238E27FC236}">
                  <a16:creationId xmlns:a16="http://schemas.microsoft.com/office/drawing/2014/main" id="{324ECF93-606B-BE0A-B51B-F79075779A74}"/>
                </a:ext>
              </a:extLst>
            </p:cNvPr>
            <p:cNvSpPr/>
            <p:nvPr/>
          </p:nvSpPr>
          <p:spPr>
            <a:xfrm>
              <a:off x="10128149" y="5737912"/>
              <a:ext cx="24476" cy="20979"/>
            </a:xfrm>
            <a:custGeom>
              <a:avLst/>
              <a:gdLst>
                <a:gd name="connsiteX0" fmla="*/ 24476 w 24476"/>
                <a:gd name="connsiteY0" fmla="*/ 20980 h 20979"/>
                <a:gd name="connsiteX1" fmla="*/ 0 w 24476"/>
                <a:gd name="connsiteY1" fmla="*/ 874 h 20979"/>
                <a:gd name="connsiteX2" fmla="*/ 22728 w 24476"/>
                <a:gd name="connsiteY2" fmla="*/ 0 h 20979"/>
                <a:gd name="connsiteX3" fmla="*/ 24476 w 24476"/>
                <a:gd name="connsiteY3" fmla="*/ 20980 h 20979"/>
              </a:gdLst>
              <a:ahLst/>
              <a:cxnLst>
                <a:cxn ang="0">
                  <a:pos x="connsiteX0" y="connsiteY0"/>
                </a:cxn>
                <a:cxn ang="0">
                  <a:pos x="connsiteX1" y="connsiteY1"/>
                </a:cxn>
                <a:cxn ang="0">
                  <a:pos x="connsiteX2" y="connsiteY2"/>
                </a:cxn>
                <a:cxn ang="0">
                  <a:pos x="connsiteX3" y="connsiteY3"/>
                </a:cxn>
              </a:cxnLst>
              <a:rect l="l" t="t" r="r" b="b"/>
              <a:pathLst>
                <a:path w="24476" h="20979">
                  <a:moveTo>
                    <a:pt x="24476" y="20980"/>
                  </a:moveTo>
                  <a:cubicBezTo>
                    <a:pt x="16609" y="13987"/>
                    <a:pt x="7867" y="7867"/>
                    <a:pt x="0" y="874"/>
                  </a:cubicBezTo>
                  <a:cubicBezTo>
                    <a:pt x="7867" y="874"/>
                    <a:pt x="15735" y="0"/>
                    <a:pt x="22728" y="0"/>
                  </a:cubicBezTo>
                  <a:cubicBezTo>
                    <a:pt x="23602" y="7867"/>
                    <a:pt x="23602" y="14861"/>
                    <a:pt x="24476" y="20980"/>
                  </a:cubicBezTo>
                  <a:close/>
                </a:path>
              </a:pathLst>
            </a:custGeom>
            <a:solidFill>
              <a:srgbClr val="E7BB54"/>
            </a:solidFill>
            <a:ln w="8731" cap="flat">
              <a:noFill/>
              <a:prstDash val="solid"/>
              <a:miter/>
            </a:ln>
          </p:spPr>
          <p:txBody>
            <a:bodyPr rtlCol="0" anchor="ctr"/>
            <a:lstStyle/>
            <a:p>
              <a:endParaRPr lang="en-GB"/>
            </a:p>
          </p:txBody>
        </p:sp>
        <p:sp>
          <p:nvSpPr>
            <p:cNvPr id="1076" name="Freeform: Shape 1075">
              <a:extLst>
                <a:ext uri="{FF2B5EF4-FFF2-40B4-BE49-F238E27FC236}">
                  <a16:creationId xmlns:a16="http://schemas.microsoft.com/office/drawing/2014/main" id="{45F08C29-3EAA-0FAD-70C7-B5714B9EE9FA}"/>
                </a:ext>
              </a:extLst>
            </p:cNvPr>
            <p:cNvSpPr/>
            <p:nvPr/>
          </p:nvSpPr>
          <p:spPr>
            <a:xfrm>
              <a:off x="10301229" y="5496649"/>
              <a:ext cx="7867" cy="23601"/>
            </a:xfrm>
            <a:custGeom>
              <a:avLst/>
              <a:gdLst>
                <a:gd name="connsiteX0" fmla="*/ 0 w 7867"/>
                <a:gd name="connsiteY0" fmla="*/ 23602 h 23601"/>
                <a:gd name="connsiteX1" fmla="*/ 7867 w 7867"/>
                <a:gd name="connsiteY1" fmla="*/ 0 h 23601"/>
                <a:gd name="connsiteX2" fmla="*/ 0 w 7867"/>
                <a:gd name="connsiteY2" fmla="*/ 23602 h 23601"/>
              </a:gdLst>
              <a:ahLst/>
              <a:cxnLst>
                <a:cxn ang="0">
                  <a:pos x="connsiteX0" y="connsiteY0"/>
                </a:cxn>
                <a:cxn ang="0">
                  <a:pos x="connsiteX1" y="connsiteY1"/>
                </a:cxn>
                <a:cxn ang="0">
                  <a:pos x="connsiteX2" y="connsiteY2"/>
                </a:cxn>
              </a:cxnLst>
              <a:rect l="l" t="t" r="r" b="b"/>
              <a:pathLst>
                <a:path w="7867" h="23601">
                  <a:moveTo>
                    <a:pt x="0" y="23602"/>
                  </a:moveTo>
                  <a:cubicBezTo>
                    <a:pt x="2622" y="15734"/>
                    <a:pt x="5245" y="7867"/>
                    <a:pt x="7867" y="0"/>
                  </a:cubicBezTo>
                  <a:cubicBezTo>
                    <a:pt x="5245" y="7867"/>
                    <a:pt x="2622" y="15734"/>
                    <a:pt x="0" y="23602"/>
                  </a:cubicBezTo>
                  <a:close/>
                </a:path>
              </a:pathLst>
            </a:custGeom>
            <a:solidFill>
              <a:srgbClr val="EA9024"/>
            </a:solidFill>
            <a:ln w="8731" cap="flat">
              <a:noFill/>
              <a:prstDash val="solid"/>
              <a:miter/>
            </a:ln>
          </p:spPr>
          <p:txBody>
            <a:bodyPr rtlCol="0" anchor="ctr"/>
            <a:lstStyle/>
            <a:p>
              <a:endParaRPr lang="en-GB"/>
            </a:p>
          </p:txBody>
        </p:sp>
        <p:sp>
          <p:nvSpPr>
            <p:cNvPr id="1077" name="Freeform: Shape 1076">
              <a:extLst>
                <a:ext uri="{FF2B5EF4-FFF2-40B4-BE49-F238E27FC236}">
                  <a16:creationId xmlns:a16="http://schemas.microsoft.com/office/drawing/2014/main" id="{74CA3ECF-1679-4816-7572-18EF364DFA1D}"/>
                </a:ext>
              </a:extLst>
            </p:cNvPr>
            <p:cNvSpPr/>
            <p:nvPr/>
          </p:nvSpPr>
          <p:spPr>
            <a:xfrm>
              <a:off x="10080945" y="5566581"/>
              <a:ext cx="28846" cy="13986"/>
            </a:xfrm>
            <a:custGeom>
              <a:avLst/>
              <a:gdLst>
                <a:gd name="connsiteX0" fmla="*/ 27973 w 28846"/>
                <a:gd name="connsiteY0" fmla="*/ 0 h 13986"/>
                <a:gd name="connsiteX1" fmla="*/ 28847 w 28846"/>
                <a:gd name="connsiteY1" fmla="*/ 5245 h 13986"/>
                <a:gd name="connsiteX2" fmla="*/ 0 w 28846"/>
                <a:gd name="connsiteY2" fmla="*/ 13986 h 13986"/>
                <a:gd name="connsiteX3" fmla="*/ 27973 w 28846"/>
                <a:gd name="connsiteY3" fmla="*/ 0 h 13986"/>
              </a:gdLst>
              <a:ahLst/>
              <a:cxnLst>
                <a:cxn ang="0">
                  <a:pos x="connsiteX0" y="connsiteY0"/>
                </a:cxn>
                <a:cxn ang="0">
                  <a:pos x="connsiteX1" y="connsiteY1"/>
                </a:cxn>
                <a:cxn ang="0">
                  <a:pos x="connsiteX2" y="connsiteY2"/>
                </a:cxn>
                <a:cxn ang="0">
                  <a:pos x="connsiteX3" y="connsiteY3"/>
                </a:cxn>
              </a:cxnLst>
              <a:rect l="l" t="t" r="r" b="b"/>
              <a:pathLst>
                <a:path w="28846" h="13986">
                  <a:moveTo>
                    <a:pt x="27973" y="0"/>
                  </a:moveTo>
                  <a:cubicBezTo>
                    <a:pt x="27973" y="1748"/>
                    <a:pt x="27973" y="3497"/>
                    <a:pt x="28847" y="5245"/>
                  </a:cubicBezTo>
                  <a:cubicBezTo>
                    <a:pt x="19231" y="7867"/>
                    <a:pt x="9616" y="11364"/>
                    <a:pt x="0" y="13986"/>
                  </a:cubicBezTo>
                  <a:cubicBezTo>
                    <a:pt x="9616" y="9615"/>
                    <a:pt x="19231" y="5245"/>
                    <a:pt x="27973" y="0"/>
                  </a:cubicBezTo>
                  <a:close/>
                </a:path>
              </a:pathLst>
            </a:custGeom>
            <a:solidFill>
              <a:srgbClr val="DB7F59"/>
            </a:solidFill>
            <a:ln w="8731" cap="flat">
              <a:noFill/>
              <a:prstDash val="solid"/>
              <a:miter/>
            </a:ln>
          </p:spPr>
          <p:txBody>
            <a:bodyPr rtlCol="0" anchor="ctr"/>
            <a:lstStyle/>
            <a:p>
              <a:endParaRPr lang="en-GB"/>
            </a:p>
          </p:txBody>
        </p:sp>
        <p:sp>
          <p:nvSpPr>
            <p:cNvPr id="1078" name="Freeform: Shape 1077">
              <a:extLst>
                <a:ext uri="{FF2B5EF4-FFF2-40B4-BE49-F238E27FC236}">
                  <a16:creationId xmlns:a16="http://schemas.microsoft.com/office/drawing/2014/main" id="{96018958-4B0C-5A79-B503-58519FB4023A}"/>
                </a:ext>
              </a:extLst>
            </p:cNvPr>
            <p:cNvSpPr/>
            <p:nvPr/>
          </p:nvSpPr>
          <p:spPr>
            <a:xfrm>
              <a:off x="10275879" y="5533363"/>
              <a:ext cx="17482" cy="22727"/>
            </a:xfrm>
            <a:custGeom>
              <a:avLst/>
              <a:gdLst>
                <a:gd name="connsiteX0" fmla="*/ 1748 w 17482"/>
                <a:gd name="connsiteY0" fmla="*/ 0 h 22727"/>
                <a:gd name="connsiteX1" fmla="*/ 17483 w 17482"/>
                <a:gd name="connsiteY1" fmla="*/ 21854 h 22727"/>
                <a:gd name="connsiteX2" fmla="*/ 17483 w 17482"/>
                <a:gd name="connsiteY2" fmla="*/ 21854 h 22727"/>
                <a:gd name="connsiteX3" fmla="*/ 0 w 17482"/>
                <a:gd name="connsiteY3" fmla="*/ 22727 h 22727"/>
                <a:gd name="connsiteX4" fmla="*/ 1748 w 17482"/>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22727">
                  <a:moveTo>
                    <a:pt x="1748" y="0"/>
                  </a:moveTo>
                  <a:cubicBezTo>
                    <a:pt x="6993" y="6993"/>
                    <a:pt x="12238" y="14861"/>
                    <a:pt x="17483" y="21854"/>
                  </a:cubicBezTo>
                  <a:cubicBezTo>
                    <a:pt x="17483" y="21854"/>
                    <a:pt x="17483" y="21854"/>
                    <a:pt x="17483" y="21854"/>
                  </a:cubicBezTo>
                  <a:cubicBezTo>
                    <a:pt x="11364" y="21854"/>
                    <a:pt x="6119" y="22727"/>
                    <a:pt x="0" y="22727"/>
                  </a:cubicBezTo>
                  <a:cubicBezTo>
                    <a:pt x="874" y="14861"/>
                    <a:pt x="1748" y="6993"/>
                    <a:pt x="1748" y="0"/>
                  </a:cubicBezTo>
                  <a:close/>
                </a:path>
              </a:pathLst>
            </a:custGeom>
            <a:solidFill>
              <a:srgbClr val="E7BB54"/>
            </a:solidFill>
            <a:ln w="8731" cap="flat">
              <a:noFill/>
              <a:prstDash val="solid"/>
              <a:miter/>
            </a:ln>
          </p:spPr>
          <p:txBody>
            <a:bodyPr rtlCol="0" anchor="ctr"/>
            <a:lstStyle/>
            <a:p>
              <a:endParaRPr lang="en-GB"/>
            </a:p>
          </p:txBody>
        </p:sp>
        <p:sp>
          <p:nvSpPr>
            <p:cNvPr id="1079" name="Freeform: Shape 1078">
              <a:extLst>
                <a:ext uri="{FF2B5EF4-FFF2-40B4-BE49-F238E27FC236}">
                  <a16:creationId xmlns:a16="http://schemas.microsoft.com/office/drawing/2014/main" id="{1C5E464E-9B5A-AD27-9CAE-76758B312827}"/>
                </a:ext>
              </a:extLst>
            </p:cNvPr>
            <p:cNvSpPr/>
            <p:nvPr/>
          </p:nvSpPr>
          <p:spPr>
            <a:xfrm>
              <a:off x="10085316" y="5739661"/>
              <a:ext cx="11363" cy="18357"/>
            </a:xfrm>
            <a:custGeom>
              <a:avLst/>
              <a:gdLst>
                <a:gd name="connsiteX0" fmla="*/ 6993 w 11363"/>
                <a:gd name="connsiteY0" fmla="*/ 0 h 18357"/>
                <a:gd name="connsiteX1" fmla="*/ 11364 w 11363"/>
                <a:gd name="connsiteY1" fmla="*/ 12238 h 18357"/>
                <a:gd name="connsiteX2" fmla="*/ 6993 w 11363"/>
                <a:gd name="connsiteY2" fmla="*/ 18357 h 18357"/>
                <a:gd name="connsiteX3" fmla="*/ 0 w 11363"/>
                <a:gd name="connsiteY3" fmla="*/ 11364 h 18357"/>
                <a:gd name="connsiteX4" fmla="*/ 6993 w 11363"/>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8357">
                  <a:moveTo>
                    <a:pt x="6993" y="0"/>
                  </a:moveTo>
                  <a:cubicBezTo>
                    <a:pt x="9616" y="6119"/>
                    <a:pt x="11364" y="8741"/>
                    <a:pt x="11364" y="12238"/>
                  </a:cubicBezTo>
                  <a:cubicBezTo>
                    <a:pt x="11364" y="13987"/>
                    <a:pt x="8741" y="16609"/>
                    <a:pt x="6993" y="18357"/>
                  </a:cubicBezTo>
                  <a:cubicBezTo>
                    <a:pt x="4371" y="15734"/>
                    <a:pt x="0" y="13987"/>
                    <a:pt x="0" y="11364"/>
                  </a:cubicBezTo>
                  <a:cubicBezTo>
                    <a:pt x="0" y="8741"/>
                    <a:pt x="3497" y="5245"/>
                    <a:pt x="6993" y="0"/>
                  </a:cubicBezTo>
                  <a:close/>
                </a:path>
              </a:pathLst>
            </a:custGeom>
            <a:solidFill>
              <a:srgbClr val="40293D"/>
            </a:solidFill>
            <a:ln w="8731" cap="flat">
              <a:noFill/>
              <a:prstDash val="solid"/>
              <a:miter/>
            </a:ln>
          </p:spPr>
          <p:txBody>
            <a:bodyPr rtlCol="0" anchor="ctr"/>
            <a:lstStyle/>
            <a:p>
              <a:endParaRPr lang="en-GB"/>
            </a:p>
          </p:txBody>
        </p:sp>
        <p:sp>
          <p:nvSpPr>
            <p:cNvPr id="1080" name="Freeform: Shape 1079">
              <a:extLst>
                <a:ext uri="{FF2B5EF4-FFF2-40B4-BE49-F238E27FC236}">
                  <a16:creationId xmlns:a16="http://schemas.microsoft.com/office/drawing/2014/main" id="{E061A5B4-0854-CC1B-30CC-1ACE1A0C0B4E}"/>
                </a:ext>
              </a:extLst>
            </p:cNvPr>
            <p:cNvSpPr/>
            <p:nvPr/>
          </p:nvSpPr>
          <p:spPr>
            <a:xfrm>
              <a:off x="10043357" y="6007149"/>
              <a:ext cx="14998" cy="15871"/>
            </a:xfrm>
            <a:custGeom>
              <a:avLst/>
              <a:gdLst>
                <a:gd name="connsiteX0" fmla="*/ 10490 w 14998"/>
                <a:gd name="connsiteY0" fmla="*/ 0 h 15871"/>
                <a:gd name="connsiteX1" fmla="*/ 14860 w 14998"/>
                <a:gd name="connsiteY1" fmla="*/ 10489 h 15871"/>
                <a:gd name="connsiteX2" fmla="*/ 6993 w 14998"/>
                <a:gd name="connsiteY2" fmla="*/ 15734 h 15871"/>
                <a:gd name="connsiteX3" fmla="*/ 0 w 14998"/>
                <a:gd name="connsiteY3" fmla="*/ 6993 h 15871"/>
                <a:gd name="connsiteX4" fmla="*/ 10490 w 14998"/>
                <a:gd name="connsiteY4" fmla="*/ 0 h 15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8" h="15871">
                  <a:moveTo>
                    <a:pt x="10490" y="0"/>
                  </a:moveTo>
                  <a:cubicBezTo>
                    <a:pt x="12238" y="4371"/>
                    <a:pt x="15735" y="7867"/>
                    <a:pt x="14860" y="10489"/>
                  </a:cubicBezTo>
                  <a:cubicBezTo>
                    <a:pt x="13986" y="13112"/>
                    <a:pt x="8741" y="16608"/>
                    <a:pt x="6993" y="15734"/>
                  </a:cubicBezTo>
                  <a:cubicBezTo>
                    <a:pt x="4371" y="13986"/>
                    <a:pt x="2622" y="9615"/>
                    <a:pt x="0" y="6993"/>
                  </a:cubicBezTo>
                  <a:cubicBezTo>
                    <a:pt x="2622" y="4371"/>
                    <a:pt x="6119" y="2622"/>
                    <a:pt x="10490" y="0"/>
                  </a:cubicBezTo>
                  <a:close/>
                </a:path>
              </a:pathLst>
            </a:custGeom>
            <a:solidFill>
              <a:srgbClr val="C8A5A6"/>
            </a:solidFill>
            <a:ln w="8731" cap="flat">
              <a:noFill/>
              <a:prstDash val="solid"/>
              <a:miter/>
            </a:ln>
          </p:spPr>
          <p:txBody>
            <a:bodyPr rtlCol="0" anchor="ctr"/>
            <a:lstStyle/>
            <a:p>
              <a:endParaRPr lang="en-GB"/>
            </a:p>
          </p:txBody>
        </p:sp>
        <p:sp>
          <p:nvSpPr>
            <p:cNvPr id="1081" name="Freeform: Shape 1080">
              <a:extLst>
                <a:ext uri="{FF2B5EF4-FFF2-40B4-BE49-F238E27FC236}">
                  <a16:creationId xmlns:a16="http://schemas.microsoft.com/office/drawing/2014/main" id="{70C18693-56B8-89AE-FCD2-DC402DC1E1FB}"/>
                </a:ext>
              </a:extLst>
            </p:cNvPr>
            <p:cNvSpPr/>
            <p:nvPr/>
          </p:nvSpPr>
          <p:spPr>
            <a:xfrm>
              <a:off x="10100062" y="6012393"/>
              <a:ext cx="16723" cy="17482"/>
            </a:xfrm>
            <a:custGeom>
              <a:avLst/>
              <a:gdLst>
                <a:gd name="connsiteX0" fmla="*/ 16723 w 16723"/>
                <a:gd name="connsiteY0" fmla="*/ 9615 h 17482"/>
                <a:gd name="connsiteX1" fmla="*/ 5359 w 16723"/>
                <a:gd name="connsiteY1" fmla="*/ 17483 h 17482"/>
                <a:gd name="connsiteX2" fmla="*/ 114 w 16723"/>
                <a:gd name="connsiteY2" fmla="*/ 7867 h 17482"/>
                <a:gd name="connsiteX3" fmla="*/ 7982 w 16723"/>
                <a:gd name="connsiteY3" fmla="*/ 0 h 17482"/>
                <a:gd name="connsiteX4" fmla="*/ 16723 w 16723"/>
                <a:gd name="connsiteY4" fmla="*/ 9615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3" h="17482">
                  <a:moveTo>
                    <a:pt x="16723" y="9615"/>
                  </a:moveTo>
                  <a:cubicBezTo>
                    <a:pt x="12352" y="13112"/>
                    <a:pt x="8856" y="14861"/>
                    <a:pt x="5359" y="17483"/>
                  </a:cubicBezTo>
                  <a:cubicBezTo>
                    <a:pt x="3611" y="13986"/>
                    <a:pt x="-760" y="10490"/>
                    <a:pt x="114" y="7867"/>
                  </a:cubicBezTo>
                  <a:cubicBezTo>
                    <a:pt x="114" y="5245"/>
                    <a:pt x="5359" y="2622"/>
                    <a:pt x="7982" y="0"/>
                  </a:cubicBezTo>
                  <a:cubicBezTo>
                    <a:pt x="10604" y="2622"/>
                    <a:pt x="13226" y="5245"/>
                    <a:pt x="16723" y="9615"/>
                  </a:cubicBezTo>
                  <a:close/>
                </a:path>
              </a:pathLst>
            </a:custGeom>
            <a:solidFill>
              <a:srgbClr val="8C5D5A"/>
            </a:solidFill>
            <a:ln w="8731" cap="flat">
              <a:noFill/>
              <a:prstDash val="solid"/>
              <a:miter/>
            </a:ln>
          </p:spPr>
          <p:txBody>
            <a:bodyPr rtlCol="0" anchor="ctr"/>
            <a:lstStyle/>
            <a:p>
              <a:endParaRPr lang="en-GB"/>
            </a:p>
          </p:txBody>
        </p:sp>
        <p:sp>
          <p:nvSpPr>
            <p:cNvPr id="1082" name="Freeform: Shape 1081">
              <a:extLst>
                <a:ext uri="{FF2B5EF4-FFF2-40B4-BE49-F238E27FC236}">
                  <a16:creationId xmlns:a16="http://schemas.microsoft.com/office/drawing/2014/main" id="{FF58CC96-2603-5C70-FA39-501FAE18BD98}"/>
                </a:ext>
              </a:extLst>
            </p:cNvPr>
            <p:cNvSpPr/>
            <p:nvPr/>
          </p:nvSpPr>
          <p:spPr>
            <a:xfrm>
              <a:off x="10469065" y="5792984"/>
              <a:ext cx="16608" cy="20105"/>
            </a:xfrm>
            <a:custGeom>
              <a:avLst/>
              <a:gdLst>
                <a:gd name="connsiteX0" fmla="*/ 16609 w 16608"/>
                <a:gd name="connsiteY0" fmla="*/ 0 h 20105"/>
                <a:gd name="connsiteX1" fmla="*/ 0 w 16608"/>
                <a:gd name="connsiteY1" fmla="*/ 20105 h 20105"/>
                <a:gd name="connsiteX2" fmla="*/ 0 w 16608"/>
                <a:gd name="connsiteY2" fmla="*/ 20105 h 20105"/>
                <a:gd name="connsiteX3" fmla="*/ 16609 w 16608"/>
                <a:gd name="connsiteY3" fmla="*/ 0 h 20105"/>
              </a:gdLst>
              <a:ahLst/>
              <a:cxnLst>
                <a:cxn ang="0">
                  <a:pos x="connsiteX0" y="connsiteY0"/>
                </a:cxn>
                <a:cxn ang="0">
                  <a:pos x="connsiteX1" y="connsiteY1"/>
                </a:cxn>
                <a:cxn ang="0">
                  <a:pos x="connsiteX2" y="connsiteY2"/>
                </a:cxn>
                <a:cxn ang="0">
                  <a:pos x="connsiteX3" y="connsiteY3"/>
                </a:cxn>
              </a:cxnLst>
              <a:rect l="l" t="t" r="r" b="b"/>
              <a:pathLst>
                <a:path w="16608" h="20105">
                  <a:moveTo>
                    <a:pt x="16609" y="0"/>
                  </a:moveTo>
                  <a:cubicBezTo>
                    <a:pt x="11364" y="6993"/>
                    <a:pt x="5245" y="13112"/>
                    <a:pt x="0" y="20105"/>
                  </a:cubicBezTo>
                  <a:cubicBezTo>
                    <a:pt x="0" y="20105"/>
                    <a:pt x="0" y="20105"/>
                    <a:pt x="0" y="20105"/>
                  </a:cubicBezTo>
                  <a:cubicBezTo>
                    <a:pt x="6119" y="13112"/>
                    <a:pt x="11364" y="6119"/>
                    <a:pt x="16609" y="0"/>
                  </a:cubicBezTo>
                  <a:close/>
                </a:path>
              </a:pathLst>
            </a:custGeom>
            <a:solidFill>
              <a:srgbClr val="E17A69"/>
            </a:solidFill>
            <a:ln w="8731" cap="flat">
              <a:noFill/>
              <a:prstDash val="solid"/>
              <a:miter/>
            </a:ln>
          </p:spPr>
          <p:txBody>
            <a:bodyPr rtlCol="0" anchor="ctr"/>
            <a:lstStyle/>
            <a:p>
              <a:endParaRPr lang="en-GB"/>
            </a:p>
          </p:txBody>
        </p:sp>
        <p:sp>
          <p:nvSpPr>
            <p:cNvPr id="1083" name="Freeform: Shape 1082">
              <a:extLst>
                <a:ext uri="{FF2B5EF4-FFF2-40B4-BE49-F238E27FC236}">
                  <a16:creationId xmlns:a16="http://schemas.microsoft.com/office/drawing/2014/main" id="{43530EAB-BBB2-83C1-9705-AED43BF50A08}"/>
                </a:ext>
              </a:extLst>
            </p:cNvPr>
            <p:cNvSpPr/>
            <p:nvPr/>
          </p:nvSpPr>
          <p:spPr>
            <a:xfrm>
              <a:off x="10410321" y="5547349"/>
              <a:ext cx="12413" cy="13986"/>
            </a:xfrm>
            <a:custGeom>
              <a:avLst/>
              <a:gdLst>
                <a:gd name="connsiteX0" fmla="*/ 12414 w 12413"/>
                <a:gd name="connsiteY0" fmla="*/ 6993 h 13986"/>
                <a:gd name="connsiteX1" fmla="*/ 2798 w 12413"/>
                <a:gd name="connsiteY1" fmla="*/ 13987 h 13986"/>
                <a:gd name="connsiteX2" fmla="*/ 176 w 12413"/>
                <a:gd name="connsiteY2" fmla="*/ 5245 h 13986"/>
                <a:gd name="connsiteX3" fmla="*/ 10666 w 12413"/>
                <a:gd name="connsiteY3" fmla="*/ 0 h 13986"/>
                <a:gd name="connsiteX4" fmla="*/ 12414 w 12413"/>
                <a:gd name="connsiteY4" fmla="*/ 6993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13" h="13986">
                  <a:moveTo>
                    <a:pt x="12414" y="6993"/>
                  </a:moveTo>
                  <a:cubicBezTo>
                    <a:pt x="8917" y="9616"/>
                    <a:pt x="5421" y="12238"/>
                    <a:pt x="2798" y="13987"/>
                  </a:cubicBezTo>
                  <a:cubicBezTo>
                    <a:pt x="1924" y="10490"/>
                    <a:pt x="-698" y="6119"/>
                    <a:pt x="176" y="5245"/>
                  </a:cubicBezTo>
                  <a:cubicBezTo>
                    <a:pt x="2798" y="2622"/>
                    <a:pt x="7169" y="1748"/>
                    <a:pt x="10666" y="0"/>
                  </a:cubicBezTo>
                  <a:cubicBezTo>
                    <a:pt x="10666" y="1748"/>
                    <a:pt x="11540" y="4371"/>
                    <a:pt x="12414" y="6993"/>
                  </a:cubicBezTo>
                  <a:close/>
                </a:path>
              </a:pathLst>
            </a:custGeom>
            <a:solidFill>
              <a:srgbClr val="B09B7B"/>
            </a:solidFill>
            <a:ln w="8731" cap="flat">
              <a:noFill/>
              <a:prstDash val="solid"/>
              <a:miter/>
            </a:ln>
          </p:spPr>
          <p:txBody>
            <a:bodyPr rtlCol="0" anchor="ctr"/>
            <a:lstStyle/>
            <a:p>
              <a:endParaRPr lang="en-GB"/>
            </a:p>
          </p:txBody>
        </p:sp>
        <p:sp>
          <p:nvSpPr>
            <p:cNvPr id="1084" name="Freeform: Shape 1083">
              <a:extLst>
                <a:ext uri="{FF2B5EF4-FFF2-40B4-BE49-F238E27FC236}">
                  <a16:creationId xmlns:a16="http://schemas.microsoft.com/office/drawing/2014/main" id="{8D6895C7-BFDE-9104-4F2C-6C4AADA2F6E1}"/>
                </a:ext>
              </a:extLst>
            </p:cNvPr>
            <p:cNvSpPr/>
            <p:nvPr/>
          </p:nvSpPr>
          <p:spPr>
            <a:xfrm>
              <a:off x="10119408" y="5590182"/>
              <a:ext cx="12238" cy="11363"/>
            </a:xfrm>
            <a:custGeom>
              <a:avLst/>
              <a:gdLst>
                <a:gd name="connsiteX0" fmla="*/ 6993 w 12238"/>
                <a:gd name="connsiteY0" fmla="*/ 0 h 11363"/>
                <a:gd name="connsiteX1" fmla="*/ 12238 w 12238"/>
                <a:gd name="connsiteY1" fmla="*/ 5245 h 11363"/>
                <a:gd name="connsiteX2" fmla="*/ 2622 w 12238"/>
                <a:gd name="connsiteY2" fmla="*/ 11364 h 11363"/>
                <a:gd name="connsiteX3" fmla="*/ 0 w 12238"/>
                <a:gd name="connsiteY3" fmla="*/ 3496 h 11363"/>
                <a:gd name="connsiteX4" fmla="*/ 6993 w 12238"/>
                <a:gd name="connsiteY4" fmla="*/ 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1363">
                  <a:moveTo>
                    <a:pt x="6993" y="0"/>
                  </a:moveTo>
                  <a:cubicBezTo>
                    <a:pt x="8741" y="1748"/>
                    <a:pt x="10490" y="3496"/>
                    <a:pt x="12238" y="5245"/>
                  </a:cubicBezTo>
                  <a:cubicBezTo>
                    <a:pt x="8741" y="6993"/>
                    <a:pt x="6119" y="8741"/>
                    <a:pt x="2622" y="11364"/>
                  </a:cubicBezTo>
                  <a:cubicBezTo>
                    <a:pt x="1748" y="8741"/>
                    <a:pt x="0" y="6119"/>
                    <a:pt x="0" y="3496"/>
                  </a:cubicBezTo>
                  <a:cubicBezTo>
                    <a:pt x="874" y="1748"/>
                    <a:pt x="4371" y="874"/>
                    <a:pt x="6993" y="0"/>
                  </a:cubicBezTo>
                  <a:close/>
                </a:path>
              </a:pathLst>
            </a:custGeom>
            <a:solidFill>
              <a:srgbClr val="B09B7B"/>
            </a:solidFill>
            <a:ln w="8731" cap="flat">
              <a:noFill/>
              <a:prstDash val="solid"/>
              <a:miter/>
            </a:ln>
          </p:spPr>
          <p:txBody>
            <a:bodyPr rtlCol="0" anchor="ctr"/>
            <a:lstStyle/>
            <a:p>
              <a:endParaRPr lang="en-GB"/>
            </a:p>
          </p:txBody>
        </p:sp>
        <p:sp>
          <p:nvSpPr>
            <p:cNvPr id="1085" name="Freeform: Shape 1084">
              <a:extLst>
                <a:ext uri="{FF2B5EF4-FFF2-40B4-BE49-F238E27FC236}">
                  <a16:creationId xmlns:a16="http://schemas.microsoft.com/office/drawing/2014/main" id="{7706D55B-7566-A658-4C39-D34927CFABA3}"/>
                </a:ext>
              </a:extLst>
            </p:cNvPr>
            <p:cNvSpPr/>
            <p:nvPr/>
          </p:nvSpPr>
          <p:spPr>
            <a:xfrm>
              <a:off x="10612424" y="5620777"/>
              <a:ext cx="22727" cy="3496"/>
            </a:xfrm>
            <a:custGeom>
              <a:avLst/>
              <a:gdLst>
                <a:gd name="connsiteX0" fmla="*/ 22728 w 22727"/>
                <a:gd name="connsiteY0" fmla="*/ 0 h 3496"/>
                <a:gd name="connsiteX1" fmla="*/ 0 w 22727"/>
                <a:gd name="connsiteY1" fmla="*/ 3496 h 3496"/>
                <a:gd name="connsiteX2" fmla="*/ 22728 w 22727"/>
                <a:gd name="connsiteY2" fmla="*/ 0 h 3496"/>
              </a:gdLst>
              <a:ahLst/>
              <a:cxnLst>
                <a:cxn ang="0">
                  <a:pos x="connsiteX0" y="connsiteY0"/>
                </a:cxn>
                <a:cxn ang="0">
                  <a:pos x="connsiteX1" y="connsiteY1"/>
                </a:cxn>
                <a:cxn ang="0">
                  <a:pos x="connsiteX2" y="connsiteY2"/>
                </a:cxn>
              </a:cxnLst>
              <a:rect l="l" t="t" r="r" b="b"/>
              <a:pathLst>
                <a:path w="22727" h="3496">
                  <a:moveTo>
                    <a:pt x="22728" y="0"/>
                  </a:moveTo>
                  <a:cubicBezTo>
                    <a:pt x="14861" y="874"/>
                    <a:pt x="7867" y="2622"/>
                    <a:pt x="0" y="3496"/>
                  </a:cubicBezTo>
                  <a:cubicBezTo>
                    <a:pt x="7867" y="2622"/>
                    <a:pt x="14861" y="1748"/>
                    <a:pt x="22728" y="0"/>
                  </a:cubicBezTo>
                  <a:close/>
                </a:path>
              </a:pathLst>
            </a:custGeom>
            <a:solidFill>
              <a:srgbClr val="ED9288"/>
            </a:solidFill>
            <a:ln w="8731" cap="flat">
              <a:noFill/>
              <a:prstDash val="solid"/>
              <a:miter/>
            </a:ln>
          </p:spPr>
          <p:txBody>
            <a:bodyPr rtlCol="0" anchor="ctr"/>
            <a:lstStyle/>
            <a:p>
              <a:endParaRPr lang="en-GB"/>
            </a:p>
          </p:txBody>
        </p:sp>
        <p:sp>
          <p:nvSpPr>
            <p:cNvPr id="1086" name="Freeform: Shape 1085">
              <a:extLst>
                <a:ext uri="{FF2B5EF4-FFF2-40B4-BE49-F238E27FC236}">
                  <a16:creationId xmlns:a16="http://schemas.microsoft.com/office/drawing/2014/main" id="{7F5C46D6-ADB2-B095-8095-0AA02860F3B2}"/>
                </a:ext>
              </a:extLst>
            </p:cNvPr>
            <p:cNvSpPr/>
            <p:nvPr/>
          </p:nvSpPr>
          <p:spPr>
            <a:xfrm>
              <a:off x="10233046" y="5643505"/>
              <a:ext cx="15734" cy="11363"/>
            </a:xfrm>
            <a:custGeom>
              <a:avLst/>
              <a:gdLst>
                <a:gd name="connsiteX0" fmla="*/ 0 w 15734"/>
                <a:gd name="connsiteY0" fmla="*/ 6119 h 11363"/>
                <a:gd name="connsiteX1" fmla="*/ 14861 w 15734"/>
                <a:gd name="connsiteY1" fmla="*/ 0 h 11363"/>
                <a:gd name="connsiteX2" fmla="*/ 15735 w 15734"/>
                <a:gd name="connsiteY2" fmla="*/ 11364 h 11363"/>
                <a:gd name="connsiteX3" fmla="*/ 0 w 15734"/>
                <a:gd name="connsiteY3" fmla="*/ 6119 h 11363"/>
              </a:gdLst>
              <a:ahLst/>
              <a:cxnLst>
                <a:cxn ang="0">
                  <a:pos x="connsiteX0" y="connsiteY0"/>
                </a:cxn>
                <a:cxn ang="0">
                  <a:pos x="connsiteX1" y="connsiteY1"/>
                </a:cxn>
                <a:cxn ang="0">
                  <a:pos x="connsiteX2" y="connsiteY2"/>
                </a:cxn>
                <a:cxn ang="0">
                  <a:pos x="connsiteX3" y="connsiteY3"/>
                </a:cxn>
              </a:cxnLst>
              <a:rect l="l" t="t" r="r" b="b"/>
              <a:pathLst>
                <a:path w="15734" h="11363">
                  <a:moveTo>
                    <a:pt x="0" y="6119"/>
                  </a:moveTo>
                  <a:cubicBezTo>
                    <a:pt x="5245" y="4371"/>
                    <a:pt x="10490" y="2622"/>
                    <a:pt x="14861" y="0"/>
                  </a:cubicBezTo>
                  <a:cubicBezTo>
                    <a:pt x="14861" y="3497"/>
                    <a:pt x="15735" y="7867"/>
                    <a:pt x="15735" y="11364"/>
                  </a:cubicBezTo>
                  <a:cubicBezTo>
                    <a:pt x="10490" y="9616"/>
                    <a:pt x="5245" y="7867"/>
                    <a:pt x="0" y="6119"/>
                  </a:cubicBezTo>
                  <a:close/>
                </a:path>
              </a:pathLst>
            </a:custGeom>
            <a:solidFill>
              <a:srgbClr val="E17A69"/>
            </a:solidFill>
            <a:ln w="8731" cap="flat">
              <a:noFill/>
              <a:prstDash val="solid"/>
              <a:miter/>
            </a:ln>
          </p:spPr>
          <p:txBody>
            <a:bodyPr rtlCol="0" anchor="ctr"/>
            <a:lstStyle/>
            <a:p>
              <a:endParaRPr lang="en-GB"/>
            </a:p>
          </p:txBody>
        </p:sp>
        <p:sp>
          <p:nvSpPr>
            <p:cNvPr id="1087" name="Freeform: Shape 1086">
              <a:extLst>
                <a:ext uri="{FF2B5EF4-FFF2-40B4-BE49-F238E27FC236}">
                  <a16:creationId xmlns:a16="http://schemas.microsoft.com/office/drawing/2014/main" id="{B01BA0F0-2F39-D522-86EE-D57A4625511B}"/>
                </a:ext>
              </a:extLst>
            </p:cNvPr>
            <p:cNvSpPr/>
            <p:nvPr/>
          </p:nvSpPr>
          <p:spPr>
            <a:xfrm>
              <a:off x="10589696" y="5640883"/>
              <a:ext cx="18356" cy="14860"/>
            </a:xfrm>
            <a:custGeom>
              <a:avLst/>
              <a:gdLst>
                <a:gd name="connsiteX0" fmla="*/ 9615 w 18356"/>
                <a:gd name="connsiteY0" fmla="*/ 0 h 14860"/>
                <a:gd name="connsiteX1" fmla="*/ 18357 w 18356"/>
                <a:gd name="connsiteY1" fmla="*/ 14861 h 14860"/>
                <a:gd name="connsiteX2" fmla="*/ 0 w 18356"/>
                <a:gd name="connsiteY2" fmla="*/ 9615 h 14860"/>
                <a:gd name="connsiteX3" fmla="*/ 9615 w 18356"/>
                <a:gd name="connsiteY3" fmla="*/ 0 h 14860"/>
              </a:gdLst>
              <a:ahLst/>
              <a:cxnLst>
                <a:cxn ang="0">
                  <a:pos x="connsiteX0" y="connsiteY0"/>
                </a:cxn>
                <a:cxn ang="0">
                  <a:pos x="connsiteX1" y="connsiteY1"/>
                </a:cxn>
                <a:cxn ang="0">
                  <a:pos x="connsiteX2" y="connsiteY2"/>
                </a:cxn>
                <a:cxn ang="0">
                  <a:pos x="connsiteX3" y="connsiteY3"/>
                </a:cxn>
              </a:cxnLst>
              <a:rect l="l" t="t" r="r" b="b"/>
              <a:pathLst>
                <a:path w="18356" h="14860">
                  <a:moveTo>
                    <a:pt x="9615" y="0"/>
                  </a:moveTo>
                  <a:cubicBezTo>
                    <a:pt x="12238" y="5245"/>
                    <a:pt x="15734" y="10490"/>
                    <a:pt x="18357" y="14861"/>
                  </a:cubicBezTo>
                  <a:cubicBezTo>
                    <a:pt x="12238" y="13112"/>
                    <a:pt x="6119" y="11364"/>
                    <a:pt x="0" y="9615"/>
                  </a:cubicBezTo>
                  <a:cubicBezTo>
                    <a:pt x="3497" y="6993"/>
                    <a:pt x="6119" y="3497"/>
                    <a:pt x="9615" y="0"/>
                  </a:cubicBezTo>
                  <a:close/>
                </a:path>
              </a:pathLst>
            </a:custGeom>
            <a:solidFill>
              <a:srgbClr val="E17A69"/>
            </a:solidFill>
            <a:ln w="8731" cap="flat">
              <a:noFill/>
              <a:prstDash val="solid"/>
              <a:miter/>
            </a:ln>
          </p:spPr>
          <p:txBody>
            <a:bodyPr rtlCol="0" anchor="ctr"/>
            <a:lstStyle/>
            <a:p>
              <a:endParaRPr lang="en-GB"/>
            </a:p>
          </p:txBody>
        </p:sp>
        <p:sp>
          <p:nvSpPr>
            <p:cNvPr id="1088" name="Freeform: Shape 1087">
              <a:extLst>
                <a:ext uri="{FF2B5EF4-FFF2-40B4-BE49-F238E27FC236}">
                  <a16:creationId xmlns:a16="http://schemas.microsoft.com/office/drawing/2014/main" id="{3CBA127E-0D91-6974-A844-8DC4680E6373}"/>
                </a:ext>
              </a:extLst>
            </p:cNvPr>
            <p:cNvSpPr/>
            <p:nvPr/>
          </p:nvSpPr>
          <p:spPr>
            <a:xfrm>
              <a:off x="9996154" y="5648750"/>
              <a:ext cx="16608" cy="21853"/>
            </a:xfrm>
            <a:custGeom>
              <a:avLst/>
              <a:gdLst>
                <a:gd name="connsiteX0" fmla="*/ 0 w 16608"/>
                <a:gd name="connsiteY0" fmla="*/ 21854 h 21853"/>
                <a:gd name="connsiteX1" fmla="*/ 0 w 16608"/>
                <a:gd name="connsiteY1" fmla="*/ 0 h 21853"/>
                <a:gd name="connsiteX2" fmla="*/ 16609 w 16608"/>
                <a:gd name="connsiteY2" fmla="*/ 13112 h 21853"/>
                <a:gd name="connsiteX3" fmla="*/ 0 w 16608"/>
                <a:gd name="connsiteY3" fmla="*/ 21854 h 21853"/>
              </a:gdLst>
              <a:ahLst/>
              <a:cxnLst>
                <a:cxn ang="0">
                  <a:pos x="connsiteX0" y="connsiteY0"/>
                </a:cxn>
                <a:cxn ang="0">
                  <a:pos x="connsiteX1" y="connsiteY1"/>
                </a:cxn>
                <a:cxn ang="0">
                  <a:pos x="connsiteX2" y="connsiteY2"/>
                </a:cxn>
                <a:cxn ang="0">
                  <a:pos x="connsiteX3" y="connsiteY3"/>
                </a:cxn>
              </a:cxnLst>
              <a:rect l="l" t="t" r="r" b="b"/>
              <a:pathLst>
                <a:path w="16608" h="21853">
                  <a:moveTo>
                    <a:pt x="0" y="21854"/>
                  </a:moveTo>
                  <a:cubicBezTo>
                    <a:pt x="0" y="14860"/>
                    <a:pt x="0" y="6993"/>
                    <a:pt x="0" y="0"/>
                  </a:cubicBezTo>
                  <a:cubicBezTo>
                    <a:pt x="5245" y="4371"/>
                    <a:pt x="10490" y="8741"/>
                    <a:pt x="16609" y="13112"/>
                  </a:cubicBezTo>
                  <a:cubicBezTo>
                    <a:pt x="10490" y="15734"/>
                    <a:pt x="5245" y="19231"/>
                    <a:pt x="0" y="21854"/>
                  </a:cubicBezTo>
                  <a:close/>
                </a:path>
              </a:pathLst>
            </a:custGeom>
            <a:solidFill>
              <a:srgbClr val="DB7F59"/>
            </a:solidFill>
            <a:ln w="8731" cap="flat">
              <a:noFill/>
              <a:prstDash val="solid"/>
              <a:miter/>
            </a:ln>
          </p:spPr>
          <p:txBody>
            <a:bodyPr rtlCol="0" anchor="ctr"/>
            <a:lstStyle/>
            <a:p>
              <a:endParaRPr lang="en-GB"/>
            </a:p>
          </p:txBody>
        </p:sp>
        <p:sp>
          <p:nvSpPr>
            <p:cNvPr id="1089" name="Freeform: Shape 1088">
              <a:extLst>
                <a:ext uri="{FF2B5EF4-FFF2-40B4-BE49-F238E27FC236}">
                  <a16:creationId xmlns:a16="http://schemas.microsoft.com/office/drawing/2014/main" id="{C57D66B0-5D6F-198A-49B1-86B13D6D614E}"/>
                </a:ext>
              </a:extLst>
            </p:cNvPr>
            <p:cNvSpPr/>
            <p:nvPr/>
          </p:nvSpPr>
          <p:spPr>
            <a:xfrm>
              <a:off x="10437595" y="5665359"/>
              <a:ext cx="17482" cy="16608"/>
            </a:xfrm>
            <a:custGeom>
              <a:avLst/>
              <a:gdLst>
                <a:gd name="connsiteX0" fmla="*/ 13112 w 17482"/>
                <a:gd name="connsiteY0" fmla="*/ 16609 h 16608"/>
                <a:gd name="connsiteX1" fmla="*/ 0 w 17482"/>
                <a:gd name="connsiteY1" fmla="*/ 0 h 16608"/>
                <a:gd name="connsiteX2" fmla="*/ 17483 w 17482"/>
                <a:gd name="connsiteY2" fmla="*/ 12238 h 16608"/>
                <a:gd name="connsiteX3" fmla="*/ 13112 w 17482"/>
                <a:gd name="connsiteY3" fmla="*/ 16609 h 16608"/>
              </a:gdLst>
              <a:ahLst/>
              <a:cxnLst>
                <a:cxn ang="0">
                  <a:pos x="connsiteX0" y="connsiteY0"/>
                </a:cxn>
                <a:cxn ang="0">
                  <a:pos x="connsiteX1" y="connsiteY1"/>
                </a:cxn>
                <a:cxn ang="0">
                  <a:pos x="connsiteX2" y="connsiteY2"/>
                </a:cxn>
                <a:cxn ang="0">
                  <a:pos x="connsiteX3" y="connsiteY3"/>
                </a:cxn>
              </a:cxnLst>
              <a:rect l="l" t="t" r="r" b="b"/>
              <a:pathLst>
                <a:path w="17482" h="16608">
                  <a:moveTo>
                    <a:pt x="13112" y="16609"/>
                  </a:moveTo>
                  <a:cubicBezTo>
                    <a:pt x="8741" y="11364"/>
                    <a:pt x="4371" y="5245"/>
                    <a:pt x="0" y="0"/>
                  </a:cubicBezTo>
                  <a:cubicBezTo>
                    <a:pt x="6119" y="4371"/>
                    <a:pt x="12238" y="7867"/>
                    <a:pt x="17483" y="12238"/>
                  </a:cubicBezTo>
                  <a:cubicBezTo>
                    <a:pt x="14861" y="12238"/>
                    <a:pt x="13112" y="13112"/>
                    <a:pt x="13112" y="16609"/>
                  </a:cubicBezTo>
                  <a:close/>
                </a:path>
              </a:pathLst>
            </a:custGeom>
            <a:solidFill>
              <a:srgbClr val="B09B7B"/>
            </a:solidFill>
            <a:ln w="8731" cap="flat">
              <a:noFill/>
              <a:prstDash val="solid"/>
              <a:miter/>
            </a:ln>
          </p:spPr>
          <p:txBody>
            <a:bodyPr rtlCol="0" anchor="ctr"/>
            <a:lstStyle/>
            <a:p>
              <a:endParaRPr lang="en-GB"/>
            </a:p>
          </p:txBody>
        </p:sp>
        <p:sp>
          <p:nvSpPr>
            <p:cNvPr id="1090" name="Freeform: Shape 1089">
              <a:extLst>
                <a:ext uri="{FF2B5EF4-FFF2-40B4-BE49-F238E27FC236}">
                  <a16:creationId xmlns:a16="http://schemas.microsoft.com/office/drawing/2014/main" id="{5D14F2FF-DEF6-26D9-CE0E-140BCFD2E2DF}"/>
                </a:ext>
              </a:extLst>
            </p:cNvPr>
            <p:cNvSpPr/>
            <p:nvPr/>
          </p:nvSpPr>
          <p:spPr>
            <a:xfrm>
              <a:off x="9988286" y="5701199"/>
              <a:ext cx="16608" cy="16608"/>
            </a:xfrm>
            <a:custGeom>
              <a:avLst/>
              <a:gdLst>
                <a:gd name="connsiteX0" fmla="*/ 0 w 16608"/>
                <a:gd name="connsiteY0" fmla="*/ 16608 h 16608"/>
                <a:gd name="connsiteX1" fmla="*/ 8741 w 16608"/>
                <a:gd name="connsiteY1" fmla="*/ 0 h 16608"/>
                <a:gd name="connsiteX2" fmla="*/ 16609 w 16608"/>
                <a:gd name="connsiteY2" fmla="*/ 12238 h 16608"/>
                <a:gd name="connsiteX3" fmla="*/ 0 w 16608"/>
                <a:gd name="connsiteY3" fmla="*/ 16608 h 16608"/>
              </a:gdLst>
              <a:ahLst/>
              <a:cxnLst>
                <a:cxn ang="0">
                  <a:pos x="connsiteX0" y="connsiteY0"/>
                </a:cxn>
                <a:cxn ang="0">
                  <a:pos x="connsiteX1" y="connsiteY1"/>
                </a:cxn>
                <a:cxn ang="0">
                  <a:pos x="connsiteX2" y="connsiteY2"/>
                </a:cxn>
                <a:cxn ang="0">
                  <a:pos x="connsiteX3" y="connsiteY3"/>
                </a:cxn>
              </a:cxnLst>
              <a:rect l="l" t="t" r="r" b="b"/>
              <a:pathLst>
                <a:path w="16608" h="16608">
                  <a:moveTo>
                    <a:pt x="0" y="16608"/>
                  </a:moveTo>
                  <a:cubicBezTo>
                    <a:pt x="2622" y="11364"/>
                    <a:pt x="6119" y="5245"/>
                    <a:pt x="8741" y="0"/>
                  </a:cubicBezTo>
                  <a:cubicBezTo>
                    <a:pt x="11364" y="4371"/>
                    <a:pt x="13986" y="7867"/>
                    <a:pt x="16609" y="12238"/>
                  </a:cubicBezTo>
                  <a:cubicBezTo>
                    <a:pt x="10490" y="13986"/>
                    <a:pt x="5245" y="15734"/>
                    <a:pt x="0" y="16608"/>
                  </a:cubicBezTo>
                  <a:close/>
                </a:path>
              </a:pathLst>
            </a:custGeom>
            <a:solidFill>
              <a:srgbClr val="B23D4A"/>
            </a:solidFill>
            <a:ln w="8731" cap="flat">
              <a:noFill/>
              <a:prstDash val="solid"/>
              <a:miter/>
            </a:ln>
          </p:spPr>
          <p:txBody>
            <a:bodyPr rtlCol="0" anchor="ctr"/>
            <a:lstStyle/>
            <a:p>
              <a:endParaRPr lang="en-GB"/>
            </a:p>
          </p:txBody>
        </p:sp>
        <p:sp>
          <p:nvSpPr>
            <p:cNvPr id="1091" name="Freeform: Shape 1090">
              <a:extLst>
                <a:ext uri="{FF2B5EF4-FFF2-40B4-BE49-F238E27FC236}">
                  <a16:creationId xmlns:a16="http://schemas.microsoft.com/office/drawing/2014/main" id="{5E4B2A1F-347F-9B35-B1E3-E67BCEA8763D}"/>
                </a:ext>
              </a:extLst>
            </p:cNvPr>
            <p:cNvSpPr/>
            <p:nvPr/>
          </p:nvSpPr>
          <p:spPr>
            <a:xfrm>
              <a:off x="10444589" y="5701199"/>
              <a:ext cx="4370" cy="20105"/>
            </a:xfrm>
            <a:custGeom>
              <a:avLst/>
              <a:gdLst>
                <a:gd name="connsiteX0" fmla="*/ 0 w 4370"/>
                <a:gd name="connsiteY0" fmla="*/ 0 h 20105"/>
                <a:gd name="connsiteX1" fmla="*/ 4371 w 4370"/>
                <a:gd name="connsiteY1" fmla="*/ 20105 h 20105"/>
                <a:gd name="connsiteX2" fmla="*/ 0 w 4370"/>
                <a:gd name="connsiteY2" fmla="*/ 0 h 20105"/>
              </a:gdLst>
              <a:ahLst/>
              <a:cxnLst>
                <a:cxn ang="0">
                  <a:pos x="connsiteX0" y="connsiteY0"/>
                </a:cxn>
                <a:cxn ang="0">
                  <a:pos x="connsiteX1" y="connsiteY1"/>
                </a:cxn>
                <a:cxn ang="0">
                  <a:pos x="connsiteX2" y="connsiteY2"/>
                </a:cxn>
              </a:cxnLst>
              <a:rect l="l" t="t" r="r" b="b"/>
              <a:pathLst>
                <a:path w="4370" h="20105">
                  <a:moveTo>
                    <a:pt x="0" y="0"/>
                  </a:moveTo>
                  <a:cubicBezTo>
                    <a:pt x="1748" y="6993"/>
                    <a:pt x="2622" y="13112"/>
                    <a:pt x="4371" y="20105"/>
                  </a:cubicBezTo>
                  <a:cubicBezTo>
                    <a:pt x="2622" y="13986"/>
                    <a:pt x="874" y="6993"/>
                    <a:pt x="0" y="0"/>
                  </a:cubicBezTo>
                  <a:close/>
                </a:path>
              </a:pathLst>
            </a:custGeom>
            <a:solidFill>
              <a:srgbClr val="D06C79"/>
            </a:solidFill>
            <a:ln w="8731" cap="flat">
              <a:noFill/>
              <a:prstDash val="solid"/>
              <a:miter/>
            </a:ln>
          </p:spPr>
          <p:txBody>
            <a:bodyPr rtlCol="0" anchor="ctr"/>
            <a:lstStyle/>
            <a:p>
              <a:endParaRPr lang="en-GB"/>
            </a:p>
          </p:txBody>
        </p:sp>
        <p:sp>
          <p:nvSpPr>
            <p:cNvPr id="1092" name="Freeform: Shape 1091">
              <a:extLst>
                <a:ext uri="{FF2B5EF4-FFF2-40B4-BE49-F238E27FC236}">
                  <a16:creationId xmlns:a16="http://schemas.microsoft.com/office/drawing/2014/main" id="{582B81CC-1AB2-E7EC-8AC4-0C5C855B5052}"/>
                </a:ext>
              </a:extLst>
            </p:cNvPr>
            <p:cNvSpPr/>
            <p:nvPr/>
          </p:nvSpPr>
          <p:spPr>
            <a:xfrm>
              <a:off x="10199829" y="5747528"/>
              <a:ext cx="14860" cy="15734"/>
            </a:xfrm>
            <a:custGeom>
              <a:avLst/>
              <a:gdLst>
                <a:gd name="connsiteX0" fmla="*/ 14860 w 14860"/>
                <a:gd name="connsiteY0" fmla="*/ 0 h 15734"/>
                <a:gd name="connsiteX1" fmla="*/ 8741 w 14860"/>
                <a:gd name="connsiteY1" fmla="*/ 15734 h 15734"/>
                <a:gd name="connsiteX2" fmla="*/ 0 w 14860"/>
                <a:gd name="connsiteY2" fmla="*/ 874 h 15734"/>
                <a:gd name="connsiteX3" fmla="*/ 14860 w 14860"/>
                <a:gd name="connsiteY3" fmla="*/ 0 h 15734"/>
              </a:gdLst>
              <a:ahLst/>
              <a:cxnLst>
                <a:cxn ang="0">
                  <a:pos x="connsiteX0" y="connsiteY0"/>
                </a:cxn>
                <a:cxn ang="0">
                  <a:pos x="connsiteX1" y="connsiteY1"/>
                </a:cxn>
                <a:cxn ang="0">
                  <a:pos x="connsiteX2" y="connsiteY2"/>
                </a:cxn>
                <a:cxn ang="0">
                  <a:pos x="connsiteX3" y="connsiteY3"/>
                </a:cxn>
              </a:cxnLst>
              <a:rect l="l" t="t" r="r" b="b"/>
              <a:pathLst>
                <a:path w="14860" h="15734">
                  <a:moveTo>
                    <a:pt x="14860" y="0"/>
                  </a:moveTo>
                  <a:cubicBezTo>
                    <a:pt x="13112" y="5245"/>
                    <a:pt x="10490" y="10490"/>
                    <a:pt x="8741" y="15734"/>
                  </a:cubicBezTo>
                  <a:cubicBezTo>
                    <a:pt x="6119" y="10490"/>
                    <a:pt x="2622" y="6119"/>
                    <a:pt x="0" y="874"/>
                  </a:cubicBezTo>
                  <a:cubicBezTo>
                    <a:pt x="4371" y="874"/>
                    <a:pt x="9615" y="0"/>
                    <a:pt x="14860" y="0"/>
                  </a:cubicBezTo>
                  <a:close/>
                </a:path>
              </a:pathLst>
            </a:custGeom>
            <a:solidFill>
              <a:srgbClr val="DB7F59"/>
            </a:solidFill>
            <a:ln w="8731" cap="flat">
              <a:noFill/>
              <a:prstDash val="solid"/>
              <a:miter/>
            </a:ln>
          </p:spPr>
          <p:txBody>
            <a:bodyPr rtlCol="0" anchor="ctr"/>
            <a:lstStyle/>
            <a:p>
              <a:endParaRPr lang="en-GB"/>
            </a:p>
          </p:txBody>
        </p:sp>
        <p:sp>
          <p:nvSpPr>
            <p:cNvPr id="1093" name="Freeform: Shape 1092">
              <a:extLst>
                <a:ext uri="{FF2B5EF4-FFF2-40B4-BE49-F238E27FC236}">
                  <a16:creationId xmlns:a16="http://schemas.microsoft.com/office/drawing/2014/main" id="{D4D3412E-7991-5C24-06F1-694A891C342C}"/>
                </a:ext>
              </a:extLst>
            </p:cNvPr>
            <p:cNvSpPr/>
            <p:nvPr/>
          </p:nvSpPr>
          <p:spPr>
            <a:xfrm>
              <a:off x="10398092" y="5737912"/>
              <a:ext cx="12405" cy="21853"/>
            </a:xfrm>
            <a:custGeom>
              <a:avLst/>
              <a:gdLst>
                <a:gd name="connsiteX0" fmla="*/ 6287 w 12405"/>
                <a:gd name="connsiteY0" fmla="*/ 0 h 21853"/>
                <a:gd name="connsiteX1" fmla="*/ 12406 w 12405"/>
                <a:gd name="connsiteY1" fmla="*/ 14861 h 21853"/>
                <a:gd name="connsiteX2" fmla="*/ 8909 w 12405"/>
                <a:gd name="connsiteY2" fmla="*/ 21854 h 21853"/>
                <a:gd name="connsiteX3" fmla="*/ 167 w 12405"/>
                <a:gd name="connsiteY3" fmla="*/ 19231 h 21853"/>
                <a:gd name="connsiteX4" fmla="*/ 6287 w 12405"/>
                <a:gd name="connsiteY4" fmla="*/ 0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05" h="21853">
                  <a:moveTo>
                    <a:pt x="6287" y="0"/>
                  </a:moveTo>
                  <a:cubicBezTo>
                    <a:pt x="9783" y="8741"/>
                    <a:pt x="11531" y="12238"/>
                    <a:pt x="12406" y="14861"/>
                  </a:cubicBezTo>
                  <a:cubicBezTo>
                    <a:pt x="12406" y="17483"/>
                    <a:pt x="10657" y="20980"/>
                    <a:pt x="8909" y="21854"/>
                  </a:cubicBezTo>
                  <a:cubicBezTo>
                    <a:pt x="6287" y="21854"/>
                    <a:pt x="1042" y="20106"/>
                    <a:pt x="167" y="19231"/>
                  </a:cubicBezTo>
                  <a:cubicBezTo>
                    <a:pt x="-707" y="15735"/>
                    <a:pt x="1916" y="12238"/>
                    <a:pt x="6287" y="0"/>
                  </a:cubicBezTo>
                  <a:close/>
                </a:path>
              </a:pathLst>
            </a:custGeom>
            <a:solidFill>
              <a:srgbClr val="E7BB54"/>
            </a:solidFill>
            <a:ln w="8731" cap="flat">
              <a:noFill/>
              <a:prstDash val="solid"/>
              <a:miter/>
            </a:ln>
          </p:spPr>
          <p:txBody>
            <a:bodyPr rtlCol="0" anchor="ctr"/>
            <a:lstStyle/>
            <a:p>
              <a:endParaRPr lang="en-GB"/>
            </a:p>
          </p:txBody>
        </p:sp>
        <p:sp>
          <p:nvSpPr>
            <p:cNvPr id="1094" name="Freeform: Shape 1093">
              <a:extLst>
                <a:ext uri="{FF2B5EF4-FFF2-40B4-BE49-F238E27FC236}">
                  <a16:creationId xmlns:a16="http://schemas.microsoft.com/office/drawing/2014/main" id="{463262FD-F4E0-8211-F78A-5583E4549B9B}"/>
                </a:ext>
              </a:extLst>
            </p:cNvPr>
            <p:cNvSpPr/>
            <p:nvPr/>
          </p:nvSpPr>
          <p:spPr>
            <a:xfrm>
              <a:off x="10712950" y="5765011"/>
              <a:ext cx="14860" cy="20105"/>
            </a:xfrm>
            <a:custGeom>
              <a:avLst/>
              <a:gdLst>
                <a:gd name="connsiteX0" fmla="*/ 10490 w 14860"/>
                <a:gd name="connsiteY0" fmla="*/ 20105 h 20105"/>
                <a:gd name="connsiteX1" fmla="*/ 0 w 14860"/>
                <a:gd name="connsiteY1" fmla="*/ 13986 h 20105"/>
                <a:gd name="connsiteX2" fmla="*/ 14861 w 14860"/>
                <a:gd name="connsiteY2" fmla="*/ 0 h 20105"/>
                <a:gd name="connsiteX3" fmla="*/ 10490 w 14860"/>
                <a:gd name="connsiteY3" fmla="*/ 20105 h 20105"/>
              </a:gdLst>
              <a:ahLst/>
              <a:cxnLst>
                <a:cxn ang="0">
                  <a:pos x="connsiteX0" y="connsiteY0"/>
                </a:cxn>
                <a:cxn ang="0">
                  <a:pos x="connsiteX1" y="connsiteY1"/>
                </a:cxn>
                <a:cxn ang="0">
                  <a:pos x="connsiteX2" y="connsiteY2"/>
                </a:cxn>
                <a:cxn ang="0">
                  <a:pos x="connsiteX3" y="connsiteY3"/>
                </a:cxn>
              </a:cxnLst>
              <a:rect l="l" t="t" r="r" b="b"/>
              <a:pathLst>
                <a:path w="14860" h="20105">
                  <a:moveTo>
                    <a:pt x="10490" y="20105"/>
                  </a:moveTo>
                  <a:cubicBezTo>
                    <a:pt x="6993" y="18357"/>
                    <a:pt x="3497" y="16608"/>
                    <a:pt x="0" y="13986"/>
                  </a:cubicBezTo>
                  <a:cubicBezTo>
                    <a:pt x="5245" y="9615"/>
                    <a:pt x="9616" y="4371"/>
                    <a:pt x="14861" y="0"/>
                  </a:cubicBezTo>
                  <a:cubicBezTo>
                    <a:pt x="13986" y="6993"/>
                    <a:pt x="12238" y="13986"/>
                    <a:pt x="10490" y="20105"/>
                  </a:cubicBezTo>
                  <a:close/>
                </a:path>
              </a:pathLst>
            </a:custGeom>
            <a:solidFill>
              <a:srgbClr val="E7BB54"/>
            </a:solidFill>
            <a:ln w="8731" cap="flat">
              <a:noFill/>
              <a:prstDash val="solid"/>
              <a:miter/>
            </a:ln>
          </p:spPr>
          <p:txBody>
            <a:bodyPr rtlCol="0" anchor="ctr"/>
            <a:lstStyle/>
            <a:p>
              <a:endParaRPr lang="en-GB"/>
            </a:p>
          </p:txBody>
        </p:sp>
        <p:sp>
          <p:nvSpPr>
            <p:cNvPr id="1095" name="Freeform: Shape 1094">
              <a:extLst>
                <a:ext uri="{FF2B5EF4-FFF2-40B4-BE49-F238E27FC236}">
                  <a16:creationId xmlns:a16="http://schemas.microsoft.com/office/drawing/2014/main" id="{85DDC02C-8907-5523-AC59-C3FFD45DD36F}"/>
                </a:ext>
              </a:extLst>
            </p:cNvPr>
            <p:cNvSpPr/>
            <p:nvPr/>
          </p:nvSpPr>
          <p:spPr>
            <a:xfrm>
              <a:off x="10729559" y="5799977"/>
              <a:ext cx="13112" cy="34091"/>
            </a:xfrm>
            <a:custGeom>
              <a:avLst/>
              <a:gdLst>
                <a:gd name="connsiteX0" fmla="*/ 13112 w 13112"/>
                <a:gd name="connsiteY0" fmla="*/ 26224 h 34091"/>
                <a:gd name="connsiteX1" fmla="*/ 8741 w 13112"/>
                <a:gd name="connsiteY1" fmla="*/ 32343 h 34091"/>
                <a:gd name="connsiteX2" fmla="*/ 0 w 13112"/>
                <a:gd name="connsiteY2" fmla="*/ 34091 h 34091"/>
                <a:gd name="connsiteX3" fmla="*/ 0 w 13112"/>
                <a:gd name="connsiteY3" fmla="*/ 0 h 34091"/>
                <a:gd name="connsiteX4" fmla="*/ 13112 w 13112"/>
                <a:gd name="connsiteY4" fmla="*/ 26224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34091">
                  <a:moveTo>
                    <a:pt x="13112" y="26224"/>
                  </a:moveTo>
                  <a:cubicBezTo>
                    <a:pt x="11364" y="27973"/>
                    <a:pt x="10490" y="29721"/>
                    <a:pt x="8741" y="32343"/>
                  </a:cubicBezTo>
                  <a:cubicBezTo>
                    <a:pt x="6119" y="33217"/>
                    <a:pt x="2622" y="33217"/>
                    <a:pt x="0" y="34091"/>
                  </a:cubicBezTo>
                  <a:cubicBezTo>
                    <a:pt x="0" y="22727"/>
                    <a:pt x="0" y="11364"/>
                    <a:pt x="0" y="0"/>
                  </a:cubicBezTo>
                  <a:cubicBezTo>
                    <a:pt x="5245" y="8741"/>
                    <a:pt x="8741" y="17483"/>
                    <a:pt x="13112" y="26224"/>
                  </a:cubicBezTo>
                  <a:close/>
                </a:path>
              </a:pathLst>
            </a:custGeom>
            <a:solidFill>
              <a:srgbClr val="B23D4A"/>
            </a:solidFill>
            <a:ln w="8731" cap="flat">
              <a:noFill/>
              <a:prstDash val="solid"/>
              <a:miter/>
            </a:ln>
          </p:spPr>
          <p:txBody>
            <a:bodyPr rtlCol="0" anchor="ctr"/>
            <a:lstStyle/>
            <a:p>
              <a:endParaRPr lang="en-GB"/>
            </a:p>
          </p:txBody>
        </p:sp>
        <p:sp>
          <p:nvSpPr>
            <p:cNvPr id="1096" name="Freeform: Shape 1095">
              <a:extLst>
                <a:ext uri="{FF2B5EF4-FFF2-40B4-BE49-F238E27FC236}">
                  <a16:creationId xmlns:a16="http://schemas.microsoft.com/office/drawing/2014/main" id="{CB6833B6-2E88-3D8C-47D0-A9A6B7340D60}"/>
                </a:ext>
              </a:extLst>
            </p:cNvPr>
            <p:cNvSpPr/>
            <p:nvPr/>
          </p:nvSpPr>
          <p:spPr>
            <a:xfrm>
              <a:off x="9803842" y="5857670"/>
              <a:ext cx="14860" cy="19231"/>
            </a:xfrm>
            <a:custGeom>
              <a:avLst/>
              <a:gdLst>
                <a:gd name="connsiteX0" fmla="*/ 874 w 14860"/>
                <a:gd name="connsiteY0" fmla="*/ 19231 h 19231"/>
                <a:gd name="connsiteX1" fmla="*/ 0 w 14860"/>
                <a:gd name="connsiteY1" fmla="*/ 0 h 19231"/>
                <a:gd name="connsiteX2" fmla="*/ 14860 w 14860"/>
                <a:gd name="connsiteY2" fmla="*/ 9616 h 19231"/>
                <a:gd name="connsiteX3" fmla="*/ 874 w 14860"/>
                <a:gd name="connsiteY3" fmla="*/ 19231 h 19231"/>
              </a:gdLst>
              <a:ahLst/>
              <a:cxnLst>
                <a:cxn ang="0">
                  <a:pos x="connsiteX0" y="connsiteY0"/>
                </a:cxn>
                <a:cxn ang="0">
                  <a:pos x="connsiteX1" y="connsiteY1"/>
                </a:cxn>
                <a:cxn ang="0">
                  <a:pos x="connsiteX2" y="connsiteY2"/>
                </a:cxn>
                <a:cxn ang="0">
                  <a:pos x="connsiteX3" y="connsiteY3"/>
                </a:cxn>
              </a:cxnLst>
              <a:rect l="l" t="t" r="r" b="b"/>
              <a:pathLst>
                <a:path w="14860" h="19231">
                  <a:moveTo>
                    <a:pt x="874" y="19231"/>
                  </a:moveTo>
                  <a:cubicBezTo>
                    <a:pt x="874" y="13112"/>
                    <a:pt x="874" y="6993"/>
                    <a:pt x="0" y="0"/>
                  </a:cubicBezTo>
                  <a:cubicBezTo>
                    <a:pt x="5245" y="3497"/>
                    <a:pt x="9615" y="6993"/>
                    <a:pt x="14860" y="9616"/>
                  </a:cubicBezTo>
                  <a:cubicBezTo>
                    <a:pt x="10490" y="13112"/>
                    <a:pt x="5245" y="16609"/>
                    <a:pt x="874" y="19231"/>
                  </a:cubicBezTo>
                  <a:close/>
                </a:path>
              </a:pathLst>
            </a:custGeom>
            <a:solidFill>
              <a:srgbClr val="923957"/>
            </a:solidFill>
            <a:ln w="8731" cap="flat">
              <a:noFill/>
              <a:prstDash val="solid"/>
              <a:miter/>
            </a:ln>
          </p:spPr>
          <p:txBody>
            <a:bodyPr rtlCol="0" anchor="ctr"/>
            <a:lstStyle/>
            <a:p>
              <a:endParaRPr lang="en-GB"/>
            </a:p>
          </p:txBody>
        </p:sp>
        <p:sp>
          <p:nvSpPr>
            <p:cNvPr id="1097" name="Freeform: Shape 1096">
              <a:extLst>
                <a:ext uri="{FF2B5EF4-FFF2-40B4-BE49-F238E27FC236}">
                  <a16:creationId xmlns:a16="http://schemas.microsoft.com/office/drawing/2014/main" id="{207DDD2A-23A8-1DF9-DBD7-276FAFB72290}"/>
                </a:ext>
              </a:extLst>
            </p:cNvPr>
            <p:cNvSpPr/>
            <p:nvPr/>
          </p:nvSpPr>
          <p:spPr>
            <a:xfrm>
              <a:off x="10391266" y="5906489"/>
              <a:ext cx="22727" cy="14119"/>
            </a:xfrm>
            <a:custGeom>
              <a:avLst/>
              <a:gdLst>
                <a:gd name="connsiteX0" fmla="*/ 22728 w 22727"/>
                <a:gd name="connsiteY0" fmla="*/ 8874 h 14119"/>
                <a:gd name="connsiteX1" fmla="*/ 7867 w 22727"/>
                <a:gd name="connsiteY1" fmla="*/ 14119 h 14119"/>
                <a:gd name="connsiteX2" fmla="*/ 0 w 22727"/>
                <a:gd name="connsiteY2" fmla="*/ 8000 h 14119"/>
                <a:gd name="connsiteX3" fmla="*/ 6119 w 22727"/>
                <a:gd name="connsiteY3" fmla="*/ 133 h 14119"/>
                <a:gd name="connsiteX4" fmla="*/ 22728 w 22727"/>
                <a:gd name="connsiteY4" fmla="*/ 8874 h 14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4119">
                  <a:moveTo>
                    <a:pt x="22728" y="8874"/>
                  </a:moveTo>
                  <a:cubicBezTo>
                    <a:pt x="14861" y="11497"/>
                    <a:pt x="11364" y="14119"/>
                    <a:pt x="7867" y="14119"/>
                  </a:cubicBezTo>
                  <a:cubicBezTo>
                    <a:pt x="5245" y="14119"/>
                    <a:pt x="874" y="10622"/>
                    <a:pt x="0" y="8000"/>
                  </a:cubicBezTo>
                  <a:cubicBezTo>
                    <a:pt x="0" y="5378"/>
                    <a:pt x="3497" y="1007"/>
                    <a:pt x="6119" y="133"/>
                  </a:cubicBezTo>
                  <a:cubicBezTo>
                    <a:pt x="8741" y="-741"/>
                    <a:pt x="12238" y="2755"/>
                    <a:pt x="22728" y="8874"/>
                  </a:cubicBezTo>
                  <a:close/>
                </a:path>
              </a:pathLst>
            </a:custGeom>
            <a:solidFill>
              <a:srgbClr val="A4A593"/>
            </a:solidFill>
            <a:ln w="8731" cap="flat">
              <a:noFill/>
              <a:prstDash val="solid"/>
              <a:miter/>
            </a:ln>
          </p:spPr>
          <p:txBody>
            <a:bodyPr rtlCol="0" anchor="ctr"/>
            <a:lstStyle/>
            <a:p>
              <a:endParaRPr lang="en-GB"/>
            </a:p>
          </p:txBody>
        </p:sp>
        <p:sp>
          <p:nvSpPr>
            <p:cNvPr id="1098" name="Freeform: Shape 1097">
              <a:extLst>
                <a:ext uri="{FF2B5EF4-FFF2-40B4-BE49-F238E27FC236}">
                  <a16:creationId xmlns:a16="http://schemas.microsoft.com/office/drawing/2014/main" id="{9A1BA16F-1E46-A524-8429-C36402E68B08}"/>
                </a:ext>
              </a:extLst>
            </p:cNvPr>
            <p:cNvSpPr/>
            <p:nvPr/>
          </p:nvSpPr>
          <p:spPr>
            <a:xfrm>
              <a:off x="9920892" y="5940713"/>
              <a:ext cx="12323" cy="14125"/>
            </a:xfrm>
            <a:custGeom>
              <a:avLst/>
              <a:gdLst>
                <a:gd name="connsiteX0" fmla="*/ 3582 w 12323"/>
                <a:gd name="connsiteY0" fmla="*/ 0 h 14125"/>
                <a:gd name="connsiteX1" fmla="*/ 12323 w 12323"/>
                <a:gd name="connsiteY1" fmla="*/ 5245 h 14125"/>
                <a:gd name="connsiteX2" fmla="*/ 6204 w 12323"/>
                <a:gd name="connsiteY2" fmla="*/ 13987 h 14125"/>
                <a:gd name="connsiteX3" fmla="*/ 85 w 12323"/>
                <a:gd name="connsiteY3" fmla="*/ 10490 h 14125"/>
                <a:gd name="connsiteX4" fmla="*/ 3582 w 12323"/>
                <a:gd name="connsiteY4" fmla="*/ 0 h 14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23" h="14125">
                  <a:moveTo>
                    <a:pt x="3582" y="0"/>
                  </a:moveTo>
                  <a:cubicBezTo>
                    <a:pt x="7078" y="2622"/>
                    <a:pt x="9701" y="3497"/>
                    <a:pt x="12323" y="5245"/>
                  </a:cubicBezTo>
                  <a:cubicBezTo>
                    <a:pt x="10575" y="7867"/>
                    <a:pt x="8827" y="11364"/>
                    <a:pt x="6204" y="13987"/>
                  </a:cubicBezTo>
                  <a:cubicBezTo>
                    <a:pt x="5330" y="14861"/>
                    <a:pt x="-789" y="11364"/>
                    <a:pt x="85" y="10490"/>
                  </a:cubicBezTo>
                  <a:cubicBezTo>
                    <a:pt x="85" y="6993"/>
                    <a:pt x="2708" y="3497"/>
                    <a:pt x="3582" y="0"/>
                  </a:cubicBezTo>
                  <a:close/>
                </a:path>
              </a:pathLst>
            </a:custGeom>
            <a:solidFill>
              <a:srgbClr val="923957"/>
            </a:solidFill>
            <a:ln w="8731" cap="flat">
              <a:noFill/>
              <a:prstDash val="solid"/>
              <a:miter/>
            </a:ln>
          </p:spPr>
          <p:txBody>
            <a:bodyPr rtlCol="0" anchor="ctr"/>
            <a:lstStyle/>
            <a:p>
              <a:endParaRPr lang="en-GB"/>
            </a:p>
          </p:txBody>
        </p:sp>
        <p:sp>
          <p:nvSpPr>
            <p:cNvPr id="1099" name="Freeform: Shape 1098">
              <a:extLst>
                <a:ext uri="{FF2B5EF4-FFF2-40B4-BE49-F238E27FC236}">
                  <a16:creationId xmlns:a16="http://schemas.microsoft.com/office/drawing/2014/main" id="{2AEEAB61-E4F5-0EBC-864E-F85BCD766F9A}"/>
                </a:ext>
              </a:extLst>
            </p:cNvPr>
            <p:cNvSpPr/>
            <p:nvPr/>
          </p:nvSpPr>
          <p:spPr>
            <a:xfrm>
              <a:off x="9834261" y="6048233"/>
              <a:ext cx="10665" cy="11364"/>
            </a:xfrm>
            <a:custGeom>
              <a:avLst/>
              <a:gdLst>
                <a:gd name="connsiteX0" fmla="*/ 5421 w 10665"/>
                <a:gd name="connsiteY0" fmla="*/ 0 h 11364"/>
                <a:gd name="connsiteX1" fmla="*/ 10666 w 10665"/>
                <a:gd name="connsiteY1" fmla="*/ 5245 h 11364"/>
                <a:gd name="connsiteX2" fmla="*/ 2798 w 10665"/>
                <a:gd name="connsiteY2" fmla="*/ 11364 h 11364"/>
                <a:gd name="connsiteX3" fmla="*/ 176 w 10665"/>
                <a:gd name="connsiteY3" fmla="*/ 4371 h 11364"/>
                <a:gd name="connsiteX4" fmla="*/ 5421 w 10665"/>
                <a:gd name="connsiteY4" fmla="*/ 0 h 11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5" h="11364">
                  <a:moveTo>
                    <a:pt x="5421" y="0"/>
                  </a:moveTo>
                  <a:cubicBezTo>
                    <a:pt x="7169" y="1748"/>
                    <a:pt x="8917" y="3497"/>
                    <a:pt x="10666" y="5245"/>
                  </a:cubicBezTo>
                  <a:cubicBezTo>
                    <a:pt x="8043" y="6994"/>
                    <a:pt x="5421" y="9616"/>
                    <a:pt x="2798" y="11364"/>
                  </a:cubicBezTo>
                  <a:cubicBezTo>
                    <a:pt x="1924" y="8741"/>
                    <a:pt x="-698" y="6994"/>
                    <a:pt x="176" y="4371"/>
                  </a:cubicBezTo>
                  <a:cubicBezTo>
                    <a:pt x="176" y="2623"/>
                    <a:pt x="2798" y="1748"/>
                    <a:pt x="5421" y="0"/>
                  </a:cubicBezTo>
                  <a:close/>
                </a:path>
              </a:pathLst>
            </a:custGeom>
            <a:solidFill>
              <a:srgbClr val="654A38"/>
            </a:solidFill>
            <a:ln w="8731" cap="flat">
              <a:noFill/>
              <a:prstDash val="solid"/>
              <a:miter/>
            </a:ln>
          </p:spPr>
          <p:txBody>
            <a:bodyPr rtlCol="0" anchor="ctr"/>
            <a:lstStyle/>
            <a:p>
              <a:endParaRPr lang="en-GB"/>
            </a:p>
          </p:txBody>
        </p:sp>
        <p:sp>
          <p:nvSpPr>
            <p:cNvPr id="1100" name="Freeform: Shape 1099">
              <a:extLst>
                <a:ext uri="{FF2B5EF4-FFF2-40B4-BE49-F238E27FC236}">
                  <a16:creationId xmlns:a16="http://schemas.microsoft.com/office/drawing/2014/main" id="{2E824AE2-E0F2-58F4-0CA4-F95212851746}"/>
                </a:ext>
              </a:extLst>
            </p:cNvPr>
            <p:cNvSpPr/>
            <p:nvPr/>
          </p:nvSpPr>
          <p:spPr>
            <a:xfrm>
              <a:off x="10161190" y="6063968"/>
              <a:ext cx="8917" cy="11363"/>
            </a:xfrm>
            <a:custGeom>
              <a:avLst/>
              <a:gdLst>
                <a:gd name="connsiteX0" fmla="*/ 8917 w 8917"/>
                <a:gd name="connsiteY0" fmla="*/ 3496 h 11363"/>
                <a:gd name="connsiteX1" fmla="*/ 6295 w 8917"/>
                <a:gd name="connsiteY1" fmla="*/ 11364 h 11363"/>
                <a:gd name="connsiteX2" fmla="*/ 176 w 8917"/>
                <a:gd name="connsiteY2" fmla="*/ 6993 h 11363"/>
                <a:gd name="connsiteX3" fmla="*/ 2798 w 8917"/>
                <a:gd name="connsiteY3" fmla="*/ 0 h 11363"/>
                <a:gd name="connsiteX4" fmla="*/ 8917 w 8917"/>
                <a:gd name="connsiteY4" fmla="*/ 3496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7" h="11363">
                  <a:moveTo>
                    <a:pt x="8917" y="3496"/>
                  </a:moveTo>
                  <a:cubicBezTo>
                    <a:pt x="8043" y="6119"/>
                    <a:pt x="7169" y="8741"/>
                    <a:pt x="6295" y="11364"/>
                  </a:cubicBezTo>
                  <a:cubicBezTo>
                    <a:pt x="4547" y="9615"/>
                    <a:pt x="1050" y="8741"/>
                    <a:pt x="176" y="6993"/>
                  </a:cubicBezTo>
                  <a:cubicBezTo>
                    <a:pt x="-698" y="5245"/>
                    <a:pt x="1924" y="2622"/>
                    <a:pt x="2798" y="0"/>
                  </a:cubicBezTo>
                  <a:cubicBezTo>
                    <a:pt x="4547" y="874"/>
                    <a:pt x="6295" y="1748"/>
                    <a:pt x="8917" y="3496"/>
                  </a:cubicBezTo>
                  <a:close/>
                </a:path>
              </a:pathLst>
            </a:custGeom>
            <a:solidFill>
              <a:srgbClr val="C8A5A6"/>
            </a:solidFill>
            <a:ln w="8731" cap="flat">
              <a:noFill/>
              <a:prstDash val="solid"/>
              <a:miter/>
            </a:ln>
          </p:spPr>
          <p:txBody>
            <a:bodyPr rtlCol="0" anchor="ctr"/>
            <a:lstStyle/>
            <a:p>
              <a:endParaRPr lang="en-GB"/>
            </a:p>
          </p:txBody>
        </p:sp>
        <p:sp>
          <p:nvSpPr>
            <p:cNvPr id="1101" name="Freeform: Shape 1100">
              <a:extLst>
                <a:ext uri="{FF2B5EF4-FFF2-40B4-BE49-F238E27FC236}">
                  <a16:creationId xmlns:a16="http://schemas.microsoft.com/office/drawing/2014/main" id="{278CFC6D-4D96-3FF1-C49E-60113186FA47}"/>
                </a:ext>
              </a:extLst>
            </p:cNvPr>
            <p:cNvSpPr/>
            <p:nvPr/>
          </p:nvSpPr>
          <p:spPr>
            <a:xfrm>
              <a:off x="9939334" y="6424750"/>
              <a:ext cx="10489" cy="10728"/>
            </a:xfrm>
            <a:custGeom>
              <a:avLst/>
              <a:gdLst>
                <a:gd name="connsiteX0" fmla="*/ 10490 w 10489"/>
                <a:gd name="connsiteY0" fmla="*/ 6357 h 10728"/>
                <a:gd name="connsiteX1" fmla="*/ 4371 w 10489"/>
                <a:gd name="connsiteY1" fmla="*/ 10728 h 10728"/>
                <a:gd name="connsiteX2" fmla="*/ 0 w 10489"/>
                <a:gd name="connsiteY2" fmla="*/ 1987 h 10728"/>
                <a:gd name="connsiteX3" fmla="*/ 6993 w 10489"/>
                <a:gd name="connsiteY3" fmla="*/ 238 h 10728"/>
                <a:gd name="connsiteX4" fmla="*/ 10490 w 10489"/>
                <a:gd name="connsiteY4" fmla="*/ 6357 h 10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0728">
                  <a:moveTo>
                    <a:pt x="10490" y="6357"/>
                  </a:moveTo>
                  <a:cubicBezTo>
                    <a:pt x="8741" y="8105"/>
                    <a:pt x="6119" y="8980"/>
                    <a:pt x="4371" y="10728"/>
                  </a:cubicBezTo>
                  <a:cubicBezTo>
                    <a:pt x="2622" y="8105"/>
                    <a:pt x="1748" y="5483"/>
                    <a:pt x="0" y="1987"/>
                  </a:cubicBezTo>
                  <a:cubicBezTo>
                    <a:pt x="2622" y="1112"/>
                    <a:pt x="5245" y="-636"/>
                    <a:pt x="6993" y="238"/>
                  </a:cubicBezTo>
                  <a:cubicBezTo>
                    <a:pt x="8741" y="238"/>
                    <a:pt x="9615" y="3735"/>
                    <a:pt x="10490" y="6357"/>
                  </a:cubicBezTo>
                  <a:close/>
                </a:path>
              </a:pathLst>
            </a:custGeom>
            <a:solidFill>
              <a:srgbClr val="654A38"/>
            </a:solidFill>
            <a:ln w="8731" cap="flat">
              <a:noFill/>
              <a:prstDash val="solid"/>
              <a:miter/>
            </a:ln>
          </p:spPr>
          <p:txBody>
            <a:bodyPr rtlCol="0" anchor="ctr"/>
            <a:lstStyle/>
            <a:p>
              <a:endParaRPr lang="en-GB"/>
            </a:p>
          </p:txBody>
        </p:sp>
        <p:sp>
          <p:nvSpPr>
            <p:cNvPr id="1102" name="Freeform: Shape 1101">
              <a:extLst>
                <a:ext uri="{FF2B5EF4-FFF2-40B4-BE49-F238E27FC236}">
                  <a16:creationId xmlns:a16="http://schemas.microsoft.com/office/drawing/2014/main" id="{1A6AA019-B8D9-B224-9A39-5C1DCE6968AB}"/>
                </a:ext>
              </a:extLst>
            </p:cNvPr>
            <p:cNvSpPr/>
            <p:nvPr/>
          </p:nvSpPr>
          <p:spPr>
            <a:xfrm>
              <a:off x="10021504" y="6428485"/>
              <a:ext cx="18357" cy="8741"/>
            </a:xfrm>
            <a:custGeom>
              <a:avLst/>
              <a:gdLst>
                <a:gd name="connsiteX0" fmla="*/ 18357 w 18357"/>
                <a:gd name="connsiteY0" fmla="*/ 1748 h 8741"/>
                <a:gd name="connsiteX1" fmla="*/ 18357 w 18357"/>
                <a:gd name="connsiteY1" fmla="*/ 8741 h 8741"/>
                <a:gd name="connsiteX2" fmla="*/ 874 w 18357"/>
                <a:gd name="connsiteY2" fmla="*/ 0 h 8741"/>
                <a:gd name="connsiteX3" fmla="*/ 0 w 18357"/>
                <a:gd name="connsiteY3" fmla="*/ 874 h 8741"/>
                <a:gd name="connsiteX4" fmla="*/ 18357 w 18357"/>
                <a:gd name="connsiteY4" fmla="*/ 1748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8741">
                  <a:moveTo>
                    <a:pt x="18357" y="1748"/>
                  </a:moveTo>
                  <a:cubicBezTo>
                    <a:pt x="18357" y="4371"/>
                    <a:pt x="18357" y="6119"/>
                    <a:pt x="18357" y="8741"/>
                  </a:cubicBezTo>
                  <a:cubicBezTo>
                    <a:pt x="12238" y="6119"/>
                    <a:pt x="6993" y="2623"/>
                    <a:pt x="874" y="0"/>
                  </a:cubicBezTo>
                  <a:lnTo>
                    <a:pt x="0" y="874"/>
                  </a:lnTo>
                  <a:cubicBezTo>
                    <a:pt x="6119" y="874"/>
                    <a:pt x="12238" y="1748"/>
                    <a:pt x="18357" y="1748"/>
                  </a:cubicBezTo>
                  <a:close/>
                </a:path>
              </a:pathLst>
            </a:custGeom>
            <a:solidFill>
              <a:srgbClr val="B23D4A"/>
            </a:solidFill>
            <a:ln w="8731" cap="flat">
              <a:noFill/>
              <a:prstDash val="solid"/>
              <a:miter/>
            </a:ln>
          </p:spPr>
          <p:txBody>
            <a:bodyPr rtlCol="0" anchor="ctr"/>
            <a:lstStyle/>
            <a:p>
              <a:endParaRPr lang="en-GB"/>
            </a:p>
          </p:txBody>
        </p:sp>
        <p:sp>
          <p:nvSpPr>
            <p:cNvPr id="1103" name="Freeform: Shape 1102">
              <a:extLst>
                <a:ext uri="{FF2B5EF4-FFF2-40B4-BE49-F238E27FC236}">
                  <a16:creationId xmlns:a16="http://schemas.microsoft.com/office/drawing/2014/main" id="{A533559E-DA70-B802-DB60-F70EE2659298}"/>
                </a:ext>
              </a:extLst>
            </p:cNvPr>
            <p:cNvSpPr/>
            <p:nvPr/>
          </p:nvSpPr>
          <p:spPr>
            <a:xfrm>
              <a:off x="9786359" y="6462577"/>
              <a:ext cx="12237" cy="11363"/>
            </a:xfrm>
            <a:custGeom>
              <a:avLst/>
              <a:gdLst>
                <a:gd name="connsiteX0" fmla="*/ 0 w 12237"/>
                <a:gd name="connsiteY0" fmla="*/ 0 h 11363"/>
                <a:gd name="connsiteX1" fmla="*/ 12238 w 12237"/>
                <a:gd name="connsiteY1" fmla="*/ 6119 h 11363"/>
                <a:gd name="connsiteX2" fmla="*/ 1748 w 12237"/>
                <a:gd name="connsiteY2" fmla="*/ 11364 h 11363"/>
                <a:gd name="connsiteX3" fmla="*/ 0 w 12237"/>
                <a:gd name="connsiteY3" fmla="*/ 0 h 11363"/>
              </a:gdLst>
              <a:ahLst/>
              <a:cxnLst>
                <a:cxn ang="0">
                  <a:pos x="connsiteX0" y="connsiteY0"/>
                </a:cxn>
                <a:cxn ang="0">
                  <a:pos x="connsiteX1" y="connsiteY1"/>
                </a:cxn>
                <a:cxn ang="0">
                  <a:pos x="connsiteX2" y="connsiteY2"/>
                </a:cxn>
                <a:cxn ang="0">
                  <a:pos x="connsiteX3" y="connsiteY3"/>
                </a:cxn>
              </a:cxnLst>
              <a:rect l="l" t="t" r="r" b="b"/>
              <a:pathLst>
                <a:path w="12237" h="11363">
                  <a:moveTo>
                    <a:pt x="0" y="0"/>
                  </a:moveTo>
                  <a:cubicBezTo>
                    <a:pt x="4371" y="1748"/>
                    <a:pt x="8741" y="4371"/>
                    <a:pt x="12238" y="6119"/>
                  </a:cubicBezTo>
                  <a:cubicBezTo>
                    <a:pt x="8741" y="7867"/>
                    <a:pt x="5245" y="9615"/>
                    <a:pt x="1748" y="11364"/>
                  </a:cubicBezTo>
                  <a:cubicBezTo>
                    <a:pt x="1748" y="7867"/>
                    <a:pt x="874" y="4371"/>
                    <a:pt x="0" y="0"/>
                  </a:cubicBezTo>
                  <a:close/>
                </a:path>
              </a:pathLst>
            </a:custGeom>
            <a:solidFill>
              <a:srgbClr val="B9C698"/>
            </a:solidFill>
            <a:ln w="8731" cap="flat">
              <a:noFill/>
              <a:prstDash val="solid"/>
              <a:miter/>
            </a:ln>
          </p:spPr>
          <p:txBody>
            <a:bodyPr rtlCol="0" anchor="ctr"/>
            <a:lstStyle/>
            <a:p>
              <a:endParaRPr lang="en-GB"/>
            </a:p>
          </p:txBody>
        </p:sp>
        <p:sp>
          <p:nvSpPr>
            <p:cNvPr id="1104" name="Freeform: Shape 1103">
              <a:extLst>
                <a:ext uri="{FF2B5EF4-FFF2-40B4-BE49-F238E27FC236}">
                  <a16:creationId xmlns:a16="http://schemas.microsoft.com/office/drawing/2014/main" id="{F82804A4-C795-1A88-FDDD-14D142EB6259}"/>
                </a:ext>
              </a:extLst>
            </p:cNvPr>
            <p:cNvSpPr/>
            <p:nvPr/>
          </p:nvSpPr>
          <p:spPr>
            <a:xfrm>
              <a:off x="9880767" y="6504535"/>
              <a:ext cx="13986" cy="21853"/>
            </a:xfrm>
            <a:custGeom>
              <a:avLst/>
              <a:gdLst>
                <a:gd name="connsiteX0" fmla="*/ 11364 w 13986"/>
                <a:gd name="connsiteY0" fmla="*/ 0 h 21853"/>
                <a:gd name="connsiteX1" fmla="*/ 13986 w 13986"/>
                <a:gd name="connsiteY1" fmla="*/ 21854 h 21853"/>
                <a:gd name="connsiteX2" fmla="*/ 0 w 13986"/>
                <a:gd name="connsiteY2" fmla="*/ 13112 h 21853"/>
                <a:gd name="connsiteX3" fmla="*/ 11364 w 13986"/>
                <a:gd name="connsiteY3" fmla="*/ 0 h 21853"/>
              </a:gdLst>
              <a:ahLst/>
              <a:cxnLst>
                <a:cxn ang="0">
                  <a:pos x="connsiteX0" y="connsiteY0"/>
                </a:cxn>
                <a:cxn ang="0">
                  <a:pos x="connsiteX1" y="connsiteY1"/>
                </a:cxn>
                <a:cxn ang="0">
                  <a:pos x="connsiteX2" y="connsiteY2"/>
                </a:cxn>
                <a:cxn ang="0">
                  <a:pos x="connsiteX3" y="connsiteY3"/>
                </a:cxn>
              </a:cxnLst>
              <a:rect l="l" t="t" r="r" b="b"/>
              <a:pathLst>
                <a:path w="13986" h="21853">
                  <a:moveTo>
                    <a:pt x="11364" y="0"/>
                  </a:moveTo>
                  <a:cubicBezTo>
                    <a:pt x="12238" y="6993"/>
                    <a:pt x="13112" y="13987"/>
                    <a:pt x="13986" y="21854"/>
                  </a:cubicBezTo>
                  <a:cubicBezTo>
                    <a:pt x="9615" y="19231"/>
                    <a:pt x="5245" y="15734"/>
                    <a:pt x="0" y="13112"/>
                  </a:cubicBezTo>
                  <a:cubicBezTo>
                    <a:pt x="3497" y="7867"/>
                    <a:pt x="7867" y="3497"/>
                    <a:pt x="11364" y="0"/>
                  </a:cubicBezTo>
                  <a:close/>
                </a:path>
              </a:pathLst>
            </a:custGeom>
            <a:solidFill>
              <a:srgbClr val="E7BB54"/>
            </a:solidFill>
            <a:ln w="8731" cap="flat">
              <a:noFill/>
              <a:prstDash val="solid"/>
              <a:miter/>
            </a:ln>
          </p:spPr>
          <p:txBody>
            <a:bodyPr rtlCol="0" anchor="ctr"/>
            <a:lstStyle/>
            <a:p>
              <a:endParaRPr lang="en-GB"/>
            </a:p>
          </p:txBody>
        </p:sp>
        <p:sp>
          <p:nvSpPr>
            <p:cNvPr id="1105" name="Freeform: Shape 1104">
              <a:extLst>
                <a:ext uri="{FF2B5EF4-FFF2-40B4-BE49-F238E27FC236}">
                  <a16:creationId xmlns:a16="http://schemas.microsoft.com/office/drawing/2014/main" id="{3B7C4C6E-4815-71B3-CBE0-233C74C6268D}"/>
                </a:ext>
              </a:extLst>
            </p:cNvPr>
            <p:cNvSpPr/>
            <p:nvPr/>
          </p:nvSpPr>
          <p:spPr>
            <a:xfrm>
              <a:off x="10275879" y="5554342"/>
              <a:ext cx="17482" cy="18357"/>
            </a:xfrm>
            <a:custGeom>
              <a:avLst/>
              <a:gdLst>
                <a:gd name="connsiteX0" fmla="*/ 0 w 17482"/>
                <a:gd name="connsiteY0" fmla="*/ 874 h 18357"/>
                <a:gd name="connsiteX1" fmla="*/ 17483 w 17482"/>
                <a:gd name="connsiteY1" fmla="*/ 0 h 18357"/>
                <a:gd name="connsiteX2" fmla="*/ 9615 w 17482"/>
                <a:gd name="connsiteY2" fmla="*/ 18357 h 18357"/>
                <a:gd name="connsiteX3" fmla="*/ 0 w 17482"/>
                <a:gd name="connsiteY3" fmla="*/ 874 h 18357"/>
              </a:gdLst>
              <a:ahLst/>
              <a:cxnLst>
                <a:cxn ang="0">
                  <a:pos x="connsiteX0" y="connsiteY0"/>
                </a:cxn>
                <a:cxn ang="0">
                  <a:pos x="connsiteX1" y="connsiteY1"/>
                </a:cxn>
                <a:cxn ang="0">
                  <a:pos x="connsiteX2" y="connsiteY2"/>
                </a:cxn>
                <a:cxn ang="0">
                  <a:pos x="connsiteX3" y="connsiteY3"/>
                </a:cxn>
              </a:cxnLst>
              <a:rect l="l" t="t" r="r" b="b"/>
              <a:pathLst>
                <a:path w="17482" h="18357">
                  <a:moveTo>
                    <a:pt x="0" y="874"/>
                  </a:moveTo>
                  <a:cubicBezTo>
                    <a:pt x="6119" y="874"/>
                    <a:pt x="11364" y="0"/>
                    <a:pt x="17483" y="0"/>
                  </a:cubicBezTo>
                  <a:cubicBezTo>
                    <a:pt x="14860" y="6119"/>
                    <a:pt x="12238" y="12238"/>
                    <a:pt x="9615" y="18357"/>
                  </a:cubicBezTo>
                  <a:cubicBezTo>
                    <a:pt x="6119" y="13112"/>
                    <a:pt x="3497" y="6994"/>
                    <a:pt x="0" y="874"/>
                  </a:cubicBezTo>
                  <a:close/>
                </a:path>
              </a:pathLst>
            </a:custGeom>
            <a:solidFill>
              <a:srgbClr val="7B2B29"/>
            </a:solidFill>
            <a:ln w="8731" cap="flat">
              <a:noFill/>
              <a:prstDash val="solid"/>
              <a:miter/>
            </a:ln>
          </p:spPr>
          <p:txBody>
            <a:bodyPr rtlCol="0" anchor="ctr"/>
            <a:lstStyle/>
            <a:p>
              <a:endParaRPr lang="en-GB"/>
            </a:p>
          </p:txBody>
        </p:sp>
        <p:sp>
          <p:nvSpPr>
            <p:cNvPr id="1106" name="Freeform: Shape 1105">
              <a:extLst>
                <a:ext uri="{FF2B5EF4-FFF2-40B4-BE49-F238E27FC236}">
                  <a16:creationId xmlns:a16="http://schemas.microsoft.com/office/drawing/2014/main" id="{3E5B4FB1-2318-1E4D-0733-ABEA927F755D}"/>
                </a:ext>
              </a:extLst>
            </p:cNvPr>
            <p:cNvSpPr/>
            <p:nvPr/>
          </p:nvSpPr>
          <p:spPr>
            <a:xfrm>
              <a:off x="10057343" y="5852286"/>
              <a:ext cx="11363" cy="9118"/>
            </a:xfrm>
            <a:custGeom>
              <a:avLst/>
              <a:gdLst>
                <a:gd name="connsiteX0" fmla="*/ 11364 w 11363"/>
                <a:gd name="connsiteY0" fmla="*/ 3635 h 9118"/>
                <a:gd name="connsiteX1" fmla="*/ 6993 w 11363"/>
                <a:gd name="connsiteY1" fmla="*/ 8881 h 9118"/>
                <a:gd name="connsiteX2" fmla="*/ 0 w 11363"/>
                <a:gd name="connsiteY2" fmla="*/ 7132 h 9118"/>
                <a:gd name="connsiteX3" fmla="*/ 5245 w 11363"/>
                <a:gd name="connsiteY3" fmla="*/ 139 h 9118"/>
                <a:gd name="connsiteX4" fmla="*/ 11364 w 11363"/>
                <a:gd name="connsiteY4" fmla="*/ 3635 h 9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9118">
                  <a:moveTo>
                    <a:pt x="11364" y="3635"/>
                  </a:moveTo>
                  <a:cubicBezTo>
                    <a:pt x="9615" y="5384"/>
                    <a:pt x="8741" y="8006"/>
                    <a:pt x="6993" y="8881"/>
                  </a:cubicBezTo>
                  <a:cubicBezTo>
                    <a:pt x="5245" y="9755"/>
                    <a:pt x="2622" y="8006"/>
                    <a:pt x="0" y="7132"/>
                  </a:cubicBezTo>
                  <a:cubicBezTo>
                    <a:pt x="1748" y="4510"/>
                    <a:pt x="2622" y="1888"/>
                    <a:pt x="5245" y="139"/>
                  </a:cubicBezTo>
                  <a:cubicBezTo>
                    <a:pt x="6119" y="-735"/>
                    <a:pt x="9615" y="2762"/>
                    <a:pt x="11364" y="3635"/>
                  </a:cubicBezTo>
                  <a:close/>
                </a:path>
              </a:pathLst>
            </a:custGeom>
            <a:solidFill>
              <a:srgbClr val="B09B7B"/>
            </a:solidFill>
            <a:ln w="8731" cap="flat">
              <a:noFill/>
              <a:prstDash val="solid"/>
              <a:miter/>
            </a:ln>
          </p:spPr>
          <p:txBody>
            <a:bodyPr rtlCol="0" anchor="ctr"/>
            <a:lstStyle/>
            <a:p>
              <a:endParaRPr lang="en-GB"/>
            </a:p>
          </p:txBody>
        </p:sp>
        <p:sp>
          <p:nvSpPr>
            <p:cNvPr id="1107" name="Freeform: Shape 1106">
              <a:extLst>
                <a:ext uri="{FF2B5EF4-FFF2-40B4-BE49-F238E27FC236}">
                  <a16:creationId xmlns:a16="http://schemas.microsoft.com/office/drawing/2014/main" id="{583B36ED-957F-EAAA-DDFD-6BD7284765AB}"/>
                </a:ext>
              </a:extLst>
            </p:cNvPr>
            <p:cNvSpPr/>
            <p:nvPr/>
          </p:nvSpPr>
          <p:spPr>
            <a:xfrm>
              <a:off x="9926222" y="5746654"/>
              <a:ext cx="11363" cy="17482"/>
            </a:xfrm>
            <a:custGeom>
              <a:avLst/>
              <a:gdLst>
                <a:gd name="connsiteX0" fmla="*/ 0 w 11363"/>
                <a:gd name="connsiteY0" fmla="*/ 17483 h 17482"/>
                <a:gd name="connsiteX1" fmla="*/ 0 w 11363"/>
                <a:gd name="connsiteY1" fmla="*/ 0 h 17482"/>
                <a:gd name="connsiteX2" fmla="*/ 11364 w 11363"/>
                <a:gd name="connsiteY2" fmla="*/ 8741 h 17482"/>
                <a:gd name="connsiteX3" fmla="*/ 0 w 11363"/>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1363" h="17482">
                  <a:moveTo>
                    <a:pt x="0" y="17483"/>
                  </a:moveTo>
                  <a:cubicBezTo>
                    <a:pt x="0" y="11364"/>
                    <a:pt x="0" y="6119"/>
                    <a:pt x="0" y="0"/>
                  </a:cubicBezTo>
                  <a:cubicBezTo>
                    <a:pt x="3497" y="2623"/>
                    <a:pt x="7867" y="6119"/>
                    <a:pt x="11364" y="8741"/>
                  </a:cubicBezTo>
                  <a:cubicBezTo>
                    <a:pt x="6993" y="11364"/>
                    <a:pt x="3497" y="14861"/>
                    <a:pt x="0" y="17483"/>
                  </a:cubicBezTo>
                  <a:close/>
                </a:path>
              </a:pathLst>
            </a:custGeom>
            <a:solidFill>
              <a:srgbClr val="DB7F59"/>
            </a:solidFill>
            <a:ln w="8731" cap="flat">
              <a:noFill/>
              <a:prstDash val="solid"/>
              <a:miter/>
            </a:ln>
          </p:spPr>
          <p:txBody>
            <a:bodyPr rtlCol="0" anchor="ctr"/>
            <a:lstStyle/>
            <a:p>
              <a:endParaRPr lang="en-GB"/>
            </a:p>
          </p:txBody>
        </p:sp>
        <p:sp>
          <p:nvSpPr>
            <p:cNvPr id="1108" name="Freeform: Shape 1107">
              <a:extLst>
                <a:ext uri="{FF2B5EF4-FFF2-40B4-BE49-F238E27FC236}">
                  <a16:creationId xmlns:a16="http://schemas.microsoft.com/office/drawing/2014/main" id="{106E336C-6707-5416-A4F3-1C76FBECB677}"/>
                </a:ext>
              </a:extLst>
            </p:cNvPr>
            <p:cNvSpPr/>
            <p:nvPr/>
          </p:nvSpPr>
          <p:spPr>
            <a:xfrm>
              <a:off x="10147380" y="6043862"/>
              <a:ext cx="7867" cy="6993"/>
            </a:xfrm>
            <a:custGeom>
              <a:avLst/>
              <a:gdLst>
                <a:gd name="connsiteX0" fmla="*/ 7867 w 7867"/>
                <a:gd name="connsiteY0" fmla="*/ 6119 h 6993"/>
                <a:gd name="connsiteX1" fmla="*/ 0 w 7867"/>
                <a:gd name="connsiteY1" fmla="*/ 6994 h 6993"/>
                <a:gd name="connsiteX2" fmla="*/ 1748 w 7867"/>
                <a:gd name="connsiteY2" fmla="*/ 874 h 6993"/>
                <a:gd name="connsiteX3" fmla="*/ 5245 w 7867"/>
                <a:gd name="connsiteY3" fmla="*/ 0 h 6993"/>
                <a:gd name="connsiteX4" fmla="*/ 7867 w 7867"/>
                <a:gd name="connsiteY4" fmla="*/ 6119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6993">
                  <a:moveTo>
                    <a:pt x="7867" y="6119"/>
                  </a:moveTo>
                  <a:cubicBezTo>
                    <a:pt x="5245" y="6119"/>
                    <a:pt x="2622" y="6994"/>
                    <a:pt x="0" y="6994"/>
                  </a:cubicBezTo>
                  <a:cubicBezTo>
                    <a:pt x="874" y="5245"/>
                    <a:pt x="874" y="2623"/>
                    <a:pt x="1748" y="874"/>
                  </a:cubicBezTo>
                  <a:cubicBezTo>
                    <a:pt x="1748" y="0"/>
                    <a:pt x="5245" y="0"/>
                    <a:pt x="5245" y="0"/>
                  </a:cubicBezTo>
                  <a:cubicBezTo>
                    <a:pt x="6993" y="2623"/>
                    <a:pt x="7867" y="4371"/>
                    <a:pt x="7867" y="6119"/>
                  </a:cubicBezTo>
                  <a:close/>
                </a:path>
              </a:pathLst>
            </a:custGeom>
            <a:solidFill>
              <a:srgbClr val="C8A5A6"/>
            </a:solidFill>
            <a:ln w="8731" cap="flat">
              <a:noFill/>
              <a:prstDash val="solid"/>
              <a:miter/>
            </a:ln>
          </p:spPr>
          <p:txBody>
            <a:bodyPr rtlCol="0" anchor="ctr"/>
            <a:lstStyle/>
            <a:p>
              <a:endParaRPr lang="en-GB"/>
            </a:p>
          </p:txBody>
        </p:sp>
        <p:sp>
          <p:nvSpPr>
            <p:cNvPr id="1109" name="Freeform: Shape 1108">
              <a:extLst>
                <a:ext uri="{FF2B5EF4-FFF2-40B4-BE49-F238E27FC236}">
                  <a16:creationId xmlns:a16="http://schemas.microsoft.com/office/drawing/2014/main" id="{3D0DE28B-EA4A-176C-6FE3-E5D139546B34}"/>
                </a:ext>
              </a:extLst>
            </p:cNvPr>
            <p:cNvSpPr/>
            <p:nvPr/>
          </p:nvSpPr>
          <p:spPr>
            <a:xfrm>
              <a:off x="10345810" y="5527244"/>
              <a:ext cx="26224" cy="8741"/>
            </a:xfrm>
            <a:custGeom>
              <a:avLst/>
              <a:gdLst>
                <a:gd name="connsiteX0" fmla="*/ 24476 w 26224"/>
                <a:gd name="connsiteY0" fmla="*/ 0 h 8741"/>
                <a:gd name="connsiteX1" fmla="*/ 26224 w 26224"/>
                <a:gd name="connsiteY1" fmla="*/ 7867 h 8741"/>
                <a:gd name="connsiteX2" fmla="*/ 0 w 26224"/>
                <a:gd name="connsiteY2" fmla="*/ 8741 h 8741"/>
                <a:gd name="connsiteX3" fmla="*/ 24476 w 26224"/>
                <a:gd name="connsiteY3" fmla="*/ 0 h 8741"/>
              </a:gdLst>
              <a:ahLst/>
              <a:cxnLst>
                <a:cxn ang="0">
                  <a:pos x="connsiteX0" y="connsiteY0"/>
                </a:cxn>
                <a:cxn ang="0">
                  <a:pos x="connsiteX1" y="connsiteY1"/>
                </a:cxn>
                <a:cxn ang="0">
                  <a:pos x="connsiteX2" y="connsiteY2"/>
                </a:cxn>
                <a:cxn ang="0">
                  <a:pos x="connsiteX3" y="connsiteY3"/>
                </a:cxn>
              </a:cxnLst>
              <a:rect l="l" t="t" r="r" b="b"/>
              <a:pathLst>
                <a:path w="26224" h="8741">
                  <a:moveTo>
                    <a:pt x="24476" y="0"/>
                  </a:moveTo>
                  <a:cubicBezTo>
                    <a:pt x="25350" y="2622"/>
                    <a:pt x="26224" y="5245"/>
                    <a:pt x="26224" y="7867"/>
                  </a:cubicBezTo>
                  <a:cubicBezTo>
                    <a:pt x="17483" y="7867"/>
                    <a:pt x="8741" y="8741"/>
                    <a:pt x="0" y="8741"/>
                  </a:cubicBezTo>
                  <a:cubicBezTo>
                    <a:pt x="7867" y="6119"/>
                    <a:pt x="16609" y="3497"/>
                    <a:pt x="24476" y="0"/>
                  </a:cubicBezTo>
                  <a:close/>
                </a:path>
              </a:pathLst>
            </a:custGeom>
            <a:solidFill>
              <a:srgbClr val="7B2B29"/>
            </a:solidFill>
            <a:ln w="8731" cap="flat">
              <a:noFill/>
              <a:prstDash val="solid"/>
              <a:miter/>
            </a:ln>
          </p:spPr>
          <p:txBody>
            <a:bodyPr rtlCol="0" anchor="ctr"/>
            <a:lstStyle/>
            <a:p>
              <a:endParaRPr lang="en-GB"/>
            </a:p>
          </p:txBody>
        </p:sp>
        <p:sp>
          <p:nvSpPr>
            <p:cNvPr id="1110" name="Freeform: Shape 1109">
              <a:extLst>
                <a:ext uri="{FF2B5EF4-FFF2-40B4-BE49-F238E27FC236}">
                  <a16:creationId xmlns:a16="http://schemas.microsoft.com/office/drawing/2014/main" id="{2EC3A98D-43C9-1A24-EFD0-84D115B00629}"/>
                </a:ext>
              </a:extLst>
            </p:cNvPr>
            <p:cNvSpPr/>
            <p:nvPr/>
          </p:nvSpPr>
          <p:spPr>
            <a:xfrm>
              <a:off x="10476932" y="5642242"/>
              <a:ext cx="8741" cy="5633"/>
            </a:xfrm>
            <a:custGeom>
              <a:avLst/>
              <a:gdLst>
                <a:gd name="connsiteX0" fmla="*/ 8741 w 8741"/>
                <a:gd name="connsiteY0" fmla="*/ 389 h 5633"/>
                <a:gd name="connsiteX1" fmla="*/ 2623 w 8741"/>
                <a:gd name="connsiteY1" fmla="*/ 5633 h 5633"/>
                <a:gd name="connsiteX2" fmla="*/ 0 w 8741"/>
                <a:gd name="connsiteY2" fmla="*/ 2137 h 5633"/>
                <a:gd name="connsiteX3" fmla="*/ 8741 w 8741"/>
                <a:gd name="connsiteY3" fmla="*/ 389 h 5633"/>
                <a:gd name="connsiteX4" fmla="*/ 8741 w 8741"/>
                <a:gd name="connsiteY4" fmla="*/ 389 h 5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5633">
                  <a:moveTo>
                    <a:pt x="8741" y="389"/>
                  </a:moveTo>
                  <a:cubicBezTo>
                    <a:pt x="6993" y="2137"/>
                    <a:pt x="5245" y="3885"/>
                    <a:pt x="2623" y="5633"/>
                  </a:cubicBezTo>
                  <a:cubicBezTo>
                    <a:pt x="1748" y="4759"/>
                    <a:pt x="874" y="3011"/>
                    <a:pt x="0" y="2137"/>
                  </a:cubicBezTo>
                  <a:cubicBezTo>
                    <a:pt x="3497" y="1263"/>
                    <a:pt x="6119" y="389"/>
                    <a:pt x="8741" y="389"/>
                  </a:cubicBezTo>
                  <a:cubicBezTo>
                    <a:pt x="8741" y="-486"/>
                    <a:pt x="8741" y="389"/>
                    <a:pt x="8741" y="389"/>
                  </a:cubicBezTo>
                  <a:close/>
                </a:path>
              </a:pathLst>
            </a:custGeom>
            <a:solidFill>
              <a:srgbClr val="7B2B29"/>
            </a:solidFill>
            <a:ln w="8731" cap="flat">
              <a:noFill/>
              <a:prstDash val="solid"/>
              <a:miter/>
            </a:ln>
          </p:spPr>
          <p:txBody>
            <a:bodyPr rtlCol="0" anchor="ctr"/>
            <a:lstStyle/>
            <a:p>
              <a:endParaRPr lang="en-GB"/>
            </a:p>
          </p:txBody>
        </p:sp>
        <p:sp>
          <p:nvSpPr>
            <p:cNvPr id="1111" name="Freeform: Shape 1110">
              <a:extLst>
                <a:ext uri="{FF2B5EF4-FFF2-40B4-BE49-F238E27FC236}">
                  <a16:creationId xmlns:a16="http://schemas.microsoft.com/office/drawing/2014/main" id="{C3E67963-A867-B5EB-8A34-BA67A7236E8C}"/>
                </a:ext>
              </a:extLst>
            </p:cNvPr>
            <p:cNvSpPr/>
            <p:nvPr/>
          </p:nvSpPr>
          <p:spPr>
            <a:xfrm>
              <a:off x="10223431" y="5712562"/>
              <a:ext cx="7867" cy="7866"/>
            </a:xfrm>
            <a:custGeom>
              <a:avLst/>
              <a:gdLst>
                <a:gd name="connsiteX0" fmla="*/ 7867 w 7867"/>
                <a:gd name="connsiteY0" fmla="*/ 0 h 7866"/>
                <a:gd name="connsiteX1" fmla="*/ 0 w 7867"/>
                <a:gd name="connsiteY1" fmla="*/ 7867 h 7866"/>
                <a:gd name="connsiteX2" fmla="*/ 7867 w 7867"/>
                <a:gd name="connsiteY2" fmla="*/ 0 h 7866"/>
              </a:gdLst>
              <a:ahLst/>
              <a:cxnLst>
                <a:cxn ang="0">
                  <a:pos x="connsiteX0" y="connsiteY0"/>
                </a:cxn>
                <a:cxn ang="0">
                  <a:pos x="connsiteX1" y="connsiteY1"/>
                </a:cxn>
                <a:cxn ang="0">
                  <a:pos x="connsiteX2" y="connsiteY2"/>
                </a:cxn>
              </a:cxnLst>
              <a:rect l="l" t="t" r="r" b="b"/>
              <a:pathLst>
                <a:path w="7867" h="7866">
                  <a:moveTo>
                    <a:pt x="7867" y="0"/>
                  </a:moveTo>
                  <a:cubicBezTo>
                    <a:pt x="5245" y="2622"/>
                    <a:pt x="2622" y="5245"/>
                    <a:pt x="0" y="7867"/>
                  </a:cubicBezTo>
                  <a:cubicBezTo>
                    <a:pt x="2622" y="5245"/>
                    <a:pt x="5245" y="2622"/>
                    <a:pt x="7867" y="0"/>
                  </a:cubicBezTo>
                  <a:close/>
                </a:path>
              </a:pathLst>
            </a:custGeom>
            <a:solidFill>
              <a:srgbClr val="7B2B29"/>
            </a:solidFill>
            <a:ln w="8731" cap="flat">
              <a:noFill/>
              <a:prstDash val="solid"/>
              <a:miter/>
            </a:ln>
          </p:spPr>
          <p:txBody>
            <a:bodyPr rtlCol="0" anchor="ctr"/>
            <a:lstStyle/>
            <a:p>
              <a:endParaRPr lang="en-GB"/>
            </a:p>
          </p:txBody>
        </p:sp>
        <p:sp>
          <p:nvSpPr>
            <p:cNvPr id="1112" name="Freeform: Shape 1111">
              <a:extLst>
                <a:ext uri="{FF2B5EF4-FFF2-40B4-BE49-F238E27FC236}">
                  <a16:creationId xmlns:a16="http://schemas.microsoft.com/office/drawing/2014/main" id="{66706393-0596-9FCA-B9FF-7E259D0F2DDB}"/>
                </a:ext>
              </a:extLst>
            </p:cNvPr>
            <p:cNvSpPr/>
            <p:nvPr/>
          </p:nvSpPr>
          <p:spPr>
            <a:xfrm>
              <a:off x="10518017" y="5504517"/>
              <a:ext cx="20105" cy="6993"/>
            </a:xfrm>
            <a:custGeom>
              <a:avLst/>
              <a:gdLst>
                <a:gd name="connsiteX0" fmla="*/ 20105 w 20105"/>
                <a:gd name="connsiteY0" fmla="*/ 1748 h 6993"/>
                <a:gd name="connsiteX1" fmla="*/ 0 w 20105"/>
                <a:gd name="connsiteY1" fmla="*/ 6993 h 6993"/>
                <a:gd name="connsiteX2" fmla="*/ 1748 w 20105"/>
                <a:gd name="connsiteY2" fmla="*/ 0 h 6993"/>
                <a:gd name="connsiteX3" fmla="*/ 20105 w 20105"/>
                <a:gd name="connsiteY3" fmla="*/ 1748 h 6993"/>
              </a:gdLst>
              <a:ahLst/>
              <a:cxnLst>
                <a:cxn ang="0">
                  <a:pos x="connsiteX0" y="connsiteY0"/>
                </a:cxn>
                <a:cxn ang="0">
                  <a:pos x="connsiteX1" y="connsiteY1"/>
                </a:cxn>
                <a:cxn ang="0">
                  <a:pos x="connsiteX2" y="connsiteY2"/>
                </a:cxn>
                <a:cxn ang="0">
                  <a:pos x="connsiteX3" y="connsiteY3"/>
                </a:cxn>
              </a:cxnLst>
              <a:rect l="l" t="t" r="r" b="b"/>
              <a:pathLst>
                <a:path w="20105" h="6993">
                  <a:moveTo>
                    <a:pt x="20105" y="1748"/>
                  </a:moveTo>
                  <a:cubicBezTo>
                    <a:pt x="13112" y="3496"/>
                    <a:pt x="6993" y="5245"/>
                    <a:pt x="0" y="6993"/>
                  </a:cubicBezTo>
                  <a:cubicBezTo>
                    <a:pt x="874" y="4371"/>
                    <a:pt x="1748" y="2622"/>
                    <a:pt x="1748" y="0"/>
                  </a:cubicBezTo>
                  <a:cubicBezTo>
                    <a:pt x="7867" y="0"/>
                    <a:pt x="13986" y="874"/>
                    <a:pt x="20105" y="1748"/>
                  </a:cubicBezTo>
                  <a:close/>
                </a:path>
              </a:pathLst>
            </a:custGeom>
            <a:solidFill>
              <a:srgbClr val="7B2B29"/>
            </a:solidFill>
            <a:ln w="8731" cap="flat">
              <a:noFill/>
              <a:prstDash val="solid"/>
              <a:miter/>
            </a:ln>
          </p:spPr>
          <p:txBody>
            <a:bodyPr rtlCol="0" anchor="ctr"/>
            <a:lstStyle/>
            <a:p>
              <a:endParaRPr lang="en-GB"/>
            </a:p>
          </p:txBody>
        </p:sp>
        <p:sp>
          <p:nvSpPr>
            <p:cNvPr id="1113" name="Freeform: Shape 1112">
              <a:extLst>
                <a:ext uri="{FF2B5EF4-FFF2-40B4-BE49-F238E27FC236}">
                  <a16:creationId xmlns:a16="http://schemas.microsoft.com/office/drawing/2014/main" id="{DE318DB5-6D75-1288-31B6-07E446814313}"/>
                </a:ext>
              </a:extLst>
            </p:cNvPr>
            <p:cNvSpPr/>
            <p:nvPr/>
          </p:nvSpPr>
          <p:spPr>
            <a:xfrm>
              <a:off x="10607179" y="5880398"/>
              <a:ext cx="9615" cy="15734"/>
            </a:xfrm>
            <a:custGeom>
              <a:avLst/>
              <a:gdLst>
                <a:gd name="connsiteX0" fmla="*/ 9615 w 9615"/>
                <a:gd name="connsiteY0" fmla="*/ 15734 h 15734"/>
                <a:gd name="connsiteX1" fmla="*/ 0 w 9615"/>
                <a:gd name="connsiteY1" fmla="*/ 5245 h 15734"/>
                <a:gd name="connsiteX2" fmla="*/ 3497 w 9615"/>
                <a:gd name="connsiteY2" fmla="*/ 0 h 15734"/>
                <a:gd name="connsiteX3" fmla="*/ 8741 w 9615"/>
                <a:gd name="connsiteY3" fmla="*/ 874 h 15734"/>
                <a:gd name="connsiteX4" fmla="*/ 9615 w 9615"/>
                <a:gd name="connsiteY4" fmla="*/ 15734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15734">
                  <a:moveTo>
                    <a:pt x="9615" y="15734"/>
                  </a:moveTo>
                  <a:cubicBezTo>
                    <a:pt x="6119" y="12238"/>
                    <a:pt x="2622" y="8741"/>
                    <a:pt x="0" y="5245"/>
                  </a:cubicBezTo>
                  <a:cubicBezTo>
                    <a:pt x="1748" y="3496"/>
                    <a:pt x="2622" y="2622"/>
                    <a:pt x="3497" y="0"/>
                  </a:cubicBezTo>
                  <a:cubicBezTo>
                    <a:pt x="5245" y="0"/>
                    <a:pt x="6993" y="874"/>
                    <a:pt x="8741" y="874"/>
                  </a:cubicBezTo>
                  <a:cubicBezTo>
                    <a:pt x="8741" y="6119"/>
                    <a:pt x="8741" y="10489"/>
                    <a:pt x="9615" y="15734"/>
                  </a:cubicBezTo>
                  <a:close/>
                </a:path>
              </a:pathLst>
            </a:custGeom>
            <a:solidFill>
              <a:srgbClr val="D06C79"/>
            </a:solidFill>
            <a:ln w="8731" cap="flat">
              <a:noFill/>
              <a:prstDash val="solid"/>
              <a:miter/>
            </a:ln>
          </p:spPr>
          <p:txBody>
            <a:bodyPr rtlCol="0" anchor="ctr"/>
            <a:lstStyle/>
            <a:p>
              <a:endParaRPr lang="en-GB"/>
            </a:p>
          </p:txBody>
        </p:sp>
        <p:sp>
          <p:nvSpPr>
            <p:cNvPr id="1114" name="Freeform: Shape 1113">
              <a:extLst>
                <a:ext uri="{FF2B5EF4-FFF2-40B4-BE49-F238E27FC236}">
                  <a16:creationId xmlns:a16="http://schemas.microsoft.com/office/drawing/2014/main" id="{DC97E453-B24E-5340-E822-59E0BBECF4C9}"/>
                </a:ext>
              </a:extLst>
            </p:cNvPr>
            <p:cNvSpPr/>
            <p:nvPr/>
          </p:nvSpPr>
          <p:spPr>
            <a:xfrm>
              <a:off x="10056469" y="5924979"/>
              <a:ext cx="9129" cy="6119"/>
            </a:xfrm>
            <a:custGeom>
              <a:avLst/>
              <a:gdLst>
                <a:gd name="connsiteX0" fmla="*/ 8741 w 9129"/>
                <a:gd name="connsiteY0" fmla="*/ 6119 h 6119"/>
                <a:gd name="connsiteX1" fmla="*/ 0 w 9129"/>
                <a:gd name="connsiteY1" fmla="*/ 4371 h 6119"/>
                <a:gd name="connsiteX2" fmla="*/ 2622 w 9129"/>
                <a:gd name="connsiteY2" fmla="*/ 0 h 6119"/>
                <a:gd name="connsiteX3" fmla="*/ 8741 w 9129"/>
                <a:gd name="connsiteY3" fmla="*/ 5245 h 6119"/>
                <a:gd name="connsiteX4" fmla="*/ 8741 w 9129"/>
                <a:gd name="connsiteY4" fmla="*/ 6119 h 6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29" h="6119">
                  <a:moveTo>
                    <a:pt x="8741" y="6119"/>
                  </a:moveTo>
                  <a:cubicBezTo>
                    <a:pt x="6119" y="5245"/>
                    <a:pt x="3497" y="4371"/>
                    <a:pt x="0" y="4371"/>
                  </a:cubicBezTo>
                  <a:cubicBezTo>
                    <a:pt x="874" y="2622"/>
                    <a:pt x="1748" y="1748"/>
                    <a:pt x="2622" y="0"/>
                  </a:cubicBezTo>
                  <a:cubicBezTo>
                    <a:pt x="4371" y="1748"/>
                    <a:pt x="6993" y="3497"/>
                    <a:pt x="8741" y="5245"/>
                  </a:cubicBezTo>
                  <a:cubicBezTo>
                    <a:pt x="9616" y="5245"/>
                    <a:pt x="8741" y="6119"/>
                    <a:pt x="8741" y="6119"/>
                  </a:cubicBezTo>
                  <a:close/>
                </a:path>
              </a:pathLst>
            </a:custGeom>
            <a:solidFill>
              <a:srgbClr val="40293D"/>
            </a:solidFill>
            <a:ln w="8731" cap="flat">
              <a:noFill/>
              <a:prstDash val="solid"/>
              <a:miter/>
            </a:ln>
          </p:spPr>
          <p:txBody>
            <a:bodyPr rtlCol="0" anchor="ctr"/>
            <a:lstStyle/>
            <a:p>
              <a:endParaRPr lang="en-GB"/>
            </a:p>
          </p:txBody>
        </p:sp>
        <p:sp>
          <p:nvSpPr>
            <p:cNvPr id="1115" name="Freeform: Shape 1114">
              <a:extLst>
                <a:ext uri="{FF2B5EF4-FFF2-40B4-BE49-F238E27FC236}">
                  <a16:creationId xmlns:a16="http://schemas.microsoft.com/office/drawing/2014/main" id="{AEA912C8-6332-C29C-0149-2A41E9897830}"/>
                </a:ext>
              </a:extLst>
            </p:cNvPr>
            <p:cNvSpPr/>
            <p:nvPr/>
          </p:nvSpPr>
          <p:spPr>
            <a:xfrm>
              <a:off x="10014510" y="6417121"/>
              <a:ext cx="7867" cy="11752"/>
            </a:xfrm>
            <a:custGeom>
              <a:avLst/>
              <a:gdLst>
                <a:gd name="connsiteX0" fmla="*/ 7867 w 7867"/>
                <a:gd name="connsiteY0" fmla="*/ 11364 h 11752"/>
                <a:gd name="connsiteX1" fmla="*/ 0 w 7867"/>
                <a:gd name="connsiteY1" fmla="*/ 2622 h 11752"/>
                <a:gd name="connsiteX2" fmla="*/ 2622 w 7867"/>
                <a:gd name="connsiteY2" fmla="*/ 0 h 11752"/>
                <a:gd name="connsiteX3" fmla="*/ 7867 w 7867"/>
                <a:gd name="connsiteY3" fmla="*/ 11364 h 11752"/>
                <a:gd name="connsiteX4" fmla="*/ 7867 w 7867"/>
                <a:gd name="connsiteY4" fmla="*/ 11364 h 11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1752">
                  <a:moveTo>
                    <a:pt x="7867" y="11364"/>
                  </a:moveTo>
                  <a:cubicBezTo>
                    <a:pt x="5245" y="8741"/>
                    <a:pt x="2622" y="5245"/>
                    <a:pt x="0" y="2622"/>
                  </a:cubicBezTo>
                  <a:cubicBezTo>
                    <a:pt x="0" y="2622"/>
                    <a:pt x="1748" y="874"/>
                    <a:pt x="2622" y="0"/>
                  </a:cubicBezTo>
                  <a:cubicBezTo>
                    <a:pt x="4371" y="3497"/>
                    <a:pt x="5245" y="7867"/>
                    <a:pt x="7867" y="11364"/>
                  </a:cubicBezTo>
                  <a:cubicBezTo>
                    <a:pt x="6993" y="12238"/>
                    <a:pt x="7867" y="11364"/>
                    <a:pt x="7867" y="11364"/>
                  </a:cubicBezTo>
                  <a:close/>
                </a:path>
              </a:pathLst>
            </a:custGeom>
            <a:solidFill>
              <a:srgbClr val="C8A5A6"/>
            </a:solidFill>
            <a:ln w="8731" cap="flat">
              <a:noFill/>
              <a:prstDash val="solid"/>
              <a:miter/>
            </a:ln>
          </p:spPr>
          <p:txBody>
            <a:bodyPr rtlCol="0" anchor="ctr"/>
            <a:lstStyle/>
            <a:p>
              <a:endParaRPr lang="en-GB"/>
            </a:p>
          </p:txBody>
        </p:sp>
        <p:sp>
          <p:nvSpPr>
            <p:cNvPr id="1116" name="Freeform: Shape 1115">
              <a:extLst>
                <a:ext uri="{FF2B5EF4-FFF2-40B4-BE49-F238E27FC236}">
                  <a16:creationId xmlns:a16="http://schemas.microsoft.com/office/drawing/2014/main" id="{C7F2A8FC-ACD6-8B92-E51D-70FA7E3FF771}"/>
                </a:ext>
              </a:extLst>
            </p:cNvPr>
            <p:cNvSpPr/>
            <p:nvPr/>
          </p:nvSpPr>
          <p:spPr>
            <a:xfrm>
              <a:off x="10205948" y="5555217"/>
              <a:ext cx="10489" cy="6993"/>
            </a:xfrm>
            <a:custGeom>
              <a:avLst/>
              <a:gdLst>
                <a:gd name="connsiteX0" fmla="*/ 0 w 10489"/>
                <a:gd name="connsiteY0" fmla="*/ 0 h 6993"/>
                <a:gd name="connsiteX1" fmla="*/ 10490 w 10489"/>
                <a:gd name="connsiteY1" fmla="*/ 3496 h 6993"/>
                <a:gd name="connsiteX2" fmla="*/ 8741 w 10489"/>
                <a:gd name="connsiteY2" fmla="*/ 6993 h 6993"/>
                <a:gd name="connsiteX3" fmla="*/ 0 w 10489"/>
                <a:gd name="connsiteY3" fmla="*/ 0 h 6993"/>
                <a:gd name="connsiteX4" fmla="*/ 0 w 10489"/>
                <a:gd name="connsiteY4" fmla="*/ 0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6993">
                  <a:moveTo>
                    <a:pt x="0" y="0"/>
                  </a:moveTo>
                  <a:cubicBezTo>
                    <a:pt x="3497" y="874"/>
                    <a:pt x="6993" y="1748"/>
                    <a:pt x="10490" y="3496"/>
                  </a:cubicBezTo>
                  <a:cubicBezTo>
                    <a:pt x="9615" y="4371"/>
                    <a:pt x="9615" y="5245"/>
                    <a:pt x="8741" y="6993"/>
                  </a:cubicBezTo>
                  <a:cubicBezTo>
                    <a:pt x="6119" y="3496"/>
                    <a:pt x="2622" y="1748"/>
                    <a:pt x="0" y="0"/>
                  </a:cubicBezTo>
                  <a:cubicBezTo>
                    <a:pt x="0" y="0"/>
                    <a:pt x="0" y="0"/>
                    <a:pt x="0" y="0"/>
                  </a:cubicBezTo>
                  <a:close/>
                </a:path>
              </a:pathLst>
            </a:custGeom>
            <a:solidFill>
              <a:srgbClr val="40293D"/>
            </a:solidFill>
            <a:ln w="8731" cap="flat">
              <a:noFill/>
              <a:prstDash val="solid"/>
              <a:miter/>
            </a:ln>
          </p:spPr>
          <p:txBody>
            <a:bodyPr rtlCol="0" anchor="ctr"/>
            <a:lstStyle/>
            <a:p>
              <a:endParaRPr lang="en-GB"/>
            </a:p>
          </p:txBody>
        </p:sp>
        <p:sp>
          <p:nvSpPr>
            <p:cNvPr id="1117" name="Freeform: Shape 1116">
              <a:extLst>
                <a:ext uri="{FF2B5EF4-FFF2-40B4-BE49-F238E27FC236}">
                  <a16:creationId xmlns:a16="http://schemas.microsoft.com/office/drawing/2014/main" id="{9D3F2979-CDAC-B4BA-ABD0-6CEF9B013B75}"/>
                </a:ext>
              </a:extLst>
            </p:cNvPr>
            <p:cNvSpPr/>
            <p:nvPr/>
          </p:nvSpPr>
          <p:spPr>
            <a:xfrm>
              <a:off x="10249655" y="6108549"/>
              <a:ext cx="8741" cy="13112"/>
            </a:xfrm>
            <a:custGeom>
              <a:avLst/>
              <a:gdLst>
                <a:gd name="connsiteX0" fmla="*/ 8741 w 8741"/>
                <a:gd name="connsiteY0" fmla="*/ 874 h 13112"/>
                <a:gd name="connsiteX1" fmla="*/ 6993 w 8741"/>
                <a:gd name="connsiteY1" fmla="*/ 13112 h 13112"/>
                <a:gd name="connsiteX2" fmla="*/ 0 w 8741"/>
                <a:gd name="connsiteY2" fmla="*/ 0 h 13112"/>
                <a:gd name="connsiteX3" fmla="*/ 8741 w 8741"/>
                <a:gd name="connsiteY3" fmla="*/ 874 h 13112"/>
              </a:gdLst>
              <a:ahLst/>
              <a:cxnLst>
                <a:cxn ang="0">
                  <a:pos x="connsiteX0" y="connsiteY0"/>
                </a:cxn>
                <a:cxn ang="0">
                  <a:pos x="connsiteX1" y="connsiteY1"/>
                </a:cxn>
                <a:cxn ang="0">
                  <a:pos x="connsiteX2" y="connsiteY2"/>
                </a:cxn>
                <a:cxn ang="0">
                  <a:pos x="connsiteX3" y="connsiteY3"/>
                </a:cxn>
              </a:cxnLst>
              <a:rect l="l" t="t" r="r" b="b"/>
              <a:pathLst>
                <a:path w="8741" h="13112">
                  <a:moveTo>
                    <a:pt x="8741" y="874"/>
                  </a:moveTo>
                  <a:cubicBezTo>
                    <a:pt x="7867" y="5245"/>
                    <a:pt x="7867" y="9615"/>
                    <a:pt x="6993" y="13112"/>
                  </a:cubicBezTo>
                  <a:cubicBezTo>
                    <a:pt x="4371" y="8741"/>
                    <a:pt x="2622" y="4371"/>
                    <a:pt x="0" y="0"/>
                  </a:cubicBezTo>
                  <a:cubicBezTo>
                    <a:pt x="2622" y="874"/>
                    <a:pt x="5245" y="874"/>
                    <a:pt x="8741" y="874"/>
                  </a:cubicBezTo>
                  <a:close/>
                </a:path>
              </a:pathLst>
            </a:custGeom>
            <a:solidFill>
              <a:srgbClr val="B23D4A"/>
            </a:solidFill>
            <a:ln w="8731" cap="flat">
              <a:noFill/>
              <a:prstDash val="solid"/>
              <a:miter/>
            </a:ln>
          </p:spPr>
          <p:txBody>
            <a:bodyPr rtlCol="0" anchor="ctr"/>
            <a:lstStyle/>
            <a:p>
              <a:endParaRPr lang="en-GB"/>
            </a:p>
          </p:txBody>
        </p:sp>
        <p:sp>
          <p:nvSpPr>
            <p:cNvPr id="1118" name="Freeform: Shape 1117">
              <a:extLst>
                <a:ext uri="{FF2B5EF4-FFF2-40B4-BE49-F238E27FC236}">
                  <a16:creationId xmlns:a16="http://schemas.microsoft.com/office/drawing/2014/main" id="{F2DE73B3-1FA5-B81A-E267-6603FE40F557}"/>
                </a:ext>
              </a:extLst>
            </p:cNvPr>
            <p:cNvSpPr/>
            <p:nvPr/>
          </p:nvSpPr>
          <p:spPr>
            <a:xfrm>
              <a:off x="10651760" y="5589308"/>
              <a:ext cx="5244" cy="8741"/>
            </a:xfrm>
            <a:custGeom>
              <a:avLst/>
              <a:gdLst>
                <a:gd name="connsiteX0" fmla="*/ 0 w 5244"/>
                <a:gd name="connsiteY0" fmla="*/ 0 h 8741"/>
                <a:gd name="connsiteX1" fmla="*/ 5245 w 5244"/>
                <a:gd name="connsiteY1" fmla="*/ 6119 h 8741"/>
                <a:gd name="connsiteX2" fmla="*/ 874 w 5244"/>
                <a:gd name="connsiteY2" fmla="*/ 8741 h 8741"/>
                <a:gd name="connsiteX3" fmla="*/ 0 w 5244"/>
                <a:gd name="connsiteY3" fmla="*/ 0 h 8741"/>
                <a:gd name="connsiteX4" fmla="*/ 0 w 5244"/>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 h="8741">
                  <a:moveTo>
                    <a:pt x="0" y="0"/>
                  </a:moveTo>
                  <a:cubicBezTo>
                    <a:pt x="1748" y="1748"/>
                    <a:pt x="3497" y="4371"/>
                    <a:pt x="5245" y="6119"/>
                  </a:cubicBezTo>
                  <a:cubicBezTo>
                    <a:pt x="3497" y="6994"/>
                    <a:pt x="2623" y="7867"/>
                    <a:pt x="874" y="8741"/>
                  </a:cubicBezTo>
                  <a:cubicBezTo>
                    <a:pt x="874" y="6119"/>
                    <a:pt x="0" y="3497"/>
                    <a:pt x="0" y="0"/>
                  </a:cubicBezTo>
                  <a:cubicBezTo>
                    <a:pt x="0" y="874"/>
                    <a:pt x="0" y="0"/>
                    <a:pt x="0" y="0"/>
                  </a:cubicBezTo>
                  <a:close/>
                </a:path>
              </a:pathLst>
            </a:custGeom>
            <a:solidFill>
              <a:srgbClr val="40293D"/>
            </a:solidFill>
            <a:ln w="8731" cap="flat">
              <a:noFill/>
              <a:prstDash val="solid"/>
              <a:miter/>
            </a:ln>
          </p:spPr>
          <p:txBody>
            <a:bodyPr rtlCol="0" anchor="ctr"/>
            <a:lstStyle/>
            <a:p>
              <a:endParaRPr lang="en-GB"/>
            </a:p>
          </p:txBody>
        </p:sp>
        <p:sp>
          <p:nvSpPr>
            <p:cNvPr id="1119" name="Freeform: Shape 1118">
              <a:extLst>
                <a:ext uri="{FF2B5EF4-FFF2-40B4-BE49-F238E27FC236}">
                  <a16:creationId xmlns:a16="http://schemas.microsoft.com/office/drawing/2014/main" id="{58D6DB3E-EBC2-F3C9-9641-E104A1B1B139}"/>
                </a:ext>
              </a:extLst>
            </p:cNvPr>
            <p:cNvSpPr/>
            <p:nvPr/>
          </p:nvSpPr>
          <p:spPr>
            <a:xfrm>
              <a:off x="10240913" y="5501894"/>
              <a:ext cx="7867" cy="3496"/>
            </a:xfrm>
            <a:custGeom>
              <a:avLst/>
              <a:gdLst>
                <a:gd name="connsiteX0" fmla="*/ 0 w 7867"/>
                <a:gd name="connsiteY0" fmla="*/ 3497 h 3496"/>
                <a:gd name="connsiteX1" fmla="*/ 7867 w 7867"/>
                <a:gd name="connsiteY1" fmla="*/ 0 h 3496"/>
                <a:gd name="connsiteX2" fmla="*/ 0 w 7867"/>
                <a:gd name="connsiteY2" fmla="*/ 3497 h 3496"/>
              </a:gdLst>
              <a:ahLst/>
              <a:cxnLst>
                <a:cxn ang="0">
                  <a:pos x="connsiteX0" y="connsiteY0"/>
                </a:cxn>
                <a:cxn ang="0">
                  <a:pos x="connsiteX1" y="connsiteY1"/>
                </a:cxn>
                <a:cxn ang="0">
                  <a:pos x="connsiteX2" y="connsiteY2"/>
                </a:cxn>
              </a:cxnLst>
              <a:rect l="l" t="t" r="r" b="b"/>
              <a:pathLst>
                <a:path w="7867" h="3496">
                  <a:moveTo>
                    <a:pt x="0" y="3497"/>
                  </a:moveTo>
                  <a:cubicBezTo>
                    <a:pt x="1748" y="874"/>
                    <a:pt x="4371" y="0"/>
                    <a:pt x="7867" y="0"/>
                  </a:cubicBezTo>
                  <a:cubicBezTo>
                    <a:pt x="4371" y="874"/>
                    <a:pt x="2622" y="1748"/>
                    <a:pt x="0" y="3497"/>
                  </a:cubicBezTo>
                  <a:close/>
                </a:path>
              </a:pathLst>
            </a:custGeom>
            <a:solidFill>
              <a:srgbClr val="7B2B29"/>
            </a:solidFill>
            <a:ln w="8731" cap="flat">
              <a:noFill/>
              <a:prstDash val="solid"/>
              <a:miter/>
            </a:ln>
          </p:spPr>
          <p:txBody>
            <a:bodyPr rtlCol="0" anchor="ctr"/>
            <a:lstStyle/>
            <a:p>
              <a:endParaRPr lang="en-GB"/>
            </a:p>
          </p:txBody>
        </p:sp>
        <p:sp>
          <p:nvSpPr>
            <p:cNvPr id="1120" name="Freeform: Shape 1119">
              <a:extLst>
                <a:ext uri="{FF2B5EF4-FFF2-40B4-BE49-F238E27FC236}">
                  <a16:creationId xmlns:a16="http://schemas.microsoft.com/office/drawing/2014/main" id="{D416804B-FC1A-2478-EAA0-B88E2174EC38}"/>
                </a:ext>
              </a:extLst>
            </p:cNvPr>
            <p:cNvSpPr/>
            <p:nvPr/>
          </p:nvSpPr>
          <p:spPr>
            <a:xfrm>
              <a:off x="10398259" y="5973057"/>
              <a:ext cx="7867" cy="1748"/>
            </a:xfrm>
            <a:custGeom>
              <a:avLst/>
              <a:gdLst>
                <a:gd name="connsiteX0" fmla="*/ 7867 w 7867"/>
                <a:gd name="connsiteY0" fmla="*/ 874 h 1748"/>
                <a:gd name="connsiteX1" fmla="*/ 3497 w 7867"/>
                <a:gd name="connsiteY1" fmla="*/ 1748 h 1748"/>
                <a:gd name="connsiteX2" fmla="*/ 0 w 7867"/>
                <a:gd name="connsiteY2" fmla="*/ 0 h 1748"/>
                <a:gd name="connsiteX3" fmla="*/ 7867 w 7867"/>
                <a:gd name="connsiteY3" fmla="*/ 874 h 1748"/>
              </a:gdLst>
              <a:ahLst/>
              <a:cxnLst>
                <a:cxn ang="0">
                  <a:pos x="connsiteX0" y="connsiteY0"/>
                </a:cxn>
                <a:cxn ang="0">
                  <a:pos x="connsiteX1" y="connsiteY1"/>
                </a:cxn>
                <a:cxn ang="0">
                  <a:pos x="connsiteX2" y="connsiteY2"/>
                </a:cxn>
                <a:cxn ang="0">
                  <a:pos x="connsiteX3" y="connsiteY3"/>
                </a:cxn>
              </a:cxnLst>
              <a:rect l="l" t="t" r="r" b="b"/>
              <a:pathLst>
                <a:path w="7867" h="1748">
                  <a:moveTo>
                    <a:pt x="7867" y="874"/>
                  </a:moveTo>
                  <a:lnTo>
                    <a:pt x="3497" y="1748"/>
                  </a:lnTo>
                  <a:cubicBezTo>
                    <a:pt x="3497" y="1748"/>
                    <a:pt x="0" y="0"/>
                    <a:pt x="0" y="0"/>
                  </a:cubicBezTo>
                  <a:cubicBezTo>
                    <a:pt x="2623" y="874"/>
                    <a:pt x="5245" y="874"/>
                    <a:pt x="7867" y="874"/>
                  </a:cubicBezTo>
                  <a:close/>
                </a:path>
              </a:pathLst>
            </a:custGeom>
            <a:solidFill>
              <a:srgbClr val="7B2B29"/>
            </a:solidFill>
            <a:ln w="8731" cap="flat">
              <a:noFill/>
              <a:prstDash val="solid"/>
              <a:miter/>
            </a:ln>
          </p:spPr>
          <p:txBody>
            <a:bodyPr rtlCol="0" anchor="ctr"/>
            <a:lstStyle/>
            <a:p>
              <a:endParaRPr lang="en-GB"/>
            </a:p>
          </p:txBody>
        </p:sp>
        <p:sp>
          <p:nvSpPr>
            <p:cNvPr id="1121" name="Freeform: Shape 1120">
              <a:extLst>
                <a:ext uri="{FF2B5EF4-FFF2-40B4-BE49-F238E27FC236}">
                  <a16:creationId xmlns:a16="http://schemas.microsoft.com/office/drawing/2014/main" id="{E0CBBB20-01C0-2315-3F63-4F9220E1B831}"/>
                </a:ext>
              </a:extLst>
            </p:cNvPr>
            <p:cNvSpPr/>
            <p:nvPr/>
          </p:nvSpPr>
          <p:spPr>
            <a:xfrm>
              <a:off x="10233046" y="5705569"/>
              <a:ext cx="7867" cy="5244"/>
            </a:xfrm>
            <a:custGeom>
              <a:avLst/>
              <a:gdLst>
                <a:gd name="connsiteX0" fmla="*/ 7867 w 7867"/>
                <a:gd name="connsiteY0" fmla="*/ 0 h 5244"/>
                <a:gd name="connsiteX1" fmla="*/ 0 w 7867"/>
                <a:gd name="connsiteY1" fmla="*/ 5245 h 5244"/>
                <a:gd name="connsiteX2" fmla="*/ 7867 w 7867"/>
                <a:gd name="connsiteY2" fmla="*/ 0 h 5244"/>
              </a:gdLst>
              <a:ahLst/>
              <a:cxnLst>
                <a:cxn ang="0">
                  <a:pos x="connsiteX0" y="connsiteY0"/>
                </a:cxn>
                <a:cxn ang="0">
                  <a:pos x="connsiteX1" y="connsiteY1"/>
                </a:cxn>
                <a:cxn ang="0">
                  <a:pos x="connsiteX2" y="connsiteY2"/>
                </a:cxn>
              </a:cxnLst>
              <a:rect l="l" t="t" r="r" b="b"/>
              <a:pathLst>
                <a:path w="7867" h="5244">
                  <a:moveTo>
                    <a:pt x="7867" y="0"/>
                  </a:moveTo>
                  <a:cubicBezTo>
                    <a:pt x="5245" y="1748"/>
                    <a:pt x="2622" y="3496"/>
                    <a:pt x="0" y="5245"/>
                  </a:cubicBezTo>
                  <a:cubicBezTo>
                    <a:pt x="2622" y="3496"/>
                    <a:pt x="5245" y="1748"/>
                    <a:pt x="7867" y="0"/>
                  </a:cubicBezTo>
                  <a:close/>
                </a:path>
              </a:pathLst>
            </a:custGeom>
            <a:solidFill>
              <a:srgbClr val="7B2B29"/>
            </a:solidFill>
            <a:ln w="8731" cap="flat">
              <a:noFill/>
              <a:prstDash val="solid"/>
              <a:miter/>
            </a:ln>
          </p:spPr>
          <p:txBody>
            <a:bodyPr rtlCol="0" anchor="ctr"/>
            <a:lstStyle/>
            <a:p>
              <a:endParaRPr lang="en-GB"/>
            </a:p>
          </p:txBody>
        </p:sp>
        <p:sp>
          <p:nvSpPr>
            <p:cNvPr id="1122" name="Freeform: Shape 1121">
              <a:extLst>
                <a:ext uri="{FF2B5EF4-FFF2-40B4-BE49-F238E27FC236}">
                  <a16:creationId xmlns:a16="http://schemas.microsoft.com/office/drawing/2014/main" id="{95A900E9-48CF-7BC8-AE02-67561F1FB499}"/>
                </a:ext>
              </a:extLst>
            </p:cNvPr>
            <p:cNvSpPr/>
            <p:nvPr/>
          </p:nvSpPr>
          <p:spPr>
            <a:xfrm>
              <a:off x="10521513" y="5807844"/>
              <a:ext cx="3858" cy="10489"/>
            </a:xfrm>
            <a:custGeom>
              <a:avLst/>
              <a:gdLst>
                <a:gd name="connsiteX0" fmla="*/ 2623 w 3858"/>
                <a:gd name="connsiteY0" fmla="*/ 10490 h 10489"/>
                <a:gd name="connsiteX1" fmla="*/ 0 w 3858"/>
                <a:gd name="connsiteY1" fmla="*/ 0 h 10489"/>
                <a:gd name="connsiteX2" fmla="*/ 3497 w 3858"/>
                <a:gd name="connsiteY2" fmla="*/ 6994 h 10489"/>
                <a:gd name="connsiteX3" fmla="*/ 2623 w 3858"/>
                <a:gd name="connsiteY3" fmla="*/ 10490 h 10489"/>
              </a:gdLst>
              <a:ahLst/>
              <a:cxnLst>
                <a:cxn ang="0">
                  <a:pos x="connsiteX0" y="connsiteY0"/>
                </a:cxn>
                <a:cxn ang="0">
                  <a:pos x="connsiteX1" y="connsiteY1"/>
                </a:cxn>
                <a:cxn ang="0">
                  <a:pos x="connsiteX2" y="connsiteY2"/>
                </a:cxn>
                <a:cxn ang="0">
                  <a:pos x="connsiteX3" y="connsiteY3"/>
                </a:cxn>
              </a:cxnLst>
              <a:rect l="l" t="t" r="r" b="b"/>
              <a:pathLst>
                <a:path w="3858" h="10489">
                  <a:moveTo>
                    <a:pt x="2623" y="10490"/>
                  </a:moveTo>
                  <a:cubicBezTo>
                    <a:pt x="1748" y="6994"/>
                    <a:pt x="874" y="3497"/>
                    <a:pt x="0" y="0"/>
                  </a:cubicBezTo>
                  <a:cubicBezTo>
                    <a:pt x="1748" y="1748"/>
                    <a:pt x="2623" y="4371"/>
                    <a:pt x="3497" y="6994"/>
                  </a:cubicBezTo>
                  <a:cubicBezTo>
                    <a:pt x="4371" y="6994"/>
                    <a:pt x="3497" y="8741"/>
                    <a:pt x="2623" y="10490"/>
                  </a:cubicBezTo>
                  <a:close/>
                </a:path>
              </a:pathLst>
            </a:custGeom>
            <a:solidFill>
              <a:srgbClr val="7B2B29"/>
            </a:solidFill>
            <a:ln w="8731" cap="flat">
              <a:noFill/>
              <a:prstDash val="solid"/>
              <a:miter/>
            </a:ln>
          </p:spPr>
          <p:txBody>
            <a:bodyPr rtlCol="0" anchor="ctr"/>
            <a:lstStyle/>
            <a:p>
              <a:endParaRPr lang="en-GB"/>
            </a:p>
          </p:txBody>
        </p:sp>
        <p:sp>
          <p:nvSpPr>
            <p:cNvPr id="1123" name="Freeform: Shape 1122">
              <a:extLst>
                <a:ext uri="{FF2B5EF4-FFF2-40B4-BE49-F238E27FC236}">
                  <a16:creationId xmlns:a16="http://schemas.microsoft.com/office/drawing/2014/main" id="{C9C27404-F9D2-C85D-E58E-D4E8F51E8B4E}"/>
                </a:ext>
              </a:extLst>
            </p:cNvPr>
            <p:cNvSpPr/>
            <p:nvPr/>
          </p:nvSpPr>
          <p:spPr>
            <a:xfrm>
              <a:off x="9855417" y="6551739"/>
              <a:ext cx="874" cy="873"/>
            </a:xfrm>
            <a:custGeom>
              <a:avLst/>
              <a:gdLst>
                <a:gd name="connsiteX0" fmla="*/ 874 w 874"/>
                <a:gd name="connsiteY0" fmla="*/ 0 h 873"/>
                <a:gd name="connsiteX1" fmla="*/ 0 w 874"/>
                <a:gd name="connsiteY1" fmla="*/ 874 h 873"/>
                <a:gd name="connsiteX2" fmla="*/ 874 w 874"/>
                <a:gd name="connsiteY2" fmla="*/ 0 h 873"/>
              </a:gdLst>
              <a:ahLst/>
              <a:cxnLst>
                <a:cxn ang="0">
                  <a:pos x="connsiteX0" y="connsiteY0"/>
                </a:cxn>
                <a:cxn ang="0">
                  <a:pos x="connsiteX1" y="connsiteY1"/>
                </a:cxn>
                <a:cxn ang="0">
                  <a:pos x="connsiteX2" y="connsiteY2"/>
                </a:cxn>
              </a:cxnLst>
              <a:rect l="l" t="t" r="r" b="b"/>
              <a:pathLst>
                <a:path w="874" h="873">
                  <a:moveTo>
                    <a:pt x="874" y="0"/>
                  </a:moveTo>
                  <a:lnTo>
                    <a:pt x="0" y="874"/>
                  </a:lnTo>
                  <a:lnTo>
                    <a:pt x="874" y="0"/>
                  </a:lnTo>
                  <a:close/>
                </a:path>
              </a:pathLst>
            </a:custGeom>
            <a:solidFill>
              <a:srgbClr val="54683D"/>
            </a:solidFill>
            <a:ln w="8731" cap="flat">
              <a:noFill/>
              <a:prstDash val="solid"/>
              <a:miter/>
            </a:ln>
          </p:spPr>
          <p:txBody>
            <a:bodyPr rtlCol="0" anchor="ctr"/>
            <a:lstStyle/>
            <a:p>
              <a:endParaRPr lang="en-GB"/>
            </a:p>
          </p:txBody>
        </p:sp>
        <p:sp>
          <p:nvSpPr>
            <p:cNvPr id="1124" name="Freeform: Shape 1123">
              <a:extLst>
                <a:ext uri="{FF2B5EF4-FFF2-40B4-BE49-F238E27FC236}">
                  <a16:creationId xmlns:a16="http://schemas.microsoft.com/office/drawing/2014/main" id="{153F2BA2-59CB-AAAA-DBFC-BCCEFB84C0C6}"/>
                </a:ext>
              </a:extLst>
            </p:cNvPr>
            <p:cNvSpPr/>
            <p:nvPr/>
          </p:nvSpPr>
          <p:spPr>
            <a:xfrm>
              <a:off x="10015385" y="5822923"/>
              <a:ext cx="5244" cy="655"/>
            </a:xfrm>
            <a:custGeom>
              <a:avLst/>
              <a:gdLst>
                <a:gd name="connsiteX0" fmla="*/ 0 w 5244"/>
                <a:gd name="connsiteY0" fmla="*/ 656 h 655"/>
                <a:gd name="connsiteX1" fmla="*/ 5245 w 5244"/>
                <a:gd name="connsiteY1" fmla="*/ 656 h 655"/>
                <a:gd name="connsiteX2" fmla="*/ 0 w 5244"/>
                <a:gd name="connsiteY2" fmla="*/ 656 h 655"/>
              </a:gdLst>
              <a:ahLst/>
              <a:cxnLst>
                <a:cxn ang="0">
                  <a:pos x="connsiteX0" y="connsiteY0"/>
                </a:cxn>
                <a:cxn ang="0">
                  <a:pos x="connsiteX1" y="connsiteY1"/>
                </a:cxn>
                <a:cxn ang="0">
                  <a:pos x="connsiteX2" y="connsiteY2"/>
                </a:cxn>
              </a:cxnLst>
              <a:rect l="l" t="t" r="r" b="b"/>
              <a:pathLst>
                <a:path w="5244" h="655">
                  <a:moveTo>
                    <a:pt x="0" y="656"/>
                  </a:moveTo>
                  <a:cubicBezTo>
                    <a:pt x="1748" y="-219"/>
                    <a:pt x="3497" y="-219"/>
                    <a:pt x="5245" y="656"/>
                  </a:cubicBezTo>
                  <a:cubicBezTo>
                    <a:pt x="3497" y="656"/>
                    <a:pt x="1748" y="656"/>
                    <a:pt x="0" y="656"/>
                  </a:cubicBezTo>
                  <a:close/>
                </a:path>
              </a:pathLst>
            </a:custGeom>
            <a:solidFill>
              <a:srgbClr val="7B2B29"/>
            </a:solidFill>
            <a:ln w="8731" cap="flat">
              <a:noFill/>
              <a:prstDash val="solid"/>
              <a:miter/>
            </a:ln>
          </p:spPr>
          <p:txBody>
            <a:bodyPr rtlCol="0" anchor="ctr"/>
            <a:lstStyle/>
            <a:p>
              <a:endParaRPr lang="en-GB"/>
            </a:p>
          </p:txBody>
        </p:sp>
        <p:sp>
          <p:nvSpPr>
            <p:cNvPr id="1125" name="Freeform: Shape 1124">
              <a:extLst>
                <a:ext uri="{FF2B5EF4-FFF2-40B4-BE49-F238E27FC236}">
                  <a16:creationId xmlns:a16="http://schemas.microsoft.com/office/drawing/2014/main" id="{90AE0792-33FF-BB5C-214B-B47F8D3B7625}"/>
                </a:ext>
              </a:extLst>
            </p:cNvPr>
            <p:cNvSpPr/>
            <p:nvPr/>
          </p:nvSpPr>
          <p:spPr>
            <a:xfrm>
              <a:off x="10214689" y="5502768"/>
              <a:ext cx="9615" cy="873"/>
            </a:xfrm>
            <a:custGeom>
              <a:avLst/>
              <a:gdLst>
                <a:gd name="connsiteX0" fmla="*/ 0 w 9615"/>
                <a:gd name="connsiteY0" fmla="*/ 0 h 873"/>
                <a:gd name="connsiteX1" fmla="*/ 9615 w 9615"/>
                <a:gd name="connsiteY1" fmla="*/ 874 h 873"/>
                <a:gd name="connsiteX2" fmla="*/ 0 w 9615"/>
                <a:gd name="connsiteY2" fmla="*/ 0 h 873"/>
              </a:gdLst>
              <a:ahLst/>
              <a:cxnLst>
                <a:cxn ang="0">
                  <a:pos x="connsiteX0" y="connsiteY0"/>
                </a:cxn>
                <a:cxn ang="0">
                  <a:pos x="connsiteX1" y="connsiteY1"/>
                </a:cxn>
                <a:cxn ang="0">
                  <a:pos x="connsiteX2" y="connsiteY2"/>
                </a:cxn>
              </a:cxnLst>
              <a:rect l="l" t="t" r="r" b="b"/>
              <a:pathLst>
                <a:path w="9615" h="873">
                  <a:moveTo>
                    <a:pt x="0" y="0"/>
                  </a:moveTo>
                  <a:cubicBezTo>
                    <a:pt x="3497" y="0"/>
                    <a:pt x="6119" y="874"/>
                    <a:pt x="9615" y="874"/>
                  </a:cubicBezTo>
                  <a:cubicBezTo>
                    <a:pt x="6119" y="874"/>
                    <a:pt x="2622" y="874"/>
                    <a:pt x="0" y="0"/>
                  </a:cubicBezTo>
                  <a:close/>
                </a:path>
              </a:pathLst>
            </a:custGeom>
            <a:solidFill>
              <a:srgbClr val="7B2B29"/>
            </a:solidFill>
            <a:ln w="8731" cap="flat">
              <a:noFill/>
              <a:prstDash val="solid"/>
              <a:miter/>
            </a:ln>
          </p:spPr>
          <p:txBody>
            <a:bodyPr rtlCol="0" anchor="ctr"/>
            <a:lstStyle/>
            <a:p>
              <a:endParaRPr lang="en-GB"/>
            </a:p>
          </p:txBody>
        </p:sp>
        <p:sp>
          <p:nvSpPr>
            <p:cNvPr id="1126" name="Freeform: Shape 1125">
              <a:extLst>
                <a:ext uri="{FF2B5EF4-FFF2-40B4-BE49-F238E27FC236}">
                  <a16:creationId xmlns:a16="http://schemas.microsoft.com/office/drawing/2014/main" id="{5170EE6C-BB1E-6274-A119-306E700C5B51}"/>
                </a:ext>
              </a:extLst>
            </p:cNvPr>
            <p:cNvSpPr/>
            <p:nvPr/>
          </p:nvSpPr>
          <p:spPr>
            <a:xfrm>
              <a:off x="10903513" y="2059521"/>
              <a:ext cx="43707" cy="113638"/>
            </a:xfrm>
            <a:custGeom>
              <a:avLst/>
              <a:gdLst>
                <a:gd name="connsiteX0" fmla="*/ 32343 w 43707"/>
                <a:gd name="connsiteY0" fmla="*/ 113639 h 113638"/>
                <a:gd name="connsiteX1" fmla="*/ 32343 w 43707"/>
                <a:gd name="connsiteY1" fmla="*/ 113639 h 113638"/>
                <a:gd name="connsiteX2" fmla="*/ 0 w 43707"/>
                <a:gd name="connsiteY2" fmla="*/ 33217 h 113638"/>
                <a:gd name="connsiteX3" fmla="*/ 43707 w 43707"/>
                <a:gd name="connsiteY3" fmla="*/ 0 h 113638"/>
                <a:gd name="connsiteX4" fmla="*/ 32343 w 43707"/>
                <a:gd name="connsiteY4" fmla="*/ 113639 h 113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113638">
                  <a:moveTo>
                    <a:pt x="32343" y="113639"/>
                  </a:moveTo>
                  <a:cubicBezTo>
                    <a:pt x="32343" y="113639"/>
                    <a:pt x="33217" y="113639"/>
                    <a:pt x="32343" y="113639"/>
                  </a:cubicBezTo>
                  <a:cubicBezTo>
                    <a:pt x="-18357" y="103149"/>
                    <a:pt x="12238" y="59442"/>
                    <a:pt x="0" y="33217"/>
                  </a:cubicBezTo>
                  <a:cubicBezTo>
                    <a:pt x="14860" y="21854"/>
                    <a:pt x="28847" y="11364"/>
                    <a:pt x="43707" y="0"/>
                  </a:cubicBezTo>
                  <a:cubicBezTo>
                    <a:pt x="40211" y="37588"/>
                    <a:pt x="36714" y="76050"/>
                    <a:pt x="32343" y="113639"/>
                  </a:cubicBezTo>
                  <a:close/>
                </a:path>
              </a:pathLst>
            </a:custGeom>
            <a:solidFill>
              <a:srgbClr val="7E6426"/>
            </a:solidFill>
            <a:ln w="8731" cap="flat">
              <a:noFill/>
              <a:prstDash val="solid"/>
              <a:miter/>
            </a:ln>
          </p:spPr>
          <p:txBody>
            <a:bodyPr rtlCol="0" anchor="ctr"/>
            <a:lstStyle/>
            <a:p>
              <a:endParaRPr lang="en-GB"/>
            </a:p>
          </p:txBody>
        </p:sp>
        <p:sp>
          <p:nvSpPr>
            <p:cNvPr id="1127" name="Freeform: Shape 1126">
              <a:extLst>
                <a:ext uri="{FF2B5EF4-FFF2-40B4-BE49-F238E27FC236}">
                  <a16:creationId xmlns:a16="http://schemas.microsoft.com/office/drawing/2014/main" id="{A539EBC9-6ED5-972D-C9BF-2C9F36AB66A8}"/>
                </a:ext>
              </a:extLst>
            </p:cNvPr>
            <p:cNvSpPr/>
            <p:nvPr/>
          </p:nvSpPr>
          <p:spPr>
            <a:xfrm>
              <a:off x="10876415" y="2028926"/>
              <a:ext cx="99652" cy="63812"/>
            </a:xfrm>
            <a:custGeom>
              <a:avLst/>
              <a:gdLst>
                <a:gd name="connsiteX0" fmla="*/ 70806 w 99652"/>
                <a:gd name="connsiteY0" fmla="*/ 30595 h 63812"/>
                <a:gd name="connsiteX1" fmla="*/ 27098 w 99652"/>
                <a:gd name="connsiteY1" fmla="*/ 63812 h 63812"/>
                <a:gd name="connsiteX2" fmla="*/ 20979 w 99652"/>
                <a:gd name="connsiteY2" fmla="*/ 61190 h 63812"/>
                <a:gd name="connsiteX3" fmla="*/ 9616 w 99652"/>
                <a:gd name="connsiteY3" fmla="*/ 48078 h 63812"/>
                <a:gd name="connsiteX4" fmla="*/ 0 w 99652"/>
                <a:gd name="connsiteY4" fmla="*/ 17483 h 63812"/>
                <a:gd name="connsiteX5" fmla="*/ 2622 w 99652"/>
                <a:gd name="connsiteY5" fmla="*/ 9615 h 63812"/>
                <a:gd name="connsiteX6" fmla="*/ 24476 w 99652"/>
                <a:gd name="connsiteY6" fmla="*/ 8741 h 63812"/>
                <a:gd name="connsiteX7" fmla="*/ 46329 w 99652"/>
                <a:gd name="connsiteY7" fmla="*/ 9615 h 63812"/>
                <a:gd name="connsiteX8" fmla="*/ 58568 w 99652"/>
                <a:gd name="connsiteY8" fmla="*/ 2622 h 63812"/>
                <a:gd name="connsiteX9" fmla="*/ 70806 w 99652"/>
                <a:gd name="connsiteY9" fmla="*/ 0 h 63812"/>
                <a:gd name="connsiteX10" fmla="*/ 98778 w 99652"/>
                <a:gd name="connsiteY10" fmla="*/ 3497 h 63812"/>
                <a:gd name="connsiteX11" fmla="*/ 99652 w 99652"/>
                <a:gd name="connsiteY11" fmla="*/ 30595 h 63812"/>
                <a:gd name="connsiteX12" fmla="*/ 70806 w 99652"/>
                <a:gd name="connsiteY12" fmla="*/ 30595 h 6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652" h="63812">
                  <a:moveTo>
                    <a:pt x="70806" y="30595"/>
                  </a:moveTo>
                  <a:cubicBezTo>
                    <a:pt x="55945" y="41959"/>
                    <a:pt x="41959" y="52449"/>
                    <a:pt x="27098" y="63812"/>
                  </a:cubicBezTo>
                  <a:cubicBezTo>
                    <a:pt x="25350" y="62938"/>
                    <a:pt x="22728" y="62064"/>
                    <a:pt x="20979" y="61190"/>
                  </a:cubicBezTo>
                  <a:cubicBezTo>
                    <a:pt x="17483" y="56819"/>
                    <a:pt x="13986" y="52449"/>
                    <a:pt x="9616" y="48078"/>
                  </a:cubicBezTo>
                  <a:cubicBezTo>
                    <a:pt x="6119" y="37588"/>
                    <a:pt x="3497" y="27973"/>
                    <a:pt x="0" y="17483"/>
                  </a:cubicBezTo>
                  <a:cubicBezTo>
                    <a:pt x="874" y="14860"/>
                    <a:pt x="1748" y="12238"/>
                    <a:pt x="2622" y="9615"/>
                  </a:cubicBezTo>
                  <a:cubicBezTo>
                    <a:pt x="9616" y="9615"/>
                    <a:pt x="17483" y="8741"/>
                    <a:pt x="24476" y="8741"/>
                  </a:cubicBezTo>
                  <a:cubicBezTo>
                    <a:pt x="31469" y="8741"/>
                    <a:pt x="39336" y="9615"/>
                    <a:pt x="46329" y="9615"/>
                  </a:cubicBezTo>
                  <a:cubicBezTo>
                    <a:pt x="50700" y="6993"/>
                    <a:pt x="54197" y="5245"/>
                    <a:pt x="58568" y="2622"/>
                  </a:cubicBezTo>
                  <a:cubicBezTo>
                    <a:pt x="62938" y="1748"/>
                    <a:pt x="66435" y="874"/>
                    <a:pt x="70806" y="0"/>
                  </a:cubicBezTo>
                  <a:cubicBezTo>
                    <a:pt x="80421" y="874"/>
                    <a:pt x="89163" y="2622"/>
                    <a:pt x="98778" y="3497"/>
                  </a:cubicBezTo>
                  <a:cubicBezTo>
                    <a:pt x="98778" y="12238"/>
                    <a:pt x="99652" y="20979"/>
                    <a:pt x="99652" y="30595"/>
                  </a:cubicBezTo>
                  <a:cubicBezTo>
                    <a:pt x="90037" y="30595"/>
                    <a:pt x="80421" y="30595"/>
                    <a:pt x="70806" y="30595"/>
                  </a:cubicBezTo>
                  <a:close/>
                </a:path>
              </a:pathLst>
            </a:custGeom>
            <a:solidFill>
              <a:srgbClr val="547F31"/>
            </a:solidFill>
            <a:ln w="8731" cap="flat">
              <a:noFill/>
              <a:prstDash val="solid"/>
              <a:miter/>
            </a:ln>
          </p:spPr>
          <p:txBody>
            <a:bodyPr rtlCol="0" anchor="ctr"/>
            <a:lstStyle/>
            <a:p>
              <a:endParaRPr lang="en-GB"/>
            </a:p>
          </p:txBody>
        </p:sp>
        <p:sp>
          <p:nvSpPr>
            <p:cNvPr id="1128" name="Freeform: Shape 1127">
              <a:extLst>
                <a:ext uri="{FF2B5EF4-FFF2-40B4-BE49-F238E27FC236}">
                  <a16:creationId xmlns:a16="http://schemas.microsoft.com/office/drawing/2014/main" id="{9A943428-3E4D-1AE4-85E8-70EB3DAE9F92}"/>
                </a:ext>
              </a:extLst>
            </p:cNvPr>
            <p:cNvSpPr/>
            <p:nvPr/>
          </p:nvSpPr>
          <p:spPr>
            <a:xfrm>
              <a:off x="10414733" y="1741333"/>
              <a:ext cx="60450" cy="56170"/>
            </a:xfrm>
            <a:custGeom>
              <a:avLst/>
              <a:gdLst>
                <a:gd name="connsiteX0" fmla="*/ 60450 w 60450"/>
                <a:gd name="connsiteY0" fmla="*/ 41085 h 56170"/>
                <a:gd name="connsiteX1" fmla="*/ 28981 w 60450"/>
                <a:gd name="connsiteY1" fmla="*/ 55945 h 56170"/>
                <a:gd name="connsiteX2" fmla="*/ 134 w 60450"/>
                <a:gd name="connsiteY2" fmla="*/ 23602 h 56170"/>
                <a:gd name="connsiteX3" fmla="*/ 21988 w 60450"/>
                <a:gd name="connsiteY3" fmla="*/ 0 h 56170"/>
                <a:gd name="connsiteX4" fmla="*/ 60450 w 60450"/>
                <a:gd name="connsiteY4" fmla="*/ 41085 h 56170"/>
                <a:gd name="connsiteX5" fmla="*/ 24610 w 60450"/>
                <a:gd name="connsiteY5" fmla="*/ 37588 h 56170"/>
                <a:gd name="connsiteX6" fmla="*/ 31603 w 60450"/>
                <a:gd name="connsiteY6" fmla="*/ 27973 h 56170"/>
                <a:gd name="connsiteX7" fmla="*/ 24610 w 60450"/>
                <a:gd name="connsiteY7" fmla="*/ 20979 h 56170"/>
                <a:gd name="connsiteX8" fmla="*/ 14995 w 60450"/>
                <a:gd name="connsiteY8" fmla="*/ 29721 h 56170"/>
                <a:gd name="connsiteX9" fmla="*/ 24610 w 60450"/>
                <a:gd name="connsiteY9" fmla="*/ 37588 h 5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450" h="56170">
                  <a:moveTo>
                    <a:pt x="60450" y="41085"/>
                  </a:moveTo>
                  <a:cubicBezTo>
                    <a:pt x="43842" y="48952"/>
                    <a:pt x="32478" y="57693"/>
                    <a:pt x="28981" y="55945"/>
                  </a:cubicBezTo>
                  <a:cubicBezTo>
                    <a:pt x="17617" y="47204"/>
                    <a:pt x="6253" y="35840"/>
                    <a:pt x="134" y="23602"/>
                  </a:cubicBezTo>
                  <a:cubicBezTo>
                    <a:pt x="-1614" y="20105"/>
                    <a:pt x="14121" y="7867"/>
                    <a:pt x="21988" y="0"/>
                  </a:cubicBezTo>
                  <a:cubicBezTo>
                    <a:pt x="31603" y="10490"/>
                    <a:pt x="42093" y="21854"/>
                    <a:pt x="60450" y="41085"/>
                  </a:cubicBezTo>
                  <a:close/>
                  <a:moveTo>
                    <a:pt x="24610" y="37588"/>
                  </a:moveTo>
                  <a:cubicBezTo>
                    <a:pt x="27233" y="34092"/>
                    <a:pt x="31603" y="30595"/>
                    <a:pt x="31603" y="27973"/>
                  </a:cubicBezTo>
                  <a:cubicBezTo>
                    <a:pt x="31603" y="25350"/>
                    <a:pt x="25485" y="20105"/>
                    <a:pt x="24610" y="20979"/>
                  </a:cubicBezTo>
                  <a:cubicBezTo>
                    <a:pt x="21114" y="22728"/>
                    <a:pt x="17617" y="27098"/>
                    <a:pt x="14995" y="29721"/>
                  </a:cubicBezTo>
                  <a:cubicBezTo>
                    <a:pt x="17617" y="32343"/>
                    <a:pt x="20240" y="34092"/>
                    <a:pt x="24610" y="37588"/>
                  </a:cubicBezTo>
                  <a:close/>
                </a:path>
              </a:pathLst>
            </a:custGeom>
            <a:solidFill>
              <a:srgbClr val="547F31"/>
            </a:solidFill>
            <a:ln w="8731" cap="flat">
              <a:noFill/>
              <a:prstDash val="solid"/>
              <a:miter/>
            </a:ln>
          </p:spPr>
          <p:txBody>
            <a:bodyPr rtlCol="0" anchor="ctr"/>
            <a:lstStyle/>
            <a:p>
              <a:endParaRPr lang="en-GB"/>
            </a:p>
          </p:txBody>
        </p:sp>
        <p:sp>
          <p:nvSpPr>
            <p:cNvPr id="1129" name="Freeform: Shape 1128">
              <a:extLst>
                <a:ext uri="{FF2B5EF4-FFF2-40B4-BE49-F238E27FC236}">
                  <a16:creationId xmlns:a16="http://schemas.microsoft.com/office/drawing/2014/main" id="{D2C37853-6561-9B7C-0CE4-83A8FA4B816D}"/>
                </a:ext>
              </a:extLst>
            </p:cNvPr>
            <p:cNvSpPr/>
            <p:nvPr/>
          </p:nvSpPr>
          <p:spPr>
            <a:xfrm>
              <a:off x="10776322" y="1803364"/>
              <a:ext cx="45930" cy="54230"/>
            </a:xfrm>
            <a:custGeom>
              <a:avLst/>
              <a:gdLst>
                <a:gd name="connsiteX0" fmla="*/ 15301 w 45930"/>
                <a:gd name="connsiteY0" fmla="*/ 54230 h 54230"/>
                <a:gd name="connsiteX1" fmla="*/ 441 w 45930"/>
                <a:gd name="connsiteY1" fmla="*/ 25383 h 54230"/>
                <a:gd name="connsiteX2" fmla="*/ 29287 w 45930"/>
                <a:gd name="connsiteY2" fmla="*/ 33 h 54230"/>
                <a:gd name="connsiteX3" fmla="*/ 45896 w 45930"/>
                <a:gd name="connsiteY3" fmla="*/ 17516 h 54230"/>
                <a:gd name="connsiteX4" fmla="*/ 15301 w 45930"/>
                <a:gd name="connsiteY4" fmla="*/ 54230 h 54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30" h="54230">
                  <a:moveTo>
                    <a:pt x="15301" y="54230"/>
                  </a:moveTo>
                  <a:cubicBezTo>
                    <a:pt x="7434" y="39370"/>
                    <a:pt x="-2182" y="28880"/>
                    <a:pt x="441" y="25383"/>
                  </a:cubicBezTo>
                  <a:cubicBezTo>
                    <a:pt x="7434" y="14894"/>
                    <a:pt x="17923" y="7026"/>
                    <a:pt x="29287" y="33"/>
                  </a:cubicBezTo>
                  <a:cubicBezTo>
                    <a:pt x="31036" y="-841"/>
                    <a:pt x="46770" y="15768"/>
                    <a:pt x="45896" y="17516"/>
                  </a:cubicBezTo>
                  <a:cubicBezTo>
                    <a:pt x="38903" y="29754"/>
                    <a:pt x="29287" y="38496"/>
                    <a:pt x="15301" y="54230"/>
                  </a:cubicBezTo>
                  <a:close/>
                </a:path>
              </a:pathLst>
            </a:custGeom>
            <a:solidFill>
              <a:srgbClr val="547F31"/>
            </a:solidFill>
            <a:ln w="8731" cap="flat">
              <a:noFill/>
              <a:prstDash val="solid"/>
              <a:miter/>
            </a:ln>
          </p:spPr>
          <p:txBody>
            <a:bodyPr rtlCol="0" anchor="ctr"/>
            <a:lstStyle/>
            <a:p>
              <a:endParaRPr lang="en-GB"/>
            </a:p>
          </p:txBody>
        </p:sp>
        <p:sp>
          <p:nvSpPr>
            <p:cNvPr id="1130" name="Freeform: Shape 1129">
              <a:extLst>
                <a:ext uri="{FF2B5EF4-FFF2-40B4-BE49-F238E27FC236}">
                  <a16:creationId xmlns:a16="http://schemas.microsoft.com/office/drawing/2014/main" id="{AD5D0A4F-FC69-602D-743E-67A8CFE4CF6D}"/>
                </a:ext>
              </a:extLst>
            </p:cNvPr>
            <p:cNvSpPr/>
            <p:nvPr/>
          </p:nvSpPr>
          <p:spPr>
            <a:xfrm>
              <a:off x="10833582" y="2028926"/>
              <a:ext cx="45455" cy="25350"/>
            </a:xfrm>
            <a:custGeom>
              <a:avLst/>
              <a:gdLst>
                <a:gd name="connsiteX0" fmla="*/ 45455 w 45455"/>
                <a:gd name="connsiteY0" fmla="*/ 9615 h 25350"/>
                <a:gd name="connsiteX1" fmla="*/ 42833 w 45455"/>
                <a:gd name="connsiteY1" fmla="*/ 17483 h 25350"/>
                <a:gd name="connsiteX2" fmla="*/ 0 w 45455"/>
                <a:gd name="connsiteY2" fmla="*/ 25350 h 25350"/>
                <a:gd name="connsiteX3" fmla="*/ 7867 w 45455"/>
                <a:gd name="connsiteY3" fmla="*/ 0 h 25350"/>
                <a:gd name="connsiteX4" fmla="*/ 45455 w 45455"/>
                <a:gd name="connsiteY4" fmla="*/ 9615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55" h="25350">
                  <a:moveTo>
                    <a:pt x="45455" y="9615"/>
                  </a:moveTo>
                  <a:cubicBezTo>
                    <a:pt x="45455" y="12238"/>
                    <a:pt x="44581" y="14860"/>
                    <a:pt x="42833" y="17483"/>
                  </a:cubicBezTo>
                  <a:cubicBezTo>
                    <a:pt x="28847" y="20105"/>
                    <a:pt x="13986" y="22728"/>
                    <a:pt x="0" y="25350"/>
                  </a:cubicBezTo>
                  <a:cubicBezTo>
                    <a:pt x="2622" y="16609"/>
                    <a:pt x="6119" y="0"/>
                    <a:pt x="7867" y="0"/>
                  </a:cubicBezTo>
                  <a:cubicBezTo>
                    <a:pt x="20979" y="874"/>
                    <a:pt x="33217" y="6119"/>
                    <a:pt x="45455" y="9615"/>
                  </a:cubicBezTo>
                  <a:close/>
                </a:path>
              </a:pathLst>
            </a:custGeom>
            <a:solidFill>
              <a:srgbClr val="7E4E29"/>
            </a:solidFill>
            <a:ln w="8731" cap="flat">
              <a:noFill/>
              <a:prstDash val="solid"/>
              <a:miter/>
            </a:ln>
          </p:spPr>
          <p:txBody>
            <a:bodyPr rtlCol="0" anchor="ctr"/>
            <a:lstStyle/>
            <a:p>
              <a:endParaRPr lang="en-GB"/>
            </a:p>
          </p:txBody>
        </p:sp>
        <p:sp>
          <p:nvSpPr>
            <p:cNvPr id="1131" name="Freeform: Shape 1130">
              <a:extLst>
                <a:ext uri="{FF2B5EF4-FFF2-40B4-BE49-F238E27FC236}">
                  <a16:creationId xmlns:a16="http://schemas.microsoft.com/office/drawing/2014/main" id="{CB8BCD0C-4FC1-8817-4951-91EC808CE191}"/>
                </a:ext>
              </a:extLst>
            </p:cNvPr>
            <p:cNvSpPr/>
            <p:nvPr/>
          </p:nvSpPr>
          <p:spPr>
            <a:xfrm>
              <a:off x="10689140" y="1841860"/>
              <a:ext cx="36092" cy="44581"/>
            </a:xfrm>
            <a:custGeom>
              <a:avLst/>
              <a:gdLst>
                <a:gd name="connsiteX0" fmla="*/ 15069 w 36092"/>
                <a:gd name="connsiteY0" fmla="*/ 44581 h 44581"/>
                <a:gd name="connsiteX1" fmla="*/ 209 w 36092"/>
                <a:gd name="connsiteY1" fmla="*/ 17483 h 44581"/>
                <a:gd name="connsiteX2" fmla="*/ 19440 w 36092"/>
                <a:gd name="connsiteY2" fmla="*/ 0 h 44581"/>
                <a:gd name="connsiteX3" fmla="*/ 36049 w 36092"/>
                <a:gd name="connsiteY3" fmla="*/ 18357 h 44581"/>
                <a:gd name="connsiteX4" fmla="*/ 15069 w 36092"/>
                <a:gd name="connsiteY4" fmla="*/ 44581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92" h="44581">
                  <a:moveTo>
                    <a:pt x="15069" y="44581"/>
                  </a:moveTo>
                  <a:cubicBezTo>
                    <a:pt x="8076" y="32343"/>
                    <a:pt x="-1540" y="23602"/>
                    <a:pt x="209" y="17483"/>
                  </a:cubicBezTo>
                  <a:cubicBezTo>
                    <a:pt x="1957" y="10490"/>
                    <a:pt x="12447" y="0"/>
                    <a:pt x="19440" y="0"/>
                  </a:cubicBezTo>
                  <a:cubicBezTo>
                    <a:pt x="24684" y="0"/>
                    <a:pt x="36922" y="12238"/>
                    <a:pt x="36049" y="18357"/>
                  </a:cubicBezTo>
                  <a:cubicBezTo>
                    <a:pt x="36049" y="26224"/>
                    <a:pt x="25559" y="32343"/>
                    <a:pt x="15069" y="44581"/>
                  </a:cubicBezTo>
                  <a:close/>
                </a:path>
              </a:pathLst>
            </a:custGeom>
            <a:solidFill>
              <a:srgbClr val="BA3325"/>
            </a:solidFill>
            <a:ln w="8731" cap="flat">
              <a:noFill/>
              <a:prstDash val="solid"/>
              <a:miter/>
            </a:ln>
          </p:spPr>
          <p:txBody>
            <a:bodyPr rtlCol="0" anchor="ctr"/>
            <a:lstStyle/>
            <a:p>
              <a:endParaRPr lang="en-GB"/>
            </a:p>
          </p:txBody>
        </p:sp>
        <p:sp>
          <p:nvSpPr>
            <p:cNvPr id="1132" name="Freeform: Shape 1131">
              <a:extLst>
                <a:ext uri="{FF2B5EF4-FFF2-40B4-BE49-F238E27FC236}">
                  <a16:creationId xmlns:a16="http://schemas.microsoft.com/office/drawing/2014/main" id="{988D628A-3A0F-B8A4-58F3-CD437DED4FE2}"/>
                </a:ext>
              </a:extLst>
            </p:cNvPr>
            <p:cNvSpPr/>
            <p:nvPr/>
          </p:nvSpPr>
          <p:spPr>
            <a:xfrm>
              <a:off x="10699838" y="1746309"/>
              <a:ext cx="40210" cy="26576"/>
            </a:xfrm>
            <a:custGeom>
              <a:avLst/>
              <a:gdLst>
                <a:gd name="connsiteX0" fmla="*/ 40211 w 40210"/>
                <a:gd name="connsiteY0" fmla="*/ 15129 h 26576"/>
                <a:gd name="connsiteX1" fmla="*/ 16609 w 40210"/>
                <a:gd name="connsiteY1" fmla="*/ 26493 h 26576"/>
                <a:gd name="connsiteX2" fmla="*/ 0 w 40210"/>
                <a:gd name="connsiteY2" fmla="*/ 12507 h 26576"/>
                <a:gd name="connsiteX3" fmla="*/ 13986 w 40210"/>
                <a:gd name="connsiteY3" fmla="*/ 269 h 26576"/>
                <a:gd name="connsiteX4" fmla="*/ 40211 w 40210"/>
                <a:gd name="connsiteY4" fmla="*/ 15129 h 26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26576">
                  <a:moveTo>
                    <a:pt x="40211" y="15129"/>
                  </a:moveTo>
                  <a:cubicBezTo>
                    <a:pt x="28847" y="21248"/>
                    <a:pt x="21854" y="27367"/>
                    <a:pt x="16609" y="26493"/>
                  </a:cubicBezTo>
                  <a:cubicBezTo>
                    <a:pt x="10490" y="25619"/>
                    <a:pt x="5245" y="16877"/>
                    <a:pt x="0" y="12507"/>
                  </a:cubicBezTo>
                  <a:cubicBezTo>
                    <a:pt x="4371" y="8136"/>
                    <a:pt x="9616" y="269"/>
                    <a:pt x="13986" y="269"/>
                  </a:cubicBezTo>
                  <a:cubicBezTo>
                    <a:pt x="19231" y="-1480"/>
                    <a:pt x="24476" y="5514"/>
                    <a:pt x="40211" y="15129"/>
                  </a:cubicBezTo>
                  <a:close/>
                </a:path>
              </a:pathLst>
            </a:custGeom>
            <a:solidFill>
              <a:srgbClr val="54683D"/>
            </a:solidFill>
            <a:ln w="8731" cap="flat">
              <a:noFill/>
              <a:prstDash val="solid"/>
              <a:miter/>
            </a:ln>
          </p:spPr>
          <p:txBody>
            <a:bodyPr rtlCol="0" anchor="ctr"/>
            <a:lstStyle/>
            <a:p>
              <a:endParaRPr lang="en-GB"/>
            </a:p>
          </p:txBody>
        </p:sp>
        <p:sp>
          <p:nvSpPr>
            <p:cNvPr id="1133" name="Freeform: Shape 1132">
              <a:extLst>
                <a:ext uri="{FF2B5EF4-FFF2-40B4-BE49-F238E27FC236}">
                  <a16:creationId xmlns:a16="http://schemas.microsoft.com/office/drawing/2014/main" id="{8970F0D2-6D30-CDB6-2F02-44479CA45E7D}"/>
                </a:ext>
              </a:extLst>
            </p:cNvPr>
            <p:cNvSpPr/>
            <p:nvPr/>
          </p:nvSpPr>
          <p:spPr>
            <a:xfrm>
              <a:off x="10159534" y="1784166"/>
              <a:ext cx="40295" cy="35906"/>
            </a:xfrm>
            <a:custGeom>
              <a:avLst/>
              <a:gdLst>
                <a:gd name="connsiteX0" fmla="*/ 8826 w 40295"/>
                <a:gd name="connsiteY0" fmla="*/ 0 h 35906"/>
                <a:gd name="connsiteX1" fmla="*/ 40295 w 40295"/>
                <a:gd name="connsiteY1" fmla="*/ 24476 h 35906"/>
                <a:gd name="connsiteX2" fmla="*/ 27183 w 40295"/>
                <a:gd name="connsiteY2" fmla="*/ 35840 h 35906"/>
                <a:gd name="connsiteX3" fmla="*/ 84 w 40295"/>
                <a:gd name="connsiteY3" fmla="*/ 11364 h 35906"/>
                <a:gd name="connsiteX4" fmla="*/ 8826 w 40295"/>
                <a:gd name="connsiteY4" fmla="*/ 0 h 35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95" h="35906">
                  <a:moveTo>
                    <a:pt x="8826" y="0"/>
                  </a:moveTo>
                  <a:cubicBezTo>
                    <a:pt x="21064" y="9615"/>
                    <a:pt x="30679" y="16609"/>
                    <a:pt x="40295" y="24476"/>
                  </a:cubicBezTo>
                  <a:cubicBezTo>
                    <a:pt x="35924" y="28847"/>
                    <a:pt x="28057" y="36714"/>
                    <a:pt x="27183" y="35840"/>
                  </a:cubicBezTo>
                  <a:cubicBezTo>
                    <a:pt x="17567" y="28847"/>
                    <a:pt x="8826" y="20105"/>
                    <a:pt x="84" y="11364"/>
                  </a:cubicBezTo>
                  <a:cubicBezTo>
                    <a:pt x="-790" y="10490"/>
                    <a:pt x="5329" y="4371"/>
                    <a:pt x="8826" y="0"/>
                  </a:cubicBezTo>
                  <a:close/>
                </a:path>
              </a:pathLst>
            </a:custGeom>
            <a:solidFill>
              <a:srgbClr val="7B2B29"/>
            </a:solidFill>
            <a:ln w="8731" cap="flat">
              <a:noFill/>
              <a:prstDash val="solid"/>
              <a:miter/>
            </a:ln>
          </p:spPr>
          <p:txBody>
            <a:bodyPr rtlCol="0" anchor="ctr"/>
            <a:lstStyle/>
            <a:p>
              <a:endParaRPr lang="en-GB"/>
            </a:p>
          </p:txBody>
        </p:sp>
        <p:sp>
          <p:nvSpPr>
            <p:cNvPr id="1134" name="Freeform: Shape 1133">
              <a:extLst>
                <a:ext uri="{FF2B5EF4-FFF2-40B4-BE49-F238E27FC236}">
                  <a16:creationId xmlns:a16="http://schemas.microsoft.com/office/drawing/2014/main" id="{DE9C9F51-6D83-0979-A8AB-030BA5742DE6}"/>
                </a:ext>
              </a:extLst>
            </p:cNvPr>
            <p:cNvSpPr/>
            <p:nvPr/>
          </p:nvSpPr>
          <p:spPr>
            <a:xfrm>
              <a:off x="10565159" y="1831325"/>
              <a:ext cx="34200" cy="38506"/>
            </a:xfrm>
            <a:custGeom>
              <a:avLst/>
              <a:gdLst>
                <a:gd name="connsiteX0" fmla="*/ 14921 w 34200"/>
                <a:gd name="connsiteY0" fmla="*/ 38507 h 38506"/>
                <a:gd name="connsiteX1" fmla="*/ 61 w 34200"/>
                <a:gd name="connsiteY1" fmla="*/ 16653 h 38506"/>
                <a:gd name="connsiteX2" fmla="*/ 21040 w 34200"/>
                <a:gd name="connsiteY2" fmla="*/ 45 h 38506"/>
                <a:gd name="connsiteX3" fmla="*/ 34152 w 34200"/>
                <a:gd name="connsiteY3" fmla="*/ 14905 h 38506"/>
                <a:gd name="connsiteX4" fmla="*/ 14921 w 34200"/>
                <a:gd name="connsiteY4" fmla="*/ 38507 h 38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00" h="38506">
                  <a:moveTo>
                    <a:pt x="14921" y="38507"/>
                  </a:moveTo>
                  <a:cubicBezTo>
                    <a:pt x="7928" y="28017"/>
                    <a:pt x="-813" y="19276"/>
                    <a:pt x="61" y="16653"/>
                  </a:cubicBezTo>
                  <a:cubicBezTo>
                    <a:pt x="4431" y="9660"/>
                    <a:pt x="12299" y="3541"/>
                    <a:pt x="21040" y="45"/>
                  </a:cubicBezTo>
                  <a:cubicBezTo>
                    <a:pt x="23663" y="-830"/>
                    <a:pt x="35026" y="11408"/>
                    <a:pt x="34152" y="14905"/>
                  </a:cubicBezTo>
                  <a:cubicBezTo>
                    <a:pt x="31530" y="22772"/>
                    <a:pt x="23663" y="28891"/>
                    <a:pt x="14921" y="38507"/>
                  </a:cubicBezTo>
                  <a:close/>
                </a:path>
              </a:pathLst>
            </a:custGeom>
            <a:solidFill>
              <a:srgbClr val="7B2B29"/>
            </a:solidFill>
            <a:ln w="8731" cap="flat">
              <a:noFill/>
              <a:prstDash val="solid"/>
              <a:miter/>
            </a:ln>
          </p:spPr>
          <p:txBody>
            <a:bodyPr rtlCol="0" anchor="ctr"/>
            <a:lstStyle/>
            <a:p>
              <a:endParaRPr lang="en-GB"/>
            </a:p>
          </p:txBody>
        </p:sp>
        <p:sp>
          <p:nvSpPr>
            <p:cNvPr id="1135" name="Freeform: Shape 1134">
              <a:extLst>
                <a:ext uri="{FF2B5EF4-FFF2-40B4-BE49-F238E27FC236}">
                  <a16:creationId xmlns:a16="http://schemas.microsoft.com/office/drawing/2014/main" id="{CABC4F1F-F8AF-0C44-DA76-3A7F4620E2B4}"/>
                </a:ext>
              </a:extLst>
            </p:cNvPr>
            <p:cNvSpPr/>
            <p:nvPr/>
          </p:nvSpPr>
          <p:spPr>
            <a:xfrm>
              <a:off x="10656131" y="1906546"/>
              <a:ext cx="34965" cy="25405"/>
            </a:xfrm>
            <a:custGeom>
              <a:avLst/>
              <a:gdLst>
                <a:gd name="connsiteX0" fmla="*/ 19231 w 34965"/>
                <a:gd name="connsiteY0" fmla="*/ 0 h 25405"/>
                <a:gd name="connsiteX1" fmla="*/ 34966 w 34965"/>
                <a:gd name="connsiteY1" fmla="*/ 11364 h 25405"/>
                <a:gd name="connsiteX2" fmla="*/ 17483 w 34965"/>
                <a:gd name="connsiteY2" fmla="*/ 25350 h 25405"/>
                <a:gd name="connsiteX3" fmla="*/ 0 w 34965"/>
                <a:gd name="connsiteY3" fmla="*/ 10490 h 25405"/>
                <a:gd name="connsiteX4" fmla="*/ 19231 w 34965"/>
                <a:gd name="connsiteY4" fmla="*/ 0 h 25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5405">
                  <a:moveTo>
                    <a:pt x="19231" y="0"/>
                  </a:moveTo>
                  <a:cubicBezTo>
                    <a:pt x="25350" y="4371"/>
                    <a:pt x="29721" y="7867"/>
                    <a:pt x="34966" y="11364"/>
                  </a:cubicBezTo>
                  <a:cubicBezTo>
                    <a:pt x="28847" y="16609"/>
                    <a:pt x="23602" y="26224"/>
                    <a:pt x="17483" y="25350"/>
                  </a:cubicBezTo>
                  <a:cubicBezTo>
                    <a:pt x="11364" y="25350"/>
                    <a:pt x="6119" y="15735"/>
                    <a:pt x="0" y="10490"/>
                  </a:cubicBezTo>
                  <a:cubicBezTo>
                    <a:pt x="6993" y="7867"/>
                    <a:pt x="12238" y="4371"/>
                    <a:pt x="19231" y="0"/>
                  </a:cubicBezTo>
                  <a:close/>
                </a:path>
              </a:pathLst>
            </a:custGeom>
            <a:solidFill>
              <a:srgbClr val="7B2B29"/>
            </a:solidFill>
            <a:ln w="8731" cap="flat">
              <a:noFill/>
              <a:prstDash val="solid"/>
              <a:miter/>
            </a:ln>
          </p:spPr>
          <p:txBody>
            <a:bodyPr rtlCol="0" anchor="ctr"/>
            <a:lstStyle/>
            <a:p>
              <a:endParaRPr lang="en-GB"/>
            </a:p>
          </p:txBody>
        </p:sp>
        <p:sp>
          <p:nvSpPr>
            <p:cNvPr id="1136" name="Freeform: Shape 1135">
              <a:extLst>
                <a:ext uri="{FF2B5EF4-FFF2-40B4-BE49-F238E27FC236}">
                  <a16:creationId xmlns:a16="http://schemas.microsoft.com/office/drawing/2014/main" id="{2E0BC44D-FA5B-0DC8-E8FB-CB7ECFBA77D2}"/>
                </a:ext>
              </a:extLst>
            </p:cNvPr>
            <p:cNvSpPr/>
            <p:nvPr/>
          </p:nvSpPr>
          <p:spPr>
            <a:xfrm>
              <a:off x="10204199" y="1726473"/>
              <a:ext cx="44581" cy="24821"/>
            </a:xfrm>
            <a:custGeom>
              <a:avLst/>
              <a:gdLst>
                <a:gd name="connsiteX0" fmla="*/ 44581 w 44581"/>
                <a:gd name="connsiteY0" fmla="*/ 16609 h 24821"/>
                <a:gd name="connsiteX1" fmla="*/ 18357 w 44581"/>
                <a:gd name="connsiteY1" fmla="*/ 24476 h 24821"/>
                <a:gd name="connsiteX2" fmla="*/ 0 w 44581"/>
                <a:gd name="connsiteY2" fmla="*/ 11364 h 24821"/>
                <a:gd name="connsiteX3" fmla="*/ 27098 w 44581"/>
                <a:gd name="connsiteY3" fmla="*/ 0 h 24821"/>
                <a:gd name="connsiteX4" fmla="*/ 44581 w 44581"/>
                <a:gd name="connsiteY4" fmla="*/ 16609 h 24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81" h="24821">
                  <a:moveTo>
                    <a:pt x="44581" y="16609"/>
                  </a:moveTo>
                  <a:cubicBezTo>
                    <a:pt x="32343" y="20979"/>
                    <a:pt x="25350" y="26224"/>
                    <a:pt x="18357" y="24476"/>
                  </a:cubicBezTo>
                  <a:cubicBezTo>
                    <a:pt x="11364" y="23602"/>
                    <a:pt x="6119" y="16609"/>
                    <a:pt x="0" y="11364"/>
                  </a:cubicBezTo>
                  <a:cubicBezTo>
                    <a:pt x="8741" y="6993"/>
                    <a:pt x="17483" y="1748"/>
                    <a:pt x="27098" y="0"/>
                  </a:cubicBezTo>
                  <a:cubicBezTo>
                    <a:pt x="30595" y="0"/>
                    <a:pt x="35840" y="8741"/>
                    <a:pt x="44581" y="16609"/>
                  </a:cubicBezTo>
                  <a:close/>
                </a:path>
              </a:pathLst>
            </a:custGeom>
            <a:solidFill>
              <a:srgbClr val="7B2B29"/>
            </a:solidFill>
            <a:ln w="8731" cap="flat">
              <a:noFill/>
              <a:prstDash val="solid"/>
              <a:miter/>
            </a:ln>
          </p:spPr>
          <p:txBody>
            <a:bodyPr rtlCol="0" anchor="ctr"/>
            <a:lstStyle/>
            <a:p>
              <a:endParaRPr lang="en-GB"/>
            </a:p>
          </p:txBody>
        </p:sp>
        <p:sp>
          <p:nvSpPr>
            <p:cNvPr id="1137" name="Freeform: Shape 1136">
              <a:extLst>
                <a:ext uri="{FF2B5EF4-FFF2-40B4-BE49-F238E27FC236}">
                  <a16:creationId xmlns:a16="http://schemas.microsoft.com/office/drawing/2014/main" id="{C4F3728C-4D9E-FAA0-0AE8-2B76C9A9621E}"/>
                </a:ext>
              </a:extLst>
            </p:cNvPr>
            <p:cNvSpPr/>
            <p:nvPr/>
          </p:nvSpPr>
          <p:spPr>
            <a:xfrm>
              <a:off x="10514520" y="1919658"/>
              <a:ext cx="46329" cy="17482"/>
            </a:xfrm>
            <a:custGeom>
              <a:avLst/>
              <a:gdLst>
                <a:gd name="connsiteX0" fmla="*/ 16609 w 46329"/>
                <a:gd name="connsiteY0" fmla="*/ 0 h 17482"/>
                <a:gd name="connsiteX1" fmla="*/ 46329 w 46329"/>
                <a:gd name="connsiteY1" fmla="*/ 6993 h 17482"/>
                <a:gd name="connsiteX2" fmla="*/ 42833 w 46329"/>
                <a:gd name="connsiteY2" fmla="*/ 17483 h 17482"/>
                <a:gd name="connsiteX3" fmla="*/ 0 w 46329"/>
                <a:gd name="connsiteY3" fmla="*/ 13112 h 17482"/>
                <a:gd name="connsiteX4" fmla="*/ 16609 w 46329"/>
                <a:gd name="connsiteY4" fmla="*/ 0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17482">
                  <a:moveTo>
                    <a:pt x="16609" y="0"/>
                  </a:moveTo>
                  <a:cubicBezTo>
                    <a:pt x="26224" y="2622"/>
                    <a:pt x="36714" y="4371"/>
                    <a:pt x="46329" y="6993"/>
                  </a:cubicBezTo>
                  <a:cubicBezTo>
                    <a:pt x="45455" y="10490"/>
                    <a:pt x="43707" y="17483"/>
                    <a:pt x="42833" y="17483"/>
                  </a:cubicBezTo>
                  <a:cubicBezTo>
                    <a:pt x="28847" y="16609"/>
                    <a:pt x="13986" y="14860"/>
                    <a:pt x="0" y="13112"/>
                  </a:cubicBezTo>
                  <a:cubicBezTo>
                    <a:pt x="5245" y="8741"/>
                    <a:pt x="10490" y="4371"/>
                    <a:pt x="16609" y="0"/>
                  </a:cubicBezTo>
                  <a:close/>
                </a:path>
              </a:pathLst>
            </a:custGeom>
            <a:solidFill>
              <a:srgbClr val="BA3325"/>
            </a:solidFill>
            <a:ln w="8731" cap="flat">
              <a:noFill/>
              <a:prstDash val="solid"/>
              <a:miter/>
            </a:ln>
          </p:spPr>
          <p:txBody>
            <a:bodyPr rtlCol="0" anchor="ctr"/>
            <a:lstStyle/>
            <a:p>
              <a:endParaRPr lang="en-GB"/>
            </a:p>
          </p:txBody>
        </p:sp>
        <p:sp>
          <p:nvSpPr>
            <p:cNvPr id="1138" name="Freeform: Shape 1137">
              <a:extLst>
                <a:ext uri="{FF2B5EF4-FFF2-40B4-BE49-F238E27FC236}">
                  <a16:creationId xmlns:a16="http://schemas.microsoft.com/office/drawing/2014/main" id="{FFDD48B4-0449-1D66-67F6-7968A87242DF}"/>
                </a:ext>
              </a:extLst>
            </p:cNvPr>
            <p:cNvSpPr/>
            <p:nvPr/>
          </p:nvSpPr>
          <p:spPr>
            <a:xfrm>
              <a:off x="9980987" y="1973855"/>
              <a:ext cx="28339" cy="40210"/>
            </a:xfrm>
            <a:custGeom>
              <a:avLst/>
              <a:gdLst>
                <a:gd name="connsiteX0" fmla="*/ 9048 w 28339"/>
                <a:gd name="connsiteY0" fmla="*/ 40211 h 40210"/>
                <a:gd name="connsiteX1" fmla="*/ 306 w 28339"/>
                <a:gd name="connsiteY1" fmla="*/ 18357 h 40210"/>
                <a:gd name="connsiteX2" fmla="*/ 16041 w 28339"/>
                <a:gd name="connsiteY2" fmla="*/ 0 h 40210"/>
                <a:gd name="connsiteX3" fmla="*/ 28279 w 28339"/>
                <a:gd name="connsiteY3" fmla="*/ 13112 h 40210"/>
                <a:gd name="connsiteX4" fmla="*/ 9048 w 28339"/>
                <a:gd name="connsiteY4" fmla="*/ 40211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39" h="40210">
                  <a:moveTo>
                    <a:pt x="9048" y="40211"/>
                  </a:moveTo>
                  <a:cubicBezTo>
                    <a:pt x="4677" y="28847"/>
                    <a:pt x="-1442" y="21854"/>
                    <a:pt x="306" y="18357"/>
                  </a:cubicBezTo>
                  <a:cubicBezTo>
                    <a:pt x="3803" y="11364"/>
                    <a:pt x="10796" y="6119"/>
                    <a:pt x="16041" y="0"/>
                  </a:cubicBezTo>
                  <a:cubicBezTo>
                    <a:pt x="20411" y="4371"/>
                    <a:pt x="29153" y="10490"/>
                    <a:pt x="28279" y="13112"/>
                  </a:cubicBezTo>
                  <a:cubicBezTo>
                    <a:pt x="24782" y="20105"/>
                    <a:pt x="17789" y="27098"/>
                    <a:pt x="9048" y="40211"/>
                  </a:cubicBezTo>
                  <a:close/>
                </a:path>
              </a:pathLst>
            </a:custGeom>
            <a:solidFill>
              <a:srgbClr val="BA3325"/>
            </a:solidFill>
            <a:ln w="8731" cap="flat">
              <a:noFill/>
              <a:prstDash val="solid"/>
              <a:miter/>
            </a:ln>
          </p:spPr>
          <p:txBody>
            <a:bodyPr rtlCol="0" anchor="ctr"/>
            <a:lstStyle/>
            <a:p>
              <a:endParaRPr lang="en-GB"/>
            </a:p>
          </p:txBody>
        </p:sp>
        <p:sp>
          <p:nvSpPr>
            <p:cNvPr id="1139" name="Freeform: Shape 1138">
              <a:extLst>
                <a:ext uri="{FF2B5EF4-FFF2-40B4-BE49-F238E27FC236}">
                  <a16:creationId xmlns:a16="http://schemas.microsoft.com/office/drawing/2014/main" id="{A05D04D3-67CA-F927-E395-42DCAFB1E1F2}"/>
                </a:ext>
              </a:extLst>
            </p:cNvPr>
            <p:cNvSpPr/>
            <p:nvPr/>
          </p:nvSpPr>
          <p:spPr>
            <a:xfrm>
              <a:off x="9973024" y="1921407"/>
              <a:ext cx="30190" cy="32343"/>
            </a:xfrm>
            <a:custGeom>
              <a:avLst/>
              <a:gdLst>
                <a:gd name="connsiteX0" fmla="*/ 5646 w 30190"/>
                <a:gd name="connsiteY0" fmla="*/ 32343 h 32343"/>
                <a:gd name="connsiteX1" fmla="*/ 401 w 30190"/>
                <a:gd name="connsiteY1" fmla="*/ 15735 h 32343"/>
                <a:gd name="connsiteX2" fmla="*/ 22255 w 30190"/>
                <a:gd name="connsiteY2" fmla="*/ 0 h 32343"/>
                <a:gd name="connsiteX3" fmla="*/ 30122 w 30190"/>
                <a:gd name="connsiteY3" fmla="*/ 11364 h 32343"/>
                <a:gd name="connsiteX4" fmla="*/ 5646 w 30190"/>
                <a:gd name="connsiteY4" fmla="*/ 32343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90" h="32343">
                  <a:moveTo>
                    <a:pt x="5646" y="32343"/>
                  </a:moveTo>
                  <a:cubicBezTo>
                    <a:pt x="3024" y="25350"/>
                    <a:pt x="-1347" y="17483"/>
                    <a:pt x="401" y="15735"/>
                  </a:cubicBezTo>
                  <a:cubicBezTo>
                    <a:pt x="6520" y="9616"/>
                    <a:pt x="14388" y="4371"/>
                    <a:pt x="22255" y="0"/>
                  </a:cubicBezTo>
                  <a:cubicBezTo>
                    <a:pt x="23129" y="0"/>
                    <a:pt x="30996" y="10490"/>
                    <a:pt x="30122" y="11364"/>
                  </a:cubicBezTo>
                  <a:cubicBezTo>
                    <a:pt x="26626" y="16609"/>
                    <a:pt x="19633" y="20979"/>
                    <a:pt x="5646" y="32343"/>
                  </a:cubicBezTo>
                  <a:close/>
                </a:path>
              </a:pathLst>
            </a:custGeom>
            <a:solidFill>
              <a:srgbClr val="BA3325"/>
            </a:solidFill>
            <a:ln w="8731" cap="flat">
              <a:noFill/>
              <a:prstDash val="solid"/>
              <a:miter/>
            </a:ln>
          </p:spPr>
          <p:txBody>
            <a:bodyPr rtlCol="0" anchor="ctr"/>
            <a:lstStyle/>
            <a:p>
              <a:endParaRPr lang="en-GB"/>
            </a:p>
          </p:txBody>
        </p:sp>
        <p:sp>
          <p:nvSpPr>
            <p:cNvPr id="1140" name="Freeform: Shape 1139">
              <a:extLst>
                <a:ext uri="{FF2B5EF4-FFF2-40B4-BE49-F238E27FC236}">
                  <a16:creationId xmlns:a16="http://schemas.microsoft.com/office/drawing/2014/main" id="{2A0515EA-A574-61FB-7556-BA6DEC388EB4}"/>
                </a:ext>
              </a:extLst>
            </p:cNvPr>
            <p:cNvSpPr/>
            <p:nvPr/>
          </p:nvSpPr>
          <p:spPr>
            <a:xfrm>
              <a:off x="10827992" y="2101424"/>
              <a:ext cx="23134" cy="28902"/>
            </a:xfrm>
            <a:custGeom>
              <a:avLst/>
              <a:gdLst>
                <a:gd name="connsiteX0" fmla="*/ 8212 w 23134"/>
                <a:gd name="connsiteY0" fmla="*/ 28903 h 28902"/>
                <a:gd name="connsiteX1" fmla="*/ 345 w 23134"/>
                <a:gd name="connsiteY1" fmla="*/ 12294 h 28902"/>
                <a:gd name="connsiteX2" fmla="*/ 14331 w 23134"/>
                <a:gd name="connsiteY2" fmla="*/ 56 h 28902"/>
                <a:gd name="connsiteX3" fmla="*/ 23073 w 23134"/>
                <a:gd name="connsiteY3" fmla="*/ 10546 h 28902"/>
                <a:gd name="connsiteX4" fmla="*/ 8212 w 23134"/>
                <a:gd name="connsiteY4" fmla="*/ 28903 h 28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34" h="28902">
                  <a:moveTo>
                    <a:pt x="8212" y="28903"/>
                  </a:moveTo>
                  <a:cubicBezTo>
                    <a:pt x="3842" y="21035"/>
                    <a:pt x="-1403" y="14916"/>
                    <a:pt x="345" y="12294"/>
                  </a:cubicBezTo>
                  <a:cubicBezTo>
                    <a:pt x="2967" y="7049"/>
                    <a:pt x="9087" y="2678"/>
                    <a:pt x="14331" y="56"/>
                  </a:cubicBezTo>
                  <a:cubicBezTo>
                    <a:pt x="15206" y="-818"/>
                    <a:pt x="23947" y="8797"/>
                    <a:pt x="23073" y="10546"/>
                  </a:cubicBezTo>
                  <a:cubicBezTo>
                    <a:pt x="20450" y="16665"/>
                    <a:pt x="15206" y="21035"/>
                    <a:pt x="8212" y="28903"/>
                  </a:cubicBezTo>
                  <a:close/>
                </a:path>
              </a:pathLst>
            </a:custGeom>
            <a:solidFill>
              <a:srgbClr val="7B2B29"/>
            </a:solidFill>
            <a:ln w="8731" cap="flat">
              <a:noFill/>
              <a:prstDash val="solid"/>
              <a:miter/>
            </a:ln>
          </p:spPr>
          <p:txBody>
            <a:bodyPr rtlCol="0" anchor="ctr"/>
            <a:lstStyle/>
            <a:p>
              <a:endParaRPr lang="en-GB"/>
            </a:p>
          </p:txBody>
        </p:sp>
        <p:sp>
          <p:nvSpPr>
            <p:cNvPr id="1141" name="Freeform: Shape 1140">
              <a:extLst>
                <a:ext uri="{FF2B5EF4-FFF2-40B4-BE49-F238E27FC236}">
                  <a16:creationId xmlns:a16="http://schemas.microsoft.com/office/drawing/2014/main" id="{2E88C15D-E3E4-22F1-395E-1B7D62DF2303}"/>
                </a:ext>
              </a:extLst>
            </p:cNvPr>
            <p:cNvSpPr/>
            <p:nvPr/>
          </p:nvSpPr>
          <p:spPr>
            <a:xfrm>
              <a:off x="10168275" y="1833992"/>
              <a:ext cx="23686" cy="19315"/>
            </a:xfrm>
            <a:custGeom>
              <a:avLst/>
              <a:gdLst>
                <a:gd name="connsiteX0" fmla="*/ 23687 w 23686"/>
                <a:gd name="connsiteY0" fmla="*/ 9616 h 19315"/>
                <a:gd name="connsiteX1" fmla="*/ 7952 w 23686"/>
                <a:gd name="connsiteY1" fmla="*/ 19231 h 19315"/>
                <a:gd name="connsiteX2" fmla="*/ 85 w 23686"/>
                <a:gd name="connsiteY2" fmla="*/ 6993 h 19315"/>
                <a:gd name="connsiteX3" fmla="*/ 7952 w 23686"/>
                <a:gd name="connsiteY3" fmla="*/ 0 h 19315"/>
                <a:gd name="connsiteX4" fmla="*/ 23687 w 23686"/>
                <a:gd name="connsiteY4" fmla="*/ 9616 h 19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86" h="19315">
                  <a:moveTo>
                    <a:pt x="23687" y="9616"/>
                  </a:moveTo>
                  <a:cubicBezTo>
                    <a:pt x="16693" y="13986"/>
                    <a:pt x="11449" y="20105"/>
                    <a:pt x="7952" y="19231"/>
                  </a:cubicBezTo>
                  <a:cubicBezTo>
                    <a:pt x="4455" y="18357"/>
                    <a:pt x="959" y="12238"/>
                    <a:pt x="85" y="6993"/>
                  </a:cubicBezTo>
                  <a:cubicBezTo>
                    <a:pt x="-789" y="5245"/>
                    <a:pt x="5330" y="0"/>
                    <a:pt x="7952" y="0"/>
                  </a:cubicBezTo>
                  <a:cubicBezTo>
                    <a:pt x="12323" y="874"/>
                    <a:pt x="16693" y="5245"/>
                    <a:pt x="23687" y="9616"/>
                  </a:cubicBezTo>
                  <a:close/>
                </a:path>
              </a:pathLst>
            </a:custGeom>
            <a:solidFill>
              <a:srgbClr val="7B2B29"/>
            </a:solidFill>
            <a:ln w="8731" cap="flat">
              <a:noFill/>
              <a:prstDash val="solid"/>
              <a:miter/>
            </a:ln>
          </p:spPr>
          <p:txBody>
            <a:bodyPr rtlCol="0" anchor="ctr"/>
            <a:lstStyle/>
            <a:p>
              <a:endParaRPr lang="en-GB"/>
            </a:p>
          </p:txBody>
        </p:sp>
        <p:sp>
          <p:nvSpPr>
            <p:cNvPr id="1142" name="Freeform: Shape 1141">
              <a:extLst>
                <a:ext uri="{FF2B5EF4-FFF2-40B4-BE49-F238E27FC236}">
                  <a16:creationId xmlns:a16="http://schemas.microsoft.com/office/drawing/2014/main" id="{9E5F911F-A372-60B3-7818-5BB413D23675}"/>
                </a:ext>
              </a:extLst>
            </p:cNvPr>
            <p:cNvSpPr/>
            <p:nvPr/>
          </p:nvSpPr>
          <p:spPr>
            <a:xfrm>
              <a:off x="10497911" y="1919658"/>
              <a:ext cx="33217" cy="13112"/>
            </a:xfrm>
            <a:custGeom>
              <a:avLst/>
              <a:gdLst>
                <a:gd name="connsiteX0" fmla="*/ 33217 w 33217"/>
                <a:gd name="connsiteY0" fmla="*/ 0 h 13112"/>
                <a:gd name="connsiteX1" fmla="*/ 16609 w 33217"/>
                <a:gd name="connsiteY1" fmla="*/ 13112 h 13112"/>
                <a:gd name="connsiteX2" fmla="*/ 0 w 33217"/>
                <a:gd name="connsiteY2" fmla="*/ 2622 h 13112"/>
                <a:gd name="connsiteX3" fmla="*/ 33217 w 33217"/>
                <a:gd name="connsiteY3" fmla="*/ 0 h 13112"/>
              </a:gdLst>
              <a:ahLst/>
              <a:cxnLst>
                <a:cxn ang="0">
                  <a:pos x="connsiteX0" y="connsiteY0"/>
                </a:cxn>
                <a:cxn ang="0">
                  <a:pos x="connsiteX1" y="connsiteY1"/>
                </a:cxn>
                <a:cxn ang="0">
                  <a:pos x="connsiteX2" y="connsiteY2"/>
                </a:cxn>
                <a:cxn ang="0">
                  <a:pos x="connsiteX3" y="connsiteY3"/>
                </a:cxn>
              </a:cxnLst>
              <a:rect l="l" t="t" r="r" b="b"/>
              <a:pathLst>
                <a:path w="33217" h="13112">
                  <a:moveTo>
                    <a:pt x="33217" y="0"/>
                  </a:moveTo>
                  <a:cubicBezTo>
                    <a:pt x="27098" y="4371"/>
                    <a:pt x="21854" y="8741"/>
                    <a:pt x="16609" y="13112"/>
                  </a:cubicBezTo>
                  <a:cubicBezTo>
                    <a:pt x="11364" y="9615"/>
                    <a:pt x="6119" y="6119"/>
                    <a:pt x="0" y="2622"/>
                  </a:cubicBezTo>
                  <a:cubicBezTo>
                    <a:pt x="10490" y="874"/>
                    <a:pt x="21854" y="874"/>
                    <a:pt x="33217" y="0"/>
                  </a:cubicBezTo>
                  <a:close/>
                </a:path>
              </a:pathLst>
            </a:custGeom>
            <a:solidFill>
              <a:srgbClr val="7B2B29"/>
            </a:solidFill>
            <a:ln w="8731" cap="flat">
              <a:noFill/>
              <a:prstDash val="solid"/>
              <a:miter/>
            </a:ln>
          </p:spPr>
          <p:txBody>
            <a:bodyPr rtlCol="0" anchor="ctr"/>
            <a:lstStyle/>
            <a:p>
              <a:endParaRPr lang="en-GB"/>
            </a:p>
          </p:txBody>
        </p:sp>
        <p:sp>
          <p:nvSpPr>
            <p:cNvPr id="1143" name="Freeform: Shape 1142">
              <a:extLst>
                <a:ext uri="{FF2B5EF4-FFF2-40B4-BE49-F238E27FC236}">
                  <a16:creationId xmlns:a16="http://schemas.microsoft.com/office/drawing/2014/main" id="{E7558362-BC0F-A997-4802-0976CB9A4287}"/>
                </a:ext>
              </a:extLst>
            </p:cNvPr>
            <p:cNvSpPr/>
            <p:nvPr/>
          </p:nvSpPr>
          <p:spPr>
            <a:xfrm>
              <a:off x="10218963" y="1951127"/>
              <a:ext cx="25447" cy="18357"/>
            </a:xfrm>
            <a:custGeom>
              <a:avLst/>
              <a:gdLst>
                <a:gd name="connsiteX0" fmla="*/ 25447 w 25447"/>
                <a:gd name="connsiteY0" fmla="*/ 13112 h 18357"/>
                <a:gd name="connsiteX1" fmla="*/ 7090 w 25447"/>
                <a:gd name="connsiteY1" fmla="*/ 18357 h 18357"/>
                <a:gd name="connsiteX2" fmla="*/ 97 w 25447"/>
                <a:gd name="connsiteY2" fmla="*/ 9616 h 18357"/>
                <a:gd name="connsiteX3" fmla="*/ 11461 w 25447"/>
                <a:gd name="connsiteY3" fmla="*/ 0 h 18357"/>
                <a:gd name="connsiteX4" fmla="*/ 25447 w 25447"/>
                <a:gd name="connsiteY4" fmla="*/ 13112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7" h="18357">
                  <a:moveTo>
                    <a:pt x="25447" y="13112"/>
                  </a:moveTo>
                  <a:cubicBezTo>
                    <a:pt x="15832" y="15735"/>
                    <a:pt x="11461" y="18357"/>
                    <a:pt x="7090" y="18357"/>
                  </a:cubicBezTo>
                  <a:cubicBezTo>
                    <a:pt x="4468" y="17483"/>
                    <a:pt x="-777" y="10490"/>
                    <a:pt x="97" y="9616"/>
                  </a:cubicBezTo>
                  <a:cubicBezTo>
                    <a:pt x="2720" y="5245"/>
                    <a:pt x="7090" y="0"/>
                    <a:pt x="11461" y="0"/>
                  </a:cubicBezTo>
                  <a:cubicBezTo>
                    <a:pt x="14958" y="0"/>
                    <a:pt x="18454" y="6119"/>
                    <a:pt x="25447" y="13112"/>
                  </a:cubicBezTo>
                  <a:close/>
                </a:path>
              </a:pathLst>
            </a:custGeom>
            <a:solidFill>
              <a:srgbClr val="7B2B29"/>
            </a:solidFill>
            <a:ln w="8731" cap="flat">
              <a:noFill/>
              <a:prstDash val="solid"/>
              <a:miter/>
            </a:ln>
          </p:spPr>
          <p:txBody>
            <a:bodyPr rtlCol="0" anchor="ctr"/>
            <a:lstStyle/>
            <a:p>
              <a:endParaRPr lang="en-GB"/>
            </a:p>
          </p:txBody>
        </p:sp>
        <p:sp>
          <p:nvSpPr>
            <p:cNvPr id="1144" name="Freeform: Shape 1143">
              <a:extLst>
                <a:ext uri="{FF2B5EF4-FFF2-40B4-BE49-F238E27FC236}">
                  <a16:creationId xmlns:a16="http://schemas.microsoft.com/office/drawing/2014/main" id="{6EABE31C-6D76-C3DE-6EB3-24716BF12619}"/>
                </a:ext>
              </a:extLst>
            </p:cNvPr>
            <p:cNvSpPr/>
            <p:nvPr/>
          </p:nvSpPr>
          <p:spPr>
            <a:xfrm>
              <a:off x="10104547" y="1919482"/>
              <a:ext cx="20979" cy="13758"/>
            </a:xfrm>
            <a:custGeom>
              <a:avLst/>
              <a:gdLst>
                <a:gd name="connsiteX0" fmla="*/ 20980 w 20979"/>
                <a:gd name="connsiteY0" fmla="*/ 8917 h 13758"/>
                <a:gd name="connsiteX1" fmla="*/ 7867 w 20979"/>
                <a:gd name="connsiteY1" fmla="*/ 13288 h 13758"/>
                <a:gd name="connsiteX2" fmla="*/ 0 w 20979"/>
                <a:gd name="connsiteY2" fmla="*/ 2798 h 13758"/>
                <a:gd name="connsiteX3" fmla="*/ 11364 w 20979"/>
                <a:gd name="connsiteY3" fmla="*/ 176 h 13758"/>
                <a:gd name="connsiteX4" fmla="*/ 20980 w 20979"/>
                <a:gd name="connsiteY4" fmla="*/ 8917 h 13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13758">
                  <a:moveTo>
                    <a:pt x="20980" y="8917"/>
                  </a:moveTo>
                  <a:cubicBezTo>
                    <a:pt x="14860" y="11540"/>
                    <a:pt x="10490" y="15036"/>
                    <a:pt x="7867" y="13288"/>
                  </a:cubicBezTo>
                  <a:cubicBezTo>
                    <a:pt x="4371" y="11540"/>
                    <a:pt x="2622" y="6295"/>
                    <a:pt x="0" y="2798"/>
                  </a:cubicBezTo>
                  <a:cubicBezTo>
                    <a:pt x="3497" y="1924"/>
                    <a:pt x="7867" y="-698"/>
                    <a:pt x="11364" y="176"/>
                  </a:cubicBezTo>
                  <a:cubicBezTo>
                    <a:pt x="14860" y="1050"/>
                    <a:pt x="16609" y="4547"/>
                    <a:pt x="20980" y="8917"/>
                  </a:cubicBezTo>
                  <a:close/>
                </a:path>
              </a:pathLst>
            </a:custGeom>
            <a:solidFill>
              <a:srgbClr val="BA3325"/>
            </a:solidFill>
            <a:ln w="8731" cap="flat">
              <a:noFill/>
              <a:prstDash val="solid"/>
              <a:miter/>
            </a:ln>
          </p:spPr>
          <p:txBody>
            <a:bodyPr rtlCol="0" anchor="ctr"/>
            <a:lstStyle/>
            <a:p>
              <a:endParaRPr lang="en-GB"/>
            </a:p>
          </p:txBody>
        </p:sp>
        <p:sp>
          <p:nvSpPr>
            <p:cNvPr id="1145" name="Freeform: Shape 1144">
              <a:extLst>
                <a:ext uri="{FF2B5EF4-FFF2-40B4-BE49-F238E27FC236}">
                  <a16:creationId xmlns:a16="http://schemas.microsoft.com/office/drawing/2014/main" id="{66A3244F-8D11-3636-310B-1387BE884238}"/>
                </a:ext>
              </a:extLst>
            </p:cNvPr>
            <p:cNvSpPr/>
            <p:nvPr/>
          </p:nvSpPr>
          <p:spPr>
            <a:xfrm>
              <a:off x="10084270" y="1999205"/>
              <a:ext cx="14157" cy="18357"/>
            </a:xfrm>
            <a:custGeom>
              <a:avLst/>
              <a:gdLst>
                <a:gd name="connsiteX0" fmla="*/ 4542 w 14157"/>
                <a:gd name="connsiteY0" fmla="*/ 18357 h 18357"/>
                <a:gd name="connsiteX1" fmla="*/ 171 w 14157"/>
                <a:gd name="connsiteY1" fmla="*/ 6993 h 18357"/>
                <a:gd name="connsiteX2" fmla="*/ 8039 w 14157"/>
                <a:gd name="connsiteY2" fmla="*/ 0 h 18357"/>
                <a:gd name="connsiteX3" fmla="*/ 14158 w 14157"/>
                <a:gd name="connsiteY3" fmla="*/ 8741 h 18357"/>
                <a:gd name="connsiteX4" fmla="*/ 4542 w 14157"/>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8357">
                  <a:moveTo>
                    <a:pt x="4542" y="18357"/>
                  </a:moveTo>
                  <a:cubicBezTo>
                    <a:pt x="1920" y="13112"/>
                    <a:pt x="-703" y="9616"/>
                    <a:pt x="171" y="6993"/>
                  </a:cubicBezTo>
                  <a:cubicBezTo>
                    <a:pt x="1046" y="4371"/>
                    <a:pt x="5416" y="1748"/>
                    <a:pt x="8039" y="0"/>
                  </a:cubicBezTo>
                  <a:cubicBezTo>
                    <a:pt x="9787" y="2622"/>
                    <a:pt x="14158" y="6119"/>
                    <a:pt x="14158" y="8741"/>
                  </a:cubicBezTo>
                  <a:cubicBezTo>
                    <a:pt x="12410" y="12238"/>
                    <a:pt x="8913" y="13986"/>
                    <a:pt x="4542" y="18357"/>
                  </a:cubicBezTo>
                  <a:close/>
                </a:path>
              </a:pathLst>
            </a:custGeom>
            <a:solidFill>
              <a:srgbClr val="7B2B29"/>
            </a:solidFill>
            <a:ln w="8731" cap="flat">
              <a:noFill/>
              <a:prstDash val="solid"/>
              <a:miter/>
            </a:ln>
          </p:spPr>
          <p:txBody>
            <a:bodyPr rtlCol="0" anchor="ctr"/>
            <a:lstStyle/>
            <a:p>
              <a:endParaRPr lang="en-GB"/>
            </a:p>
          </p:txBody>
        </p:sp>
        <p:sp>
          <p:nvSpPr>
            <p:cNvPr id="1146" name="Freeform: Shape 1145">
              <a:extLst>
                <a:ext uri="{FF2B5EF4-FFF2-40B4-BE49-F238E27FC236}">
                  <a16:creationId xmlns:a16="http://schemas.microsoft.com/office/drawing/2014/main" id="{EDD639A0-1D6F-5DAD-4143-D6AA01F865D7}"/>
                </a:ext>
              </a:extLst>
            </p:cNvPr>
            <p:cNvSpPr/>
            <p:nvPr/>
          </p:nvSpPr>
          <p:spPr>
            <a:xfrm>
              <a:off x="10766273" y="1894308"/>
              <a:ext cx="11364" cy="10489"/>
            </a:xfrm>
            <a:custGeom>
              <a:avLst/>
              <a:gdLst>
                <a:gd name="connsiteX0" fmla="*/ 6993 w 11364"/>
                <a:gd name="connsiteY0" fmla="*/ 0 h 10489"/>
                <a:gd name="connsiteX1" fmla="*/ 11364 w 11364"/>
                <a:gd name="connsiteY1" fmla="*/ 5245 h 10489"/>
                <a:gd name="connsiteX2" fmla="*/ 2623 w 11364"/>
                <a:gd name="connsiteY2" fmla="*/ 10490 h 10489"/>
                <a:gd name="connsiteX3" fmla="*/ 0 w 11364"/>
                <a:gd name="connsiteY3" fmla="*/ 3497 h 10489"/>
                <a:gd name="connsiteX4" fmla="*/ 6993 w 11364"/>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4" h="10489">
                  <a:moveTo>
                    <a:pt x="6993" y="0"/>
                  </a:moveTo>
                  <a:cubicBezTo>
                    <a:pt x="8741" y="1748"/>
                    <a:pt x="10490" y="3497"/>
                    <a:pt x="11364" y="5245"/>
                  </a:cubicBezTo>
                  <a:cubicBezTo>
                    <a:pt x="8741" y="6993"/>
                    <a:pt x="6119" y="8741"/>
                    <a:pt x="2623" y="10490"/>
                  </a:cubicBezTo>
                  <a:cubicBezTo>
                    <a:pt x="1748" y="7867"/>
                    <a:pt x="0" y="5245"/>
                    <a:pt x="0" y="3497"/>
                  </a:cubicBezTo>
                  <a:cubicBezTo>
                    <a:pt x="1748" y="2622"/>
                    <a:pt x="5245" y="1748"/>
                    <a:pt x="6993" y="0"/>
                  </a:cubicBezTo>
                  <a:close/>
                </a:path>
              </a:pathLst>
            </a:custGeom>
            <a:solidFill>
              <a:srgbClr val="BA3325"/>
            </a:solidFill>
            <a:ln w="8731" cap="flat">
              <a:noFill/>
              <a:prstDash val="solid"/>
              <a:miter/>
            </a:ln>
          </p:spPr>
          <p:txBody>
            <a:bodyPr rtlCol="0" anchor="ctr"/>
            <a:lstStyle/>
            <a:p>
              <a:endParaRPr lang="en-GB"/>
            </a:p>
          </p:txBody>
        </p:sp>
        <p:sp>
          <p:nvSpPr>
            <p:cNvPr id="1147" name="Freeform: Shape 1146">
              <a:extLst>
                <a:ext uri="{FF2B5EF4-FFF2-40B4-BE49-F238E27FC236}">
                  <a16:creationId xmlns:a16="http://schemas.microsoft.com/office/drawing/2014/main" id="{23837857-085A-AEDC-B987-807E2909B7DA}"/>
                </a:ext>
              </a:extLst>
            </p:cNvPr>
            <p:cNvSpPr/>
            <p:nvPr/>
          </p:nvSpPr>
          <p:spPr>
            <a:xfrm>
              <a:off x="10199829" y="1894308"/>
              <a:ext cx="12237" cy="12238"/>
            </a:xfrm>
            <a:custGeom>
              <a:avLst/>
              <a:gdLst>
                <a:gd name="connsiteX0" fmla="*/ 12238 w 12237"/>
                <a:gd name="connsiteY0" fmla="*/ 6119 h 12238"/>
                <a:gd name="connsiteX1" fmla="*/ 6993 w 12237"/>
                <a:gd name="connsiteY1" fmla="*/ 12238 h 12238"/>
                <a:gd name="connsiteX2" fmla="*/ 0 w 12237"/>
                <a:gd name="connsiteY2" fmla="*/ 3497 h 12238"/>
                <a:gd name="connsiteX3" fmla="*/ 6993 w 12237"/>
                <a:gd name="connsiteY3" fmla="*/ 0 h 12238"/>
                <a:gd name="connsiteX4" fmla="*/ 12238 w 12237"/>
                <a:gd name="connsiteY4" fmla="*/ 6119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2238">
                  <a:moveTo>
                    <a:pt x="12238" y="6119"/>
                  </a:moveTo>
                  <a:cubicBezTo>
                    <a:pt x="10490" y="7867"/>
                    <a:pt x="8741" y="9616"/>
                    <a:pt x="6993" y="12238"/>
                  </a:cubicBezTo>
                  <a:cubicBezTo>
                    <a:pt x="4371" y="9616"/>
                    <a:pt x="2622" y="6993"/>
                    <a:pt x="0" y="3497"/>
                  </a:cubicBezTo>
                  <a:cubicBezTo>
                    <a:pt x="2622" y="2622"/>
                    <a:pt x="5245" y="0"/>
                    <a:pt x="6993" y="0"/>
                  </a:cubicBezTo>
                  <a:cubicBezTo>
                    <a:pt x="9615" y="0"/>
                    <a:pt x="11364" y="3497"/>
                    <a:pt x="12238" y="6119"/>
                  </a:cubicBezTo>
                  <a:close/>
                </a:path>
              </a:pathLst>
            </a:custGeom>
            <a:solidFill>
              <a:srgbClr val="BA3325"/>
            </a:solidFill>
            <a:ln w="8731" cap="flat">
              <a:noFill/>
              <a:prstDash val="solid"/>
              <a:miter/>
            </a:ln>
          </p:spPr>
          <p:txBody>
            <a:bodyPr rtlCol="0" anchor="ctr"/>
            <a:lstStyle/>
            <a:p>
              <a:endParaRPr lang="en-GB"/>
            </a:p>
          </p:txBody>
        </p:sp>
        <p:sp>
          <p:nvSpPr>
            <p:cNvPr id="1148" name="Freeform: Shape 1147">
              <a:extLst>
                <a:ext uri="{FF2B5EF4-FFF2-40B4-BE49-F238E27FC236}">
                  <a16:creationId xmlns:a16="http://schemas.microsoft.com/office/drawing/2014/main" id="{2FE4D711-658B-D5A8-855E-81E5054A57E2}"/>
                </a:ext>
              </a:extLst>
            </p:cNvPr>
            <p:cNvSpPr/>
            <p:nvPr/>
          </p:nvSpPr>
          <p:spPr>
            <a:xfrm>
              <a:off x="10768896" y="1860915"/>
              <a:ext cx="11363" cy="10665"/>
            </a:xfrm>
            <a:custGeom>
              <a:avLst/>
              <a:gdLst>
                <a:gd name="connsiteX0" fmla="*/ 11364 w 11363"/>
                <a:gd name="connsiteY0" fmla="*/ 6295 h 10665"/>
                <a:gd name="connsiteX1" fmla="*/ 6119 w 11363"/>
                <a:gd name="connsiteY1" fmla="*/ 10666 h 10665"/>
                <a:gd name="connsiteX2" fmla="*/ 0 w 11363"/>
                <a:gd name="connsiteY2" fmla="*/ 2798 h 10665"/>
                <a:gd name="connsiteX3" fmla="*/ 6993 w 11363"/>
                <a:gd name="connsiteY3" fmla="*/ 176 h 10665"/>
                <a:gd name="connsiteX4" fmla="*/ 11364 w 11363"/>
                <a:gd name="connsiteY4" fmla="*/ 6295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0665">
                  <a:moveTo>
                    <a:pt x="11364" y="6295"/>
                  </a:moveTo>
                  <a:cubicBezTo>
                    <a:pt x="9615" y="8043"/>
                    <a:pt x="7867" y="9791"/>
                    <a:pt x="6119" y="10666"/>
                  </a:cubicBezTo>
                  <a:cubicBezTo>
                    <a:pt x="4371" y="8043"/>
                    <a:pt x="1748" y="5421"/>
                    <a:pt x="0" y="2798"/>
                  </a:cubicBezTo>
                  <a:cubicBezTo>
                    <a:pt x="2622" y="1924"/>
                    <a:pt x="4371" y="-698"/>
                    <a:pt x="6993" y="176"/>
                  </a:cubicBezTo>
                  <a:cubicBezTo>
                    <a:pt x="8741" y="1050"/>
                    <a:pt x="10490" y="4547"/>
                    <a:pt x="11364" y="6295"/>
                  </a:cubicBezTo>
                  <a:close/>
                </a:path>
              </a:pathLst>
            </a:custGeom>
            <a:solidFill>
              <a:srgbClr val="BA3325"/>
            </a:solidFill>
            <a:ln w="8731" cap="flat">
              <a:noFill/>
              <a:prstDash val="solid"/>
              <a:miter/>
            </a:ln>
          </p:spPr>
          <p:txBody>
            <a:bodyPr rtlCol="0" anchor="ctr"/>
            <a:lstStyle/>
            <a:p>
              <a:endParaRPr lang="en-GB"/>
            </a:p>
          </p:txBody>
        </p:sp>
        <p:sp>
          <p:nvSpPr>
            <p:cNvPr id="1149" name="Freeform: Shape 1148">
              <a:extLst>
                <a:ext uri="{FF2B5EF4-FFF2-40B4-BE49-F238E27FC236}">
                  <a16:creationId xmlns:a16="http://schemas.microsoft.com/office/drawing/2014/main" id="{1C8E7B01-5B6F-EE39-9533-3243D9AA7399}"/>
                </a:ext>
              </a:extLst>
            </p:cNvPr>
            <p:cNvSpPr/>
            <p:nvPr/>
          </p:nvSpPr>
          <p:spPr>
            <a:xfrm>
              <a:off x="10619417" y="1849727"/>
              <a:ext cx="13112" cy="12237"/>
            </a:xfrm>
            <a:custGeom>
              <a:avLst/>
              <a:gdLst>
                <a:gd name="connsiteX0" fmla="*/ 13112 w 13112"/>
                <a:gd name="connsiteY0" fmla="*/ 8741 h 12237"/>
                <a:gd name="connsiteX1" fmla="*/ 3497 w 13112"/>
                <a:gd name="connsiteY1" fmla="*/ 12238 h 12237"/>
                <a:gd name="connsiteX2" fmla="*/ 0 w 13112"/>
                <a:gd name="connsiteY2" fmla="*/ 6119 h 12237"/>
                <a:gd name="connsiteX3" fmla="*/ 8741 w 13112"/>
                <a:gd name="connsiteY3" fmla="*/ 0 h 12237"/>
                <a:gd name="connsiteX4" fmla="*/ 13112 w 13112"/>
                <a:gd name="connsiteY4" fmla="*/ 8741 h 12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2237">
                  <a:moveTo>
                    <a:pt x="13112" y="8741"/>
                  </a:moveTo>
                  <a:cubicBezTo>
                    <a:pt x="9616" y="10490"/>
                    <a:pt x="6993" y="12238"/>
                    <a:pt x="3497" y="12238"/>
                  </a:cubicBezTo>
                  <a:cubicBezTo>
                    <a:pt x="2622" y="12238"/>
                    <a:pt x="0" y="6993"/>
                    <a:pt x="0" y="6119"/>
                  </a:cubicBezTo>
                  <a:cubicBezTo>
                    <a:pt x="2622" y="3497"/>
                    <a:pt x="5245" y="2622"/>
                    <a:pt x="8741" y="0"/>
                  </a:cubicBezTo>
                  <a:cubicBezTo>
                    <a:pt x="10490" y="3497"/>
                    <a:pt x="11364" y="5245"/>
                    <a:pt x="13112" y="8741"/>
                  </a:cubicBezTo>
                  <a:close/>
                </a:path>
              </a:pathLst>
            </a:custGeom>
            <a:solidFill>
              <a:srgbClr val="BA3325"/>
            </a:solidFill>
            <a:ln w="8731" cap="flat">
              <a:noFill/>
              <a:prstDash val="solid"/>
              <a:miter/>
            </a:ln>
          </p:spPr>
          <p:txBody>
            <a:bodyPr rtlCol="0" anchor="ctr"/>
            <a:lstStyle/>
            <a:p>
              <a:endParaRPr lang="en-GB"/>
            </a:p>
          </p:txBody>
        </p:sp>
        <p:sp>
          <p:nvSpPr>
            <p:cNvPr id="1150" name="Freeform: Shape 1149">
              <a:extLst>
                <a:ext uri="{FF2B5EF4-FFF2-40B4-BE49-F238E27FC236}">
                  <a16:creationId xmlns:a16="http://schemas.microsoft.com/office/drawing/2014/main" id="{1AAB0BA5-FC2C-7A2D-6D40-83F963E13BDF}"/>
                </a:ext>
              </a:extLst>
            </p:cNvPr>
            <p:cNvSpPr/>
            <p:nvPr/>
          </p:nvSpPr>
          <p:spPr>
            <a:xfrm>
              <a:off x="10901765" y="2037668"/>
              <a:ext cx="21853" cy="874"/>
            </a:xfrm>
            <a:custGeom>
              <a:avLst/>
              <a:gdLst>
                <a:gd name="connsiteX0" fmla="*/ 21854 w 21853"/>
                <a:gd name="connsiteY0" fmla="*/ 874 h 874"/>
                <a:gd name="connsiteX1" fmla="*/ 0 w 21853"/>
                <a:gd name="connsiteY1" fmla="*/ 0 h 874"/>
                <a:gd name="connsiteX2" fmla="*/ 21854 w 21853"/>
                <a:gd name="connsiteY2" fmla="*/ 874 h 874"/>
              </a:gdLst>
              <a:ahLst/>
              <a:cxnLst>
                <a:cxn ang="0">
                  <a:pos x="connsiteX0" y="connsiteY0"/>
                </a:cxn>
                <a:cxn ang="0">
                  <a:pos x="connsiteX1" y="connsiteY1"/>
                </a:cxn>
                <a:cxn ang="0">
                  <a:pos x="connsiteX2" y="connsiteY2"/>
                </a:cxn>
              </a:cxnLst>
              <a:rect l="l" t="t" r="r" b="b"/>
              <a:pathLst>
                <a:path w="21853" h="874">
                  <a:moveTo>
                    <a:pt x="21854" y="874"/>
                  </a:moveTo>
                  <a:cubicBezTo>
                    <a:pt x="14861" y="874"/>
                    <a:pt x="6993" y="0"/>
                    <a:pt x="0" y="0"/>
                  </a:cubicBezTo>
                  <a:cubicBezTo>
                    <a:pt x="6993" y="0"/>
                    <a:pt x="13986" y="874"/>
                    <a:pt x="21854" y="874"/>
                  </a:cubicBezTo>
                  <a:close/>
                </a:path>
              </a:pathLst>
            </a:custGeom>
            <a:solidFill>
              <a:srgbClr val="4F513D"/>
            </a:solidFill>
            <a:ln w="8731" cap="flat">
              <a:noFill/>
              <a:prstDash val="solid"/>
              <a:miter/>
            </a:ln>
          </p:spPr>
          <p:txBody>
            <a:bodyPr rtlCol="0" anchor="ctr"/>
            <a:lstStyle/>
            <a:p>
              <a:endParaRPr lang="en-GB"/>
            </a:p>
          </p:txBody>
        </p:sp>
        <p:sp>
          <p:nvSpPr>
            <p:cNvPr id="1151" name="Freeform: Shape 1150">
              <a:extLst>
                <a:ext uri="{FF2B5EF4-FFF2-40B4-BE49-F238E27FC236}">
                  <a16:creationId xmlns:a16="http://schemas.microsoft.com/office/drawing/2014/main" id="{FCC93F8D-569B-57EF-CC98-E84A3AA968ED}"/>
                </a:ext>
              </a:extLst>
            </p:cNvPr>
            <p:cNvSpPr/>
            <p:nvPr/>
          </p:nvSpPr>
          <p:spPr>
            <a:xfrm>
              <a:off x="10934983" y="2018437"/>
              <a:ext cx="12237" cy="13112"/>
            </a:xfrm>
            <a:custGeom>
              <a:avLst/>
              <a:gdLst>
                <a:gd name="connsiteX0" fmla="*/ 12238 w 12237"/>
                <a:gd name="connsiteY0" fmla="*/ 10490 h 13112"/>
                <a:gd name="connsiteX1" fmla="*/ 0 w 12237"/>
                <a:gd name="connsiteY1" fmla="*/ 13112 h 13112"/>
                <a:gd name="connsiteX2" fmla="*/ 2622 w 12237"/>
                <a:gd name="connsiteY2" fmla="*/ 0 h 13112"/>
                <a:gd name="connsiteX3" fmla="*/ 12238 w 12237"/>
                <a:gd name="connsiteY3" fmla="*/ 10490 h 13112"/>
              </a:gdLst>
              <a:ahLst/>
              <a:cxnLst>
                <a:cxn ang="0">
                  <a:pos x="connsiteX0" y="connsiteY0"/>
                </a:cxn>
                <a:cxn ang="0">
                  <a:pos x="connsiteX1" y="connsiteY1"/>
                </a:cxn>
                <a:cxn ang="0">
                  <a:pos x="connsiteX2" y="connsiteY2"/>
                </a:cxn>
                <a:cxn ang="0">
                  <a:pos x="connsiteX3" y="connsiteY3"/>
                </a:cxn>
              </a:cxnLst>
              <a:rect l="l" t="t" r="r" b="b"/>
              <a:pathLst>
                <a:path w="12237" h="13112">
                  <a:moveTo>
                    <a:pt x="12238" y="10490"/>
                  </a:moveTo>
                  <a:cubicBezTo>
                    <a:pt x="7867" y="11364"/>
                    <a:pt x="4371" y="12238"/>
                    <a:pt x="0" y="13112"/>
                  </a:cubicBezTo>
                  <a:cubicBezTo>
                    <a:pt x="874" y="8741"/>
                    <a:pt x="1748" y="4371"/>
                    <a:pt x="2622" y="0"/>
                  </a:cubicBezTo>
                  <a:cubicBezTo>
                    <a:pt x="6119" y="3497"/>
                    <a:pt x="8741" y="6993"/>
                    <a:pt x="12238" y="10490"/>
                  </a:cubicBezTo>
                  <a:close/>
                </a:path>
              </a:pathLst>
            </a:custGeom>
            <a:solidFill>
              <a:srgbClr val="7E4E29"/>
            </a:solidFill>
            <a:ln w="8731" cap="flat">
              <a:noFill/>
              <a:prstDash val="solid"/>
              <a:miter/>
            </a:ln>
          </p:spPr>
          <p:txBody>
            <a:bodyPr rtlCol="0" anchor="ctr"/>
            <a:lstStyle/>
            <a:p>
              <a:endParaRPr lang="en-GB"/>
            </a:p>
          </p:txBody>
        </p:sp>
        <p:sp>
          <p:nvSpPr>
            <p:cNvPr id="1152" name="Freeform: Shape 1151">
              <a:extLst>
                <a:ext uri="{FF2B5EF4-FFF2-40B4-BE49-F238E27FC236}">
                  <a16:creationId xmlns:a16="http://schemas.microsoft.com/office/drawing/2014/main" id="{CD8FA468-D869-874F-201A-091B3D31B697}"/>
                </a:ext>
              </a:extLst>
            </p:cNvPr>
            <p:cNvSpPr/>
            <p:nvPr/>
          </p:nvSpPr>
          <p:spPr>
            <a:xfrm>
              <a:off x="10594765" y="1965988"/>
              <a:ext cx="9967" cy="10489"/>
            </a:xfrm>
            <a:custGeom>
              <a:avLst/>
              <a:gdLst>
                <a:gd name="connsiteX0" fmla="*/ 2798 w 9967"/>
                <a:gd name="connsiteY0" fmla="*/ 0 h 10489"/>
                <a:gd name="connsiteX1" fmla="*/ 9791 w 9967"/>
                <a:gd name="connsiteY1" fmla="*/ 3497 h 10489"/>
                <a:gd name="connsiteX2" fmla="*/ 7169 w 9967"/>
                <a:gd name="connsiteY2" fmla="*/ 10490 h 10489"/>
                <a:gd name="connsiteX3" fmla="*/ 176 w 9967"/>
                <a:gd name="connsiteY3" fmla="*/ 6993 h 10489"/>
                <a:gd name="connsiteX4" fmla="*/ 2798 w 9967"/>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7" h="10489">
                  <a:moveTo>
                    <a:pt x="2798" y="0"/>
                  </a:moveTo>
                  <a:cubicBezTo>
                    <a:pt x="5421" y="874"/>
                    <a:pt x="8917" y="1748"/>
                    <a:pt x="9791" y="3497"/>
                  </a:cubicBezTo>
                  <a:cubicBezTo>
                    <a:pt x="10666" y="5245"/>
                    <a:pt x="8043" y="7867"/>
                    <a:pt x="7169" y="10490"/>
                  </a:cubicBezTo>
                  <a:cubicBezTo>
                    <a:pt x="4547" y="9615"/>
                    <a:pt x="1050" y="8741"/>
                    <a:pt x="176" y="6993"/>
                  </a:cubicBezTo>
                  <a:cubicBezTo>
                    <a:pt x="-698" y="6119"/>
                    <a:pt x="1924" y="2622"/>
                    <a:pt x="2798" y="0"/>
                  </a:cubicBezTo>
                  <a:close/>
                </a:path>
              </a:pathLst>
            </a:custGeom>
            <a:solidFill>
              <a:srgbClr val="BE7625"/>
            </a:solidFill>
            <a:ln w="8731" cap="flat">
              <a:noFill/>
              <a:prstDash val="solid"/>
              <a:miter/>
            </a:ln>
          </p:spPr>
          <p:txBody>
            <a:bodyPr rtlCol="0" anchor="ctr"/>
            <a:lstStyle/>
            <a:p>
              <a:endParaRPr lang="en-GB"/>
            </a:p>
          </p:txBody>
        </p:sp>
        <p:sp>
          <p:nvSpPr>
            <p:cNvPr id="1153" name="Freeform: Shape 1152">
              <a:extLst>
                <a:ext uri="{FF2B5EF4-FFF2-40B4-BE49-F238E27FC236}">
                  <a16:creationId xmlns:a16="http://schemas.microsoft.com/office/drawing/2014/main" id="{4DCB17DB-E80B-3D95-918C-D73DDDB30B68}"/>
                </a:ext>
              </a:extLst>
            </p:cNvPr>
            <p:cNvSpPr/>
            <p:nvPr/>
          </p:nvSpPr>
          <p:spPr>
            <a:xfrm>
              <a:off x="10035351" y="1915288"/>
              <a:ext cx="12548" cy="15734"/>
            </a:xfrm>
            <a:custGeom>
              <a:avLst/>
              <a:gdLst>
                <a:gd name="connsiteX0" fmla="*/ 8006 w 12548"/>
                <a:gd name="connsiteY0" fmla="*/ 0 h 15734"/>
                <a:gd name="connsiteX1" fmla="*/ 12377 w 12548"/>
                <a:gd name="connsiteY1" fmla="*/ 11364 h 15734"/>
                <a:gd name="connsiteX2" fmla="*/ 3636 w 12548"/>
                <a:gd name="connsiteY2" fmla="*/ 15735 h 15734"/>
                <a:gd name="connsiteX3" fmla="*/ 139 w 12548"/>
                <a:gd name="connsiteY3" fmla="*/ 9615 h 15734"/>
                <a:gd name="connsiteX4" fmla="*/ 8006 w 12548"/>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48" h="15734">
                  <a:moveTo>
                    <a:pt x="8006" y="0"/>
                  </a:moveTo>
                  <a:cubicBezTo>
                    <a:pt x="10629" y="5245"/>
                    <a:pt x="13251" y="9615"/>
                    <a:pt x="12377" y="11364"/>
                  </a:cubicBezTo>
                  <a:cubicBezTo>
                    <a:pt x="11503" y="13986"/>
                    <a:pt x="7132" y="15735"/>
                    <a:pt x="3636" y="15735"/>
                  </a:cubicBezTo>
                  <a:cubicBezTo>
                    <a:pt x="2762" y="15735"/>
                    <a:pt x="-735" y="11364"/>
                    <a:pt x="139" y="9615"/>
                  </a:cubicBezTo>
                  <a:cubicBezTo>
                    <a:pt x="1013" y="6993"/>
                    <a:pt x="4510" y="5245"/>
                    <a:pt x="8006" y="0"/>
                  </a:cubicBezTo>
                  <a:close/>
                </a:path>
              </a:pathLst>
            </a:custGeom>
            <a:solidFill>
              <a:srgbClr val="7B2B29"/>
            </a:solidFill>
            <a:ln w="8731" cap="flat">
              <a:noFill/>
              <a:prstDash val="solid"/>
              <a:miter/>
            </a:ln>
          </p:spPr>
          <p:txBody>
            <a:bodyPr rtlCol="0" anchor="ctr"/>
            <a:lstStyle/>
            <a:p>
              <a:endParaRPr lang="en-GB"/>
            </a:p>
          </p:txBody>
        </p:sp>
        <p:sp>
          <p:nvSpPr>
            <p:cNvPr id="1154" name="Freeform: Shape 1153">
              <a:extLst>
                <a:ext uri="{FF2B5EF4-FFF2-40B4-BE49-F238E27FC236}">
                  <a16:creationId xmlns:a16="http://schemas.microsoft.com/office/drawing/2014/main" id="{58FAF8DA-C7D0-8527-FFDA-DEEB140890DC}"/>
                </a:ext>
              </a:extLst>
            </p:cNvPr>
            <p:cNvSpPr/>
            <p:nvPr/>
          </p:nvSpPr>
          <p:spPr>
            <a:xfrm>
              <a:off x="10886905" y="2077004"/>
              <a:ext cx="11363" cy="13112"/>
            </a:xfrm>
            <a:custGeom>
              <a:avLst/>
              <a:gdLst>
                <a:gd name="connsiteX0" fmla="*/ 0 w 11363"/>
                <a:gd name="connsiteY0" fmla="*/ 0 h 13112"/>
                <a:gd name="connsiteX1" fmla="*/ 11364 w 11363"/>
                <a:gd name="connsiteY1" fmla="*/ 13112 h 13112"/>
                <a:gd name="connsiteX2" fmla="*/ 0 w 11363"/>
                <a:gd name="connsiteY2" fmla="*/ 0 h 13112"/>
              </a:gdLst>
              <a:ahLst/>
              <a:cxnLst>
                <a:cxn ang="0">
                  <a:pos x="connsiteX0" y="connsiteY0"/>
                </a:cxn>
                <a:cxn ang="0">
                  <a:pos x="connsiteX1" y="connsiteY1"/>
                </a:cxn>
                <a:cxn ang="0">
                  <a:pos x="connsiteX2" y="connsiteY2"/>
                </a:cxn>
              </a:cxnLst>
              <a:rect l="l" t="t" r="r" b="b"/>
              <a:pathLst>
                <a:path w="11363" h="13112">
                  <a:moveTo>
                    <a:pt x="0" y="0"/>
                  </a:moveTo>
                  <a:cubicBezTo>
                    <a:pt x="3497" y="4371"/>
                    <a:pt x="6993" y="8741"/>
                    <a:pt x="11364" y="13112"/>
                  </a:cubicBezTo>
                  <a:cubicBezTo>
                    <a:pt x="6993" y="8741"/>
                    <a:pt x="3497" y="4371"/>
                    <a:pt x="0" y="0"/>
                  </a:cubicBezTo>
                  <a:close/>
                </a:path>
              </a:pathLst>
            </a:custGeom>
            <a:solidFill>
              <a:srgbClr val="7E6426"/>
            </a:solidFill>
            <a:ln w="8731" cap="flat">
              <a:noFill/>
              <a:prstDash val="solid"/>
              <a:miter/>
            </a:ln>
          </p:spPr>
          <p:txBody>
            <a:bodyPr rtlCol="0" anchor="ctr"/>
            <a:lstStyle/>
            <a:p>
              <a:endParaRPr lang="en-GB"/>
            </a:p>
          </p:txBody>
        </p:sp>
        <p:sp>
          <p:nvSpPr>
            <p:cNvPr id="1155" name="Freeform: Shape 1154">
              <a:extLst>
                <a:ext uri="{FF2B5EF4-FFF2-40B4-BE49-F238E27FC236}">
                  <a16:creationId xmlns:a16="http://schemas.microsoft.com/office/drawing/2014/main" id="{FBAF19B6-3F1E-9451-E210-D60EF899F9E9}"/>
                </a:ext>
              </a:extLst>
            </p:cNvPr>
            <p:cNvSpPr/>
            <p:nvPr/>
          </p:nvSpPr>
          <p:spPr>
            <a:xfrm>
              <a:off x="10446337" y="6149136"/>
              <a:ext cx="345286" cy="206795"/>
            </a:xfrm>
            <a:custGeom>
              <a:avLst/>
              <a:gdLst>
                <a:gd name="connsiteX0" fmla="*/ 345286 w 345286"/>
                <a:gd name="connsiteY0" fmla="*/ 84415 h 206795"/>
                <a:gd name="connsiteX1" fmla="*/ 335671 w 345286"/>
                <a:gd name="connsiteY1" fmla="*/ 112388 h 206795"/>
                <a:gd name="connsiteX2" fmla="*/ 293712 w 345286"/>
                <a:gd name="connsiteY2" fmla="*/ 144731 h 206795"/>
                <a:gd name="connsiteX3" fmla="*/ 150353 w 345286"/>
                <a:gd name="connsiteY3" fmla="*/ 173578 h 206795"/>
                <a:gd name="connsiteX4" fmla="*/ 138115 w 345286"/>
                <a:gd name="connsiteY4" fmla="*/ 173578 h 206795"/>
                <a:gd name="connsiteX5" fmla="*/ 13986 w 345286"/>
                <a:gd name="connsiteY5" fmla="*/ 206795 h 206795"/>
                <a:gd name="connsiteX6" fmla="*/ 7867 w 345286"/>
                <a:gd name="connsiteY6" fmla="*/ 191935 h 206795"/>
                <a:gd name="connsiteX7" fmla="*/ 0 w 345286"/>
                <a:gd name="connsiteY7" fmla="*/ 144731 h 206795"/>
                <a:gd name="connsiteX8" fmla="*/ 5245 w 345286"/>
                <a:gd name="connsiteY8" fmla="*/ 136864 h 206795"/>
                <a:gd name="connsiteX9" fmla="*/ 39336 w 345286"/>
                <a:gd name="connsiteY9" fmla="*/ 121129 h 206795"/>
                <a:gd name="connsiteX10" fmla="*/ 51575 w 345286"/>
                <a:gd name="connsiteY10" fmla="*/ 143857 h 206795"/>
                <a:gd name="connsiteX11" fmla="*/ 62938 w 345286"/>
                <a:gd name="connsiteY11" fmla="*/ 132493 h 206795"/>
                <a:gd name="connsiteX12" fmla="*/ 40211 w 345286"/>
                <a:gd name="connsiteY12" fmla="*/ 120256 h 206795"/>
                <a:gd name="connsiteX13" fmla="*/ 56819 w 345286"/>
                <a:gd name="connsiteY13" fmla="*/ 75674 h 206795"/>
                <a:gd name="connsiteX14" fmla="*/ 84792 w 345286"/>
                <a:gd name="connsiteY14" fmla="*/ 73926 h 206795"/>
                <a:gd name="connsiteX15" fmla="*/ 131996 w 345286"/>
                <a:gd name="connsiteY15" fmla="*/ 121129 h 206795"/>
                <a:gd name="connsiteX16" fmla="*/ 156472 w 345286"/>
                <a:gd name="connsiteY16" fmla="*/ 130745 h 206795"/>
                <a:gd name="connsiteX17" fmla="*/ 125877 w 345286"/>
                <a:gd name="connsiteY17" fmla="*/ 76548 h 206795"/>
                <a:gd name="connsiteX18" fmla="*/ 286719 w 345286"/>
                <a:gd name="connsiteY18" fmla="*/ 24100 h 206795"/>
                <a:gd name="connsiteX19" fmla="*/ 282348 w 345286"/>
                <a:gd name="connsiteY19" fmla="*/ 68681 h 206795"/>
                <a:gd name="connsiteX20" fmla="*/ 345286 w 345286"/>
                <a:gd name="connsiteY20" fmla="*/ 84415 h 206795"/>
                <a:gd name="connsiteX21" fmla="*/ 262243 w 345286"/>
                <a:gd name="connsiteY21" fmla="*/ 133368 h 206795"/>
                <a:gd name="connsiteX22" fmla="*/ 270984 w 345286"/>
                <a:gd name="connsiteY22" fmla="*/ 122878 h 206795"/>
                <a:gd name="connsiteX23" fmla="*/ 259620 w 345286"/>
                <a:gd name="connsiteY23" fmla="*/ 115010 h 206795"/>
                <a:gd name="connsiteX24" fmla="*/ 252627 w 345286"/>
                <a:gd name="connsiteY24" fmla="*/ 122003 h 206795"/>
                <a:gd name="connsiteX25" fmla="*/ 262243 w 345286"/>
                <a:gd name="connsiteY25" fmla="*/ 133368 h 20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5286" h="206795">
                  <a:moveTo>
                    <a:pt x="345286" y="84415"/>
                  </a:moveTo>
                  <a:cubicBezTo>
                    <a:pt x="341790" y="94031"/>
                    <a:pt x="339167" y="103647"/>
                    <a:pt x="335671" y="112388"/>
                  </a:cubicBezTo>
                  <a:cubicBezTo>
                    <a:pt x="321685" y="122878"/>
                    <a:pt x="307698" y="134242"/>
                    <a:pt x="293712" y="144731"/>
                  </a:cubicBezTo>
                  <a:cubicBezTo>
                    <a:pt x="245634" y="154347"/>
                    <a:pt x="198430" y="163963"/>
                    <a:pt x="150353" y="173578"/>
                  </a:cubicBezTo>
                  <a:cubicBezTo>
                    <a:pt x="145982" y="173578"/>
                    <a:pt x="142485" y="173578"/>
                    <a:pt x="138115" y="173578"/>
                  </a:cubicBezTo>
                  <a:cubicBezTo>
                    <a:pt x="97030" y="184942"/>
                    <a:pt x="55071" y="196305"/>
                    <a:pt x="13986" y="206795"/>
                  </a:cubicBezTo>
                  <a:cubicBezTo>
                    <a:pt x="12238" y="201551"/>
                    <a:pt x="9616" y="197180"/>
                    <a:pt x="7867" y="191935"/>
                  </a:cubicBezTo>
                  <a:cubicBezTo>
                    <a:pt x="5245" y="176200"/>
                    <a:pt x="2623" y="160466"/>
                    <a:pt x="0" y="144731"/>
                  </a:cubicBezTo>
                  <a:cubicBezTo>
                    <a:pt x="1748" y="142109"/>
                    <a:pt x="3497" y="139486"/>
                    <a:pt x="5245" y="136864"/>
                  </a:cubicBezTo>
                  <a:cubicBezTo>
                    <a:pt x="16609" y="131619"/>
                    <a:pt x="27973" y="126374"/>
                    <a:pt x="39336" y="121129"/>
                  </a:cubicBezTo>
                  <a:cubicBezTo>
                    <a:pt x="43707" y="128997"/>
                    <a:pt x="47204" y="135990"/>
                    <a:pt x="51575" y="143857"/>
                  </a:cubicBezTo>
                  <a:cubicBezTo>
                    <a:pt x="55071" y="140361"/>
                    <a:pt x="59442" y="136864"/>
                    <a:pt x="62938" y="132493"/>
                  </a:cubicBezTo>
                  <a:cubicBezTo>
                    <a:pt x="55071" y="128122"/>
                    <a:pt x="47204" y="124626"/>
                    <a:pt x="40211" y="120256"/>
                  </a:cubicBezTo>
                  <a:cubicBezTo>
                    <a:pt x="45456" y="105395"/>
                    <a:pt x="51575" y="90534"/>
                    <a:pt x="56819" y="75674"/>
                  </a:cubicBezTo>
                  <a:cubicBezTo>
                    <a:pt x="66435" y="74800"/>
                    <a:pt x="75176" y="73926"/>
                    <a:pt x="84792" y="73926"/>
                  </a:cubicBezTo>
                  <a:cubicBezTo>
                    <a:pt x="89163" y="101024"/>
                    <a:pt x="83918" y="137738"/>
                    <a:pt x="131996" y="121129"/>
                  </a:cubicBezTo>
                  <a:cubicBezTo>
                    <a:pt x="139863" y="124626"/>
                    <a:pt x="148604" y="127249"/>
                    <a:pt x="156472" y="130745"/>
                  </a:cubicBezTo>
                  <a:cubicBezTo>
                    <a:pt x="145982" y="112388"/>
                    <a:pt x="136366" y="94031"/>
                    <a:pt x="125877" y="76548"/>
                  </a:cubicBezTo>
                  <a:cubicBezTo>
                    <a:pt x="171332" y="34589"/>
                    <a:pt x="207172" y="-37965"/>
                    <a:pt x="286719" y="24100"/>
                  </a:cubicBezTo>
                  <a:cubicBezTo>
                    <a:pt x="286719" y="38960"/>
                    <a:pt x="217662" y="47701"/>
                    <a:pt x="282348" y="68681"/>
                  </a:cubicBezTo>
                  <a:cubicBezTo>
                    <a:pt x="301579" y="76548"/>
                    <a:pt x="323433" y="80045"/>
                    <a:pt x="345286" y="84415"/>
                  </a:cubicBezTo>
                  <a:close/>
                  <a:moveTo>
                    <a:pt x="262243" y="133368"/>
                  </a:moveTo>
                  <a:cubicBezTo>
                    <a:pt x="266613" y="128122"/>
                    <a:pt x="269236" y="125500"/>
                    <a:pt x="270984" y="122878"/>
                  </a:cubicBezTo>
                  <a:cubicBezTo>
                    <a:pt x="267488" y="120256"/>
                    <a:pt x="263991" y="115885"/>
                    <a:pt x="259620" y="115010"/>
                  </a:cubicBezTo>
                  <a:cubicBezTo>
                    <a:pt x="257872" y="114136"/>
                    <a:pt x="251753" y="120256"/>
                    <a:pt x="252627" y="122003"/>
                  </a:cubicBezTo>
                  <a:cubicBezTo>
                    <a:pt x="255250" y="125500"/>
                    <a:pt x="258746" y="128122"/>
                    <a:pt x="262243" y="133368"/>
                  </a:cubicBezTo>
                  <a:close/>
                </a:path>
              </a:pathLst>
            </a:custGeom>
            <a:solidFill>
              <a:srgbClr val="D6273B"/>
            </a:solidFill>
            <a:ln w="8731" cap="flat">
              <a:noFill/>
              <a:prstDash val="solid"/>
              <a:miter/>
            </a:ln>
          </p:spPr>
          <p:txBody>
            <a:bodyPr rtlCol="0" anchor="ctr"/>
            <a:lstStyle/>
            <a:p>
              <a:endParaRPr lang="en-GB"/>
            </a:p>
          </p:txBody>
        </p:sp>
        <p:sp>
          <p:nvSpPr>
            <p:cNvPr id="1156" name="Freeform: Shape 1155">
              <a:extLst>
                <a:ext uri="{FF2B5EF4-FFF2-40B4-BE49-F238E27FC236}">
                  <a16:creationId xmlns:a16="http://schemas.microsoft.com/office/drawing/2014/main" id="{3A2D36C3-5B63-AD53-6CC9-F892E6460139}"/>
                </a:ext>
              </a:extLst>
            </p:cNvPr>
            <p:cNvSpPr/>
            <p:nvPr/>
          </p:nvSpPr>
          <p:spPr>
            <a:xfrm>
              <a:off x="10676236" y="5991089"/>
              <a:ext cx="135091" cy="106095"/>
            </a:xfrm>
            <a:custGeom>
              <a:avLst/>
              <a:gdLst>
                <a:gd name="connsiteX0" fmla="*/ 52449 w 135091"/>
                <a:gd name="connsiteY0" fmla="*/ 103473 h 106095"/>
                <a:gd name="connsiteX1" fmla="*/ 45455 w 135091"/>
                <a:gd name="connsiteY1" fmla="*/ 106096 h 106095"/>
                <a:gd name="connsiteX2" fmla="*/ 874 w 135091"/>
                <a:gd name="connsiteY2" fmla="*/ 55395 h 106095"/>
                <a:gd name="connsiteX3" fmla="*/ 0 w 135091"/>
                <a:gd name="connsiteY3" fmla="*/ 54521 h 106095"/>
                <a:gd name="connsiteX4" fmla="*/ 5245 w 135091"/>
                <a:gd name="connsiteY4" fmla="*/ 4695 h 106095"/>
                <a:gd name="connsiteX5" fmla="*/ 130247 w 135091"/>
                <a:gd name="connsiteY5" fmla="*/ 12562 h 106095"/>
                <a:gd name="connsiteX6" fmla="*/ 83044 w 135091"/>
                <a:gd name="connsiteY6" fmla="*/ 36164 h 106095"/>
                <a:gd name="connsiteX7" fmla="*/ 52449 w 135091"/>
                <a:gd name="connsiteY7" fmla="*/ 103473 h 106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091" h="106095">
                  <a:moveTo>
                    <a:pt x="52449" y="103473"/>
                  </a:moveTo>
                  <a:cubicBezTo>
                    <a:pt x="49826" y="104347"/>
                    <a:pt x="48078" y="105221"/>
                    <a:pt x="45455" y="106096"/>
                  </a:cubicBezTo>
                  <a:cubicBezTo>
                    <a:pt x="30595" y="89487"/>
                    <a:pt x="15734" y="72004"/>
                    <a:pt x="874" y="55395"/>
                  </a:cubicBezTo>
                  <a:cubicBezTo>
                    <a:pt x="874" y="55395"/>
                    <a:pt x="0" y="54521"/>
                    <a:pt x="0" y="54521"/>
                  </a:cubicBezTo>
                  <a:cubicBezTo>
                    <a:pt x="1748" y="37038"/>
                    <a:pt x="3497" y="4695"/>
                    <a:pt x="5245" y="4695"/>
                  </a:cubicBezTo>
                  <a:cubicBezTo>
                    <a:pt x="48952" y="3821"/>
                    <a:pt x="115387" y="-9291"/>
                    <a:pt x="130247" y="12562"/>
                  </a:cubicBezTo>
                  <a:cubicBezTo>
                    <a:pt x="152101" y="44031"/>
                    <a:pt x="93533" y="17807"/>
                    <a:pt x="83044" y="36164"/>
                  </a:cubicBezTo>
                  <a:cubicBezTo>
                    <a:pt x="69931" y="57143"/>
                    <a:pt x="62064" y="80745"/>
                    <a:pt x="52449" y="103473"/>
                  </a:cubicBezTo>
                  <a:close/>
                </a:path>
              </a:pathLst>
            </a:custGeom>
            <a:solidFill>
              <a:srgbClr val="3D2226"/>
            </a:solidFill>
            <a:ln w="8731" cap="flat">
              <a:noFill/>
              <a:prstDash val="solid"/>
              <a:miter/>
            </a:ln>
          </p:spPr>
          <p:txBody>
            <a:bodyPr rtlCol="0" anchor="ctr"/>
            <a:lstStyle/>
            <a:p>
              <a:endParaRPr lang="en-GB"/>
            </a:p>
          </p:txBody>
        </p:sp>
        <p:sp>
          <p:nvSpPr>
            <p:cNvPr id="1157" name="Freeform: Shape 1156">
              <a:extLst>
                <a:ext uri="{FF2B5EF4-FFF2-40B4-BE49-F238E27FC236}">
                  <a16:creationId xmlns:a16="http://schemas.microsoft.com/office/drawing/2014/main" id="{669E233E-18FF-AC54-E192-2883BF16503F}"/>
                </a:ext>
              </a:extLst>
            </p:cNvPr>
            <p:cNvSpPr/>
            <p:nvPr/>
          </p:nvSpPr>
          <p:spPr>
            <a:xfrm>
              <a:off x="10179723" y="6256268"/>
              <a:ext cx="154723" cy="111901"/>
            </a:xfrm>
            <a:custGeom>
              <a:avLst/>
              <a:gdLst>
                <a:gd name="connsiteX0" fmla="*/ 121506 w 154723"/>
                <a:gd name="connsiteY0" fmla="*/ 61201 h 111901"/>
                <a:gd name="connsiteX1" fmla="*/ 0 w 154723"/>
                <a:gd name="connsiteY1" fmla="*/ 111901 h 111901"/>
                <a:gd name="connsiteX2" fmla="*/ 143359 w 154723"/>
                <a:gd name="connsiteY2" fmla="*/ 11 h 111901"/>
                <a:gd name="connsiteX3" fmla="*/ 154723 w 154723"/>
                <a:gd name="connsiteY3" fmla="*/ 42844 h 111901"/>
                <a:gd name="connsiteX4" fmla="*/ 121506 w 154723"/>
                <a:gd name="connsiteY4" fmla="*/ 61201 h 111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23" h="111901">
                  <a:moveTo>
                    <a:pt x="121506" y="61201"/>
                  </a:moveTo>
                  <a:cubicBezTo>
                    <a:pt x="81295" y="77809"/>
                    <a:pt x="41085" y="95292"/>
                    <a:pt x="0" y="111901"/>
                  </a:cubicBezTo>
                  <a:cubicBezTo>
                    <a:pt x="29721" y="50711"/>
                    <a:pt x="66435" y="-864"/>
                    <a:pt x="143359" y="11"/>
                  </a:cubicBezTo>
                  <a:cubicBezTo>
                    <a:pt x="146856" y="11"/>
                    <a:pt x="150352" y="27983"/>
                    <a:pt x="154723" y="42844"/>
                  </a:cubicBezTo>
                  <a:cubicBezTo>
                    <a:pt x="143359" y="48963"/>
                    <a:pt x="132870" y="55082"/>
                    <a:pt x="121506" y="61201"/>
                  </a:cubicBezTo>
                  <a:close/>
                </a:path>
              </a:pathLst>
            </a:custGeom>
            <a:solidFill>
              <a:srgbClr val="B23D4A"/>
            </a:solidFill>
            <a:ln w="8731" cap="flat">
              <a:noFill/>
              <a:prstDash val="solid"/>
              <a:miter/>
            </a:ln>
          </p:spPr>
          <p:txBody>
            <a:bodyPr rtlCol="0" anchor="ctr"/>
            <a:lstStyle/>
            <a:p>
              <a:endParaRPr lang="en-GB"/>
            </a:p>
          </p:txBody>
        </p:sp>
        <p:sp>
          <p:nvSpPr>
            <p:cNvPr id="1158" name="Freeform: Shape 1157">
              <a:extLst>
                <a:ext uri="{FF2B5EF4-FFF2-40B4-BE49-F238E27FC236}">
                  <a16:creationId xmlns:a16="http://schemas.microsoft.com/office/drawing/2014/main" id="{89515167-06DA-9D30-D723-6BD6811153C4}"/>
                </a:ext>
              </a:extLst>
            </p:cNvPr>
            <p:cNvSpPr/>
            <p:nvPr/>
          </p:nvSpPr>
          <p:spPr>
            <a:xfrm>
              <a:off x="10294236" y="6299112"/>
              <a:ext cx="93533" cy="76924"/>
            </a:xfrm>
            <a:custGeom>
              <a:avLst/>
              <a:gdLst>
                <a:gd name="connsiteX0" fmla="*/ 6993 w 93533"/>
                <a:gd name="connsiteY0" fmla="*/ 18357 h 76924"/>
                <a:gd name="connsiteX1" fmla="*/ 40211 w 93533"/>
                <a:gd name="connsiteY1" fmla="*/ 0 h 76924"/>
                <a:gd name="connsiteX2" fmla="*/ 42833 w 93533"/>
                <a:gd name="connsiteY2" fmla="*/ 1748 h 76924"/>
                <a:gd name="connsiteX3" fmla="*/ 60316 w 93533"/>
                <a:gd name="connsiteY3" fmla="*/ 7867 h 76924"/>
                <a:gd name="connsiteX4" fmla="*/ 76925 w 93533"/>
                <a:gd name="connsiteY4" fmla="*/ 9616 h 76924"/>
                <a:gd name="connsiteX5" fmla="*/ 83044 w 93533"/>
                <a:gd name="connsiteY5" fmla="*/ 60316 h 76924"/>
                <a:gd name="connsiteX6" fmla="*/ 93533 w 93533"/>
                <a:gd name="connsiteY6" fmla="*/ 69931 h 76924"/>
                <a:gd name="connsiteX7" fmla="*/ 90911 w 93533"/>
                <a:gd name="connsiteY7" fmla="*/ 76924 h 76924"/>
                <a:gd name="connsiteX8" fmla="*/ 0 w 93533"/>
                <a:gd name="connsiteY8" fmla="*/ 76924 h 76924"/>
                <a:gd name="connsiteX9" fmla="*/ 6993 w 93533"/>
                <a:gd name="connsiteY9" fmla="*/ 18357 h 76924"/>
                <a:gd name="connsiteX10" fmla="*/ 56819 w 93533"/>
                <a:gd name="connsiteY10" fmla="*/ 33217 h 76924"/>
                <a:gd name="connsiteX11" fmla="*/ 48952 w 93533"/>
                <a:gd name="connsiteY11" fmla="*/ 20105 h 76924"/>
                <a:gd name="connsiteX12" fmla="*/ 39336 w 93533"/>
                <a:gd name="connsiteY12" fmla="*/ 33217 h 76924"/>
                <a:gd name="connsiteX13" fmla="*/ 41085 w 93533"/>
                <a:gd name="connsiteY13" fmla="*/ 48078 h 76924"/>
                <a:gd name="connsiteX14" fmla="*/ 56819 w 93533"/>
                <a:gd name="connsiteY14" fmla="*/ 33217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3533" h="76924">
                  <a:moveTo>
                    <a:pt x="6993" y="18357"/>
                  </a:moveTo>
                  <a:cubicBezTo>
                    <a:pt x="18357" y="12238"/>
                    <a:pt x="28847" y="6119"/>
                    <a:pt x="40211" y="0"/>
                  </a:cubicBezTo>
                  <a:cubicBezTo>
                    <a:pt x="40211" y="0"/>
                    <a:pt x="42833" y="1748"/>
                    <a:pt x="42833" y="1748"/>
                  </a:cubicBezTo>
                  <a:cubicBezTo>
                    <a:pt x="48952" y="3497"/>
                    <a:pt x="54197" y="6119"/>
                    <a:pt x="60316" y="7867"/>
                  </a:cubicBezTo>
                  <a:cubicBezTo>
                    <a:pt x="65561" y="8741"/>
                    <a:pt x="71680" y="8741"/>
                    <a:pt x="76925" y="9616"/>
                  </a:cubicBezTo>
                  <a:cubicBezTo>
                    <a:pt x="78673" y="26224"/>
                    <a:pt x="81295" y="43707"/>
                    <a:pt x="83044" y="60316"/>
                  </a:cubicBezTo>
                  <a:cubicBezTo>
                    <a:pt x="86540" y="63812"/>
                    <a:pt x="90037" y="67309"/>
                    <a:pt x="93533" y="69931"/>
                  </a:cubicBezTo>
                  <a:cubicBezTo>
                    <a:pt x="92659" y="71680"/>
                    <a:pt x="91785" y="74302"/>
                    <a:pt x="90911" y="76924"/>
                  </a:cubicBezTo>
                  <a:cubicBezTo>
                    <a:pt x="60316" y="76924"/>
                    <a:pt x="30595" y="76924"/>
                    <a:pt x="0" y="76924"/>
                  </a:cubicBezTo>
                  <a:cubicBezTo>
                    <a:pt x="2622" y="56819"/>
                    <a:pt x="4371" y="37588"/>
                    <a:pt x="6993" y="18357"/>
                  </a:cubicBezTo>
                  <a:close/>
                  <a:moveTo>
                    <a:pt x="56819" y="33217"/>
                  </a:moveTo>
                  <a:cubicBezTo>
                    <a:pt x="54197" y="27973"/>
                    <a:pt x="51574" y="23602"/>
                    <a:pt x="48952" y="20105"/>
                  </a:cubicBezTo>
                  <a:cubicBezTo>
                    <a:pt x="45456" y="24476"/>
                    <a:pt x="41085" y="27973"/>
                    <a:pt x="39336" y="33217"/>
                  </a:cubicBezTo>
                  <a:cubicBezTo>
                    <a:pt x="37588" y="37588"/>
                    <a:pt x="40211" y="42833"/>
                    <a:pt x="41085" y="48078"/>
                  </a:cubicBezTo>
                  <a:cubicBezTo>
                    <a:pt x="45456" y="43707"/>
                    <a:pt x="50700" y="39336"/>
                    <a:pt x="56819" y="33217"/>
                  </a:cubicBezTo>
                  <a:close/>
                </a:path>
              </a:pathLst>
            </a:custGeom>
            <a:solidFill>
              <a:srgbClr val="D6273B"/>
            </a:solidFill>
            <a:ln w="8731" cap="flat">
              <a:noFill/>
              <a:prstDash val="solid"/>
              <a:miter/>
            </a:ln>
          </p:spPr>
          <p:txBody>
            <a:bodyPr rtlCol="0" anchor="ctr"/>
            <a:lstStyle/>
            <a:p>
              <a:endParaRPr lang="en-GB"/>
            </a:p>
          </p:txBody>
        </p:sp>
        <p:sp>
          <p:nvSpPr>
            <p:cNvPr id="1159" name="Freeform: Shape 1158">
              <a:extLst>
                <a:ext uri="{FF2B5EF4-FFF2-40B4-BE49-F238E27FC236}">
                  <a16:creationId xmlns:a16="http://schemas.microsoft.com/office/drawing/2014/main" id="{FF6B844A-C609-E962-4E7B-025489CB1945}"/>
                </a:ext>
              </a:extLst>
            </p:cNvPr>
            <p:cNvSpPr/>
            <p:nvPr/>
          </p:nvSpPr>
          <p:spPr>
            <a:xfrm>
              <a:off x="10099069" y="6394879"/>
              <a:ext cx="71039" cy="112278"/>
            </a:xfrm>
            <a:custGeom>
              <a:avLst/>
              <a:gdLst>
                <a:gd name="connsiteX0" fmla="*/ 71039 w 71039"/>
                <a:gd name="connsiteY0" fmla="*/ 389 h 112278"/>
                <a:gd name="connsiteX1" fmla="*/ 27332 w 71039"/>
                <a:gd name="connsiteY1" fmla="*/ 112279 h 112278"/>
                <a:gd name="connsiteX2" fmla="*/ 234 w 71039"/>
                <a:gd name="connsiteY2" fmla="*/ 64201 h 112278"/>
                <a:gd name="connsiteX3" fmla="*/ 71039 w 71039"/>
                <a:gd name="connsiteY3" fmla="*/ 389 h 112278"/>
              </a:gdLst>
              <a:ahLst/>
              <a:cxnLst>
                <a:cxn ang="0">
                  <a:pos x="connsiteX0" y="connsiteY0"/>
                </a:cxn>
                <a:cxn ang="0">
                  <a:pos x="connsiteX1" y="connsiteY1"/>
                </a:cxn>
                <a:cxn ang="0">
                  <a:pos x="connsiteX2" y="connsiteY2"/>
                </a:cxn>
                <a:cxn ang="0">
                  <a:pos x="connsiteX3" y="connsiteY3"/>
                </a:cxn>
              </a:cxnLst>
              <a:rect l="l" t="t" r="r" b="b"/>
              <a:pathLst>
                <a:path w="71039" h="112278">
                  <a:moveTo>
                    <a:pt x="71039" y="389"/>
                  </a:moveTo>
                  <a:cubicBezTo>
                    <a:pt x="56179" y="37977"/>
                    <a:pt x="42193" y="74691"/>
                    <a:pt x="27332" y="112279"/>
                  </a:cubicBezTo>
                  <a:cubicBezTo>
                    <a:pt x="17717" y="95670"/>
                    <a:pt x="-2389" y="77313"/>
                    <a:pt x="234" y="64201"/>
                  </a:cubicBezTo>
                  <a:cubicBezTo>
                    <a:pt x="7227" y="29235"/>
                    <a:pt x="24710" y="-3982"/>
                    <a:pt x="71039" y="389"/>
                  </a:cubicBezTo>
                  <a:close/>
                </a:path>
              </a:pathLst>
            </a:custGeom>
            <a:solidFill>
              <a:srgbClr val="B23D4A"/>
            </a:solidFill>
            <a:ln w="8731" cap="flat">
              <a:noFill/>
              <a:prstDash val="solid"/>
              <a:miter/>
            </a:ln>
          </p:spPr>
          <p:txBody>
            <a:bodyPr rtlCol="0" anchor="ctr"/>
            <a:lstStyle/>
            <a:p>
              <a:endParaRPr lang="en-GB"/>
            </a:p>
          </p:txBody>
        </p:sp>
        <p:sp>
          <p:nvSpPr>
            <p:cNvPr id="1160" name="Freeform: Shape 1159">
              <a:extLst>
                <a:ext uri="{FF2B5EF4-FFF2-40B4-BE49-F238E27FC236}">
                  <a16:creationId xmlns:a16="http://schemas.microsoft.com/office/drawing/2014/main" id="{90826D46-143C-EA7F-1260-B97CA1E25C4D}"/>
                </a:ext>
              </a:extLst>
            </p:cNvPr>
            <p:cNvSpPr/>
            <p:nvPr/>
          </p:nvSpPr>
          <p:spPr>
            <a:xfrm>
              <a:off x="10556454" y="5984562"/>
              <a:ext cx="78429" cy="72740"/>
            </a:xfrm>
            <a:custGeom>
              <a:avLst/>
              <a:gdLst>
                <a:gd name="connsiteX0" fmla="*/ 66459 w 78429"/>
                <a:gd name="connsiteY0" fmla="*/ 69790 h 72740"/>
                <a:gd name="connsiteX1" fmla="*/ 24 w 78429"/>
                <a:gd name="connsiteY1" fmla="*/ 38321 h 72740"/>
                <a:gd name="connsiteX2" fmla="*/ 36739 w 78429"/>
                <a:gd name="connsiteY2" fmla="*/ 733 h 72740"/>
                <a:gd name="connsiteX3" fmla="*/ 77823 w 78429"/>
                <a:gd name="connsiteY3" fmla="*/ 49684 h 72740"/>
                <a:gd name="connsiteX4" fmla="*/ 66459 w 78429"/>
                <a:gd name="connsiteY4" fmla="*/ 69790 h 72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29" h="72740">
                  <a:moveTo>
                    <a:pt x="66459" y="69790"/>
                  </a:moveTo>
                  <a:cubicBezTo>
                    <a:pt x="36739" y="75035"/>
                    <a:pt x="4395" y="77657"/>
                    <a:pt x="24" y="38321"/>
                  </a:cubicBezTo>
                  <a:cubicBezTo>
                    <a:pt x="-850" y="26082"/>
                    <a:pt x="21878" y="2480"/>
                    <a:pt x="36739" y="733"/>
                  </a:cubicBezTo>
                  <a:cubicBezTo>
                    <a:pt x="69956" y="-4513"/>
                    <a:pt x="81320" y="19089"/>
                    <a:pt x="77823" y="49684"/>
                  </a:cubicBezTo>
                  <a:cubicBezTo>
                    <a:pt x="74327" y="56677"/>
                    <a:pt x="70830" y="62797"/>
                    <a:pt x="66459" y="69790"/>
                  </a:cubicBezTo>
                  <a:close/>
                </a:path>
              </a:pathLst>
            </a:custGeom>
            <a:solidFill>
              <a:srgbClr val="BA3325"/>
            </a:solidFill>
            <a:ln w="8731" cap="flat">
              <a:noFill/>
              <a:prstDash val="solid"/>
              <a:miter/>
            </a:ln>
          </p:spPr>
          <p:txBody>
            <a:bodyPr rtlCol="0" anchor="ctr"/>
            <a:lstStyle/>
            <a:p>
              <a:endParaRPr lang="en-GB"/>
            </a:p>
          </p:txBody>
        </p:sp>
        <p:sp>
          <p:nvSpPr>
            <p:cNvPr id="1161" name="Freeform: Shape 1160">
              <a:extLst>
                <a:ext uri="{FF2B5EF4-FFF2-40B4-BE49-F238E27FC236}">
                  <a16:creationId xmlns:a16="http://schemas.microsoft.com/office/drawing/2014/main" id="{E4066EF7-CAC7-31C0-1121-B996560E5889}"/>
                </a:ext>
              </a:extLst>
            </p:cNvPr>
            <p:cNvSpPr/>
            <p:nvPr/>
          </p:nvSpPr>
          <p:spPr>
            <a:xfrm>
              <a:off x="10383399" y="6226383"/>
              <a:ext cx="118883" cy="71854"/>
            </a:xfrm>
            <a:custGeom>
              <a:avLst/>
              <a:gdLst>
                <a:gd name="connsiteX0" fmla="*/ 118883 w 118883"/>
                <a:gd name="connsiteY0" fmla="*/ 175 h 71854"/>
                <a:gd name="connsiteX1" fmla="*/ 102275 w 118883"/>
                <a:gd name="connsiteY1" fmla="*/ 44756 h 71854"/>
                <a:gd name="connsiteX2" fmla="*/ 101401 w 118883"/>
                <a:gd name="connsiteY2" fmla="*/ 45630 h 71854"/>
                <a:gd name="connsiteX3" fmla="*/ 67309 w 118883"/>
                <a:gd name="connsiteY3" fmla="*/ 61365 h 71854"/>
                <a:gd name="connsiteX4" fmla="*/ 24476 w 118883"/>
                <a:gd name="connsiteY4" fmla="*/ 59616 h 71854"/>
                <a:gd name="connsiteX5" fmla="*/ 874 w 118883"/>
                <a:gd name="connsiteY5" fmla="*/ 71855 h 71854"/>
                <a:gd name="connsiteX6" fmla="*/ 0 w 118883"/>
                <a:gd name="connsiteY6" fmla="*/ 71855 h 71854"/>
                <a:gd name="connsiteX7" fmla="*/ 118883 w 118883"/>
                <a:gd name="connsiteY7" fmla="*/ 175 h 7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883" h="71854">
                  <a:moveTo>
                    <a:pt x="118883" y="175"/>
                  </a:moveTo>
                  <a:cubicBezTo>
                    <a:pt x="113639" y="15035"/>
                    <a:pt x="107519" y="29896"/>
                    <a:pt x="102275" y="44756"/>
                  </a:cubicBezTo>
                  <a:cubicBezTo>
                    <a:pt x="102275" y="44756"/>
                    <a:pt x="101401" y="45630"/>
                    <a:pt x="101401" y="45630"/>
                  </a:cubicBezTo>
                  <a:cubicBezTo>
                    <a:pt x="90037" y="50875"/>
                    <a:pt x="78673" y="56120"/>
                    <a:pt x="67309" y="61365"/>
                  </a:cubicBezTo>
                  <a:cubicBezTo>
                    <a:pt x="53323" y="60491"/>
                    <a:pt x="39336" y="60491"/>
                    <a:pt x="24476" y="59616"/>
                  </a:cubicBezTo>
                  <a:cubicBezTo>
                    <a:pt x="16609" y="63987"/>
                    <a:pt x="8741" y="67484"/>
                    <a:pt x="874" y="71855"/>
                  </a:cubicBezTo>
                  <a:lnTo>
                    <a:pt x="0" y="71855"/>
                  </a:lnTo>
                  <a:cubicBezTo>
                    <a:pt x="16609" y="8916"/>
                    <a:pt x="63812" y="-1574"/>
                    <a:pt x="118883" y="175"/>
                  </a:cubicBezTo>
                  <a:close/>
                </a:path>
              </a:pathLst>
            </a:custGeom>
            <a:solidFill>
              <a:srgbClr val="BA3325"/>
            </a:solidFill>
            <a:ln w="8731" cap="flat">
              <a:noFill/>
              <a:prstDash val="solid"/>
              <a:miter/>
            </a:ln>
          </p:spPr>
          <p:txBody>
            <a:bodyPr rtlCol="0" anchor="ctr"/>
            <a:lstStyle/>
            <a:p>
              <a:endParaRPr lang="en-GB"/>
            </a:p>
          </p:txBody>
        </p:sp>
        <p:sp>
          <p:nvSpPr>
            <p:cNvPr id="1162" name="Freeform: Shape 1161">
              <a:extLst>
                <a:ext uri="{FF2B5EF4-FFF2-40B4-BE49-F238E27FC236}">
                  <a16:creationId xmlns:a16="http://schemas.microsoft.com/office/drawing/2014/main" id="{A7C65098-DB8A-B15D-745C-6EBCB5271FB6}"/>
                </a:ext>
              </a:extLst>
            </p:cNvPr>
            <p:cNvSpPr/>
            <p:nvPr/>
          </p:nvSpPr>
          <p:spPr>
            <a:xfrm>
              <a:off x="10530255" y="6224810"/>
              <a:ext cx="71679" cy="56819"/>
            </a:xfrm>
            <a:custGeom>
              <a:avLst/>
              <a:gdLst>
                <a:gd name="connsiteX0" fmla="*/ 47204 w 71679"/>
                <a:gd name="connsiteY0" fmla="*/ 47204 h 56819"/>
                <a:gd name="connsiteX1" fmla="*/ 0 w 71679"/>
                <a:gd name="connsiteY1" fmla="*/ 0 h 56819"/>
                <a:gd name="connsiteX2" fmla="*/ 41085 w 71679"/>
                <a:gd name="connsiteY2" fmla="*/ 2622 h 56819"/>
                <a:gd name="connsiteX3" fmla="*/ 71680 w 71679"/>
                <a:gd name="connsiteY3" fmla="*/ 56819 h 56819"/>
                <a:gd name="connsiteX4" fmla="*/ 47204 w 71679"/>
                <a:gd name="connsiteY4" fmla="*/ 47204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79" h="56819">
                  <a:moveTo>
                    <a:pt x="47204" y="47204"/>
                  </a:moveTo>
                  <a:cubicBezTo>
                    <a:pt x="-874" y="63812"/>
                    <a:pt x="4371" y="27099"/>
                    <a:pt x="0" y="0"/>
                  </a:cubicBezTo>
                  <a:cubicBezTo>
                    <a:pt x="13986" y="874"/>
                    <a:pt x="27973" y="1748"/>
                    <a:pt x="41085" y="2622"/>
                  </a:cubicBezTo>
                  <a:cubicBezTo>
                    <a:pt x="51574" y="20980"/>
                    <a:pt x="61190" y="39336"/>
                    <a:pt x="71680" y="56819"/>
                  </a:cubicBezTo>
                  <a:cubicBezTo>
                    <a:pt x="63813" y="53323"/>
                    <a:pt x="55071" y="50700"/>
                    <a:pt x="47204" y="47204"/>
                  </a:cubicBezTo>
                  <a:close/>
                </a:path>
              </a:pathLst>
            </a:custGeom>
            <a:solidFill>
              <a:srgbClr val="BA3325"/>
            </a:solidFill>
            <a:ln w="8731" cap="flat">
              <a:noFill/>
              <a:prstDash val="solid"/>
              <a:miter/>
            </a:ln>
          </p:spPr>
          <p:txBody>
            <a:bodyPr rtlCol="0" anchor="ctr"/>
            <a:lstStyle/>
            <a:p>
              <a:endParaRPr lang="en-GB"/>
            </a:p>
          </p:txBody>
        </p:sp>
        <p:sp>
          <p:nvSpPr>
            <p:cNvPr id="1163" name="Freeform: Shape 1162">
              <a:extLst>
                <a:ext uri="{FF2B5EF4-FFF2-40B4-BE49-F238E27FC236}">
                  <a16:creationId xmlns:a16="http://schemas.microsoft.com/office/drawing/2014/main" id="{DFAA91ED-6471-83AC-C508-A4B16DB7E4CD}"/>
                </a:ext>
              </a:extLst>
            </p:cNvPr>
            <p:cNvSpPr/>
            <p:nvPr/>
          </p:nvSpPr>
          <p:spPr>
            <a:xfrm>
              <a:off x="10622914" y="6034247"/>
              <a:ext cx="53322" cy="49826"/>
            </a:xfrm>
            <a:custGeom>
              <a:avLst/>
              <a:gdLst>
                <a:gd name="connsiteX0" fmla="*/ 0 w 53322"/>
                <a:gd name="connsiteY0" fmla="*/ 20105 h 49826"/>
                <a:gd name="connsiteX1" fmla="*/ 11364 w 53322"/>
                <a:gd name="connsiteY1" fmla="*/ 0 h 49826"/>
                <a:gd name="connsiteX2" fmla="*/ 52449 w 53322"/>
                <a:gd name="connsiteY2" fmla="*/ 10490 h 49826"/>
                <a:gd name="connsiteX3" fmla="*/ 53323 w 53322"/>
                <a:gd name="connsiteY3" fmla="*/ 11364 h 49826"/>
                <a:gd name="connsiteX4" fmla="*/ 28847 w 53322"/>
                <a:gd name="connsiteY4" fmla="*/ 49826 h 49826"/>
                <a:gd name="connsiteX5" fmla="*/ 0 w 53322"/>
                <a:gd name="connsiteY5" fmla="*/ 20105 h 4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49826">
                  <a:moveTo>
                    <a:pt x="0" y="20105"/>
                  </a:moveTo>
                  <a:cubicBezTo>
                    <a:pt x="3497" y="13112"/>
                    <a:pt x="7867" y="6993"/>
                    <a:pt x="11364" y="0"/>
                  </a:cubicBezTo>
                  <a:cubicBezTo>
                    <a:pt x="25350" y="3497"/>
                    <a:pt x="38462" y="6993"/>
                    <a:pt x="52449" y="10490"/>
                  </a:cubicBezTo>
                  <a:cubicBezTo>
                    <a:pt x="52449" y="10490"/>
                    <a:pt x="53323" y="11364"/>
                    <a:pt x="53323" y="11364"/>
                  </a:cubicBezTo>
                  <a:cubicBezTo>
                    <a:pt x="45456" y="24476"/>
                    <a:pt x="36714" y="37588"/>
                    <a:pt x="28847" y="49826"/>
                  </a:cubicBezTo>
                  <a:cubicBezTo>
                    <a:pt x="20105" y="40210"/>
                    <a:pt x="10490" y="30595"/>
                    <a:pt x="0" y="20105"/>
                  </a:cubicBezTo>
                  <a:close/>
                </a:path>
              </a:pathLst>
            </a:custGeom>
            <a:solidFill>
              <a:srgbClr val="E56A2D"/>
            </a:solidFill>
            <a:ln w="8731" cap="flat">
              <a:noFill/>
              <a:prstDash val="solid"/>
              <a:miter/>
            </a:ln>
          </p:spPr>
          <p:txBody>
            <a:bodyPr rtlCol="0" anchor="ctr"/>
            <a:lstStyle/>
            <a:p>
              <a:endParaRPr lang="en-GB"/>
            </a:p>
          </p:txBody>
        </p:sp>
        <p:sp>
          <p:nvSpPr>
            <p:cNvPr id="1164" name="Freeform: Shape 1163">
              <a:extLst>
                <a:ext uri="{FF2B5EF4-FFF2-40B4-BE49-F238E27FC236}">
                  <a16:creationId xmlns:a16="http://schemas.microsoft.com/office/drawing/2014/main" id="{AA9A150A-4660-8A9E-4C1C-F6F7E608C563}"/>
                </a:ext>
              </a:extLst>
            </p:cNvPr>
            <p:cNvSpPr/>
            <p:nvPr/>
          </p:nvSpPr>
          <p:spPr>
            <a:xfrm>
              <a:off x="10759280" y="5926946"/>
              <a:ext cx="53322" cy="46984"/>
            </a:xfrm>
            <a:custGeom>
              <a:avLst/>
              <a:gdLst>
                <a:gd name="connsiteX0" fmla="*/ 48078 w 53322"/>
                <a:gd name="connsiteY0" fmla="*/ 655 h 46984"/>
                <a:gd name="connsiteX1" fmla="*/ 53323 w 53322"/>
                <a:gd name="connsiteY1" fmla="*/ 21635 h 46984"/>
                <a:gd name="connsiteX2" fmla="*/ 16609 w 53322"/>
                <a:gd name="connsiteY2" fmla="*/ 46985 h 46984"/>
                <a:gd name="connsiteX3" fmla="*/ 0 w 53322"/>
                <a:gd name="connsiteY3" fmla="*/ 5901 h 46984"/>
                <a:gd name="connsiteX4" fmla="*/ 13986 w 53322"/>
                <a:gd name="connsiteY4" fmla="*/ 655 h 46984"/>
                <a:gd name="connsiteX5" fmla="*/ 48078 w 53322"/>
                <a:gd name="connsiteY5" fmla="*/ 655 h 4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46984">
                  <a:moveTo>
                    <a:pt x="48078" y="655"/>
                  </a:moveTo>
                  <a:cubicBezTo>
                    <a:pt x="49826" y="7648"/>
                    <a:pt x="51574" y="14642"/>
                    <a:pt x="53323" y="21635"/>
                  </a:cubicBezTo>
                  <a:cubicBezTo>
                    <a:pt x="41085" y="30377"/>
                    <a:pt x="28847" y="38243"/>
                    <a:pt x="16609" y="46985"/>
                  </a:cubicBezTo>
                  <a:cubicBezTo>
                    <a:pt x="11364" y="32999"/>
                    <a:pt x="5245" y="19887"/>
                    <a:pt x="0" y="5901"/>
                  </a:cubicBezTo>
                  <a:cubicBezTo>
                    <a:pt x="4371" y="4152"/>
                    <a:pt x="9616" y="2404"/>
                    <a:pt x="13986" y="655"/>
                  </a:cubicBezTo>
                  <a:cubicBezTo>
                    <a:pt x="25350" y="-218"/>
                    <a:pt x="36714" y="-218"/>
                    <a:pt x="48078" y="655"/>
                  </a:cubicBezTo>
                  <a:close/>
                </a:path>
              </a:pathLst>
            </a:custGeom>
            <a:solidFill>
              <a:srgbClr val="BA3325"/>
            </a:solidFill>
            <a:ln w="8731" cap="flat">
              <a:noFill/>
              <a:prstDash val="solid"/>
              <a:miter/>
            </a:ln>
          </p:spPr>
          <p:txBody>
            <a:bodyPr rtlCol="0" anchor="ctr"/>
            <a:lstStyle/>
            <a:p>
              <a:endParaRPr lang="en-GB"/>
            </a:p>
          </p:txBody>
        </p:sp>
        <p:sp>
          <p:nvSpPr>
            <p:cNvPr id="1165" name="Freeform: Shape 1164">
              <a:extLst>
                <a:ext uri="{FF2B5EF4-FFF2-40B4-BE49-F238E27FC236}">
                  <a16:creationId xmlns:a16="http://schemas.microsoft.com/office/drawing/2014/main" id="{88247565-82F7-C170-797E-0F184E1DFFCC}"/>
                </a:ext>
              </a:extLst>
            </p:cNvPr>
            <p:cNvSpPr/>
            <p:nvPr/>
          </p:nvSpPr>
          <p:spPr>
            <a:xfrm>
              <a:off x="10712950" y="5887391"/>
              <a:ext cx="60316" cy="44581"/>
            </a:xfrm>
            <a:custGeom>
              <a:avLst/>
              <a:gdLst>
                <a:gd name="connsiteX0" fmla="*/ 59442 w 60316"/>
                <a:gd name="connsiteY0" fmla="*/ 39336 h 44581"/>
                <a:gd name="connsiteX1" fmla="*/ 45456 w 60316"/>
                <a:gd name="connsiteY1" fmla="*/ 44581 h 44581"/>
                <a:gd name="connsiteX2" fmla="*/ 0 w 60316"/>
                <a:gd name="connsiteY2" fmla="*/ 25350 h 44581"/>
                <a:gd name="connsiteX3" fmla="*/ 874 w 60316"/>
                <a:gd name="connsiteY3" fmla="*/ 0 h 44581"/>
                <a:gd name="connsiteX4" fmla="*/ 60316 w 60316"/>
                <a:gd name="connsiteY4" fmla="*/ 16608 h 44581"/>
                <a:gd name="connsiteX5" fmla="*/ 59442 w 60316"/>
                <a:gd name="connsiteY5" fmla="*/ 39336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16" h="44581">
                  <a:moveTo>
                    <a:pt x="59442" y="39336"/>
                  </a:moveTo>
                  <a:cubicBezTo>
                    <a:pt x="55071" y="41085"/>
                    <a:pt x="49826" y="42833"/>
                    <a:pt x="45456" y="44581"/>
                  </a:cubicBezTo>
                  <a:cubicBezTo>
                    <a:pt x="30595" y="38462"/>
                    <a:pt x="14861" y="31469"/>
                    <a:pt x="0" y="25350"/>
                  </a:cubicBezTo>
                  <a:cubicBezTo>
                    <a:pt x="0" y="16608"/>
                    <a:pt x="874" y="7867"/>
                    <a:pt x="874" y="0"/>
                  </a:cubicBezTo>
                  <a:cubicBezTo>
                    <a:pt x="20980" y="5245"/>
                    <a:pt x="40211" y="11364"/>
                    <a:pt x="60316" y="16608"/>
                  </a:cubicBezTo>
                  <a:cubicBezTo>
                    <a:pt x="59442" y="24476"/>
                    <a:pt x="59442" y="32343"/>
                    <a:pt x="59442" y="39336"/>
                  </a:cubicBezTo>
                  <a:close/>
                </a:path>
              </a:pathLst>
            </a:custGeom>
            <a:solidFill>
              <a:srgbClr val="654A38"/>
            </a:solidFill>
            <a:ln w="8731" cap="flat">
              <a:noFill/>
              <a:prstDash val="solid"/>
              <a:miter/>
            </a:ln>
          </p:spPr>
          <p:txBody>
            <a:bodyPr rtlCol="0" anchor="ctr"/>
            <a:lstStyle/>
            <a:p>
              <a:endParaRPr lang="en-GB"/>
            </a:p>
          </p:txBody>
        </p:sp>
        <p:sp>
          <p:nvSpPr>
            <p:cNvPr id="1166" name="Freeform: Shape 1165">
              <a:extLst>
                <a:ext uri="{FF2B5EF4-FFF2-40B4-BE49-F238E27FC236}">
                  <a16:creationId xmlns:a16="http://schemas.microsoft.com/office/drawing/2014/main" id="{BED93195-4424-4B51-F718-9A874D8DC895}"/>
                </a:ext>
              </a:extLst>
            </p:cNvPr>
            <p:cNvSpPr/>
            <p:nvPr/>
          </p:nvSpPr>
          <p:spPr>
            <a:xfrm>
              <a:off x="10633403" y="5938965"/>
              <a:ext cx="43707" cy="25350"/>
            </a:xfrm>
            <a:custGeom>
              <a:avLst/>
              <a:gdLst>
                <a:gd name="connsiteX0" fmla="*/ 0 w 43707"/>
                <a:gd name="connsiteY0" fmla="*/ 17483 h 25350"/>
                <a:gd name="connsiteX1" fmla="*/ 20979 w 43707"/>
                <a:gd name="connsiteY1" fmla="*/ 874 h 25350"/>
                <a:gd name="connsiteX2" fmla="*/ 28847 w 43707"/>
                <a:gd name="connsiteY2" fmla="*/ 0 h 25350"/>
                <a:gd name="connsiteX3" fmla="*/ 43707 w 43707"/>
                <a:gd name="connsiteY3" fmla="*/ 25350 h 25350"/>
                <a:gd name="connsiteX4" fmla="*/ 0 w 43707"/>
                <a:gd name="connsiteY4" fmla="*/ 17483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25350">
                  <a:moveTo>
                    <a:pt x="0" y="17483"/>
                  </a:moveTo>
                  <a:cubicBezTo>
                    <a:pt x="6993" y="12238"/>
                    <a:pt x="13986" y="6994"/>
                    <a:pt x="20979" y="874"/>
                  </a:cubicBezTo>
                  <a:cubicBezTo>
                    <a:pt x="23602" y="874"/>
                    <a:pt x="26224" y="0"/>
                    <a:pt x="28847" y="0"/>
                  </a:cubicBezTo>
                  <a:cubicBezTo>
                    <a:pt x="34092" y="8741"/>
                    <a:pt x="39336" y="16609"/>
                    <a:pt x="43707" y="25350"/>
                  </a:cubicBezTo>
                  <a:cubicBezTo>
                    <a:pt x="29721" y="22728"/>
                    <a:pt x="14860" y="20106"/>
                    <a:pt x="0" y="17483"/>
                  </a:cubicBezTo>
                  <a:close/>
                </a:path>
              </a:pathLst>
            </a:custGeom>
            <a:solidFill>
              <a:srgbClr val="BA3325"/>
            </a:solidFill>
            <a:ln w="8731" cap="flat">
              <a:noFill/>
              <a:prstDash val="solid"/>
              <a:miter/>
            </a:ln>
          </p:spPr>
          <p:txBody>
            <a:bodyPr rtlCol="0" anchor="ctr"/>
            <a:lstStyle/>
            <a:p>
              <a:endParaRPr lang="en-GB"/>
            </a:p>
          </p:txBody>
        </p:sp>
        <p:sp>
          <p:nvSpPr>
            <p:cNvPr id="1167" name="Freeform: Shape 1166">
              <a:extLst>
                <a:ext uri="{FF2B5EF4-FFF2-40B4-BE49-F238E27FC236}">
                  <a16:creationId xmlns:a16="http://schemas.microsoft.com/office/drawing/2014/main" id="{5F9817A7-BD8C-82B6-0155-E62592FBC4BA}"/>
                </a:ext>
              </a:extLst>
            </p:cNvPr>
            <p:cNvSpPr/>
            <p:nvPr/>
          </p:nvSpPr>
          <p:spPr>
            <a:xfrm>
              <a:off x="10678315" y="5880028"/>
              <a:ext cx="35509" cy="40579"/>
            </a:xfrm>
            <a:custGeom>
              <a:avLst/>
              <a:gdLst>
                <a:gd name="connsiteX0" fmla="*/ 35509 w 35509"/>
                <a:gd name="connsiteY0" fmla="*/ 7362 h 40579"/>
                <a:gd name="connsiteX1" fmla="*/ 34635 w 35509"/>
                <a:gd name="connsiteY1" fmla="*/ 32712 h 40579"/>
                <a:gd name="connsiteX2" fmla="*/ 8411 w 35509"/>
                <a:gd name="connsiteY2" fmla="*/ 40580 h 40579"/>
                <a:gd name="connsiteX3" fmla="*/ 543 w 35509"/>
                <a:gd name="connsiteY3" fmla="*/ 32712 h 40579"/>
                <a:gd name="connsiteX4" fmla="*/ 35509 w 35509"/>
                <a:gd name="connsiteY4" fmla="*/ 7362 h 40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09" h="40579">
                  <a:moveTo>
                    <a:pt x="35509" y="7362"/>
                  </a:moveTo>
                  <a:cubicBezTo>
                    <a:pt x="35509" y="16104"/>
                    <a:pt x="34635" y="24845"/>
                    <a:pt x="34635" y="32712"/>
                  </a:cubicBezTo>
                  <a:cubicBezTo>
                    <a:pt x="25893" y="35335"/>
                    <a:pt x="17152" y="37957"/>
                    <a:pt x="8411" y="40580"/>
                  </a:cubicBezTo>
                  <a:cubicBezTo>
                    <a:pt x="5788" y="37957"/>
                    <a:pt x="3166" y="35335"/>
                    <a:pt x="543" y="32712"/>
                  </a:cubicBezTo>
                  <a:cubicBezTo>
                    <a:pt x="-2079" y="5614"/>
                    <a:pt x="4040" y="-10120"/>
                    <a:pt x="35509" y="7362"/>
                  </a:cubicBezTo>
                  <a:close/>
                </a:path>
              </a:pathLst>
            </a:custGeom>
            <a:solidFill>
              <a:srgbClr val="E7BB54"/>
            </a:solidFill>
            <a:ln w="8731" cap="flat">
              <a:noFill/>
              <a:prstDash val="solid"/>
              <a:miter/>
            </a:ln>
          </p:spPr>
          <p:txBody>
            <a:bodyPr rtlCol="0" anchor="ctr"/>
            <a:lstStyle/>
            <a:p>
              <a:endParaRPr lang="en-GB"/>
            </a:p>
          </p:txBody>
        </p:sp>
        <p:sp>
          <p:nvSpPr>
            <p:cNvPr id="1168" name="Freeform: Shape 1167">
              <a:extLst>
                <a:ext uri="{FF2B5EF4-FFF2-40B4-BE49-F238E27FC236}">
                  <a16:creationId xmlns:a16="http://schemas.microsoft.com/office/drawing/2014/main" id="{3B7C3035-200D-FAA3-75AF-1860C09D516C}"/>
                </a:ext>
              </a:extLst>
            </p:cNvPr>
            <p:cNvSpPr/>
            <p:nvPr/>
          </p:nvSpPr>
          <p:spPr>
            <a:xfrm>
              <a:off x="10663124" y="5913615"/>
              <a:ext cx="23601" cy="50700"/>
            </a:xfrm>
            <a:custGeom>
              <a:avLst/>
              <a:gdLst>
                <a:gd name="connsiteX0" fmla="*/ 15734 w 23601"/>
                <a:gd name="connsiteY0" fmla="*/ 0 h 50700"/>
                <a:gd name="connsiteX1" fmla="*/ 23602 w 23601"/>
                <a:gd name="connsiteY1" fmla="*/ 7867 h 50700"/>
                <a:gd name="connsiteX2" fmla="*/ 14860 w 23601"/>
                <a:gd name="connsiteY2" fmla="*/ 50700 h 50700"/>
                <a:gd name="connsiteX3" fmla="*/ 0 w 23601"/>
                <a:gd name="connsiteY3" fmla="*/ 25350 h 50700"/>
                <a:gd name="connsiteX4" fmla="*/ 6993 w 23601"/>
                <a:gd name="connsiteY4" fmla="*/ 874 h 50700"/>
                <a:gd name="connsiteX5" fmla="*/ 15734 w 23601"/>
                <a:gd name="connsiteY5" fmla="*/ 0 h 5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01" h="50700">
                  <a:moveTo>
                    <a:pt x="15734" y="0"/>
                  </a:moveTo>
                  <a:cubicBezTo>
                    <a:pt x="18357" y="2622"/>
                    <a:pt x="20979" y="5245"/>
                    <a:pt x="23602" y="7867"/>
                  </a:cubicBezTo>
                  <a:cubicBezTo>
                    <a:pt x="20979" y="21854"/>
                    <a:pt x="17483" y="36714"/>
                    <a:pt x="14860" y="50700"/>
                  </a:cubicBezTo>
                  <a:cubicBezTo>
                    <a:pt x="9616" y="41959"/>
                    <a:pt x="4371" y="34091"/>
                    <a:pt x="0" y="25350"/>
                  </a:cubicBezTo>
                  <a:cubicBezTo>
                    <a:pt x="2622" y="17483"/>
                    <a:pt x="4371" y="8741"/>
                    <a:pt x="6993" y="874"/>
                  </a:cubicBezTo>
                  <a:cubicBezTo>
                    <a:pt x="9616" y="874"/>
                    <a:pt x="12238" y="874"/>
                    <a:pt x="15734" y="0"/>
                  </a:cubicBezTo>
                  <a:close/>
                </a:path>
              </a:pathLst>
            </a:custGeom>
            <a:solidFill>
              <a:srgbClr val="B23D4A"/>
            </a:solidFill>
            <a:ln w="8731" cap="flat">
              <a:noFill/>
              <a:prstDash val="solid"/>
              <a:miter/>
            </a:ln>
          </p:spPr>
          <p:txBody>
            <a:bodyPr rtlCol="0" anchor="ctr"/>
            <a:lstStyle/>
            <a:p>
              <a:endParaRPr lang="en-GB"/>
            </a:p>
          </p:txBody>
        </p:sp>
        <p:sp>
          <p:nvSpPr>
            <p:cNvPr id="1169" name="Freeform: Shape 1168">
              <a:extLst>
                <a:ext uri="{FF2B5EF4-FFF2-40B4-BE49-F238E27FC236}">
                  <a16:creationId xmlns:a16="http://schemas.microsoft.com/office/drawing/2014/main" id="{A1AAD4B2-C6BB-A02F-EBE7-2349B654D534}"/>
                </a:ext>
              </a:extLst>
            </p:cNvPr>
            <p:cNvSpPr/>
            <p:nvPr/>
          </p:nvSpPr>
          <p:spPr>
            <a:xfrm>
              <a:off x="10332698" y="6185302"/>
              <a:ext cx="38462" cy="23834"/>
            </a:xfrm>
            <a:custGeom>
              <a:avLst/>
              <a:gdLst>
                <a:gd name="connsiteX0" fmla="*/ 38462 w 38462"/>
                <a:gd name="connsiteY0" fmla="*/ 4542 h 23834"/>
                <a:gd name="connsiteX1" fmla="*/ 13112 w 38462"/>
                <a:gd name="connsiteY1" fmla="*/ 23773 h 23834"/>
                <a:gd name="connsiteX2" fmla="*/ 0 w 38462"/>
                <a:gd name="connsiteY2" fmla="*/ 11535 h 23834"/>
                <a:gd name="connsiteX3" fmla="*/ 14860 w 38462"/>
                <a:gd name="connsiteY3" fmla="*/ 171 h 23834"/>
                <a:gd name="connsiteX4" fmla="*/ 38462 w 38462"/>
                <a:gd name="connsiteY4" fmla="*/ 4542 h 23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23834">
                  <a:moveTo>
                    <a:pt x="38462" y="4542"/>
                  </a:moveTo>
                  <a:cubicBezTo>
                    <a:pt x="26224" y="14158"/>
                    <a:pt x="20980" y="21151"/>
                    <a:pt x="13112" y="23773"/>
                  </a:cubicBezTo>
                  <a:cubicBezTo>
                    <a:pt x="10490" y="24647"/>
                    <a:pt x="4371" y="15906"/>
                    <a:pt x="0" y="11535"/>
                  </a:cubicBezTo>
                  <a:cubicBezTo>
                    <a:pt x="5245" y="8039"/>
                    <a:pt x="9615" y="1920"/>
                    <a:pt x="14860" y="171"/>
                  </a:cubicBezTo>
                  <a:cubicBezTo>
                    <a:pt x="20105" y="-703"/>
                    <a:pt x="26224" y="1920"/>
                    <a:pt x="38462" y="4542"/>
                  </a:cubicBezTo>
                  <a:close/>
                </a:path>
              </a:pathLst>
            </a:custGeom>
            <a:solidFill>
              <a:srgbClr val="E7BB54"/>
            </a:solidFill>
            <a:ln w="8731" cap="flat">
              <a:noFill/>
              <a:prstDash val="solid"/>
              <a:miter/>
            </a:ln>
          </p:spPr>
          <p:txBody>
            <a:bodyPr rtlCol="0" anchor="ctr"/>
            <a:lstStyle/>
            <a:p>
              <a:endParaRPr lang="en-GB"/>
            </a:p>
          </p:txBody>
        </p:sp>
        <p:sp>
          <p:nvSpPr>
            <p:cNvPr id="1170" name="Freeform: Shape 1169">
              <a:extLst>
                <a:ext uri="{FF2B5EF4-FFF2-40B4-BE49-F238E27FC236}">
                  <a16:creationId xmlns:a16="http://schemas.microsoft.com/office/drawing/2014/main" id="{47F27A71-33B4-9B6A-D769-03B1A89E57ED}"/>
                </a:ext>
              </a:extLst>
            </p:cNvPr>
            <p:cNvSpPr/>
            <p:nvPr/>
          </p:nvSpPr>
          <p:spPr>
            <a:xfrm>
              <a:off x="10722453" y="5954700"/>
              <a:ext cx="21092" cy="26224"/>
            </a:xfrm>
            <a:custGeom>
              <a:avLst/>
              <a:gdLst>
                <a:gd name="connsiteX0" fmla="*/ 7106 w 21092"/>
                <a:gd name="connsiteY0" fmla="*/ 0 h 26224"/>
                <a:gd name="connsiteX1" fmla="*/ 21092 w 21092"/>
                <a:gd name="connsiteY1" fmla="*/ 12238 h 26224"/>
                <a:gd name="connsiteX2" fmla="*/ 10603 w 21092"/>
                <a:gd name="connsiteY2" fmla="*/ 26224 h 26224"/>
                <a:gd name="connsiteX3" fmla="*/ 113 w 21092"/>
                <a:gd name="connsiteY3" fmla="*/ 15734 h 26224"/>
                <a:gd name="connsiteX4" fmla="*/ 7106 w 21092"/>
                <a:gd name="connsiteY4" fmla="*/ 0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92" h="26224">
                  <a:moveTo>
                    <a:pt x="7106" y="0"/>
                  </a:moveTo>
                  <a:cubicBezTo>
                    <a:pt x="14099" y="5245"/>
                    <a:pt x="21092" y="9615"/>
                    <a:pt x="21092" y="12238"/>
                  </a:cubicBezTo>
                  <a:cubicBezTo>
                    <a:pt x="19344" y="17483"/>
                    <a:pt x="14099" y="21854"/>
                    <a:pt x="10603" y="26224"/>
                  </a:cubicBezTo>
                  <a:cubicBezTo>
                    <a:pt x="7106" y="22727"/>
                    <a:pt x="1861" y="19231"/>
                    <a:pt x="113" y="15734"/>
                  </a:cubicBezTo>
                  <a:cubicBezTo>
                    <a:pt x="-761" y="11364"/>
                    <a:pt x="3610" y="6119"/>
                    <a:pt x="7106" y="0"/>
                  </a:cubicBezTo>
                  <a:close/>
                </a:path>
              </a:pathLst>
            </a:custGeom>
            <a:solidFill>
              <a:srgbClr val="E7BB54"/>
            </a:solidFill>
            <a:ln w="8731" cap="flat">
              <a:noFill/>
              <a:prstDash val="solid"/>
              <a:miter/>
            </a:ln>
          </p:spPr>
          <p:txBody>
            <a:bodyPr rtlCol="0" anchor="ctr"/>
            <a:lstStyle/>
            <a:p>
              <a:endParaRPr lang="en-GB"/>
            </a:p>
          </p:txBody>
        </p:sp>
        <p:sp>
          <p:nvSpPr>
            <p:cNvPr id="1171" name="Freeform: Shape 1170">
              <a:extLst>
                <a:ext uri="{FF2B5EF4-FFF2-40B4-BE49-F238E27FC236}">
                  <a16:creationId xmlns:a16="http://schemas.microsoft.com/office/drawing/2014/main" id="{D10FEF37-5D2B-ABC0-4769-14EA16DDABC8}"/>
                </a:ext>
              </a:extLst>
            </p:cNvPr>
            <p:cNvSpPr/>
            <p:nvPr/>
          </p:nvSpPr>
          <p:spPr>
            <a:xfrm>
              <a:off x="10135142" y="6568348"/>
              <a:ext cx="9615" cy="27098"/>
            </a:xfrm>
            <a:custGeom>
              <a:avLst/>
              <a:gdLst>
                <a:gd name="connsiteX0" fmla="*/ 0 w 9615"/>
                <a:gd name="connsiteY0" fmla="*/ 0 h 27098"/>
                <a:gd name="connsiteX1" fmla="*/ 9616 w 9615"/>
                <a:gd name="connsiteY1" fmla="*/ 27099 h 27098"/>
                <a:gd name="connsiteX2" fmla="*/ 0 w 9615"/>
                <a:gd name="connsiteY2" fmla="*/ 0 h 27098"/>
              </a:gdLst>
              <a:ahLst/>
              <a:cxnLst>
                <a:cxn ang="0">
                  <a:pos x="connsiteX0" y="connsiteY0"/>
                </a:cxn>
                <a:cxn ang="0">
                  <a:pos x="connsiteX1" y="connsiteY1"/>
                </a:cxn>
                <a:cxn ang="0">
                  <a:pos x="connsiteX2" y="connsiteY2"/>
                </a:cxn>
              </a:cxnLst>
              <a:rect l="l" t="t" r="r" b="b"/>
              <a:pathLst>
                <a:path w="9615" h="27098">
                  <a:moveTo>
                    <a:pt x="0" y="0"/>
                  </a:moveTo>
                  <a:cubicBezTo>
                    <a:pt x="3497" y="8741"/>
                    <a:pt x="6119" y="18357"/>
                    <a:pt x="9616" y="27099"/>
                  </a:cubicBezTo>
                  <a:cubicBezTo>
                    <a:pt x="6119" y="18357"/>
                    <a:pt x="2622" y="8741"/>
                    <a:pt x="0" y="0"/>
                  </a:cubicBezTo>
                  <a:close/>
                </a:path>
              </a:pathLst>
            </a:custGeom>
            <a:solidFill>
              <a:srgbClr val="E17A69"/>
            </a:solidFill>
            <a:ln w="8731" cap="flat">
              <a:noFill/>
              <a:prstDash val="solid"/>
              <a:miter/>
            </a:ln>
          </p:spPr>
          <p:txBody>
            <a:bodyPr rtlCol="0" anchor="ctr"/>
            <a:lstStyle/>
            <a:p>
              <a:endParaRPr lang="en-GB"/>
            </a:p>
          </p:txBody>
        </p:sp>
        <p:sp>
          <p:nvSpPr>
            <p:cNvPr id="1172" name="Freeform: Shape 1171">
              <a:extLst>
                <a:ext uri="{FF2B5EF4-FFF2-40B4-BE49-F238E27FC236}">
                  <a16:creationId xmlns:a16="http://schemas.microsoft.com/office/drawing/2014/main" id="{161B5AFE-6A01-FB34-8362-36E967458DF7}"/>
                </a:ext>
              </a:extLst>
            </p:cNvPr>
            <p:cNvSpPr/>
            <p:nvPr/>
          </p:nvSpPr>
          <p:spPr>
            <a:xfrm>
              <a:off x="10157870" y="6368169"/>
              <a:ext cx="21853" cy="18356"/>
            </a:xfrm>
            <a:custGeom>
              <a:avLst/>
              <a:gdLst>
                <a:gd name="connsiteX0" fmla="*/ 21854 w 21853"/>
                <a:gd name="connsiteY0" fmla="*/ 0 h 18356"/>
                <a:gd name="connsiteX1" fmla="*/ 20979 w 21853"/>
                <a:gd name="connsiteY1" fmla="*/ 18357 h 18356"/>
                <a:gd name="connsiteX2" fmla="*/ 0 w 21853"/>
                <a:gd name="connsiteY2" fmla="*/ 7867 h 18356"/>
                <a:gd name="connsiteX3" fmla="*/ 21854 w 21853"/>
                <a:gd name="connsiteY3" fmla="*/ 0 h 18356"/>
              </a:gdLst>
              <a:ahLst/>
              <a:cxnLst>
                <a:cxn ang="0">
                  <a:pos x="connsiteX0" y="connsiteY0"/>
                </a:cxn>
                <a:cxn ang="0">
                  <a:pos x="connsiteX1" y="connsiteY1"/>
                </a:cxn>
                <a:cxn ang="0">
                  <a:pos x="connsiteX2" y="connsiteY2"/>
                </a:cxn>
                <a:cxn ang="0">
                  <a:pos x="connsiteX3" y="connsiteY3"/>
                </a:cxn>
              </a:cxnLst>
              <a:rect l="l" t="t" r="r" b="b"/>
              <a:pathLst>
                <a:path w="21853" h="18356">
                  <a:moveTo>
                    <a:pt x="21854" y="0"/>
                  </a:moveTo>
                  <a:cubicBezTo>
                    <a:pt x="21854" y="6119"/>
                    <a:pt x="20979" y="12238"/>
                    <a:pt x="20979" y="18357"/>
                  </a:cubicBezTo>
                  <a:cubicBezTo>
                    <a:pt x="13986" y="14861"/>
                    <a:pt x="6993" y="11364"/>
                    <a:pt x="0" y="7867"/>
                  </a:cubicBezTo>
                  <a:cubicBezTo>
                    <a:pt x="7867" y="5245"/>
                    <a:pt x="14860" y="2622"/>
                    <a:pt x="21854" y="0"/>
                  </a:cubicBezTo>
                  <a:close/>
                </a:path>
              </a:pathLst>
            </a:custGeom>
            <a:solidFill>
              <a:srgbClr val="B23D4A"/>
            </a:solidFill>
            <a:ln w="8731" cap="flat">
              <a:noFill/>
              <a:prstDash val="solid"/>
              <a:miter/>
            </a:ln>
          </p:spPr>
          <p:txBody>
            <a:bodyPr rtlCol="0" anchor="ctr"/>
            <a:lstStyle/>
            <a:p>
              <a:endParaRPr lang="en-GB"/>
            </a:p>
          </p:txBody>
        </p:sp>
        <p:sp>
          <p:nvSpPr>
            <p:cNvPr id="1173" name="Freeform: Shape 1172">
              <a:extLst>
                <a:ext uri="{FF2B5EF4-FFF2-40B4-BE49-F238E27FC236}">
                  <a16:creationId xmlns:a16="http://schemas.microsoft.com/office/drawing/2014/main" id="{2F6EE094-C419-8FBB-BEEA-94924F0E3D82}"/>
                </a:ext>
              </a:extLst>
            </p:cNvPr>
            <p:cNvSpPr/>
            <p:nvPr/>
          </p:nvSpPr>
          <p:spPr>
            <a:xfrm>
              <a:off x="10371161" y="6306979"/>
              <a:ext cx="9615" cy="52448"/>
            </a:xfrm>
            <a:custGeom>
              <a:avLst/>
              <a:gdLst>
                <a:gd name="connsiteX0" fmla="*/ 6119 w 9615"/>
                <a:gd name="connsiteY0" fmla="*/ 52449 h 52448"/>
                <a:gd name="connsiteX1" fmla="*/ 0 w 9615"/>
                <a:gd name="connsiteY1" fmla="*/ 1748 h 52448"/>
                <a:gd name="connsiteX2" fmla="*/ 9615 w 9615"/>
                <a:gd name="connsiteY2" fmla="*/ 0 h 52448"/>
                <a:gd name="connsiteX3" fmla="*/ 9615 w 9615"/>
                <a:gd name="connsiteY3" fmla="*/ 0 h 52448"/>
                <a:gd name="connsiteX4" fmla="*/ 6119 w 9615"/>
                <a:gd name="connsiteY4" fmla="*/ 52449 h 5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52448">
                  <a:moveTo>
                    <a:pt x="6119" y="52449"/>
                  </a:moveTo>
                  <a:cubicBezTo>
                    <a:pt x="4371" y="35840"/>
                    <a:pt x="1748" y="18357"/>
                    <a:pt x="0" y="1748"/>
                  </a:cubicBezTo>
                  <a:cubicBezTo>
                    <a:pt x="3497" y="874"/>
                    <a:pt x="6119" y="0"/>
                    <a:pt x="9615" y="0"/>
                  </a:cubicBezTo>
                  <a:cubicBezTo>
                    <a:pt x="9615" y="0"/>
                    <a:pt x="9615" y="0"/>
                    <a:pt x="9615" y="0"/>
                  </a:cubicBezTo>
                  <a:cubicBezTo>
                    <a:pt x="8741" y="17483"/>
                    <a:pt x="6993" y="34966"/>
                    <a:pt x="6119" y="52449"/>
                  </a:cubicBezTo>
                  <a:close/>
                </a:path>
              </a:pathLst>
            </a:custGeom>
            <a:solidFill>
              <a:srgbClr val="BE7625"/>
            </a:solidFill>
            <a:ln w="8731" cap="flat">
              <a:noFill/>
              <a:prstDash val="solid"/>
              <a:miter/>
            </a:ln>
          </p:spPr>
          <p:txBody>
            <a:bodyPr rtlCol="0" anchor="ctr"/>
            <a:lstStyle/>
            <a:p>
              <a:endParaRPr lang="en-GB"/>
            </a:p>
          </p:txBody>
        </p:sp>
        <p:sp>
          <p:nvSpPr>
            <p:cNvPr id="1174" name="Freeform: Shape 1173">
              <a:extLst>
                <a:ext uri="{FF2B5EF4-FFF2-40B4-BE49-F238E27FC236}">
                  <a16:creationId xmlns:a16="http://schemas.microsoft.com/office/drawing/2014/main" id="{26EDDC2A-0564-55EE-B270-3009D46E10AA}"/>
                </a:ext>
              </a:extLst>
            </p:cNvPr>
            <p:cNvSpPr/>
            <p:nvPr/>
          </p:nvSpPr>
          <p:spPr>
            <a:xfrm>
              <a:off x="10340566" y="6220439"/>
              <a:ext cx="27098" cy="17482"/>
            </a:xfrm>
            <a:custGeom>
              <a:avLst/>
              <a:gdLst>
                <a:gd name="connsiteX0" fmla="*/ 27098 w 27098"/>
                <a:gd name="connsiteY0" fmla="*/ 17483 h 17482"/>
                <a:gd name="connsiteX1" fmla="*/ 0 w 27098"/>
                <a:gd name="connsiteY1" fmla="*/ 9616 h 17482"/>
                <a:gd name="connsiteX2" fmla="*/ 3497 w 27098"/>
                <a:gd name="connsiteY2" fmla="*/ 0 h 17482"/>
                <a:gd name="connsiteX3" fmla="*/ 26224 w 27098"/>
                <a:gd name="connsiteY3" fmla="*/ 9616 h 17482"/>
                <a:gd name="connsiteX4" fmla="*/ 27098 w 27098"/>
                <a:gd name="connsiteY4" fmla="*/ 17483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17482">
                  <a:moveTo>
                    <a:pt x="27098" y="17483"/>
                  </a:moveTo>
                  <a:cubicBezTo>
                    <a:pt x="18357" y="14861"/>
                    <a:pt x="8741" y="12238"/>
                    <a:pt x="0" y="9616"/>
                  </a:cubicBezTo>
                  <a:cubicBezTo>
                    <a:pt x="874" y="6119"/>
                    <a:pt x="2622" y="3497"/>
                    <a:pt x="3497" y="0"/>
                  </a:cubicBezTo>
                  <a:cubicBezTo>
                    <a:pt x="11364" y="3497"/>
                    <a:pt x="18357" y="6119"/>
                    <a:pt x="26224" y="9616"/>
                  </a:cubicBezTo>
                  <a:cubicBezTo>
                    <a:pt x="25350" y="12238"/>
                    <a:pt x="25350" y="14861"/>
                    <a:pt x="27098" y="17483"/>
                  </a:cubicBezTo>
                  <a:close/>
                </a:path>
              </a:pathLst>
            </a:custGeom>
            <a:solidFill>
              <a:srgbClr val="DB7F59"/>
            </a:solidFill>
            <a:ln w="8731" cap="flat">
              <a:noFill/>
              <a:prstDash val="solid"/>
              <a:miter/>
            </a:ln>
          </p:spPr>
          <p:txBody>
            <a:bodyPr rtlCol="0" anchor="ctr"/>
            <a:lstStyle/>
            <a:p>
              <a:endParaRPr lang="en-GB"/>
            </a:p>
          </p:txBody>
        </p:sp>
        <p:sp>
          <p:nvSpPr>
            <p:cNvPr id="1175" name="Freeform: Shape 1174">
              <a:extLst>
                <a:ext uri="{FF2B5EF4-FFF2-40B4-BE49-F238E27FC236}">
                  <a16:creationId xmlns:a16="http://schemas.microsoft.com/office/drawing/2014/main" id="{F8DE0D9E-E581-5015-4AA2-F5591B195B4D}"/>
                </a:ext>
              </a:extLst>
            </p:cNvPr>
            <p:cNvSpPr/>
            <p:nvPr/>
          </p:nvSpPr>
          <p:spPr>
            <a:xfrm>
              <a:off x="10745294" y="6163620"/>
              <a:ext cx="15734" cy="15734"/>
            </a:xfrm>
            <a:custGeom>
              <a:avLst/>
              <a:gdLst>
                <a:gd name="connsiteX0" fmla="*/ 874 w 15734"/>
                <a:gd name="connsiteY0" fmla="*/ 3497 h 15734"/>
                <a:gd name="connsiteX1" fmla="*/ 15734 w 15734"/>
                <a:gd name="connsiteY1" fmla="*/ 0 h 15734"/>
                <a:gd name="connsiteX2" fmla="*/ 14861 w 15734"/>
                <a:gd name="connsiteY2" fmla="*/ 15734 h 15734"/>
                <a:gd name="connsiteX3" fmla="*/ 0 w 15734"/>
                <a:gd name="connsiteY3" fmla="*/ 11364 h 15734"/>
                <a:gd name="connsiteX4" fmla="*/ 874 w 15734"/>
                <a:gd name="connsiteY4" fmla="*/ 3497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5734">
                  <a:moveTo>
                    <a:pt x="874" y="3497"/>
                  </a:moveTo>
                  <a:cubicBezTo>
                    <a:pt x="6119" y="2622"/>
                    <a:pt x="10490" y="1748"/>
                    <a:pt x="15734" y="0"/>
                  </a:cubicBezTo>
                  <a:cubicBezTo>
                    <a:pt x="15734" y="5245"/>
                    <a:pt x="14861" y="10490"/>
                    <a:pt x="14861" y="15734"/>
                  </a:cubicBezTo>
                  <a:cubicBezTo>
                    <a:pt x="9616" y="13987"/>
                    <a:pt x="5245" y="12238"/>
                    <a:pt x="0" y="11364"/>
                  </a:cubicBezTo>
                  <a:cubicBezTo>
                    <a:pt x="874" y="8741"/>
                    <a:pt x="1748" y="6119"/>
                    <a:pt x="874" y="3497"/>
                  </a:cubicBezTo>
                  <a:close/>
                </a:path>
              </a:pathLst>
            </a:custGeom>
            <a:solidFill>
              <a:srgbClr val="D6273B"/>
            </a:solidFill>
            <a:ln w="8731" cap="flat">
              <a:noFill/>
              <a:prstDash val="solid"/>
              <a:miter/>
            </a:ln>
          </p:spPr>
          <p:txBody>
            <a:bodyPr rtlCol="0" anchor="ctr"/>
            <a:lstStyle/>
            <a:p>
              <a:endParaRPr lang="en-GB"/>
            </a:p>
          </p:txBody>
        </p:sp>
        <p:sp>
          <p:nvSpPr>
            <p:cNvPr id="1176" name="Freeform: Shape 1175">
              <a:extLst>
                <a:ext uri="{FF2B5EF4-FFF2-40B4-BE49-F238E27FC236}">
                  <a16:creationId xmlns:a16="http://schemas.microsoft.com/office/drawing/2014/main" id="{72117FB6-D0A2-2FA5-27A7-8FE079803F6D}"/>
                </a:ext>
              </a:extLst>
            </p:cNvPr>
            <p:cNvSpPr/>
            <p:nvPr/>
          </p:nvSpPr>
          <p:spPr>
            <a:xfrm>
              <a:off x="10300270" y="6127780"/>
              <a:ext cx="19428" cy="27098"/>
            </a:xfrm>
            <a:custGeom>
              <a:avLst/>
              <a:gdLst>
                <a:gd name="connsiteX0" fmla="*/ 12323 w 19428"/>
                <a:gd name="connsiteY0" fmla="*/ 0 h 27098"/>
                <a:gd name="connsiteX1" fmla="*/ 19316 w 19428"/>
                <a:gd name="connsiteY1" fmla="*/ 17483 h 27098"/>
                <a:gd name="connsiteX2" fmla="*/ 7952 w 19428"/>
                <a:gd name="connsiteY2" fmla="*/ 27098 h 27098"/>
                <a:gd name="connsiteX3" fmla="*/ 85 w 19428"/>
                <a:gd name="connsiteY3" fmla="*/ 13986 h 27098"/>
                <a:gd name="connsiteX4" fmla="*/ 12323 w 19428"/>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28" h="27098">
                  <a:moveTo>
                    <a:pt x="12323" y="0"/>
                  </a:moveTo>
                  <a:cubicBezTo>
                    <a:pt x="15819" y="8741"/>
                    <a:pt x="20190" y="13986"/>
                    <a:pt x="19316" y="17483"/>
                  </a:cubicBezTo>
                  <a:cubicBezTo>
                    <a:pt x="18442" y="21854"/>
                    <a:pt x="12323" y="23602"/>
                    <a:pt x="7952" y="27098"/>
                  </a:cubicBezTo>
                  <a:cubicBezTo>
                    <a:pt x="5329" y="22727"/>
                    <a:pt x="-789" y="18357"/>
                    <a:pt x="85" y="13986"/>
                  </a:cubicBezTo>
                  <a:cubicBezTo>
                    <a:pt x="85" y="10490"/>
                    <a:pt x="6204" y="6993"/>
                    <a:pt x="12323" y="0"/>
                  </a:cubicBezTo>
                  <a:close/>
                </a:path>
              </a:pathLst>
            </a:custGeom>
            <a:solidFill>
              <a:srgbClr val="DB7F59"/>
            </a:solidFill>
            <a:ln w="8731" cap="flat">
              <a:noFill/>
              <a:prstDash val="solid"/>
              <a:miter/>
            </a:ln>
          </p:spPr>
          <p:txBody>
            <a:bodyPr rtlCol="0" anchor="ctr"/>
            <a:lstStyle/>
            <a:p>
              <a:endParaRPr lang="en-GB"/>
            </a:p>
          </p:txBody>
        </p:sp>
        <p:sp>
          <p:nvSpPr>
            <p:cNvPr id="1177" name="Freeform: Shape 1176">
              <a:extLst>
                <a:ext uri="{FF2B5EF4-FFF2-40B4-BE49-F238E27FC236}">
                  <a16:creationId xmlns:a16="http://schemas.microsoft.com/office/drawing/2014/main" id="{C6C78603-6F14-C041-A9C7-8CBDCC7EAD6C}"/>
                </a:ext>
              </a:extLst>
            </p:cNvPr>
            <p:cNvSpPr/>
            <p:nvPr/>
          </p:nvSpPr>
          <p:spPr>
            <a:xfrm>
              <a:off x="10184968" y="6256144"/>
              <a:ext cx="19231" cy="14994"/>
            </a:xfrm>
            <a:custGeom>
              <a:avLst/>
              <a:gdLst>
                <a:gd name="connsiteX0" fmla="*/ 19231 w 19231"/>
                <a:gd name="connsiteY0" fmla="*/ 7128 h 14994"/>
                <a:gd name="connsiteX1" fmla="*/ 9616 w 19231"/>
                <a:gd name="connsiteY1" fmla="*/ 14995 h 14994"/>
                <a:gd name="connsiteX2" fmla="*/ 0 w 19231"/>
                <a:gd name="connsiteY2" fmla="*/ 5380 h 14994"/>
                <a:gd name="connsiteX3" fmla="*/ 9616 w 19231"/>
                <a:gd name="connsiteY3" fmla="*/ 135 h 14994"/>
                <a:gd name="connsiteX4" fmla="*/ 19231 w 19231"/>
                <a:gd name="connsiteY4" fmla="*/ 7128 h 14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1" h="14994">
                  <a:moveTo>
                    <a:pt x="19231" y="7128"/>
                  </a:moveTo>
                  <a:cubicBezTo>
                    <a:pt x="14861" y="10624"/>
                    <a:pt x="10490" y="14995"/>
                    <a:pt x="9616" y="14995"/>
                  </a:cubicBezTo>
                  <a:cubicBezTo>
                    <a:pt x="6119" y="12373"/>
                    <a:pt x="2622" y="8876"/>
                    <a:pt x="0" y="5380"/>
                  </a:cubicBezTo>
                  <a:cubicBezTo>
                    <a:pt x="3497" y="3631"/>
                    <a:pt x="6993" y="-740"/>
                    <a:pt x="9616" y="135"/>
                  </a:cubicBezTo>
                  <a:cubicBezTo>
                    <a:pt x="12238" y="-740"/>
                    <a:pt x="14861" y="2757"/>
                    <a:pt x="19231" y="7128"/>
                  </a:cubicBezTo>
                  <a:close/>
                </a:path>
              </a:pathLst>
            </a:custGeom>
            <a:solidFill>
              <a:srgbClr val="B23D4A"/>
            </a:solidFill>
            <a:ln w="8731" cap="flat">
              <a:noFill/>
              <a:prstDash val="solid"/>
              <a:miter/>
            </a:ln>
          </p:spPr>
          <p:txBody>
            <a:bodyPr rtlCol="0" anchor="ctr"/>
            <a:lstStyle/>
            <a:p>
              <a:endParaRPr lang="en-GB"/>
            </a:p>
          </p:txBody>
        </p:sp>
        <p:sp>
          <p:nvSpPr>
            <p:cNvPr id="1178" name="Freeform: Shape 1177">
              <a:extLst>
                <a:ext uri="{FF2B5EF4-FFF2-40B4-BE49-F238E27FC236}">
                  <a16:creationId xmlns:a16="http://schemas.microsoft.com/office/drawing/2014/main" id="{082EF3C5-BCEE-422F-D123-6FF9DE1C1990}"/>
                </a:ext>
              </a:extLst>
            </p:cNvPr>
            <p:cNvSpPr/>
            <p:nvPr/>
          </p:nvSpPr>
          <p:spPr>
            <a:xfrm>
              <a:off x="10543252" y="6114668"/>
              <a:ext cx="15849" cy="15734"/>
            </a:xfrm>
            <a:custGeom>
              <a:avLst/>
              <a:gdLst>
                <a:gd name="connsiteX0" fmla="*/ 15849 w 15849"/>
                <a:gd name="connsiteY0" fmla="*/ 6993 h 15734"/>
                <a:gd name="connsiteX1" fmla="*/ 7982 w 15849"/>
                <a:gd name="connsiteY1" fmla="*/ 15734 h 15734"/>
                <a:gd name="connsiteX2" fmla="*/ 114 w 15849"/>
                <a:gd name="connsiteY2" fmla="*/ 7867 h 15734"/>
                <a:gd name="connsiteX3" fmla="*/ 5359 w 15849"/>
                <a:gd name="connsiteY3" fmla="*/ 0 h 15734"/>
                <a:gd name="connsiteX4" fmla="*/ 15849 w 15849"/>
                <a:gd name="connsiteY4" fmla="*/ 6993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49" h="15734">
                  <a:moveTo>
                    <a:pt x="15849" y="6993"/>
                  </a:moveTo>
                  <a:cubicBezTo>
                    <a:pt x="12352" y="10490"/>
                    <a:pt x="10604" y="13112"/>
                    <a:pt x="7982" y="15734"/>
                  </a:cubicBezTo>
                  <a:cubicBezTo>
                    <a:pt x="5359" y="13112"/>
                    <a:pt x="989" y="11364"/>
                    <a:pt x="114" y="7867"/>
                  </a:cubicBezTo>
                  <a:cubicBezTo>
                    <a:pt x="-760" y="6119"/>
                    <a:pt x="3611" y="2622"/>
                    <a:pt x="5359" y="0"/>
                  </a:cubicBezTo>
                  <a:cubicBezTo>
                    <a:pt x="7982" y="1748"/>
                    <a:pt x="11478" y="4371"/>
                    <a:pt x="15849" y="6993"/>
                  </a:cubicBezTo>
                  <a:close/>
                </a:path>
              </a:pathLst>
            </a:custGeom>
            <a:solidFill>
              <a:srgbClr val="E17A69"/>
            </a:solidFill>
            <a:ln w="8731" cap="flat">
              <a:noFill/>
              <a:prstDash val="solid"/>
              <a:miter/>
            </a:ln>
          </p:spPr>
          <p:txBody>
            <a:bodyPr rtlCol="0" anchor="ctr"/>
            <a:lstStyle/>
            <a:p>
              <a:endParaRPr lang="en-GB"/>
            </a:p>
          </p:txBody>
        </p:sp>
        <p:sp>
          <p:nvSpPr>
            <p:cNvPr id="1179" name="Freeform: Shape 1178">
              <a:extLst>
                <a:ext uri="{FF2B5EF4-FFF2-40B4-BE49-F238E27FC236}">
                  <a16:creationId xmlns:a16="http://schemas.microsoft.com/office/drawing/2014/main" id="{3CC7B083-D1F6-5388-75DD-792107862E0D}"/>
                </a:ext>
              </a:extLst>
            </p:cNvPr>
            <p:cNvSpPr/>
            <p:nvPr/>
          </p:nvSpPr>
          <p:spPr>
            <a:xfrm>
              <a:off x="10580955" y="6166242"/>
              <a:ext cx="20105" cy="10489"/>
            </a:xfrm>
            <a:custGeom>
              <a:avLst/>
              <a:gdLst>
                <a:gd name="connsiteX0" fmla="*/ 8741 w 20105"/>
                <a:gd name="connsiteY0" fmla="*/ 10490 h 10489"/>
                <a:gd name="connsiteX1" fmla="*/ 0 w 20105"/>
                <a:gd name="connsiteY1" fmla="*/ 3497 h 10489"/>
                <a:gd name="connsiteX2" fmla="*/ 11364 w 20105"/>
                <a:gd name="connsiteY2" fmla="*/ 0 h 10489"/>
                <a:gd name="connsiteX3" fmla="*/ 20105 w 20105"/>
                <a:gd name="connsiteY3" fmla="*/ 5245 h 10489"/>
                <a:gd name="connsiteX4" fmla="*/ 8741 w 20105"/>
                <a:gd name="connsiteY4" fmla="*/ 1049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0489">
                  <a:moveTo>
                    <a:pt x="8741" y="10490"/>
                  </a:moveTo>
                  <a:cubicBezTo>
                    <a:pt x="5245" y="7867"/>
                    <a:pt x="2622" y="6119"/>
                    <a:pt x="0" y="3497"/>
                  </a:cubicBezTo>
                  <a:cubicBezTo>
                    <a:pt x="3497" y="1748"/>
                    <a:pt x="6993" y="0"/>
                    <a:pt x="11364" y="0"/>
                  </a:cubicBezTo>
                  <a:cubicBezTo>
                    <a:pt x="14860" y="0"/>
                    <a:pt x="17483" y="3497"/>
                    <a:pt x="20105" y="5245"/>
                  </a:cubicBezTo>
                  <a:cubicBezTo>
                    <a:pt x="16609" y="6994"/>
                    <a:pt x="13112" y="8741"/>
                    <a:pt x="8741" y="10490"/>
                  </a:cubicBezTo>
                  <a:close/>
                </a:path>
              </a:pathLst>
            </a:custGeom>
            <a:solidFill>
              <a:srgbClr val="D6273B"/>
            </a:solidFill>
            <a:ln w="8731" cap="flat">
              <a:noFill/>
              <a:prstDash val="solid"/>
              <a:miter/>
            </a:ln>
          </p:spPr>
          <p:txBody>
            <a:bodyPr rtlCol="0" anchor="ctr"/>
            <a:lstStyle/>
            <a:p>
              <a:endParaRPr lang="en-GB"/>
            </a:p>
          </p:txBody>
        </p:sp>
        <p:sp>
          <p:nvSpPr>
            <p:cNvPr id="1180" name="Freeform: Shape 1179">
              <a:extLst>
                <a:ext uri="{FF2B5EF4-FFF2-40B4-BE49-F238E27FC236}">
                  <a16:creationId xmlns:a16="http://schemas.microsoft.com/office/drawing/2014/main" id="{A3593C0A-19E9-19C1-DBCC-C7D19BFF0F59}"/>
                </a:ext>
              </a:extLst>
            </p:cNvPr>
            <p:cNvSpPr/>
            <p:nvPr/>
          </p:nvSpPr>
          <p:spPr>
            <a:xfrm>
              <a:off x="10389382" y="6209075"/>
              <a:ext cx="14122" cy="17596"/>
            </a:xfrm>
            <a:custGeom>
              <a:avLst/>
              <a:gdLst>
                <a:gd name="connsiteX0" fmla="*/ 6255 w 14122"/>
                <a:gd name="connsiteY0" fmla="*/ 0 h 17596"/>
                <a:gd name="connsiteX1" fmla="*/ 14122 w 14122"/>
                <a:gd name="connsiteY1" fmla="*/ 8741 h 17596"/>
                <a:gd name="connsiteX2" fmla="*/ 7129 w 14122"/>
                <a:gd name="connsiteY2" fmla="*/ 17483 h 17596"/>
                <a:gd name="connsiteX3" fmla="*/ 136 w 14122"/>
                <a:gd name="connsiteY3" fmla="*/ 11364 h 17596"/>
                <a:gd name="connsiteX4" fmla="*/ 6255 w 14122"/>
                <a:gd name="connsiteY4" fmla="*/ 0 h 175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2" h="17596">
                  <a:moveTo>
                    <a:pt x="6255" y="0"/>
                  </a:moveTo>
                  <a:cubicBezTo>
                    <a:pt x="9751" y="3497"/>
                    <a:pt x="14122" y="6993"/>
                    <a:pt x="14122" y="8741"/>
                  </a:cubicBezTo>
                  <a:cubicBezTo>
                    <a:pt x="14122" y="12238"/>
                    <a:pt x="10626" y="15734"/>
                    <a:pt x="7129" y="17483"/>
                  </a:cubicBezTo>
                  <a:cubicBezTo>
                    <a:pt x="6255" y="18357"/>
                    <a:pt x="136" y="13986"/>
                    <a:pt x="136" y="11364"/>
                  </a:cubicBezTo>
                  <a:cubicBezTo>
                    <a:pt x="-738" y="8741"/>
                    <a:pt x="2758" y="5245"/>
                    <a:pt x="6255" y="0"/>
                  </a:cubicBezTo>
                  <a:close/>
                </a:path>
              </a:pathLst>
            </a:custGeom>
            <a:solidFill>
              <a:srgbClr val="BE7625"/>
            </a:solidFill>
            <a:ln w="8731" cap="flat">
              <a:noFill/>
              <a:prstDash val="solid"/>
              <a:miter/>
            </a:ln>
          </p:spPr>
          <p:txBody>
            <a:bodyPr rtlCol="0" anchor="ctr"/>
            <a:lstStyle/>
            <a:p>
              <a:endParaRPr lang="en-GB"/>
            </a:p>
          </p:txBody>
        </p:sp>
        <p:sp>
          <p:nvSpPr>
            <p:cNvPr id="1181" name="Freeform: Shape 1180">
              <a:extLst>
                <a:ext uri="{FF2B5EF4-FFF2-40B4-BE49-F238E27FC236}">
                  <a16:creationId xmlns:a16="http://schemas.microsoft.com/office/drawing/2014/main" id="{39091EC0-6CF6-289C-7449-3657EBFA149C}"/>
                </a:ext>
              </a:extLst>
            </p:cNvPr>
            <p:cNvSpPr/>
            <p:nvPr/>
          </p:nvSpPr>
          <p:spPr>
            <a:xfrm>
              <a:off x="10128149" y="6300860"/>
              <a:ext cx="13986" cy="21853"/>
            </a:xfrm>
            <a:custGeom>
              <a:avLst/>
              <a:gdLst>
                <a:gd name="connsiteX0" fmla="*/ 10490 w 13986"/>
                <a:gd name="connsiteY0" fmla="*/ 0 h 21853"/>
                <a:gd name="connsiteX1" fmla="*/ 13986 w 13986"/>
                <a:gd name="connsiteY1" fmla="*/ 15734 h 21853"/>
                <a:gd name="connsiteX2" fmla="*/ 10490 w 13986"/>
                <a:gd name="connsiteY2" fmla="*/ 21854 h 21853"/>
                <a:gd name="connsiteX3" fmla="*/ 0 w 13986"/>
                <a:gd name="connsiteY3" fmla="*/ 20105 h 21853"/>
                <a:gd name="connsiteX4" fmla="*/ 10490 w 13986"/>
                <a:gd name="connsiteY4" fmla="*/ 0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21853">
                  <a:moveTo>
                    <a:pt x="10490" y="0"/>
                  </a:moveTo>
                  <a:cubicBezTo>
                    <a:pt x="13112" y="8741"/>
                    <a:pt x="13986" y="12238"/>
                    <a:pt x="13986" y="15734"/>
                  </a:cubicBezTo>
                  <a:cubicBezTo>
                    <a:pt x="13986" y="17483"/>
                    <a:pt x="12238" y="21854"/>
                    <a:pt x="10490" y="21854"/>
                  </a:cubicBezTo>
                  <a:cubicBezTo>
                    <a:pt x="6993" y="21854"/>
                    <a:pt x="3497" y="20105"/>
                    <a:pt x="0" y="20105"/>
                  </a:cubicBezTo>
                  <a:cubicBezTo>
                    <a:pt x="2622" y="16609"/>
                    <a:pt x="4371" y="13112"/>
                    <a:pt x="10490" y="0"/>
                  </a:cubicBezTo>
                  <a:close/>
                </a:path>
              </a:pathLst>
            </a:custGeom>
            <a:solidFill>
              <a:srgbClr val="E17A69"/>
            </a:solidFill>
            <a:ln w="8731" cap="flat">
              <a:noFill/>
              <a:prstDash val="solid"/>
              <a:miter/>
            </a:ln>
          </p:spPr>
          <p:txBody>
            <a:bodyPr rtlCol="0" anchor="ctr"/>
            <a:lstStyle/>
            <a:p>
              <a:endParaRPr lang="en-GB"/>
            </a:p>
          </p:txBody>
        </p:sp>
        <p:sp>
          <p:nvSpPr>
            <p:cNvPr id="1182" name="Freeform: Shape 1181">
              <a:extLst>
                <a:ext uri="{FF2B5EF4-FFF2-40B4-BE49-F238E27FC236}">
                  <a16:creationId xmlns:a16="http://schemas.microsoft.com/office/drawing/2014/main" id="{A52BA536-7488-76EF-E62F-9B14B0E7F18F}"/>
                </a:ext>
              </a:extLst>
            </p:cNvPr>
            <p:cNvSpPr/>
            <p:nvPr/>
          </p:nvSpPr>
          <p:spPr>
            <a:xfrm>
              <a:off x="10194584" y="6292119"/>
              <a:ext cx="3496" cy="2622"/>
            </a:xfrm>
            <a:custGeom>
              <a:avLst/>
              <a:gdLst>
                <a:gd name="connsiteX0" fmla="*/ 0 w 3496"/>
                <a:gd name="connsiteY0" fmla="*/ 874 h 2622"/>
                <a:gd name="connsiteX1" fmla="*/ 3497 w 3496"/>
                <a:gd name="connsiteY1" fmla="*/ 0 h 2622"/>
                <a:gd name="connsiteX2" fmla="*/ 3497 w 3496"/>
                <a:gd name="connsiteY2" fmla="*/ 2622 h 2622"/>
              </a:gdLst>
              <a:ahLst/>
              <a:cxnLst>
                <a:cxn ang="0">
                  <a:pos x="connsiteX0" y="connsiteY0"/>
                </a:cxn>
                <a:cxn ang="0">
                  <a:pos x="connsiteX1" y="connsiteY1"/>
                </a:cxn>
                <a:cxn ang="0">
                  <a:pos x="connsiteX2" y="connsiteY2"/>
                </a:cxn>
              </a:cxnLst>
              <a:rect l="l" t="t" r="r" b="b"/>
              <a:pathLst>
                <a:path w="3496" h="2622">
                  <a:moveTo>
                    <a:pt x="0" y="874"/>
                  </a:moveTo>
                  <a:lnTo>
                    <a:pt x="3497" y="0"/>
                  </a:lnTo>
                  <a:lnTo>
                    <a:pt x="3497" y="2622"/>
                  </a:lnTo>
                  <a:close/>
                </a:path>
              </a:pathLst>
            </a:custGeom>
            <a:solidFill>
              <a:srgbClr val="B23D4A"/>
            </a:solidFill>
            <a:ln w="8731" cap="flat">
              <a:noFill/>
              <a:prstDash val="solid"/>
              <a:miter/>
            </a:ln>
          </p:spPr>
          <p:txBody>
            <a:bodyPr rtlCol="0" anchor="ctr"/>
            <a:lstStyle/>
            <a:p>
              <a:endParaRPr lang="en-GB"/>
            </a:p>
          </p:txBody>
        </p:sp>
        <p:sp>
          <p:nvSpPr>
            <p:cNvPr id="1183" name="Freeform: Shape 1182">
              <a:extLst>
                <a:ext uri="{FF2B5EF4-FFF2-40B4-BE49-F238E27FC236}">
                  <a16:creationId xmlns:a16="http://schemas.microsoft.com/office/drawing/2014/main" id="{55D14A31-9108-C49C-1ED7-2001CECA7D8B}"/>
                </a:ext>
              </a:extLst>
            </p:cNvPr>
            <p:cNvSpPr/>
            <p:nvPr/>
          </p:nvSpPr>
          <p:spPr>
            <a:xfrm>
              <a:off x="10337069" y="6300860"/>
              <a:ext cx="17482" cy="6119"/>
            </a:xfrm>
            <a:custGeom>
              <a:avLst/>
              <a:gdLst>
                <a:gd name="connsiteX0" fmla="*/ 17483 w 17482"/>
                <a:gd name="connsiteY0" fmla="*/ 6119 h 6119"/>
                <a:gd name="connsiteX1" fmla="*/ 0 w 17482"/>
                <a:gd name="connsiteY1" fmla="*/ 0 h 6119"/>
                <a:gd name="connsiteX2" fmla="*/ 17483 w 17482"/>
                <a:gd name="connsiteY2" fmla="*/ 6119 h 6119"/>
              </a:gdLst>
              <a:ahLst/>
              <a:cxnLst>
                <a:cxn ang="0">
                  <a:pos x="connsiteX0" y="connsiteY0"/>
                </a:cxn>
                <a:cxn ang="0">
                  <a:pos x="connsiteX1" y="connsiteY1"/>
                </a:cxn>
                <a:cxn ang="0">
                  <a:pos x="connsiteX2" y="connsiteY2"/>
                </a:cxn>
              </a:cxnLst>
              <a:rect l="l" t="t" r="r" b="b"/>
              <a:pathLst>
                <a:path w="17482" h="6119">
                  <a:moveTo>
                    <a:pt x="17483" y="6119"/>
                  </a:moveTo>
                  <a:cubicBezTo>
                    <a:pt x="11364" y="4371"/>
                    <a:pt x="6119" y="1748"/>
                    <a:pt x="0" y="0"/>
                  </a:cubicBezTo>
                  <a:cubicBezTo>
                    <a:pt x="5245" y="1748"/>
                    <a:pt x="11364" y="4371"/>
                    <a:pt x="17483" y="6119"/>
                  </a:cubicBezTo>
                  <a:close/>
                </a:path>
              </a:pathLst>
            </a:custGeom>
            <a:solidFill>
              <a:srgbClr val="B23D4A"/>
            </a:solidFill>
            <a:ln w="8731" cap="flat">
              <a:noFill/>
              <a:prstDash val="solid"/>
              <a:miter/>
            </a:ln>
          </p:spPr>
          <p:txBody>
            <a:bodyPr rtlCol="0" anchor="ctr"/>
            <a:lstStyle/>
            <a:p>
              <a:endParaRPr lang="en-GB"/>
            </a:p>
          </p:txBody>
        </p:sp>
        <p:sp>
          <p:nvSpPr>
            <p:cNvPr id="1184" name="Freeform: Shape 1183">
              <a:extLst>
                <a:ext uri="{FF2B5EF4-FFF2-40B4-BE49-F238E27FC236}">
                  <a16:creationId xmlns:a16="http://schemas.microsoft.com/office/drawing/2014/main" id="{8A4C88B6-7D83-F3F0-4AC6-03D57570EC73}"/>
                </a:ext>
              </a:extLst>
            </p:cNvPr>
            <p:cNvSpPr/>
            <p:nvPr/>
          </p:nvSpPr>
          <p:spPr>
            <a:xfrm>
              <a:off x="10277627" y="6154004"/>
              <a:ext cx="5244" cy="7866"/>
            </a:xfrm>
            <a:custGeom>
              <a:avLst/>
              <a:gdLst>
                <a:gd name="connsiteX0" fmla="*/ 5245 w 5244"/>
                <a:gd name="connsiteY0" fmla="*/ 5245 h 7866"/>
                <a:gd name="connsiteX1" fmla="*/ 2622 w 5244"/>
                <a:gd name="connsiteY1" fmla="*/ 7867 h 7866"/>
                <a:gd name="connsiteX2" fmla="*/ 0 w 5244"/>
                <a:gd name="connsiteY2" fmla="*/ 1748 h 7866"/>
                <a:gd name="connsiteX3" fmla="*/ 2622 w 5244"/>
                <a:gd name="connsiteY3" fmla="*/ 0 h 7866"/>
                <a:gd name="connsiteX4" fmla="*/ 5245 w 5244"/>
                <a:gd name="connsiteY4" fmla="*/ 5245 h 7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 h="7866">
                  <a:moveTo>
                    <a:pt x="5245" y="5245"/>
                  </a:moveTo>
                  <a:cubicBezTo>
                    <a:pt x="4371" y="6119"/>
                    <a:pt x="3497" y="6993"/>
                    <a:pt x="2622" y="7867"/>
                  </a:cubicBezTo>
                  <a:cubicBezTo>
                    <a:pt x="1748" y="6119"/>
                    <a:pt x="874" y="3496"/>
                    <a:pt x="0" y="1748"/>
                  </a:cubicBezTo>
                  <a:cubicBezTo>
                    <a:pt x="0" y="874"/>
                    <a:pt x="1748" y="0"/>
                    <a:pt x="2622" y="0"/>
                  </a:cubicBezTo>
                  <a:cubicBezTo>
                    <a:pt x="3497" y="874"/>
                    <a:pt x="4371" y="3496"/>
                    <a:pt x="5245" y="5245"/>
                  </a:cubicBezTo>
                  <a:close/>
                </a:path>
              </a:pathLst>
            </a:custGeom>
            <a:solidFill>
              <a:srgbClr val="B23D4A"/>
            </a:solidFill>
            <a:ln w="8731" cap="flat">
              <a:noFill/>
              <a:prstDash val="solid"/>
              <a:miter/>
            </a:ln>
          </p:spPr>
          <p:txBody>
            <a:bodyPr rtlCol="0" anchor="ctr"/>
            <a:lstStyle/>
            <a:p>
              <a:endParaRPr lang="en-GB"/>
            </a:p>
          </p:txBody>
        </p:sp>
        <p:sp>
          <p:nvSpPr>
            <p:cNvPr id="1185" name="Freeform: Shape 1184">
              <a:extLst>
                <a:ext uri="{FF2B5EF4-FFF2-40B4-BE49-F238E27FC236}">
                  <a16:creationId xmlns:a16="http://schemas.microsoft.com/office/drawing/2014/main" id="{812E21EE-1F54-F291-82FF-0A9D88EFF565}"/>
                </a:ext>
              </a:extLst>
            </p:cNvPr>
            <p:cNvSpPr/>
            <p:nvPr/>
          </p:nvSpPr>
          <p:spPr>
            <a:xfrm>
              <a:off x="10349307" y="6151382"/>
              <a:ext cx="9615" cy="6993"/>
            </a:xfrm>
            <a:custGeom>
              <a:avLst/>
              <a:gdLst>
                <a:gd name="connsiteX0" fmla="*/ 2622 w 9615"/>
                <a:gd name="connsiteY0" fmla="*/ 6993 h 6993"/>
                <a:gd name="connsiteX1" fmla="*/ 0 w 9615"/>
                <a:gd name="connsiteY1" fmla="*/ 874 h 6993"/>
                <a:gd name="connsiteX2" fmla="*/ 6993 w 9615"/>
                <a:gd name="connsiteY2" fmla="*/ 0 h 6993"/>
                <a:gd name="connsiteX3" fmla="*/ 9615 w 9615"/>
                <a:gd name="connsiteY3" fmla="*/ 3496 h 6993"/>
                <a:gd name="connsiteX4" fmla="*/ 2622 w 9615"/>
                <a:gd name="connsiteY4" fmla="*/ 6993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6993">
                  <a:moveTo>
                    <a:pt x="2622" y="6993"/>
                  </a:moveTo>
                  <a:cubicBezTo>
                    <a:pt x="1748" y="5245"/>
                    <a:pt x="874" y="3496"/>
                    <a:pt x="0" y="874"/>
                  </a:cubicBezTo>
                  <a:cubicBezTo>
                    <a:pt x="2622" y="874"/>
                    <a:pt x="4371" y="0"/>
                    <a:pt x="6993" y="0"/>
                  </a:cubicBezTo>
                  <a:cubicBezTo>
                    <a:pt x="7867" y="0"/>
                    <a:pt x="8741" y="1748"/>
                    <a:pt x="9615" y="3496"/>
                  </a:cubicBezTo>
                  <a:cubicBezTo>
                    <a:pt x="6993" y="4371"/>
                    <a:pt x="5245" y="5245"/>
                    <a:pt x="2622" y="6993"/>
                  </a:cubicBezTo>
                  <a:close/>
                </a:path>
              </a:pathLst>
            </a:custGeom>
            <a:solidFill>
              <a:srgbClr val="B23D4A"/>
            </a:solidFill>
            <a:ln w="8731" cap="flat">
              <a:noFill/>
              <a:prstDash val="solid"/>
              <a:miter/>
            </a:ln>
          </p:spPr>
          <p:txBody>
            <a:bodyPr rtlCol="0" anchor="ctr"/>
            <a:lstStyle/>
            <a:p>
              <a:endParaRPr lang="en-GB"/>
            </a:p>
          </p:txBody>
        </p:sp>
        <p:sp>
          <p:nvSpPr>
            <p:cNvPr id="1186" name="Freeform: Shape 1185">
              <a:extLst>
                <a:ext uri="{FF2B5EF4-FFF2-40B4-BE49-F238E27FC236}">
                  <a16:creationId xmlns:a16="http://schemas.microsoft.com/office/drawing/2014/main" id="{8B4253F8-0CAF-A51C-992A-357B42D33391}"/>
                </a:ext>
              </a:extLst>
            </p:cNvPr>
            <p:cNvSpPr/>
            <p:nvPr/>
          </p:nvSpPr>
          <p:spPr>
            <a:xfrm>
              <a:off x="10366216" y="6230055"/>
              <a:ext cx="6693" cy="7866"/>
            </a:xfrm>
            <a:custGeom>
              <a:avLst/>
              <a:gdLst>
                <a:gd name="connsiteX0" fmla="*/ 1448 w 6693"/>
                <a:gd name="connsiteY0" fmla="*/ 7867 h 7866"/>
                <a:gd name="connsiteX1" fmla="*/ 574 w 6693"/>
                <a:gd name="connsiteY1" fmla="*/ 0 h 7866"/>
                <a:gd name="connsiteX2" fmla="*/ 6693 w 6693"/>
                <a:gd name="connsiteY2" fmla="*/ 6993 h 7866"/>
                <a:gd name="connsiteX3" fmla="*/ 6693 w 6693"/>
                <a:gd name="connsiteY3" fmla="*/ 6993 h 7866"/>
                <a:gd name="connsiteX4" fmla="*/ 1448 w 6693"/>
                <a:gd name="connsiteY4" fmla="*/ 7867 h 7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3" h="7866">
                  <a:moveTo>
                    <a:pt x="1448" y="7867"/>
                  </a:moveTo>
                  <a:cubicBezTo>
                    <a:pt x="-300" y="5245"/>
                    <a:pt x="-300" y="2622"/>
                    <a:pt x="574" y="0"/>
                  </a:cubicBezTo>
                  <a:cubicBezTo>
                    <a:pt x="2322" y="2622"/>
                    <a:pt x="4071" y="4371"/>
                    <a:pt x="6693" y="6993"/>
                  </a:cubicBezTo>
                  <a:lnTo>
                    <a:pt x="6693" y="6993"/>
                  </a:lnTo>
                  <a:cubicBezTo>
                    <a:pt x="4071" y="6993"/>
                    <a:pt x="2322" y="7867"/>
                    <a:pt x="1448" y="7867"/>
                  </a:cubicBezTo>
                  <a:close/>
                </a:path>
              </a:pathLst>
            </a:custGeom>
            <a:solidFill>
              <a:srgbClr val="BA3325"/>
            </a:solidFill>
            <a:ln w="8731" cap="flat">
              <a:noFill/>
              <a:prstDash val="solid"/>
              <a:miter/>
            </a:ln>
          </p:spPr>
          <p:txBody>
            <a:bodyPr rtlCol="0" anchor="ctr"/>
            <a:lstStyle/>
            <a:p>
              <a:endParaRPr lang="en-GB"/>
            </a:p>
          </p:txBody>
        </p:sp>
        <p:sp>
          <p:nvSpPr>
            <p:cNvPr id="1187" name="Freeform: Shape 1186">
              <a:extLst>
                <a:ext uri="{FF2B5EF4-FFF2-40B4-BE49-F238E27FC236}">
                  <a16:creationId xmlns:a16="http://schemas.microsoft.com/office/drawing/2014/main" id="{F7A4E088-9401-3EE0-054D-80C705D92721}"/>
                </a:ext>
              </a:extLst>
            </p:cNvPr>
            <p:cNvSpPr/>
            <p:nvPr/>
          </p:nvSpPr>
          <p:spPr>
            <a:xfrm>
              <a:off x="10372035" y="6236173"/>
              <a:ext cx="3496" cy="4370"/>
            </a:xfrm>
            <a:custGeom>
              <a:avLst/>
              <a:gdLst>
                <a:gd name="connsiteX0" fmla="*/ 0 w 3496"/>
                <a:gd name="connsiteY0" fmla="*/ 0 h 4370"/>
                <a:gd name="connsiteX1" fmla="*/ 3497 w 3496"/>
                <a:gd name="connsiteY1" fmla="*/ 4371 h 4370"/>
                <a:gd name="connsiteX2" fmla="*/ 0 w 3496"/>
                <a:gd name="connsiteY2" fmla="*/ 0 h 4370"/>
                <a:gd name="connsiteX3" fmla="*/ 0 w 3496"/>
                <a:gd name="connsiteY3" fmla="*/ 0 h 4370"/>
              </a:gdLst>
              <a:ahLst/>
              <a:cxnLst>
                <a:cxn ang="0">
                  <a:pos x="connsiteX0" y="connsiteY0"/>
                </a:cxn>
                <a:cxn ang="0">
                  <a:pos x="connsiteX1" y="connsiteY1"/>
                </a:cxn>
                <a:cxn ang="0">
                  <a:pos x="connsiteX2" y="connsiteY2"/>
                </a:cxn>
                <a:cxn ang="0">
                  <a:pos x="connsiteX3" y="connsiteY3"/>
                </a:cxn>
              </a:cxnLst>
              <a:rect l="l" t="t" r="r" b="b"/>
              <a:pathLst>
                <a:path w="3496" h="4370">
                  <a:moveTo>
                    <a:pt x="0" y="0"/>
                  </a:moveTo>
                  <a:cubicBezTo>
                    <a:pt x="874" y="1748"/>
                    <a:pt x="2623" y="2623"/>
                    <a:pt x="3497" y="4371"/>
                  </a:cubicBezTo>
                  <a:cubicBezTo>
                    <a:pt x="1748" y="3497"/>
                    <a:pt x="874" y="1748"/>
                    <a:pt x="0" y="0"/>
                  </a:cubicBezTo>
                  <a:cubicBezTo>
                    <a:pt x="0" y="874"/>
                    <a:pt x="0" y="0"/>
                    <a:pt x="0" y="0"/>
                  </a:cubicBezTo>
                  <a:close/>
                </a:path>
              </a:pathLst>
            </a:custGeom>
            <a:solidFill>
              <a:srgbClr val="BA3325"/>
            </a:solidFill>
            <a:ln w="8731" cap="flat">
              <a:noFill/>
              <a:prstDash val="solid"/>
              <a:miter/>
            </a:ln>
          </p:spPr>
          <p:txBody>
            <a:bodyPr rtlCol="0" anchor="ctr"/>
            <a:lstStyle/>
            <a:p>
              <a:endParaRPr lang="en-GB"/>
            </a:p>
          </p:txBody>
        </p:sp>
        <p:sp>
          <p:nvSpPr>
            <p:cNvPr id="1188" name="Freeform: Shape 1187">
              <a:extLst>
                <a:ext uri="{FF2B5EF4-FFF2-40B4-BE49-F238E27FC236}">
                  <a16:creationId xmlns:a16="http://schemas.microsoft.com/office/drawing/2014/main" id="{4D3BD6F4-DAFA-E666-861F-F7A390B6C2E9}"/>
                </a:ext>
              </a:extLst>
            </p:cNvPr>
            <p:cNvSpPr/>
            <p:nvPr/>
          </p:nvSpPr>
          <p:spPr>
            <a:xfrm>
              <a:off x="10380776" y="6298238"/>
              <a:ext cx="3885" cy="8741"/>
            </a:xfrm>
            <a:custGeom>
              <a:avLst/>
              <a:gdLst>
                <a:gd name="connsiteX0" fmla="*/ 3497 w 3885"/>
                <a:gd name="connsiteY0" fmla="*/ 0 h 8741"/>
                <a:gd name="connsiteX1" fmla="*/ 3497 w 3885"/>
                <a:gd name="connsiteY1" fmla="*/ 0 h 8741"/>
                <a:gd name="connsiteX2" fmla="*/ 0 w 3885"/>
                <a:gd name="connsiteY2" fmla="*/ 8741 h 8741"/>
                <a:gd name="connsiteX3" fmla="*/ 0 w 3885"/>
                <a:gd name="connsiteY3" fmla="*/ 8741 h 8741"/>
                <a:gd name="connsiteX4" fmla="*/ 3497 w 3885"/>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5" h="8741">
                  <a:moveTo>
                    <a:pt x="3497" y="0"/>
                  </a:moveTo>
                  <a:cubicBezTo>
                    <a:pt x="3497" y="0"/>
                    <a:pt x="4371" y="0"/>
                    <a:pt x="3497" y="0"/>
                  </a:cubicBezTo>
                  <a:cubicBezTo>
                    <a:pt x="2623" y="2622"/>
                    <a:pt x="1748" y="6119"/>
                    <a:pt x="0" y="8741"/>
                  </a:cubicBezTo>
                  <a:cubicBezTo>
                    <a:pt x="0" y="8741"/>
                    <a:pt x="0" y="8741"/>
                    <a:pt x="0" y="8741"/>
                  </a:cubicBezTo>
                  <a:cubicBezTo>
                    <a:pt x="874" y="5245"/>
                    <a:pt x="2623" y="2622"/>
                    <a:pt x="3497" y="0"/>
                  </a:cubicBezTo>
                  <a:close/>
                </a:path>
              </a:pathLst>
            </a:custGeom>
            <a:solidFill>
              <a:srgbClr val="BE7625"/>
            </a:solidFill>
            <a:ln w="8731" cap="flat">
              <a:noFill/>
              <a:prstDash val="solid"/>
              <a:miter/>
            </a:ln>
          </p:spPr>
          <p:txBody>
            <a:bodyPr rtlCol="0" anchor="ctr"/>
            <a:lstStyle/>
            <a:p>
              <a:endParaRPr lang="en-GB"/>
            </a:p>
          </p:txBody>
        </p:sp>
        <p:sp>
          <p:nvSpPr>
            <p:cNvPr id="1189" name="Freeform: Shape 1188">
              <a:extLst>
                <a:ext uri="{FF2B5EF4-FFF2-40B4-BE49-F238E27FC236}">
                  <a16:creationId xmlns:a16="http://schemas.microsoft.com/office/drawing/2014/main" id="{E9F79EA1-0153-0DE4-A4AC-2277CE68DC07}"/>
                </a:ext>
              </a:extLst>
            </p:cNvPr>
            <p:cNvSpPr/>
            <p:nvPr/>
          </p:nvSpPr>
          <p:spPr>
            <a:xfrm>
              <a:off x="10038986" y="6311350"/>
              <a:ext cx="874" cy="12237"/>
            </a:xfrm>
            <a:custGeom>
              <a:avLst/>
              <a:gdLst>
                <a:gd name="connsiteX0" fmla="*/ 0 w 874"/>
                <a:gd name="connsiteY0" fmla="*/ 12238 h 12237"/>
                <a:gd name="connsiteX1" fmla="*/ 874 w 874"/>
                <a:gd name="connsiteY1" fmla="*/ 0 h 12237"/>
                <a:gd name="connsiteX2" fmla="*/ 0 w 874"/>
                <a:gd name="connsiteY2" fmla="*/ 12238 h 12237"/>
              </a:gdLst>
              <a:ahLst/>
              <a:cxnLst>
                <a:cxn ang="0">
                  <a:pos x="connsiteX0" y="connsiteY0"/>
                </a:cxn>
                <a:cxn ang="0">
                  <a:pos x="connsiteX1" y="connsiteY1"/>
                </a:cxn>
                <a:cxn ang="0">
                  <a:pos x="connsiteX2" y="connsiteY2"/>
                </a:cxn>
              </a:cxnLst>
              <a:rect l="l" t="t" r="r" b="b"/>
              <a:pathLst>
                <a:path w="874" h="12237">
                  <a:moveTo>
                    <a:pt x="0" y="12238"/>
                  </a:moveTo>
                  <a:cubicBezTo>
                    <a:pt x="0" y="7867"/>
                    <a:pt x="0" y="4371"/>
                    <a:pt x="874" y="0"/>
                  </a:cubicBezTo>
                  <a:cubicBezTo>
                    <a:pt x="874" y="4371"/>
                    <a:pt x="0" y="8741"/>
                    <a:pt x="0" y="12238"/>
                  </a:cubicBezTo>
                  <a:close/>
                </a:path>
              </a:pathLst>
            </a:custGeom>
            <a:solidFill>
              <a:srgbClr val="3D2226"/>
            </a:solidFill>
            <a:ln w="8731" cap="flat">
              <a:noFill/>
              <a:prstDash val="solid"/>
              <a:miter/>
            </a:ln>
          </p:spPr>
          <p:txBody>
            <a:bodyPr rtlCol="0" anchor="ctr"/>
            <a:lstStyle/>
            <a:p>
              <a:endParaRPr lang="en-GB"/>
            </a:p>
          </p:txBody>
        </p:sp>
        <p:sp>
          <p:nvSpPr>
            <p:cNvPr id="1190" name="Freeform: Shape 1189">
              <a:extLst>
                <a:ext uri="{FF2B5EF4-FFF2-40B4-BE49-F238E27FC236}">
                  <a16:creationId xmlns:a16="http://schemas.microsoft.com/office/drawing/2014/main" id="{6E8F82D1-D3B9-72CC-FC2D-56A72463C7DB}"/>
                </a:ext>
              </a:extLst>
            </p:cNvPr>
            <p:cNvSpPr/>
            <p:nvPr/>
          </p:nvSpPr>
          <p:spPr>
            <a:xfrm>
              <a:off x="10864177" y="1594477"/>
              <a:ext cx="54196" cy="78672"/>
            </a:xfrm>
            <a:custGeom>
              <a:avLst/>
              <a:gdLst>
                <a:gd name="connsiteX0" fmla="*/ 0 w 54196"/>
                <a:gd name="connsiteY0" fmla="*/ 38462 h 78672"/>
                <a:gd name="connsiteX1" fmla="*/ 22728 w 54196"/>
                <a:gd name="connsiteY1" fmla="*/ 7867 h 78672"/>
                <a:gd name="connsiteX2" fmla="*/ 31469 w 54196"/>
                <a:gd name="connsiteY2" fmla="*/ 0 h 78672"/>
                <a:gd name="connsiteX3" fmla="*/ 31469 w 54196"/>
                <a:gd name="connsiteY3" fmla="*/ 0 h 78672"/>
                <a:gd name="connsiteX4" fmla="*/ 51574 w 54196"/>
                <a:gd name="connsiteY4" fmla="*/ 1748 h 78672"/>
                <a:gd name="connsiteX5" fmla="*/ 54197 w 54196"/>
                <a:gd name="connsiteY5" fmla="*/ 78673 h 78672"/>
                <a:gd name="connsiteX6" fmla="*/ 53323 w 54196"/>
                <a:gd name="connsiteY6" fmla="*/ 78673 h 78672"/>
                <a:gd name="connsiteX7" fmla="*/ 32343 w 54196"/>
                <a:gd name="connsiteY7" fmla="*/ 76924 h 78672"/>
                <a:gd name="connsiteX8" fmla="*/ 28847 w 54196"/>
                <a:gd name="connsiteY8" fmla="*/ 77799 h 78672"/>
                <a:gd name="connsiteX9" fmla="*/ 15734 w 54196"/>
                <a:gd name="connsiteY9" fmla="*/ 64686 h 78672"/>
                <a:gd name="connsiteX10" fmla="*/ 1748 w 54196"/>
                <a:gd name="connsiteY10" fmla="*/ 49826 h 78672"/>
                <a:gd name="connsiteX11" fmla="*/ 0 w 54196"/>
                <a:gd name="connsiteY11" fmla="*/ 38462 h 7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196" h="78672">
                  <a:moveTo>
                    <a:pt x="0" y="38462"/>
                  </a:moveTo>
                  <a:cubicBezTo>
                    <a:pt x="7867" y="27973"/>
                    <a:pt x="14860" y="18357"/>
                    <a:pt x="22728" y="7867"/>
                  </a:cubicBezTo>
                  <a:cubicBezTo>
                    <a:pt x="25350" y="5245"/>
                    <a:pt x="28847" y="2622"/>
                    <a:pt x="31469" y="0"/>
                  </a:cubicBezTo>
                  <a:cubicBezTo>
                    <a:pt x="31469" y="0"/>
                    <a:pt x="31469" y="0"/>
                    <a:pt x="31469" y="0"/>
                  </a:cubicBezTo>
                  <a:cubicBezTo>
                    <a:pt x="38462" y="874"/>
                    <a:pt x="44581" y="874"/>
                    <a:pt x="51574" y="1748"/>
                  </a:cubicBezTo>
                  <a:cubicBezTo>
                    <a:pt x="52449" y="27098"/>
                    <a:pt x="53323" y="53323"/>
                    <a:pt x="54197" y="78673"/>
                  </a:cubicBezTo>
                  <a:cubicBezTo>
                    <a:pt x="54197" y="78673"/>
                    <a:pt x="53323" y="78673"/>
                    <a:pt x="53323" y="78673"/>
                  </a:cubicBezTo>
                  <a:cubicBezTo>
                    <a:pt x="46329" y="77799"/>
                    <a:pt x="39336" y="77799"/>
                    <a:pt x="32343" y="76924"/>
                  </a:cubicBezTo>
                  <a:cubicBezTo>
                    <a:pt x="32343" y="76924"/>
                    <a:pt x="28847" y="77799"/>
                    <a:pt x="28847" y="77799"/>
                  </a:cubicBezTo>
                  <a:cubicBezTo>
                    <a:pt x="24476" y="73428"/>
                    <a:pt x="20105" y="69057"/>
                    <a:pt x="15734" y="64686"/>
                  </a:cubicBezTo>
                  <a:cubicBezTo>
                    <a:pt x="11364" y="59442"/>
                    <a:pt x="6119" y="55071"/>
                    <a:pt x="1748" y="49826"/>
                  </a:cubicBezTo>
                  <a:cubicBezTo>
                    <a:pt x="874" y="45455"/>
                    <a:pt x="0" y="41959"/>
                    <a:pt x="0" y="38462"/>
                  </a:cubicBezTo>
                  <a:close/>
                </a:path>
              </a:pathLst>
            </a:custGeom>
            <a:solidFill>
              <a:srgbClr val="547F31"/>
            </a:solidFill>
            <a:ln w="8731" cap="flat">
              <a:noFill/>
              <a:prstDash val="solid"/>
              <a:miter/>
            </a:ln>
          </p:spPr>
          <p:txBody>
            <a:bodyPr rtlCol="0" anchor="ctr"/>
            <a:lstStyle/>
            <a:p>
              <a:endParaRPr lang="en-GB"/>
            </a:p>
          </p:txBody>
        </p:sp>
        <p:sp>
          <p:nvSpPr>
            <p:cNvPr id="1191" name="Freeform: Shape 1190">
              <a:extLst>
                <a:ext uri="{FF2B5EF4-FFF2-40B4-BE49-F238E27FC236}">
                  <a16:creationId xmlns:a16="http://schemas.microsoft.com/office/drawing/2014/main" id="{6D7D8A66-EFB8-822F-C7F4-A2A3218741CB}"/>
                </a:ext>
              </a:extLst>
            </p:cNvPr>
            <p:cNvSpPr/>
            <p:nvPr/>
          </p:nvSpPr>
          <p:spPr>
            <a:xfrm>
              <a:off x="10848263" y="1643429"/>
              <a:ext cx="57872" cy="70463"/>
            </a:xfrm>
            <a:custGeom>
              <a:avLst/>
              <a:gdLst>
                <a:gd name="connsiteX0" fmla="*/ 44760 w 57872"/>
                <a:gd name="connsiteY0" fmla="*/ 27973 h 70463"/>
                <a:gd name="connsiteX1" fmla="*/ 48257 w 57872"/>
                <a:gd name="connsiteY1" fmla="*/ 27098 h 70463"/>
                <a:gd name="connsiteX2" fmla="*/ 56998 w 57872"/>
                <a:gd name="connsiteY2" fmla="*/ 39336 h 70463"/>
                <a:gd name="connsiteX3" fmla="*/ 57873 w 57872"/>
                <a:gd name="connsiteY3" fmla="*/ 55071 h 70463"/>
                <a:gd name="connsiteX4" fmla="*/ 1053 w 57872"/>
                <a:gd name="connsiteY4" fmla="*/ 44581 h 70463"/>
                <a:gd name="connsiteX5" fmla="*/ 17662 w 57872"/>
                <a:gd name="connsiteY5" fmla="*/ 0 h 70463"/>
                <a:gd name="connsiteX6" fmla="*/ 31648 w 57872"/>
                <a:gd name="connsiteY6" fmla="*/ 14860 h 70463"/>
                <a:gd name="connsiteX7" fmla="*/ 44760 w 57872"/>
                <a:gd name="connsiteY7" fmla="*/ 27973 h 7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72" h="70463">
                  <a:moveTo>
                    <a:pt x="44760" y="27973"/>
                  </a:moveTo>
                  <a:cubicBezTo>
                    <a:pt x="44760" y="27973"/>
                    <a:pt x="48257" y="27098"/>
                    <a:pt x="48257" y="27098"/>
                  </a:cubicBezTo>
                  <a:cubicBezTo>
                    <a:pt x="50879" y="31469"/>
                    <a:pt x="54376" y="34966"/>
                    <a:pt x="56998" y="39336"/>
                  </a:cubicBezTo>
                  <a:cubicBezTo>
                    <a:pt x="56998" y="44581"/>
                    <a:pt x="56998" y="49826"/>
                    <a:pt x="57873" y="55071"/>
                  </a:cubicBezTo>
                  <a:cubicBezTo>
                    <a:pt x="32522" y="86540"/>
                    <a:pt x="12417" y="62938"/>
                    <a:pt x="1053" y="44581"/>
                  </a:cubicBezTo>
                  <a:cubicBezTo>
                    <a:pt x="-4192" y="36714"/>
                    <a:pt x="11543" y="15735"/>
                    <a:pt x="17662" y="0"/>
                  </a:cubicBezTo>
                  <a:cubicBezTo>
                    <a:pt x="22033" y="5245"/>
                    <a:pt x="27278" y="9616"/>
                    <a:pt x="31648" y="14860"/>
                  </a:cubicBezTo>
                  <a:cubicBezTo>
                    <a:pt x="36019" y="19231"/>
                    <a:pt x="40390" y="23602"/>
                    <a:pt x="44760" y="27973"/>
                  </a:cubicBezTo>
                  <a:close/>
                </a:path>
              </a:pathLst>
            </a:custGeom>
            <a:solidFill>
              <a:srgbClr val="E56A2D"/>
            </a:solidFill>
            <a:ln w="8731" cap="flat">
              <a:noFill/>
              <a:prstDash val="solid"/>
              <a:miter/>
            </a:ln>
          </p:spPr>
          <p:txBody>
            <a:bodyPr rtlCol="0" anchor="ctr"/>
            <a:lstStyle/>
            <a:p>
              <a:endParaRPr lang="en-GB"/>
            </a:p>
          </p:txBody>
        </p:sp>
        <p:sp>
          <p:nvSpPr>
            <p:cNvPr id="1192" name="Freeform: Shape 1191">
              <a:extLst>
                <a:ext uri="{FF2B5EF4-FFF2-40B4-BE49-F238E27FC236}">
                  <a16:creationId xmlns:a16="http://schemas.microsoft.com/office/drawing/2014/main" id="{BB4A49B7-D364-1238-359F-B9119B9CF094}"/>
                </a:ext>
              </a:extLst>
            </p:cNvPr>
            <p:cNvSpPr/>
            <p:nvPr/>
          </p:nvSpPr>
          <p:spPr>
            <a:xfrm>
              <a:off x="10785504" y="1562134"/>
              <a:ext cx="55366" cy="44581"/>
            </a:xfrm>
            <a:custGeom>
              <a:avLst/>
              <a:gdLst>
                <a:gd name="connsiteX0" fmla="*/ 22728 w 55366"/>
                <a:gd name="connsiteY0" fmla="*/ 0 h 44581"/>
                <a:gd name="connsiteX1" fmla="*/ 30595 w 55366"/>
                <a:gd name="connsiteY1" fmla="*/ 44581 h 44581"/>
                <a:gd name="connsiteX2" fmla="*/ 0 w 55366"/>
                <a:gd name="connsiteY2" fmla="*/ 29721 h 44581"/>
                <a:gd name="connsiteX3" fmla="*/ 22728 w 55366"/>
                <a:gd name="connsiteY3" fmla="*/ 0 h 44581"/>
              </a:gdLst>
              <a:ahLst/>
              <a:cxnLst>
                <a:cxn ang="0">
                  <a:pos x="connsiteX0" y="connsiteY0"/>
                </a:cxn>
                <a:cxn ang="0">
                  <a:pos x="connsiteX1" y="connsiteY1"/>
                </a:cxn>
                <a:cxn ang="0">
                  <a:pos x="connsiteX2" y="connsiteY2"/>
                </a:cxn>
                <a:cxn ang="0">
                  <a:pos x="connsiteX3" y="connsiteY3"/>
                </a:cxn>
              </a:cxnLst>
              <a:rect l="l" t="t" r="r" b="b"/>
              <a:pathLst>
                <a:path w="55366" h="44581">
                  <a:moveTo>
                    <a:pt x="22728" y="0"/>
                  </a:moveTo>
                  <a:cubicBezTo>
                    <a:pt x="34966" y="13112"/>
                    <a:pt x="84792" y="19231"/>
                    <a:pt x="30595" y="44581"/>
                  </a:cubicBezTo>
                  <a:cubicBezTo>
                    <a:pt x="20105" y="39336"/>
                    <a:pt x="10490" y="34966"/>
                    <a:pt x="0" y="29721"/>
                  </a:cubicBezTo>
                  <a:cubicBezTo>
                    <a:pt x="7867" y="20105"/>
                    <a:pt x="15734" y="9616"/>
                    <a:pt x="22728" y="0"/>
                  </a:cubicBezTo>
                  <a:close/>
                </a:path>
              </a:pathLst>
            </a:custGeom>
            <a:solidFill>
              <a:srgbClr val="54683D"/>
            </a:solidFill>
            <a:ln w="8731" cap="flat">
              <a:noFill/>
              <a:prstDash val="solid"/>
              <a:miter/>
            </a:ln>
          </p:spPr>
          <p:txBody>
            <a:bodyPr rtlCol="0" anchor="ctr"/>
            <a:lstStyle/>
            <a:p>
              <a:endParaRPr lang="en-GB"/>
            </a:p>
          </p:txBody>
        </p:sp>
        <p:sp>
          <p:nvSpPr>
            <p:cNvPr id="1193" name="Freeform: Shape 1192">
              <a:extLst>
                <a:ext uri="{FF2B5EF4-FFF2-40B4-BE49-F238E27FC236}">
                  <a16:creationId xmlns:a16="http://schemas.microsoft.com/office/drawing/2014/main" id="{D45F05CD-E64C-9BF5-0BB9-C7BC7E3A8846}"/>
                </a:ext>
              </a:extLst>
            </p:cNvPr>
            <p:cNvSpPr/>
            <p:nvPr/>
          </p:nvSpPr>
          <p:spPr>
            <a:xfrm>
              <a:off x="10523261" y="1451118"/>
              <a:ext cx="37797" cy="42014"/>
            </a:xfrm>
            <a:custGeom>
              <a:avLst/>
              <a:gdLst>
                <a:gd name="connsiteX0" fmla="*/ 23602 w 37797"/>
                <a:gd name="connsiteY0" fmla="*/ 0 h 42014"/>
                <a:gd name="connsiteX1" fmla="*/ 37588 w 37797"/>
                <a:gd name="connsiteY1" fmla="*/ 26224 h 42014"/>
                <a:gd name="connsiteX2" fmla="*/ 17483 w 37797"/>
                <a:gd name="connsiteY2" fmla="*/ 41959 h 42014"/>
                <a:gd name="connsiteX3" fmla="*/ 0 w 37797"/>
                <a:gd name="connsiteY3" fmla="*/ 22728 h 42014"/>
                <a:gd name="connsiteX4" fmla="*/ 23602 w 37797"/>
                <a:gd name="connsiteY4" fmla="*/ 0 h 420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97" h="42014">
                  <a:moveTo>
                    <a:pt x="23602" y="0"/>
                  </a:moveTo>
                  <a:cubicBezTo>
                    <a:pt x="29721" y="11364"/>
                    <a:pt x="39336" y="20105"/>
                    <a:pt x="37588" y="26224"/>
                  </a:cubicBezTo>
                  <a:cubicBezTo>
                    <a:pt x="35840" y="33217"/>
                    <a:pt x="23602" y="42833"/>
                    <a:pt x="17483" y="41959"/>
                  </a:cubicBezTo>
                  <a:cubicBezTo>
                    <a:pt x="10490" y="41085"/>
                    <a:pt x="0" y="28847"/>
                    <a:pt x="0" y="22728"/>
                  </a:cubicBezTo>
                  <a:cubicBezTo>
                    <a:pt x="874" y="15735"/>
                    <a:pt x="13112" y="9616"/>
                    <a:pt x="23602" y="0"/>
                  </a:cubicBezTo>
                  <a:close/>
                </a:path>
              </a:pathLst>
            </a:custGeom>
            <a:solidFill>
              <a:srgbClr val="547F31"/>
            </a:solidFill>
            <a:ln w="8731" cap="flat">
              <a:noFill/>
              <a:prstDash val="solid"/>
              <a:miter/>
            </a:ln>
          </p:spPr>
          <p:txBody>
            <a:bodyPr rtlCol="0" anchor="ctr"/>
            <a:lstStyle/>
            <a:p>
              <a:endParaRPr lang="en-GB"/>
            </a:p>
          </p:txBody>
        </p:sp>
        <p:sp>
          <p:nvSpPr>
            <p:cNvPr id="1194" name="Freeform: Shape 1193">
              <a:extLst>
                <a:ext uri="{FF2B5EF4-FFF2-40B4-BE49-F238E27FC236}">
                  <a16:creationId xmlns:a16="http://schemas.microsoft.com/office/drawing/2014/main" id="{61AB5208-26E6-841A-D1BB-8BDECEF69A4A}"/>
                </a:ext>
              </a:extLst>
            </p:cNvPr>
            <p:cNvSpPr/>
            <p:nvPr/>
          </p:nvSpPr>
          <p:spPr>
            <a:xfrm>
              <a:off x="10715512" y="1482543"/>
              <a:ext cx="33278" cy="29099"/>
            </a:xfrm>
            <a:custGeom>
              <a:avLst/>
              <a:gdLst>
                <a:gd name="connsiteX0" fmla="*/ 33278 w 33278"/>
                <a:gd name="connsiteY0" fmla="*/ 14031 h 29099"/>
                <a:gd name="connsiteX1" fmla="*/ 16670 w 33278"/>
                <a:gd name="connsiteY1" fmla="*/ 28891 h 29099"/>
                <a:gd name="connsiteX2" fmla="*/ 61 w 33278"/>
                <a:gd name="connsiteY2" fmla="*/ 14031 h 29099"/>
                <a:gd name="connsiteX3" fmla="*/ 10551 w 33278"/>
                <a:gd name="connsiteY3" fmla="*/ 45 h 29099"/>
                <a:gd name="connsiteX4" fmla="*/ 33278 w 33278"/>
                <a:gd name="connsiteY4" fmla="*/ 14031 h 29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78" h="29099">
                  <a:moveTo>
                    <a:pt x="33278" y="14031"/>
                  </a:moveTo>
                  <a:cubicBezTo>
                    <a:pt x="25411" y="21024"/>
                    <a:pt x="19292" y="30640"/>
                    <a:pt x="16670" y="28891"/>
                  </a:cubicBezTo>
                  <a:cubicBezTo>
                    <a:pt x="9677" y="26269"/>
                    <a:pt x="3558" y="20150"/>
                    <a:pt x="61" y="14031"/>
                  </a:cubicBezTo>
                  <a:cubicBezTo>
                    <a:pt x="-813" y="11408"/>
                    <a:pt x="7928" y="-830"/>
                    <a:pt x="10551" y="45"/>
                  </a:cubicBezTo>
                  <a:cubicBezTo>
                    <a:pt x="18418" y="1793"/>
                    <a:pt x="24537" y="7912"/>
                    <a:pt x="33278" y="14031"/>
                  </a:cubicBezTo>
                  <a:close/>
                </a:path>
              </a:pathLst>
            </a:custGeom>
            <a:solidFill>
              <a:srgbClr val="7E6426"/>
            </a:solidFill>
            <a:ln w="8731" cap="flat">
              <a:noFill/>
              <a:prstDash val="solid"/>
              <a:miter/>
            </a:ln>
          </p:spPr>
          <p:txBody>
            <a:bodyPr rtlCol="0" anchor="ctr"/>
            <a:lstStyle/>
            <a:p>
              <a:endParaRPr lang="en-GB"/>
            </a:p>
          </p:txBody>
        </p:sp>
        <p:sp>
          <p:nvSpPr>
            <p:cNvPr id="1195" name="Freeform: Shape 1194">
              <a:extLst>
                <a:ext uri="{FF2B5EF4-FFF2-40B4-BE49-F238E27FC236}">
                  <a16:creationId xmlns:a16="http://schemas.microsoft.com/office/drawing/2014/main" id="{CE669B5D-8B92-0A41-356D-0D63EE69F6CB}"/>
                </a:ext>
              </a:extLst>
            </p:cNvPr>
            <p:cNvSpPr/>
            <p:nvPr/>
          </p:nvSpPr>
          <p:spPr>
            <a:xfrm>
              <a:off x="10594553" y="1514056"/>
              <a:ext cx="15248" cy="27972"/>
            </a:xfrm>
            <a:custGeom>
              <a:avLst/>
              <a:gdLst>
                <a:gd name="connsiteX0" fmla="*/ 388 w 15248"/>
                <a:gd name="connsiteY0" fmla="*/ 0 h 27972"/>
                <a:gd name="connsiteX1" fmla="*/ 8256 w 15248"/>
                <a:gd name="connsiteY1" fmla="*/ 0 h 27972"/>
                <a:gd name="connsiteX2" fmla="*/ 15249 w 15248"/>
                <a:gd name="connsiteY2" fmla="*/ 25350 h 27972"/>
                <a:gd name="connsiteX3" fmla="*/ 388 w 15248"/>
                <a:gd name="connsiteY3" fmla="*/ 27973 h 27972"/>
                <a:gd name="connsiteX4" fmla="*/ 388 w 15248"/>
                <a:gd name="connsiteY4" fmla="*/ 0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8" h="27972">
                  <a:moveTo>
                    <a:pt x="388" y="0"/>
                  </a:moveTo>
                  <a:cubicBezTo>
                    <a:pt x="3011" y="874"/>
                    <a:pt x="5633" y="874"/>
                    <a:pt x="8256" y="0"/>
                  </a:cubicBezTo>
                  <a:cubicBezTo>
                    <a:pt x="10004" y="8741"/>
                    <a:pt x="12627" y="16609"/>
                    <a:pt x="15249" y="25350"/>
                  </a:cubicBezTo>
                  <a:cubicBezTo>
                    <a:pt x="10004" y="26224"/>
                    <a:pt x="5633" y="27098"/>
                    <a:pt x="388" y="27973"/>
                  </a:cubicBezTo>
                  <a:cubicBezTo>
                    <a:pt x="-486" y="19231"/>
                    <a:pt x="388" y="9616"/>
                    <a:pt x="388" y="0"/>
                  </a:cubicBezTo>
                  <a:close/>
                </a:path>
              </a:pathLst>
            </a:custGeom>
            <a:solidFill>
              <a:srgbClr val="547F31"/>
            </a:solidFill>
            <a:ln w="8731" cap="flat">
              <a:noFill/>
              <a:prstDash val="solid"/>
              <a:miter/>
            </a:ln>
          </p:spPr>
          <p:txBody>
            <a:bodyPr rtlCol="0" anchor="ctr"/>
            <a:lstStyle/>
            <a:p>
              <a:endParaRPr lang="en-GB"/>
            </a:p>
          </p:txBody>
        </p:sp>
        <p:sp>
          <p:nvSpPr>
            <p:cNvPr id="1196" name="Freeform: Shape 1195">
              <a:extLst>
                <a:ext uri="{FF2B5EF4-FFF2-40B4-BE49-F238E27FC236}">
                  <a16:creationId xmlns:a16="http://schemas.microsoft.com/office/drawing/2014/main" id="{4BA3818C-8B13-928B-4B54-05A50FF71B15}"/>
                </a:ext>
              </a:extLst>
            </p:cNvPr>
            <p:cNvSpPr/>
            <p:nvPr/>
          </p:nvSpPr>
          <p:spPr>
            <a:xfrm>
              <a:off x="10904388" y="1673150"/>
              <a:ext cx="27098" cy="26224"/>
            </a:xfrm>
            <a:custGeom>
              <a:avLst/>
              <a:gdLst>
                <a:gd name="connsiteX0" fmla="*/ 874 w 27098"/>
                <a:gd name="connsiteY0" fmla="*/ 26224 h 26224"/>
                <a:gd name="connsiteX1" fmla="*/ 0 w 27098"/>
                <a:gd name="connsiteY1" fmla="*/ 10490 h 26224"/>
                <a:gd name="connsiteX2" fmla="*/ 12238 w 27098"/>
                <a:gd name="connsiteY2" fmla="*/ 0 h 26224"/>
                <a:gd name="connsiteX3" fmla="*/ 13112 w 27098"/>
                <a:gd name="connsiteY3" fmla="*/ 0 h 26224"/>
                <a:gd name="connsiteX4" fmla="*/ 27098 w 27098"/>
                <a:gd name="connsiteY4" fmla="*/ 9615 h 26224"/>
                <a:gd name="connsiteX5" fmla="*/ 874 w 27098"/>
                <a:gd name="connsiteY5" fmla="*/ 26224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98" h="26224">
                  <a:moveTo>
                    <a:pt x="874" y="26224"/>
                  </a:moveTo>
                  <a:cubicBezTo>
                    <a:pt x="874" y="20979"/>
                    <a:pt x="874" y="15734"/>
                    <a:pt x="0" y="10490"/>
                  </a:cubicBezTo>
                  <a:cubicBezTo>
                    <a:pt x="4371" y="6993"/>
                    <a:pt x="8741" y="3497"/>
                    <a:pt x="12238" y="0"/>
                  </a:cubicBezTo>
                  <a:cubicBezTo>
                    <a:pt x="12238" y="0"/>
                    <a:pt x="13112" y="0"/>
                    <a:pt x="13112" y="0"/>
                  </a:cubicBezTo>
                  <a:cubicBezTo>
                    <a:pt x="17483" y="3497"/>
                    <a:pt x="22727" y="6119"/>
                    <a:pt x="27098" y="9615"/>
                  </a:cubicBezTo>
                  <a:cubicBezTo>
                    <a:pt x="18357" y="14860"/>
                    <a:pt x="9615" y="20105"/>
                    <a:pt x="874" y="26224"/>
                  </a:cubicBezTo>
                  <a:close/>
                </a:path>
              </a:pathLst>
            </a:custGeom>
            <a:solidFill>
              <a:srgbClr val="7E4E29"/>
            </a:solidFill>
            <a:ln w="8731" cap="flat">
              <a:noFill/>
              <a:prstDash val="solid"/>
              <a:miter/>
            </a:ln>
          </p:spPr>
          <p:txBody>
            <a:bodyPr rtlCol="0" anchor="ctr"/>
            <a:lstStyle/>
            <a:p>
              <a:endParaRPr lang="en-GB"/>
            </a:p>
          </p:txBody>
        </p:sp>
        <p:sp>
          <p:nvSpPr>
            <p:cNvPr id="1197" name="Freeform: Shape 1196">
              <a:extLst>
                <a:ext uri="{FF2B5EF4-FFF2-40B4-BE49-F238E27FC236}">
                  <a16:creationId xmlns:a16="http://schemas.microsoft.com/office/drawing/2014/main" id="{129D1BD9-9642-4E11-4595-92F629632BE6}"/>
                </a:ext>
              </a:extLst>
            </p:cNvPr>
            <p:cNvSpPr/>
            <p:nvPr/>
          </p:nvSpPr>
          <p:spPr>
            <a:xfrm>
              <a:off x="11035509" y="1726473"/>
              <a:ext cx="26224" cy="8741"/>
            </a:xfrm>
            <a:custGeom>
              <a:avLst/>
              <a:gdLst>
                <a:gd name="connsiteX0" fmla="*/ 18357 w 26224"/>
                <a:gd name="connsiteY0" fmla="*/ 0 h 8741"/>
                <a:gd name="connsiteX1" fmla="*/ 26224 w 26224"/>
                <a:gd name="connsiteY1" fmla="*/ 8741 h 8741"/>
                <a:gd name="connsiteX2" fmla="*/ 0 w 26224"/>
                <a:gd name="connsiteY2" fmla="*/ 8741 h 8741"/>
                <a:gd name="connsiteX3" fmla="*/ 18357 w 26224"/>
                <a:gd name="connsiteY3" fmla="*/ 0 h 8741"/>
              </a:gdLst>
              <a:ahLst/>
              <a:cxnLst>
                <a:cxn ang="0">
                  <a:pos x="connsiteX0" y="connsiteY0"/>
                </a:cxn>
                <a:cxn ang="0">
                  <a:pos x="connsiteX1" y="connsiteY1"/>
                </a:cxn>
                <a:cxn ang="0">
                  <a:pos x="connsiteX2" y="connsiteY2"/>
                </a:cxn>
                <a:cxn ang="0">
                  <a:pos x="connsiteX3" y="connsiteY3"/>
                </a:cxn>
              </a:cxnLst>
              <a:rect l="l" t="t" r="r" b="b"/>
              <a:pathLst>
                <a:path w="26224" h="8741">
                  <a:moveTo>
                    <a:pt x="18357" y="0"/>
                  </a:moveTo>
                  <a:cubicBezTo>
                    <a:pt x="20979" y="2622"/>
                    <a:pt x="23602" y="6119"/>
                    <a:pt x="26224" y="8741"/>
                  </a:cubicBezTo>
                  <a:cubicBezTo>
                    <a:pt x="17483" y="8741"/>
                    <a:pt x="8741" y="8741"/>
                    <a:pt x="0" y="8741"/>
                  </a:cubicBezTo>
                  <a:cubicBezTo>
                    <a:pt x="6119" y="5245"/>
                    <a:pt x="12238" y="2622"/>
                    <a:pt x="18357" y="0"/>
                  </a:cubicBezTo>
                  <a:close/>
                </a:path>
              </a:pathLst>
            </a:custGeom>
            <a:solidFill>
              <a:srgbClr val="BE7625"/>
            </a:solidFill>
            <a:ln w="8731" cap="flat">
              <a:noFill/>
              <a:prstDash val="solid"/>
              <a:miter/>
            </a:ln>
          </p:spPr>
          <p:txBody>
            <a:bodyPr rtlCol="0" anchor="ctr"/>
            <a:lstStyle/>
            <a:p>
              <a:endParaRPr lang="en-GB"/>
            </a:p>
          </p:txBody>
        </p:sp>
        <p:sp>
          <p:nvSpPr>
            <p:cNvPr id="1198" name="Freeform: Shape 1197">
              <a:extLst>
                <a:ext uri="{FF2B5EF4-FFF2-40B4-BE49-F238E27FC236}">
                  <a16:creationId xmlns:a16="http://schemas.microsoft.com/office/drawing/2014/main" id="{A497AC8A-4FEC-CD8D-6841-C4D95DCAE157}"/>
                </a:ext>
              </a:extLst>
            </p:cNvPr>
            <p:cNvSpPr/>
            <p:nvPr/>
          </p:nvSpPr>
          <p:spPr>
            <a:xfrm>
              <a:off x="10293362" y="1573498"/>
              <a:ext cx="21853" cy="13112"/>
            </a:xfrm>
            <a:custGeom>
              <a:avLst/>
              <a:gdLst>
                <a:gd name="connsiteX0" fmla="*/ 0 w 21853"/>
                <a:gd name="connsiteY0" fmla="*/ 13112 h 13112"/>
                <a:gd name="connsiteX1" fmla="*/ 20105 w 21853"/>
                <a:gd name="connsiteY1" fmla="*/ 0 h 13112"/>
                <a:gd name="connsiteX2" fmla="*/ 21854 w 21853"/>
                <a:gd name="connsiteY2" fmla="*/ 11364 h 13112"/>
                <a:gd name="connsiteX3" fmla="*/ 0 w 21853"/>
                <a:gd name="connsiteY3" fmla="*/ 13112 h 13112"/>
                <a:gd name="connsiteX4" fmla="*/ 0 w 21853"/>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13112">
                  <a:moveTo>
                    <a:pt x="0" y="13112"/>
                  </a:moveTo>
                  <a:cubicBezTo>
                    <a:pt x="6993" y="8741"/>
                    <a:pt x="13112" y="4371"/>
                    <a:pt x="20105" y="0"/>
                  </a:cubicBezTo>
                  <a:cubicBezTo>
                    <a:pt x="20979" y="3497"/>
                    <a:pt x="20979" y="7867"/>
                    <a:pt x="21854" y="11364"/>
                  </a:cubicBezTo>
                  <a:cubicBezTo>
                    <a:pt x="13986" y="11364"/>
                    <a:pt x="6993" y="12238"/>
                    <a:pt x="0" y="13112"/>
                  </a:cubicBezTo>
                  <a:cubicBezTo>
                    <a:pt x="0" y="12238"/>
                    <a:pt x="0" y="13112"/>
                    <a:pt x="0" y="13112"/>
                  </a:cubicBezTo>
                  <a:close/>
                </a:path>
              </a:pathLst>
            </a:custGeom>
            <a:solidFill>
              <a:srgbClr val="BE7625"/>
            </a:solidFill>
            <a:ln w="8731" cap="flat">
              <a:noFill/>
              <a:prstDash val="solid"/>
              <a:miter/>
            </a:ln>
          </p:spPr>
          <p:txBody>
            <a:bodyPr rtlCol="0" anchor="ctr"/>
            <a:lstStyle/>
            <a:p>
              <a:endParaRPr lang="en-GB"/>
            </a:p>
          </p:txBody>
        </p:sp>
        <p:sp>
          <p:nvSpPr>
            <p:cNvPr id="1199" name="Freeform: Shape 1198">
              <a:extLst>
                <a:ext uri="{FF2B5EF4-FFF2-40B4-BE49-F238E27FC236}">
                  <a16:creationId xmlns:a16="http://schemas.microsoft.com/office/drawing/2014/main" id="{D1C01406-2813-E434-4358-45B1C386DE10}"/>
                </a:ext>
              </a:extLst>
            </p:cNvPr>
            <p:cNvSpPr/>
            <p:nvPr/>
          </p:nvSpPr>
          <p:spPr>
            <a:xfrm>
              <a:off x="10328328" y="3423183"/>
              <a:ext cx="55945" cy="94407"/>
            </a:xfrm>
            <a:custGeom>
              <a:avLst/>
              <a:gdLst>
                <a:gd name="connsiteX0" fmla="*/ 55945 w 55945"/>
                <a:gd name="connsiteY0" fmla="*/ 15735 h 94407"/>
                <a:gd name="connsiteX1" fmla="*/ 23602 w 55945"/>
                <a:gd name="connsiteY1" fmla="*/ 94408 h 94407"/>
                <a:gd name="connsiteX2" fmla="*/ 8741 w 55945"/>
                <a:gd name="connsiteY2" fmla="*/ 72554 h 94407"/>
                <a:gd name="connsiteX3" fmla="*/ 8741 w 55945"/>
                <a:gd name="connsiteY3" fmla="*/ 73428 h 94407"/>
                <a:gd name="connsiteX4" fmla="*/ 0 w 55945"/>
                <a:gd name="connsiteY4" fmla="*/ 37588 h 94407"/>
                <a:gd name="connsiteX5" fmla="*/ 17483 w 55945"/>
                <a:gd name="connsiteY5" fmla="*/ 0 h 94407"/>
                <a:gd name="connsiteX6" fmla="*/ 55945 w 55945"/>
                <a:gd name="connsiteY6" fmla="*/ 15735 h 9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45" h="94407">
                  <a:moveTo>
                    <a:pt x="55945" y="15735"/>
                  </a:moveTo>
                  <a:cubicBezTo>
                    <a:pt x="45455" y="41959"/>
                    <a:pt x="34966" y="68183"/>
                    <a:pt x="23602" y="94408"/>
                  </a:cubicBezTo>
                  <a:cubicBezTo>
                    <a:pt x="18357" y="87414"/>
                    <a:pt x="13986" y="79547"/>
                    <a:pt x="8741" y="72554"/>
                  </a:cubicBezTo>
                  <a:cubicBezTo>
                    <a:pt x="8741" y="72554"/>
                    <a:pt x="8741" y="73428"/>
                    <a:pt x="8741" y="73428"/>
                  </a:cubicBezTo>
                  <a:cubicBezTo>
                    <a:pt x="6119" y="61190"/>
                    <a:pt x="2622" y="49826"/>
                    <a:pt x="0" y="37588"/>
                  </a:cubicBezTo>
                  <a:cubicBezTo>
                    <a:pt x="6119" y="25350"/>
                    <a:pt x="11364" y="12238"/>
                    <a:pt x="17483" y="0"/>
                  </a:cubicBezTo>
                  <a:cubicBezTo>
                    <a:pt x="30595" y="5245"/>
                    <a:pt x="42833" y="10490"/>
                    <a:pt x="55945" y="15735"/>
                  </a:cubicBezTo>
                  <a:close/>
                </a:path>
              </a:pathLst>
            </a:custGeom>
            <a:solidFill>
              <a:srgbClr val="4F513D"/>
            </a:solidFill>
            <a:ln w="8731" cap="flat">
              <a:noFill/>
              <a:prstDash val="solid"/>
              <a:miter/>
            </a:ln>
          </p:spPr>
          <p:txBody>
            <a:bodyPr rtlCol="0" anchor="ctr"/>
            <a:lstStyle/>
            <a:p>
              <a:endParaRPr lang="en-GB"/>
            </a:p>
          </p:txBody>
        </p:sp>
        <p:sp>
          <p:nvSpPr>
            <p:cNvPr id="1200" name="Freeform: Shape 1199">
              <a:extLst>
                <a:ext uri="{FF2B5EF4-FFF2-40B4-BE49-F238E27FC236}">
                  <a16:creationId xmlns:a16="http://schemas.microsoft.com/office/drawing/2014/main" id="{3FDB8A8E-393A-246C-9DAD-F371C6B01A93}"/>
                </a:ext>
              </a:extLst>
            </p:cNvPr>
            <p:cNvSpPr/>
            <p:nvPr/>
          </p:nvSpPr>
          <p:spPr>
            <a:xfrm>
              <a:off x="10295110" y="3139961"/>
              <a:ext cx="51609" cy="38462"/>
            </a:xfrm>
            <a:custGeom>
              <a:avLst/>
              <a:gdLst>
                <a:gd name="connsiteX0" fmla="*/ 0 w 51609"/>
                <a:gd name="connsiteY0" fmla="*/ 0 h 38462"/>
                <a:gd name="connsiteX1" fmla="*/ 50700 w 51609"/>
                <a:gd name="connsiteY1" fmla="*/ 6993 h 38462"/>
                <a:gd name="connsiteX2" fmla="*/ 48952 w 51609"/>
                <a:gd name="connsiteY2" fmla="*/ 34092 h 38462"/>
                <a:gd name="connsiteX3" fmla="*/ 3497 w 51609"/>
                <a:gd name="connsiteY3" fmla="*/ 38462 h 38462"/>
                <a:gd name="connsiteX4" fmla="*/ 0 w 51609"/>
                <a:gd name="connsiteY4" fmla="*/ 0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09" h="38462">
                  <a:moveTo>
                    <a:pt x="0" y="0"/>
                  </a:moveTo>
                  <a:cubicBezTo>
                    <a:pt x="16609" y="1748"/>
                    <a:pt x="34092" y="2623"/>
                    <a:pt x="50700" y="6993"/>
                  </a:cubicBezTo>
                  <a:cubicBezTo>
                    <a:pt x="52449" y="6993"/>
                    <a:pt x="51574" y="33218"/>
                    <a:pt x="48952" y="34092"/>
                  </a:cubicBezTo>
                  <a:cubicBezTo>
                    <a:pt x="34092" y="37588"/>
                    <a:pt x="18357" y="37588"/>
                    <a:pt x="3497" y="38462"/>
                  </a:cubicBezTo>
                  <a:cubicBezTo>
                    <a:pt x="1748" y="24476"/>
                    <a:pt x="874" y="12238"/>
                    <a:pt x="0" y="0"/>
                  </a:cubicBezTo>
                  <a:close/>
                </a:path>
              </a:pathLst>
            </a:custGeom>
            <a:solidFill>
              <a:srgbClr val="469784"/>
            </a:solidFill>
            <a:ln w="8731" cap="flat">
              <a:noFill/>
              <a:prstDash val="solid"/>
              <a:miter/>
            </a:ln>
          </p:spPr>
          <p:txBody>
            <a:bodyPr rtlCol="0" anchor="ctr"/>
            <a:lstStyle/>
            <a:p>
              <a:endParaRPr lang="en-GB"/>
            </a:p>
          </p:txBody>
        </p:sp>
        <p:sp>
          <p:nvSpPr>
            <p:cNvPr id="1201" name="Freeform: Shape 1200">
              <a:extLst>
                <a:ext uri="{FF2B5EF4-FFF2-40B4-BE49-F238E27FC236}">
                  <a16:creationId xmlns:a16="http://schemas.microsoft.com/office/drawing/2014/main" id="{7EBEBF84-3616-7EEF-81EC-72E8A490DDD9}"/>
                </a:ext>
              </a:extLst>
            </p:cNvPr>
            <p:cNvSpPr/>
            <p:nvPr/>
          </p:nvSpPr>
          <p:spPr>
            <a:xfrm>
              <a:off x="10500534" y="3190662"/>
              <a:ext cx="67309" cy="56819"/>
            </a:xfrm>
            <a:custGeom>
              <a:avLst/>
              <a:gdLst>
                <a:gd name="connsiteX0" fmla="*/ 3497 w 67309"/>
                <a:gd name="connsiteY0" fmla="*/ 27972 h 56819"/>
                <a:gd name="connsiteX1" fmla="*/ 0 w 67309"/>
                <a:gd name="connsiteY1" fmla="*/ 11364 h 56819"/>
                <a:gd name="connsiteX2" fmla="*/ 7867 w 67309"/>
                <a:gd name="connsiteY2" fmla="*/ 1748 h 56819"/>
                <a:gd name="connsiteX3" fmla="*/ 67309 w 67309"/>
                <a:gd name="connsiteY3" fmla="*/ 0 h 56819"/>
                <a:gd name="connsiteX4" fmla="*/ 66435 w 67309"/>
                <a:gd name="connsiteY4" fmla="*/ 1748 h 56819"/>
                <a:gd name="connsiteX5" fmla="*/ 46329 w 67309"/>
                <a:gd name="connsiteY5" fmla="*/ 55945 h 56819"/>
                <a:gd name="connsiteX6" fmla="*/ 47204 w 67309"/>
                <a:gd name="connsiteY6" fmla="*/ 56819 h 56819"/>
                <a:gd name="connsiteX7" fmla="*/ 3497 w 67309"/>
                <a:gd name="connsiteY7" fmla="*/ 27972 h 5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309" h="56819">
                  <a:moveTo>
                    <a:pt x="3497" y="27972"/>
                  </a:moveTo>
                  <a:cubicBezTo>
                    <a:pt x="2622" y="22727"/>
                    <a:pt x="874" y="17483"/>
                    <a:pt x="0" y="11364"/>
                  </a:cubicBezTo>
                  <a:cubicBezTo>
                    <a:pt x="2622" y="7867"/>
                    <a:pt x="5245" y="5245"/>
                    <a:pt x="7867" y="1748"/>
                  </a:cubicBezTo>
                  <a:cubicBezTo>
                    <a:pt x="27973" y="874"/>
                    <a:pt x="47204" y="874"/>
                    <a:pt x="67309" y="0"/>
                  </a:cubicBezTo>
                  <a:cubicBezTo>
                    <a:pt x="67309" y="0"/>
                    <a:pt x="66435" y="1748"/>
                    <a:pt x="66435" y="1748"/>
                  </a:cubicBezTo>
                  <a:cubicBezTo>
                    <a:pt x="59442" y="20105"/>
                    <a:pt x="53323" y="38462"/>
                    <a:pt x="46329" y="55945"/>
                  </a:cubicBezTo>
                  <a:cubicBezTo>
                    <a:pt x="46329" y="55945"/>
                    <a:pt x="47204" y="56819"/>
                    <a:pt x="47204" y="56819"/>
                  </a:cubicBezTo>
                  <a:cubicBezTo>
                    <a:pt x="32343" y="48078"/>
                    <a:pt x="18357" y="37588"/>
                    <a:pt x="3497" y="27972"/>
                  </a:cubicBezTo>
                  <a:close/>
                </a:path>
              </a:pathLst>
            </a:custGeom>
            <a:solidFill>
              <a:srgbClr val="469784"/>
            </a:solidFill>
            <a:ln w="8731" cap="flat">
              <a:noFill/>
              <a:prstDash val="solid"/>
              <a:miter/>
            </a:ln>
          </p:spPr>
          <p:txBody>
            <a:bodyPr rtlCol="0" anchor="ctr"/>
            <a:lstStyle/>
            <a:p>
              <a:endParaRPr lang="en-GB"/>
            </a:p>
          </p:txBody>
        </p:sp>
        <p:sp>
          <p:nvSpPr>
            <p:cNvPr id="1202" name="Freeform: Shape 1201">
              <a:extLst>
                <a:ext uri="{FF2B5EF4-FFF2-40B4-BE49-F238E27FC236}">
                  <a16:creationId xmlns:a16="http://schemas.microsoft.com/office/drawing/2014/main" id="{3770811F-DD49-BCD0-C760-3236FC5FE2B2}"/>
                </a:ext>
              </a:extLst>
            </p:cNvPr>
            <p:cNvSpPr/>
            <p:nvPr/>
          </p:nvSpPr>
          <p:spPr>
            <a:xfrm>
              <a:off x="10505779" y="3168256"/>
              <a:ext cx="61189" cy="25028"/>
            </a:xfrm>
            <a:custGeom>
              <a:avLst/>
              <a:gdLst>
                <a:gd name="connsiteX0" fmla="*/ 61190 w 61189"/>
                <a:gd name="connsiteY0" fmla="*/ 23280 h 25028"/>
                <a:gd name="connsiteX1" fmla="*/ 1748 w 61189"/>
                <a:gd name="connsiteY1" fmla="*/ 25028 h 25028"/>
                <a:gd name="connsiteX2" fmla="*/ 0 w 61189"/>
                <a:gd name="connsiteY2" fmla="*/ 18909 h 25028"/>
                <a:gd name="connsiteX3" fmla="*/ 61190 w 61189"/>
                <a:gd name="connsiteY3" fmla="*/ 23280 h 25028"/>
              </a:gdLst>
              <a:ahLst/>
              <a:cxnLst>
                <a:cxn ang="0">
                  <a:pos x="connsiteX0" y="connsiteY0"/>
                </a:cxn>
                <a:cxn ang="0">
                  <a:pos x="connsiteX1" y="connsiteY1"/>
                </a:cxn>
                <a:cxn ang="0">
                  <a:pos x="connsiteX2" y="connsiteY2"/>
                </a:cxn>
                <a:cxn ang="0">
                  <a:pos x="connsiteX3" y="connsiteY3"/>
                </a:cxn>
              </a:cxnLst>
              <a:rect l="l" t="t" r="r" b="b"/>
              <a:pathLst>
                <a:path w="61189" h="25028">
                  <a:moveTo>
                    <a:pt x="61190" y="23280"/>
                  </a:moveTo>
                  <a:cubicBezTo>
                    <a:pt x="41085" y="24154"/>
                    <a:pt x="21854" y="24154"/>
                    <a:pt x="1748" y="25028"/>
                  </a:cubicBezTo>
                  <a:cubicBezTo>
                    <a:pt x="1748" y="23280"/>
                    <a:pt x="874" y="20658"/>
                    <a:pt x="0" y="18909"/>
                  </a:cubicBezTo>
                  <a:cubicBezTo>
                    <a:pt x="20979" y="14538"/>
                    <a:pt x="44581" y="-23924"/>
                    <a:pt x="61190" y="23280"/>
                  </a:cubicBezTo>
                  <a:close/>
                </a:path>
              </a:pathLst>
            </a:custGeom>
            <a:solidFill>
              <a:srgbClr val="54683D"/>
            </a:solidFill>
            <a:ln w="8731" cap="flat">
              <a:noFill/>
              <a:prstDash val="solid"/>
              <a:miter/>
            </a:ln>
          </p:spPr>
          <p:txBody>
            <a:bodyPr rtlCol="0" anchor="ctr"/>
            <a:lstStyle/>
            <a:p>
              <a:endParaRPr lang="en-GB"/>
            </a:p>
          </p:txBody>
        </p:sp>
        <p:sp>
          <p:nvSpPr>
            <p:cNvPr id="1203" name="Freeform: Shape 1202">
              <a:extLst>
                <a:ext uri="{FF2B5EF4-FFF2-40B4-BE49-F238E27FC236}">
                  <a16:creationId xmlns:a16="http://schemas.microsoft.com/office/drawing/2014/main" id="{CD62D93A-C781-4C8C-3041-FB2CF0A4BAAA}"/>
                </a:ext>
              </a:extLst>
            </p:cNvPr>
            <p:cNvSpPr/>
            <p:nvPr/>
          </p:nvSpPr>
          <p:spPr>
            <a:xfrm>
              <a:off x="10394762" y="3297307"/>
              <a:ext cx="48952" cy="39336"/>
            </a:xfrm>
            <a:custGeom>
              <a:avLst/>
              <a:gdLst>
                <a:gd name="connsiteX0" fmla="*/ 48952 w 48952"/>
                <a:gd name="connsiteY0" fmla="*/ 20979 h 39336"/>
                <a:gd name="connsiteX1" fmla="*/ 0 w 48952"/>
                <a:gd name="connsiteY1" fmla="*/ 39336 h 39336"/>
                <a:gd name="connsiteX2" fmla="*/ 11364 w 48952"/>
                <a:gd name="connsiteY2" fmla="*/ 0 h 39336"/>
                <a:gd name="connsiteX3" fmla="*/ 18357 w 48952"/>
                <a:gd name="connsiteY3" fmla="*/ 0 h 39336"/>
                <a:gd name="connsiteX4" fmla="*/ 20979 w 48952"/>
                <a:gd name="connsiteY4" fmla="*/ 2623 h 39336"/>
                <a:gd name="connsiteX5" fmla="*/ 46330 w 48952"/>
                <a:gd name="connsiteY5" fmla="*/ 19231 h 39336"/>
                <a:gd name="connsiteX6" fmla="*/ 48952 w 48952"/>
                <a:gd name="connsiteY6" fmla="*/ 20979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952" h="39336">
                  <a:moveTo>
                    <a:pt x="48952" y="20979"/>
                  </a:moveTo>
                  <a:cubicBezTo>
                    <a:pt x="32343" y="27098"/>
                    <a:pt x="16609" y="33218"/>
                    <a:pt x="0" y="39336"/>
                  </a:cubicBezTo>
                  <a:cubicBezTo>
                    <a:pt x="3497" y="26224"/>
                    <a:pt x="7867" y="13112"/>
                    <a:pt x="11364" y="0"/>
                  </a:cubicBezTo>
                  <a:cubicBezTo>
                    <a:pt x="13986" y="0"/>
                    <a:pt x="16609" y="0"/>
                    <a:pt x="18357" y="0"/>
                  </a:cubicBezTo>
                  <a:lnTo>
                    <a:pt x="20979" y="2623"/>
                  </a:lnTo>
                  <a:cubicBezTo>
                    <a:pt x="29721" y="7867"/>
                    <a:pt x="37588" y="13986"/>
                    <a:pt x="46330" y="19231"/>
                  </a:cubicBezTo>
                  <a:lnTo>
                    <a:pt x="48952" y="20979"/>
                  </a:lnTo>
                  <a:close/>
                </a:path>
              </a:pathLst>
            </a:custGeom>
            <a:solidFill>
              <a:srgbClr val="54683D"/>
            </a:solidFill>
            <a:ln w="8731" cap="flat">
              <a:noFill/>
              <a:prstDash val="solid"/>
              <a:miter/>
            </a:ln>
          </p:spPr>
          <p:txBody>
            <a:bodyPr rtlCol="0" anchor="ctr"/>
            <a:lstStyle/>
            <a:p>
              <a:endParaRPr lang="en-GB"/>
            </a:p>
          </p:txBody>
        </p:sp>
        <p:sp>
          <p:nvSpPr>
            <p:cNvPr id="1204" name="Freeform: Shape 1203">
              <a:extLst>
                <a:ext uri="{FF2B5EF4-FFF2-40B4-BE49-F238E27FC236}">
                  <a16:creationId xmlns:a16="http://schemas.microsoft.com/office/drawing/2014/main" id="{58D113BD-3A16-2C96-415E-097FD8DBAA0E}"/>
                </a:ext>
              </a:extLst>
            </p:cNvPr>
            <p:cNvSpPr/>
            <p:nvPr/>
          </p:nvSpPr>
          <p:spPr>
            <a:xfrm>
              <a:off x="10410497" y="3177549"/>
              <a:ext cx="32343" cy="27098"/>
            </a:xfrm>
            <a:custGeom>
              <a:avLst/>
              <a:gdLst>
                <a:gd name="connsiteX0" fmla="*/ 32343 w 32343"/>
                <a:gd name="connsiteY0" fmla="*/ 0 h 27098"/>
                <a:gd name="connsiteX1" fmla="*/ 19231 w 32343"/>
                <a:gd name="connsiteY1" fmla="*/ 27098 h 27098"/>
                <a:gd name="connsiteX2" fmla="*/ 0 w 32343"/>
                <a:gd name="connsiteY2" fmla="*/ 874 h 27098"/>
                <a:gd name="connsiteX3" fmla="*/ 32343 w 32343"/>
                <a:gd name="connsiteY3" fmla="*/ 0 h 27098"/>
              </a:gdLst>
              <a:ahLst/>
              <a:cxnLst>
                <a:cxn ang="0">
                  <a:pos x="connsiteX0" y="connsiteY0"/>
                </a:cxn>
                <a:cxn ang="0">
                  <a:pos x="connsiteX1" y="connsiteY1"/>
                </a:cxn>
                <a:cxn ang="0">
                  <a:pos x="connsiteX2" y="connsiteY2"/>
                </a:cxn>
                <a:cxn ang="0">
                  <a:pos x="connsiteX3" y="connsiteY3"/>
                </a:cxn>
              </a:cxnLst>
              <a:rect l="l" t="t" r="r" b="b"/>
              <a:pathLst>
                <a:path w="32343" h="27098">
                  <a:moveTo>
                    <a:pt x="32343" y="0"/>
                  </a:moveTo>
                  <a:cubicBezTo>
                    <a:pt x="27972" y="8741"/>
                    <a:pt x="23602" y="18357"/>
                    <a:pt x="19231" y="27098"/>
                  </a:cubicBezTo>
                  <a:cubicBezTo>
                    <a:pt x="13112" y="18357"/>
                    <a:pt x="6993" y="9615"/>
                    <a:pt x="0" y="874"/>
                  </a:cubicBezTo>
                  <a:cubicBezTo>
                    <a:pt x="10490" y="874"/>
                    <a:pt x="20979" y="874"/>
                    <a:pt x="32343" y="0"/>
                  </a:cubicBezTo>
                  <a:close/>
                </a:path>
              </a:pathLst>
            </a:custGeom>
            <a:solidFill>
              <a:srgbClr val="BA3325"/>
            </a:solidFill>
            <a:ln w="8731" cap="flat">
              <a:noFill/>
              <a:prstDash val="solid"/>
              <a:miter/>
            </a:ln>
          </p:spPr>
          <p:txBody>
            <a:bodyPr rtlCol="0" anchor="ctr"/>
            <a:lstStyle/>
            <a:p>
              <a:endParaRPr lang="en-GB"/>
            </a:p>
          </p:txBody>
        </p:sp>
        <p:sp>
          <p:nvSpPr>
            <p:cNvPr id="1205" name="Freeform: Shape 1204">
              <a:extLst>
                <a:ext uri="{FF2B5EF4-FFF2-40B4-BE49-F238E27FC236}">
                  <a16:creationId xmlns:a16="http://schemas.microsoft.com/office/drawing/2014/main" id="{AA0B1CDA-1D15-7A7C-1D7A-AFCB0A6978A8}"/>
                </a:ext>
              </a:extLst>
            </p:cNvPr>
            <p:cNvSpPr/>
            <p:nvPr/>
          </p:nvSpPr>
          <p:spPr>
            <a:xfrm>
              <a:off x="10504030" y="3218634"/>
              <a:ext cx="43707" cy="37588"/>
            </a:xfrm>
            <a:custGeom>
              <a:avLst/>
              <a:gdLst>
                <a:gd name="connsiteX0" fmla="*/ 0 w 43707"/>
                <a:gd name="connsiteY0" fmla="*/ 0 h 37588"/>
                <a:gd name="connsiteX1" fmla="*/ 43707 w 43707"/>
                <a:gd name="connsiteY1" fmla="*/ 29721 h 37588"/>
                <a:gd name="connsiteX2" fmla="*/ 29721 w 43707"/>
                <a:gd name="connsiteY2" fmla="*/ 36714 h 37588"/>
                <a:gd name="connsiteX3" fmla="*/ 14861 w 43707"/>
                <a:gd name="connsiteY3" fmla="*/ 37588 h 37588"/>
                <a:gd name="connsiteX4" fmla="*/ 13112 w 43707"/>
                <a:gd name="connsiteY4" fmla="*/ 35840 h 37588"/>
                <a:gd name="connsiteX5" fmla="*/ 6119 w 43707"/>
                <a:gd name="connsiteY5" fmla="*/ 29721 h 37588"/>
                <a:gd name="connsiteX6" fmla="*/ 0 w 43707"/>
                <a:gd name="connsiteY6" fmla="*/ 0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07" h="37588">
                  <a:moveTo>
                    <a:pt x="0" y="0"/>
                  </a:moveTo>
                  <a:cubicBezTo>
                    <a:pt x="14861" y="9616"/>
                    <a:pt x="28847" y="20105"/>
                    <a:pt x="43707" y="29721"/>
                  </a:cubicBezTo>
                  <a:cubicBezTo>
                    <a:pt x="39336" y="32343"/>
                    <a:pt x="34966" y="34966"/>
                    <a:pt x="29721" y="36714"/>
                  </a:cubicBezTo>
                  <a:cubicBezTo>
                    <a:pt x="24476" y="36714"/>
                    <a:pt x="20105" y="36714"/>
                    <a:pt x="14861" y="37588"/>
                  </a:cubicBezTo>
                  <a:cubicBezTo>
                    <a:pt x="14861" y="37588"/>
                    <a:pt x="13112" y="35840"/>
                    <a:pt x="13112" y="35840"/>
                  </a:cubicBezTo>
                  <a:cubicBezTo>
                    <a:pt x="10490" y="34092"/>
                    <a:pt x="8741" y="31469"/>
                    <a:pt x="6119" y="29721"/>
                  </a:cubicBezTo>
                  <a:cubicBezTo>
                    <a:pt x="4371" y="19231"/>
                    <a:pt x="2623" y="9616"/>
                    <a:pt x="0" y="0"/>
                  </a:cubicBezTo>
                  <a:close/>
                </a:path>
              </a:pathLst>
            </a:custGeom>
            <a:solidFill>
              <a:srgbClr val="54683D"/>
            </a:solidFill>
            <a:ln w="8731" cap="flat">
              <a:noFill/>
              <a:prstDash val="solid"/>
              <a:miter/>
            </a:ln>
          </p:spPr>
          <p:txBody>
            <a:bodyPr rtlCol="0" anchor="ctr"/>
            <a:lstStyle/>
            <a:p>
              <a:endParaRPr lang="en-GB"/>
            </a:p>
          </p:txBody>
        </p:sp>
        <p:sp>
          <p:nvSpPr>
            <p:cNvPr id="1206" name="Freeform: Shape 1205">
              <a:extLst>
                <a:ext uri="{FF2B5EF4-FFF2-40B4-BE49-F238E27FC236}">
                  <a16:creationId xmlns:a16="http://schemas.microsoft.com/office/drawing/2014/main" id="{1085EAFF-E45A-43E1-BD12-B002F3C169AE}"/>
                </a:ext>
              </a:extLst>
            </p:cNvPr>
            <p:cNvSpPr/>
            <p:nvPr/>
          </p:nvSpPr>
          <p:spPr>
            <a:xfrm>
              <a:off x="10277627" y="3139961"/>
              <a:ext cx="20105" cy="37588"/>
            </a:xfrm>
            <a:custGeom>
              <a:avLst/>
              <a:gdLst>
                <a:gd name="connsiteX0" fmla="*/ 17483 w 20105"/>
                <a:gd name="connsiteY0" fmla="*/ 0 h 37588"/>
                <a:gd name="connsiteX1" fmla="*/ 20105 w 20105"/>
                <a:gd name="connsiteY1" fmla="*/ 37588 h 37588"/>
                <a:gd name="connsiteX2" fmla="*/ 0 w 20105"/>
                <a:gd name="connsiteY2" fmla="*/ 14861 h 37588"/>
                <a:gd name="connsiteX3" fmla="*/ 17483 w 20105"/>
                <a:gd name="connsiteY3" fmla="*/ 0 h 37588"/>
              </a:gdLst>
              <a:ahLst/>
              <a:cxnLst>
                <a:cxn ang="0">
                  <a:pos x="connsiteX0" y="connsiteY0"/>
                </a:cxn>
                <a:cxn ang="0">
                  <a:pos x="connsiteX1" y="connsiteY1"/>
                </a:cxn>
                <a:cxn ang="0">
                  <a:pos x="connsiteX2" y="connsiteY2"/>
                </a:cxn>
                <a:cxn ang="0">
                  <a:pos x="connsiteX3" y="connsiteY3"/>
                </a:cxn>
              </a:cxnLst>
              <a:rect l="l" t="t" r="r" b="b"/>
              <a:pathLst>
                <a:path w="20105" h="37588">
                  <a:moveTo>
                    <a:pt x="17483" y="0"/>
                  </a:moveTo>
                  <a:cubicBezTo>
                    <a:pt x="18357" y="12238"/>
                    <a:pt x="19231" y="25350"/>
                    <a:pt x="20105" y="37588"/>
                  </a:cubicBezTo>
                  <a:cubicBezTo>
                    <a:pt x="13112" y="29721"/>
                    <a:pt x="6993" y="22728"/>
                    <a:pt x="0" y="14861"/>
                  </a:cubicBezTo>
                  <a:cubicBezTo>
                    <a:pt x="6119" y="9616"/>
                    <a:pt x="11364" y="4371"/>
                    <a:pt x="17483" y="0"/>
                  </a:cubicBezTo>
                  <a:close/>
                </a:path>
              </a:pathLst>
            </a:custGeom>
            <a:solidFill>
              <a:srgbClr val="7E6426"/>
            </a:solidFill>
            <a:ln w="8731" cap="flat">
              <a:noFill/>
              <a:prstDash val="solid"/>
              <a:miter/>
            </a:ln>
          </p:spPr>
          <p:txBody>
            <a:bodyPr rtlCol="0" anchor="ctr"/>
            <a:lstStyle/>
            <a:p>
              <a:endParaRPr lang="en-GB"/>
            </a:p>
          </p:txBody>
        </p:sp>
        <p:sp>
          <p:nvSpPr>
            <p:cNvPr id="1207" name="Freeform: Shape 1206">
              <a:extLst>
                <a:ext uri="{FF2B5EF4-FFF2-40B4-BE49-F238E27FC236}">
                  <a16:creationId xmlns:a16="http://schemas.microsoft.com/office/drawing/2014/main" id="{1E9F1A8F-0229-AE0B-EADF-0A81BF5D7642}"/>
                </a:ext>
              </a:extLst>
            </p:cNvPr>
            <p:cNvSpPr/>
            <p:nvPr/>
          </p:nvSpPr>
          <p:spPr>
            <a:xfrm>
              <a:off x="10405252" y="3275453"/>
              <a:ext cx="26224" cy="21853"/>
            </a:xfrm>
            <a:custGeom>
              <a:avLst/>
              <a:gdLst>
                <a:gd name="connsiteX0" fmla="*/ 8741 w 26224"/>
                <a:gd name="connsiteY0" fmla="*/ 21854 h 21853"/>
                <a:gd name="connsiteX1" fmla="*/ 1748 w 26224"/>
                <a:gd name="connsiteY1" fmla="*/ 21854 h 21853"/>
                <a:gd name="connsiteX2" fmla="*/ 0 w 26224"/>
                <a:gd name="connsiteY2" fmla="*/ 0 h 21853"/>
                <a:gd name="connsiteX3" fmla="*/ 26224 w 26224"/>
                <a:gd name="connsiteY3" fmla="*/ 5245 h 21853"/>
                <a:gd name="connsiteX4" fmla="*/ 8741 w 26224"/>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1853">
                  <a:moveTo>
                    <a:pt x="8741" y="21854"/>
                  </a:moveTo>
                  <a:cubicBezTo>
                    <a:pt x="6119" y="21854"/>
                    <a:pt x="3497" y="21854"/>
                    <a:pt x="1748" y="21854"/>
                  </a:cubicBezTo>
                  <a:cubicBezTo>
                    <a:pt x="874" y="14861"/>
                    <a:pt x="874" y="6993"/>
                    <a:pt x="0" y="0"/>
                  </a:cubicBezTo>
                  <a:cubicBezTo>
                    <a:pt x="8741" y="1748"/>
                    <a:pt x="17483" y="3497"/>
                    <a:pt x="26224" y="5245"/>
                  </a:cubicBezTo>
                  <a:cubicBezTo>
                    <a:pt x="20979" y="10490"/>
                    <a:pt x="14860" y="16609"/>
                    <a:pt x="8741" y="21854"/>
                  </a:cubicBezTo>
                  <a:close/>
                </a:path>
              </a:pathLst>
            </a:custGeom>
            <a:solidFill>
              <a:srgbClr val="BA3325"/>
            </a:solidFill>
            <a:ln w="8731" cap="flat">
              <a:noFill/>
              <a:prstDash val="solid"/>
              <a:miter/>
            </a:ln>
          </p:spPr>
          <p:txBody>
            <a:bodyPr rtlCol="0" anchor="ctr"/>
            <a:lstStyle/>
            <a:p>
              <a:endParaRPr lang="en-GB"/>
            </a:p>
          </p:txBody>
        </p:sp>
        <p:sp>
          <p:nvSpPr>
            <p:cNvPr id="1208" name="Freeform: Shape 1207">
              <a:extLst>
                <a:ext uri="{FF2B5EF4-FFF2-40B4-BE49-F238E27FC236}">
                  <a16:creationId xmlns:a16="http://schemas.microsoft.com/office/drawing/2014/main" id="{B1F6030E-D91D-7B87-87A7-CEC264542E1A}"/>
                </a:ext>
              </a:extLst>
            </p:cNvPr>
            <p:cNvSpPr/>
            <p:nvPr/>
          </p:nvSpPr>
          <p:spPr>
            <a:xfrm>
              <a:off x="10546863" y="3193284"/>
              <a:ext cx="28385" cy="54196"/>
            </a:xfrm>
            <a:custGeom>
              <a:avLst/>
              <a:gdLst>
                <a:gd name="connsiteX0" fmla="*/ 0 w 28385"/>
                <a:gd name="connsiteY0" fmla="*/ 54197 h 54196"/>
                <a:gd name="connsiteX1" fmla="*/ 20105 w 28385"/>
                <a:gd name="connsiteY1" fmla="*/ 0 h 54196"/>
                <a:gd name="connsiteX2" fmla="*/ 0 w 28385"/>
                <a:gd name="connsiteY2" fmla="*/ 54197 h 54196"/>
              </a:gdLst>
              <a:ahLst/>
              <a:cxnLst>
                <a:cxn ang="0">
                  <a:pos x="connsiteX0" y="connsiteY0"/>
                </a:cxn>
                <a:cxn ang="0">
                  <a:pos x="connsiteX1" y="connsiteY1"/>
                </a:cxn>
                <a:cxn ang="0">
                  <a:pos x="connsiteX2" y="connsiteY2"/>
                </a:cxn>
              </a:cxnLst>
              <a:rect l="l" t="t" r="r" b="b"/>
              <a:pathLst>
                <a:path w="28385" h="54196">
                  <a:moveTo>
                    <a:pt x="0" y="54197"/>
                  </a:moveTo>
                  <a:cubicBezTo>
                    <a:pt x="6993" y="35840"/>
                    <a:pt x="13112" y="17483"/>
                    <a:pt x="20105" y="0"/>
                  </a:cubicBezTo>
                  <a:cubicBezTo>
                    <a:pt x="32343" y="25350"/>
                    <a:pt x="34966" y="46329"/>
                    <a:pt x="0" y="54197"/>
                  </a:cubicBezTo>
                  <a:close/>
                </a:path>
              </a:pathLst>
            </a:custGeom>
            <a:solidFill>
              <a:srgbClr val="54683D"/>
            </a:solidFill>
            <a:ln w="8731" cap="flat">
              <a:noFill/>
              <a:prstDash val="solid"/>
              <a:miter/>
            </a:ln>
          </p:spPr>
          <p:txBody>
            <a:bodyPr rtlCol="0" anchor="ctr"/>
            <a:lstStyle/>
            <a:p>
              <a:endParaRPr lang="en-GB"/>
            </a:p>
          </p:txBody>
        </p:sp>
        <p:sp>
          <p:nvSpPr>
            <p:cNvPr id="1209" name="Freeform: Shape 1208">
              <a:extLst>
                <a:ext uri="{FF2B5EF4-FFF2-40B4-BE49-F238E27FC236}">
                  <a16:creationId xmlns:a16="http://schemas.microsoft.com/office/drawing/2014/main" id="{5A9B390C-B56B-33D5-D514-C6D5A0D7D87B}"/>
                </a:ext>
              </a:extLst>
            </p:cNvPr>
            <p:cNvSpPr/>
            <p:nvPr/>
          </p:nvSpPr>
          <p:spPr>
            <a:xfrm>
              <a:off x="10413994" y="3279824"/>
              <a:ext cx="28846" cy="37588"/>
            </a:xfrm>
            <a:custGeom>
              <a:avLst/>
              <a:gdLst>
                <a:gd name="connsiteX0" fmla="*/ 0 w 28846"/>
                <a:gd name="connsiteY0" fmla="*/ 17483 h 37588"/>
                <a:gd name="connsiteX1" fmla="*/ 17483 w 28846"/>
                <a:gd name="connsiteY1" fmla="*/ 0 h 37588"/>
                <a:gd name="connsiteX2" fmla="*/ 28847 w 28846"/>
                <a:gd name="connsiteY2" fmla="*/ 37588 h 37588"/>
                <a:gd name="connsiteX3" fmla="*/ 27098 w 28846"/>
                <a:gd name="connsiteY3" fmla="*/ 35840 h 37588"/>
                <a:gd name="connsiteX4" fmla="*/ 1748 w 28846"/>
                <a:gd name="connsiteY4" fmla="*/ 19231 h 37588"/>
                <a:gd name="connsiteX5" fmla="*/ 0 w 28846"/>
                <a:gd name="connsiteY5" fmla="*/ 17483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846" h="37588">
                  <a:moveTo>
                    <a:pt x="0" y="17483"/>
                  </a:moveTo>
                  <a:cubicBezTo>
                    <a:pt x="6119" y="11364"/>
                    <a:pt x="12238" y="6119"/>
                    <a:pt x="17483" y="0"/>
                  </a:cubicBezTo>
                  <a:cubicBezTo>
                    <a:pt x="20979" y="12238"/>
                    <a:pt x="25350" y="25350"/>
                    <a:pt x="28847" y="37588"/>
                  </a:cubicBezTo>
                  <a:cubicBezTo>
                    <a:pt x="28847" y="37588"/>
                    <a:pt x="27098" y="35840"/>
                    <a:pt x="27098" y="35840"/>
                  </a:cubicBezTo>
                  <a:cubicBezTo>
                    <a:pt x="18357" y="30595"/>
                    <a:pt x="10490" y="24476"/>
                    <a:pt x="1748" y="19231"/>
                  </a:cubicBezTo>
                  <a:lnTo>
                    <a:pt x="0" y="17483"/>
                  </a:lnTo>
                  <a:close/>
                </a:path>
              </a:pathLst>
            </a:custGeom>
            <a:solidFill>
              <a:srgbClr val="54683D"/>
            </a:solidFill>
            <a:ln w="8731" cap="flat">
              <a:noFill/>
              <a:prstDash val="solid"/>
              <a:miter/>
            </a:ln>
          </p:spPr>
          <p:txBody>
            <a:bodyPr rtlCol="0" anchor="ctr"/>
            <a:lstStyle/>
            <a:p>
              <a:endParaRPr lang="en-GB"/>
            </a:p>
          </p:txBody>
        </p:sp>
        <p:sp>
          <p:nvSpPr>
            <p:cNvPr id="1210" name="Freeform: Shape 1209">
              <a:extLst>
                <a:ext uri="{FF2B5EF4-FFF2-40B4-BE49-F238E27FC236}">
                  <a16:creationId xmlns:a16="http://schemas.microsoft.com/office/drawing/2014/main" id="{FB012469-34A7-7BCC-E611-6E2E5E14BBAB}"/>
                </a:ext>
              </a:extLst>
            </p:cNvPr>
            <p:cNvSpPr/>
            <p:nvPr/>
          </p:nvSpPr>
          <p:spPr>
            <a:xfrm>
              <a:off x="10355426" y="3395211"/>
              <a:ext cx="29720" cy="17578"/>
            </a:xfrm>
            <a:custGeom>
              <a:avLst/>
              <a:gdLst>
                <a:gd name="connsiteX0" fmla="*/ 29721 w 29720"/>
                <a:gd name="connsiteY0" fmla="*/ 7867 h 17578"/>
                <a:gd name="connsiteX1" fmla="*/ 10490 w 29720"/>
                <a:gd name="connsiteY1" fmla="*/ 17483 h 17578"/>
                <a:gd name="connsiteX2" fmla="*/ 0 w 29720"/>
                <a:gd name="connsiteY2" fmla="*/ 7867 h 17578"/>
                <a:gd name="connsiteX3" fmla="*/ 12238 w 29720"/>
                <a:gd name="connsiteY3" fmla="*/ 0 h 17578"/>
                <a:gd name="connsiteX4" fmla="*/ 29721 w 29720"/>
                <a:gd name="connsiteY4" fmla="*/ 7867 h 17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17578">
                  <a:moveTo>
                    <a:pt x="29721" y="7867"/>
                  </a:moveTo>
                  <a:cubicBezTo>
                    <a:pt x="20105" y="13112"/>
                    <a:pt x="14861" y="18357"/>
                    <a:pt x="10490" y="17483"/>
                  </a:cubicBezTo>
                  <a:cubicBezTo>
                    <a:pt x="6993" y="17483"/>
                    <a:pt x="3497" y="11364"/>
                    <a:pt x="0" y="7867"/>
                  </a:cubicBezTo>
                  <a:cubicBezTo>
                    <a:pt x="4371" y="5245"/>
                    <a:pt x="7867" y="874"/>
                    <a:pt x="12238" y="0"/>
                  </a:cubicBezTo>
                  <a:cubicBezTo>
                    <a:pt x="16609" y="0"/>
                    <a:pt x="20979" y="3497"/>
                    <a:pt x="29721" y="7867"/>
                  </a:cubicBezTo>
                  <a:close/>
                </a:path>
              </a:pathLst>
            </a:custGeom>
            <a:solidFill>
              <a:srgbClr val="4F513D"/>
            </a:solidFill>
            <a:ln w="8731" cap="flat">
              <a:noFill/>
              <a:prstDash val="solid"/>
              <a:miter/>
            </a:ln>
          </p:spPr>
          <p:txBody>
            <a:bodyPr rtlCol="0" anchor="ctr"/>
            <a:lstStyle/>
            <a:p>
              <a:endParaRPr lang="en-GB"/>
            </a:p>
          </p:txBody>
        </p:sp>
        <p:sp>
          <p:nvSpPr>
            <p:cNvPr id="1211" name="Freeform: Shape 1210">
              <a:extLst>
                <a:ext uri="{FF2B5EF4-FFF2-40B4-BE49-F238E27FC236}">
                  <a16:creationId xmlns:a16="http://schemas.microsoft.com/office/drawing/2014/main" id="{3E5FEF56-5A4E-E419-5C45-060154BE1CC2}"/>
                </a:ext>
              </a:extLst>
            </p:cNvPr>
            <p:cNvSpPr/>
            <p:nvPr/>
          </p:nvSpPr>
          <p:spPr>
            <a:xfrm>
              <a:off x="10491792" y="3187165"/>
              <a:ext cx="16608" cy="15734"/>
            </a:xfrm>
            <a:custGeom>
              <a:avLst/>
              <a:gdLst>
                <a:gd name="connsiteX0" fmla="*/ 14861 w 16608"/>
                <a:gd name="connsiteY0" fmla="*/ 0 h 15734"/>
                <a:gd name="connsiteX1" fmla="*/ 16609 w 16608"/>
                <a:gd name="connsiteY1" fmla="*/ 6119 h 15734"/>
                <a:gd name="connsiteX2" fmla="*/ 8741 w 16608"/>
                <a:gd name="connsiteY2" fmla="*/ 15735 h 15734"/>
                <a:gd name="connsiteX3" fmla="*/ 0 w 16608"/>
                <a:gd name="connsiteY3" fmla="*/ 874 h 15734"/>
                <a:gd name="connsiteX4" fmla="*/ 14861 w 16608"/>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5734">
                  <a:moveTo>
                    <a:pt x="14861" y="0"/>
                  </a:moveTo>
                  <a:cubicBezTo>
                    <a:pt x="15734" y="1748"/>
                    <a:pt x="16609" y="3497"/>
                    <a:pt x="16609" y="6119"/>
                  </a:cubicBezTo>
                  <a:cubicBezTo>
                    <a:pt x="13986" y="9616"/>
                    <a:pt x="11364" y="12238"/>
                    <a:pt x="8741" y="15735"/>
                  </a:cubicBezTo>
                  <a:cubicBezTo>
                    <a:pt x="6119" y="10490"/>
                    <a:pt x="2622" y="6119"/>
                    <a:pt x="0" y="874"/>
                  </a:cubicBezTo>
                  <a:cubicBezTo>
                    <a:pt x="5245" y="0"/>
                    <a:pt x="9616" y="0"/>
                    <a:pt x="14861" y="0"/>
                  </a:cubicBezTo>
                  <a:close/>
                </a:path>
              </a:pathLst>
            </a:custGeom>
            <a:solidFill>
              <a:srgbClr val="BA3325"/>
            </a:solidFill>
            <a:ln w="8731" cap="flat">
              <a:noFill/>
              <a:prstDash val="solid"/>
              <a:miter/>
            </a:ln>
          </p:spPr>
          <p:txBody>
            <a:bodyPr rtlCol="0" anchor="ctr"/>
            <a:lstStyle/>
            <a:p>
              <a:endParaRPr lang="en-GB"/>
            </a:p>
          </p:txBody>
        </p:sp>
        <p:sp>
          <p:nvSpPr>
            <p:cNvPr id="1212" name="Freeform: Shape 1211">
              <a:extLst>
                <a:ext uri="{FF2B5EF4-FFF2-40B4-BE49-F238E27FC236}">
                  <a16:creationId xmlns:a16="http://schemas.microsoft.com/office/drawing/2014/main" id="{85144165-945F-21F3-084B-83D1351C3069}"/>
                </a:ext>
              </a:extLst>
            </p:cNvPr>
            <p:cNvSpPr/>
            <p:nvPr/>
          </p:nvSpPr>
          <p:spPr>
            <a:xfrm>
              <a:off x="10468190" y="3007966"/>
              <a:ext cx="1748" cy="46329"/>
            </a:xfrm>
            <a:custGeom>
              <a:avLst/>
              <a:gdLst>
                <a:gd name="connsiteX0" fmla="*/ 0 w 1748"/>
                <a:gd name="connsiteY0" fmla="*/ 46330 h 46329"/>
                <a:gd name="connsiteX1" fmla="*/ 1748 w 1748"/>
                <a:gd name="connsiteY1" fmla="*/ 0 h 46329"/>
                <a:gd name="connsiteX2" fmla="*/ 0 w 1748"/>
                <a:gd name="connsiteY2" fmla="*/ 46330 h 46329"/>
              </a:gdLst>
              <a:ahLst/>
              <a:cxnLst>
                <a:cxn ang="0">
                  <a:pos x="connsiteX0" y="connsiteY0"/>
                </a:cxn>
                <a:cxn ang="0">
                  <a:pos x="connsiteX1" y="connsiteY1"/>
                </a:cxn>
                <a:cxn ang="0">
                  <a:pos x="connsiteX2" y="connsiteY2"/>
                </a:cxn>
              </a:cxnLst>
              <a:rect l="l" t="t" r="r" b="b"/>
              <a:pathLst>
                <a:path w="1748" h="46329">
                  <a:moveTo>
                    <a:pt x="0" y="46330"/>
                  </a:moveTo>
                  <a:cubicBezTo>
                    <a:pt x="874" y="30595"/>
                    <a:pt x="874" y="15735"/>
                    <a:pt x="1748" y="0"/>
                  </a:cubicBezTo>
                  <a:cubicBezTo>
                    <a:pt x="874" y="15735"/>
                    <a:pt x="0" y="31469"/>
                    <a:pt x="0" y="46330"/>
                  </a:cubicBezTo>
                  <a:close/>
                </a:path>
              </a:pathLst>
            </a:custGeom>
            <a:solidFill>
              <a:srgbClr val="E7BB54"/>
            </a:solidFill>
            <a:ln w="8731" cap="flat">
              <a:noFill/>
              <a:prstDash val="solid"/>
              <a:miter/>
            </a:ln>
          </p:spPr>
          <p:txBody>
            <a:bodyPr rtlCol="0" anchor="ctr"/>
            <a:lstStyle/>
            <a:p>
              <a:endParaRPr lang="en-GB"/>
            </a:p>
          </p:txBody>
        </p:sp>
        <p:sp>
          <p:nvSpPr>
            <p:cNvPr id="1213" name="Freeform: Shape 1212">
              <a:extLst>
                <a:ext uri="{FF2B5EF4-FFF2-40B4-BE49-F238E27FC236}">
                  <a16:creationId xmlns:a16="http://schemas.microsoft.com/office/drawing/2014/main" id="{90CA225D-3F78-C0BA-3970-1A0AA9F30688}"/>
                </a:ext>
              </a:extLst>
            </p:cNvPr>
            <p:cNvSpPr/>
            <p:nvPr/>
          </p:nvSpPr>
          <p:spPr>
            <a:xfrm>
              <a:off x="10525651" y="3077721"/>
              <a:ext cx="8973" cy="9149"/>
            </a:xfrm>
            <a:custGeom>
              <a:avLst/>
              <a:gdLst>
                <a:gd name="connsiteX0" fmla="*/ 8974 w 8973"/>
                <a:gd name="connsiteY0" fmla="*/ 2798 h 9149"/>
                <a:gd name="connsiteX1" fmla="*/ 6352 w 8973"/>
                <a:gd name="connsiteY1" fmla="*/ 8917 h 9149"/>
                <a:gd name="connsiteX2" fmla="*/ 233 w 8973"/>
                <a:gd name="connsiteY2" fmla="*/ 6295 h 9149"/>
                <a:gd name="connsiteX3" fmla="*/ 2855 w 8973"/>
                <a:gd name="connsiteY3" fmla="*/ 176 h 9149"/>
                <a:gd name="connsiteX4" fmla="*/ 8974 w 8973"/>
                <a:gd name="connsiteY4" fmla="*/ 2798 h 9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73" h="9149">
                  <a:moveTo>
                    <a:pt x="8974" y="2798"/>
                  </a:moveTo>
                  <a:cubicBezTo>
                    <a:pt x="8100" y="5421"/>
                    <a:pt x="7226" y="8917"/>
                    <a:pt x="6352" y="8917"/>
                  </a:cubicBezTo>
                  <a:cubicBezTo>
                    <a:pt x="4603" y="9791"/>
                    <a:pt x="1107" y="8043"/>
                    <a:pt x="233" y="6295"/>
                  </a:cubicBezTo>
                  <a:cubicBezTo>
                    <a:pt x="-642" y="4547"/>
                    <a:pt x="1107" y="1050"/>
                    <a:pt x="2855" y="176"/>
                  </a:cubicBezTo>
                  <a:cubicBezTo>
                    <a:pt x="4603" y="-698"/>
                    <a:pt x="7226" y="1924"/>
                    <a:pt x="8974" y="2798"/>
                  </a:cubicBezTo>
                  <a:close/>
                </a:path>
              </a:pathLst>
            </a:custGeom>
            <a:solidFill>
              <a:srgbClr val="BE7625"/>
            </a:solidFill>
            <a:ln w="8731" cap="flat">
              <a:noFill/>
              <a:prstDash val="solid"/>
              <a:miter/>
            </a:ln>
          </p:spPr>
          <p:txBody>
            <a:bodyPr rtlCol="0" anchor="ctr"/>
            <a:lstStyle/>
            <a:p>
              <a:endParaRPr lang="en-GB"/>
            </a:p>
          </p:txBody>
        </p:sp>
        <p:sp>
          <p:nvSpPr>
            <p:cNvPr id="1214" name="Freeform: Shape 1213">
              <a:extLst>
                <a:ext uri="{FF2B5EF4-FFF2-40B4-BE49-F238E27FC236}">
                  <a16:creationId xmlns:a16="http://schemas.microsoft.com/office/drawing/2014/main" id="{FCECB27B-4A9C-7B6C-4D24-47E9866D6EC4}"/>
                </a:ext>
              </a:extLst>
            </p:cNvPr>
            <p:cNvSpPr/>
            <p:nvPr/>
          </p:nvSpPr>
          <p:spPr>
            <a:xfrm>
              <a:off x="10505779" y="3247481"/>
              <a:ext cx="12237" cy="8741"/>
            </a:xfrm>
            <a:custGeom>
              <a:avLst/>
              <a:gdLst>
                <a:gd name="connsiteX0" fmla="*/ 5245 w 12237"/>
                <a:gd name="connsiteY0" fmla="*/ 0 h 8741"/>
                <a:gd name="connsiteX1" fmla="*/ 12238 w 12237"/>
                <a:gd name="connsiteY1" fmla="*/ 6119 h 8741"/>
                <a:gd name="connsiteX2" fmla="*/ 0 w 12237"/>
                <a:gd name="connsiteY2" fmla="*/ 8741 h 8741"/>
                <a:gd name="connsiteX3" fmla="*/ 5245 w 12237"/>
                <a:gd name="connsiteY3" fmla="*/ 0 h 8741"/>
              </a:gdLst>
              <a:ahLst/>
              <a:cxnLst>
                <a:cxn ang="0">
                  <a:pos x="connsiteX0" y="connsiteY0"/>
                </a:cxn>
                <a:cxn ang="0">
                  <a:pos x="connsiteX1" y="connsiteY1"/>
                </a:cxn>
                <a:cxn ang="0">
                  <a:pos x="connsiteX2" y="connsiteY2"/>
                </a:cxn>
                <a:cxn ang="0">
                  <a:pos x="connsiteX3" y="connsiteY3"/>
                </a:cxn>
              </a:cxnLst>
              <a:rect l="l" t="t" r="r" b="b"/>
              <a:pathLst>
                <a:path w="12237" h="8741">
                  <a:moveTo>
                    <a:pt x="5245" y="0"/>
                  </a:moveTo>
                  <a:cubicBezTo>
                    <a:pt x="7867" y="1748"/>
                    <a:pt x="9616" y="4371"/>
                    <a:pt x="12238" y="6119"/>
                  </a:cubicBezTo>
                  <a:cubicBezTo>
                    <a:pt x="7867" y="6993"/>
                    <a:pt x="3497" y="7867"/>
                    <a:pt x="0" y="8741"/>
                  </a:cubicBezTo>
                  <a:cubicBezTo>
                    <a:pt x="1748" y="6119"/>
                    <a:pt x="3497" y="3497"/>
                    <a:pt x="5245" y="0"/>
                  </a:cubicBezTo>
                  <a:close/>
                </a:path>
              </a:pathLst>
            </a:custGeom>
            <a:solidFill>
              <a:srgbClr val="7E4E29"/>
            </a:solidFill>
            <a:ln w="8731" cap="flat">
              <a:noFill/>
              <a:prstDash val="solid"/>
              <a:miter/>
            </a:ln>
          </p:spPr>
          <p:txBody>
            <a:bodyPr rtlCol="0" anchor="ctr"/>
            <a:lstStyle/>
            <a:p>
              <a:endParaRPr lang="en-GB"/>
            </a:p>
          </p:txBody>
        </p:sp>
        <p:sp>
          <p:nvSpPr>
            <p:cNvPr id="1215" name="Freeform: Shape 1214">
              <a:extLst>
                <a:ext uri="{FF2B5EF4-FFF2-40B4-BE49-F238E27FC236}">
                  <a16:creationId xmlns:a16="http://schemas.microsoft.com/office/drawing/2014/main" id="{A607BEBA-4F5C-00B0-B552-16AE614B8384}"/>
                </a:ext>
              </a:extLst>
            </p:cNvPr>
            <p:cNvSpPr/>
            <p:nvPr/>
          </p:nvSpPr>
          <p:spPr>
            <a:xfrm>
              <a:off x="10459449" y="2993980"/>
              <a:ext cx="8741" cy="10489"/>
            </a:xfrm>
            <a:custGeom>
              <a:avLst/>
              <a:gdLst>
                <a:gd name="connsiteX0" fmla="*/ 8741 w 8741"/>
                <a:gd name="connsiteY0" fmla="*/ 10490 h 10489"/>
                <a:gd name="connsiteX1" fmla="*/ 0 w 8741"/>
                <a:gd name="connsiteY1" fmla="*/ 0 h 10489"/>
                <a:gd name="connsiteX2" fmla="*/ 8741 w 8741"/>
                <a:gd name="connsiteY2" fmla="*/ 10490 h 10489"/>
              </a:gdLst>
              <a:ahLst/>
              <a:cxnLst>
                <a:cxn ang="0">
                  <a:pos x="connsiteX0" y="connsiteY0"/>
                </a:cxn>
                <a:cxn ang="0">
                  <a:pos x="connsiteX1" y="connsiteY1"/>
                </a:cxn>
                <a:cxn ang="0">
                  <a:pos x="connsiteX2" y="connsiteY2"/>
                </a:cxn>
              </a:cxnLst>
              <a:rect l="l" t="t" r="r" b="b"/>
              <a:pathLst>
                <a:path w="8741" h="10489">
                  <a:moveTo>
                    <a:pt x="8741" y="10490"/>
                  </a:moveTo>
                  <a:cubicBezTo>
                    <a:pt x="6119" y="6993"/>
                    <a:pt x="2623" y="3497"/>
                    <a:pt x="0" y="0"/>
                  </a:cubicBezTo>
                  <a:cubicBezTo>
                    <a:pt x="2623" y="3497"/>
                    <a:pt x="6119" y="6993"/>
                    <a:pt x="8741" y="10490"/>
                  </a:cubicBezTo>
                  <a:close/>
                </a:path>
              </a:pathLst>
            </a:custGeom>
            <a:solidFill>
              <a:srgbClr val="E7BB54"/>
            </a:solidFill>
            <a:ln w="8731" cap="flat">
              <a:noFill/>
              <a:prstDash val="solid"/>
              <a:miter/>
            </a:ln>
          </p:spPr>
          <p:txBody>
            <a:bodyPr rtlCol="0" anchor="ctr"/>
            <a:lstStyle/>
            <a:p>
              <a:endParaRPr lang="en-GB"/>
            </a:p>
          </p:txBody>
        </p:sp>
        <p:sp>
          <p:nvSpPr>
            <p:cNvPr id="1216" name="Freeform: Shape 1215">
              <a:extLst>
                <a:ext uri="{FF2B5EF4-FFF2-40B4-BE49-F238E27FC236}">
                  <a16:creationId xmlns:a16="http://schemas.microsoft.com/office/drawing/2014/main" id="{913999BA-8391-B756-EF9B-6C9A2667F043}"/>
                </a:ext>
              </a:extLst>
            </p:cNvPr>
            <p:cNvSpPr/>
            <p:nvPr/>
          </p:nvSpPr>
          <p:spPr>
            <a:xfrm>
              <a:off x="9926222" y="1356506"/>
              <a:ext cx="56188" cy="82373"/>
            </a:xfrm>
            <a:custGeom>
              <a:avLst/>
              <a:gdLst>
                <a:gd name="connsiteX0" fmla="*/ 13112 w 56188"/>
                <a:gd name="connsiteY0" fmla="*/ 72758 h 82373"/>
                <a:gd name="connsiteX1" fmla="*/ 0 w 56188"/>
                <a:gd name="connsiteY1" fmla="*/ 35170 h 82373"/>
                <a:gd name="connsiteX2" fmla="*/ 874 w 56188"/>
                <a:gd name="connsiteY2" fmla="*/ 3701 h 82373"/>
                <a:gd name="connsiteX3" fmla="*/ 874 w 56188"/>
                <a:gd name="connsiteY3" fmla="*/ 3701 h 82373"/>
                <a:gd name="connsiteX4" fmla="*/ 50700 w 56188"/>
                <a:gd name="connsiteY4" fmla="*/ 78877 h 82373"/>
                <a:gd name="connsiteX5" fmla="*/ 39336 w 56188"/>
                <a:gd name="connsiteY5" fmla="*/ 82374 h 82373"/>
                <a:gd name="connsiteX6" fmla="*/ 13112 w 56188"/>
                <a:gd name="connsiteY6" fmla="*/ 72758 h 82373"/>
                <a:gd name="connsiteX7" fmla="*/ 30595 w 56188"/>
                <a:gd name="connsiteY7" fmla="*/ 37792 h 82373"/>
                <a:gd name="connsiteX8" fmla="*/ 37588 w 56188"/>
                <a:gd name="connsiteY8" fmla="*/ 28177 h 82373"/>
                <a:gd name="connsiteX9" fmla="*/ 28847 w 56188"/>
                <a:gd name="connsiteY9" fmla="*/ 22058 h 82373"/>
                <a:gd name="connsiteX10" fmla="*/ 20979 w 56188"/>
                <a:gd name="connsiteY10" fmla="*/ 29925 h 82373"/>
                <a:gd name="connsiteX11" fmla="*/ 30595 w 56188"/>
                <a:gd name="connsiteY11" fmla="*/ 37792 h 8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188" h="82373">
                  <a:moveTo>
                    <a:pt x="13112" y="72758"/>
                  </a:moveTo>
                  <a:cubicBezTo>
                    <a:pt x="8741" y="60520"/>
                    <a:pt x="4371" y="47408"/>
                    <a:pt x="0" y="35170"/>
                  </a:cubicBezTo>
                  <a:cubicBezTo>
                    <a:pt x="0" y="24680"/>
                    <a:pt x="874" y="14190"/>
                    <a:pt x="874" y="3701"/>
                  </a:cubicBezTo>
                  <a:lnTo>
                    <a:pt x="874" y="3701"/>
                  </a:lnTo>
                  <a:cubicBezTo>
                    <a:pt x="83918" y="-15530"/>
                    <a:pt x="48078" y="44785"/>
                    <a:pt x="50700" y="78877"/>
                  </a:cubicBezTo>
                  <a:cubicBezTo>
                    <a:pt x="47204" y="79751"/>
                    <a:pt x="42833" y="81499"/>
                    <a:pt x="39336" y="82374"/>
                  </a:cubicBezTo>
                  <a:cubicBezTo>
                    <a:pt x="30595" y="78003"/>
                    <a:pt x="21854" y="75380"/>
                    <a:pt x="13112" y="72758"/>
                  </a:cubicBezTo>
                  <a:close/>
                  <a:moveTo>
                    <a:pt x="30595" y="37792"/>
                  </a:moveTo>
                  <a:cubicBezTo>
                    <a:pt x="33217" y="33422"/>
                    <a:pt x="37588" y="29925"/>
                    <a:pt x="37588" y="28177"/>
                  </a:cubicBezTo>
                  <a:cubicBezTo>
                    <a:pt x="36714" y="25554"/>
                    <a:pt x="32343" y="22058"/>
                    <a:pt x="28847" y="22058"/>
                  </a:cubicBezTo>
                  <a:cubicBezTo>
                    <a:pt x="26224" y="22058"/>
                    <a:pt x="23602" y="26428"/>
                    <a:pt x="20979" y="29925"/>
                  </a:cubicBezTo>
                  <a:cubicBezTo>
                    <a:pt x="24476" y="31673"/>
                    <a:pt x="27098" y="34296"/>
                    <a:pt x="30595" y="37792"/>
                  </a:cubicBezTo>
                  <a:close/>
                </a:path>
              </a:pathLst>
            </a:custGeom>
            <a:solidFill>
              <a:srgbClr val="BA3325"/>
            </a:solidFill>
            <a:ln w="8731" cap="flat">
              <a:noFill/>
              <a:prstDash val="solid"/>
              <a:miter/>
            </a:ln>
          </p:spPr>
          <p:txBody>
            <a:bodyPr rtlCol="0" anchor="ctr"/>
            <a:lstStyle/>
            <a:p>
              <a:endParaRPr lang="en-GB"/>
            </a:p>
          </p:txBody>
        </p:sp>
        <p:sp>
          <p:nvSpPr>
            <p:cNvPr id="1217" name="Freeform: Shape 1216">
              <a:extLst>
                <a:ext uri="{FF2B5EF4-FFF2-40B4-BE49-F238E27FC236}">
                  <a16:creationId xmlns:a16="http://schemas.microsoft.com/office/drawing/2014/main" id="{DDF034FE-9358-57F2-27AC-AB2205FC524A}"/>
                </a:ext>
              </a:extLst>
            </p:cNvPr>
            <p:cNvSpPr/>
            <p:nvPr/>
          </p:nvSpPr>
          <p:spPr>
            <a:xfrm>
              <a:off x="10060840" y="1202635"/>
              <a:ext cx="75199" cy="69283"/>
            </a:xfrm>
            <a:custGeom>
              <a:avLst/>
              <a:gdLst>
                <a:gd name="connsiteX0" fmla="*/ 41959 w 75199"/>
                <a:gd name="connsiteY0" fmla="*/ 69284 h 69283"/>
                <a:gd name="connsiteX1" fmla="*/ 0 w 75199"/>
                <a:gd name="connsiteY1" fmla="*/ 38689 h 69283"/>
                <a:gd name="connsiteX2" fmla="*/ 48078 w 75199"/>
                <a:gd name="connsiteY2" fmla="*/ 227 h 69283"/>
                <a:gd name="connsiteX3" fmla="*/ 75176 w 75199"/>
                <a:gd name="connsiteY3" fmla="*/ 20332 h 69283"/>
                <a:gd name="connsiteX4" fmla="*/ 41959 w 75199"/>
                <a:gd name="connsiteY4" fmla="*/ 69284 h 692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9" h="69283">
                  <a:moveTo>
                    <a:pt x="41959" y="69284"/>
                  </a:moveTo>
                  <a:cubicBezTo>
                    <a:pt x="22728" y="55298"/>
                    <a:pt x="11364" y="46556"/>
                    <a:pt x="0" y="38689"/>
                  </a:cubicBezTo>
                  <a:cubicBezTo>
                    <a:pt x="15735" y="25577"/>
                    <a:pt x="30595" y="9842"/>
                    <a:pt x="48078" y="227"/>
                  </a:cubicBezTo>
                  <a:cubicBezTo>
                    <a:pt x="52449" y="-2396"/>
                    <a:pt x="76050" y="18583"/>
                    <a:pt x="75176" y="20332"/>
                  </a:cubicBezTo>
                  <a:cubicBezTo>
                    <a:pt x="67309" y="36066"/>
                    <a:pt x="55071" y="50927"/>
                    <a:pt x="41959" y="69284"/>
                  </a:cubicBezTo>
                  <a:close/>
                </a:path>
              </a:pathLst>
            </a:custGeom>
            <a:solidFill>
              <a:srgbClr val="BA3325"/>
            </a:solidFill>
            <a:ln w="8731" cap="flat">
              <a:noFill/>
              <a:prstDash val="solid"/>
              <a:miter/>
            </a:ln>
          </p:spPr>
          <p:txBody>
            <a:bodyPr rtlCol="0" anchor="ctr"/>
            <a:lstStyle/>
            <a:p>
              <a:endParaRPr lang="en-GB"/>
            </a:p>
          </p:txBody>
        </p:sp>
        <p:sp>
          <p:nvSpPr>
            <p:cNvPr id="1218" name="Freeform: Shape 1217">
              <a:extLst>
                <a:ext uri="{FF2B5EF4-FFF2-40B4-BE49-F238E27FC236}">
                  <a16:creationId xmlns:a16="http://schemas.microsoft.com/office/drawing/2014/main" id="{37D00585-ABBC-2564-A761-4A76B7B6E98B}"/>
                </a:ext>
              </a:extLst>
            </p:cNvPr>
            <p:cNvSpPr/>
            <p:nvPr/>
          </p:nvSpPr>
          <p:spPr>
            <a:xfrm>
              <a:off x="9840318" y="1307759"/>
              <a:ext cx="104521" cy="51574"/>
            </a:xfrm>
            <a:custGeom>
              <a:avLst/>
              <a:gdLst>
                <a:gd name="connsiteX0" fmla="*/ 85904 w 104521"/>
                <a:gd name="connsiteY0" fmla="*/ 51574 h 51574"/>
                <a:gd name="connsiteX1" fmla="*/ 238 w 104521"/>
                <a:gd name="connsiteY1" fmla="*/ 33217 h 51574"/>
                <a:gd name="connsiteX2" fmla="*/ 1987 w 104521"/>
                <a:gd name="connsiteY2" fmla="*/ 13986 h 51574"/>
                <a:gd name="connsiteX3" fmla="*/ 46568 w 104521"/>
                <a:gd name="connsiteY3" fmla="*/ 16609 h 51574"/>
                <a:gd name="connsiteX4" fmla="*/ 87653 w 104521"/>
                <a:gd name="connsiteY4" fmla="*/ 0 h 51574"/>
                <a:gd name="connsiteX5" fmla="*/ 85904 w 104521"/>
                <a:gd name="connsiteY5" fmla="*/ 51574 h 51574"/>
                <a:gd name="connsiteX6" fmla="*/ 85904 w 104521"/>
                <a:gd name="connsiteY6" fmla="*/ 51574 h 51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521" h="51574">
                  <a:moveTo>
                    <a:pt x="85904" y="51574"/>
                  </a:moveTo>
                  <a:cubicBezTo>
                    <a:pt x="57058" y="45455"/>
                    <a:pt x="28211" y="40210"/>
                    <a:pt x="238" y="33217"/>
                  </a:cubicBezTo>
                  <a:cubicBezTo>
                    <a:pt x="-636" y="33217"/>
                    <a:pt x="1112" y="13986"/>
                    <a:pt x="1987" y="13986"/>
                  </a:cubicBezTo>
                  <a:cubicBezTo>
                    <a:pt x="16847" y="13986"/>
                    <a:pt x="31707" y="14860"/>
                    <a:pt x="46568" y="16609"/>
                  </a:cubicBezTo>
                  <a:cubicBezTo>
                    <a:pt x="66673" y="27098"/>
                    <a:pt x="85030" y="32343"/>
                    <a:pt x="87653" y="0"/>
                  </a:cubicBezTo>
                  <a:cubicBezTo>
                    <a:pt x="123492" y="18357"/>
                    <a:pt x="92023" y="34092"/>
                    <a:pt x="85904" y="51574"/>
                  </a:cubicBezTo>
                  <a:cubicBezTo>
                    <a:pt x="85904" y="51574"/>
                    <a:pt x="85904" y="51574"/>
                    <a:pt x="85904" y="51574"/>
                  </a:cubicBezTo>
                  <a:close/>
                </a:path>
              </a:pathLst>
            </a:custGeom>
            <a:solidFill>
              <a:srgbClr val="B23D4A"/>
            </a:solidFill>
            <a:ln w="8731" cap="flat">
              <a:noFill/>
              <a:prstDash val="solid"/>
              <a:miter/>
            </a:ln>
          </p:spPr>
          <p:txBody>
            <a:bodyPr rtlCol="0" anchor="ctr"/>
            <a:lstStyle/>
            <a:p>
              <a:endParaRPr lang="en-GB"/>
            </a:p>
          </p:txBody>
        </p:sp>
        <p:sp>
          <p:nvSpPr>
            <p:cNvPr id="1219" name="Freeform: Shape 1218">
              <a:extLst>
                <a:ext uri="{FF2B5EF4-FFF2-40B4-BE49-F238E27FC236}">
                  <a16:creationId xmlns:a16="http://schemas.microsoft.com/office/drawing/2014/main" id="{5CA749EF-C8D3-23FD-376E-BE9906E7A2A5}"/>
                </a:ext>
              </a:extLst>
            </p:cNvPr>
            <p:cNvSpPr/>
            <p:nvPr/>
          </p:nvSpPr>
          <p:spPr>
            <a:xfrm>
              <a:off x="10103673" y="1364578"/>
              <a:ext cx="56819" cy="98778"/>
            </a:xfrm>
            <a:custGeom>
              <a:avLst/>
              <a:gdLst>
                <a:gd name="connsiteX0" fmla="*/ 56819 w 56819"/>
                <a:gd name="connsiteY0" fmla="*/ 97904 h 98778"/>
                <a:gd name="connsiteX1" fmla="*/ 53323 w 56819"/>
                <a:gd name="connsiteY1" fmla="*/ 97904 h 98778"/>
                <a:gd name="connsiteX2" fmla="*/ 49826 w 56819"/>
                <a:gd name="connsiteY2" fmla="*/ 98778 h 98778"/>
                <a:gd name="connsiteX3" fmla="*/ 17483 w 56819"/>
                <a:gd name="connsiteY3" fmla="*/ 90037 h 98778"/>
                <a:gd name="connsiteX4" fmla="*/ 15734 w 56819"/>
                <a:gd name="connsiteY4" fmla="*/ 83918 h 98778"/>
                <a:gd name="connsiteX5" fmla="*/ 14860 w 56819"/>
                <a:gd name="connsiteY5" fmla="*/ 72554 h 98778"/>
                <a:gd name="connsiteX6" fmla="*/ 0 w 56819"/>
                <a:gd name="connsiteY6" fmla="*/ 36714 h 98778"/>
                <a:gd name="connsiteX7" fmla="*/ 1748 w 56819"/>
                <a:gd name="connsiteY7" fmla="*/ 0 h 98778"/>
                <a:gd name="connsiteX8" fmla="*/ 32343 w 56819"/>
                <a:gd name="connsiteY8" fmla="*/ 38462 h 98778"/>
                <a:gd name="connsiteX9" fmla="*/ 56819 w 56819"/>
                <a:gd name="connsiteY9" fmla="*/ 97904 h 98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819" h="98778">
                  <a:moveTo>
                    <a:pt x="56819" y="97904"/>
                  </a:moveTo>
                  <a:lnTo>
                    <a:pt x="53323" y="97904"/>
                  </a:lnTo>
                  <a:cubicBezTo>
                    <a:pt x="53323" y="97904"/>
                    <a:pt x="49826" y="98778"/>
                    <a:pt x="49826" y="98778"/>
                  </a:cubicBezTo>
                  <a:cubicBezTo>
                    <a:pt x="39336" y="96156"/>
                    <a:pt x="27973" y="93533"/>
                    <a:pt x="17483" y="90037"/>
                  </a:cubicBezTo>
                  <a:cubicBezTo>
                    <a:pt x="17483" y="88288"/>
                    <a:pt x="16609" y="86540"/>
                    <a:pt x="15734" y="83918"/>
                  </a:cubicBezTo>
                  <a:cubicBezTo>
                    <a:pt x="15734" y="80421"/>
                    <a:pt x="14860" y="76050"/>
                    <a:pt x="14860" y="72554"/>
                  </a:cubicBezTo>
                  <a:cubicBezTo>
                    <a:pt x="9615" y="60316"/>
                    <a:pt x="5245" y="48952"/>
                    <a:pt x="0" y="36714"/>
                  </a:cubicBezTo>
                  <a:cubicBezTo>
                    <a:pt x="874" y="24476"/>
                    <a:pt x="1748" y="12238"/>
                    <a:pt x="1748" y="0"/>
                  </a:cubicBezTo>
                  <a:cubicBezTo>
                    <a:pt x="12238" y="13112"/>
                    <a:pt x="22728" y="25350"/>
                    <a:pt x="32343" y="38462"/>
                  </a:cubicBezTo>
                  <a:cubicBezTo>
                    <a:pt x="41085" y="57693"/>
                    <a:pt x="48952" y="77799"/>
                    <a:pt x="56819" y="97904"/>
                  </a:cubicBezTo>
                  <a:close/>
                </a:path>
              </a:pathLst>
            </a:custGeom>
            <a:solidFill>
              <a:srgbClr val="BA3325"/>
            </a:solidFill>
            <a:ln w="8731" cap="flat">
              <a:noFill/>
              <a:prstDash val="solid"/>
              <a:miter/>
            </a:ln>
          </p:spPr>
          <p:txBody>
            <a:bodyPr rtlCol="0" anchor="ctr"/>
            <a:lstStyle/>
            <a:p>
              <a:endParaRPr lang="en-GB"/>
            </a:p>
          </p:txBody>
        </p:sp>
        <p:sp>
          <p:nvSpPr>
            <p:cNvPr id="1220" name="Freeform: Shape 1219">
              <a:extLst>
                <a:ext uri="{FF2B5EF4-FFF2-40B4-BE49-F238E27FC236}">
                  <a16:creationId xmlns:a16="http://schemas.microsoft.com/office/drawing/2014/main" id="{107720C0-0A50-E2AF-7C08-378B4172D5DD}"/>
                </a:ext>
              </a:extLst>
            </p:cNvPr>
            <p:cNvSpPr/>
            <p:nvPr/>
          </p:nvSpPr>
          <p:spPr>
            <a:xfrm>
              <a:off x="9829192" y="1376265"/>
              <a:ext cx="62124" cy="53873"/>
            </a:xfrm>
            <a:custGeom>
              <a:avLst/>
              <a:gdLst>
                <a:gd name="connsiteX0" fmla="*/ 34092 w 62124"/>
                <a:gd name="connsiteY0" fmla="*/ 53874 h 53873"/>
                <a:gd name="connsiteX1" fmla="*/ 0 w 62124"/>
                <a:gd name="connsiteY1" fmla="*/ 551 h 53873"/>
                <a:gd name="connsiteX2" fmla="*/ 62064 w 62124"/>
                <a:gd name="connsiteY2" fmla="*/ 38139 h 53873"/>
                <a:gd name="connsiteX3" fmla="*/ 34092 w 62124"/>
                <a:gd name="connsiteY3" fmla="*/ 53874 h 53873"/>
              </a:gdLst>
              <a:ahLst/>
              <a:cxnLst>
                <a:cxn ang="0">
                  <a:pos x="connsiteX0" y="connsiteY0"/>
                </a:cxn>
                <a:cxn ang="0">
                  <a:pos x="connsiteX1" y="connsiteY1"/>
                </a:cxn>
                <a:cxn ang="0">
                  <a:pos x="connsiteX2" y="connsiteY2"/>
                </a:cxn>
                <a:cxn ang="0">
                  <a:pos x="connsiteX3" y="connsiteY3"/>
                </a:cxn>
              </a:cxnLst>
              <a:rect l="l" t="t" r="r" b="b"/>
              <a:pathLst>
                <a:path w="62124" h="53873">
                  <a:moveTo>
                    <a:pt x="34092" y="53874"/>
                  </a:moveTo>
                  <a:cubicBezTo>
                    <a:pt x="22728" y="36391"/>
                    <a:pt x="11364" y="18034"/>
                    <a:pt x="0" y="551"/>
                  </a:cubicBezTo>
                  <a:cubicBezTo>
                    <a:pt x="27098" y="2299"/>
                    <a:pt x="63812" y="-11687"/>
                    <a:pt x="62064" y="38139"/>
                  </a:cubicBezTo>
                  <a:cubicBezTo>
                    <a:pt x="52449" y="43384"/>
                    <a:pt x="43707" y="48629"/>
                    <a:pt x="34092" y="53874"/>
                  </a:cubicBezTo>
                  <a:close/>
                </a:path>
              </a:pathLst>
            </a:custGeom>
            <a:solidFill>
              <a:srgbClr val="7E4E29"/>
            </a:solidFill>
            <a:ln w="8731" cap="flat">
              <a:noFill/>
              <a:prstDash val="solid"/>
              <a:miter/>
            </a:ln>
          </p:spPr>
          <p:txBody>
            <a:bodyPr rtlCol="0" anchor="ctr"/>
            <a:lstStyle/>
            <a:p>
              <a:endParaRPr lang="en-GB"/>
            </a:p>
          </p:txBody>
        </p:sp>
        <p:sp>
          <p:nvSpPr>
            <p:cNvPr id="1221" name="Freeform: Shape 1220">
              <a:extLst>
                <a:ext uri="{FF2B5EF4-FFF2-40B4-BE49-F238E27FC236}">
                  <a16:creationId xmlns:a16="http://schemas.microsoft.com/office/drawing/2014/main" id="{E43A4153-DB32-FB8B-0AD9-18373D02EE88}"/>
                </a:ext>
              </a:extLst>
            </p:cNvPr>
            <p:cNvSpPr/>
            <p:nvPr/>
          </p:nvSpPr>
          <p:spPr>
            <a:xfrm>
              <a:off x="9806465" y="1167896"/>
              <a:ext cx="98777" cy="34965"/>
            </a:xfrm>
            <a:custGeom>
              <a:avLst/>
              <a:gdLst>
                <a:gd name="connsiteX0" fmla="*/ 49826 w 98777"/>
                <a:gd name="connsiteY0" fmla="*/ 0 h 34965"/>
                <a:gd name="connsiteX1" fmla="*/ 98778 w 98777"/>
                <a:gd name="connsiteY1" fmla="*/ 18357 h 34965"/>
                <a:gd name="connsiteX2" fmla="*/ 51574 w 98777"/>
                <a:gd name="connsiteY2" fmla="*/ 34966 h 34965"/>
                <a:gd name="connsiteX3" fmla="*/ 0 w 98777"/>
                <a:gd name="connsiteY3" fmla="*/ 18357 h 34965"/>
                <a:gd name="connsiteX4" fmla="*/ 49826 w 98777"/>
                <a:gd name="connsiteY4" fmla="*/ 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77" h="34965">
                  <a:moveTo>
                    <a:pt x="49826" y="0"/>
                  </a:moveTo>
                  <a:cubicBezTo>
                    <a:pt x="67309" y="6119"/>
                    <a:pt x="83044" y="12238"/>
                    <a:pt x="98778" y="18357"/>
                  </a:cubicBezTo>
                  <a:cubicBezTo>
                    <a:pt x="83044" y="24476"/>
                    <a:pt x="67309" y="34966"/>
                    <a:pt x="51574" y="34966"/>
                  </a:cubicBezTo>
                  <a:cubicBezTo>
                    <a:pt x="34092" y="34966"/>
                    <a:pt x="17483" y="24476"/>
                    <a:pt x="0" y="18357"/>
                  </a:cubicBezTo>
                  <a:cubicBezTo>
                    <a:pt x="16609" y="12238"/>
                    <a:pt x="32343" y="6119"/>
                    <a:pt x="49826" y="0"/>
                  </a:cubicBezTo>
                  <a:close/>
                </a:path>
              </a:pathLst>
            </a:custGeom>
            <a:solidFill>
              <a:srgbClr val="BA3325"/>
            </a:solidFill>
            <a:ln w="8731" cap="flat">
              <a:noFill/>
              <a:prstDash val="solid"/>
              <a:miter/>
            </a:ln>
          </p:spPr>
          <p:txBody>
            <a:bodyPr rtlCol="0" anchor="ctr"/>
            <a:lstStyle/>
            <a:p>
              <a:endParaRPr lang="en-GB"/>
            </a:p>
          </p:txBody>
        </p:sp>
        <p:sp>
          <p:nvSpPr>
            <p:cNvPr id="1222" name="Freeform: Shape 1221">
              <a:extLst>
                <a:ext uri="{FF2B5EF4-FFF2-40B4-BE49-F238E27FC236}">
                  <a16:creationId xmlns:a16="http://schemas.microsoft.com/office/drawing/2014/main" id="{AD83ABFF-C426-15F8-A87D-0CD4F95779AF}"/>
                </a:ext>
              </a:extLst>
            </p:cNvPr>
            <p:cNvSpPr/>
            <p:nvPr/>
          </p:nvSpPr>
          <p:spPr>
            <a:xfrm>
              <a:off x="10136890" y="1288528"/>
              <a:ext cx="34091" cy="73427"/>
            </a:xfrm>
            <a:custGeom>
              <a:avLst/>
              <a:gdLst>
                <a:gd name="connsiteX0" fmla="*/ 34092 w 34091"/>
                <a:gd name="connsiteY0" fmla="*/ 0 h 73427"/>
                <a:gd name="connsiteX1" fmla="*/ 27098 w 34091"/>
                <a:gd name="connsiteY1" fmla="*/ 73428 h 73427"/>
                <a:gd name="connsiteX2" fmla="*/ 0 w 34091"/>
                <a:gd name="connsiteY2" fmla="*/ 31469 h 73427"/>
                <a:gd name="connsiteX3" fmla="*/ 34092 w 34091"/>
                <a:gd name="connsiteY3" fmla="*/ 0 h 73427"/>
              </a:gdLst>
              <a:ahLst/>
              <a:cxnLst>
                <a:cxn ang="0">
                  <a:pos x="connsiteX0" y="connsiteY0"/>
                </a:cxn>
                <a:cxn ang="0">
                  <a:pos x="connsiteX1" y="connsiteY1"/>
                </a:cxn>
                <a:cxn ang="0">
                  <a:pos x="connsiteX2" y="connsiteY2"/>
                </a:cxn>
                <a:cxn ang="0">
                  <a:pos x="connsiteX3" y="connsiteY3"/>
                </a:cxn>
              </a:cxnLst>
              <a:rect l="l" t="t" r="r" b="b"/>
              <a:pathLst>
                <a:path w="34091" h="73427">
                  <a:moveTo>
                    <a:pt x="34092" y="0"/>
                  </a:moveTo>
                  <a:cubicBezTo>
                    <a:pt x="31469" y="24476"/>
                    <a:pt x="28847" y="48952"/>
                    <a:pt x="27098" y="73428"/>
                  </a:cubicBezTo>
                  <a:cubicBezTo>
                    <a:pt x="17483" y="59442"/>
                    <a:pt x="0" y="45455"/>
                    <a:pt x="0" y="31469"/>
                  </a:cubicBezTo>
                  <a:cubicBezTo>
                    <a:pt x="0" y="20979"/>
                    <a:pt x="22728" y="10490"/>
                    <a:pt x="34092" y="0"/>
                  </a:cubicBezTo>
                  <a:close/>
                </a:path>
              </a:pathLst>
            </a:custGeom>
            <a:solidFill>
              <a:srgbClr val="4F513D"/>
            </a:solidFill>
            <a:ln w="8731" cap="flat">
              <a:noFill/>
              <a:prstDash val="solid"/>
              <a:miter/>
            </a:ln>
          </p:spPr>
          <p:txBody>
            <a:bodyPr rtlCol="0" anchor="ctr"/>
            <a:lstStyle/>
            <a:p>
              <a:endParaRPr lang="en-GB"/>
            </a:p>
          </p:txBody>
        </p:sp>
        <p:sp>
          <p:nvSpPr>
            <p:cNvPr id="1223" name="Freeform: Shape 1222">
              <a:extLst>
                <a:ext uri="{FF2B5EF4-FFF2-40B4-BE49-F238E27FC236}">
                  <a16:creationId xmlns:a16="http://schemas.microsoft.com/office/drawing/2014/main" id="{5CD046AA-A30B-78EF-18DC-B326359CA7A1}"/>
                </a:ext>
              </a:extLst>
            </p:cNvPr>
            <p:cNvSpPr/>
            <p:nvPr/>
          </p:nvSpPr>
          <p:spPr>
            <a:xfrm>
              <a:off x="10069581" y="1401292"/>
              <a:ext cx="51574" cy="53322"/>
            </a:xfrm>
            <a:custGeom>
              <a:avLst/>
              <a:gdLst>
                <a:gd name="connsiteX0" fmla="*/ 34092 w 51574"/>
                <a:gd name="connsiteY0" fmla="*/ 0 h 53322"/>
                <a:gd name="connsiteX1" fmla="*/ 48952 w 51574"/>
                <a:gd name="connsiteY1" fmla="*/ 35840 h 53322"/>
                <a:gd name="connsiteX2" fmla="*/ 49826 w 51574"/>
                <a:gd name="connsiteY2" fmla="*/ 47204 h 53322"/>
                <a:gd name="connsiteX3" fmla="*/ 51574 w 51574"/>
                <a:gd name="connsiteY3" fmla="*/ 53323 h 53322"/>
                <a:gd name="connsiteX4" fmla="*/ 0 w 51574"/>
                <a:gd name="connsiteY4" fmla="*/ 37588 h 53322"/>
                <a:gd name="connsiteX5" fmla="*/ 34092 w 51574"/>
                <a:gd name="connsiteY5" fmla="*/ 0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574" h="53322">
                  <a:moveTo>
                    <a:pt x="34092" y="0"/>
                  </a:moveTo>
                  <a:cubicBezTo>
                    <a:pt x="39336" y="12238"/>
                    <a:pt x="43707" y="23602"/>
                    <a:pt x="48952" y="35840"/>
                  </a:cubicBezTo>
                  <a:cubicBezTo>
                    <a:pt x="48952" y="39336"/>
                    <a:pt x="49826" y="43707"/>
                    <a:pt x="49826" y="47204"/>
                  </a:cubicBezTo>
                  <a:cubicBezTo>
                    <a:pt x="50700" y="48952"/>
                    <a:pt x="50700" y="50700"/>
                    <a:pt x="51574" y="53323"/>
                  </a:cubicBezTo>
                  <a:cubicBezTo>
                    <a:pt x="34092" y="48078"/>
                    <a:pt x="16609" y="42833"/>
                    <a:pt x="0" y="37588"/>
                  </a:cubicBezTo>
                  <a:cubicBezTo>
                    <a:pt x="10490" y="24476"/>
                    <a:pt x="22728" y="12238"/>
                    <a:pt x="34092" y="0"/>
                  </a:cubicBezTo>
                  <a:close/>
                </a:path>
              </a:pathLst>
            </a:custGeom>
            <a:solidFill>
              <a:srgbClr val="7E4E29"/>
            </a:solidFill>
            <a:ln w="8731" cap="flat">
              <a:noFill/>
              <a:prstDash val="solid"/>
              <a:miter/>
            </a:ln>
          </p:spPr>
          <p:txBody>
            <a:bodyPr rtlCol="0" anchor="ctr"/>
            <a:lstStyle/>
            <a:p>
              <a:endParaRPr lang="en-GB"/>
            </a:p>
          </p:txBody>
        </p:sp>
        <p:sp>
          <p:nvSpPr>
            <p:cNvPr id="1224" name="Freeform: Shape 1223">
              <a:extLst>
                <a:ext uri="{FF2B5EF4-FFF2-40B4-BE49-F238E27FC236}">
                  <a16:creationId xmlns:a16="http://schemas.microsoft.com/office/drawing/2014/main" id="{F57EC0CF-FB4B-B9D6-9D8E-9C44053E4245}"/>
                </a:ext>
              </a:extLst>
            </p:cNvPr>
            <p:cNvSpPr/>
            <p:nvPr/>
          </p:nvSpPr>
          <p:spPr>
            <a:xfrm>
              <a:off x="9938460" y="1201987"/>
              <a:ext cx="43707" cy="42884"/>
            </a:xfrm>
            <a:custGeom>
              <a:avLst/>
              <a:gdLst>
                <a:gd name="connsiteX0" fmla="*/ 30595 w 43707"/>
                <a:gd name="connsiteY0" fmla="*/ 0 h 42884"/>
                <a:gd name="connsiteX1" fmla="*/ 43707 w 43707"/>
                <a:gd name="connsiteY1" fmla="*/ 17483 h 42884"/>
                <a:gd name="connsiteX2" fmla="*/ 16609 w 43707"/>
                <a:gd name="connsiteY2" fmla="*/ 42833 h 42884"/>
                <a:gd name="connsiteX3" fmla="*/ 0 w 43707"/>
                <a:gd name="connsiteY3" fmla="*/ 27973 h 42884"/>
                <a:gd name="connsiteX4" fmla="*/ 30595 w 43707"/>
                <a:gd name="connsiteY4" fmla="*/ 0 h 42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42884">
                  <a:moveTo>
                    <a:pt x="30595" y="0"/>
                  </a:moveTo>
                  <a:cubicBezTo>
                    <a:pt x="34966" y="6119"/>
                    <a:pt x="39336" y="11364"/>
                    <a:pt x="43707" y="17483"/>
                  </a:cubicBezTo>
                  <a:cubicBezTo>
                    <a:pt x="34966" y="26224"/>
                    <a:pt x="27098" y="35840"/>
                    <a:pt x="16609" y="42833"/>
                  </a:cubicBezTo>
                  <a:cubicBezTo>
                    <a:pt x="15735" y="43707"/>
                    <a:pt x="5245" y="33217"/>
                    <a:pt x="0" y="27973"/>
                  </a:cubicBezTo>
                  <a:cubicBezTo>
                    <a:pt x="9616" y="18357"/>
                    <a:pt x="20105" y="9616"/>
                    <a:pt x="30595" y="0"/>
                  </a:cubicBezTo>
                  <a:close/>
                </a:path>
              </a:pathLst>
            </a:custGeom>
            <a:solidFill>
              <a:srgbClr val="BA3325"/>
            </a:solidFill>
            <a:ln w="8731" cap="flat">
              <a:noFill/>
              <a:prstDash val="solid"/>
              <a:miter/>
            </a:ln>
          </p:spPr>
          <p:txBody>
            <a:bodyPr rtlCol="0" anchor="ctr"/>
            <a:lstStyle/>
            <a:p>
              <a:endParaRPr lang="en-GB"/>
            </a:p>
          </p:txBody>
        </p:sp>
        <p:sp>
          <p:nvSpPr>
            <p:cNvPr id="1225" name="Freeform: Shape 1224">
              <a:extLst>
                <a:ext uri="{FF2B5EF4-FFF2-40B4-BE49-F238E27FC236}">
                  <a16:creationId xmlns:a16="http://schemas.microsoft.com/office/drawing/2014/main" id="{02327555-95FC-A9ED-7A1F-F55207BD4955}"/>
                </a:ext>
              </a:extLst>
            </p:cNvPr>
            <p:cNvSpPr/>
            <p:nvPr/>
          </p:nvSpPr>
          <p:spPr>
            <a:xfrm>
              <a:off x="9887760" y="1306885"/>
              <a:ext cx="41084" cy="24659"/>
            </a:xfrm>
            <a:custGeom>
              <a:avLst/>
              <a:gdLst>
                <a:gd name="connsiteX0" fmla="*/ 41085 w 41084"/>
                <a:gd name="connsiteY0" fmla="*/ 0 h 24659"/>
                <a:gd name="connsiteX1" fmla="*/ 0 w 41084"/>
                <a:gd name="connsiteY1" fmla="*/ 16609 h 24659"/>
                <a:gd name="connsiteX2" fmla="*/ 41085 w 41084"/>
                <a:gd name="connsiteY2" fmla="*/ 0 h 24659"/>
              </a:gdLst>
              <a:ahLst/>
              <a:cxnLst>
                <a:cxn ang="0">
                  <a:pos x="connsiteX0" y="connsiteY0"/>
                </a:cxn>
                <a:cxn ang="0">
                  <a:pos x="connsiteX1" y="connsiteY1"/>
                </a:cxn>
                <a:cxn ang="0">
                  <a:pos x="connsiteX2" y="connsiteY2"/>
                </a:cxn>
              </a:cxnLst>
              <a:rect l="l" t="t" r="r" b="b"/>
              <a:pathLst>
                <a:path w="41084" h="24659">
                  <a:moveTo>
                    <a:pt x="41085" y="0"/>
                  </a:moveTo>
                  <a:cubicBezTo>
                    <a:pt x="38462" y="32343"/>
                    <a:pt x="20105" y="27098"/>
                    <a:pt x="0" y="16609"/>
                  </a:cubicBezTo>
                  <a:cubicBezTo>
                    <a:pt x="13112" y="11364"/>
                    <a:pt x="27098" y="6119"/>
                    <a:pt x="41085" y="0"/>
                  </a:cubicBezTo>
                  <a:close/>
                </a:path>
              </a:pathLst>
            </a:custGeom>
            <a:solidFill>
              <a:srgbClr val="8C5D5A"/>
            </a:solidFill>
            <a:ln w="8731" cap="flat">
              <a:noFill/>
              <a:prstDash val="solid"/>
              <a:miter/>
            </a:ln>
          </p:spPr>
          <p:txBody>
            <a:bodyPr rtlCol="0" anchor="ctr"/>
            <a:lstStyle/>
            <a:p>
              <a:endParaRPr lang="en-GB"/>
            </a:p>
          </p:txBody>
        </p:sp>
        <p:sp>
          <p:nvSpPr>
            <p:cNvPr id="1226" name="Freeform: Shape 1225">
              <a:extLst>
                <a:ext uri="{FF2B5EF4-FFF2-40B4-BE49-F238E27FC236}">
                  <a16:creationId xmlns:a16="http://schemas.microsoft.com/office/drawing/2014/main" id="{DE266E31-704F-91C5-FFB2-72AAEA619643}"/>
                </a:ext>
              </a:extLst>
            </p:cNvPr>
            <p:cNvSpPr/>
            <p:nvPr/>
          </p:nvSpPr>
          <p:spPr>
            <a:xfrm>
              <a:off x="10048602" y="1150413"/>
              <a:ext cx="21853" cy="15734"/>
            </a:xfrm>
            <a:custGeom>
              <a:avLst/>
              <a:gdLst>
                <a:gd name="connsiteX0" fmla="*/ 0 w 21853"/>
                <a:gd name="connsiteY0" fmla="*/ 15735 h 15734"/>
                <a:gd name="connsiteX1" fmla="*/ 1748 w 21853"/>
                <a:gd name="connsiteY1" fmla="*/ 0 h 15734"/>
                <a:gd name="connsiteX2" fmla="*/ 21854 w 21853"/>
                <a:gd name="connsiteY2" fmla="*/ 13112 h 15734"/>
                <a:gd name="connsiteX3" fmla="*/ 0 w 21853"/>
                <a:gd name="connsiteY3" fmla="*/ 15735 h 15734"/>
              </a:gdLst>
              <a:ahLst/>
              <a:cxnLst>
                <a:cxn ang="0">
                  <a:pos x="connsiteX0" y="connsiteY0"/>
                </a:cxn>
                <a:cxn ang="0">
                  <a:pos x="connsiteX1" y="connsiteY1"/>
                </a:cxn>
                <a:cxn ang="0">
                  <a:pos x="connsiteX2" y="connsiteY2"/>
                </a:cxn>
                <a:cxn ang="0">
                  <a:pos x="connsiteX3" y="connsiteY3"/>
                </a:cxn>
              </a:cxnLst>
              <a:rect l="l" t="t" r="r" b="b"/>
              <a:pathLst>
                <a:path w="21853" h="15734">
                  <a:moveTo>
                    <a:pt x="0" y="15735"/>
                  </a:moveTo>
                  <a:cubicBezTo>
                    <a:pt x="874" y="10490"/>
                    <a:pt x="1748" y="5245"/>
                    <a:pt x="1748" y="0"/>
                  </a:cubicBezTo>
                  <a:cubicBezTo>
                    <a:pt x="8741" y="4371"/>
                    <a:pt x="14860" y="8741"/>
                    <a:pt x="21854" y="13112"/>
                  </a:cubicBezTo>
                  <a:cubicBezTo>
                    <a:pt x="14860" y="13986"/>
                    <a:pt x="7867" y="14860"/>
                    <a:pt x="0" y="15735"/>
                  </a:cubicBezTo>
                  <a:close/>
                </a:path>
              </a:pathLst>
            </a:custGeom>
            <a:solidFill>
              <a:srgbClr val="BE7625"/>
            </a:solidFill>
            <a:ln w="8731" cap="flat">
              <a:noFill/>
              <a:prstDash val="solid"/>
              <a:miter/>
            </a:ln>
          </p:spPr>
          <p:txBody>
            <a:bodyPr rtlCol="0" anchor="ctr"/>
            <a:lstStyle/>
            <a:p>
              <a:endParaRPr lang="en-GB"/>
            </a:p>
          </p:txBody>
        </p:sp>
        <p:sp>
          <p:nvSpPr>
            <p:cNvPr id="1227" name="Freeform: Shape 1226">
              <a:extLst>
                <a:ext uri="{FF2B5EF4-FFF2-40B4-BE49-F238E27FC236}">
                  <a16:creationId xmlns:a16="http://schemas.microsoft.com/office/drawing/2014/main" id="{2732DCCA-F811-6478-A888-84702ED79ACB}"/>
                </a:ext>
              </a:extLst>
            </p:cNvPr>
            <p:cNvSpPr/>
            <p:nvPr/>
          </p:nvSpPr>
          <p:spPr>
            <a:xfrm>
              <a:off x="9892130" y="1201987"/>
              <a:ext cx="13112" cy="23740"/>
            </a:xfrm>
            <a:custGeom>
              <a:avLst/>
              <a:gdLst>
                <a:gd name="connsiteX0" fmla="*/ 6993 w 13112"/>
                <a:gd name="connsiteY0" fmla="*/ 0 h 23740"/>
                <a:gd name="connsiteX1" fmla="*/ 13112 w 13112"/>
                <a:gd name="connsiteY1" fmla="*/ 16609 h 23740"/>
                <a:gd name="connsiteX2" fmla="*/ 6119 w 13112"/>
                <a:gd name="connsiteY2" fmla="*/ 23602 h 23740"/>
                <a:gd name="connsiteX3" fmla="*/ 0 w 13112"/>
                <a:gd name="connsiteY3" fmla="*/ 20105 h 23740"/>
                <a:gd name="connsiteX4" fmla="*/ 6993 w 13112"/>
                <a:gd name="connsiteY4" fmla="*/ 0 h 23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23740">
                  <a:moveTo>
                    <a:pt x="6993" y="0"/>
                  </a:moveTo>
                  <a:cubicBezTo>
                    <a:pt x="10490" y="8741"/>
                    <a:pt x="13112" y="13112"/>
                    <a:pt x="13112" y="16609"/>
                  </a:cubicBezTo>
                  <a:cubicBezTo>
                    <a:pt x="13112" y="19231"/>
                    <a:pt x="9616" y="21854"/>
                    <a:pt x="6119" y="23602"/>
                  </a:cubicBezTo>
                  <a:cubicBezTo>
                    <a:pt x="5245" y="24476"/>
                    <a:pt x="0" y="20979"/>
                    <a:pt x="0" y="20105"/>
                  </a:cubicBezTo>
                  <a:cubicBezTo>
                    <a:pt x="874" y="16609"/>
                    <a:pt x="2622" y="13112"/>
                    <a:pt x="6993" y="0"/>
                  </a:cubicBezTo>
                  <a:close/>
                </a:path>
              </a:pathLst>
            </a:custGeom>
            <a:solidFill>
              <a:srgbClr val="DB7F59"/>
            </a:solidFill>
            <a:ln w="8731" cap="flat">
              <a:noFill/>
              <a:prstDash val="solid"/>
              <a:miter/>
            </a:ln>
          </p:spPr>
          <p:txBody>
            <a:bodyPr rtlCol="0" anchor="ctr"/>
            <a:lstStyle/>
            <a:p>
              <a:endParaRPr lang="en-GB"/>
            </a:p>
          </p:txBody>
        </p:sp>
        <p:sp>
          <p:nvSpPr>
            <p:cNvPr id="1228" name="Freeform: Shape 1227">
              <a:extLst>
                <a:ext uri="{FF2B5EF4-FFF2-40B4-BE49-F238E27FC236}">
                  <a16:creationId xmlns:a16="http://schemas.microsoft.com/office/drawing/2014/main" id="{4B96CA43-8EFD-C29E-B880-02F301CDA2E6}"/>
                </a:ext>
              </a:extLst>
            </p:cNvPr>
            <p:cNvSpPr/>
            <p:nvPr/>
          </p:nvSpPr>
          <p:spPr>
            <a:xfrm>
              <a:off x="9803842" y="4549079"/>
              <a:ext cx="127324" cy="88305"/>
            </a:xfrm>
            <a:custGeom>
              <a:avLst/>
              <a:gdLst>
                <a:gd name="connsiteX0" fmla="*/ 36714 w 127324"/>
                <a:gd name="connsiteY0" fmla="*/ 62064 h 88305"/>
                <a:gd name="connsiteX1" fmla="*/ 18357 w 127324"/>
                <a:gd name="connsiteY1" fmla="*/ 53323 h 88305"/>
                <a:gd name="connsiteX2" fmla="*/ 0 w 127324"/>
                <a:gd name="connsiteY2" fmla="*/ 35840 h 88305"/>
                <a:gd name="connsiteX3" fmla="*/ 0 w 127324"/>
                <a:gd name="connsiteY3" fmla="*/ 33218 h 88305"/>
                <a:gd name="connsiteX4" fmla="*/ 22728 w 127324"/>
                <a:gd name="connsiteY4" fmla="*/ 0 h 88305"/>
                <a:gd name="connsiteX5" fmla="*/ 125876 w 127324"/>
                <a:gd name="connsiteY5" fmla="*/ 43707 h 88305"/>
                <a:gd name="connsiteX6" fmla="*/ 118009 w 127324"/>
                <a:gd name="connsiteY6" fmla="*/ 88289 h 88305"/>
                <a:gd name="connsiteX7" fmla="*/ 34966 w 127324"/>
                <a:gd name="connsiteY7" fmla="*/ 78673 h 88305"/>
                <a:gd name="connsiteX8" fmla="*/ 36714 w 127324"/>
                <a:gd name="connsiteY8" fmla="*/ 62064 h 8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324" h="88305">
                  <a:moveTo>
                    <a:pt x="36714" y="62064"/>
                  </a:moveTo>
                  <a:cubicBezTo>
                    <a:pt x="30595" y="59442"/>
                    <a:pt x="24476" y="55945"/>
                    <a:pt x="18357" y="53323"/>
                  </a:cubicBezTo>
                  <a:cubicBezTo>
                    <a:pt x="12238" y="47204"/>
                    <a:pt x="6119" y="41959"/>
                    <a:pt x="0" y="35840"/>
                  </a:cubicBezTo>
                  <a:cubicBezTo>
                    <a:pt x="0" y="35840"/>
                    <a:pt x="0" y="33218"/>
                    <a:pt x="0" y="33218"/>
                  </a:cubicBezTo>
                  <a:cubicBezTo>
                    <a:pt x="7867" y="21854"/>
                    <a:pt x="14860" y="11364"/>
                    <a:pt x="22728" y="0"/>
                  </a:cubicBezTo>
                  <a:cubicBezTo>
                    <a:pt x="60316" y="6994"/>
                    <a:pt x="107520" y="-4371"/>
                    <a:pt x="125876" y="43707"/>
                  </a:cubicBezTo>
                  <a:cubicBezTo>
                    <a:pt x="131121" y="55945"/>
                    <a:pt x="120632" y="89163"/>
                    <a:pt x="118009" y="88289"/>
                  </a:cubicBezTo>
                  <a:cubicBezTo>
                    <a:pt x="90037" y="87414"/>
                    <a:pt x="62938" y="82170"/>
                    <a:pt x="34966" y="78673"/>
                  </a:cubicBezTo>
                  <a:cubicBezTo>
                    <a:pt x="35840" y="73428"/>
                    <a:pt x="35840" y="68184"/>
                    <a:pt x="36714" y="62064"/>
                  </a:cubicBezTo>
                  <a:close/>
                </a:path>
              </a:pathLst>
            </a:custGeom>
            <a:solidFill>
              <a:srgbClr val="BA3325"/>
            </a:solidFill>
            <a:ln w="8731" cap="flat">
              <a:noFill/>
              <a:prstDash val="solid"/>
              <a:miter/>
            </a:ln>
          </p:spPr>
          <p:txBody>
            <a:bodyPr rtlCol="0" anchor="ctr"/>
            <a:lstStyle/>
            <a:p>
              <a:endParaRPr lang="en-GB"/>
            </a:p>
          </p:txBody>
        </p:sp>
        <p:sp>
          <p:nvSpPr>
            <p:cNvPr id="1229" name="Freeform: Shape 1228">
              <a:extLst>
                <a:ext uri="{FF2B5EF4-FFF2-40B4-BE49-F238E27FC236}">
                  <a16:creationId xmlns:a16="http://schemas.microsoft.com/office/drawing/2014/main" id="{CFFBE949-31C1-0309-9594-FD85F18D53DE}"/>
                </a:ext>
              </a:extLst>
            </p:cNvPr>
            <p:cNvSpPr/>
            <p:nvPr/>
          </p:nvSpPr>
          <p:spPr>
            <a:xfrm>
              <a:off x="9632510" y="4517043"/>
              <a:ext cx="136366" cy="89023"/>
            </a:xfrm>
            <a:custGeom>
              <a:avLst/>
              <a:gdLst>
                <a:gd name="connsiteX0" fmla="*/ 136366 w 136366"/>
                <a:gd name="connsiteY0" fmla="*/ 72246 h 89023"/>
                <a:gd name="connsiteX1" fmla="*/ 114513 w 136366"/>
                <a:gd name="connsiteY1" fmla="*/ 88854 h 89023"/>
                <a:gd name="connsiteX2" fmla="*/ 0 w 136366"/>
                <a:gd name="connsiteY2" fmla="*/ 32035 h 89023"/>
                <a:gd name="connsiteX3" fmla="*/ 24476 w 136366"/>
                <a:gd name="connsiteY3" fmla="*/ 9308 h 89023"/>
                <a:gd name="connsiteX4" fmla="*/ 106645 w 136366"/>
                <a:gd name="connsiteY4" fmla="*/ 32035 h 89023"/>
                <a:gd name="connsiteX5" fmla="*/ 136366 w 136366"/>
                <a:gd name="connsiteY5" fmla="*/ 72246 h 8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366" h="89023">
                  <a:moveTo>
                    <a:pt x="136366" y="72246"/>
                  </a:moveTo>
                  <a:cubicBezTo>
                    <a:pt x="128499" y="78365"/>
                    <a:pt x="118009" y="90603"/>
                    <a:pt x="114513" y="88854"/>
                  </a:cubicBezTo>
                  <a:cubicBezTo>
                    <a:pt x="76050" y="71372"/>
                    <a:pt x="37588" y="51266"/>
                    <a:pt x="0" y="32035"/>
                  </a:cubicBezTo>
                  <a:cubicBezTo>
                    <a:pt x="7867" y="24168"/>
                    <a:pt x="15735" y="15427"/>
                    <a:pt x="24476" y="9308"/>
                  </a:cubicBezTo>
                  <a:cubicBezTo>
                    <a:pt x="59442" y="-11672"/>
                    <a:pt x="84792" y="5811"/>
                    <a:pt x="106645" y="32035"/>
                  </a:cubicBezTo>
                  <a:cubicBezTo>
                    <a:pt x="117135" y="45147"/>
                    <a:pt x="126751" y="58260"/>
                    <a:pt x="136366" y="72246"/>
                  </a:cubicBezTo>
                  <a:close/>
                </a:path>
              </a:pathLst>
            </a:custGeom>
            <a:solidFill>
              <a:srgbClr val="BA3325"/>
            </a:solidFill>
            <a:ln w="8731" cap="flat">
              <a:noFill/>
              <a:prstDash val="solid"/>
              <a:miter/>
            </a:ln>
          </p:spPr>
          <p:txBody>
            <a:bodyPr rtlCol="0" anchor="ctr"/>
            <a:lstStyle/>
            <a:p>
              <a:endParaRPr lang="en-GB"/>
            </a:p>
          </p:txBody>
        </p:sp>
        <p:sp>
          <p:nvSpPr>
            <p:cNvPr id="1230" name="Freeform: Shape 1229">
              <a:extLst>
                <a:ext uri="{FF2B5EF4-FFF2-40B4-BE49-F238E27FC236}">
                  <a16:creationId xmlns:a16="http://schemas.microsoft.com/office/drawing/2014/main" id="{7774ED7E-66F0-A9EA-617F-A45D40FA9E20}"/>
                </a:ext>
              </a:extLst>
            </p:cNvPr>
            <p:cNvSpPr/>
            <p:nvPr/>
          </p:nvSpPr>
          <p:spPr>
            <a:xfrm>
              <a:off x="10278008" y="4539463"/>
              <a:ext cx="100805" cy="124128"/>
            </a:xfrm>
            <a:custGeom>
              <a:avLst/>
              <a:gdLst>
                <a:gd name="connsiteX0" fmla="*/ 13606 w 100805"/>
                <a:gd name="connsiteY0" fmla="*/ 35840 h 124128"/>
                <a:gd name="connsiteX1" fmla="*/ 58187 w 100805"/>
                <a:gd name="connsiteY1" fmla="*/ 0 h 124128"/>
                <a:gd name="connsiteX2" fmla="*/ 68677 w 100805"/>
                <a:gd name="connsiteY2" fmla="*/ 874 h 124128"/>
                <a:gd name="connsiteX3" fmla="*/ 77418 w 100805"/>
                <a:gd name="connsiteY3" fmla="*/ 2622 h 124128"/>
                <a:gd name="connsiteX4" fmla="*/ 75670 w 100805"/>
                <a:gd name="connsiteY4" fmla="*/ 104897 h 124128"/>
                <a:gd name="connsiteX5" fmla="*/ 68677 w 100805"/>
                <a:gd name="connsiteY5" fmla="*/ 106645 h 124128"/>
                <a:gd name="connsiteX6" fmla="*/ 59935 w 100805"/>
                <a:gd name="connsiteY6" fmla="*/ 114512 h 124128"/>
                <a:gd name="connsiteX7" fmla="*/ 50320 w 100805"/>
                <a:gd name="connsiteY7" fmla="*/ 124128 h 124128"/>
                <a:gd name="connsiteX8" fmla="*/ 2242 w 100805"/>
                <a:gd name="connsiteY8" fmla="*/ 99652 h 124128"/>
                <a:gd name="connsiteX9" fmla="*/ 9235 w 100805"/>
                <a:gd name="connsiteY9" fmla="*/ 50700 h 124128"/>
                <a:gd name="connsiteX10" fmla="*/ 33711 w 100805"/>
                <a:gd name="connsiteY10" fmla="*/ 102275 h 124128"/>
                <a:gd name="connsiteX11" fmla="*/ 67802 w 100805"/>
                <a:gd name="connsiteY11" fmla="*/ 48952 h 124128"/>
                <a:gd name="connsiteX12" fmla="*/ 19725 w 100805"/>
                <a:gd name="connsiteY12" fmla="*/ 46329 h 124128"/>
                <a:gd name="connsiteX13" fmla="*/ 13606 w 100805"/>
                <a:gd name="connsiteY13" fmla="*/ 35840 h 1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805" h="124128">
                  <a:moveTo>
                    <a:pt x="13606" y="35840"/>
                  </a:moveTo>
                  <a:cubicBezTo>
                    <a:pt x="28466" y="23602"/>
                    <a:pt x="43326" y="12238"/>
                    <a:pt x="58187" y="0"/>
                  </a:cubicBezTo>
                  <a:cubicBezTo>
                    <a:pt x="61683" y="0"/>
                    <a:pt x="65180" y="874"/>
                    <a:pt x="68677" y="874"/>
                  </a:cubicBezTo>
                  <a:cubicBezTo>
                    <a:pt x="71299" y="874"/>
                    <a:pt x="74796" y="1748"/>
                    <a:pt x="77418" y="2622"/>
                  </a:cubicBezTo>
                  <a:cubicBezTo>
                    <a:pt x="107139" y="36714"/>
                    <a:pt x="110636" y="70805"/>
                    <a:pt x="75670" y="104897"/>
                  </a:cubicBezTo>
                  <a:cubicBezTo>
                    <a:pt x="73047" y="105771"/>
                    <a:pt x="71299" y="105771"/>
                    <a:pt x="68677" y="106645"/>
                  </a:cubicBezTo>
                  <a:cubicBezTo>
                    <a:pt x="66054" y="109268"/>
                    <a:pt x="63432" y="111890"/>
                    <a:pt x="59935" y="114512"/>
                  </a:cubicBezTo>
                  <a:cubicBezTo>
                    <a:pt x="56439" y="118009"/>
                    <a:pt x="53816" y="120632"/>
                    <a:pt x="50320" y="124128"/>
                  </a:cubicBezTo>
                  <a:cubicBezTo>
                    <a:pt x="33711" y="116261"/>
                    <a:pt x="10109" y="112765"/>
                    <a:pt x="2242" y="99652"/>
                  </a:cubicBezTo>
                  <a:cubicBezTo>
                    <a:pt x="-4751" y="89163"/>
                    <a:pt x="6612" y="67309"/>
                    <a:pt x="9235" y="50700"/>
                  </a:cubicBezTo>
                  <a:cubicBezTo>
                    <a:pt x="17102" y="68183"/>
                    <a:pt x="25844" y="85666"/>
                    <a:pt x="33711" y="102275"/>
                  </a:cubicBezTo>
                  <a:cubicBezTo>
                    <a:pt x="45075" y="84792"/>
                    <a:pt x="56439" y="67309"/>
                    <a:pt x="67802" y="48952"/>
                  </a:cubicBezTo>
                  <a:cubicBezTo>
                    <a:pt x="52068" y="48078"/>
                    <a:pt x="35459" y="47204"/>
                    <a:pt x="19725" y="46329"/>
                  </a:cubicBezTo>
                  <a:cubicBezTo>
                    <a:pt x="16228" y="42833"/>
                    <a:pt x="15354" y="39336"/>
                    <a:pt x="13606" y="35840"/>
                  </a:cubicBezTo>
                  <a:close/>
                </a:path>
              </a:pathLst>
            </a:custGeom>
            <a:solidFill>
              <a:srgbClr val="B23D4A"/>
            </a:solidFill>
            <a:ln w="8731" cap="flat">
              <a:noFill/>
              <a:prstDash val="solid"/>
              <a:miter/>
            </a:ln>
          </p:spPr>
          <p:txBody>
            <a:bodyPr rtlCol="0" anchor="ctr"/>
            <a:lstStyle/>
            <a:p>
              <a:endParaRPr lang="en-GB"/>
            </a:p>
          </p:txBody>
        </p:sp>
        <p:sp>
          <p:nvSpPr>
            <p:cNvPr id="1231" name="Freeform: Shape 1230">
              <a:extLst>
                <a:ext uri="{FF2B5EF4-FFF2-40B4-BE49-F238E27FC236}">
                  <a16:creationId xmlns:a16="http://schemas.microsoft.com/office/drawing/2014/main" id="{4B961686-EEC8-5D78-15B0-CCC5B7BCCFF9}"/>
                </a:ext>
              </a:extLst>
            </p:cNvPr>
            <p:cNvSpPr/>
            <p:nvPr/>
          </p:nvSpPr>
          <p:spPr>
            <a:xfrm>
              <a:off x="10031119" y="4604150"/>
              <a:ext cx="91845" cy="70154"/>
            </a:xfrm>
            <a:custGeom>
              <a:avLst/>
              <a:gdLst>
                <a:gd name="connsiteX0" fmla="*/ 0 w 91845"/>
                <a:gd name="connsiteY0" fmla="*/ 0 h 70154"/>
                <a:gd name="connsiteX1" fmla="*/ 90911 w 91845"/>
                <a:gd name="connsiteY1" fmla="*/ 38462 h 70154"/>
                <a:gd name="connsiteX2" fmla="*/ 32343 w 91845"/>
                <a:gd name="connsiteY2" fmla="*/ 58567 h 70154"/>
                <a:gd name="connsiteX3" fmla="*/ 0 w 91845"/>
                <a:gd name="connsiteY3" fmla="*/ 20105 h 70154"/>
                <a:gd name="connsiteX4" fmla="*/ 0 w 91845"/>
                <a:gd name="connsiteY4" fmla="*/ 0 h 70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45" h="70154">
                  <a:moveTo>
                    <a:pt x="0" y="0"/>
                  </a:moveTo>
                  <a:cubicBezTo>
                    <a:pt x="31469" y="13112"/>
                    <a:pt x="88288" y="21854"/>
                    <a:pt x="90911" y="38462"/>
                  </a:cubicBezTo>
                  <a:cubicBezTo>
                    <a:pt x="98778" y="88288"/>
                    <a:pt x="55071" y="66435"/>
                    <a:pt x="32343" y="58567"/>
                  </a:cubicBezTo>
                  <a:cubicBezTo>
                    <a:pt x="19231" y="54196"/>
                    <a:pt x="10490" y="33217"/>
                    <a:pt x="0" y="20105"/>
                  </a:cubicBezTo>
                  <a:cubicBezTo>
                    <a:pt x="874" y="13986"/>
                    <a:pt x="0" y="6993"/>
                    <a:pt x="0" y="0"/>
                  </a:cubicBezTo>
                  <a:close/>
                </a:path>
              </a:pathLst>
            </a:custGeom>
            <a:solidFill>
              <a:srgbClr val="D6273B"/>
            </a:solidFill>
            <a:ln w="8731" cap="flat">
              <a:noFill/>
              <a:prstDash val="solid"/>
              <a:miter/>
            </a:ln>
          </p:spPr>
          <p:txBody>
            <a:bodyPr rtlCol="0" anchor="ctr"/>
            <a:lstStyle/>
            <a:p>
              <a:endParaRPr lang="en-GB"/>
            </a:p>
          </p:txBody>
        </p:sp>
        <p:sp>
          <p:nvSpPr>
            <p:cNvPr id="1232" name="Freeform: Shape 1231">
              <a:extLst>
                <a:ext uri="{FF2B5EF4-FFF2-40B4-BE49-F238E27FC236}">
                  <a16:creationId xmlns:a16="http://schemas.microsoft.com/office/drawing/2014/main" id="{8F0BD2E7-1D2C-2BA3-77F0-6AE2701BCBB7}"/>
                </a:ext>
              </a:extLst>
            </p:cNvPr>
            <p:cNvSpPr/>
            <p:nvPr/>
          </p:nvSpPr>
          <p:spPr>
            <a:xfrm>
              <a:off x="10285495" y="4585793"/>
              <a:ext cx="58567" cy="55945"/>
            </a:xfrm>
            <a:custGeom>
              <a:avLst/>
              <a:gdLst>
                <a:gd name="connsiteX0" fmla="*/ 10490 w 58567"/>
                <a:gd name="connsiteY0" fmla="*/ 0 h 55945"/>
                <a:gd name="connsiteX1" fmla="*/ 58568 w 58567"/>
                <a:gd name="connsiteY1" fmla="*/ 2622 h 55945"/>
                <a:gd name="connsiteX2" fmla="*/ 24476 w 58567"/>
                <a:gd name="connsiteY2" fmla="*/ 55945 h 55945"/>
                <a:gd name="connsiteX3" fmla="*/ 0 w 58567"/>
                <a:gd name="connsiteY3" fmla="*/ 4371 h 55945"/>
                <a:gd name="connsiteX4" fmla="*/ 10490 w 58567"/>
                <a:gd name="connsiteY4" fmla="*/ 0 h 55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567" h="55945">
                  <a:moveTo>
                    <a:pt x="10490" y="0"/>
                  </a:moveTo>
                  <a:cubicBezTo>
                    <a:pt x="26224" y="874"/>
                    <a:pt x="42833" y="1748"/>
                    <a:pt x="58568" y="2622"/>
                  </a:cubicBezTo>
                  <a:cubicBezTo>
                    <a:pt x="47204" y="20105"/>
                    <a:pt x="35840" y="37588"/>
                    <a:pt x="24476" y="55945"/>
                  </a:cubicBezTo>
                  <a:cubicBezTo>
                    <a:pt x="16609" y="38462"/>
                    <a:pt x="7867" y="20980"/>
                    <a:pt x="0" y="4371"/>
                  </a:cubicBezTo>
                  <a:cubicBezTo>
                    <a:pt x="4371" y="1748"/>
                    <a:pt x="7867" y="874"/>
                    <a:pt x="10490" y="0"/>
                  </a:cubicBezTo>
                  <a:close/>
                </a:path>
              </a:pathLst>
            </a:custGeom>
            <a:solidFill>
              <a:srgbClr val="D6273B"/>
            </a:solidFill>
            <a:ln w="8731" cap="flat">
              <a:noFill/>
              <a:prstDash val="solid"/>
              <a:miter/>
            </a:ln>
          </p:spPr>
          <p:txBody>
            <a:bodyPr rtlCol="0" anchor="ctr"/>
            <a:lstStyle/>
            <a:p>
              <a:endParaRPr lang="en-GB"/>
            </a:p>
          </p:txBody>
        </p:sp>
        <p:sp>
          <p:nvSpPr>
            <p:cNvPr id="1233" name="Freeform: Shape 1232">
              <a:extLst>
                <a:ext uri="{FF2B5EF4-FFF2-40B4-BE49-F238E27FC236}">
                  <a16:creationId xmlns:a16="http://schemas.microsoft.com/office/drawing/2014/main" id="{B336F76D-D11F-C1AD-ED9B-AF6D4D5CB697}"/>
                </a:ext>
              </a:extLst>
            </p:cNvPr>
            <p:cNvSpPr/>
            <p:nvPr/>
          </p:nvSpPr>
          <p:spPr>
            <a:xfrm>
              <a:off x="9739156" y="4529412"/>
              <a:ext cx="86540" cy="59877"/>
            </a:xfrm>
            <a:custGeom>
              <a:avLst/>
              <a:gdLst>
                <a:gd name="connsiteX0" fmla="*/ 29721 w 86540"/>
                <a:gd name="connsiteY0" fmla="*/ 59877 h 59877"/>
                <a:gd name="connsiteX1" fmla="*/ 0 w 86540"/>
                <a:gd name="connsiteY1" fmla="*/ 19666 h 59877"/>
                <a:gd name="connsiteX2" fmla="*/ 86540 w 86540"/>
                <a:gd name="connsiteY2" fmla="*/ 20541 h 59877"/>
                <a:gd name="connsiteX3" fmla="*/ 63812 w 86540"/>
                <a:gd name="connsiteY3" fmla="*/ 53758 h 59877"/>
                <a:gd name="connsiteX4" fmla="*/ 29721 w 86540"/>
                <a:gd name="connsiteY4" fmla="*/ 59877 h 59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0" h="59877">
                  <a:moveTo>
                    <a:pt x="29721" y="59877"/>
                  </a:moveTo>
                  <a:cubicBezTo>
                    <a:pt x="20105" y="46765"/>
                    <a:pt x="9616" y="32779"/>
                    <a:pt x="0" y="19666"/>
                  </a:cubicBezTo>
                  <a:cubicBezTo>
                    <a:pt x="28847" y="-2187"/>
                    <a:pt x="58568" y="-10929"/>
                    <a:pt x="86540" y="20541"/>
                  </a:cubicBezTo>
                  <a:cubicBezTo>
                    <a:pt x="78673" y="31905"/>
                    <a:pt x="71680" y="42394"/>
                    <a:pt x="63812" y="53758"/>
                  </a:cubicBezTo>
                  <a:cubicBezTo>
                    <a:pt x="53323" y="55507"/>
                    <a:pt x="41959" y="57255"/>
                    <a:pt x="29721" y="59877"/>
                  </a:cubicBezTo>
                  <a:close/>
                </a:path>
              </a:pathLst>
            </a:custGeom>
            <a:solidFill>
              <a:srgbClr val="D6273B"/>
            </a:solidFill>
            <a:ln w="8731" cap="flat">
              <a:noFill/>
              <a:prstDash val="solid"/>
              <a:miter/>
            </a:ln>
          </p:spPr>
          <p:txBody>
            <a:bodyPr rtlCol="0" anchor="ctr"/>
            <a:lstStyle/>
            <a:p>
              <a:endParaRPr lang="en-GB"/>
            </a:p>
          </p:txBody>
        </p:sp>
        <p:sp>
          <p:nvSpPr>
            <p:cNvPr id="1234" name="Freeform: Shape 1233">
              <a:extLst>
                <a:ext uri="{FF2B5EF4-FFF2-40B4-BE49-F238E27FC236}">
                  <a16:creationId xmlns:a16="http://schemas.microsoft.com/office/drawing/2014/main" id="{EEFF127C-A30D-7DCE-95B0-38FFE41A9F93}"/>
                </a:ext>
              </a:extLst>
            </p:cNvPr>
            <p:cNvSpPr/>
            <p:nvPr/>
          </p:nvSpPr>
          <p:spPr>
            <a:xfrm>
              <a:off x="9987412" y="4595409"/>
              <a:ext cx="44581" cy="34091"/>
            </a:xfrm>
            <a:custGeom>
              <a:avLst/>
              <a:gdLst>
                <a:gd name="connsiteX0" fmla="*/ 43707 w 44581"/>
                <a:gd name="connsiteY0" fmla="*/ 8741 h 34091"/>
                <a:gd name="connsiteX1" fmla="*/ 44581 w 44581"/>
                <a:gd name="connsiteY1" fmla="*/ 29721 h 34091"/>
                <a:gd name="connsiteX2" fmla="*/ 0 w 44581"/>
                <a:gd name="connsiteY2" fmla="*/ 34091 h 34091"/>
                <a:gd name="connsiteX3" fmla="*/ 4371 w 44581"/>
                <a:gd name="connsiteY3" fmla="*/ 0 h 34091"/>
                <a:gd name="connsiteX4" fmla="*/ 43707 w 44581"/>
                <a:gd name="connsiteY4" fmla="*/ 8741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81" h="34091">
                  <a:moveTo>
                    <a:pt x="43707" y="8741"/>
                  </a:moveTo>
                  <a:cubicBezTo>
                    <a:pt x="43707" y="15734"/>
                    <a:pt x="43707" y="22727"/>
                    <a:pt x="44581" y="29721"/>
                  </a:cubicBezTo>
                  <a:cubicBezTo>
                    <a:pt x="29721" y="31469"/>
                    <a:pt x="14860" y="32343"/>
                    <a:pt x="0" y="34091"/>
                  </a:cubicBezTo>
                  <a:cubicBezTo>
                    <a:pt x="1748" y="22727"/>
                    <a:pt x="2622" y="11364"/>
                    <a:pt x="4371" y="0"/>
                  </a:cubicBezTo>
                  <a:cubicBezTo>
                    <a:pt x="17483" y="2622"/>
                    <a:pt x="30595" y="6119"/>
                    <a:pt x="43707" y="8741"/>
                  </a:cubicBezTo>
                  <a:close/>
                </a:path>
              </a:pathLst>
            </a:custGeom>
            <a:solidFill>
              <a:srgbClr val="BA3325"/>
            </a:solidFill>
            <a:ln w="8731" cap="flat">
              <a:noFill/>
              <a:prstDash val="solid"/>
              <a:miter/>
            </a:ln>
          </p:spPr>
          <p:txBody>
            <a:bodyPr rtlCol="0" anchor="ctr"/>
            <a:lstStyle/>
            <a:p>
              <a:endParaRPr lang="en-GB"/>
            </a:p>
          </p:txBody>
        </p:sp>
        <p:sp>
          <p:nvSpPr>
            <p:cNvPr id="1235" name="Freeform: Shape 1234">
              <a:extLst>
                <a:ext uri="{FF2B5EF4-FFF2-40B4-BE49-F238E27FC236}">
                  <a16:creationId xmlns:a16="http://schemas.microsoft.com/office/drawing/2014/main" id="{CE0DAE51-FD7A-FCB1-1CAA-6D438EFE8FB8}"/>
                </a:ext>
              </a:extLst>
            </p:cNvPr>
            <p:cNvSpPr/>
            <p:nvPr/>
          </p:nvSpPr>
          <p:spPr>
            <a:xfrm>
              <a:off x="10170982" y="4566561"/>
              <a:ext cx="96155" cy="8741"/>
            </a:xfrm>
            <a:custGeom>
              <a:avLst/>
              <a:gdLst>
                <a:gd name="connsiteX0" fmla="*/ 9615 w 96155"/>
                <a:gd name="connsiteY0" fmla="*/ 0 h 8741"/>
                <a:gd name="connsiteX1" fmla="*/ 96156 w 96155"/>
                <a:gd name="connsiteY1" fmla="*/ 1748 h 8741"/>
                <a:gd name="connsiteX2" fmla="*/ 0 w 96155"/>
                <a:gd name="connsiteY2" fmla="*/ 8741 h 8741"/>
                <a:gd name="connsiteX3" fmla="*/ 1748 w 96155"/>
                <a:gd name="connsiteY3" fmla="*/ 1748 h 8741"/>
                <a:gd name="connsiteX4" fmla="*/ 9615 w 96155"/>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5" h="8741">
                  <a:moveTo>
                    <a:pt x="9615" y="0"/>
                  </a:moveTo>
                  <a:cubicBezTo>
                    <a:pt x="38462" y="874"/>
                    <a:pt x="67309" y="874"/>
                    <a:pt x="96156" y="1748"/>
                  </a:cubicBezTo>
                  <a:cubicBezTo>
                    <a:pt x="63812" y="4371"/>
                    <a:pt x="32343" y="6994"/>
                    <a:pt x="0" y="8741"/>
                  </a:cubicBezTo>
                  <a:cubicBezTo>
                    <a:pt x="874" y="6119"/>
                    <a:pt x="0" y="2623"/>
                    <a:pt x="1748" y="1748"/>
                  </a:cubicBezTo>
                  <a:cubicBezTo>
                    <a:pt x="3497" y="874"/>
                    <a:pt x="6993" y="874"/>
                    <a:pt x="9615" y="0"/>
                  </a:cubicBezTo>
                  <a:close/>
                </a:path>
              </a:pathLst>
            </a:custGeom>
            <a:solidFill>
              <a:srgbClr val="3D2226"/>
            </a:solidFill>
            <a:ln w="8731" cap="flat">
              <a:noFill/>
              <a:prstDash val="solid"/>
              <a:miter/>
            </a:ln>
          </p:spPr>
          <p:txBody>
            <a:bodyPr rtlCol="0" anchor="ctr"/>
            <a:lstStyle/>
            <a:p>
              <a:endParaRPr lang="en-GB"/>
            </a:p>
          </p:txBody>
        </p:sp>
        <p:sp>
          <p:nvSpPr>
            <p:cNvPr id="1236" name="Freeform: Shape 1235">
              <a:extLst>
                <a:ext uri="{FF2B5EF4-FFF2-40B4-BE49-F238E27FC236}">
                  <a16:creationId xmlns:a16="http://schemas.microsoft.com/office/drawing/2014/main" id="{20160CD2-7395-AF72-259F-CC63A691DA87}"/>
                </a:ext>
              </a:extLst>
            </p:cNvPr>
            <p:cNvSpPr/>
            <p:nvPr/>
          </p:nvSpPr>
          <p:spPr>
            <a:xfrm>
              <a:off x="9490899" y="4490511"/>
              <a:ext cx="27972" cy="22727"/>
            </a:xfrm>
            <a:custGeom>
              <a:avLst/>
              <a:gdLst>
                <a:gd name="connsiteX0" fmla="*/ 27973 w 27972"/>
                <a:gd name="connsiteY0" fmla="*/ 18357 h 22727"/>
                <a:gd name="connsiteX1" fmla="*/ 4371 w 27972"/>
                <a:gd name="connsiteY1" fmla="*/ 22727 h 22727"/>
                <a:gd name="connsiteX2" fmla="*/ 0 w 27972"/>
                <a:gd name="connsiteY2" fmla="*/ 0 h 22727"/>
                <a:gd name="connsiteX3" fmla="*/ 27973 w 27972"/>
                <a:gd name="connsiteY3" fmla="*/ 18357 h 22727"/>
              </a:gdLst>
              <a:ahLst/>
              <a:cxnLst>
                <a:cxn ang="0">
                  <a:pos x="connsiteX0" y="connsiteY0"/>
                </a:cxn>
                <a:cxn ang="0">
                  <a:pos x="connsiteX1" y="connsiteY1"/>
                </a:cxn>
                <a:cxn ang="0">
                  <a:pos x="connsiteX2" y="connsiteY2"/>
                </a:cxn>
                <a:cxn ang="0">
                  <a:pos x="connsiteX3" y="connsiteY3"/>
                </a:cxn>
              </a:cxnLst>
              <a:rect l="l" t="t" r="r" b="b"/>
              <a:pathLst>
                <a:path w="27972" h="22727">
                  <a:moveTo>
                    <a:pt x="27973" y="18357"/>
                  </a:moveTo>
                  <a:cubicBezTo>
                    <a:pt x="20105" y="20105"/>
                    <a:pt x="12238" y="20979"/>
                    <a:pt x="4371" y="22727"/>
                  </a:cubicBezTo>
                  <a:cubicBezTo>
                    <a:pt x="2622" y="14860"/>
                    <a:pt x="1748" y="7867"/>
                    <a:pt x="0" y="0"/>
                  </a:cubicBezTo>
                  <a:cubicBezTo>
                    <a:pt x="9616" y="6119"/>
                    <a:pt x="19231" y="12238"/>
                    <a:pt x="27973" y="18357"/>
                  </a:cubicBezTo>
                  <a:close/>
                </a:path>
              </a:pathLst>
            </a:custGeom>
            <a:solidFill>
              <a:srgbClr val="E7BB54"/>
            </a:solidFill>
            <a:ln w="8731" cap="flat">
              <a:noFill/>
              <a:prstDash val="solid"/>
              <a:miter/>
            </a:ln>
          </p:spPr>
          <p:txBody>
            <a:bodyPr rtlCol="0" anchor="ctr"/>
            <a:lstStyle/>
            <a:p>
              <a:endParaRPr lang="en-GB"/>
            </a:p>
          </p:txBody>
        </p:sp>
        <p:sp>
          <p:nvSpPr>
            <p:cNvPr id="1237" name="Freeform: Shape 1236">
              <a:extLst>
                <a:ext uri="{FF2B5EF4-FFF2-40B4-BE49-F238E27FC236}">
                  <a16:creationId xmlns:a16="http://schemas.microsoft.com/office/drawing/2014/main" id="{960C5A30-25C6-75A0-1847-61C467B3BBE8}"/>
                </a:ext>
              </a:extLst>
            </p:cNvPr>
            <p:cNvSpPr/>
            <p:nvPr/>
          </p:nvSpPr>
          <p:spPr>
            <a:xfrm>
              <a:off x="9942831" y="4661843"/>
              <a:ext cx="53322" cy="6993"/>
            </a:xfrm>
            <a:custGeom>
              <a:avLst/>
              <a:gdLst>
                <a:gd name="connsiteX0" fmla="*/ 53323 w 53322"/>
                <a:gd name="connsiteY0" fmla="*/ 6993 h 6993"/>
                <a:gd name="connsiteX1" fmla="*/ 0 w 53322"/>
                <a:gd name="connsiteY1" fmla="*/ 0 h 6993"/>
                <a:gd name="connsiteX2" fmla="*/ 53323 w 53322"/>
                <a:gd name="connsiteY2" fmla="*/ 6993 h 6993"/>
              </a:gdLst>
              <a:ahLst/>
              <a:cxnLst>
                <a:cxn ang="0">
                  <a:pos x="connsiteX0" y="connsiteY0"/>
                </a:cxn>
                <a:cxn ang="0">
                  <a:pos x="connsiteX1" y="connsiteY1"/>
                </a:cxn>
                <a:cxn ang="0">
                  <a:pos x="connsiteX2" y="connsiteY2"/>
                </a:cxn>
              </a:cxnLst>
              <a:rect l="l" t="t" r="r" b="b"/>
              <a:pathLst>
                <a:path w="53322" h="6993">
                  <a:moveTo>
                    <a:pt x="53323" y="6993"/>
                  </a:moveTo>
                  <a:cubicBezTo>
                    <a:pt x="35840" y="4371"/>
                    <a:pt x="17483" y="2622"/>
                    <a:pt x="0" y="0"/>
                  </a:cubicBezTo>
                  <a:cubicBezTo>
                    <a:pt x="18357" y="2622"/>
                    <a:pt x="35840" y="5245"/>
                    <a:pt x="53323" y="6993"/>
                  </a:cubicBezTo>
                  <a:close/>
                </a:path>
              </a:pathLst>
            </a:custGeom>
            <a:solidFill>
              <a:srgbClr val="3D2226"/>
            </a:solidFill>
            <a:ln w="8731" cap="flat">
              <a:noFill/>
              <a:prstDash val="solid"/>
              <a:miter/>
            </a:ln>
          </p:spPr>
          <p:txBody>
            <a:bodyPr rtlCol="0" anchor="ctr"/>
            <a:lstStyle/>
            <a:p>
              <a:endParaRPr lang="en-GB"/>
            </a:p>
          </p:txBody>
        </p:sp>
        <p:sp>
          <p:nvSpPr>
            <p:cNvPr id="1238" name="Freeform: Shape 1237">
              <a:extLst>
                <a:ext uri="{FF2B5EF4-FFF2-40B4-BE49-F238E27FC236}">
                  <a16:creationId xmlns:a16="http://schemas.microsoft.com/office/drawing/2014/main" id="{9A25F8B5-5FA8-0747-118F-3BAFAC6DF2F8}"/>
                </a:ext>
              </a:extLst>
            </p:cNvPr>
            <p:cNvSpPr/>
            <p:nvPr/>
          </p:nvSpPr>
          <p:spPr>
            <a:xfrm>
              <a:off x="9506634" y="4366383"/>
              <a:ext cx="29720" cy="23601"/>
            </a:xfrm>
            <a:custGeom>
              <a:avLst/>
              <a:gdLst>
                <a:gd name="connsiteX0" fmla="*/ 874 w 29720"/>
                <a:gd name="connsiteY0" fmla="*/ 0 h 23601"/>
                <a:gd name="connsiteX1" fmla="*/ 29721 w 29720"/>
                <a:gd name="connsiteY1" fmla="*/ 23602 h 23601"/>
                <a:gd name="connsiteX2" fmla="*/ 0 w 29720"/>
                <a:gd name="connsiteY2" fmla="*/ 16609 h 23601"/>
                <a:gd name="connsiteX3" fmla="*/ 0 w 29720"/>
                <a:gd name="connsiteY3" fmla="*/ 16609 h 23601"/>
                <a:gd name="connsiteX4" fmla="*/ 874 w 29720"/>
                <a:gd name="connsiteY4" fmla="*/ 0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23601">
                  <a:moveTo>
                    <a:pt x="874" y="0"/>
                  </a:moveTo>
                  <a:cubicBezTo>
                    <a:pt x="10490" y="7867"/>
                    <a:pt x="20105" y="15734"/>
                    <a:pt x="29721" y="23602"/>
                  </a:cubicBezTo>
                  <a:cubicBezTo>
                    <a:pt x="20105" y="20979"/>
                    <a:pt x="10490" y="19231"/>
                    <a:pt x="0" y="16609"/>
                  </a:cubicBezTo>
                  <a:cubicBezTo>
                    <a:pt x="0" y="16609"/>
                    <a:pt x="0" y="16609"/>
                    <a:pt x="0" y="16609"/>
                  </a:cubicBezTo>
                  <a:cubicBezTo>
                    <a:pt x="0" y="11364"/>
                    <a:pt x="0" y="6119"/>
                    <a:pt x="874" y="0"/>
                  </a:cubicBezTo>
                  <a:close/>
                </a:path>
              </a:pathLst>
            </a:custGeom>
            <a:solidFill>
              <a:srgbClr val="3D2226"/>
            </a:solidFill>
            <a:ln w="8731" cap="flat">
              <a:noFill/>
              <a:prstDash val="solid"/>
              <a:miter/>
            </a:ln>
          </p:spPr>
          <p:txBody>
            <a:bodyPr rtlCol="0" anchor="ctr"/>
            <a:lstStyle/>
            <a:p>
              <a:endParaRPr lang="en-GB"/>
            </a:p>
          </p:txBody>
        </p:sp>
        <p:sp>
          <p:nvSpPr>
            <p:cNvPr id="1239" name="Freeform: Shape 1238">
              <a:extLst>
                <a:ext uri="{FF2B5EF4-FFF2-40B4-BE49-F238E27FC236}">
                  <a16:creationId xmlns:a16="http://schemas.microsoft.com/office/drawing/2014/main" id="{371508E9-735F-359E-70DA-D8F91969DBB9}"/>
                </a:ext>
              </a:extLst>
            </p:cNvPr>
            <p:cNvSpPr/>
            <p:nvPr/>
          </p:nvSpPr>
          <p:spPr>
            <a:xfrm>
              <a:off x="9464675" y="4402223"/>
              <a:ext cx="24476" cy="15734"/>
            </a:xfrm>
            <a:custGeom>
              <a:avLst/>
              <a:gdLst>
                <a:gd name="connsiteX0" fmla="*/ 0 w 24476"/>
                <a:gd name="connsiteY0" fmla="*/ 0 h 15734"/>
                <a:gd name="connsiteX1" fmla="*/ 22728 w 24476"/>
                <a:gd name="connsiteY1" fmla="*/ 1748 h 15734"/>
                <a:gd name="connsiteX2" fmla="*/ 24476 w 24476"/>
                <a:gd name="connsiteY2" fmla="*/ 5245 h 15734"/>
                <a:gd name="connsiteX3" fmla="*/ 20979 w 24476"/>
                <a:gd name="connsiteY3" fmla="*/ 15735 h 15734"/>
                <a:gd name="connsiteX4" fmla="*/ 0 w 24476"/>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5734">
                  <a:moveTo>
                    <a:pt x="0" y="0"/>
                  </a:moveTo>
                  <a:cubicBezTo>
                    <a:pt x="7867" y="874"/>
                    <a:pt x="14860" y="874"/>
                    <a:pt x="22728" y="1748"/>
                  </a:cubicBezTo>
                  <a:cubicBezTo>
                    <a:pt x="21854" y="3497"/>
                    <a:pt x="22728" y="4371"/>
                    <a:pt x="24476" y="5245"/>
                  </a:cubicBezTo>
                  <a:cubicBezTo>
                    <a:pt x="23602" y="8741"/>
                    <a:pt x="21854" y="12238"/>
                    <a:pt x="20979" y="15735"/>
                  </a:cubicBezTo>
                  <a:cubicBezTo>
                    <a:pt x="13986" y="10490"/>
                    <a:pt x="6993" y="5245"/>
                    <a:pt x="0" y="0"/>
                  </a:cubicBezTo>
                  <a:close/>
                </a:path>
              </a:pathLst>
            </a:custGeom>
            <a:solidFill>
              <a:srgbClr val="C8A5A6"/>
            </a:solidFill>
            <a:ln w="8731" cap="flat">
              <a:noFill/>
              <a:prstDash val="solid"/>
              <a:miter/>
            </a:ln>
          </p:spPr>
          <p:txBody>
            <a:bodyPr rtlCol="0" anchor="ctr"/>
            <a:lstStyle/>
            <a:p>
              <a:endParaRPr lang="en-GB"/>
            </a:p>
          </p:txBody>
        </p:sp>
        <p:sp>
          <p:nvSpPr>
            <p:cNvPr id="1240" name="Freeform: Shape 1239">
              <a:extLst>
                <a:ext uri="{FF2B5EF4-FFF2-40B4-BE49-F238E27FC236}">
                  <a16:creationId xmlns:a16="http://schemas.microsoft.com/office/drawing/2014/main" id="{869F56A4-9FE3-8885-8757-8BA487C8539D}"/>
                </a:ext>
              </a:extLst>
            </p:cNvPr>
            <p:cNvSpPr/>
            <p:nvPr/>
          </p:nvSpPr>
          <p:spPr>
            <a:xfrm>
              <a:off x="9803842" y="4585793"/>
              <a:ext cx="18356" cy="17482"/>
            </a:xfrm>
            <a:custGeom>
              <a:avLst/>
              <a:gdLst>
                <a:gd name="connsiteX0" fmla="*/ 0 w 18356"/>
                <a:gd name="connsiteY0" fmla="*/ 0 h 17482"/>
                <a:gd name="connsiteX1" fmla="*/ 18357 w 18356"/>
                <a:gd name="connsiteY1" fmla="*/ 17483 h 17482"/>
                <a:gd name="connsiteX2" fmla="*/ 0 w 18356"/>
                <a:gd name="connsiteY2" fmla="*/ 0 h 17482"/>
              </a:gdLst>
              <a:ahLst/>
              <a:cxnLst>
                <a:cxn ang="0">
                  <a:pos x="connsiteX0" y="connsiteY0"/>
                </a:cxn>
                <a:cxn ang="0">
                  <a:pos x="connsiteX1" y="connsiteY1"/>
                </a:cxn>
                <a:cxn ang="0">
                  <a:pos x="connsiteX2" y="connsiteY2"/>
                </a:cxn>
              </a:cxnLst>
              <a:rect l="l" t="t" r="r" b="b"/>
              <a:pathLst>
                <a:path w="18356" h="17482">
                  <a:moveTo>
                    <a:pt x="0" y="0"/>
                  </a:moveTo>
                  <a:cubicBezTo>
                    <a:pt x="6119" y="6119"/>
                    <a:pt x="12238" y="11364"/>
                    <a:pt x="18357" y="17483"/>
                  </a:cubicBezTo>
                  <a:cubicBezTo>
                    <a:pt x="12238" y="11364"/>
                    <a:pt x="6119" y="5245"/>
                    <a:pt x="0" y="0"/>
                  </a:cubicBezTo>
                  <a:close/>
                </a:path>
              </a:pathLst>
            </a:custGeom>
            <a:solidFill>
              <a:srgbClr val="B23D4A"/>
            </a:solidFill>
            <a:ln w="8731" cap="flat">
              <a:noFill/>
              <a:prstDash val="solid"/>
              <a:miter/>
            </a:ln>
          </p:spPr>
          <p:txBody>
            <a:bodyPr rtlCol="0" anchor="ctr"/>
            <a:lstStyle/>
            <a:p>
              <a:endParaRPr lang="en-GB"/>
            </a:p>
          </p:txBody>
        </p:sp>
        <p:sp>
          <p:nvSpPr>
            <p:cNvPr id="1241" name="Freeform: Shape 1240">
              <a:extLst>
                <a:ext uri="{FF2B5EF4-FFF2-40B4-BE49-F238E27FC236}">
                  <a16:creationId xmlns:a16="http://schemas.microsoft.com/office/drawing/2014/main" id="{32F664BD-979C-C4D3-3EC8-09B54A103014}"/>
                </a:ext>
              </a:extLst>
            </p:cNvPr>
            <p:cNvSpPr/>
            <p:nvPr/>
          </p:nvSpPr>
          <p:spPr>
            <a:xfrm>
              <a:off x="9838808" y="4611143"/>
              <a:ext cx="1748" cy="16608"/>
            </a:xfrm>
            <a:custGeom>
              <a:avLst/>
              <a:gdLst>
                <a:gd name="connsiteX0" fmla="*/ 1748 w 1748"/>
                <a:gd name="connsiteY0" fmla="*/ 0 h 16608"/>
                <a:gd name="connsiteX1" fmla="*/ 0 w 1748"/>
                <a:gd name="connsiteY1" fmla="*/ 16608 h 16608"/>
                <a:gd name="connsiteX2" fmla="*/ 1748 w 1748"/>
                <a:gd name="connsiteY2" fmla="*/ 0 h 16608"/>
              </a:gdLst>
              <a:ahLst/>
              <a:cxnLst>
                <a:cxn ang="0">
                  <a:pos x="connsiteX0" y="connsiteY0"/>
                </a:cxn>
                <a:cxn ang="0">
                  <a:pos x="connsiteX1" y="connsiteY1"/>
                </a:cxn>
                <a:cxn ang="0">
                  <a:pos x="connsiteX2" y="connsiteY2"/>
                </a:cxn>
              </a:cxnLst>
              <a:rect l="l" t="t" r="r" b="b"/>
              <a:pathLst>
                <a:path w="1748" h="16608">
                  <a:moveTo>
                    <a:pt x="1748" y="0"/>
                  </a:moveTo>
                  <a:cubicBezTo>
                    <a:pt x="874" y="5245"/>
                    <a:pt x="874" y="11364"/>
                    <a:pt x="0" y="16608"/>
                  </a:cubicBezTo>
                  <a:cubicBezTo>
                    <a:pt x="874" y="11364"/>
                    <a:pt x="874" y="6119"/>
                    <a:pt x="1748" y="0"/>
                  </a:cubicBezTo>
                  <a:close/>
                </a:path>
              </a:pathLst>
            </a:custGeom>
            <a:solidFill>
              <a:srgbClr val="E17A69"/>
            </a:solidFill>
            <a:ln w="8731" cap="flat">
              <a:noFill/>
              <a:prstDash val="solid"/>
              <a:miter/>
            </a:ln>
          </p:spPr>
          <p:txBody>
            <a:bodyPr rtlCol="0" anchor="ctr"/>
            <a:lstStyle/>
            <a:p>
              <a:endParaRPr lang="en-GB"/>
            </a:p>
          </p:txBody>
        </p:sp>
        <p:sp>
          <p:nvSpPr>
            <p:cNvPr id="1242" name="Freeform: Shape 1241">
              <a:extLst>
                <a:ext uri="{FF2B5EF4-FFF2-40B4-BE49-F238E27FC236}">
                  <a16:creationId xmlns:a16="http://schemas.microsoft.com/office/drawing/2014/main" id="{68947EA0-7505-ED0F-A1B8-00CB39331561}"/>
                </a:ext>
              </a:extLst>
            </p:cNvPr>
            <p:cNvSpPr/>
            <p:nvPr/>
          </p:nvSpPr>
          <p:spPr>
            <a:xfrm>
              <a:off x="9484780" y="4407468"/>
              <a:ext cx="3496" cy="10489"/>
            </a:xfrm>
            <a:custGeom>
              <a:avLst/>
              <a:gdLst>
                <a:gd name="connsiteX0" fmla="*/ 0 w 3496"/>
                <a:gd name="connsiteY0" fmla="*/ 10490 h 10489"/>
                <a:gd name="connsiteX1" fmla="*/ 3497 w 3496"/>
                <a:gd name="connsiteY1" fmla="*/ 0 h 10489"/>
                <a:gd name="connsiteX2" fmla="*/ 0 w 3496"/>
                <a:gd name="connsiteY2" fmla="*/ 10490 h 10489"/>
              </a:gdLst>
              <a:ahLst/>
              <a:cxnLst>
                <a:cxn ang="0">
                  <a:pos x="connsiteX0" y="connsiteY0"/>
                </a:cxn>
                <a:cxn ang="0">
                  <a:pos x="connsiteX1" y="connsiteY1"/>
                </a:cxn>
                <a:cxn ang="0">
                  <a:pos x="connsiteX2" y="connsiteY2"/>
                </a:cxn>
              </a:cxnLst>
              <a:rect l="l" t="t" r="r" b="b"/>
              <a:pathLst>
                <a:path w="3496" h="10489">
                  <a:moveTo>
                    <a:pt x="0" y="10490"/>
                  </a:moveTo>
                  <a:cubicBezTo>
                    <a:pt x="874" y="6993"/>
                    <a:pt x="2622" y="3497"/>
                    <a:pt x="3497" y="0"/>
                  </a:cubicBezTo>
                  <a:cubicBezTo>
                    <a:pt x="2622" y="3497"/>
                    <a:pt x="1748" y="6993"/>
                    <a:pt x="0" y="10490"/>
                  </a:cubicBezTo>
                  <a:close/>
                </a:path>
              </a:pathLst>
            </a:custGeom>
            <a:solidFill>
              <a:srgbClr val="3D2226"/>
            </a:solidFill>
            <a:ln w="8731" cap="flat">
              <a:noFill/>
              <a:prstDash val="solid"/>
              <a:miter/>
            </a:ln>
          </p:spPr>
          <p:txBody>
            <a:bodyPr rtlCol="0" anchor="ctr"/>
            <a:lstStyle/>
            <a:p>
              <a:endParaRPr lang="en-GB"/>
            </a:p>
          </p:txBody>
        </p:sp>
        <p:sp>
          <p:nvSpPr>
            <p:cNvPr id="1243" name="Freeform: Shape 1242">
              <a:extLst>
                <a:ext uri="{FF2B5EF4-FFF2-40B4-BE49-F238E27FC236}">
                  <a16:creationId xmlns:a16="http://schemas.microsoft.com/office/drawing/2014/main" id="{09BB8E8F-18E7-02D3-6B50-97CBA3956741}"/>
                </a:ext>
              </a:extLst>
            </p:cNvPr>
            <p:cNvSpPr/>
            <p:nvPr/>
          </p:nvSpPr>
          <p:spPr>
            <a:xfrm>
              <a:off x="9444570" y="3290314"/>
              <a:ext cx="140736" cy="59441"/>
            </a:xfrm>
            <a:custGeom>
              <a:avLst/>
              <a:gdLst>
                <a:gd name="connsiteX0" fmla="*/ 140737 w 140736"/>
                <a:gd name="connsiteY0" fmla="*/ 43707 h 59441"/>
                <a:gd name="connsiteX1" fmla="*/ 131996 w 140736"/>
                <a:gd name="connsiteY1" fmla="*/ 44581 h 59441"/>
                <a:gd name="connsiteX2" fmla="*/ 0 w 140736"/>
                <a:gd name="connsiteY2" fmla="*/ 59442 h 59441"/>
                <a:gd name="connsiteX3" fmla="*/ 53323 w 140736"/>
                <a:gd name="connsiteY3" fmla="*/ 0 h 59441"/>
                <a:gd name="connsiteX4" fmla="*/ 89163 w 140736"/>
                <a:gd name="connsiteY4" fmla="*/ 9616 h 59441"/>
                <a:gd name="connsiteX5" fmla="*/ 140737 w 140736"/>
                <a:gd name="connsiteY5" fmla="*/ 43707 h 5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736" h="59441">
                  <a:moveTo>
                    <a:pt x="140737" y="43707"/>
                  </a:moveTo>
                  <a:cubicBezTo>
                    <a:pt x="138115" y="43707"/>
                    <a:pt x="135492" y="44581"/>
                    <a:pt x="131996" y="44581"/>
                  </a:cubicBezTo>
                  <a:cubicBezTo>
                    <a:pt x="88288" y="49826"/>
                    <a:pt x="43707" y="54197"/>
                    <a:pt x="0" y="59442"/>
                  </a:cubicBezTo>
                  <a:cubicBezTo>
                    <a:pt x="17483" y="39336"/>
                    <a:pt x="34966" y="20105"/>
                    <a:pt x="53323" y="0"/>
                  </a:cubicBezTo>
                  <a:cubicBezTo>
                    <a:pt x="65561" y="3497"/>
                    <a:pt x="77799" y="6993"/>
                    <a:pt x="89163" y="9616"/>
                  </a:cubicBezTo>
                  <a:cubicBezTo>
                    <a:pt x="105771" y="20979"/>
                    <a:pt x="123254" y="32343"/>
                    <a:pt x="140737" y="43707"/>
                  </a:cubicBezTo>
                  <a:close/>
                </a:path>
              </a:pathLst>
            </a:custGeom>
            <a:solidFill>
              <a:srgbClr val="E56A2D"/>
            </a:solidFill>
            <a:ln w="8731" cap="flat">
              <a:noFill/>
              <a:prstDash val="solid"/>
              <a:miter/>
            </a:ln>
          </p:spPr>
          <p:txBody>
            <a:bodyPr rtlCol="0" anchor="ctr"/>
            <a:lstStyle/>
            <a:p>
              <a:endParaRPr lang="en-GB"/>
            </a:p>
          </p:txBody>
        </p:sp>
        <p:sp>
          <p:nvSpPr>
            <p:cNvPr id="1244" name="Freeform: Shape 1243">
              <a:extLst>
                <a:ext uri="{FF2B5EF4-FFF2-40B4-BE49-F238E27FC236}">
                  <a16:creationId xmlns:a16="http://schemas.microsoft.com/office/drawing/2014/main" id="{2DDDBF8D-341E-5988-83AD-1AEF5675733C}"/>
                </a:ext>
              </a:extLst>
            </p:cNvPr>
            <p:cNvSpPr/>
            <p:nvPr/>
          </p:nvSpPr>
          <p:spPr>
            <a:xfrm>
              <a:off x="10057343" y="3098877"/>
              <a:ext cx="49529" cy="52448"/>
            </a:xfrm>
            <a:custGeom>
              <a:avLst/>
              <a:gdLst>
                <a:gd name="connsiteX0" fmla="*/ 35840 w 49529"/>
                <a:gd name="connsiteY0" fmla="*/ 52449 h 52448"/>
                <a:gd name="connsiteX1" fmla="*/ 0 w 49529"/>
                <a:gd name="connsiteY1" fmla="*/ 44581 h 52448"/>
                <a:gd name="connsiteX2" fmla="*/ 9615 w 49529"/>
                <a:gd name="connsiteY2" fmla="*/ 0 h 52448"/>
                <a:gd name="connsiteX3" fmla="*/ 35840 w 49529"/>
                <a:gd name="connsiteY3" fmla="*/ 52449 h 52448"/>
              </a:gdLst>
              <a:ahLst/>
              <a:cxnLst>
                <a:cxn ang="0">
                  <a:pos x="connsiteX0" y="connsiteY0"/>
                </a:cxn>
                <a:cxn ang="0">
                  <a:pos x="connsiteX1" y="connsiteY1"/>
                </a:cxn>
                <a:cxn ang="0">
                  <a:pos x="connsiteX2" y="connsiteY2"/>
                </a:cxn>
                <a:cxn ang="0">
                  <a:pos x="connsiteX3" y="connsiteY3"/>
                </a:cxn>
              </a:cxnLst>
              <a:rect l="l" t="t" r="r" b="b"/>
              <a:pathLst>
                <a:path w="49529" h="52448">
                  <a:moveTo>
                    <a:pt x="35840" y="52449"/>
                  </a:moveTo>
                  <a:cubicBezTo>
                    <a:pt x="23602" y="49826"/>
                    <a:pt x="12238" y="47204"/>
                    <a:pt x="0" y="44581"/>
                  </a:cubicBezTo>
                  <a:cubicBezTo>
                    <a:pt x="3497" y="29721"/>
                    <a:pt x="6119" y="14860"/>
                    <a:pt x="9615" y="0"/>
                  </a:cubicBezTo>
                  <a:cubicBezTo>
                    <a:pt x="50700" y="1748"/>
                    <a:pt x="61190" y="18357"/>
                    <a:pt x="35840" y="52449"/>
                  </a:cubicBezTo>
                  <a:close/>
                </a:path>
              </a:pathLst>
            </a:custGeom>
            <a:solidFill>
              <a:srgbClr val="BA3325"/>
            </a:solidFill>
            <a:ln w="8731" cap="flat">
              <a:noFill/>
              <a:prstDash val="solid"/>
              <a:miter/>
            </a:ln>
          </p:spPr>
          <p:txBody>
            <a:bodyPr rtlCol="0" anchor="ctr"/>
            <a:lstStyle/>
            <a:p>
              <a:endParaRPr lang="en-GB"/>
            </a:p>
          </p:txBody>
        </p:sp>
        <p:sp>
          <p:nvSpPr>
            <p:cNvPr id="1245" name="Freeform: Shape 1244">
              <a:extLst>
                <a:ext uri="{FF2B5EF4-FFF2-40B4-BE49-F238E27FC236}">
                  <a16:creationId xmlns:a16="http://schemas.microsoft.com/office/drawing/2014/main" id="{20A94754-9529-BB5A-F849-0072C0F21026}"/>
                </a:ext>
              </a:extLst>
            </p:cNvPr>
            <p:cNvSpPr/>
            <p:nvPr/>
          </p:nvSpPr>
          <p:spPr>
            <a:xfrm>
              <a:off x="9497892" y="3290314"/>
              <a:ext cx="35839" cy="9615"/>
            </a:xfrm>
            <a:custGeom>
              <a:avLst/>
              <a:gdLst>
                <a:gd name="connsiteX0" fmla="*/ 35840 w 35839"/>
                <a:gd name="connsiteY0" fmla="*/ 9616 h 9615"/>
                <a:gd name="connsiteX1" fmla="*/ 0 w 35839"/>
                <a:gd name="connsiteY1" fmla="*/ 0 h 9615"/>
                <a:gd name="connsiteX2" fmla="*/ 35840 w 35839"/>
                <a:gd name="connsiteY2" fmla="*/ 9616 h 9615"/>
              </a:gdLst>
              <a:ahLst/>
              <a:cxnLst>
                <a:cxn ang="0">
                  <a:pos x="connsiteX0" y="connsiteY0"/>
                </a:cxn>
                <a:cxn ang="0">
                  <a:pos x="connsiteX1" y="connsiteY1"/>
                </a:cxn>
                <a:cxn ang="0">
                  <a:pos x="connsiteX2" y="connsiteY2"/>
                </a:cxn>
              </a:cxnLst>
              <a:rect l="l" t="t" r="r" b="b"/>
              <a:pathLst>
                <a:path w="35839" h="9615">
                  <a:moveTo>
                    <a:pt x="35840" y="9616"/>
                  </a:moveTo>
                  <a:cubicBezTo>
                    <a:pt x="23602" y="6119"/>
                    <a:pt x="11364" y="2622"/>
                    <a:pt x="0" y="0"/>
                  </a:cubicBezTo>
                  <a:cubicBezTo>
                    <a:pt x="11364" y="3497"/>
                    <a:pt x="23602" y="6119"/>
                    <a:pt x="35840" y="9616"/>
                  </a:cubicBezTo>
                  <a:close/>
                </a:path>
              </a:pathLst>
            </a:custGeom>
            <a:solidFill>
              <a:srgbClr val="BA3325"/>
            </a:solidFill>
            <a:ln w="8731" cap="flat">
              <a:noFill/>
              <a:prstDash val="solid"/>
              <a:miter/>
            </a:ln>
          </p:spPr>
          <p:txBody>
            <a:bodyPr rtlCol="0" anchor="ctr"/>
            <a:lstStyle/>
            <a:p>
              <a:endParaRPr lang="en-GB"/>
            </a:p>
          </p:txBody>
        </p:sp>
        <p:sp>
          <p:nvSpPr>
            <p:cNvPr id="1246" name="Freeform: Shape 1245">
              <a:extLst>
                <a:ext uri="{FF2B5EF4-FFF2-40B4-BE49-F238E27FC236}">
                  <a16:creationId xmlns:a16="http://schemas.microsoft.com/office/drawing/2014/main" id="{68BB2426-A510-8993-2A7D-2540868CDF89}"/>
                </a:ext>
              </a:extLst>
            </p:cNvPr>
            <p:cNvSpPr/>
            <p:nvPr/>
          </p:nvSpPr>
          <p:spPr>
            <a:xfrm>
              <a:off x="9903494" y="3171430"/>
              <a:ext cx="15734" cy="13112"/>
            </a:xfrm>
            <a:custGeom>
              <a:avLst/>
              <a:gdLst>
                <a:gd name="connsiteX0" fmla="*/ 15735 w 15734"/>
                <a:gd name="connsiteY0" fmla="*/ 7867 h 13112"/>
                <a:gd name="connsiteX1" fmla="*/ 3497 w 15734"/>
                <a:gd name="connsiteY1" fmla="*/ 13112 h 13112"/>
                <a:gd name="connsiteX2" fmla="*/ 0 w 15734"/>
                <a:gd name="connsiteY2" fmla="*/ 3497 h 13112"/>
                <a:gd name="connsiteX3" fmla="*/ 6119 w 15734"/>
                <a:gd name="connsiteY3" fmla="*/ 0 h 13112"/>
                <a:gd name="connsiteX4" fmla="*/ 15735 w 15734"/>
                <a:gd name="connsiteY4" fmla="*/ 7867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3112">
                  <a:moveTo>
                    <a:pt x="15735" y="7867"/>
                  </a:moveTo>
                  <a:cubicBezTo>
                    <a:pt x="10490" y="10490"/>
                    <a:pt x="6993" y="11364"/>
                    <a:pt x="3497" y="13112"/>
                  </a:cubicBezTo>
                  <a:cubicBezTo>
                    <a:pt x="2622" y="9616"/>
                    <a:pt x="874" y="6993"/>
                    <a:pt x="0" y="3497"/>
                  </a:cubicBezTo>
                  <a:cubicBezTo>
                    <a:pt x="0" y="2622"/>
                    <a:pt x="4371" y="0"/>
                    <a:pt x="6119" y="0"/>
                  </a:cubicBezTo>
                  <a:cubicBezTo>
                    <a:pt x="9616" y="874"/>
                    <a:pt x="11364" y="4371"/>
                    <a:pt x="15735" y="7867"/>
                  </a:cubicBezTo>
                  <a:close/>
                </a:path>
              </a:pathLst>
            </a:custGeom>
            <a:solidFill>
              <a:srgbClr val="BA3325"/>
            </a:solidFill>
            <a:ln w="8731" cap="flat">
              <a:noFill/>
              <a:prstDash val="solid"/>
              <a:miter/>
            </a:ln>
          </p:spPr>
          <p:txBody>
            <a:bodyPr rtlCol="0" anchor="ctr"/>
            <a:lstStyle/>
            <a:p>
              <a:endParaRPr lang="en-GB"/>
            </a:p>
          </p:txBody>
        </p:sp>
        <p:sp>
          <p:nvSpPr>
            <p:cNvPr id="1247" name="Freeform: Shape 1246">
              <a:extLst>
                <a:ext uri="{FF2B5EF4-FFF2-40B4-BE49-F238E27FC236}">
                  <a16:creationId xmlns:a16="http://schemas.microsoft.com/office/drawing/2014/main" id="{234C2E5A-8082-68A0-6B35-105E9FE64DFE}"/>
                </a:ext>
              </a:extLst>
            </p:cNvPr>
            <p:cNvSpPr/>
            <p:nvPr/>
          </p:nvSpPr>
          <p:spPr>
            <a:xfrm>
              <a:off x="10112112" y="631172"/>
              <a:ext cx="42260" cy="82169"/>
            </a:xfrm>
            <a:custGeom>
              <a:avLst/>
              <a:gdLst>
                <a:gd name="connsiteX0" fmla="*/ 4673 w 42260"/>
                <a:gd name="connsiteY0" fmla="*/ 82169 h 82169"/>
                <a:gd name="connsiteX1" fmla="*/ 1176 w 42260"/>
                <a:gd name="connsiteY1" fmla="*/ 11364 h 82169"/>
                <a:gd name="connsiteX2" fmla="*/ 42261 w 42260"/>
                <a:gd name="connsiteY2" fmla="*/ 0 h 82169"/>
                <a:gd name="connsiteX3" fmla="*/ 38764 w 42260"/>
                <a:gd name="connsiteY3" fmla="*/ 61190 h 82169"/>
                <a:gd name="connsiteX4" fmla="*/ 4673 w 42260"/>
                <a:gd name="connsiteY4" fmla="*/ 82169 h 82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260" h="82169">
                  <a:moveTo>
                    <a:pt x="4673" y="82169"/>
                  </a:moveTo>
                  <a:cubicBezTo>
                    <a:pt x="2924" y="58568"/>
                    <a:pt x="-2320" y="34966"/>
                    <a:pt x="1176" y="11364"/>
                  </a:cubicBezTo>
                  <a:cubicBezTo>
                    <a:pt x="2050" y="6119"/>
                    <a:pt x="28275" y="3497"/>
                    <a:pt x="42261" y="0"/>
                  </a:cubicBezTo>
                  <a:cubicBezTo>
                    <a:pt x="41387" y="20105"/>
                    <a:pt x="39639" y="41085"/>
                    <a:pt x="38764" y="61190"/>
                  </a:cubicBezTo>
                  <a:cubicBezTo>
                    <a:pt x="26526" y="68183"/>
                    <a:pt x="16037" y="75176"/>
                    <a:pt x="4673" y="82169"/>
                  </a:cubicBezTo>
                  <a:close/>
                </a:path>
              </a:pathLst>
            </a:custGeom>
            <a:solidFill>
              <a:srgbClr val="D6273B"/>
            </a:solidFill>
            <a:ln w="8731" cap="flat">
              <a:noFill/>
              <a:prstDash val="solid"/>
              <a:miter/>
            </a:ln>
          </p:spPr>
          <p:txBody>
            <a:bodyPr rtlCol="0" anchor="ctr"/>
            <a:lstStyle/>
            <a:p>
              <a:endParaRPr lang="en-GB"/>
            </a:p>
          </p:txBody>
        </p:sp>
        <p:sp>
          <p:nvSpPr>
            <p:cNvPr id="1248" name="Freeform: Shape 1247">
              <a:extLst>
                <a:ext uri="{FF2B5EF4-FFF2-40B4-BE49-F238E27FC236}">
                  <a16:creationId xmlns:a16="http://schemas.microsoft.com/office/drawing/2014/main" id="{8D5203CD-58EB-276C-3DB9-4BA52B092619}"/>
                </a:ext>
              </a:extLst>
            </p:cNvPr>
            <p:cNvSpPr/>
            <p:nvPr/>
          </p:nvSpPr>
          <p:spPr>
            <a:xfrm>
              <a:off x="10039861" y="822610"/>
              <a:ext cx="63820" cy="63812"/>
            </a:xfrm>
            <a:custGeom>
              <a:avLst/>
              <a:gdLst>
                <a:gd name="connsiteX0" fmla="*/ 41959 w 63820"/>
                <a:gd name="connsiteY0" fmla="*/ 63812 h 63812"/>
                <a:gd name="connsiteX1" fmla="*/ 6119 w 63820"/>
                <a:gd name="connsiteY1" fmla="*/ 62064 h 63812"/>
                <a:gd name="connsiteX2" fmla="*/ 7867 w 63820"/>
                <a:gd name="connsiteY2" fmla="*/ 50700 h 63812"/>
                <a:gd name="connsiteX3" fmla="*/ 0 w 63820"/>
                <a:gd name="connsiteY3" fmla="*/ 29721 h 63812"/>
                <a:gd name="connsiteX4" fmla="*/ 0 w 63820"/>
                <a:gd name="connsiteY4" fmla="*/ 29721 h 63812"/>
                <a:gd name="connsiteX5" fmla="*/ 29721 w 63820"/>
                <a:gd name="connsiteY5" fmla="*/ 0 h 63812"/>
                <a:gd name="connsiteX6" fmla="*/ 41959 w 63820"/>
                <a:gd name="connsiteY6" fmla="*/ 63812 h 6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20" h="63812">
                  <a:moveTo>
                    <a:pt x="41959" y="63812"/>
                  </a:moveTo>
                  <a:cubicBezTo>
                    <a:pt x="29721" y="62938"/>
                    <a:pt x="18357" y="62938"/>
                    <a:pt x="6119" y="62064"/>
                  </a:cubicBezTo>
                  <a:cubicBezTo>
                    <a:pt x="6993" y="58568"/>
                    <a:pt x="6993" y="54197"/>
                    <a:pt x="7867" y="50700"/>
                  </a:cubicBezTo>
                  <a:cubicBezTo>
                    <a:pt x="5245" y="43707"/>
                    <a:pt x="2622" y="36714"/>
                    <a:pt x="0" y="29721"/>
                  </a:cubicBezTo>
                  <a:cubicBezTo>
                    <a:pt x="0" y="29721"/>
                    <a:pt x="0" y="29721"/>
                    <a:pt x="0" y="29721"/>
                  </a:cubicBezTo>
                  <a:cubicBezTo>
                    <a:pt x="9615" y="20105"/>
                    <a:pt x="19231" y="9616"/>
                    <a:pt x="29721" y="0"/>
                  </a:cubicBezTo>
                  <a:cubicBezTo>
                    <a:pt x="74302" y="13112"/>
                    <a:pt x="71680" y="35840"/>
                    <a:pt x="41959" y="63812"/>
                  </a:cubicBezTo>
                  <a:close/>
                </a:path>
              </a:pathLst>
            </a:custGeom>
            <a:solidFill>
              <a:srgbClr val="654A38"/>
            </a:solidFill>
            <a:ln w="8731" cap="flat">
              <a:noFill/>
              <a:prstDash val="solid"/>
              <a:miter/>
            </a:ln>
          </p:spPr>
          <p:txBody>
            <a:bodyPr rtlCol="0" anchor="ctr"/>
            <a:lstStyle/>
            <a:p>
              <a:endParaRPr lang="en-GB"/>
            </a:p>
          </p:txBody>
        </p:sp>
        <p:sp>
          <p:nvSpPr>
            <p:cNvPr id="1249" name="Freeform: Shape 1248">
              <a:extLst>
                <a:ext uri="{FF2B5EF4-FFF2-40B4-BE49-F238E27FC236}">
                  <a16:creationId xmlns:a16="http://schemas.microsoft.com/office/drawing/2014/main" id="{FB1CD360-1682-E1B8-0C24-A9ED80178F83}"/>
                </a:ext>
              </a:extLst>
            </p:cNvPr>
            <p:cNvSpPr/>
            <p:nvPr/>
          </p:nvSpPr>
          <p:spPr>
            <a:xfrm>
              <a:off x="10436684" y="3984351"/>
              <a:ext cx="57730" cy="46519"/>
            </a:xfrm>
            <a:custGeom>
              <a:avLst/>
              <a:gdLst>
                <a:gd name="connsiteX0" fmla="*/ 57730 w 57730"/>
                <a:gd name="connsiteY0" fmla="*/ 24508 h 46519"/>
                <a:gd name="connsiteX1" fmla="*/ 26261 w 57730"/>
                <a:gd name="connsiteY1" fmla="*/ 46361 h 46519"/>
                <a:gd name="connsiteX2" fmla="*/ 37 w 57730"/>
                <a:gd name="connsiteY2" fmla="*/ 18389 h 46519"/>
                <a:gd name="connsiteX3" fmla="*/ 17520 w 57730"/>
                <a:gd name="connsiteY3" fmla="*/ 32 h 46519"/>
                <a:gd name="connsiteX4" fmla="*/ 57730 w 57730"/>
                <a:gd name="connsiteY4" fmla="*/ 24508 h 46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30" h="46519">
                  <a:moveTo>
                    <a:pt x="57730" y="24508"/>
                  </a:moveTo>
                  <a:cubicBezTo>
                    <a:pt x="41996" y="34997"/>
                    <a:pt x="30632" y="48110"/>
                    <a:pt x="26261" y="46361"/>
                  </a:cubicBezTo>
                  <a:cubicBezTo>
                    <a:pt x="14897" y="41117"/>
                    <a:pt x="6156" y="28878"/>
                    <a:pt x="37" y="18389"/>
                  </a:cubicBezTo>
                  <a:cubicBezTo>
                    <a:pt x="-837" y="16640"/>
                    <a:pt x="14023" y="-842"/>
                    <a:pt x="17520" y="32"/>
                  </a:cubicBezTo>
                  <a:cubicBezTo>
                    <a:pt x="28884" y="4402"/>
                    <a:pt x="39373" y="13144"/>
                    <a:pt x="57730" y="24508"/>
                  </a:cubicBezTo>
                  <a:close/>
                </a:path>
              </a:pathLst>
            </a:custGeom>
            <a:solidFill>
              <a:srgbClr val="B23D4A"/>
            </a:solidFill>
            <a:ln w="8731" cap="flat">
              <a:noFill/>
              <a:prstDash val="solid"/>
              <a:miter/>
            </a:ln>
          </p:spPr>
          <p:txBody>
            <a:bodyPr rtlCol="0" anchor="ctr"/>
            <a:lstStyle/>
            <a:p>
              <a:endParaRPr lang="en-GB"/>
            </a:p>
          </p:txBody>
        </p:sp>
        <p:sp>
          <p:nvSpPr>
            <p:cNvPr id="1250" name="Freeform: Shape 1249">
              <a:extLst>
                <a:ext uri="{FF2B5EF4-FFF2-40B4-BE49-F238E27FC236}">
                  <a16:creationId xmlns:a16="http://schemas.microsoft.com/office/drawing/2014/main" id="{5EF1155A-0704-D431-E871-AE7720EEB4AB}"/>
                </a:ext>
              </a:extLst>
            </p:cNvPr>
            <p:cNvSpPr/>
            <p:nvPr/>
          </p:nvSpPr>
          <p:spPr>
            <a:xfrm>
              <a:off x="10232172" y="3728259"/>
              <a:ext cx="52448" cy="29351"/>
            </a:xfrm>
            <a:custGeom>
              <a:avLst/>
              <a:gdLst>
                <a:gd name="connsiteX0" fmla="*/ 0 w 52448"/>
                <a:gd name="connsiteY0" fmla="*/ 0 h 29351"/>
                <a:gd name="connsiteX1" fmla="*/ 52449 w 52448"/>
                <a:gd name="connsiteY1" fmla="*/ 8741 h 29351"/>
                <a:gd name="connsiteX2" fmla="*/ 0 w 52448"/>
                <a:gd name="connsiteY2" fmla="*/ 0 h 29351"/>
              </a:gdLst>
              <a:ahLst/>
              <a:cxnLst>
                <a:cxn ang="0">
                  <a:pos x="connsiteX0" y="connsiteY0"/>
                </a:cxn>
                <a:cxn ang="0">
                  <a:pos x="connsiteX1" y="connsiteY1"/>
                </a:cxn>
                <a:cxn ang="0">
                  <a:pos x="connsiteX2" y="connsiteY2"/>
                </a:cxn>
              </a:cxnLst>
              <a:rect l="l" t="t" r="r" b="b"/>
              <a:pathLst>
                <a:path w="52448" h="29351">
                  <a:moveTo>
                    <a:pt x="0" y="0"/>
                  </a:moveTo>
                  <a:cubicBezTo>
                    <a:pt x="17483" y="2622"/>
                    <a:pt x="34966" y="6119"/>
                    <a:pt x="52449" y="8741"/>
                  </a:cubicBezTo>
                  <a:cubicBezTo>
                    <a:pt x="31469" y="29721"/>
                    <a:pt x="10490" y="45455"/>
                    <a:pt x="0" y="0"/>
                  </a:cubicBezTo>
                  <a:close/>
                </a:path>
              </a:pathLst>
            </a:custGeom>
            <a:solidFill>
              <a:srgbClr val="7B2B29"/>
            </a:solidFill>
            <a:ln w="8731" cap="flat">
              <a:noFill/>
              <a:prstDash val="solid"/>
              <a:miter/>
            </a:ln>
          </p:spPr>
          <p:txBody>
            <a:bodyPr rtlCol="0" anchor="ctr"/>
            <a:lstStyle/>
            <a:p>
              <a:endParaRPr lang="en-GB"/>
            </a:p>
          </p:txBody>
        </p:sp>
        <p:sp>
          <p:nvSpPr>
            <p:cNvPr id="1251" name="Freeform: Shape 1250">
              <a:extLst>
                <a:ext uri="{FF2B5EF4-FFF2-40B4-BE49-F238E27FC236}">
                  <a16:creationId xmlns:a16="http://schemas.microsoft.com/office/drawing/2014/main" id="{03FCDD13-55B2-B2DE-7286-1A0A4E9A393F}"/>
                </a:ext>
              </a:extLst>
            </p:cNvPr>
            <p:cNvSpPr/>
            <p:nvPr/>
          </p:nvSpPr>
          <p:spPr>
            <a:xfrm>
              <a:off x="10444589" y="3937179"/>
              <a:ext cx="66434" cy="26224"/>
            </a:xfrm>
            <a:custGeom>
              <a:avLst/>
              <a:gdLst>
                <a:gd name="connsiteX0" fmla="*/ 30595 w 66434"/>
                <a:gd name="connsiteY0" fmla="*/ 2622 h 26224"/>
                <a:gd name="connsiteX1" fmla="*/ 66435 w 66434"/>
                <a:gd name="connsiteY1" fmla="*/ 26224 h 26224"/>
                <a:gd name="connsiteX2" fmla="*/ 0 w 66434"/>
                <a:gd name="connsiteY2" fmla="*/ 19231 h 26224"/>
                <a:gd name="connsiteX3" fmla="*/ 23602 w 66434"/>
                <a:gd name="connsiteY3" fmla="*/ 0 h 26224"/>
                <a:gd name="connsiteX4" fmla="*/ 23602 w 66434"/>
                <a:gd name="connsiteY4" fmla="*/ 0 h 26224"/>
                <a:gd name="connsiteX5" fmla="*/ 30595 w 66434"/>
                <a:gd name="connsiteY5" fmla="*/ 2622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34" h="26224">
                  <a:moveTo>
                    <a:pt x="30595" y="2622"/>
                  </a:moveTo>
                  <a:cubicBezTo>
                    <a:pt x="42833" y="10490"/>
                    <a:pt x="55071" y="18357"/>
                    <a:pt x="66435" y="26224"/>
                  </a:cubicBezTo>
                  <a:cubicBezTo>
                    <a:pt x="44581" y="23602"/>
                    <a:pt x="21854" y="20979"/>
                    <a:pt x="0" y="19231"/>
                  </a:cubicBezTo>
                  <a:cubicBezTo>
                    <a:pt x="7867" y="13112"/>
                    <a:pt x="15734" y="6119"/>
                    <a:pt x="23602" y="0"/>
                  </a:cubicBezTo>
                  <a:cubicBezTo>
                    <a:pt x="23602" y="0"/>
                    <a:pt x="23602" y="0"/>
                    <a:pt x="23602" y="0"/>
                  </a:cubicBezTo>
                  <a:cubicBezTo>
                    <a:pt x="26224" y="874"/>
                    <a:pt x="28847" y="1748"/>
                    <a:pt x="30595" y="2622"/>
                  </a:cubicBezTo>
                  <a:close/>
                </a:path>
              </a:pathLst>
            </a:custGeom>
            <a:solidFill>
              <a:srgbClr val="4F513D"/>
            </a:solidFill>
            <a:ln w="8731" cap="flat">
              <a:noFill/>
              <a:prstDash val="solid"/>
              <a:miter/>
            </a:ln>
          </p:spPr>
          <p:txBody>
            <a:bodyPr rtlCol="0" anchor="ctr"/>
            <a:lstStyle/>
            <a:p>
              <a:endParaRPr lang="en-GB"/>
            </a:p>
          </p:txBody>
        </p:sp>
        <p:sp>
          <p:nvSpPr>
            <p:cNvPr id="1252" name="Freeform: Shape 1251">
              <a:extLst>
                <a:ext uri="{FF2B5EF4-FFF2-40B4-BE49-F238E27FC236}">
                  <a16:creationId xmlns:a16="http://schemas.microsoft.com/office/drawing/2014/main" id="{1AE37B2C-C3BD-DAE1-31DB-D6D8EA4B0621}"/>
                </a:ext>
              </a:extLst>
            </p:cNvPr>
            <p:cNvSpPr/>
            <p:nvPr/>
          </p:nvSpPr>
          <p:spPr>
            <a:xfrm>
              <a:off x="10689349" y="4072671"/>
              <a:ext cx="40210" cy="29720"/>
            </a:xfrm>
            <a:custGeom>
              <a:avLst/>
              <a:gdLst>
                <a:gd name="connsiteX0" fmla="*/ 40211 w 40210"/>
                <a:gd name="connsiteY0" fmla="*/ 14860 h 29720"/>
                <a:gd name="connsiteX1" fmla="*/ 9616 w 40210"/>
                <a:gd name="connsiteY1" fmla="*/ 29721 h 29720"/>
                <a:gd name="connsiteX2" fmla="*/ 0 w 40210"/>
                <a:gd name="connsiteY2" fmla="*/ 0 h 29720"/>
                <a:gd name="connsiteX3" fmla="*/ 22728 w 40210"/>
                <a:gd name="connsiteY3" fmla="*/ 0 h 29720"/>
                <a:gd name="connsiteX4" fmla="*/ 40211 w 40210"/>
                <a:gd name="connsiteY4" fmla="*/ 14860 h 29720"/>
                <a:gd name="connsiteX5" fmla="*/ 40211 w 40210"/>
                <a:gd name="connsiteY5" fmla="*/ 14860 h 29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10" h="29720">
                  <a:moveTo>
                    <a:pt x="40211" y="14860"/>
                  </a:moveTo>
                  <a:cubicBezTo>
                    <a:pt x="29721" y="20105"/>
                    <a:pt x="20105" y="24476"/>
                    <a:pt x="9616" y="29721"/>
                  </a:cubicBezTo>
                  <a:cubicBezTo>
                    <a:pt x="6119" y="20105"/>
                    <a:pt x="3497" y="10490"/>
                    <a:pt x="0" y="0"/>
                  </a:cubicBezTo>
                  <a:cubicBezTo>
                    <a:pt x="7867" y="0"/>
                    <a:pt x="14860" y="0"/>
                    <a:pt x="22728" y="0"/>
                  </a:cubicBezTo>
                  <a:cubicBezTo>
                    <a:pt x="28847" y="4371"/>
                    <a:pt x="34092" y="9616"/>
                    <a:pt x="40211" y="14860"/>
                  </a:cubicBezTo>
                  <a:lnTo>
                    <a:pt x="40211" y="14860"/>
                  </a:lnTo>
                  <a:close/>
                </a:path>
              </a:pathLst>
            </a:custGeom>
            <a:solidFill>
              <a:srgbClr val="D6273B"/>
            </a:solidFill>
            <a:ln w="8731" cap="flat">
              <a:noFill/>
              <a:prstDash val="solid"/>
              <a:miter/>
            </a:ln>
          </p:spPr>
          <p:txBody>
            <a:bodyPr rtlCol="0" anchor="ctr"/>
            <a:lstStyle/>
            <a:p>
              <a:endParaRPr lang="en-GB"/>
            </a:p>
          </p:txBody>
        </p:sp>
        <p:sp>
          <p:nvSpPr>
            <p:cNvPr id="1253" name="Freeform: Shape 1252">
              <a:extLst>
                <a:ext uri="{FF2B5EF4-FFF2-40B4-BE49-F238E27FC236}">
                  <a16:creationId xmlns:a16="http://schemas.microsoft.com/office/drawing/2014/main" id="{58F7080D-FBD8-F071-0E60-4CD466AD8A73}"/>
                </a:ext>
              </a:extLst>
            </p:cNvPr>
            <p:cNvSpPr/>
            <p:nvPr/>
          </p:nvSpPr>
          <p:spPr>
            <a:xfrm>
              <a:off x="10695467" y="4019348"/>
              <a:ext cx="35839" cy="68183"/>
            </a:xfrm>
            <a:custGeom>
              <a:avLst/>
              <a:gdLst>
                <a:gd name="connsiteX0" fmla="*/ 34092 w 35839"/>
                <a:gd name="connsiteY0" fmla="*/ 68183 h 68183"/>
                <a:gd name="connsiteX1" fmla="*/ 16609 w 35839"/>
                <a:gd name="connsiteY1" fmla="*/ 53323 h 68183"/>
                <a:gd name="connsiteX2" fmla="*/ 0 w 35839"/>
                <a:gd name="connsiteY2" fmla="*/ 874 h 68183"/>
                <a:gd name="connsiteX3" fmla="*/ 18357 w 35839"/>
                <a:gd name="connsiteY3" fmla="*/ 0 h 68183"/>
                <a:gd name="connsiteX4" fmla="*/ 25350 w 35839"/>
                <a:gd name="connsiteY4" fmla="*/ 13986 h 68183"/>
                <a:gd name="connsiteX5" fmla="*/ 35840 w 35839"/>
                <a:gd name="connsiteY5" fmla="*/ 51574 h 68183"/>
                <a:gd name="connsiteX6" fmla="*/ 34092 w 35839"/>
                <a:gd name="connsiteY6" fmla="*/ 68183 h 68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39" h="68183">
                  <a:moveTo>
                    <a:pt x="34092" y="68183"/>
                  </a:moveTo>
                  <a:cubicBezTo>
                    <a:pt x="27973" y="62938"/>
                    <a:pt x="22728" y="58568"/>
                    <a:pt x="16609" y="53323"/>
                  </a:cubicBezTo>
                  <a:cubicBezTo>
                    <a:pt x="11364" y="35840"/>
                    <a:pt x="5245" y="18357"/>
                    <a:pt x="0" y="874"/>
                  </a:cubicBezTo>
                  <a:cubicBezTo>
                    <a:pt x="6119" y="874"/>
                    <a:pt x="12238" y="0"/>
                    <a:pt x="18357" y="0"/>
                  </a:cubicBezTo>
                  <a:cubicBezTo>
                    <a:pt x="20980" y="4371"/>
                    <a:pt x="22728" y="9616"/>
                    <a:pt x="25350" y="13986"/>
                  </a:cubicBezTo>
                  <a:cubicBezTo>
                    <a:pt x="28847" y="26224"/>
                    <a:pt x="32343" y="39336"/>
                    <a:pt x="35840" y="51574"/>
                  </a:cubicBezTo>
                  <a:cubicBezTo>
                    <a:pt x="34092" y="56819"/>
                    <a:pt x="34092" y="62064"/>
                    <a:pt x="34092" y="68183"/>
                  </a:cubicBezTo>
                  <a:close/>
                </a:path>
              </a:pathLst>
            </a:custGeom>
            <a:solidFill>
              <a:srgbClr val="7B2B29"/>
            </a:solidFill>
            <a:ln w="8731" cap="flat">
              <a:noFill/>
              <a:prstDash val="solid"/>
              <a:miter/>
            </a:ln>
          </p:spPr>
          <p:txBody>
            <a:bodyPr rtlCol="0" anchor="ctr"/>
            <a:lstStyle/>
            <a:p>
              <a:endParaRPr lang="en-GB"/>
            </a:p>
          </p:txBody>
        </p:sp>
        <p:sp>
          <p:nvSpPr>
            <p:cNvPr id="1254" name="Freeform: Shape 1253">
              <a:extLst>
                <a:ext uri="{FF2B5EF4-FFF2-40B4-BE49-F238E27FC236}">
                  <a16:creationId xmlns:a16="http://schemas.microsoft.com/office/drawing/2014/main" id="{EF6A0CAE-4868-BFEB-A2AD-697B33356C3D}"/>
                </a:ext>
              </a:extLst>
            </p:cNvPr>
            <p:cNvSpPr/>
            <p:nvPr/>
          </p:nvSpPr>
          <p:spPr>
            <a:xfrm>
              <a:off x="10682355" y="3997495"/>
              <a:ext cx="34965" cy="22727"/>
            </a:xfrm>
            <a:custGeom>
              <a:avLst/>
              <a:gdLst>
                <a:gd name="connsiteX0" fmla="*/ 30595 w 34965"/>
                <a:gd name="connsiteY0" fmla="*/ 21854 h 22727"/>
                <a:gd name="connsiteX1" fmla="*/ 12238 w 34965"/>
                <a:gd name="connsiteY1" fmla="*/ 22728 h 22727"/>
                <a:gd name="connsiteX2" fmla="*/ 0 w 34965"/>
                <a:gd name="connsiteY2" fmla="*/ 2622 h 22727"/>
                <a:gd name="connsiteX3" fmla="*/ 32343 w 34965"/>
                <a:gd name="connsiteY3" fmla="*/ 0 h 22727"/>
                <a:gd name="connsiteX4" fmla="*/ 34966 w 34965"/>
                <a:gd name="connsiteY4" fmla="*/ 1748 h 22727"/>
                <a:gd name="connsiteX5" fmla="*/ 34092 w 34965"/>
                <a:gd name="connsiteY5" fmla="*/ 874 h 22727"/>
                <a:gd name="connsiteX6" fmla="*/ 30595 w 34965"/>
                <a:gd name="connsiteY6" fmla="*/ 21854 h 2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65" h="22727">
                  <a:moveTo>
                    <a:pt x="30595" y="21854"/>
                  </a:moveTo>
                  <a:cubicBezTo>
                    <a:pt x="24476" y="21854"/>
                    <a:pt x="18357" y="22728"/>
                    <a:pt x="12238" y="22728"/>
                  </a:cubicBezTo>
                  <a:cubicBezTo>
                    <a:pt x="7867" y="15734"/>
                    <a:pt x="4371" y="9616"/>
                    <a:pt x="0" y="2622"/>
                  </a:cubicBezTo>
                  <a:cubicBezTo>
                    <a:pt x="10490" y="1748"/>
                    <a:pt x="20980" y="874"/>
                    <a:pt x="32343" y="0"/>
                  </a:cubicBezTo>
                  <a:cubicBezTo>
                    <a:pt x="32343" y="0"/>
                    <a:pt x="34966" y="1748"/>
                    <a:pt x="34966" y="1748"/>
                  </a:cubicBezTo>
                  <a:cubicBezTo>
                    <a:pt x="34966" y="1748"/>
                    <a:pt x="34092" y="874"/>
                    <a:pt x="34092" y="874"/>
                  </a:cubicBezTo>
                  <a:cubicBezTo>
                    <a:pt x="33218" y="7867"/>
                    <a:pt x="32343" y="14861"/>
                    <a:pt x="30595" y="21854"/>
                  </a:cubicBezTo>
                  <a:close/>
                </a:path>
              </a:pathLst>
            </a:custGeom>
            <a:solidFill>
              <a:srgbClr val="B23D4A"/>
            </a:solidFill>
            <a:ln w="8731" cap="flat">
              <a:noFill/>
              <a:prstDash val="solid"/>
              <a:miter/>
            </a:ln>
          </p:spPr>
          <p:txBody>
            <a:bodyPr rtlCol="0" anchor="ctr"/>
            <a:lstStyle/>
            <a:p>
              <a:endParaRPr lang="en-GB"/>
            </a:p>
          </p:txBody>
        </p:sp>
        <p:sp>
          <p:nvSpPr>
            <p:cNvPr id="1255" name="Freeform: Shape 1254">
              <a:extLst>
                <a:ext uri="{FF2B5EF4-FFF2-40B4-BE49-F238E27FC236}">
                  <a16:creationId xmlns:a16="http://schemas.microsoft.com/office/drawing/2014/main" id="{7CB06327-7697-F8BC-19F0-0A60F87AE9C2}"/>
                </a:ext>
              </a:extLst>
            </p:cNvPr>
            <p:cNvSpPr/>
            <p:nvPr/>
          </p:nvSpPr>
          <p:spPr>
            <a:xfrm>
              <a:off x="10328328" y="3895982"/>
              <a:ext cx="27098" cy="20292"/>
            </a:xfrm>
            <a:custGeom>
              <a:avLst/>
              <a:gdLst>
                <a:gd name="connsiteX0" fmla="*/ 27098 w 27098"/>
                <a:gd name="connsiteY0" fmla="*/ 7980 h 20292"/>
                <a:gd name="connsiteX1" fmla="*/ 13112 w 27098"/>
                <a:gd name="connsiteY1" fmla="*/ 20218 h 20292"/>
                <a:gd name="connsiteX2" fmla="*/ 0 w 27098"/>
                <a:gd name="connsiteY2" fmla="*/ 9728 h 20292"/>
                <a:gd name="connsiteX3" fmla="*/ 11364 w 27098"/>
                <a:gd name="connsiteY3" fmla="*/ 113 h 20292"/>
                <a:gd name="connsiteX4" fmla="*/ 27098 w 27098"/>
                <a:gd name="connsiteY4" fmla="*/ 7980 h 20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20292">
                  <a:moveTo>
                    <a:pt x="27098" y="7980"/>
                  </a:moveTo>
                  <a:cubicBezTo>
                    <a:pt x="20980" y="14099"/>
                    <a:pt x="16609" y="21092"/>
                    <a:pt x="13112" y="20218"/>
                  </a:cubicBezTo>
                  <a:cubicBezTo>
                    <a:pt x="7867" y="19344"/>
                    <a:pt x="4371" y="13225"/>
                    <a:pt x="0" y="9728"/>
                  </a:cubicBezTo>
                  <a:cubicBezTo>
                    <a:pt x="3497" y="6232"/>
                    <a:pt x="6993" y="987"/>
                    <a:pt x="11364" y="113"/>
                  </a:cubicBezTo>
                  <a:cubicBezTo>
                    <a:pt x="15735" y="-762"/>
                    <a:pt x="20105" y="3609"/>
                    <a:pt x="27098" y="7980"/>
                  </a:cubicBezTo>
                  <a:close/>
                </a:path>
              </a:pathLst>
            </a:custGeom>
            <a:solidFill>
              <a:srgbClr val="654A38"/>
            </a:solidFill>
            <a:ln w="8731" cap="flat">
              <a:noFill/>
              <a:prstDash val="solid"/>
              <a:miter/>
            </a:ln>
          </p:spPr>
          <p:txBody>
            <a:bodyPr rtlCol="0" anchor="ctr"/>
            <a:lstStyle/>
            <a:p>
              <a:endParaRPr lang="en-GB"/>
            </a:p>
          </p:txBody>
        </p:sp>
        <p:sp>
          <p:nvSpPr>
            <p:cNvPr id="1256" name="Freeform: Shape 1255">
              <a:extLst>
                <a:ext uri="{FF2B5EF4-FFF2-40B4-BE49-F238E27FC236}">
                  <a16:creationId xmlns:a16="http://schemas.microsoft.com/office/drawing/2014/main" id="{74BDF265-1D77-9F65-36B9-D9409B1911A2}"/>
                </a:ext>
              </a:extLst>
            </p:cNvPr>
            <p:cNvSpPr/>
            <p:nvPr/>
          </p:nvSpPr>
          <p:spPr>
            <a:xfrm>
              <a:off x="10608927" y="3992250"/>
              <a:ext cx="17482" cy="20979"/>
            </a:xfrm>
            <a:custGeom>
              <a:avLst/>
              <a:gdLst>
                <a:gd name="connsiteX0" fmla="*/ 0 w 17482"/>
                <a:gd name="connsiteY0" fmla="*/ 0 h 20979"/>
                <a:gd name="connsiteX1" fmla="*/ 17483 w 17482"/>
                <a:gd name="connsiteY1" fmla="*/ 5245 h 20979"/>
                <a:gd name="connsiteX2" fmla="*/ 6993 w 17482"/>
                <a:gd name="connsiteY2" fmla="*/ 20979 h 20979"/>
                <a:gd name="connsiteX3" fmla="*/ 0 w 17482"/>
                <a:gd name="connsiteY3" fmla="*/ 0 h 20979"/>
              </a:gdLst>
              <a:ahLst/>
              <a:cxnLst>
                <a:cxn ang="0">
                  <a:pos x="connsiteX0" y="connsiteY0"/>
                </a:cxn>
                <a:cxn ang="0">
                  <a:pos x="connsiteX1" y="connsiteY1"/>
                </a:cxn>
                <a:cxn ang="0">
                  <a:pos x="connsiteX2" y="connsiteY2"/>
                </a:cxn>
                <a:cxn ang="0">
                  <a:pos x="connsiteX3" y="connsiteY3"/>
                </a:cxn>
              </a:cxnLst>
              <a:rect l="l" t="t" r="r" b="b"/>
              <a:pathLst>
                <a:path w="17482" h="20979">
                  <a:moveTo>
                    <a:pt x="0" y="0"/>
                  </a:moveTo>
                  <a:cubicBezTo>
                    <a:pt x="6119" y="1748"/>
                    <a:pt x="12238" y="3497"/>
                    <a:pt x="17483" y="5245"/>
                  </a:cubicBezTo>
                  <a:cubicBezTo>
                    <a:pt x="13986" y="10490"/>
                    <a:pt x="10490" y="15735"/>
                    <a:pt x="6993" y="20979"/>
                  </a:cubicBezTo>
                  <a:cubicBezTo>
                    <a:pt x="4371" y="13986"/>
                    <a:pt x="2623" y="6993"/>
                    <a:pt x="0" y="0"/>
                  </a:cubicBezTo>
                  <a:close/>
                </a:path>
              </a:pathLst>
            </a:custGeom>
            <a:solidFill>
              <a:srgbClr val="923957"/>
            </a:solidFill>
            <a:ln w="8731" cap="flat">
              <a:noFill/>
              <a:prstDash val="solid"/>
              <a:miter/>
            </a:ln>
          </p:spPr>
          <p:txBody>
            <a:bodyPr rtlCol="0" anchor="ctr"/>
            <a:lstStyle/>
            <a:p>
              <a:endParaRPr lang="en-GB"/>
            </a:p>
          </p:txBody>
        </p:sp>
        <p:sp>
          <p:nvSpPr>
            <p:cNvPr id="1257" name="Freeform: Shape 1256">
              <a:extLst>
                <a:ext uri="{FF2B5EF4-FFF2-40B4-BE49-F238E27FC236}">
                  <a16:creationId xmlns:a16="http://schemas.microsoft.com/office/drawing/2014/main" id="{1C799310-256B-CBC8-2289-D4A271402353}"/>
                </a:ext>
              </a:extLst>
            </p:cNvPr>
            <p:cNvSpPr/>
            <p:nvPr/>
          </p:nvSpPr>
          <p:spPr>
            <a:xfrm>
              <a:off x="10574836" y="335712"/>
              <a:ext cx="122379" cy="106756"/>
            </a:xfrm>
            <a:custGeom>
              <a:avLst/>
              <a:gdLst>
                <a:gd name="connsiteX0" fmla="*/ 59442 w 122379"/>
                <a:gd name="connsiteY0" fmla="*/ 40211 h 106756"/>
                <a:gd name="connsiteX1" fmla="*/ 34966 w 122379"/>
                <a:gd name="connsiteY1" fmla="*/ 17483 h 106756"/>
                <a:gd name="connsiteX2" fmla="*/ 26224 w 122379"/>
                <a:gd name="connsiteY2" fmla="*/ 13986 h 106756"/>
                <a:gd name="connsiteX3" fmla="*/ 0 w 122379"/>
                <a:gd name="connsiteY3" fmla="*/ 6119 h 106756"/>
                <a:gd name="connsiteX4" fmla="*/ 76924 w 122379"/>
                <a:gd name="connsiteY4" fmla="*/ 0 h 106756"/>
                <a:gd name="connsiteX5" fmla="*/ 77799 w 122379"/>
                <a:gd name="connsiteY5" fmla="*/ 874 h 106756"/>
                <a:gd name="connsiteX6" fmla="*/ 102275 w 122379"/>
                <a:gd name="connsiteY6" fmla="*/ 27098 h 106756"/>
                <a:gd name="connsiteX7" fmla="*/ 121506 w 122379"/>
                <a:gd name="connsiteY7" fmla="*/ 57693 h 106756"/>
                <a:gd name="connsiteX8" fmla="*/ 122380 w 122379"/>
                <a:gd name="connsiteY8" fmla="*/ 88288 h 106756"/>
                <a:gd name="connsiteX9" fmla="*/ 68183 w 122379"/>
                <a:gd name="connsiteY9" fmla="*/ 89163 h 106756"/>
                <a:gd name="connsiteX10" fmla="*/ 59442 w 122379"/>
                <a:gd name="connsiteY10" fmla="*/ 40211 h 10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2379" h="106756">
                  <a:moveTo>
                    <a:pt x="59442" y="40211"/>
                  </a:moveTo>
                  <a:cubicBezTo>
                    <a:pt x="51574" y="32343"/>
                    <a:pt x="42833" y="25350"/>
                    <a:pt x="34966" y="17483"/>
                  </a:cubicBezTo>
                  <a:cubicBezTo>
                    <a:pt x="32343" y="16609"/>
                    <a:pt x="28847" y="14860"/>
                    <a:pt x="26224" y="13986"/>
                  </a:cubicBezTo>
                  <a:cubicBezTo>
                    <a:pt x="17483" y="11364"/>
                    <a:pt x="8741" y="8741"/>
                    <a:pt x="0" y="6119"/>
                  </a:cubicBezTo>
                  <a:cubicBezTo>
                    <a:pt x="25350" y="4371"/>
                    <a:pt x="51574" y="1748"/>
                    <a:pt x="76924" y="0"/>
                  </a:cubicBezTo>
                  <a:cubicBezTo>
                    <a:pt x="76924" y="0"/>
                    <a:pt x="77799" y="874"/>
                    <a:pt x="77799" y="874"/>
                  </a:cubicBezTo>
                  <a:cubicBezTo>
                    <a:pt x="85666" y="9616"/>
                    <a:pt x="93533" y="18357"/>
                    <a:pt x="102275" y="27098"/>
                  </a:cubicBezTo>
                  <a:cubicBezTo>
                    <a:pt x="108394" y="37588"/>
                    <a:pt x="115387" y="47204"/>
                    <a:pt x="121506" y="57693"/>
                  </a:cubicBezTo>
                  <a:cubicBezTo>
                    <a:pt x="121506" y="68183"/>
                    <a:pt x="122380" y="77799"/>
                    <a:pt x="122380" y="88288"/>
                  </a:cubicBezTo>
                  <a:cubicBezTo>
                    <a:pt x="104897" y="112764"/>
                    <a:pt x="86540" y="112764"/>
                    <a:pt x="68183" y="89163"/>
                  </a:cubicBezTo>
                  <a:cubicBezTo>
                    <a:pt x="62938" y="72554"/>
                    <a:pt x="104897" y="48078"/>
                    <a:pt x="59442" y="40211"/>
                  </a:cubicBezTo>
                  <a:close/>
                </a:path>
              </a:pathLst>
            </a:custGeom>
            <a:solidFill>
              <a:srgbClr val="7B2B29"/>
            </a:solidFill>
            <a:ln w="8731" cap="flat">
              <a:noFill/>
              <a:prstDash val="solid"/>
              <a:miter/>
            </a:ln>
          </p:spPr>
          <p:txBody>
            <a:bodyPr rtlCol="0" anchor="ctr"/>
            <a:lstStyle/>
            <a:p>
              <a:endParaRPr lang="en-GB"/>
            </a:p>
          </p:txBody>
        </p:sp>
        <p:sp>
          <p:nvSpPr>
            <p:cNvPr id="1258" name="Freeform: Shape 1257">
              <a:extLst>
                <a:ext uri="{FF2B5EF4-FFF2-40B4-BE49-F238E27FC236}">
                  <a16:creationId xmlns:a16="http://schemas.microsoft.com/office/drawing/2014/main" id="{11A8E108-D52E-CCC9-14F1-8CCE867C3B35}"/>
                </a:ext>
              </a:extLst>
            </p:cNvPr>
            <p:cNvSpPr/>
            <p:nvPr/>
          </p:nvSpPr>
          <p:spPr>
            <a:xfrm>
              <a:off x="10851939" y="522779"/>
              <a:ext cx="65867" cy="82169"/>
            </a:xfrm>
            <a:custGeom>
              <a:avLst/>
              <a:gdLst>
                <a:gd name="connsiteX0" fmla="*/ 47204 w 65867"/>
                <a:gd name="connsiteY0" fmla="*/ 0 h 82169"/>
                <a:gd name="connsiteX1" fmla="*/ 65561 w 65867"/>
                <a:gd name="connsiteY1" fmla="*/ 39336 h 82169"/>
                <a:gd name="connsiteX2" fmla="*/ 0 w 65867"/>
                <a:gd name="connsiteY2" fmla="*/ 82169 h 82169"/>
                <a:gd name="connsiteX3" fmla="*/ 47204 w 65867"/>
                <a:gd name="connsiteY3" fmla="*/ 0 h 82169"/>
              </a:gdLst>
              <a:ahLst/>
              <a:cxnLst>
                <a:cxn ang="0">
                  <a:pos x="connsiteX0" y="connsiteY0"/>
                </a:cxn>
                <a:cxn ang="0">
                  <a:pos x="connsiteX1" y="connsiteY1"/>
                </a:cxn>
                <a:cxn ang="0">
                  <a:pos x="connsiteX2" y="connsiteY2"/>
                </a:cxn>
                <a:cxn ang="0">
                  <a:pos x="connsiteX3" y="connsiteY3"/>
                </a:cxn>
              </a:cxnLst>
              <a:rect l="l" t="t" r="r" b="b"/>
              <a:pathLst>
                <a:path w="65867" h="82169">
                  <a:moveTo>
                    <a:pt x="47204" y="0"/>
                  </a:moveTo>
                  <a:cubicBezTo>
                    <a:pt x="53322" y="13986"/>
                    <a:pt x="68183" y="36714"/>
                    <a:pt x="65561" y="39336"/>
                  </a:cubicBezTo>
                  <a:cubicBezTo>
                    <a:pt x="45455" y="55945"/>
                    <a:pt x="22727" y="68183"/>
                    <a:pt x="0" y="82169"/>
                  </a:cubicBezTo>
                  <a:cubicBezTo>
                    <a:pt x="15734" y="54197"/>
                    <a:pt x="31469" y="27098"/>
                    <a:pt x="47204" y="0"/>
                  </a:cubicBezTo>
                  <a:close/>
                </a:path>
              </a:pathLst>
            </a:custGeom>
            <a:solidFill>
              <a:srgbClr val="BA3325"/>
            </a:solidFill>
            <a:ln w="8731" cap="flat">
              <a:noFill/>
              <a:prstDash val="solid"/>
              <a:miter/>
            </a:ln>
          </p:spPr>
          <p:txBody>
            <a:bodyPr rtlCol="0" anchor="ctr"/>
            <a:lstStyle/>
            <a:p>
              <a:endParaRPr lang="en-GB"/>
            </a:p>
          </p:txBody>
        </p:sp>
        <p:sp>
          <p:nvSpPr>
            <p:cNvPr id="1259" name="Freeform: Shape 1258">
              <a:extLst>
                <a:ext uri="{FF2B5EF4-FFF2-40B4-BE49-F238E27FC236}">
                  <a16:creationId xmlns:a16="http://schemas.microsoft.com/office/drawing/2014/main" id="{FD2917BD-0670-218A-B4A4-9F8B0EFA7D9D}"/>
                </a:ext>
              </a:extLst>
            </p:cNvPr>
            <p:cNvSpPr/>
            <p:nvPr/>
          </p:nvSpPr>
          <p:spPr>
            <a:xfrm>
              <a:off x="10914877" y="391657"/>
              <a:ext cx="42253" cy="89162"/>
            </a:xfrm>
            <a:custGeom>
              <a:avLst/>
              <a:gdLst>
                <a:gd name="connsiteX0" fmla="*/ 6119 w 42253"/>
                <a:gd name="connsiteY0" fmla="*/ 0 h 89162"/>
                <a:gd name="connsiteX1" fmla="*/ 0 w 42253"/>
                <a:gd name="connsiteY1" fmla="*/ 89163 h 89162"/>
                <a:gd name="connsiteX2" fmla="*/ 6119 w 42253"/>
                <a:gd name="connsiteY2" fmla="*/ 0 h 89162"/>
              </a:gdLst>
              <a:ahLst/>
              <a:cxnLst>
                <a:cxn ang="0">
                  <a:pos x="connsiteX0" y="connsiteY0"/>
                </a:cxn>
                <a:cxn ang="0">
                  <a:pos x="connsiteX1" y="connsiteY1"/>
                </a:cxn>
                <a:cxn ang="0">
                  <a:pos x="connsiteX2" y="connsiteY2"/>
                </a:cxn>
              </a:cxnLst>
              <a:rect l="l" t="t" r="r" b="b"/>
              <a:pathLst>
                <a:path w="42253" h="89162">
                  <a:moveTo>
                    <a:pt x="6119" y="0"/>
                  </a:moveTo>
                  <a:cubicBezTo>
                    <a:pt x="83918" y="35840"/>
                    <a:pt x="13986" y="60316"/>
                    <a:pt x="0" y="89163"/>
                  </a:cubicBezTo>
                  <a:cubicBezTo>
                    <a:pt x="1748" y="59442"/>
                    <a:pt x="4371" y="29721"/>
                    <a:pt x="6119" y="0"/>
                  </a:cubicBezTo>
                  <a:close/>
                </a:path>
              </a:pathLst>
            </a:custGeom>
            <a:solidFill>
              <a:srgbClr val="BA3325"/>
            </a:solidFill>
            <a:ln w="8731" cap="flat">
              <a:noFill/>
              <a:prstDash val="solid"/>
              <a:miter/>
            </a:ln>
          </p:spPr>
          <p:txBody>
            <a:bodyPr rtlCol="0" anchor="ctr"/>
            <a:lstStyle/>
            <a:p>
              <a:endParaRPr lang="en-GB"/>
            </a:p>
          </p:txBody>
        </p:sp>
        <p:sp>
          <p:nvSpPr>
            <p:cNvPr id="1260" name="Freeform: Shape 1259">
              <a:extLst>
                <a:ext uri="{FF2B5EF4-FFF2-40B4-BE49-F238E27FC236}">
                  <a16:creationId xmlns:a16="http://schemas.microsoft.com/office/drawing/2014/main" id="{96C84383-3401-A301-2650-AAC8C0AE1FDE}"/>
                </a:ext>
              </a:extLst>
            </p:cNvPr>
            <p:cNvSpPr/>
            <p:nvPr/>
          </p:nvSpPr>
          <p:spPr>
            <a:xfrm>
              <a:off x="10622039" y="375923"/>
              <a:ext cx="34010" cy="48951"/>
            </a:xfrm>
            <a:custGeom>
              <a:avLst/>
              <a:gdLst>
                <a:gd name="connsiteX0" fmla="*/ 12238 w 34010"/>
                <a:gd name="connsiteY0" fmla="*/ 0 h 48951"/>
                <a:gd name="connsiteX1" fmla="*/ 20979 w 34010"/>
                <a:gd name="connsiteY1" fmla="*/ 48952 h 48951"/>
                <a:gd name="connsiteX2" fmla="*/ 0 w 34010"/>
                <a:gd name="connsiteY2" fmla="*/ 38462 h 48951"/>
                <a:gd name="connsiteX3" fmla="*/ 12238 w 34010"/>
                <a:gd name="connsiteY3" fmla="*/ 0 h 48951"/>
              </a:gdLst>
              <a:ahLst/>
              <a:cxnLst>
                <a:cxn ang="0">
                  <a:pos x="connsiteX0" y="connsiteY0"/>
                </a:cxn>
                <a:cxn ang="0">
                  <a:pos x="connsiteX1" y="connsiteY1"/>
                </a:cxn>
                <a:cxn ang="0">
                  <a:pos x="connsiteX2" y="connsiteY2"/>
                </a:cxn>
                <a:cxn ang="0">
                  <a:pos x="connsiteX3" y="connsiteY3"/>
                </a:cxn>
              </a:cxnLst>
              <a:rect l="l" t="t" r="r" b="b"/>
              <a:pathLst>
                <a:path w="34010" h="48951">
                  <a:moveTo>
                    <a:pt x="12238" y="0"/>
                  </a:moveTo>
                  <a:cubicBezTo>
                    <a:pt x="58568" y="8741"/>
                    <a:pt x="15735" y="33217"/>
                    <a:pt x="20979" y="48952"/>
                  </a:cubicBezTo>
                  <a:cubicBezTo>
                    <a:pt x="13986" y="45455"/>
                    <a:pt x="6993" y="41959"/>
                    <a:pt x="0" y="38462"/>
                  </a:cubicBezTo>
                  <a:cubicBezTo>
                    <a:pt x="3497" y="25350"/>
                    <a:pt x="7867" y="12238"/>
                    <a:pt x="12238" y="0"/>
                  </a:cubicBezTo>
                  <a:close/>
                </a:path>
              </a:pathLst>
            </a:custGeom>
            <a:solidFill>
              <a:srgbClr val="B23D4A"/>
            </a:solidFill>
            <a:ln w="8731" cap="flat">
              <a:noFill/>
              <a:prstDash val="solid"/>
              <a:miter/>
            </a:ln>
          </p:spPr>
          <p:txBody>
            <a:bodyPr rtlCol="0" anchor="ctr"/>
            <a:lstStyle/>
            <a:p>
              <a:endParaRPr lang="en-GB"/>
            </a:p>
          </p:txBody>
        </p:sp>
        <p:sp>
          <p:nvSpPr>
            <p:cNvPr id="1261" name="Freeform: Shape 1260">
              <a:extLst>
                <a:ext uri="{FF2B5EF4-FFF2-40B4-BE49-F238E27FC236}">
                  <a16:creationId xmlns:a16="http://schemas.microsoft.com/office/drawing/2014/main" id="{9F0CF6F5-4C41-359F-BECE-FB9D7D4715A5}"/>
                </a:ext>
              </a:extLst>
            </p:cNvPr>
            <p:cNvSpPr/>
            <p:nvPr/>
          </p:nvSpPr>
          <p:spPr>
            <a:xfrm>
              <a:off x="10721692" y="603200"/>
              <a:ext cx="45455" cy="37588"/>
            </a:xfrm>
            <a:custGeom>
              <a:avLst/>
              <a:gdLst>
                <a:gd name="connsiteX0" fmla="*/ 45456 w 45455"/>
                <a:gd name="connsiteY0" fmla="*/ 37588 h 37588"/>
                <a:gd name="connsiteX1" fmla="*/ 0 w 45455"/>
                <a:gd name="connsiteY1" fmla="*/ 20979 h 37588"/>
                <a:gd name="connsiteX2" fmla="*/ 2623 w 45455"/>
                <a:gd name="connsiteY2" fmla="*/ 0 h 37588"/>
                <a:gd name="connsiteX3" fmla="*/ 45456 w 45455"/>
                <a:gd name="connsiteY3" fmla="*/ 37588 h 37588"/>
              </a:gdLst>
              <a:ahLst/>
              <a:cxnLst>
                <a:cxn ang="0">
                  <a:pos x="connsiteX0" y="connsiteY0"/>
                </a:cxn>
                <a:cxn ang="0">
                  <a:pos x="connsiteX1" y="connsiteY1"/>
                </a:cxn>
                <a:cxn ang="0">
                  <a:pos x="connsiteX2" y="connsiteY2"/>
                </a:cxn>
                <a:cxn ang="0">
                  <a:pos x="connsiteX3" y="connsiteY3"/>
                </a:cxn>
              </a:cxnLst>
              <a:rect l="l" t="t" r="r" b="b"/>
              <a:pathLst>
                <a:path w="45455" h="37588">
                  <a:moveTo>
                    <a:pt x="45456" y="37588"/>
                  </a:moveTo>
                  <a:cubicBezTo>
                    <a:pt x="30595" y="32343"/>
                    <a:pt x="14861" y="26224"/>
                    <a:pt x="0" y="20979"/>
                  </a:cubicBezTo>
                  <a:cubicBezTo>
                    <a:pt x="874" y="13986"/>
                    <a:pt x="1748" y="6993"/>
                    <a:pt x="2623" y="0"/>
                  </a:cubicBezTo>
                  <a:cubicBezTo>
                    <a:pt x="17483" y="13112"/>
                    <a:pt x="31469" y="25350"/>
                    <a:pt x="45456" y="37588"/>
                  </a:cubicBezTo>
                  <a:close/>
                </a:path>
              </a:pathLst>
            </a:custGeom>
            <a:solidFill>
              <a:srgbClr val="B23D4A"/>
            </a:solidFill>
            <a:ln w="8731" cap="flat">
              <a:noFill/>
              <a:prstDash val="solid"/>
              <a:miter/>
            </a:ln>
          </p:spPr>
          <p:txBody>
            <a:bodyPr rtlCol="0" anchor="ctr"/>
            <a:lstStyle/>
            <a:p>
              <a:endParaRPr lang="en-GB"/>
            </a:p>
          </p:txBody>
        </p:sp>
        <p:sp>
          <p:nvSpPr>
            <p:cNvPr id="1262" name="Freeform: Shape 1261">
              <a:extLst>
                <a:ext uri="{FF2B5EF4-FFF2-40B4-BE49-F238E27FC236}">
                  <a16:creationId xmlns:a16="http://schemas.microsoft.com/office/drawing/2014/main" id="{685DB56D-AD75-6D62-1617-77470E068866}"/>
                </a:ext>
              </a:extLst>
            </p:cNvPr>
            <p:cNvSpPr/>
            <p:nvPr/>
          </p:nvSpPr>
          <p:spPr>
            <a:xfrm>
              <a:off x="10818722" y="605822"/>
              <a:ext cx="31469" cy="34091"/>
            </a:xfrm>
            <a:custGeom>
              <a:avLst/>
              <a:gdLst>
                <a:gd name="connsiteX0" fmla="*/ 31469 w 31469"/>
                <a:gd name="connsiteY0" fmla="*/ 0 h 34091"/>
                <a:gd name="connsiteX1" fmla="*/ 23602 w 31469"/>
                <a:gd name="connsiteY1" fmla="*/ 34092 h 34091"/>
                <a:gd name="connsiteX2" fmla="*/ 0 w 31469"/>
                <a:gd name="connsiteY2" fmla="*/ 10490 h 34091"/>
                <a:gd name="connsiteX3" fmla="*/ 31469 w 31469"/>
                <a:gd name="connsiteY3" fmla="*/ 0 h 34091"/>
              </a:gdLst>
              <a:ahLst/>
              <a:cxnLst>
                <a:cxn ang="0">
                  <a:pos x="connsiteX0" y="connsiteY0"/>
                </a:cxn>
                <a:cxn ang="0">
                  <a:pos x="connsiteX1" y="connsiteY1"/>
                </a:cxn>
                <a:cxn ang="0">
                  <a:pos x="connsiteX2" y="connsiteY2"/>
                </a:cxn>
                <a:cxn ang="0">
                  <a:pos x="connsiteX3" y="connsiteY3"/>
                </a:cxn>
              </a:cxnLst>
              <a:rect l="l" t="t" r="r" b="b"/>
              <a:pathLst>
                <a:path w="31469" h="34091">
                  <a:moveTo>
                    <a:pt x="31469" y="0"/>
                  </a:moveTo>
                  <a:cubicBezTo>
                    <a:pt x="28847" y="11364"/>
                    <a:pt x="26224" y="22728"/>
                    <a:pt x="23602" y="34092"/>
                  </a:cubicBezTo>
                  <a:cubicBezTo>
                    <a:pt x="15735" y="26224"/>
                    <a:pt x="7867" y="18357"/>
                    <a:pt x="0" y="10490"/>
                  </a:cubicBezTo>
                  <a:cubicBezTo>
                    <a:pt x="10490" y="6993"/>
                    <a:pt x="20979" y="3497"/>
                    <a:pt x="31469" y="0"/>
                  </a:cubicBezTo>
                  <a:close/>
                </a:path>
              </a:pathLst>
            </a:custGeom>
            <a:solidFill>
              <a:srgbClr val="BA3325"/>
            </a:solidFill>
            <a:ln w="8731" cap="flat">
              <a:noFill/>
              <a:prstDash val="solid"/>
              <a:miter/>
            </a:ln>
          </p:spPr>
          <p:txBody>
            <a:bodyPr rtlCol="0" anchor="ctr"/>
            <a:lstStyle/>
            <a:p>
              <a:endParaRPr lang="en-GB"/>
            </a:p>
          </p:txBody>
        </p:sp>
        <p:sp>
          <p:nvSpPr>
            <p:cNvPr id="1263" name="Freeform: Shape 1262">
              <a:extLst>
                <a:ext uri="{FF2B5EF4-FFF2-40B4-BE49-F238E27FC236}">
                  <a16:creationId xmlns:a16="http://schemas.microsoft.com/office/drawing/2014/main" id="{6B280603-D59E-91E6-9B86-6B3A3C7CA4E5}"/>
                </a:ext>
              </a:extLst>
            </p:cNvPr>
            <p:cNvSpPr/>
            <p:nvPr/>
          </p:nvSpPr>
          <p:spPr>
            <a:xfrm>
              <a:off x="10723355" y="488687"/>
              <a:ext cx="27183" cy="23668"/>
            </a:xfrm>
            <a:custGeom>
              <a:avLst/>
              <a:gdLst>
                <a:gd name="connsiteX0" fmla="*/ 27183 w 27183"/>
                <a:gd name="connsiteY0" fmla="*/ 9616 h 23668"/>
                <a:gd name="connsiteX1" fmla="*/ 14071 w 27183"/>
                <a:gd name="connsiteY1" fmla="*/ 23602 h 23668"/>
                <a:gd name="connsiteX2" fmla="*/ 85 w 27183"/>
                <a:gd name="connsiteY2" fmla="*/ 12238 h 23668"/>
                <a:gd name="connsiteX3" fmla="*/ 7952 w 27183"/>
                <a:gd name="connsiteY3" fmla="*/ 0 h 23668"/>
                <a:gd name="connsiteX4" fmla="*/ 27183 w 27183"/>
                <a:gd name="connsiteY4" fmla="*/ 9616 h 23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83" h="23668">
                  <a:moveTo>
                    <a:pt x="27183" y="9616"/>
                  </a:moveTo>
                  <a:cubicBezTo>
                    <a:pt x="21064" y="16609"/>
                    <a:pt x="16693" y="24476"/>
                    <a:pt x="14071" y="23602"/>
                  </a:cubicBezTo>
                  <a:cubicBezTo>
                    <a:pt x="8826" y="21854"/>
                    <a:pt x="2707" y="17483"/>
                    <a:pt x="85" y="12238"/>
                  </a:cubicBezTo>
                  <a:cubicBezTo>
                    <a:pt x="-789" y="10490"/>
                    <a:pt x="5330" y="0"/>
                    <a:pt x="7952" y="0"/>
                  </a:cubicBezTo>
                  <a:cubicBezTo>
                    <a:pt x="13197" y="874"/>
                    <a:pt x="18442" y="5245"/>
                    <a:pt x="27183" y="9616"/>
                  </a:cubicBezTo>
                  <a:close/>
                </a:path>
              </a:pathLst>
            </a:custGeom>
            <a:solidFill>
              <a:srgbClr val="7B2B29"/>
            </a:solidFill>
            <a:ln w="8731" cap="flat">
              <a:noFill/>
              <a:prstDash val="solid"/>
              <a:miter/>
            </a:ln>
          </p:spPr>
          <p:txBody>
            <a:bodyPr rtlCol="0" anchor="ctr"/>
            <a:lstStyle/>
            <a:p>
              <a:endParaRPr lang="en-GB"/>
            </a:p>
          </p:txBody>
        </p:sp>
        <p:sp>
          <p:nvSpPr>
            <p:cNvPr id="1264" name="Freeform: Shape 1263">
              <a:extLst>
                <a:ext uri="{FF2B5EF4-FFF2-40B4-BE49-F238E27FC236}">
                  <a16:creationId xmlns:a16="http://schemas.microsoft.com/office/drawing/2014/main" id="{16F370A8-51DC-55C0-BA85-F6F174EE4AC5}"/>
                </a:ext>
              </a:extLst>
            </p:cNvPr>
            <p:cNvSpPr/>
            <p:nvPr/>
          </p:nvSpPr>
          <p:spPr>
            <a:xfrm>
              <a:off x="10696512" y="625053"/>
              <a:ext cx="25180" cy="41958"/>
            </a:xfrm>
            <a:custGeom>
              <a:avLst/>
              <a:gdLst>
                <a:gd name="connsiteX0" fmla="*/ 25180 w 25180"/>
                <a:gd name="connsiteY0" fmla="*/ 0 h 41958"/>
                <a:gd name="connsiteX1" fmla="*/ 16439 w 25180"/>
                <a:gd name="connsiteY1" fmla="*/ 41959 h 41958"/>
                <a:gd name="connsiteX2" fmla="*/ 25180 w 25180"/>
                <a:gd name="connsiteY2" fmla="*/ 0 h 41958"/>
              </a:gdLst>
              <a:ahLst/>
              <a:cxnLst>
                <a:cxn ang="0">
                  <a:pos x="connsiteX0" y="connsiteY0"/>
                </a:cxn>
                <a:cxn ang="0">
                  <a:pos x="connsiteX1" y="connsiteY1"/>
                </a:cxn>
                <a:cxn ang="0">
                  <a:pos x="connsiteX2" y="connsiteY2"/>
                </a:cxn>
              </a:cxnLst>
              <a:rect l="l" t="t" r="r" b="b"/>
              <a:pathLst>
                <a:path w="25180" h="41958">
                  <a:moveTo>
                    <a:pt x="25180" y="0"/>
                  </a:moveTo>
                  <a:cubicBezTo>
                    <a:pt x="22558" y="13986"/>
                    <a:pt x="19061" y="27973"/>
                    <a:pt x="16439" y="41959"/>
                  </a:cubicBezTo>
                  <a:cubicBezTo>
                    <a:pt x="-7163" y="22728"/>
                    <a:pt x="-6289" y="7867"/>
                    <a:pt x="25180" y="0"/>
                  </a:cubicBezTo>
                  <a:close/>
                </a:path>
              </a:pathLst>
            </a:custGeom>
            <a:solidFill>
              <a:srgbClr val="B23D4A"/>
            </a:solidFill>
            <a:ln w="8731" cap="flat">
              <a:noFill/>
              <a:prstDash val="solid"/>
              <a:miter/>
            </a:ln>
          </p:spPr>
          <p:txBody>
            <a:bodyPr rtlCol="0" anchor="ctr"/>
            <a:lstStyle/>
            <a:p>
              <a:endParaRPr lang="en-GB"/>
            </a:p>
          </p:txBody>
        </p:sp>
        <p:sp>
          <p:nvSpPr>
            <p:cNvPr id="1265" name="Freeform: Shape 1264">
              <a:extLst>
                <a:ext uri="{FF2B5EF4-FFF2-40B4-BE49-F238E27FC236}">
                  <a16:creationId xmlns:a16="http://schemas.microsoft.com/office/drawing/2014/main" id="{2FE6C830-0884-4074-1CCA-E572A5C57A70}"/>
                </a:ext>
              </a:extLst>
            </p:cNvPr>
            <p:cNvSpPr/>
            <p:nvPr/>
          </p:nvSpPr>
          <p:spPr>
            <a:xfrm>
              <a:off x="10695467" y="393406"/>
              <a:ext cx="28846" cy="30594"/>
            </a:xfrm>
            <a:custGeom>
              <a:avLst/>
              <a:gdLst>
                <a:gd name="connsiteX0" fmla="*/ 874 w 28846"/>
                <a:gd name="connsiteY0" fmla="*/ 30595 h 30594"/>
                <a:gd name="connsiteX1" fmla="*/ 0 w 28846"/>
                <a:gd name="connsiteY1" fmla="*/ 0 h 30594"/>
                <a:gd name="connsiteX2" fmla="*/ 25350 w 28846"/>
                <a:gd name="connsiteY2" fmla="*/ 5245 h 30594"/>
                <a:gd name="connsiteX3" fmla="*/ 28847 w 28846"/>
                <a:gd name="connsiteY3" fmla="*/ 28847 h 30594"/>
                <a:gd name="connsiteX4" fmla="*/ 874 w 28846"/>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30594">
                  <a:moveTo>
                    <a:pt x="874" y="30595"/>
                  </a:moveTo>
                  <a:cubicBezTo>
                    <a:pt x="874" y="20105"/>
                    <a:pt x="0" y="10490"/>
                    <a:pt x="0" y="0"/>
                  </a:cubicBezTo>
                  <a:cubicBezTo>
                    <a:pt x="8741" y="1748"/>
                    <a:pt x="16609" y="3497"/>
                    <a:pt x="25350" y="5245"/>
                  </a:cubicBezTo>
                  <a:cubicBezTo>
                    <a:pt x="26224" y="13112"/>
                    <a:pt x="27973" y="20979"/>
                    <a:pt x="28847" y="28847"/>
                  </a:cubicBezTo>
                  <a:cubicBezTo>
                    <a:pt x="20105" y="29721"/>
                    <a:pt x="10490" y="29721"/>
                    <a:pt x="874" y="30595"/>
                  </a:cubicBezTo>
                  <a:close/>
                </a:path>
              </a:pathLst>
            </a:custGeom>
            <a:solidFill>
              <a:srgbClr val="B23D4A"/>
            </a:solidFill>
            <a:ln w="8731" cap="flat">
              <a:noFill/>
              <a:prstDash val="solid"/>
              <a:miter/>
            </a:ln>
          </p:spPr>
          <p:txBody>
            <a:bodyPr rtlCol="0" anchor="ctr"/>
            <a:lstStyle/>
            <a:p>
              <a:endParaRPr lang="en-GB"/>
            </a:p>
          </p:txBody>
        </p:sp>
        <p:sp>
          <p:nvSpPr>
            <p:cNvPr id="1266" name="Freeform: Shape 1265">
              <a:extLst>
                <a:ext uri="{FF2B5EF4-FFF2-40B4-BE49-F238E27FC236}">
                  <a16:creationId xmlns:a16="http://schemas.microsoft.com/office/drawing/2014/main" id="{23232CF6-43F6-B56E-D56E-95B2B9A23DED}"/>
                </a:ext>
              </a:extLst>
            </p:cNvPr>
            <p:cNvSpPr/>
            <p:nvPr/>
          </p:nvSpPr>
          <p:spPr>
            <a:xfrm>
              <a:off x="10638344" y="508793"/>
              <a:ext cx="20410" cy="24550"/>
            </a:xfrm>
            <a:custGeom>
              <a:avLst/>
              <a:gdLst>
                <a:gd name="connsiteX0" fmla="*/ 9920 w 20410"/>
                <a:gd name="connsiteY0" fmla="*/ 0 h 24550"/>
                <a:gd name="connsiteX1" fmla="*/ 20410 w 20410"/>
                <a:gd name="connsiteY1" fmla="*/ 14860 h 24550"/>
                <a:gd name="connsiteX2" fmla="*/ 10794 w 20410"/>
                <a:gd name="connsiteY2" fmla="*/ 24476 h 24550"/>
                <a:gd name="connsiteX3" fmla="*/ 305 w 20410"/>
                <a:gd name="connsiteY3" fmla="*/ 13986 h 24550"/>
                <a:gd name="connsiteX4" fmla="*/ 9920 w 20410"/>
                <a:gd name="connsiteY4" fmla="*/ 0 h 24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10" h="24550">
                  <a:moveTo>
                    <a:pt x="9920" y="0"/>
                  </a:moveTo>
                  <a:cubicBezTo>
                    <a:pt x="15165" y="6993"/>
                    <a:pt x="20410" y="11364"/>
                    <a:pt x="20410" y="14860"/>
                  </a:cubicBezTo>
                  <a:cubicBezTo>
                    <a:pt x="20410" y="18357"/>
                    <a:pt x="13417" y="25350"/>
                    <a:pt x="10794" y="24476"/>
                  </a:cubicBezTo>
                  <a:cubicBezTo>
                    <a:pt x="6424" y="23602"/>
                    <a:pt x="1179" y="18357"/>
                    <a:pt x="305" y="13986"/>
                  </a:cubicBezTo>
                  <a:cubicBezTo>
                    <a:pt x="-1444" y="11364"/>
                    <a:pt x="4675" y="6119"/>
                    <a:pt x="9920" y="0"/>
                  </a:cubicBezTo>
                  <a:close/>
                </a:path>
              </a:pathLst>
            </a:custGeom>
            <a:solidFill>
              <a:srgbClr val="B23D4A"/>
            </a:solidFill>
            <a:ln w="8731" cap="flat">
              <a:noFill/>
              <a:prstDash val="solid"/>
              <a:miter/>
            </a:ln>
          </p:spPr>
          <p:txBody>
            <a:bodyPr rtlCol="0" anchor="ctr"/>
            <a:lstStyle/>
            <a:p>
              <a:endParaRPr lang="en-GB"/>
            </a:p>
          </p:txBody>
        </p:sp>
        <p:sp>
          <p:nvSpPr>
            <p:cNvPr id="1267" name="Freeform: Shape 1266">
              <a:extLst>
                <a:ext uri="{FF2B5EF4-FFF2-40B4-BE49-F238E27FC236}">
                  <a16:creationId xmlns:a16="http://schemas.microsoft.com/office/drawing/2014/main" id="{AE458EE6-0775-A06E-EAA9-9E3E4285DACC}"/>
                </a:ext>
              </a:extLst>
            </p:cNvPr>
            <p:cNvSpPr/>
            <p:nvPr/>
          </p:nvSpPr>
          <p:spPr>
            <a:xfrm>
              <a:off x="10720818" y="669635"/>
              <a:ext cx="36713" cy="6118"/>
            </a:xfrm>
            <a:custGeom>
              <a:avLst/>
              <a:gdLst>
                <a:gd name="connsiteX0" fmla="*/ 0 w 36713"/>
                <a:gd name="connsiteY0" fmla="*/ 0 h 6118"/>
                <a:gd name="connsiteX1" fmla="*/ 36714 w 36713"/>
                <a:gd name="connsiteY1" fmla="*/ 6119 h 6118"/>
                <a:gd name="connsiteX2" fmla="*/ 0 w 36713"/>
                <a:gd name="connsiteY2" fmla="*/ 0 h 6118"/>
              </a:gdLst>
              <a:ahLst/>
              <a:cxnLst>
                <a:cxn ang="0">
                  <a:pos x="connsiteX0" y="connsiteY0"/>
                </a:cxn>
                <a:cxn ang="0">
                  <a:pos x="connsiteX1" y="connsiteY1"/>
                </a:cxn>
                <a:cxn ang="0">
                  <a:pos x="connsiteX2" y="connsiteY2"/>
                </a:cxn>
              </a:cxnLst>
              <a:rect l="l" t="t" r="r" b="b"/>
              <a:pathLst>
                <a:path w="36713" h="6118">
                  <a:moveTo>
                    <a:pt x="0" y="0"/>
                  </a:moveTo>
                  <a:cubicBezTo>
                    <a:pt x="12238" y="1748"/>
                    <a:pt x="24476" y="4371"/>
                    <a:pt x="36714" y="6119"/>
                  </a:cubicBezTo>
                  <a:cubicBezTo>
                    <a:pt x="25350" y="3497"/>
                    <a:pt x="13112" y="1748"/>
                    <a:pt x="0" y="0"/>
                  </a:cubicBezTo>
                  <a:close/>
                </a:path>
              </a:pathLst>
            </a:custGeom>
            <a:solidFill>
              <a:srgbClr val="B23D4A"/>
            </a:solidFill>
            <a:ln w="8731" cap="flat">
              <a:noFill/>
              <a:prstDash val="solid"/>
              <a:miter/>
            </a:ln>
          </p:spPr>
          <p:txBody>
            <a:bodyPr rtlCol="0" anchor="ctr"/>
            <a:lstStyle/>
            <a:p>
              <a:endParaRPr lang="en-GB"/>
            </a:p>
          </p:txBody>
        </p:sp>
        <p:sp>
          <p:nvSpPr>
            <p:cNvPr id="1268" name="Freeform: Shape 1267">
              <a:extLst>
                <a:ext uri="{FF2B5EF4-FFF2-40B4-BE49-F238E27FC236}">
                  <a16:creationId xmlns:a16="http://schemas.microsoft.com/office/drawing/2014/main" id="{FA2AE4A7-E693-85BC-732F-D099DB72C0EC}"/>
                </a:ext>
              </a:extLst>
            </p:cNvPr>
            <p:cNvSpPr/>
            <p:nvPr/>
          </p:nvSpPr>
          <p:spPr>
            <a:xfrm>
              <a:off x="10894772" y="486065"/>
              <a:ext cx="6118" cy="29720"/>
            </a:xfrm>
            <a:custGeom>
              <a:avLst/>
              <a:gdLst>
                <a:gd name="connsiteX0" fmla="*/ 6119 w 6118"/>
                <a:gd name="connsiteY0" fmla="*/ 0 h 29720"/>
                <a:gd name="connsiteX1" fmla="*/ 0 w 6118"/>
                <a:gd name="connsiteY1" fmla="*/ 29721 h 29720"/>
                <a:gd name="connsiteX2" fmla="*/ 6119 w 6118"/>
                <a:gd name="connsiteY2" fmla="*/ 0 h 29720"/>
              </a:gdLst>
              <a:ahLst/>
              <a:cxnLst>
                <a:cxn ang="0">
                  <a:pos x="connsiteX0" y="connsiteY0"/>
                </a:cxn>
                <a:cxn ang="0">
                  <a:pos x="connsiteX1" y="connsiteY1"/>
                </a:cxn>
                <a:cxn ang="0">
                  <a:pos x="connsiteX2" y="connsiteY2"/>
                </a:cxn>
              </a:cxnLst>
              <a:rect l="l" t="t" r="r" b="b"/>
              <a:pathLst>
                <a:path w="6118" h="29720">
                  <a:moveTo>
                    <a:pt x="6119" y="0"/>
                  </a:moveTo>
                  <a:cubicBezTo>
                    <a:pt x="4371" y="9616"/>
                    <a:pt x="1748" y="20105"/>
                    <a:pt x="0" y="29721"/>
                  </a:cubicBezTo>
                  <a:cubicBezTo>
                    <a:pt x="1748" y="20105"/>
                    <a:pt x="4371" y="9616"/>
                    <a:pt x="6119" y="0"/>
                  </a:cubicBezTo>
                  <a:close/>
                </a:path>
              </a:pathLst>
            </a:custGeom>
            <a:solidFill>
              <a:srgbClr val="BA3325"/>
            </a:solidFill>
            <a:ln w="8731" cap="flat">
              <a:noFill/>
              <a:prstDash val="solid"/>
              <a:miter/>
            </a:ln>
          </p:spPr>
          <p:txBody>
            <a:bodyPr rtlCol="0" anchor="ctr"/>
            <a:lstStyle/>
            <a:p>
              <a:endParaRPr lang="en-GB"/>
            </a:p>
          </p:txBody>
        </p:sp>
        <p:sp>
          <p:nvSpPr>
            <p:cNvPr id="1269" name="Freeform: Shape 1268">
              <a:extLst>
                <a:ext uri="{FF2B5EF4-FFF2-40B4-BE49-F238E27FC236}">
                  <a16:creationId xmlns:a16="http://schemas.microsoft.com/office/drawing/2014/main" id="{8075F555-FA6B-2AFB-C10A-97B47354AE2B}"/>
                </a:ext>
              </a:extLst>
            </p:cNvPr>
            <p:cNvSpPr/>
            <p:nvPr/>
          </p:nvSpPr>
          <p:spPr>
            <a:xfrm>
              <a:off x="10847568" y="425749"/>
              <a:ext cx="13112" cy="11363"/>
            </a:xfrm>
            <a:custGeom>
              <a:avLst/>
              <a:gdLst>
                <a:gd name="connsiteX0" fmla="*/ 13112 w 13112"/>
                <a:gd name="connsiteY0" fmla="*/ 7867 h 11363"/>
                <a:gd name="connsiteX1" fmla="*/ 3497 w 13112"/>
                <a:gd name="connsiteY1" fmla="*/ 11364 h 11363"/>
                <a:gd name="connsiteX2" fmla="*/ 0 w 13112"/>
                <a:gd name="connsiteY2" fmla="*/ 5245 h 11363"/>
                <a:gd name="connsiteX3" fmla="*/ 8741 w 13112"/>
                <a:gd name="connsiteY3" fmla="*/ 0 h 11363"/>
                <a:gd name="connsiteX4" fmla="*/ 13112 w 13112"/>
                <a:gd name="connsiteY4" fmla="*/ 7867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1363">
                  <a:moveTo>
                    <a:pt x="13112" y="7867"/>
                  </a:moveTo>
                  <a:cubicBezTo>
                    <a:pt x="9615" y="9616"/>
                    <a:pt x="6119" y="11364"/>
                    <a:pt x="3497" y="11364"/>
                  </a:cubicBezTo>
                  <a:cubicBezTo>
                    <a:pt x="2622" y="11364"/>
                    <a:pt x="0" y="6119"/>
                    <a:pt x="0" y="5245"/>
                  </a:cubicBezTo>
                  <a:cubicBezTo>
                    <a:pt x="2622" y="2622"/>
                    <a:pt x="5245" y="874"/>
                    <a:pt x="8741" y="0"/>
                  </a:cubicBezTo>
                  <a:cubicBezTo>
                    <a:pt x="8741" y="0"/>
                    <a:pt x="10490" y="4371"/>
                    <a:pt x="13112" y="7867"/>
                  </a:cubicBezTo>
                  <a:close/>
                </a:path>
              </a:pathLst>
            </a:custGeom>
            <a:solidFill>
              <a:srgbClr val="7B2B29"/>
            </a:solidFill>
            <a:ln w="8731" cap="flat">
              <a:noFill/>
              <a:prstDash val="solid"/>
              <a:miter/>
            </a:ln>
          </p:spPr>
          <p:txBody>
            <a:bodyPr rtlCol="0" anchor="ctr"/>
            <a:lstStyle/>
            <a:p>
              <a:endParaRPr lang="en-GB"/>
            </a:p>
          </p:txBody>
        </p:sp>
        <p:sp>
          <p:nvSpPr>
            <p:cNvPr id="1270" name="Freeform: Shape 1269">
              <a:extLst>
                <a:ext uri="{FF2B5EF4-FFF2-40B4-BE49-F238E27FC236}">
                  <a16:creationId xmlns:a16="http://schemas.microsoft.com/office/drawing/2014/main" id="{45BF14A9-B58D-C738-5B4E-98BB68DF2F38}"/>
                </a:ext>
              </a:extLst>
            </p:cNvPr>
            <p:cNvSpPr/>
            <p:nvPr/>
          </p:nvSpPr>
          <p:spPr>
            <a:xfrm>
              <a:off x="10733056" y="581346"/>
              <a:ext cx="6993" cy="874"/>
            </a:xfrm>
            <a:custGeom>
              <a:avLst/>
              <a:gdLst>
                <a:gd name="connsiteX0" fmla="*/ 6993 w 6993"/>
                <a:gd name="connsiteY0" fmla="*/ 0 h 874"/>
                <a:gd name="connsiteX1" fmla="*/ 3497 w 6993"/>
                <a:gd name="connsiteY1" fmla="*/ 874 h 874"/>
                <a:gd name="connsiteX2" fmla="*/ 0 w 6993"/>
                <a:gd name="connsiteY2" fmla="*/ 0 h 874"/>
                <a:gd name="connsiteX3" fmla="*/ 6993 w 6993"/>
                <a:gd name="connsiteY3" fmla="*/ 0 h 874"/>
              </a:gdLst>
              <a:ahLst/>
              <a:cxnLst>
                <a:cxn ang="0">
                  <a:pos x="connsiteX0" y="connsiteY0"/>
                </a:cxn>
                <a:cxn ang="0">
                  <a:pos x="connsiteX1" y="connsiteY1"/>
                </a:cxn>
                <a:cxn ang="0">
                  <a:pos x="connsiteX2" y="connsiteY2"/>
                </a:cxn>
                <a:cxn ang="0">
                  <a:pos x="connsiteX3" y="connsiteY3"/>
                </a:cxn>
              </a:cxnLst>
              <a:rect l="l" t="t" r="r" b="b"/>
              <a:pathLst>
                <a:path w="6993" h="874">
                  <a:moveTo>
                    <a:pt x="6993" y="0"/>
                  </a:moveTo>
                  <a:lnTo>
                    <a:pt x="3497" y="874"/>
                  </a:lnTo>
                  <a:cubicBezTo>
                    <a:pt x="3497" y="874"/>
                    <a:pt x="0" y="0"/>
                    <a:pt x="0" y="0"/>
                  </a:cubicBezTo>
                  <a:cubicBezTo>
                    <a:pt x="1748" y="0"/>
                    <a:pt x="4371" y="0"/>
                    <a:pt x="6993" y="0"/>
                  </a:cubicBezTo>
                  <a:close/>
                </a:path>
              </a:pathLst>
            </a:custGeom>
            <a:solidFill>
              <a:srgbClr val="B23D4A"/>
            </a:solidFill>
            <a:ln w="8731" cap="flat">
              <a:noFill/>
              <a:prstDash val="solid"/>
              <a:miter/>
            </a:ln>
          </p:spPr>
          <p:txBody>
            <a:bodyPr rtlCol="0" anchor="ctr"/>
            <a:lstStyle/>
            <a:p>
              <a:endParaRPr lang="en-GB"/>
            </a:p>
          </p:txBody>
        </p:sp>
        <p:sp>
          <p:nvSpPr>
            <p:cNvPr id="1271" name="Freeform: Shape 1270">
              <a:extLst>
                <a:ext uri="{FF2B5EF4-FFF2-40B4-BE49-F238E27FC236}">
                  <a16:creationId xmlns:a16="http://schemas.microsoft.com/office/drawing/2014/main" id="{2C7F43AB-2C94-C5EA-0C9E-D7EBAA42D85B}"/>
                </a:ext>
              </a:extLst>
            </p:cNvPr>
            <p:cNvSpPr/>
            <p:nvPr/>
          </p:nvSpPr>
          <p:spPr>
            <a:xfrm>
              <a:off x="10724314" y="582220"/>
              <a:ext cx="6118" cy="9615"/>
            </a:xfrm>
            <a:custGeom>
              <a:avLst/>
              <a:gdLst>
                <a:gd name="connsiteX0" fmla="*/ 6119 w 6118"/>
                <a:gd name="connsiteY0" fmla="*/ 0 h 9615"/>
                <a:gd name="connsiteX1" fmla="*/ 0 w 6118"/>
                <a:gd name="connsiteY1" fmla="*/ 9616 h 9615"/>
                <a:gd name="connsiteX2" fmla="*/ 6119 w 6118"/>
                <a:gd name="connsiteY2" fmla="*/ 0 h 9615"/>
              </a:gdLst>
              <a:ahLst/>
              <a:cxnLst>
                <a:cxn ang="0">
                  <a:pos x="connsiteX0" y="connsiteY0"/>
                </a:cxn>
                <a:cxn ang="0">
                  <a:pos x="connsiteX1" y="connsiteY1"/>
                </a:cxn>
                <a:cxn ang="0">
                  <a:pos x="connsiteX2" y="connsiteY2"/>
                </a:cxn>
              </a:cxnLst>
              <a:rect l="l" t="t" r="r" b="b"/>
              <a:pathLst>
                <a:path w="6118" h="9615">
                  <a:moveTo>
                    <a:pt x="6119" y="0"/>
                  </a:moveTo>
                  <a:cubicBezTo>
                    <a:pt x="4371" y="3497"/>
                    <a:pt x="1748" y="6993"/>
                    <a:pt x="0" y="9616"/>
                  </a:cubicBezTo>
                  <a:cubicBezTo>
                    <a:pt x="2622" y="6993"/>
                    <a:pt x="4371" y="3497"/>
                    <a:pt x="6119" y="0"/>
                  </a:cubicBezTo>
                  <a:close/>
                </a:path>
              </a:pathLst>
            </a:custGeom>
            <a:solidFill>
              <a:srgbClr val="B23D4A"/>
            </a:solidFill>
            <a:ln w="8731" cap="flat">
              <a:noFill/>
              <a:prstDash val="solid"/>
              <a:miter/>
            </a:ln>
          </p:spPr>
          <p:txBody>
            <a:bodyPr rtlCol="0" anchor="ctr"/>
            <a:lstStyle/>
            <a:p>
              <a:endParaRPr lang="en-GB"/>
            </a:p>
          </p:txBody>
        </p:sp>
        <p:sp>
          <p:nvSpPr>
            <p:cNvPr id="1272" name="Freeform: Shape 1271">
              <a:extLst>
                <a:ext uri="{FF2B5EF4-FFF2-40B4-BE49-F238E27FC236}">
                  <a16:creationId xmlns:a16="http://schemas.microsoft.com/office/drawing/2014/main" id="{A1162D57-A651-9D80-0C45-D35393E28BB4}"/>
                </a:ext>
              </a:extLst>
            </p:cNvPr>
            <p:cNvSpPr/>
            <p:nvPr/>
          </p:nvSpPr>
          <p:spPr>
            <a:xfrm>
              <a:off x="10511535" y="892541"/>
              <a:ext cx="44943" cy="72553"/>
            </a:xfrm>
            <a:custGeom>
              <a:avLst/>
              <a:gdLst>
                <a:gd name="connsiteX0" fmla="*/ 1236 w 44943"/>
                <a:gd name="connsiteY0" fmla="*/ 57693 h 72553"/>
                <a:gd name="connsiteX1" fmla="*/ 17845 w 44943"/>
                <a:gd name="connsiteY1" fmla="*/ 0 h 72553"/>
                <a:gd name="connsiteX2" fmla="*/ 44943 w 44943"/>
                <a:gd name="connsiteY2" fmla="*/ 46330 h 72553"/>
                <a:gd name="connsiteX3" fmla="*/ 362 w 44943"/>
                <a:gd name="connsiteY3" fmla="*/ 72554 h 72553"/>
                <a:gd name="connsiteX4" fmla="*/ 1236 w 44943"/>
                <a:gd name="connsiteY4" fmla="*/ 57693 h 72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43" h="72553">
                  <a:moveTo>
                    <a:pt x="1236" y="57693"/>
                  </a:moveTo>
                  <a:cubicBezTo>
                    <a:pt x="6481" y="38462"/>
                    <a:pt x="11726" y="19231"/>
                    <a:pt x="17845" y="0"/>
                  </a:cubicBezTo>
                  <a:cubicBezTo>
                    <a:pt x="26586" y="15735"/>
                    <a:pt x="35328" y="31469"/>
                    <a:pt x="44943" y="46330"/>
                  </a:cubicBezTo>
                  <a:cubicBezTo>
                    <a:pt x="30083" y="55071"/>
                    <a:pt x="15223" y="63812"/>
                    <a:pt x="362" y="72554"/>
                  </a:cubicBezTo>
                  <a:cubicBezTo>
                    <a:pt x="-512" y="67309"/>
                    <a:pt x="362" y="62064"/>
                    <a:pt x="1236" y="57693"/>
                  </a:cubicBezTo>
                  <a:close/>
                </a:path>
              </a:pathLst>
            </a:custGeom>
            <a:solidFill>
              <a:srgbClr val="654A38"/>
            </a:solidFill>
            <a:ln w="8731" cap="flat">
              <a:noFill/>
              <a:prstDash val="solid"/>
              <a:miter/>
            </a:ln>
          </p:spPr>
          <p:txBody>
            <a:bodyPr rtlCol="0" anchor="ctr"/>
            <a:lstStyle/>
            <a:p>
              <a:endParaRPr lang="en-GB"/>
            </a:p>
          </p:txBody>
        </p:sp>
        <p:sp>
          <p:nvSpPr>
            <p:cNvPr id="1273" name="Freeform: Shape 1272">
              <a:extLst>
                <a:ext uri="{FF2B5EF4-FFF2-40B4-BE49-F238E27FC236}">
                  <a16:creationId xmlns:a16="http://schemas.microsoft.com/office/drawing/2014/main" id="{20B29268-C5A0-A1C4-8D33-28EB0DF7E2A6}"/>
                </a:ext>
              </a:extLst>
            </p:cNvPr>
            <p:cNvSpPr/>
            <p:nvPr/>
          </p:nvSpPr>
          <p:spPr>
            <a:xfrm>
              <a:off x="10503156" y="938871"/>
              <a:ext cx="52448" cy="54196"/>
            </a:xfrm>
            <a:custGeom>
              <a:avLst/>
              <a:gdLst>
                <a:gd name="connsiteX0" fmla="*/ 7867 w 52448"/>
                <a:gd name="connsiteY0" fmla="*/ 26224 h 54196"/>
                <a:gd name="connsiteX1" fmla="*/ 52449 w 52448"/>
                <a:gd name="connsiteY1" fmla="*/ 0 h 54196"/>
                <a:gd name="connsiteX2" fmla="*/ 52449 w 52448"/>
                <a:gd name="connsiteY2" fmla="*/ 17483 h 54196"/>
                <a:gd name="connsiteX3" fmla="*/ 16609 w 52448"/>
                <a:gd name="connsiteY3" fmla="*/ 54197 h 54196"/>
                <a:gd name="connsiteX4" fmla="*/ 0 w 52448"/>
                <a:gd name="connsiteY4" fmla="*/ 42833 h 54196"/>
                <a:gd name="connsiteX5" fmla="*/ 1748 w 52448"/>
                <a:gd name="connsiteY5" fmla="*/ 27098 h 54196"/>
                <a:gd name="connsiteX6" fmla="*/ 7867 w 52448"/>
                <a:gd name="connsiteY6" fmla="*/ 26224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448" h="54196">
                  <a:moveTo>
                    <a:pt x="7867" y="26224"/>
                  </a:moveTo>
                  <a:cubicBezTo>
                    <a:pt x="22728" y="17483"/>
                    <a:pt x="37588" y="8741"/>
                    <a:pt x="52449" y="0"/>
                  </a:cubicBezTo>
                  <a:cubicBezTo>
                    <a:pt x="52449" y="6119"/>
                    <a:pt x="52449" y="11364"/>
                    <a:pt x="52449" y="17483"/>
                  </a:cubicBezTo>
                  <a:cubicBezTo>
                    <a:pt x="40211" y="29721"/>
                    <a:pt x="27973" y="41959"/>
                    <a:pt x="16609" y="54197"/>
                  </a:cubicBezTo>
                  <a:cubicBezTo>
                    <a:pt x="11364" y="50700"/>
                    <a:pt x="5245" y="46330"/>
                    <a:pt x="0" y="42833"/>
                  </a:cubicBezTo>
                  <a:cubicBezTo>
                    <a:pt x="874" y="37588"/>
                    <a:pt x="874" y="32343"/>
                    <a:pt x="1748" y="27098"/>
                  </a:cubicBezTo>
                  <a:cubicBezTo>
                    <a:pt x="2623" y="27098"/>
                    <a:pt x="5245" y="27098"/>
                    <a:pt x="7867" y="26224"/>
                  </a:cubicBezTo>
                  <a:close/>
                </a:path>
              </a:pathLst>
            </a:custGeom>
            <a:solidFill>
              <a:srgbClr val="54683D"/>
            </a:solidFill>
            <a:ln w="8731" cap="flat">
              <a:noFill/>
              <a:prstDash val="solid"/>
              <a:miter/>
            </a:ln>
          </p:spPr>
          <p:txBody>
            <a:bodyPr rtlCol="0" anchor="ctr"/>
            <a:lstStyle/>
            <a:p>
              <a:endParaRPr lang="en-GB"/>
            </a:p>
          </p:txBody>
        </p:sp>
        <p:sp>
          <p:nvSpPr>
            <p:cNvPr id="1274" name="Freeform: Shape 1273">
              <a:extLst>
                <a:ext uri="{FF2B5EF4-FFF2-40B4-BE49-F238E27FC236}">
                  <a16:creationId xmlns:a16="http://schemas.microsoft.com/office/drawing/2014/main" id="{93532697-0B09-4003-CB3D-77CF402D51C2}"/>
                </a:ext>
              </a:extLst>
            </p:cNvPr>
            <p:cNvSpPr/>
            <p:nvPr/>
          </p:nvSpPr>
          <p:spPr>
            <a:xfrm>
              <a:off x="10518891" y="956353"/>
              <a:ext cx="35839" cy="42832"/>
            </a:xfrm>
            <a:custGeom>
              <a:avLst/>
              <a:gdLst>
                <a:gd name="connsiteX0" fmla="*/ 0 w 35839"/>
                <a:gd name="connsiteY0" fmla="*/ 36714 h 42832"/>
                <a:gd name="connsiteX1" fmla="*/ 35840 w 35839"/>
                <a:gd name="connsiteY1" fmla="*/ 0 h 42832"/>
                <a:gd name="connsiteX2" fmla="*/ 15734 w 35839"/>
                <a:gd name="connsiteY2" fmla="*/ 42833 h 42832"/>
                <a:gd name="connsiteX3" fmla="*/ 0 w 35839"/>
                <a:gd name="connsiteY3" fmla="*/ 36714 h 42832"/>
              </a:gdLst>
              <a:ahLst/>
              <a:cxnLst>
                <a:cxn ang="0">
                  <a:pos x="connsiteX0" y="connsiteY0"/>
                </a:cxn>
                <a:cxn ang="0">
                  <a:pos x="connsiteX1" y="connsiteY1"/>
                </a:cxn>
                <a:cxn ang="0">
                  <a:pos x="connsiteX2" y="connsiteY2"/>
                </a:cxn>
                <a:cxn ang="0">
                  <a:pos x="connsiteX3" y="connsiteY3"/>
                </a:cxn>
              </a:cxnLst>
              <a:rect l="l" t="t" r="r" b="b"/>
              <a:pathLst>
                <a:path w="35839" h="42832">
                  <a:moveTo>
                    <a:pt x="0" y="36714"/>
                  </a:moveTo>
                  <a:cubicBezTo>
                    <a:pt x="12238" y="24476"/>
                    <a:pt x="24476" y="12238"/>
                    <a:pt x="35840" y="0"/>
                  </a:cubicBezTo>
                  <a:cubicBezTo>
                    <a:pt x="28847" y="13986"/>
                    <a:pt x="21854" y="28847"/>
                    <a:pt x="15734" y="42833"/>
                  </a:cubicBezTo>
                  <a:cubicBezTo>
                    <a:pt x="11364" y="41085"/>
                    <a:pt x="5245" y="39336"/>
                    <a:pt x="0" y="36714"/>
                  </a:cubicBezTo>
                  <a:close/>
                </a:path>
              </a:pathLst>
            </a:custGeom>
            <a:solidFill>
              <a:srgbClr val="654A38"/>
            </a:solidFill>
            <a:ln w="8731" cap="flat">
              <a:noFill/>
              <a:prstDash val="solid"/>
              <a:miter/>
            </a:ln>
          </p:spPr>
          <p:txBody>
            <a:bodyPr rtlCol="0" anchor="ctr"/>
            <a:lstStyle/>
            <a:p>
              <a:endParaRPr lang="en-GB"/>
            </a:p>
          </p:txBody>
        </p:sp>
        <p:sp>
          <p:nvSpPr>
            <p:cNvPr id="1275" name="Freeform: Shape 1274">
              <a:extLst>
                <a:ext uri="{FF2B5EF4-FFF2-40B4-BE49-F238E27FC236}">
                  <a16:creationId xmlns:a16="http://schemas.microsoft.com/office/drawing/2014/main" id="{73DE200A-75CC-D81D-6510-244EC7EC35C3}"/>
                </a:ext>
              </a:extLst>
            </p:cNvPr>
            <p:cNvSpPr/>
            <p:nvPr/>
          </p:nvSpPr>
          <p:spPr>
            <a:xfrm>
              <a:off x="10585326" y="1052509"/>
              <a:ext cx="21853" cy="26224"/>
            </a:xfrm>
            <a:custGeom>
              <a:avLst/>
              <a:gdLst>
                <a:gd name="connsiteX0" fmla="*/ 21854 w 21853"/>
                <a:gd name="connsiteY0" fmla="*/ 5245 h 26224"/>
                <a:gd name="connsiteX1" fmla="*/ 0 w 21853"/>
                <a:gd name="connsiteY1" fmla="*/ 26224 h 26224"/>
                <a:gd name="connsiteX2" fmla="*/ 13986 w 21853"/>
                <a:gd name="connsiteY2" fmla="*/ 0 h 26224"/>
                <a:gd name="connsiteX3" fmla="*/ 17483 w 21853"/>
                <a:gd name="connsiteY3" fmla="*/ 874 h 26224"/>
                <a:gd name="connsiteX4" fmla="*/ 21854 w 21853"/>
                <a:gd name="connsiteY4" fmla="*/ 5245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26224">
                  <a:moveTo>
                    <a:pt x="21854" y="5245"/>
                  </a:moveTo>
                  <a:cubicBezTo>
                    <a:pt x="14860" y="12238"/>
                    <a:pt x="7867" y="19231"/>
                    <a:pt x="0" y="26224"/>
                  </a:cubicBezTo>
                  <a:cubicBezTo>
                    <a:pt x="5245" y="17483"/>
                    <a:pt x="9615" y="8741"/>
                    <a:pt x="13986" y="0"/>
                  </a:cubicBezTo>
                  <a:cubicBezTo>
                    <a:pt x="13986" y="0"/>
                    <a:pt x="17483" y="874"/>
                    <a:pt x="17483" y="874"/>
                  </a:cubicBezTo>
                  <a:cubicBezTo>
                    <a:pt x="20105" y="1748"/>
                    <a:pt x="20979" y="3497"/>
                    <a:pt x="21854" y="5245"/>
                  </a:cubicBezTo>
                  <a:close/>
                </a:path>
              </a:pathLst>
            </a:custGeom>
            <a:solidFill>
              <a:srgbClr val="654A38"/>
            </a:solidFill>
            <a:ln w="8731" cap="flat">
              <a:noFill/>
              <a:prstDash val="solid"/>
              <a:miter/>
            </a:ln>
          </p:spPr>
          <p:txBody>
            <a:bodyPr rtlCol="0" anchor="ctr"/>
            <a:lstStyle/>
            <a:p>
              <a:endParaRPr lang="en-GB"/>
            </a:p>
          </p:txBody>
        </p:sp>
        <p:sp>
          <p:nvSpPr>
            <p:cNvPr id="1276" name="Freeform: Shape 1275">
              <a:extLst>
                <a:ext uri="{FF2B5EF4-FFF2-40B4-BE49-F238E27FC236}">
                  <a16:creationId xmlns:a16="http://schemas.microsoft.com/office/drawing/2014/main" id="{102100ED-76EB-E5D4-CA0A-CD2852A60C95}"/>
                </a:ext>
              </a:extLst>
            </p:cNvPr>
            <p:cNvSpPr/>
            <p:nvPr/>
          </p:nvSpPr>
          <p:spPr>
            <a:xfrm>
              <a:off x="10480314" y="806001"/>
              <a:ext cx="15848" cy="16608"/>
            </a:xfrm>
            <a:custGeom>
              <a:avLst/>
              <a:gdLst>
                <a:gd name="connsiteX0" fmla="*/ 15849 w 15848"/>
                <a:gd name="connsiteY0" fmla="*/ 9616 h 16608"/>
                <a:gd name="connsiteX1" fmla="*/ 5359 w 15848"/>
                <a:gd name="connsiteY1" fmla="*/ 16609 h 16608"/>
                <a:gd name="connsiteX2" fmla="*/ 114 w 15848"/>
                <a:gd name="connsiteY2" fmla="*/ 7867 h 16608"/>
                <a:gd name="connsiteX3" fmla="*/ 7982 w 15848"/>
                <a:gd name="connsiteY3" fmla="*/ 0 h 16608"/>
                <a:gd name="connsiteX4" fmla="*/ 15849 w 15848"/>
                <a:gd name="connsiteY4" fmla="*/ 9616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48" h="16608">
                  <a:moveTo>
                    <a:pt x="15849" y="9616"/>
                  </a:moveTo>
                  <a:cubicBezTo>
                    <a:pt x="11478" y="12238"/>
                    <a:pt x="8856" y="14860"/>
                    <a:pt x="5359" y="16609"/>
                  </a:cubicBezTo>
                  <a:cubicBezTo>
                    <a:pt x="3611" y="13986"/>
                    <a:pt x="-760" y="10490"/>
                    <a:pt x="114" y="7867"/>
                  </a:cubicBezTo>
                  <a:cubicBezTo>
                    <a:pt x="988" y="4371"/>
                    <a:pt x="5359" y="2622"/>
                    <a:pt x="7982" y="0"/>
                  </a:cubicBezTo>
                  <a:cubicBezTo>
                    <a:pt x="10604" y="2622"/>
                    <a:pt x="13226" y="5245"/>
                    <a:pt x="15849" y="9616"/>
                  </a:cubicBezTo>
                  <a:close/>
                </a:path>
              </a:pathLst>
            </a:custGeom>
            <a:solidFill>
              <a:srgbClr val="BA3325"/>
            </a:solidFill>
            <a:ln w="8731" cap="flat">
              <a:noFill/>
              <a:prstDash val="solid"/>
              <a:miter/>
            </a:ln>
          </p:spPr>
          <p:txBody>
            <a:bodyPr rtlCol="0" anchor="ctr"/>
            <a:lstStyle/>
            <a:p>
              <a:endParaRPr lang="en-GB"/>
            </a:p>
          </p:txBody>
        </p:sp>
        <p:sp>
          <p:nvSpPr>
            <p:cNvPr id="1277" name="Freeform: Shape 1276">
              <a:extLst>
                <a:ext uri="{FF2B5EF4-FFF2-40B4-BE49-F238E27FC236}">
                  <a16:creationId xmlns:a16="http://schemas.microsoft.com/office/drawing/2014/main" id="{1DB73FAC-0A98-0BC4-F9E8-D0F02A88E9A1}"/>
                </a:ext>
              </a:extLst>
            </p:cNvPr>
            <p:cNvSpPr/>
            <p:nvPr/>
          </p:nvSpPr>
          <p:spPr>
            <a:xfrm>
              <a:off x="10504030" y="949360"/>
              <a:ext cx="8741" cy="16970"/>
            </a:xfrm>
            <a:custGeom>
              <a:avLst/>
              <a:gdLst>
                <a:gd name="connsiteX0" fmla="*/ 6993 w 8741"/>
                <a:gd name="connsiteY0" fmla="*/ 15735 h 16970"/>
                <a:gd name="connsiteX1" fmla="*/ 0 w 8741"/>
                <a:gd name="connsiteY1" fmla="*/ 16609 h 16970"/>
                <a:gd name="connsiteX2" fmla="*/ 8741 w 8741"/>
                <a:gd name="connsiteY2" fmla="*/ 0 h 16970"/>
                <a:gd name="connsiteX3" fmla="*/ 6993 w 8741"/>
                <a:gd name="connsiteY3" fmla="*/ 15735 h 16970"/>
              </a:gdLst>
              <a:ahLst/>
              <a:cxnLst>
                <a:cxn ang="0">
                  <a:pos x="connsiteX0" y="connsiteY0"/>
                </a:cxn>
                <a:cxn ang="0">
                  <a:pos x="connsiteX1" y="connsiteY1"/>
                </a:cxn>
                <a:cxn ang="0">
                  <a:pos x="connsiteX2" y="connsiteY2"/>
                </a:cxn>
                <a:cxn ang="0">
                  <a:pos x="connsiteX3" y="connsiteY3"/>
                </a:cxn>
              </a:cxnLst>
              <a:rect l="l" t="t" r="r" b="b"/>
              <a:pathLst>
                <a:path w="8741" h="16970">
                  <a:moveTo>
                    <a:pt x="6993" y="15735"/>
                  </a:moveTo>
                  <a:cubicBezTo>
                    <a:pt x="4371" y="16609"/>
                    <a:pt x="2623" y="17483"/>
                    <a:pt x="0" y="16609"/>
                  </a:cubicBezTo>
                  <a:cubicBezTo>
                    <a:pt x="2623" y="11364"/>
                    <a:pt x="6119" y="6119"/>
                    <a:pt x="8741" y="0"/>
                  </a:cubicBezTo>
                  <a:cubicBezTo>
                    <a:pt x="7867" y="5245"/>
                    <a:pt x="6993" y="10490"/>
                    <a:pt x="6993" y="15735"/>
                  </a:cubicBezTo>
                  <a:close/>
                </a:path>
              </a:pathLst>
            </a:custGeom>
            <a:solidFill>
              <a:srgbClr val="BA3325"/>
            </a:solidFill>
            <a:ln w="8731" cap="flat">
              <a:noFill/>
              <a:prstDash val="solid"/>
              <a:miter/>
            </a:ln>
          </p:spPr>
          <p:txBody>
            <a:bodyPr rtlCol="0" anchor="ctr"/>
            <a:lstStyle/>
            <a:p>
              <a:endParaRPr lang="en-GB"/>
            </a:p>
          </p:txBody>
        </p:sp>
        <p:sp>
          <p:nvSpPr>
            <p:cNvPr id="1278" name="Freeform: Shape 1277">
              <a:extLst>
                <a:ext uri="{FF2B5EF4-FFF2-40B4-BE49-F238E27FC236}">
                  <a16:creationId xmlns:a16="http://schemas.microsoft.com/office/drawing/2014/main" id="{D97E7484-A31E-59C6-89A6-E77988DD2B22}"/>
                </a:ext>
              </a:extLst>
            </p:cNvPr>
            <p:cNvSpPr/>
            <p:nvPr/>
          </p:nvSpPr>
          <p:spPr>
            <a:xfrm>
              <a:off x="10600186" y="1052509"/>
              <a:ext cx="3496" cy="874"/>
            </a:xfrm>
            <a:custGeom>
              <a:avLst/>
              <a:gdLst>
                <a:gd name="connsiteX0" fmla="*/ 3497 w 3496"/>
                <a:gd name="connsiteY0" fmla="*/ 874 h 874"/>
                <a:gd name="connsiteX1" fmla="*/ 0 w 3496"/>
                <a:gd name="connsiteY1" fmla="*/ 0 h 874"/>
                <a:gd name="connsiteX2" fmla="*/ 3497 w 3496"/>
                <a:gd name="connsiteY2" fmla="*/ 874 h 874"/>
              </a:gdLst>
              <a:ahLst/>
              <a:cxnLst>
                <a:cxn ang="0">
                  <a:pos x="connsiteX0" y="connsiteY0"/>
                </a:cxn>
                <a:cxn ang="0">
                  <a:pos x="connsiteX1" y="connsiteY1"/>
                </a:cxn>
                <a:cxn ang="0">
                  <a:pos x="connsiteX2" y="connsiteY2"/>
                </a:cxn>
              </a:cxnLst>
              <a:rect l="l" t="t" r="r" b="b"/>
              <a:pathLst>
                <a:path w="3496" h="874">
                  <a:moveTo>
                    <a:pt x="3497" y="874"/>
                  </a:moveTo>
                  <a:cubicBezTo>
                    <a:pt x="3497" y="874"/>
                    <a:pt x="0" y="0"/>
                    <a:pt x="0" y="0"/>
                  </a:cubicBezTo>
                  <a:cubicBezTo>
                    <a:pt x="874" y="874"/>
                    <a:pt x="2623" y="874"/>
                    <a:pt x="3497" y="874"/>
                  </a:cubicBezTo>
                  <a:close/>
                </a:path>
              </a:pathLst>
            </a:custGeom>
            <a:solidFill>
              <a:srgbClr val="7B2B29"/>
            </a:solidFill>
            <a:ln w="8731" cap="flat">
              <a:noFill/>
              <a:prstDash val="solid"/>
              <a:miter/>
            </a:ln>
          </p:spPr>
          <p:txBody>
            <a:bodyPr rtlCol="0" anchor="ctr"/>
            <a:lstStyle/>
            <a:p>
              <a:endParaRPr lang="en-GB"/>
            </a:p>
          </p:txBody>
        </p:sp>
        <p:sp>
          <p:nvSpPr>
            <p:cNvPr id="1279" name="Freeform: Shape 1278">
              <a:extLst>
                <a:ext uri="{FF2B5EF4-FFF2-40B4-BE49-F238E27FC236}">
                  <a16:creationId xmlns:a16="http://schemas.microsoft.com/office/drawing/2014/main" id="{6973C86C-CD95-0EBF-5013-B86AC2EEC048}"/>
                </a:ext>
              </a:extLst>
            </p:cNvPr>
            <p:cNvSpPr/>
            <p:nvPr/>
          </p:nvSpPr>
          <p:spPr>
            <a:xfrm>
              <a:off x="9534606" y="869425"/>
              <a:ext cx="59441" cy="122768"/>
            </a:xfrm>
            <a:custGeom>
              <a:avLst/>
              <a:gdLst>
                <a:gd name="connsiteX0" fmla="*/ 33217 w 59441"/>
                <a:gd name="connsiteY0" fmla="*/ 389 h 122768"/>
                <a:gd name="connsiteX1" fmla="*/ 59442 w 59441"/>
                <a:gd name="connsiteY1" fmla="*/ 9130 h 122768"/>
                <a:gd name="connsiteX2" fmla="*/ 59442 w 59441"/>
                <a:gd name="connsiteY2" fmla="*/ 44096 h 122768"/>
                <a:gd name="connsiteX3" fmla="*/ 11364 w 59441"/>
                <a:gd name="connsiteY3" fmla="*/ 122768 h 122768"/>
                <a:gd name="connsiteX4" fmla="*/ 0 w 59441"/>
                <a:gd name="connsiteY4" fmla="*/ 96544 h 122768"/>
                <a:gd name="connsiteX5" fmla="*/ 27098 w 59441"/>
                <a:gd name="connsiteY5" fmla="*/ 9130 h 122768"/>
                <a:gd name="connsiteX6" fmla="*/ 33217 w 59441"/>
                <a:gd name="connsiteY6" fmla="*/ 389 h 122768"/>
                <a:gd name="connsiteX7" fmla="*/ 33217 w 59441"/>
                <a:gd name="connsiteY7" fmla="*/ 389 h 122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441" h="122768">
                  <a:moveTo>
                    <a:pt x="33217" y="389"/>
                  </a:moveTo>
                  <a:cubicBezTo>
                    <a:pt x="41959" y="3011"/>
                    <a:pt x="50700" y="5633"/>
                    <a:pt x="59442" y="9130"/>
                  </a:cubicBezTo>
                  <a:cubicBezTo>
                    <a:pt x="59442" y="20494"/>
                    <a:pt x="59442" y="32732"/>
                    <a:pt x="59442" y="44096"/>
                  </a:cubicBezTo>
                  <a:cubicBezTo>
                    <a:pt x="43707" y="70320"/>
                    <a:pt x="27098" y="96544"/>
                    <a:pt x="11364" y="122768"/>
                  </a:cubicBezTo>
                  <a:cubicBezTo>
                    <a:pt x="7867" y="114027"/>
                    <a:pt x="3497" y="105286"/>
                    <a:pt x="0" y="96544"/>
                  </a:cubicBezTo>
                  <a:cubicBezTo>
                    <a:pt x="8741" y="67698"/>
                    <a:pt x="17483" y="37977"/>
                    <a:pt x="27098" y="9130"/>
                  </a:cubicBezTo>
                  <a:cubicBezTo>
                    <a:pt x="28847" y="5633"/>
                    <a:pt x="30595" y="3011"/>
                    <a:pt x="33217" y="389"/>
                  </a:cubicBezTo>
                  <a:cubicBezTo>
                    <a:pt x="33217" y="-486"/>
                    <a:pt x="33217" y="389"/>
                    <a:pt x="33217" y="389"/>
                  </a:cubicBezTo>
                  <a:close/>
                </a:path>
              </a:pathLst>
            </a:custGeom>
            <a:solidFill>
              <a:srgbClr val="B23D4A"/>
            </a:solidFill>
            <a:ln w="8731" cap="flat">
              <a:noFill/>
              <a:prstDash val="solid"/>
              <a:miter/>
            </a:ln>
          </p:spPr>
          <p:txBody>
            <a:bodyPr rtlCol="0" anchor="ctr"/>
            <a:lstStyle/>
            <a:p>
              <a:endParaRPr lang="en-GB"/>
            </a:p>
          </p:txBody>
        </p:sp>
        <p:sp>
          <p:nvSpPr>
            <p:cNvPr id="1280" name="Freeform: Shape 1279">
              <a:extLst>
                <a:ext uri="{FF2B5EF4-FFF2-40B4-BE49-F238E27FC236}">
                  <a16:creationId xmlns:a16="http://schemas.microsoft.com/office/drawing/2014/main" id="{9F748689-D81B-06D5-D467-8FF4D7008E49}"/>
                </a:ext>
              </a:extLst>
            </p:cNvPr>
            <p:cNvSpPr/>
            <p:nvPr/>
          </p:nvSpPr>
          <p:spPr>
            <a:xfrm>
              <a:off x="9576565" y="739566"/>
              <a:ext cx="63812" cy="70805"/>
            </a:xfrm>
            <a:custGeom>
              <a:avLst/>
              <a:gdLst>
                <a:gd name="connsiteX0" fmla="*/ 17483 w 63812"/>
                <a:gd name="connsiteY0" fmla="*/ 50700 h 70805"/>
                <a:gd name="connsiteX1" fmla="*/ 8741 w 63812"/>
                <a:gd name="connsiteY1" fmla="*/ 41959 h 70805"/>
                <a:gd name="connsiteX2" fmla="*/ 0 w 63812"/>
                <a:gd name="connsiteY2" fmla="*/ 33217 h 70805"/>
                <a:gd name="connsiteX3" fmla="*/ 4371 w 63812"/>
                <a:gd name="connsiteY3" fmla="*/ 0 h 70805"/>
                <a:gd name="connsiteX4" fmla="*/ 58568 w 63812"/>
                <a:gd name="connsiteY4" fmla="*/ 31469 h 70805"/>
                <a:gd name="connsiteX5" fmla="*/ 63812 w 63812"/>
                <a:gd name="connsiteY5" fmla="*/ 70806 h 70805"/>
                <a:gd name="connsiteX6" fmla="*/ 34092 w 63812"/>
                <a:gd name="connsiteY6" fmla="*/ 61190 h 70805"/>
                <a:gd name="connsiteX7" fmla="*/ 17483 w 63812"/>
                <a:gd name="connsiteY7" fmla="*/ 50700 h 70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2" h="70805">
                  <a:moveTo>
                    <a:pt x="17483" y="50700"/>
                  </a:moveTo>
                  <a:cubicBezTo>
                    <a:pt x="14860" y="48078"/>
                    <a:pt x="11364" y="44581"/>
                    <a:pt x="8741" y="41959"/>
                  </a:cubicBezTo>
                  <a:cubicBezTo>
                    <a:pt x="6119" y="39336"/>
                    <a:pt x="3497" y="35840"/>
                    <a:pt x="0" y="33217"/>
                  </a:cubicBezTo>
                  <a:cubicBezTo>
                    <a:pt x="1748" y="21854"/>
                    <a:pt x="2622" y="10490"/>
                    <a:pt x="4371" y="0"/>
                  </a:cubicBezTo>
                  <a:cubicBezTo>
                    <a:pt x="22728" y="9616"/>
                    <a:pt x="43707" y="17483"/>
                    <a:pt x="58568" y="31469"/>
                  </a:cubicBezTo>
                  <a:cubicBezTo>
                    <a:pt x="66435" y="38462"/>
                    <a:pt x="62064" y="56819"/>
                    <a:pt x="63812" y="70806"/>
                  </a:cubicBezTo>
                  <a:cubicBezTo>
                    <a:pt x="54197" y="67309"/>
                    <a:pt x="44581" y="63812"/>
                    <a:pt x="34092" y="61190"/>
                  </a:cubicBezTo>
                  <a:cubicBezTo>
                    <a:pt x="28847" y="56819"/>
                    <a:pt x="23602" y="54197"/>
                    <a:pt x="17483" y="50700"/>
                  </a:cubicBezTo>
                  <a:close/>
                </a:path>
              </a:pathLst>
            </a:custGeom>
            <a:solidFill>
              <a:srgbClr val="BA3325"/>
            </a:solidFill>
            <a:ln w="8731" cap="flat">
              <a:noFill/>
              <a:prstDash val="solid"/>
              <a:miter/>
            </a:ln>
          </p:spPr>
          <p:txBody>
            <a:bodyPr rtlCol="0" anchor="ctr"/>
            <a:lstStyle/>
            <a:p>
              <a:endParaRPr lang="en-GB"/>
            </a:p>
          </p:txBody>
        </p:sp>
        <p:sp>
          <p:nvSpPr>
            <p:cNvPr id="1281" name="Freeform: Shape 1280">
              <a:extLst>
                <a:ext uri="{FF2B5EF4-FFF2-40B4-BE49-F238E27FC236}">
                  <a16:creationId xmlns:a16="http://schemas.microsoft.com/office/drawing/2014/main" id="{5E3A5426-5EBB-3021-93C8-DAEC1182B1AA}"/>
                </a:ext>
              </a:extLst>
            </p:cNvPr>
            <p:cNvSpPr/>
            <p:nvPr/>
          </p:nvSpPr>
          <p:spPr>
            <a:xfrm>
              <a:off x="9673595" y="1057754"/>
              <a:ext cx="6993" cy="6993"/>
            </a:xfrm>
            <a:custGeom>
              <a:avLst/>
              <a:gdLst>
                <a:gd name="connsiteX0" fmla="*/ 6993 w 6993"/>
                <a:gd name="connsiteY0" fmla="*/ 0 h 6993"/>
                <a:gd name="connsiteX1" fmla="*/ 4371 w 6993"/>
                <a:gd name="connsiteY1" fmla="*/ 6993 h 6993"/>
                <a:gd name="connsiteX2" fmla="*/ 0 w 6993"/>
                <a:gd name="connsiteY2" fmla="*/ 1748 h 6993"/>
                <a:gd name="connsiteX3" fmla="*/ 6993 w 6993"/>
                <a:gd name="connsiteY3" fmla="*/ 0 h 6993"/>
              </a:gdLst>
              <a:ahLst/>
              <a:cxnLst>
                <a:cxn ang="0">
                  <a:pos x="connsiteX0" y="connsiteY0"/>
                </a:cxn>
                <a:cxn ang="0">
                  <a:pos x="connsiteX1" y="connsiteY1"/>
                </a:cxn>
                <a:cxn ang="0">
                  <a:pos x="connsiteX2" y="connsiteY2"/>
                </a:cxn>
                <a:cxn ang="0">
                  <a:pos x="connsiteX3" y="connsiteY3"/>
                </a:cxn>
              </a:cxnLst>
              <a:rect l="l" t="t" r="r" b="b"/>
              <a:pathLst>
                <a:path w="6993" h="6993">
                  <a:moveTo>
                    <a:pt x="6993" y="0"/>
                  </a:moveTo>
                  <a:cubicBezTo>
                    <a:pt x="6119" y="2622"/>
                    <a:pt x="5245" y="4371"/>
                    <a:pt x="4371" y="6993"/>
                  </a:cubicBezTo>
                  <a:cubicBezTo>
                    <a:pt x="2622" y="5245"/>
                    <a:pt x="1748" y="3497"/>
                    <a:pt x="0" y="1748"/>
                  </a:cubicBezTo>
                  <a:cubicBezTo>
                    <a:pt x="1748" y="874"/>
                    <a:pt x="4371" y="874"/>
                    <a:pt x="6993" y="0"/>
                  </a:cubicBezTo>
                  <a:close/>
                </a:path>
              </a:pathLst>
            </a:custGeom>
            <a:solidFill>
              <a:srgbClr val="BA3325"/>
            </a:solidFill>
            <a:ln w="8731" cap="flat">
              <a:noFill/>
              <a:prstDash val="solid"/>
              <a:miter/>
            </a:ln>
          </p:spPr>
          <p:txBody>
            <a:bodyPr rtlCol="0" anchor="ctr"/>
            <a:lstStyle/>
            <a:p>
              <a:endParaRPr lang="en-GB"/>
            </a:p>
          </p:txBody>
        </p:sp>
        <p:sp>
          <p:nvSpPr>
            <p:cNvPr id="1282" name="Freeform: Shape 1281">
              <a:extLst>
                <a:ext uri="{FF2B5EF4-FFF2-40B4-BE49-F238E27FC236}">
                  <a16:creationId xmlns:a16="http://schemas.microsoft.com/office/drawing/2014/main" id="{C88BE260-D6E7-711E-FA04-E604E2B12771}"/>
                </a:ext>
              </a:extLst>
            </p:cNvPr>
            <p:cNvSpPr/>
            <p:nvPr/>
          </p:nvSpPr>
          <p:spPr>
            <a:xfrm>
              <a:off x="9184949" y="1511434"/>
              <a:ext cx="12238" cy="13112"/>
            </a:xfrm>
            <a:custGeom>
              <a:avLst/>
              <a:gdLst>
                <a:gd name="connsiteX0" fmla="*/ 12238 w 12238"/>
                <a:gd name="connsiteY0" fmla="*/ 13112 h 13112"/>
                <a:gd name="connsiteX1" fmla="*/ 0 w 12238"/>
                <a:gd name="connsiteY1" fmla="*/ 13112 h 13112"/>
                <a:gd name="connsiteX2" fmla="*/ 6993 w 12238"/>
                <a:gd name="connsiteY2" fmla="*/ 0 h 13112"/>
                <a:gd name="connsiteX3" fmla="*/ 12238 w 12238"/>
                <a:gd name="connsiteY3" fmla="*/ 13112 h 13112"/>
              </a:gdLst>
              <a:ahLst/>
              <a:cxnLst>
                <a:cxn ang="0">
                  <a:pos x="connsiteX0" y="connsiteY0"/>
                </a:cxn>
                <a:cxn ang="0">
                  <a:pos x="connsiteX1" y="connsiteY1"/>
                </a:cxn>
                <a:cxn ang="0">
                  <a:pos x="connsiteX2" y="connsiteY2"/>
                </a:cxn>
                <a:cxn ang="0">
                  <a:pos x="connsiteX3" y="connsiteY3"/>
                </a:cxn>
              </a:cxnLst>
              <a:rect l="l" t="t" r="r" b="b"/>
              <a:pathLst>
                <a:path w="12238" h="13112">
                  <a:moveTo>
                    <a:pt x="12238" y="13112"/>
                  </a:moveTo>
                  <a:cubicBezTo>
                    <a:pt x="7867" y="13112"/>
                    <a:pt x="4371" y="13112"/>
                    <a:pt x="0" y="13112"/>
                  </a:cubicBezTo>
                  <a:cubicBezTo>
                    <a:pt x="2622" y="8741"/>
                    <a:pt x="4371" y="4371"/>
                    <a:pt x="6993" y="0"/>
                  </a:cubicBezTo>
                  <a:cubicBezTo>
                    <a:pt x="8741" y="4371"/>
                    <a:pt x="10490" y="8741"/>
                    <a:pt x="12238" y="13112"/>
                  </a:cubicBezTo>
                  <a:close/>
                </a:path>
              </a:pathLst>
            </a:custGeom>
            <a:solidFill>
              <a:srgbClr val="B23D4A"/>
            </a:solidFill>
            <a:ln w="8731" cap="flat">
              <a:noFill/>
              <a:prstDash val="solid"/>
              <a:miter/>
            </a:ln>
          </p:spPr>
          <p:txBody>
            <a:bodyPr rtlCol="0" anchor="ctr"/>
            <a:lstStyle/>
            <a:p>
              <a:endParaRPr lang="en-GB"/>
            </a:p>
          </p:txBody>
        </p:sp>
        <p:sp>
          <p:nvSpPr>
            <p:cNvPr id="1283" name="Freeform: Shape 1282">
              <a:extLst>
                <a:ext uri="{FF2B5EF4-FFF2-40B4-BE49-F238E27FC236}">
                  <a16:creationId xmlns:a16="http://schemas.microsoft.com/office/drawing/2014/main" id="{B5BCA034-7B32-F862-64FE-846D15E25846}"/>
                </a:ext>
              </a:extLst>
            </p:cNvPr>
            <p:cNvSpPr/>
            <p:nvPr/>
          </p:nvSpPr>
          <p:spPr>
            <a:xfrm>
              <a:off x="11359816" y="807749"/>
              <a:ext cx="75176" cy="80421"/>
            </a:xfrm>
            <a:custGeom>
              <a:avLst/>
              <a:gdLst>
                <a:gd name="connsiteX0" fmla="*/ 8741 w 75176"/>
                <a:gd name="connsiteY0" fmla="*/ 71680 h 80421"/>
                <a:gd name="connsiteX1" fmla="*/ 0 w 75176"/>
                <a:gd name="connsiteY1" fmla="*/ 64687 h 80421"/>
                <a:gd name="connsiteX2" fmla="*/ 2623 w 75176"/>
                <a:gd name="connsiteY2" fmla="*/ 0 h 80421"/>
                <a:gd name="connsiteX3" fmla="*/ 75176 w 75176"/>
                <a:gd name="connsiteY3" fmla="*/ 6993 h 80421"/>
                <a:gd name="connsiteX4" fmla="*/ 61190 w 75176"/>
                <a:gd name="connsiteY4" fmla="*/ 53323 h 80421"/>
                <a:gd name="connsiteX5" fmla="*/ 34966 w 75176"/>
                <a:gd name="connsiteY5" fmla="*/ 79547 h 80421"/>
                <a:gd name="connsiteX6" fmla="*/ 17483 w 75176"/>
                <a:gd name="connsiteY6" fmla="*/ 80421 h 80421"/>
                <a:gd name="connsiteX7" fmla="*/ 16609 w 75176"/>
                <a:gd name="connsiteY7" fmla="*/ 79547 h 80421"/>
                <a:gd name="connsiteX8" fmla="*/ 8741 w 75176"/>
                <a:gd name="connsiteY8" fmla="*/ 71680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176" h="80421">
                  <a:moveTo>
                    <a:pt x="8741" y="71680"/>
                  </a:moveTo>
                  <a:cubicBezTo>
                    <a:pt x="6119" y="69057"/>
                    <a:pt x="2623" y="66435"/>
                    <a:pt x="0" y="64687"/>
                  </a:cubicBezTo>
                  <a:cubicBezTo>
                    <a:pt x="874" y="42833"/>
                    <a:pt x="1748" y="21854"/>
                    <a:pt x="2623" y="0"/>
                  </a:cubicBezTo>
                  <a:cubicBezTo>
                    <a:pt x="27098" y="2622"/>
                    <a:pt x="51575" y="4371"/>
                    <a:pt x="75176" y="6993"/>
                  </a:cubicBezTo>
                  <a:cubicBezTo>
                    <a:pt x="70806" y="22728"/>
                    <a:pt x="65561" y="37588"/>
                    <a:pt x="61190" y="53323"/>
                  </a:cubicBezTo>
                  <a:cubicBezTo>
                    <a:pt x="52449" y="62064"/>
                    <a:pt x="43707" y="70806"/>
                    <a:pt x="34966" y="79547"/>
                  </a:cubicBezTo>
                  <a:cubicBezTo>
                    <a:pt x="28847" y="79547"/>
                    <a:pt x="23602" y="79547"/>
                    <a:pt x="17483" y="80421"/>
                  </a:cubicBezTo>
                  <a:cubicBezTo>
                    <a:pt x="17483" y="80421"/>
                    <a:pt x="16609" y="79547"/>
                    <a:pt x="16609" y="79547"/>
                  </a:cubicBezTo>
                  <a:cubicBezTo>
                    <a:pt x="13986" y="76050"/>
                    <a:pt x="11364" y="74302"/>
                    <a:pt x="8741" y="71680"/>
                  </a:cubicBezTo>
                  <a:close/>
                </a:path>
              </a:pathLst>
            </a:custGeom>
            <a:solidFill>
              <a:srgbClr val="7B2B29"/>
            </a:solidFill>
            <a:ln w="8731" cap="flat">
              <a:noFill/>
              <a:prstDash val="solid"/>
              <a:miter/>
            </a:ln>
          </p:spPr>
          <p:txBody>
            <a:bodyPr rtlCol="0" anchor="ctr"/>
            <a:lstStyle/>
            <a:p>
              <a:endParaRPr lang="en-GB"/>
            </a:p>
          </p:txBody>
        </p:sp>
        <p:sp>
          <p:nvSpPr>
            <p:cNvPr id="1284" name="Freeform: Shape 1283">
              <a:extLst>
                <a:ext uri="{FF2B5EF4-FFF2-40B4-BE49-F238E27FC236}">
                  <a16:creationId xmlns:a16="http://schemas.microsoft.com/office/drawing/2014/main" id="{FA977A28-0B64-7E15-D6F5-E74733365347}"/>
                </a:ext>
              </a:extLst>
            </p:cNvPr>
            <p:cNvSpPr/>
            <p:nvPr/>
          </p:nvSpPr>
          <p:spPr>
            <a:xfrm>
              <a:off x="11340495" y="703726"/>
              <a:ext cx="44696" cy="50700"/>
            </a:xfrm>
            <a:custGeom>
              <a:avLst/>
              <a:gdLst>
                <a:gd name="connsiteX0" fmla="*/ 1838 w 44696"/>
                <a:gd name="connsiteY0" fmla="*/ 0 h 50700"/>
                <a:gd name="connsiteX1" fmla="*/ 38552 w 44696"/>
                <a:gd name="connsiteY1" fmla="*/ 50700 h 50700"/>
                <a:gd name="connsiteX2" fmla="*/ 1838 w 44696"/>
                <a:gd name="connsiteY2" fmla="*/ 0 h 50700"/>
              </a:gdLst>
              <a:ahLst/>
              <a:cxnLst>
                <a:cxn ang="0">
                  <a:pos x="connsiteX0" y="connsiteY0"/>
                </a:cxn>
                <a:cxn ang="0">
                  <a:pos x="connsiteX1" y="connsiteY1"/>
                </a:cxn>
                <a:cxn ang="0">
                  <a:pos x="connsiteX2" y="connsiteY2"/>
                </a:cxn>
              </a:cxnLst>
              <a:rect l="l" t="t" r="r" b="b"/>
              <a:pathLst>
                <a:path w="44696" h="50700">
                  <a:moveTo>
                    <a:pt x="1838" y="0"/>
                  </a:moveTo>
                  <a:cubicBezTo>
                    <a:pt x="28063" y="6993"/>
                    <a:pt x="57784" y="11364"/>
                    <a:pt x="38552" y="50700"/>
                  </a:cubicBezTo>
                  <a:cubicBezTo>
                    <a:pt x="7957" y="48078"/>
                    <a:pt x="-5155" y="31469"/>
                    <a:pt x="1838" y="0"/>
                  </a:cubicBezTo>
                  <a:close/>
                </a:path>
              </a:pathLst>
            </a:custGeom>
            <a:solidFill>
              <a:srgbClr val="4F513D"/>
            </a:solidFill>
            <a:ln w="8731" cap="flat">
              <a:noFill/>
              <a:prstDash val="solid"/>
              <a:miter/>
            </a:ln>
          </p:spPr>
          <p:txBody>
            <a:bodyPr rtlCol="0" anchor="ctr"/>
            <a:lstStyle/>
            <a:p>
              <a:endParaRPr lang="en-GB"/>
            </a:p>
          </p:txBody>
        </p:sp>
        <p:sp>
          <p:nvSpPr>
            <p:cNvPr id="1285" name="Freeform: Shape 1284">
              <a:extLst>
                <a:ext uri="{FF2B5EF4-FFF2-40B4-BE49-F238E27FC236}">
                  <a16:creationId xmlns:a16="http://schemas.microsoft.com/office/drawing/2014/main" id="{61BD8CCE-5E28-1C2E-C11F-D169807390A1}"/>
                </a:ext>
              </a:extLst>
            </p:cNvPr>
            <p:cNvSpPr/>
            <p:nvPr/>
          </p:nvSpPr>
          <p:spPr>
            <a:xfrm>
              <a:off x="10965578" y="644285"/>
              <a:ext cx="24475" cy="20105"/>
            </a:xfrm>
            <a:custGeom>
              <a:avLst/>
              <a:gdLst>
                <a:gd name="connsiteX0" fmla="*/ 24476 w 24475"/>
                <a:gd name="connsiteY0" fmla="*/ 0 h 20105"/>
                <a:gd name="connsiteX1" fmla="*/ 23602 w 24475"/>
                <a:gd name="connsiteY1" fmla="*/ 20105 h 20105"/>
                <a:gd name="connsiteX2" fmla="*/ 0 w 24475"/>
                <a:gd name="connsiteY2" fmla="*/ 6119 h 20105"/>
                <a:gd name="connsiteX3" fmla="*/ 24476 w 24475"/>
                <a:gd name="connsiteY3" fmla="*/ 0 h 20105"/>
              </a:gdLst>
              <a:ahLst/>
              <a:cxnLst>
                <a:cxn ang="0">
                  <a:pos x="connsiteX0" y="connsiteY0"/>
                </a:cxn>
                <a:cxn ang="0">
                  <a:pos x="connsiteX1" y="connsiteY1"/>
                </a:cxn>
                <a:cxn ang="0">
                  <a:pos x="connsiteX2" y="connsiteY2"/>
                </a:cxn>
                <a:cxn ang="0">
                  <a:pos x="connsiteX3" y="connsiteY3"/>
                </a:cxn>
              </a:cxnLst>
              <a:rect l="l" t="t" r="r" b="b"/>
              <a:pathLst>
                <a:path w="24475" h="20105">
                  <a:moveTo>
                    <a:pt x="24476" y="0"/>
                  </a:moveTo>
                  <a:cubicBezTo>
                    <a:pt x="24476" y="6993"/>
                    <a:pt x="24476" y="13112"/>
                    <a:pt x="23602" y="20105"/>
                  </a:cubicBezTo>
                  <a:cubicBezTo>
                    <a:pt x="15734" y="15735"/>
                    <a:pt x="7867" y="11364"/>
                    <a:pt x="0" y="6119"/>
                  </a:cubicBezTo>
                  <a:cubicBezTo>
                    <a:pt x="8741" y="4371"/>
                    <a:pt x="16609" y="1748"/>
                    <a:pt x="24476" y="0"/>
                  </a:cubicBezTo>
                  <a:close/>
                </a:path>
              </a:pathLst>
            </a:custGeom>
            <a:solidFill>
              <a:srgbClr val="DB7F59"/>
            </a:solidFill>
            <a:ln w="8731" cap="flat">
              <a:noFill/>
              <a:prstDash val="solid"/>
              <a:miter/>
            </a:ln>
          </p:spPr>
          <p:txBody>
            <a:bodyPr rtlCol="0" anchor="ctr"/>
            <a:lstStyle/>
            <a:p>
              <a:endParaRPr lang="en-GB"/>
            </a:p>
          </p:txBody>
        </p:sp>
        <p:sp>
          <p:nvSpPr>
            <p:cNvPr id="1286" name="Freeform: Shape 1285">
              <a:extLst>
                <a:ext uri="{FF2B5EF4-FFF2-40B4-BE49-F238E27FC236}">
                  <a16:creationId xmlns:a16="http://schemas.microsoft.com/office/drawing/2014/main" id="{191E660D-AB56-7391-FA3C-1CBFD62089A6}"/>
                </a:ext>
              </a:extLst>
            </p:cNvPr>
            <p:cNvSpPr/>
            <p:nvPr/>
          </p:nvSpPr>
          <p:spPr>
            <a:xfrm>
              <a:off x="10361545" y="1174889"/>
              <a:ext cx="38462" cy="53322"/>
            </a:xfrm>
            <a:custGeom>
              <a:avLst/>
              <a:gdLst>
                <a:gd name="connsiteX0" fmla="*/ 18357 w 38462"/>
                <a:gd name="connsiteY0" fmla="*/ 53323 h 53322"/>
                <a:gd name="connsiteX1" fmla="*/ 0 w 38462"/>
                <a:gd name="connsiteY1" fmla="*/ 0 h 53322"/>
                <a:gd name="connsiteX2" fmla="*/ 38462 w 38462"/>
                <a:gd name="connsiteY2" fmla="*/ 0 h 53322"/>
                <a:gd name="connsiteX3" fmla="*/ 18357 w 38462"/>
                <a:gd name="connsiteY3" fmla="*/ 53323 h 53322"/>
                <a:gd name="connsiteX4" fmla="*/ 18357 w 38462"/>
                <a:gd name="connsiteY4" fmla="*/ 53323 h 53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53322">
                  <a:moveTo>
                    <a:pt x="18357" y="53323"/>
                  </a:moveTo>
                  <a:cubicBezTo>
                    <a:pt x="12238" y="35840"/>
                    <a:pt x="6119" y="18357"/>
                    <a:pt x="0" y="0"/>
                  </a:cubicBezTo>
                  <a:cubicBezTo>
                    <a:pt x="13112" y="0"/>
                    <a:pt x="25350" y="0"/>
                    <a:pt x="38462" y="0"/>
                  </a:cubicBezTo>
                  <a:cubicBezTo>
                    <a:pt x="32343" y="17483"/>
                    <a:pt x="25350" y="35840"/>
                    <a:pt x="18357" y="53323"/>
                  </a:cubicBezTo>
                  <a:cubicBezTo>
                    <a:pt x="19231" y="53323"/>
                    <a:pt x="18357" y="53323"/>
                    <a:pt x="18357" y="53323"/>
                  </a:cubicBezTo>
                  <a:close/>
                </a:path>
              </a:pathLst>
            </a:custGeom>
            <a:solidFill>
              <a:srgbClr val="D6273B"/>
            </a:solidFill>
            <a:ln w="8731" cap="flat">
              <a:noFill/>
              <a:prstDash val="solid"/>
              <a:miter/>
            </a:ln>
          </p:spPr>
          <p:txBody>
            <a:bodyPr rtlCol="0" anchor="ctr"/>
            <a:lstStyle/>
            <a:p>
              <a:endParaRPr lang="en-GB"/>
            </a:p>
          </p:txBody>
        </p:sp>
        <p:sp>
          <p:nvSpPr>
            <p:cNvPr id="1287" name="Freeform: Shape 1286">
              <a:extLst>
                <a:ext uri="{FF2B5EF4-FFF2-40B4-BE49-F238E27FC236}">
                  <a16:creationId xmlns:a16="http://schemas.microsoft.com/office/drawing/2014/main" id="{6AFF367C-B6DC-5074-45AF-384D500D44CE}"/>
                </a:ext>
              </a:extLst>
            </p:cNvPr>
            <p:cNvSpPr/>
            <p:nvPr/>
          </p:nvSpPr>
          <p:spPr>
            <a:xfrm>
              <a:off x="10385147" y="1103209"/>
              <a:ext cx="48077" cy="45455"/>
            </a:xfrm>
            <a:custGeom>
              <a:avLst/>
              <a:gdLst>
                <a:gd name="connsiteX0" fmla="*/ 37588 w 48077"/>
                <a:gd name="connsiteY0" fmla="*/ 0 h 45455"/>
                <a:gd name="connsiteX1" fmla="*/ 48078 w 48077"/>
                <a:gd name="connsiteY1" fmla="*/ 45456 h 45455"/>
                <a:gd name="connsiteX2" fmla="*/ 0 w 48077"/>
                <a:gd name="connsiteY2" fmla="*/ 28847 h 45455"/>
                <a:gd name="connsiteX3" fmla="*/ 37588 w 48077"/>
                <a:gd name="connsiteY3" fmla="*/ 0 h 45455"/>
              </a:gdLst>
              <a:ahLst/>
              <a:cxnLst>
                <a:cxn ang="0">
                  <a:pos x="connsiteX0" y="connsiteY0"/>
                </a:cxn>
                <a:cxn ang="0">
                  <a:pos x="connsiteX1" y="connsiteY1"/>
                </a:cxn>
                <a:cxn ang="0">
                  <a:pos x="connsiteX2" y="connsiteY2"/>
                </a:cxn>
                <a:cxn ang="0">
                  <a:pos x="connsiteX3" y="connsiteY3"/>
                </a:cxn>
              </a:cxnLst>
              <a:rect l="l" t="t" r="r" b="b"/>
              <a:pathLst>
                <a:path w="48077" h="45455">
                  <a:moveTo>
                    <a:pt x="37588" y="0"/>
                  </a:moveTo>
                  <a:cubicBezTo>
                    <a:pt x="41085" y="14861"/>
                    <a:pt x="44581" y="30595"/>
                    <a:pt x="48078" y="45456"/>
                  </a:cubicBezTo>
                  <a:cubicBezTo>
                    <a:pt x="32343" y="40211"/>
                    <a:pt x="15735" y="34092"/>
                    <a:pt x="0" y="28847"/>
                  </a:cubicBezTo>
                  <a:cubicBezTo>
                    <a:pt x="12238" y="19231"/>
                    <a:pt x="25350" y="9616"/>
                    <a:pt x="37588" y="0"/>
                  </a:cubicBezTo>
                  <a:close/>
                </a:path>
              </a:pathLst>
            </a:custGeom>
            <a:solidFill>
              <a:srgbClr val="654A38"/>
            </a:solidFill>
            <a:ln w="8731" cap="flat">
              <a:noFill/>
              <a:prstDash val="solid"/>
              <a:miter/>
            </a:ln>
          </p:spPr>
          <p:txBody>
            <a:bodyPr rtlCol="0" anchor="ctr"/>
            <a:lstStyle/>
            <a:p>
              <a:endParaRPr lang="en-GB"/>
            </a:p>
          </p:txBody>
        </p:sp>
        <p:sp>
          <p:nvSpPr>
            <p:cNvPr id="1288" name="Freeform: Shape 1287">
              <a:extLst>
                <a:ext uri="{FF2B5EF4-FFF2-40B4-BE49-F238E27FC236}">
                  <a16:creationId xmlns:a16="http://schemas.microsoft.com/office/drawing/2014/main" id="{EF3478FF-72C0-621D-49CF-48C721D92D7A}"/>
                </a:ext>
              </a:extLst>
            </p:cNvPr>
            <p:cNvSpPr/>
            <p:nvPr/>
          </p:nvSpPr>
          <p:spPr>
            <a:xfrm>
              <a:off x="10503783" y="1168770"/>
              <a:ext cx="39624" cy="48952"/>
            </a:xfrm>
            <a:custGeom>
              <a:avLst/>
              <a:gdLst>
                <a:gd name="connsiteX0" fmla="*/ 13359 w 39624"/>
                <a:gd name="connsiteY0" fmla="*/ 0 h 48952"/>
                <a:gd name="connsiteX1" fmla="*/ 39583 w 39624"/>
                <a:gd name="connsiteY1" fmla="*/ 27098 h 48952"/>
                <a:gd name="connsiteX2" fmla="*/ 20352 w 39624"/>
                <a:gd name="connsiteY2" fmla="*/ 48952 h 48952"/>
                <a:gd name="connsiteX3" fmla="*/ 247 w 39624"/>
                <a:gd name="connsiteY3" fmla="*/ 27973 h 48952"/>
                <a:gd name="connsiteX4" fmla="*/ 13359 w 39624"/>
                <a:gd name="connsiteY4" fmla="*/ 0 h 4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24" h="48952">
                  <a:moveTo>
                    <a:pt x="13359" y="0"/>
                  </a:moveTo>
                  <a:cubicBezTo>
                    <a:pt x="26471" y="12238"/>
                    <a:pt x="38709" y="18357"/>
                    <a:pt x="39583" y="27098"/>
                  </a:cubicBezTo>
                  <a:cubicBezTo>
                    <a:pt x="40458" y="33217"/>
                    <a:pt x="27345" y="41959"/>
                    <a:pt x="20352" y="48952"/>
                  </a:cubicBezTo>
                  <a:cubicBezTo>
                    <a:pt x="13359" y="41959"/>
                    <a:pt x="2869" y="35840"/>
                    <a:pt x="247" y="27973"/>
                  </a:cubicBezTo>
                  <a:cubicBezTo>
                    <a:pt x="-1501" y="22728"/>
                    <a:pt x="6366" y="13112"/>
                    <a:pt x="13359" y="0"/>
                  </a:cubicBezTo>
                  <a:close/>
                </a:path>
              </a:pathLst>
            </a:custGeom>
            <a:solidFill>
              <a:srgbClr val="3D2226"/>
            </a:solidFill>
            <a:ln w="8731" cap="flat">
              <a:noFill/>
              <a:prstDash val="solid"/>
              <a:miter/>
            </a:ln>
          </p:spPr>
          <p:txBody>
            <a:bodyPr rtlCol="0" anchor="ctr"/>
            <a:lstStyle/>
            <a:p>
              <a:endParaRPr lang="en-GB"/>
            </a:p>
          </p:txBody>
        </p:sp>
        <p:sp>
          <p:nvSpPr>
            <p:cNvPr id="1289" name="Freeform: Shape 1288">
              <a:extLst>
                <a:ext uri="{FF2B5EF4-FFF2-40B4-BE49-F238E27FC236}">
                  <a16:creationId xmlns:a16="http://schemas.microsoft.com/office/drawing/2014/main" id="{DA80CABF-039F-452F-A579-9C1821FC83DA}"/>
                </a:ext>
              </a:extLst>
            </p:cNvPr>
            <p:cNvSpPr/>
            <p:nvPr/>
          </p:nvSpPr>
          <p:spPr>
            <a:xfrm>
              <a:off x="10739175" y="1215100"/>
              <a:ext cx="34965" cy="41084"/>
            </a:xfrm>
            <a:custGeom>
              <a:avLst/>
              <a:gdLst>
                <a:gd name="connsiteX0" fmla="*/ 28847 w 34965"/>
                <a:gd name="connsiteY0" fmla="*/ 41085 h 41084"/>
                <a:gd name="connsiteX1" fmla="*/ 0 w 34965"/>
                <a:gd name="connsiteY1" fmla="*/ 20105 h 41084"/>
                <a:gd name="connsiteX2" fmla="*/ 34966 w 34965"/>
                <a:gd name="connsiteY2" fmla="*/ 0 h 41084"/>
                <a:gd name="connsiteX3" fmla="*/ 28847 w 34965"/>
                <a:gd name="connsiteY3" fmla="*/ 41085 h 41084"/>
              </a:gdLst>
              <a:ahLst/>
              <a:cxnLst>
                <a:cxn ang="0">
                  <a:pos x="connsiteX0" y="connsiteY0"/>
                </a:cxn>
                <a:cxn ang="0">
                  <a:pos x="connsiteX1" y="connsiteY1"/>
                </a:cxn>
                <a:cxn ang="0">
                  <a:pos x="connsiteX2" y="connsiteY2"/>
                </a:cxn>
                <a:cxn ang="0">
                  <a:pos x="connsiteX3" y="connsiteY3"/>
                </a:cxn>
              </a:cxnLst>
              <a:rect l="l" t="t" r="r" b="b"/>
              <a:pathLst>
                <a:path w="34965" h="41084">
                  <a:moveTo>
                    <a:pt x="28847" y="41085"/>
                  </a:moveTo>
                  <a:cubicBezTo>
                    <a:pt x="19231" y="34092"/>
                    <a:pt x="9616" y="27098"/>
                    <a:pt x="0" y="20105"/>
                  </a:cubicBezTo>
                  <a:cubicBezTo>
                    <a:pt x="11364" y="13112"/>
                    <a:pt x="23602" y="6993"/>
                    <a:pt x="34966" y="0"/>
                  </a:cubicBezTo>
                  <a:cubicBezTo>
                    <a:pt x="33218" y="13112"/>
                    <a:pt x="30595" y="27098"/>
                    <a:pt x="28847" y="41085"/>
                  </a:cubicBezTo>
                  <a:close/>
                </a:path>
              </a:pathLst>
            </a:custGeom>
            <a:solidFill>
              <a:srgbClr val="E56A2D"/>
            </a:solidFill>
            <a:ln w="8731" cap="flat">
              <a:noFill/>
              <a:prstDash val="solid"/>
              <a:miter/>
            </a:ln>
          </p:spPr>
          <p:txBody>
            <a:bodyPr rtlCol="0" anchor="ctr"/>
            <a:lstStyle/>
            <a:p>
              <a:endParaRPr lang="en-GB"/>
            </a:p>
          </p:txBody>
        </p:sp>
        <p:sp>
          <p:nvSpPr>
            <p:cNvPr id="1290" name="Freeform: Shape 1289">
              <a:extLst>
                <a:ext uri="{FF2B5EF4-FFF2-40B4-BE49-F238E27FC236}">
                  <a16:creationId xmlns:a16="http://schemas.microsoft.com/office/drawing/2014/main" id="{791B51E0-D968-1C06-EBC8-30BC7F9BA5A0}"/>
                </a:ext>
              </a:extLst>
            </p:cNvPr>
            <p:cNvSpPr/>
            <p:nvPr/>
          </p:nvSpPr>
          <p:spPr>
            <a:xfrm>
              <a:off x="10442744" y="1194994"/>
              <a:ext cx="22891" cy="34965"/>
            </a:xfrm>
            <a:custGeom>
              <a:avLst/>
              <a:gdLst>
                <a:gd name="connsiteX0" fmla="*/ 7964 w 22891"/>
                <a:gd name="connsiteY0" fmla="*/ 34966 h 34965"/>
                <a:gd name="connsiteX1" fmla="*/ 97 w 22891"/>
                <a:gd name="connsiteY1" fmla="*/ 13986 h 34965"/>
                <a:gd name="connsiteX2" fmla="*/ 12335 w 22891"/>
                <a:gd name="connsiteY2" fmla="*/ 0 h 34965"/>
                <a:gd name="connsiteX3" fmla="*/ 22825 w 22891"/>
                <a:gd name="connsiteY3" fmla="*/ 17483 h 34965"/>
                <a:gd name="connsiteX4" fmla="*/ 7964 w 22891"/>
                <a:gd name="connsiteY4" fmla="*/ 34966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91" h="34965">
                  <a:moveTo>
                    <a:pt x="7964" y="34966"/>
                  </a:moveTo>
                  <a:cubicBezTo>
                    <a:pt x="4467" y="24476"/>
                    <a:pt x="-777" y="18357"/>
                    <a:pt x="97" y="13986"/>
                  </a:cubicBezTo>
                  <a:cubicBezTo>
                    <a:pt x="971" y="8741"/>
                    <a:pt x="7964" y="4371"/>
                    <a:pt x="12335" y="0"/>
                  </a:cubicBezTo>
                  <a:cubicBezTo>
                    <a:pt x="16705" y="6119"/>
                    <a:pt x="22825" y="11364"/>
                    <a:pt x="22825" y="17483"/>
                  </a:cubicBezTo>
                  <a:cubicBezTo>
                    <a:pt x="23699" y="20979"/>
                    <a:pt x="15831" y="26224"/>
                    <a:pt x="7964" y="34966"/>
                  </a:cubicBezTo>
                  <a:close/>
                </a:path>
              </a:pathLst>
            </a:custGeom>
            <a:solidFill>
              <a:srgbClr val="D6273B"/>
            </a:solidFill>
            <a:ln w="8731" cap="flat">
              <a:noFill/>
              <a:prstDash val="solid"/>
              <a:miter/>
            </a:ln>
          </p:spPr>
          <p:txBody>
            <a:bodyPr rtlCol="0" anchor="ctr"/>
            <a:lstStyle/>
            <a:p>
              <a:endParaRPr lang="en-GB"/>
            </a:p>
          </p:txBody>
        </p:sp>
        <p:sp>
          <p:nvSpPr>
            <p:cNvPr id="1291" name="Freeform: Shape 1290">
              <a:extLst>
                <a:ext uri="{FF2B5EF4-FFF2-40B4-BE49-F238E27FC236}">
                  <a16:creationId xmlns:a16="http://schemas.microsoft.com/office/drawing/2014/main" id="{E8AEAEE1-6AC9-7BD8-7674-2CD56164CAD8}"/>
                </a:ext>
              </a:extLst>
            </p:cNvPr>
            <p:cNvSpPr/>
            <p:nvPr/>
          </p:nvSpPr>
          <p:spPr>
            <a:xfrm>
              <a:off x="10442840" y="1245695"/>
              <a:ext cx="23601" cy="20979"/>
            </a:xfrm>
            <a:custGeom>
              <a:avLst/>
              <a:gdLst>
                <a:gd name="connsiteX0" fmla="*/ 23602 w 23601"/>
                <a:gd name="connsiteY0" fmla="*/ 0 h 20979"/>
                <a:gd name="connsiteX1" fmla="*/ 0 w 23601"/>
                <a:gd name="connsiteY1" fmla="*/ 20979 h 20979"/>
                <a:gd name="connsiteX2" fmla="*/ 23602 w 23601"/>
                <a:gd name="connsiteY2" fmla="*/ 0 h 20979"/>
              </a:gdLst>
              <a:ahLst/>
              <a:cxnLst>
                <a:cxn ang="0">
                  <a:pos x="connsiteX0" y="connsiteY0"/>
                </a:cxn>
                <a:cxn ang="0">
                  <a:pos x="connsiteX1" y="connsiteY1"/>
                </a:cxn>
                <a:cxn ang="0">
                  <a:pos x="connsiteX2" y="connsiteY2"/>
                </a:cxn>
              </a:cxnLst>
              <a:rect l="l" t="t" r="r" b="b"/>
              <a:pathLst>
                <a:path w="23601" h="20979">
                  <a:moveTo>
                    <a:pt x="23602" y="0"/>
                  </a:moveTo>
                  <a:cubicBezTo>
                    <a:pt x="15735" y="6993"/>
                    <a:pt x="7867" y="13986"/>
                    <a:pt x="0" y="20979"/>
                  </a:cubicBezTo>
                  <a:cubicBezTo>
                    <a:pt x="7867" y="13986"/>
                    <a:pt x="15735" y="6993"/>
                    <a:pt x="23602" y="0"/>
                  </a:cubicBezTo>
                  <a:close/>
                </a:path>
              </a:pathLst>
            </a:custGeom>
            <a:solidFill>
              <a:srgbClr val="654A38"/>
            </a:solidFill>
            <a:ln w="8731" cap="flat">
              <a:noFill/>
              <a:prstDash val="solid"/>
              <a:miter/>
            </a:ln>
          </p:spPr>
          <p:txBody>
            <a:bodyPr rtlCol="0" anchor="ctr"/>
            <a:lstStyle/>
            <a:p>
              <a:endParaRPr lang="en-GB"/>
            </a:p>
          </p:txBody>
        </p:sp>
        <p:sp>
          <p:nvSpPr>
            <p:cNvPr id="1292" name="Freeform: Shape 1291">
              <a:extLst>
                <a:ext uri="{FF2B5EF4-FFF2-40B4-BE49-F238E27FC236}">
                  <a16:creationId xmlns:a16="http://schemas.microsoft.com/office/drawing/2014/main" id="{68292CB9-0647-C141-BE33-5FF077AEDE9C}"/>
                </a:ext>
              </a:extLst>
            </p:cNvPr>
            <p:cNvSpPr/>
            <p:nvPr/>
          </p:nvSpPr>
          <p:spPr>
            <a:xfrm>
              <a:off x="11131294" y="1814761"/>
              <a:ext cx="53693" cy="60315"/>
            </a:xfrm>
            <a:custGeom>
              <a:avLst/>
              <a:gdLst>
                <a:gd name="connsiteX0" fmla="*/ 25721 w 53693"/>
                <a:gd name="connsiteY0" fmla="*/ 0 h 60315"/>
                <a:gd name="connsiteX1" fmla="*/ 53693 w 53693"/>
                <a:gd name="connsiteY1" fmla="*/ 34092 h 60315"/>
                <a:gd name="connsiteX2" fmla="*/ 36210 w 53693"/>
                <a:gd name="connsiteY2" fmla="*/ 59442 h 60315"/>
                <a:gd name="connsiteX3" fmla="*/ 19602 w 53693"/>
                <a:gd name="connsiteY3" fmla="*/ 60316 h 60315"/>
                <a:gd name="connsiteX4" fmla="*/ 25721 w 53693"/>
                <a:gd name="connsiteY4" fmla="*/ 0 h 60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93" h="60315">
                  <a:moveTo>
                    <a:pt x="25721" y="0"/>
                  </a:moveTo>
                  <a:cubicBezTo>
                    <a:pt x="35336" y="11364"/>
                    <a:pt x="44078" y="22728"/>
                    <a:pt x="53693" y="34092"/>
                  </a:cubicBezTo>
                  <a:cubicBezTo>
                    <a:pt x="47574" y="42833"/>
                    <a:pt x="42330" y="50700"/>
                    <a:pt x="36210" y="59442"/>
                  </a:cubicBezTo>
                  <a:cubicBezTo>
                    <a:pt x="30966" y="59442"/>
                    <a:pt x="24847" y="60316"/>
                    <a:pt x="19602" y="60316"/>
                  </a:cubicBezTo>
                  <a:cubicBezTo>
                    <a:pt x="33588" y="41085"/>
                    <a:pt x="-35469" y="13986"/>
                    <a:pt x="25721" y="0"/>
                  </a:cubicBezTo>
                  <a:close/>
                </a:path>
              </a:pathLst>
            </a:custGeom>
            <a:solidFill>
              <a:srgbClr val="EA9024"/>
            </a:solidFill>
            <a:ln w="8731" cap="flat">
              <a:noFill/>
              <a:prstDash val="solid"/>
              <a:miter/>
            </a:ln>
          </p:spPr>
          <p:txBody>
            <a:bodyPr rtlCol="0" anchor="ctr"/>
            <a:lstStyle/>
            <a:p>
              <a:endParaRPr lang="en-GB"/>
            </a:p>
          </p:txBody>
        </p:sp>
        <p:sp>
          <p:nvSpPr>
            <p:cNvPr id="1293" name="Freeform: Shape 1292">
              <a:extLst>
                <a:ext uri="{FF2B5EF4-FFF2-40B4-BE49-F238E27FC236}">
                  <a16:creationId xmlns:a16="http://schemas.microsoft.com/office/drawing/2014/main" id="{5B1CB993-3BEE-05E9-97E5-6C1B14D19663}"/>
                </a:ext>
              </a:extLst>
            </p:cNvPr>
            <p:cNvSpPr/>
            <p:nvPr/>
          </p:nvSpPr>
          <p:spPr>
            <a:xfrm>
              <a:off x="11150022" y="1873329"/>
              <a:ext cx="27098" cy="38462"/>
            </a:xfrm>
            <a:custGeom>
              <a:avLst/>
              <a:gdLst>
                <a:gd name="connsiteX0" fmla="*/ 874 w 27098"/>
                <a:gd name="connsiteY0" fmla="*/ 874 h 38462"/>
                <a:gd name="connsiteX1" fmla="*/ 17483 w 27098"/>
                <a:gd name="connsiteY1" fmla="*/ 0 h 38462"/>
                <a:gd name="connsiteX2" fmla="*/ 27098 w 27098"/>
                <a:gd name="connsiteY2" fmla="*/ 29721 h 38462"/>
                <a:gd name="connsiteX3" fmla="*/ 26224 w 27098"/>
                <a:gd name="connsiteY3" fmla="*/ 35840 h 38462"/>
                <a:gd name="connsiteX4" fmla="*/ 0 w 27098"/>
                <a:gd name="connsiteY4" fmla="*/ 38462 h 38462"/>
                <a:gd name="connsiteX5" fmla="*/ 874 w 27098"/>
                <a:gd name="connsiteY5" fmla="*/ 874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98" h="38462">
                  <a:moveTo>
                    <a:pt x="874" y="874"/>
                  </a:moveTo>
                  <a:cubicBezTo>
                    <a:pt x="6119" y="874"/>
                    <a:pt x="12238" y="0"/>
                    <a:pt x="17483" y="0"/>
                  </a:cubicBezTo>
                  <a:cubicBezTo>
                    <a:pt x="20980" y="9616"/>
                    <a:pt x="23602" y="20105"/>
                    <a:pt x="27098" y="29721"/>
                  </a:cubicBezTo>
                  <a:cubicBezTo>
                    <a:pt x="27098" y="31469"/>
                    <a:pt x="26224" y="34092"/>
                    <a:pt x="26224" y="35840"/>
                  </a:cubicBezTo>
                  <a:cubicBezTo>
                    <a:pt x="17483" y="36714"/>
                    <a:pt x="8741" y="37588"/>
                    <a:pt x="0" y="38462"/>
                  </a:cubicBezTo>
                  <a:cubicBezTo>
                    <a:pt x="0" y="27098"/>
                    <a:pt x="0" y="13986"/>
                    <a:pt x="874" y="874"/>
                  </a:cubicBezTo>
                  <a:close/>
                </a:path>
              </a:pathLst>
            </a:custGeom>
            <a:solidFill>
              <a:srgbClr val="7B2B29"/>
            </a:solidFill>
            <a:ln w="8731" cap="flat">
              <a:noFill/>
              <a:prstDash val="solid"/>
              <a:miter/>
            </a:ln>
          </p:spPr>
          <p:txBody>
            <a:bodyPr rtlCol="0" anchor="ctr"/>
            <a:lstStyle/>
            <a:p>
              <a:endParaRPr lang="en-GB"/>
            </a:p>
          </p:txBody>
        </p:sp>
        <p:sp>
          <p:nvSpPr>
            <p:cNvPr id="1294" name="Freeform: Shape 1293">
              <a:extLst>
                <a:ext uri="{FF2B5EF4-FFF2-40B4-BE49-F238E27FC236}">
                  <a16:creationId xmlns:a16="http://schemas.microsoft.com/office/drawing/2014/main" id="{FBA23E16-959F-7137-2DC3-0B77C9A0FB8A}"/>
                </a:ext>
              </a:extLst>
            </p:cNvPr>
            <p:cNvSpPr/>
            <p:nvPr/>
          </p:nvSpPr>
          <p:spPr>
            <a:xfrm>
              <a:off x="11150022" y="1910043"/>
              <a:ext cx="26224" cy="2622"/>
            </a:xfrm>
            <a:custGeom>
              <a:avLst/>
              <a:gdLst>
                <a:gd name="connsiteX0" fmla="*/ 0 w 26224"/>
                <a:gd name="connsiteY0" fmla="*/ 2622 h 2622"/>
                <a:gd name="connsiteX1" fmla="*/ 26224 w 26224"/>
                <a:gd name="connsiteY1" fmla="*/ 0 h 2622"/>
                <a:gd name="connsiteX2" fmla="*/ 0 w 26224"/>
                <a:gd name="connsiteY2" fmla="*/ 2622 h 2622"/>
              </a:gdLst>
              <a:ahLst/>
              <a:cxnLst>
                <a:cxn ang="0">
                  <a:pos x="connsiteX0" y="connsiteY0"/>
                </a:cxn>
                <a:cxn ang="0">
                  <a:pos x="connsiteX1" y="connsiteY1"/>
                </a:cxn>
                <a:cxn ang="0">
                  <a:pos x="connsiteX2" y="connsiteY2"/>
                </a:cxn>
              </a:cxnLst>
              <a:rect l="l" t="t" r="r" b="b"/>
              <a:pathLst>
                <a:path w="26224" h="2622">
                  <a:moveTo>
                    <a:pt x="0" y="2622"/>
                  </a:moveTo>
                  <a:cubicBezTo>
                    <a:pt x="8741" y="1748"/>
                    <a:pt x="17483" y="874"/>
                    <a:pt x="26224" y="0"/>
                  </a:cubicBezTo>
                  <a:cubicBezTo>
                    <a:pt x="17483" y="874"/>
                    <a:pt x="8741" y="1748"/>
                    <a:pt x="0" y="2622"/>
                  </a:cubicBezTo>
                  <a:close/>
                </a:path>
              </a:pathLst>
            </a:custGeom>
            <a:solidFill>
              <a:srgbClr val="EA9024"/>
            </a:solidFill>
            <a:ln w="8731" cap="flat">
              <a:noFill/>
              <a:prstDash val="solid"/>
              <a:miter/>
            </a:ln>
          </p:spPr>
          <p:txBody>
            <a:bodyPr rtlCol="0" anchor="ctr"/>
            <a:lstStyle/>
            <a:p>
              <a:endParaRPr lang="en-GB"/>
            </a:p>
          </p:txBody>
        </p:sp>
        <p:sp>
          <p:nvSpPr>
            <p:cNvPr id="1295" name="Freeform: Shape 1294">
              <a:extLst>
                <a:ext uri="{FF2B5EF4-FFF2-40B4-BE49-F238E27FC236}">
                  <a16:creationId xmlns:a16="http://schemas.microsoft.com/office/drawing/2014/main" id="{B9578032-DF0F-582C-6AA5-CB1CAFC9FE2E}"/>
                </a:ext>
              </a:extLst>
            </p:cNvPr>
            <p:cNvSpPr/>
            <p:nvPr/>
          </p:nvSpPr>
          <p:spPr>
            <a:xfrm>
              <a:off x="10895646" y="1581365"/>
              <a:ext cx="20105" cy="14860"/>
            </a:xfrm>
            <a:custGeom>
              <a:avLst/>
              <a:gdLst>
                <a:gd name="connsiteX0" fmla="*/ 20105 w 20105"/>
                <a:gd name="connsiteY0" fmla="*/ 14860 h 14860"/>
                <a:gd name="connsiteX1" fmla="*/ 0 w 20105"/>
                <a:gd name="connsiteY1" fmla="*/ 13112 h 14860"/>
                <a:gd name="connsiteX2" fmla="*/ 10490 w 20105"/>
                <a:gd name="connsiteY2" fmla="*/ 0 h 14860"/>
                <a:gd name="connsiteX3" fmla="*/ 20105 w 20105"/>
                <a:gd name="connsiteY3" fmla="*/ 14860 h 14860"/>
              </a:gdLst>
              <a:ahLst/>
              <a:cxnLst>
                <a:cxn ang="0">
                  <a:pos x="connsiteX0" y="connsiteY0"/>
                </a:cxn>
                <a:cxn ang="0">
                  <a:pos x="connsiteX1" y="connsiteY1"/>
                </a:cxn>
                <a:cxn ang="0">
                  <a:pos x="connsiteX2" y="connsiteY2"/>
                </a:cxn>
                <a:cxn ang="0">
                  <a:pos x="connsiteX3" y="connsiteY3"/>
                </a:cxn>
              </a:cxnLst>
              <a:rect l="l" t="t" r="r" b="b"/>
              <a:pathLst>
                <a:path w="20105" h="14860">
                  <a:moveTo>
                    <a:pt x="20105" y="14860"/>
                  </a:moveTo>
                  <a:cubicBezTo>
                    <a:pt x="13112" y="13986"/>
                    <a:pt x="6993" y="13986"/>
                    <a:pt x="0" y="13112"/>
                  </a:cubicBezTo>
                  <a:cubicBezTo>
                    <a:pt x="3497" y="8741"/>
                    <a:pt x="6993" y="4371"/>
                    <a:pt x="10490" y="0"/>
                  </a:cubicBezTo>
                  <a:cubicBezTo>
                    <a:pt x="13986" y="4371"/>
                    <a:pt x="16609" y="9615"/>
                    <a:pt x="20105" y="14860"/>
                  </a:cubicBezTo>
                  <a:close/>
                </a:path>
              </a:pathLst>
            </a:custGeom>
            <a:solidFill>
              <a:srgbClr val="7E4E29"/>
            </a:solidFill>
            <a:ln w="8731" cap="flat">
              <a:noFill/>
              <a:prstDash val="solid"/>
              <a:miter/>
            </a:ln>
          </p:spPr>
          <p:txBody>
            <a:bodyPr rtlCol="0" anchor="ctr"/>
            <a:lstStyle/>
            <a:p>
              <a:endParaRPr lang="en-GB"/>
            </a:p>
          </p:txBody>
        </p:sp>
        <p:sp>
          <p:nvSpPr>
            <p:cNvPr id="1296" name="Freeform: Shape 1295">
              <a:extLst>
                <a:ext uri="{FF2B5EF4-FFF2-40B4-BE49-F238E27FC236}">
                  <a16:creationId xmlns:a16="http://schemas.microsoft.com/office/drawing/2014/main" id="{8D6771C7-6728-5F07-00D5-6F66F8A12394}"/>
                </a:ext>
              </a:extLst>
            </p:cNvPr>
            <p:cNvSpPr/>
            <p:nvPr/>
          </p:nvSpPr>
          <p:spPr>
            <a:xfrm>
              <a:off x="10830086" y="1486084"/>
              <a:ext cx="8741" cy="8741"/>
            </a:xfrm>
            <a:custGeom>
              <a:avLst/>
              <a:gdLst>
                <a:gd name="connsiteX0" fmla="*/ 0 w 8741"/>
                <a:gd name="connsiteY0" fmla="*/ 5245 h 8741"/>
                <a:gd name="connsiteX1" fmla="*/ 5245 w 8741"/>
                <a:gd name="connsiteY1" fmla="*/ 0 h 8741"/>
                <a:gd name="connsiteX2" fmla="*/ 8741 w 8741"/>
                <a:gd name="connsiteY2" fmla="*/ 6119 h 8741"/>
                <a:gd name="connsiteX3" fmla="*/ 6119 w 8741"/>
                <a:gd name="connsiteY3" fmla="*/ 8741 h 8741"/>
                <a:gd name="connsiteX4" fmla="*/ 0 w 8741"/>
                <a:gd name="connsiteY4" fmla="*/ 5245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8741">
                  <a:moveTo>
                    <a:pt x="0" y="5245"/>
                  </a:moveTo>
                  <a:cubicBezTo>
                    <a:pt x="1748" y="3497"/>
                    <a:pt x="3497" y="1748"/>
                    <a:pt x="5245" y="0"/>
                  </a:cubicBezTo>
                  <a:cubicBezTo>
                    <a:pt x="6993" y="1748"/>
                    <a:pt x="7867" y="3497"/>
                    <a:pt x="8741" y="6119"/>
                  </a:cubicBezTo>
                  <a:cubicBezTo>
                    <a:pt x="8741" y="6993"/>
                    <a:pt x="6993" y="8741"/>
                    <a:pt x="6119" y="8741"/>
                  </a:cubicBezTo>
                  <a:cubicBezTo>
                    <a:pt x="4371" y="7867"/>
                    <a:pt x="2622" y="6119"/>
                    <a:pt x="0" y="5245"/>
                  </a:cubicBezTo>
                  <a:close/>
                </a:path>
              </a:pathLst>
            </a:custGeom>
            <a:solidFill>
              <a:srgbClr val="EA9024"/>
            </a:solidFill>
            <a:ln w="8731" cap="flat">
              <a:noFill/>
              <a:prstDash val="solid"/>
              <a:miter/>
            </a:ln>
          </p:spPr>
          <p:txBody>
            <a:bodyPr rtlCol="0" anchor="ctr"/>
            <a:lstStyle/>
            <a:p>
              <a:endParaRPr lang="en-GB"/>
            </a:p>
          </p:txBody>
        </p:sp>
        <p:sp>
          <p:nvSpPr>
            <p:cNvPr id="1297" name="Freeform: Shape 1296">
              <a:extLst>
                <a:ext uri="{FF2B5EF4-FFF2-40B4-BE49-F238E27FC236}">
                  <a16:creationId xmlns:a16="http://schemas.microsoft.com/office/drawing/2014/main" id="{0233D1C5-265B-B34E-407F-C576DA45F35B}"/>
                </a:ext>
              </a:extLst>
            </p:cNvPr>
            <p:cNvSpPr/>
            <p:nvPr/>
          </p:nvSpPr>
          <p:spPr>
            <a:xfrm>
              <a:off x="10886905" y="1594477"/>
              <a:ext cx="8741" cy="7867"/>
            </a:xfrm>
            <a:custGeom>
              <a:avLst/>
              <a:gdLst>
                <a:gd name="connsiteX0" fmla="*/ 8741 w 8741"/>
                <a:gd name="connsiteY0" fmla="*/ 0 h 7867"/>
                <a:gd name="connsiteX1" fmla="*/ 0 w 8741"/>
                <a:gd name="connsiteY1" fmla="*/ 7867 h 7867"/>
                <a:gd name="connsiteX2" fmla="*/ 8741 w 8741"/>
                <a:gd name="connsiteY2" fmla="*/ 0 h 7867"/>
              </a:gdLst>
              <a:ahLst/>
              <a:cxnLst>
                <a:cxn ang="0">
                  <a:pos x="connsiteX0" y="connsiteY0"/>
                </a:cxn>
                <a:cxn ang="0">
                  <a:pos x="connsiteX1" y="connsiteY1"/>
                </a:cxn>
                <a:cxn ang="0">
                  <a:pos x="connsiteX2" y="connsiteY2"/>
                </a:cxn>
              </a:cxnLst>
              <a:rect l="l" t="t" r="r" b="b"/>
              <a:pathLst>
                <a:path w="8741" h="7867">
                  <a:moveTo>
                    <a:pt x="8741" y="0"/>
                  </a:moveTo>
                  <a:cubicBezTo>
                    <a:pt x="6119" y="2622"/>
                    <a:pt x="2622" y="5245"/>
                    <a:pt x="0" y="7867"/>
                  </a:cubicBezTo>
                  <a:cubicBezTo>
                    <a:pt x="3497" y="5245"/>
                    <a:pt x="6119" y="2622"/>
                    <a:pt x="8741" y="0"/>
                  </a:cubicBezTo>
                  <a:close/>
                </a:path>
              </a:pathLst>
            </a:custGeom>
            <a:solidFill>
              <a:srgbClr val="7E4E29"/>
            </a:solidFill>
            <a:ln w="8731" cap="flat">
              <a:noFill/>
              <a:prstDash val="solid"/>
              <a:miter/>
            </a:ln>
          </p:spPr>
          <p:txBody>
            <a:bodyPr rtlCol="0" anchor="ctr"/>
            <a:lstStyle/>
            <a:p>
              <a:endParaRPr lang="en-GB"/>
            </a:p>
          </p:txBody>
        </p:sp>
        <p:sp>
          <p:nvSpPr>
            <p:cNvPr id="1298" name="Freeform: Shape 1297">
              <a:extLst>
                <a:ext uri="{FF2B5EF4-FFF2-40B4-BE49-F238E27FC236}">
                  <a16:creationId xmlns:a16="http://schemas.microsoft.com/office/drawing/2014/main" id="{C2A58472-4B2C-7EAC-3ED7-998C2C88F5EC}"/>
                </a:ext>
              </a:extLst>
            </p:cNvPr>
            <p:cNvSpPr/>
            <p:nvPr/>
          </p:nvSpPr>
          <p:spPr>
            <a:xfrm>
              <a:off x="11406145" y="1311255"/>
              <a:ext cx="116260" cy="101529"/>
            </a:xfrm>
            <a:custGeom>
              <a:avLst/>
              <a:gdLst>
                <a:gd name="connsiteX0" fmla="*/ 0 w 116260"/>
                <a:gd name="connsiteY0" fmla="*/ 54197 h 101529"/>
                <a:gd name="connsiteX1" fmla="*/ 70806 w 116260"/>
                <a:gd name="connsiteY1" fmla="*/ 0 h 101529"/>
                <a:gd name="connsiteX2" fmla="*/ 116261 w 116260"/>
                <a:gd name="connsiteY2" fmla="*/ 13112 h 101529"/>
                <a:gd name="connsiteX3" fmla="*/ 55945 w 116260"/>
                <a:gd name="connsiteY3" fmla="*/ 96156 h 101529"/>
                <a:gd name="connsiteX4" fmla="*/ 0 w 116260"/>
                <a:gd name="connsiteY4" fmla="*/ 54197 h 101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260" h="101529">
                  <a:moveTo>
                    <a:pt x="0" y="54197"/>
                  </a:moveTo>
                  <a:cubicBezTo>
                    <a:pt x="23602" y="35840"/>
                    <a:pt x="47204" y="18357"/>
                    <a:pt x="70806" y="0"/>
                  </a:cubicBezTo>
                  <a:cubicBezTo>
                    <a:pt x="85666" y="4371"/>
                    <a:pt x="101401" y="8741"/>
                    <a:pt x="116261" y="13112"/>
                  </a:cubicBezTo>
                  <a:cubicBezTo>
                    <a:pt x="97030" y="41959"/>
                    <a:pt x="83044" y="79547"/>
                    <a:pt x="55945" y="96156"/>
                  </a:cubicBezTo>
                  <a:cubicBezTo>
                    <a:pt x="24476" y="115387"/>
                    <a:pt x="11364" y="78673"/>
                    <a:pt x="0" y="54197"/>
                  </a:cubicBezTo>
                  <a:close/>
                </a:path>
              </a:pathLst>
            </a:custGeom>
            <a:solidFill>
              <a:srgbClr val="EA9024"/>
            </a:solidFill>
            <a:ln w="8731" cap="flat">
              <a:noFill/>
              <a:prstDash val="solid"/>
              <a:miter/>
            </a:ln>
          </p:spPr>
          <p:txBody>
            <a:bodyPr rtlCol="0" anchor="ctr"/>
            <a:lstStyle/>
            <a:p>
              <a:endParaRPr lang="en-GB"/>
            </a:p>
          </p:txBody>
        </p:sp>
        <p:sp>
          <p:nvSpPr>
            <p:cNvPr id="1299" name="Freeform: Shape 1298">
              <a:extLst>
                <a:ext uri="{FF2B5EF4-FFF2-40B4-BE49-F238E27FC236}">
                  <a16:creationId xmlns:a16="http://schemas.microsoft.com/office/drawing/2014/main" id="{FEAC8B73-0B12-C809-A47A-52F9EB84F4AE}"/>
                </a:ext>
              </a:extLst>
            </p:cNvPr>
            <p:cNvSpPr/>
            <p:nvPr/>
          </p:nvSpPr>
          <p:spPr>
            <a:xfrm>
              <a:off x="11566113" y="1227338"/>
              <a:ext cx="125876" cy="121505"/>
            </a:xfrm>
            <a:custGeom>
              <a:avLst/>
              <a:gdLst>
                <a:gd name="connsiteX0" fmla="*/ 116261 w 125876"/>
                <a:gd name="connsiteY0" fmla="*/ 45455 h 121505"/>
                <a:gd name="connsiteX1" fmla="*/ 118883 w 125876"/>
                <a:gd name="connsiteY1" fmla="*/ 48952 h 121505"/>
                <a:gd name="connsiteX2" fmla="*/ 125876 w 125876"/>
                <a:gd name="connsiteY2" fmla="*/ 69931 h 121505"/>
                <a:gd name="connsiteX3" fmla="*/ 125876 w 125876"/>
                <a:gd name="connsiteY3" fmla="*/ 115387 h 121505"/>
                <a:gd name="connsiteX4" fmla="*/ 125003 w 125876"/>
                <a:gd name="connsiteY4" fmla="*/ 121506 h 121505"/>
                <a:gd name="connsiteX5" fmla="*/ 0 w 125876"/>
                <a:gd name="connsiteY5" fmla="*/ 49826 h 121505"/>
                <a:gd name="connsiteX6" fmla="*/ 13112 w 125876"/>
                <a:gd name="connsiteY6" fmla="*/ 25350 h 121505"/>
                <a:gd name="connsiteX7" fmla="*/ 59442 w 125876"/>
                <a:gd name="connsiteY7" fmla="*/ 0 h 121505"/>
                <a:gd name="connsiteX8" fmla="*/ 73428 w 125876"/>
                <a:gd name="connsiteY8" fmla="*/ 874 h 121505"/>
                <a:gd name="connsiteX9" fmla="*/ 90037 w 125876"/>
                <a:gd name="connsiteY9" fmla="*/ 30595 h 121505"/>
                <a:gd name="connsiteX10" fmla="*/ 116261 w 125876"/>
                <a:gd name="connsiteY10" fmla="*/ 45455 h 1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876" h="121505">
                  <a:moveTo>
                    <a:pt x="116261" y="45455"/>
                  </a:moveTo>
                  <a:cubicBezTo>
                    <a:pt x="116261" y="45455"/>
                    <a:pt x="118883" y="48952"/>
                    <a:pt x="118883" y="48952"/>
                  </a:cubicBezTo>
                  <a:cubicBezTo>
                    <a:pt x="121506" y="55945"/>
                    <a:pt x="123254" y="62938"/>
                    <a:pt x="125876" y="69931"/>
                  </a:cubicBezTo>
                  <a:cubicBezTo>
                    <a:pt x="125876" y="84792"/>
                    <a:pt x="125876" y="100526"/>
                    <a:pt x="125876" y="115387"/>
                  </a:cubicBezTo>
                  <a:cubicBezTo>
                    <a:pt x="125876" y="117135"/>
                    <a:pt x="125003" y="119757"/>
                    <a:pt x="125003" y="121506"/>
                  </a:cubicBezTo>
                  <a:cubicBezTo>
                    <a:pt x="83044" y="97904"/>
                    <a:pt x="41085" y="73428"/>
                    <a:pt x="0" y="49826"/>
                  </a:cubicBezTo>
                  <a:cubicBezTo>
                    <a:pt x="4371" y="41959"/>
                    <a:pt x="8741" y="34092"/>
                    <a:pt x="13112" y="25350"/>
                  </a:cubicBezTo>
                  <a:cubicBezTo>
                    <a:pt x="28847" y="16609"/>
                    <a:pt x="43707" y="8741"/>
                    <a:pt x="59442" y="0"/>
                  </a:cubicBezTo>
                  <a:cubicBezTo>
                    <a:pt x="63813" y="0"/>
                    <a:pt x="69057" y="874"/>
                    <a:pt x="73428" y="874"/>
                  </a:cubicBezTo>
                  <a:cubicBezTo>
                    <a:pt x="78673" y="10490"/>
                    <a:pt x="84792" y="20979"/>
                    <a:pt x="90037" y="30595"/>
                  </a:cubicBezTo>
                  <a:cubicBezTo>
                    <a:pt x="98778" y="35840"/>
                    <a:pt x="107520" y="40210"/>
                    <a:pt x="116261" y="45455"/>
                  </a:cubicBezTo>
                  <a:close/>
                </a:path>
              </a:pathLst>
            </a:custGeom>
            <a:solidFill>
              <a:srgbClr val="BA3325"/>
            </a:solidFill>
            <a:ln w="8731" cap="flat">
              <a:noFill/>
              <a:prstDash val="solid"/>
              <a:miter/>
            </a:ln>
          </p:spPr>
          <p:txBody>
            <a:bodyPr rtlCol="0" anchor="ctr"/>
            <a:lstStyle/>
            <a:p>
              <a:endParaRPr lang="en-GB"/>
            </a:p>
          </p:txBody>
        </p:sp>
        <p:sp>
          <p:nvSpPr>
            <p:cNvPr id="1300" name="Freeform: Shape 1299">
              <a:extLst>
                <a:ext uri="{FF2B5EF4-FFF2-40B4-BE49-F238E27FC236}">
                  <a16:creationId xmlns:a16="http://schemas.microsoft.com/office/drawing/2014/main" id="{E16C2817-2F4F-CAF0-502A-A04B1E32A6E3}"/>
                </a:ext>
              </a:extLst>
            </p:cNvPr>
            <p:cNvSpPr/>
            <p:nvPr/>
          </p:nvSpPr>
          <p:spPr>
            <a:xfrm>
              <a:off x="11553875" y="1340976"/>
              <a:ext cx="76265" cy="106645"/>
            </a:xfrm>
            <a:custGeom>
              <a:avLst/>
              <a:gdLst>
                <a:gd name="connsiteX0" fmla="*/ 34966 w 76265"/>
                <a:gd name="connsiteY0" fmla="*/ 106645 h 106645"/>
                <a:gd name="connsiteX1" fmla="*/ 0 w 76265"/>
                <a:gd name="connsiteY1" fmla="*/ 37588 h 106645"/>
                <a:gd name="connsiteX2" fmla="*/ 36714 w 76265"/>
                <a:gd name="connsiteY2" fmla="*/ 0 h 106645"/>
                <a:gd name="connsiteX3" fmla="*/ 76051 w 76265"/>
                <a:gd name="connsiteY3" fmla="*/ 46329 h 106645"/>
                <a:gd name="connsiteX4" fmla="*/ 34966 w 76265"/>
                <a:gd name="connsiteY4" fmla="*/ 106645 h 106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65" h="106645">
                  <a:moveTo>
                    <a:pt x="34966" y="106645"/>
                  </a:moveTo>
                  <a:cubicBezTo>
                    <a:pt x="17483" y="74302"/>
                    <a:pt x="0" y="55945"/>
                    <a:pt x="0" y="37588"/>
                  </a:cubicBezTo>
                  <a:cubicBezTo>
                    <a:pt x="0" y="25350"/>
                    <a:pt x="23602" y="12238"/>
                    <a:pt x="36714" y="0"/>
                  </a:cubicBezTo>
                  <a:cubicBezTo>
                    <a:pt x="50700" y="14860"/>
                    <a:pt x="73428" y="28847"/>
                    <a:pt x="76051" y="46329"/>
                  </a:cubicBezTo>
                  <a:cubicBezTo>
                    <a:pt x="78673" y="59442"/>
                    <a:pt x="56819" y="76924"/>
                    <a:pt x="34966" y="106645"/>
                  </a:cubicBezTo>
                  <a:close/>
                </a:path>
              </a:pathLst>
            </a:custGeom>
            <a:solidFill>
              <a:srgbClr val="EA9024"/>
            </a:solidFill>
            <a:ln w="8731" cap="flat">
              <a:noFill/>
              <a:prstDash val="solid"/>
              <a:miter/>
            </a:ln>
          </p:spPr>
          <p:txBody>
            <a:bodyPr rtlCol="0" anchor="ctr"/>
            <a:lstStyle/>
            <a:p>
              <a:endParaRPr lang="en-GB"/>
            </a:p>
          </p:txBody>
        </p:sp>
        <p:sp>
          <p:nvSpPr>
            <p:cNvPr id="1301" name="Freeform: Shape 1300">
              <a:extLst>
                <a:ext uri="{FF2B5EF4-FFF2-40B4-BE49-F238E27FC236}">
                  <a16:creationId xmlns:a16="http://schemas.microsoft.com/office/drawing/2014/main" id="{3E3FCFC9-50A8-6D2F-1844-C9DBBE39A1FD}"/>
                </a:ext>
              </a:extLst>
            </p:cNvPr>
            <p:cNvSpPr/>
            <p:nvPr/>
          </p:nvSpPr>
          <p:spPr>
            <a:xfrm>
              <a:off x="11322167" y="1363704"/>
              <a:ext cx="71740" cy="75499"/>
            </a:xfrm>
            <a:custGeom>
              <a:avLst/>
              <a:gdLst>
                <a:gd name="connsiteX0" fmla="*/ 12299 w 71740"/>
                <a:gd name="connsiteY0" fmla="*/ 0 h 75499"/>
                <a:gd name="connsiteX1" fmla="*/ 71741 w 71740"/>
                <a:gd name="connsiteY1" fmla="*/ 21854 h 75499"/>
                <a:gd name="connsiteX2" fmla="*/ 31530 w 71740"/>
                <a:gd name="connsiteY2" fmla="*/ 75176 h 75499"/>
                <a:gd name="connsiteX3" fmla="*/ 61 w 71740"/>
                <a:gd name="connsiteY3" fmla="*/ 56819 h 75499"/>
                <a:gd name="connsiteX4" fmla="*/ 12299 w 71740"/>
                <a:gd name="connsiteY4" fmla="*/ 0 h 75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40" h="75499">
                  <a:moveTo>
                    <a:pt x="12299" y="0"/>
                  </a:moveTo>
                  <a:cubicBezTo>
                    <a:pt x="32404" y="6993"/>
                    <a:pt x="51635" y="14860"/>
                    <a:pt x="71741" y="21854"/>
                  </a:cubicBezTo>
                  <a:cubicBezTo>
                    <a:pt x="58629" y="40211"/>
                    <a:pt x="47265" y="59442"/>
                    <a:pt x="31530" y="75176"/>
                  </a:cubicBezTo>
                  <a:cubicBezTo>
                    <a:pt x="28908" y="77799"/>
                    <a:pt x="61" y="63812"/>
                    <a:pt x="61" y="56819"/>
                  </a:cubicBezTo>
                  <a:cubicBezTo>
                    <a:pt x="-813" y="37588"/>
                    <a:pt x="7928" y="18357"/>
                    <a:pt x="12299" y="0"/>
                  </a:cubicBezTo>
                  <a:close/>
                </a:path>
              </a:pathLst>
            </a:custGeom>
            <a:solidFill>
              <a:srgbClr val="EA9024"/>
            </a:solidFill>
            <a:ln w="8731" cap="flat">
              <a:noFill/>
              <a:prstDash val="solid"/>
              <a:miter/>
            </a:ln>
          </p:spPr>
          <p:txBody>
            <a:bodyPr rtlCol="0" anchor="ctr"/>
            <a:lstStyle/>
            <a:p>
              <a:endParaRPr lang="en-GB"/>
            </a:p>
          </p:txBody>
        </p:sp>
        <p:sp>
          <p:nvSpPr>
            <p:cNvPr id="1302" name="Freeform: Shape 1301">
              <a:extLst>
                <a:ext uri="{FF2B5EF4-FFF2-40B4-BE49-F238E27FC236}">
                  <a16:creationId xmlns:a16="http://schemas.microsoft.com/office/drawing/2014/main" id="{1D93BDEC-EFB8-1823-387E-2ABAD2806D0F}"/>
                </a:ext>
              </a:extLst>
            </p:cNvPr>
            <p:cNvSpPr/>
            <p:nvPr/>
          </p:nvSpPr>
          <p:spPr>
            <a:xfrm>
              <a:off x="11644587" y="1395173"/>
              <a:ext cx="61389" cy="126007"/>
            </a:xfrm>
            <a:custGeom>
              <a:avLst/>
              <a:gdLst>
                <a:gd name="connsiteX0" fmla="*/ 29047 w 61389"/>
                <a:gd name="connsiteY0" fmla="*/ 0 h 126007"/>
                <a:gd name="connsiteX1" fmla="*/ 61390 w 61389"/>
                <a:gd name="connsiteY1" fmla="*/ 64686 h 126007"/>
                <a:gd name="connsiteX2" fmla="*/ 15934 w 61389"/>
                <a:gd name="connsiteY2" fmla="*/ 118883 h 126007"/>
                <a:gd name="connsiteX3" fmla="*/ 29047 w 61389"/>
                <a:gd name="connsiteY3" fmla="*/ 0 h 126007"/>
              </a:gdLst>
              <a:ahLst/>
              <a:cxnLst>
                <a:cxn ang="0">
                  <a:pos x="connsiteX0" y="connsiteY0"/>
                </a:cxn>
                <a:cxn ang="0">
                  <a:pos x="connsiteX1" y="connsiteY1"/>
                </a:cxn>
                <a:cxn ang="0">
                  <a:pos x="connsiteX2" y="connsiteY2"/>
                </a:cxn>
                <a:cxn ang="0">
                  <a:pos x="connsiteX3" y="connsiteY3"/>
                </a:cxn>
              </a:cxnLst>
              <a:rect l="l" t="t" r="r" b="b"/>
              <a:pathLst>
                <a:path w="61389" h="126007">
                  <a:moveTo>
                    <a:pt x="29047" y="0"/>
                  </a:moveTo>
                  <a:cubicBezTo>
                    <a:pt x="15934" y="33217"/>
                    <a:pt x="24676" y="55945"/>
                    <a:pt x="61390" y="64686"/>
                  </a:cubicBezTo>
                  <a:cubicBezTo>
                    <a:pt x="49152" y="84792"/>
                    <a:pt x="86740" y="146856"/>
                    <a:pt x="15934" y="118883"/>
                  </a:cubicBezTo>
                  <a:cubicBezTo>
                    <a:pt x="22053" y="79547"/>
                    <a:pt x="-31270" y="33217"/>
                    <a:pt x="29047" y="0"/>
                  </a:cubicBezTo>
                  <a:close/>
                </a:path>
              </a:pathLst>
            </a:custGeom>
            <a:solidFill>
              <a:srgbClr val="BA3325"/>
            </a:solidFill>
            <a:ln w="8731" cap="flat">
              <a:noFill/>
              <a:prstDash val="solid"/>
              <a:miter/>
            </a:ln>
          </p:spPr>
          <p:txBody>
            <a:bodyPr rtlCol="0" anchor="ctr"/>
            <a:lstStyle/>
            <a:p>
              <a:endParaRPr lang="en-GB"/>
            </a:p>
          </p:txBody>
        </p:sp>
        <p:sp>
          <p:nvSpPr>
            <p:cNvPr id="1303" name="Freeform: Shape 1302">
              <a:extLst>
                <a:ext uri="{FF2B5EF4-FFF2-40B4-BE49-F238E27FC236}">
                  <a16:creationId xmlns:a16="http://schemas.microsoft.com/office/drawing/2014/main" id="{73930E0D-73C2-E775-432C-269C7E071274}"/>
                </a:ext>
              </a:extLst>
            </p:cNvPr>
            <p:cNvSpPr/>
            <p:nvPr/>
          </p:nvSpPr>
          <p:spPr>
            <a:xfrm>
              <a:off x="11499679" y="1219470"/>
              <a:ext cx="79547" cy="57693"/>
            </a:xfrm>
            <a:custGeom>
              <a:avLst/>
              <a:gdLst>
                <a:gd name="connsiteX0" fmla="*/ 79547 w 79547"/>
                <a:gd name="connsiteY0" fmla="*/ 33217 h 57693"/>
                <a:gd name="connsiteX1" fmla="*/ 66435 w 79547"/>
                <a:gd name="connsiteY1" fmla="*/ 57693 h 57693"/>
                <a:gd name="connsiteX2" fmla="*/ 874 w 79547"/>
                <a:gd name="connsiteY2" fmla="*/ 51574 h 57693"/>
                <a:gd name="connsiteX3" fmla="*/ 0 w 79547"/>
                <a:gd name="connsiteY3" fmla="*/ 34966 h 57693"/>
                <a:gd name="connsiteX4" fmla="*/ 8741 w 79547"/>
                <a:gd name="connsiteY4" fmla="*/ 17483 h 57693"/>
                <a:gd name="connsiteX5" fmla="*/ 17483 w 79547"/>
                <a:gd name="connsiteY5" fmla="*/ 0 h 57693"/>
                <a:gd name="connsiteX6" fmla="*/ 79547 w 79547"/>
                <a:gd name="connsiteY6" fmla="*/ 33217 h 57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7" h="57693">
                  <a:moveTo>
                    <a:pt x="79547" y="33217"/>
                  </a:moveTo>
                  <a:cubicBezTo>
                    <a:pt x="75176" y="41085"/>
                    <a:pt x="70806" y="48952"/>
                    <a:pt x="66435" y="57693"/>
                  </a:cubicBezTo>
                  <a:cubicBezTo>
                    <a:pt x="44581" y="55945"/>
                    <a:pt x="22728" y="54197"/>
                    <a:pt x="874" y="51574"/>
                  </a:cubicBezTo>
                  <a:cubicBezTo>
                    <a:pt x="874" y="46330"/>
                    <a:pt x="0" y="40211"/>
                    <a:pt x="0" y="34966"/>
                  </a:cubicBezTo>
                  <a:cubicBezTo>
                    <a:pt x="2623" y="28847"/>
                    <a:pt x="6119" y="23602"/>
                    <a:pt x="8741" y="17483"/>
                  </a:cubicBezTo>
                  <a:cubicBezTo>
                    <a:pt x="11364" y="11364"/>
                    <a:pt x="14861" y="6119"/>
                    <a:pt x="17483" y="0"/>
                  </a:cubicBezTo>
                  <a:cubicBezTo>
                    <a:pt x="38462" y="10490"/>
                    <a:pt x="58568" y="21854"/>
                    <a:pt x="79547" y="33217"/>
                  </a:cubicBezTo>
                  <a:close/>
                </a:path>
              </a:pathLst>
            </a:custGeom>
            <a:solidFill>
              <a:srgbClr val="E56A2D"/>
            </a:solidFill>
            <a:ln w="8731" cap="flat">
              <a:noFill/>
              <a:prstDash val="solid"/>
              <a:miter/>
            </a:ln>
          </p:spPr>
          <p:txBody>
            <a:bodyPr rtlCol="0" anchor="ctr"/>
            <a:lstStyle/>
            <a:p>
              <a:endParaRPr lang="en-GB"/>
            </a:p>
          </p:txBody>
        </p:sp>
        <p:sp>
          <p:nvSpPr>
            <p:cNvPr id="1304" name="Freeform: Shape 1303">
              <a:extLst>
                <a:ext uri="{FF2B5EF4-FFF2-40B4-BE49-F238E27FC236}">
                  <a16:creationId xmlns:a16="http://schemas.microsoft.com/office/drawing/2014/main" id="{88F8761C-7D85-5B75-9F90-F7B3B3257E05}"/>
                </a:ext>
              </a:extLst>
            </p:cNvPr>
            <p:cNvSpPr/>
            <p:nvPr/>
          </p:nvSpPr>
          <p:spPr>
            <a:xfrm>
              <a:off x="11619392" y="1516679"/>
              <a:ext cx="34135" cy="38462"/>
            </a:xfrm>
            <a:custGeom>
              <a:avLst/>
              <a:gdLst>
                <a:gd name="connsiteX0" fmla="*/ 34136 w 34135"/>
                <a:gd name="connsiteY0" fmla="*/ 2622 h 38462"/>
                <a:gd name="connsiteX1" fmla="*/ 17527 w 34135"/>
                <a:gd name="connsiteY1" fmla="*/ 38462 h 38462"/>
                <a:gd name="connsiteX2" fmla="*/ 44 w 34135"/>
                <a:gd name="connsiteY2" fmla="*/ 28847 h 38462"/>
                <a:gd name="connsiteX3" fmla="*/ 12282 w 34135"/>
                <a:gd name="connsiteY3" fmla="*/ 0 h 38462"/>
                <a:gd name="connsiteX4" fmla="*/ 34136 w 34135"/>
                <a:gd name="connsiteY4" fmla="*/ 2622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35" h="38462">
                  <a:moveTo>
                    <a:pt x="34136" y="2622"/>
                  </a:moveTo>
                  <a:cubicBezTo>
                    <a:pt x="28891" y="14860"/>
                    <a:pt x="22772" y="26224"/>
                    <a:pt x="17527" y="38462"/>
                  </a:cubicBezTo>
                  <a:cubicBezTo>
                    <a:pt x="11408" y="34966"/>
                    <a:pt x="-830" y="30595"/>
                    <a:pt x="44" y="28847"/>
                  </a:cubicBezTo>
                  <a:cubicBezTo>
                    <a:pt x="2667" y="19231"/>
                    <a:pt x="7912" y="9616"/>
                    <a:pt x="12282" y="0"/>
                  </a:cubicBezTo>
                  <a:cubicBezTo>
                    <a:pt x="19276" y="874"/>
                    <a:pt x="27143" y="1748"/>
                    <a:pt x="34136" y="2622"/>
                  </a:cubicBezTo>
                  <a:close/>
                </a:path>
              </a:pathLst>
            </a:custGeom>
            <a:solidFill>
              <a:srgbClr val="BA3325"/>
            </a:solidFill>
            <a:ln w="8731" cap="flat">
              <a:noFill/>
              <a:prstDash val="solid"/>
              <a:miter/>
            </a:ln>
          </p:spPr>
          <p:txBody>
            <a:bodyPr rtlCol="0" anchor="ctr"/>
            <a:lstStyle/>
            <a:p>
              <a:endParaRPr lang="en-GB"/>
            </a:p>
          </p:txBody>
        </p:sp>
        <p:sp>
          <p:nvSpPr>
            <p:cNvPr id="1305" name="Freeform: Shape 1304">
              <a:extLst>
                <a:ext uri="{FF2B5EF4-FFF2-40B4-BE49-F238E27FC236}">
                  <a16:creationId xmlns:a16="http://schemas.microsoft.com/office/drawing/2014/main" id="{E5444A6F-9834-97A6-B871-4E83012CB439}"/>
                </a:ext>
              </a:extLst>
            </p:cNvPr>
            <p:cNvSpPr/>
            <p:nvPr/>
          </p:nvSpPr>
          <p:spPr>
            <a:xfrm>
              <a:off x="10904388" y="1263177"/>
              <a:ext cx="59441" cy="59441"/>
            </a:xfrm>
            <a:custGeom>
              <a:avLst/>
              <a:gdLst>
                <a:gd name="connsiteX0" fmla="*/ 18357 w 59441"/>
                <a:gd name="connsiteY0" fmla="*/ 0 h 59441"/>
                <a:gd name="connsiteX1" fmla="*/ 59442 w 59441"/>
                <a:gd name="connsiteY1" fmla="*/ 27973 h 59441"/>
                <a:gd name="connsiteX2" fmla="*/ 34092 w 59441"/>
                <a:gd name="connsiteY2" fmla="*/ 59442 h 59441"/>
                <a:gd name="connsiteX3" fmla="*/ 0 w 59441"/>
                <a:gd name="connsiteY3" fmla="*/ 25350 h 59441"/>
                <a:gd name="connsiteX4" fmla="*/ 18357 w 59441"/>
                <a:gd name="connsiteY4" fmla="*/ 0 h 59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59441">
                  <a:moveTo>
                    <a:pt x="18357" y="0"/>
                  </a:moveTo>
                  <a:cubicBezTo>
                    <a:pt x="32343" y="9616"/>
                    <a:pt x="45455" y="18357"/>
                    <a:pt x="59442" y="27973"/>
                  </a:cubicBezTo>
                  <a:cubicBezTo>
                    <a:pt x="50700" y="38462"/>
                    <a:pt x="42833" y="48952"/>
                    <a:pt x="34092" y="59442"/>
                  </a:cubicBezTo>
                  <a:cubicBezTo>
                    <a:pt x="22727" y="48078"/>
                    <a:pt x="11364" y="36714"/>
                    <a:pt x="0" y="25350"/>
                  </a:cubicBezTo>
                  <a:cubicBezTo>
                    <a:pt x="6119" y="16609"/>
                    <a:pt x="12238" y="8741"/>
                    <a:pt x="18357" y="0"/>
                  </a:cubicBezTo>
                  <a:close/>
                </a:path>
              </a:pathLst>
            </a:custGeom>
            <a:solidFill>
              <a:srgbClr val="E56A2D"/>
            </a:solidFill>
            <a:ln w="8731" cap="flat">
              <a:noFill/>
              <a:prstDash val="solid"/>
              <a:miter/>
            </a:ln>
          </p:spPr>
          <p:txBody>
            <a:bodyPr rtlCol="0" anchor="ctr"/>
            <a:lstStyle/>
            <a:p>
              <a:endParaRPr lang="en-GB"/>
            </a:p>
          </p:txBody>
        </p:sp>
        <p:sp>
          <p:nvSpPr>
            <p:cNvPr id="1306" name="Freeform: Shape 1305">
              <a:extLst>
                <a:ext uri="{FF2B5EF4-FFF2-40B4-BE49-F238E27FC236}">
                  <a16:creationId xmlns:a16="http://schemas.microsoft.com/office/drawing/2014/main" id="{2DA0FD8D-0C42-0A8B-EDD6-4D4F00664954}"/>
                </a:ext>
              </a:extLst>
            </p:cNvPr>
            <p:cNvSpPr/>
            <p:nvPr/>
          </p:nvSpPr>
          <p:spPr>
            <a:xfrm>
              <a:off x="10853620" y="1047264"/>
              <a:ext cx="28039" cy="34965"/>
            </a:xfrm>
            <a:custGeom>
              <a:avLst/>
              <a:gdLst>
                <a:gd name="connsiteX0" fmla="*/ 28040 w 28039"/>
                <a:gd name="connsiteY0" fmla="*/ 14860 h 34965"/>
                <a:gd name="connsiteX1" fmla="*/ 10557 w 28039"/>
                <a:gd name="connsiteY1" fmla="*/ 34966 h 34965"/>
                <a:gd name="connsiteX2" fmla="*/ 67 w 28039"/>
                <a:gd name="connsiteY2" fmla="*/ 20105 h 34965"/>
                <a:gd name="connsiteX3" fmla="*/ 11431 w 28039"/>
                <a:gd name="connsiteY3" fmla="*/ 0 h 34965"/>
                <a:gd name="connsiteX4" fmla="*/ 28040 w 28039"/>
                <a:gd name="connsiteY4" fmla="*/ 1486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39" h="34965">
                  <a:moveTo>
                    <a:pt x="28040" y="14860"/>
                  </a:moveTo>
                  <a:cubicBezTo>
                    <a:pt x="21047" y="22728"/>
                    <a:pt x="15802" y="28847"/>
                    <a:pt x="10557" y="34966"/>
                  </a:cubicBezTo>
                  <a:cubicBezTo>
                    <a:pt x="7061" y="29721"/>
                    <a:pt x="-807" y="24476"/>
                    <a:pt x="67" y="20105"/>
                  </a:cubicBezTo>
                  <a:cubicBezTo>
                    <a:pt x="942" y="13112"/>
                    <a:pt x="7935" y="6993"/>
                    <a:pt x="11431" y="0"/>
                  </a:cubicBezTo>
                  <a:cubicBezTo>
                    <a:pt x="15802" y="4371"/>
                    <a:pt x="21047" y="8741"/>
                    <a:pt x="28040" y="14860"/>
                  </a:cubicBezTo>
                  <a:close/>
                </a:path>
              </a:pathLst>
            </a:custGeom>
            <a:solidFill>
              <a:srgbClr val="54683D"/>
            </a:solidFill>
            <a:ln w="8731" cap="flat">
              <a:noFill/>
              <a:prstDash val="solid"/>
              <a:miter/>
            </a:ln>
          </p:spPr>
          <p:txBody>
            <a:bodyPr rtlCol="0" anchor="ctr"/>
            <a:lstStyle/>
            <a:p>
              <a:endParaRPr lang="en-GB"/>
            </a:p>
          </p:txBody>
        </p:sp>
        <p:sp>
          <p:nvSpPr>
            <p:cNvPr id="1307" name="Freeform: Shape 1306">
              <a:extLst>
                <a:ext uri="{FF2B5EF4-FFF2-40B4-BE49-F238E27FC236}">
                  <a16:creationId xmlns:a16="http://schemas.microsoft.com/office/drawing/2014/main" id="{AC060919-5830-F5B3-D871-E4622E6B8393}"/>
                </a:ext>
              </a:extLst>
            </p:cNvPr>
            <p:cNvSpPr/>
            <p:nvPr/>
          </p:nvSpPr>
          <p:spPr>
            <a:xfrm>
              <a:off x="10513646" y="4375125"/>
              <a:ext cx="95281" cy="191436"/>
            </a:xfrm>
            <a:custGeom>
              <a:avLst/>
              <a:gdLst>
                <a:gd name="connsiteX0" fmla="*/ 0 w 95281"/>
                <a:gd name="connsiteY0" fmla="*/ 137240 h 191436"/>
                <a:gd name="connsiteX1" fmla="*/ 49826 w 95281"/>
                <a:gd name="connsiteY1" fmla="*/ 0 h 191436"/>
                <a:gd name="connsiteX2" fmla="*/ 95281 w 95281"/>
                <a:gd name="connsiteY2" fmla="*/ 23602 h 191436"/>
                <a:gd name="connsiteX3" fmla="*/ 52449 w 95281"/>
                <a:gd name="connsiteY3" fmla="*/ 191437 h 191436"/>
                <a:gd name="connsiteX4" fmla="*/ 10490 w 95281"/>
                <a:gd name="connsiteY4" fmla="*/ 156471 h 191436"/>
                <a:gd name="connsiteX5" fmla="*/ 0 w 95281"/>
                <a:gd name="connsiteY5" fmla="*/ 137240 h 19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81" h="191436">
                  <a:moveTo>
                    <a:pt x="0" y="137240"/>
                  </a:moveTo>
                  <a:cubicBezTo>
                    <a:pt x="16609" y="91785"/>
                    <a:pt x="33217" y="46329"/>
                    <a:pt x="49826" y="0"/>
                  </a:cubicBezTo>
                  <a:cubicBezTo>
                    <a:pt x="64686" y="7867"/>
                    <a:pt x="80421" y="15734"/>
                    <a:pt x="95281" y="23602"/>
                  </a:cubicBezTo>
                  <a:cubicBezTo>
                    <a:pt x="81295" y="79547"/>
                    <a:pt x="66435" y="135492"/>
                    <a:pt x="52449" y="191437"/>
                  </a:cubicBezTo>
                  <a:cubicBezTo>
                    <a:pt x="38462" y="180073"/>
                    <a:pt x="24476" y="167835"/>
                    <a:pt x="10490" y="156471"/>
                  </a:cubicBezTo>
                  <a:cubicBezTo>
                    <a:pt x="6993" y="150353"/>
                    <a:pt x="3497" y="144234"/>
                    <a:pt x="0" y="137240"/>
                  </a:cubicBezTo>
                  <a:close/>
                </a:path>
              </a:pathLst>
            </a:custGeom>
            <a:solidFill>
              <a:srgbClr val="654A38"/>
            </a:solidFill>
            <a:ln w="8731" cap="flat">
              <a:noFill/>
              <a:prstDash val="solid"/>
              <a:miter/>
            </a:ln>
          </p:spPr>
          <p:txBody>
            <a:bodyPr rtlCol="0" anchor="ctr"/>
            <a:lstStyle/>
            <a:p>
              <a:endParaRPr lang="en-GB"/>
            </a:p>
          </p:txBody>
        </p:sp>
        <p:sp>
          <p:nvSpPr>
            <p:cNvPr id="1308" name="Freeform: Shape 1307">
              <a:extLst>
                <a:ext uri="{FF2B5EF4-FFF2-40B4-BE49-F238E27FC236}">
                  <a16:creationId xmlns:a16="http://schemas.microsoft.com/office/drawing/2014/main" id="{213F2F8D-B8F2-D745-8B00-E1B28BFDEDA6}"/>
                </a:ext>
              </a:extLst>
            </p:cNvPr>
            <p:cNvSpPr/>
            <p:nvPr/>
          </p:nvSpPr>
          <p:spPr>
            <a:xfrm>
              <a:off x="10515394" y="4855028"/>
              <a:ext cx="118009" cy="139862"/>
            </a:xfrm>
            <a:custGeom>
              <a:avLst/>
              <a:gdLst>
                <a:gd name="connsiteX0" fmla="*/ 33217 w 118009"/>
                <a:gd name="connsiteY0" fmla="*/ 138989 h 139862"/>
                <a:gd name="connsiteX1" fmla="*/ 0 w 118009"/>
                <a:gd name="connsiteY1" fmla="*/ 12238 h 139862"/>
                <a:gd name="connsiteX2" fmla="*/ 67309 w 118009"/>
                <a:gd name="connsiteY2" fmla="*/ 8741 h 139862"/>
                <a:gd name="connsiteX3" fmla="*/ 92659 w 118009"/>
                <a:gd name="connsiteY3" fmla="*/ 0 h 139862"/>
                <a:gd name="connsiteX4" fmla="*/ 91785 w 118009"/>
                <a:gd name="connsiteY4" fmla="*/ 34092 h 139862"/>
                <a:gd name="connsiteX5" fmla="*/ 50700 w 118009"/>
                <a:gd name="connsiteY5" fmla="*/ 37589 h 139862"/>
                <a:gd name="connsiteX6" fmla="*/ 91785 w 118009"/>
                <a:gd name="connsiteY6" fmla="*/ 60316 h 139862"/>
                <a:gd name="connsiteX7" fmla="*/ 111016 w 118009"/>
                <a:gd name="connsiteY7" fmla="*/ 41959 h 139862"/>
                <a:gd name="connsiteX8" fmla="*/ 114512 w 118009"/>
                <a:gd name="connsiteY8" fmla="*/ 43707 h 139862"/>
                <a:gd name="connsiteX9" fmla="*/ 118009 w 118009"/>
                <a:gd name="connsiteY9" fmla="*/ 43707 h 139862"/>
                <a:gd name="connsiteX10" fmla="*/ 118009 w 118009"/>
                <a:gd name="connsiteY10" fmla="*/ 43707 h 139862"/>
                <a:gd name="connsiteX11" fmla="*/ 48078 w 118009"/>
                <a:gd name="connsiteY11" fmla="*/ 139863 h 139862"/>
                <a:gd name="connsiteX12" fmla="*/ 33217 w 118009"/>
                <a:gd name="connsiteY12" fmla="*/ 138989 h 139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009" h="139862">
                  <a:moveTo>
                    <a:pt x="33217" y="138989"/>
                  </a:moveTo>
                  <a:cubicBezTo>
                    <a:pt x="21854" y="97030"/>
                    <a:pt x="11364" y="55071"/>
                    <a:pt x="0" y="12238"/>
                  </a:cubicBezTo>
                  <a:cubicBezTo>
                    <a:pt x="22727" y="11364"/>
                    <a:pt x="44581" y="10490"/>
                    <a:pt x="67309" y="8741"/>
                  </a:cubicBezTo>
                  <a:cubicBezTo>
                    <a:pt x="76050" y="6119"/>
                    <a:pt x="83917" y="2623"/>
                    <a:pt x="92659" y="0"/>
                  </a:cubicBezTo>
                  <a:cubicBezTo>
                    <a:pt x="92659" y="11364"/>
                    <a:pt x="92659" y="22728"/>
                    <a:pt x="91785" y="34092"/>
                  </a:cubicBezTo>
                  <a:cubicBezTo>
                    <a:pt x="77799" y="34966"/>
                    <a:pt x="64686" y="36714"/>
                    <a:pt x="50700" y="37589"/>
                  </a:cubicBezTo>
                  <a:cubicBezTo>
                    <a:pt x="64686" y="45456"/>
                    <a:pt x="77799" y="52449"/>
                    <a:pt x="91785" y="60316"/>
                  </a:cubicBezTo>
                  <a:cubicBezTo>
                    <a:pt x="97904" y="54197"/>
                    <a:pt x="104897" y="48078"/>
                    <a:pt x="111016" y="41959"/>
                  </a:cubicBezTo>
                  <a:lnTo>
                    <a:pt x="114512" y="43707"/>
                  </a:lnTo>
                  <a:lnTo>
                    <a:pt x="118009" y="43707"/>
                  </a:lnTo>
                  <a:lnTo>
                    <a:pt x="118009" y="43707"/>
                  </a:lnTo>
                  <a:cubicBezTo>
                    <a:pt x="110142" y="86540"/>
                    <a:pt x="4371" y="58568"/>
                    <a:pt x="48078" y="139863"/>
                  </a:cubicBezTo>
                  <a:cubicBezTo>
                    <a:pt x="42833" y="139863"/>
                    <a:pt x="38462" y="138989"/>
                    <a:pt x="33217" y="138989"/>
                  </a:cubicBezTo>
                  <a:close/>
                </a:path>
              </a:pathLst>
            </a:custGeom>
            <a:solidFill>
              <a:srgbClr val="BA3325"/>
            </a:solidFill>
            <a:ln w="8731" cap="flat">
              <a:noFill/>
              <a:prstDash val="solid"/>
              <a:miter/>
            </a:ln>
          </p:spPr>
          <p:txBody>
            <a:bodyPr rtlCol="0" anchor="ctr"/>
            <a:lstStyle/>
            <a:p>
              <a:endParaRPr lang="en-GB"/>
            </a:p>
          </p:txBody>
        </p:sp>
        <p:sp>
          <p:nvSpPr>
            <p:cNvPr id="1309" name="Freeform: Shape 1308">
              <a:extLst>
                <a:ext uri="{FF2B5EF4-FFF2-40B4-BE49-F238E27FC236}">
                  <a16:creationId xmlns:a16="http://schemas.microsoft.com/office/drawing/2014/main" id="{F65E794B-1DBA-A153-9096-B89659D31736}"/>
                </a:ext>
              </a:extLst>
            </p:cNvPr>
            <p:cNvSpPr/>
            <p:nvPr/>
          </p:nvSpPr>
          <p:spPr>
            <a:xfrm>
              <a:off x="10491792" y="4727404"/>
              <a:ext cx="58567" cy="58336"/>
            </a:xfrm>
            <a:custGeom>
              <a:avLst/>
              <a:gdLst>
                <a:gd name="connsiteX0" fmla="*/ 0 w 58567"/>
                <a:gd name="connsiteY0" fmla="*/ 4371 h 58336"/>
                <a:gd name="connsiteX1" fmla="*/ 9616 w 58567"/>
                <a:gd name="connsiteY1" fmla="*/ 0 h 58336"/>
                <a:gd name="connsiteX2" fmla="*/ 58568 w 58567"/>
                <a:gd name="connsiteY2" fmla="*/ 13986 h 58336"/>
                <a:gd name="connsiteX3" fmla="*/ 55945 w 58567"/>
                <a:gd name="connsiteY3" fmla="*/ 24476 h 58336"/>
                <a:gd name="connsiteX4" fmla="*/ 51574 w 58567"/>
                <a:gd name="connsiteY4" fmla="*/ 32343 h 58336"/>
                <a:gd name="connsiteX5" fmla="*/ 0 w 58567"/>
                <a:gd name="connsiteY5" fmla="*/ 52449 h 58336"/>
                <a:gd name="connsiteX6" fmla="*/ 0 w 58567"/>
                <a:gd name="connsiteY6" fmla="*/ 4371 h 5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67" h="58336">
                  <a:moveTo>
                    <a:pt x="0" y="4371"/>
                  </a:moveTo>
                  <a:cubicBezTo>
                    <a:pt x="3497" y="2622"/>
                    <a:pt x="6993" y="1748"/>
                    <a:pt x="9616" y="0"/>
                  </a:cubicBezTo>
                  <a:cubicBezTo>
                    <a:pt x="26224" y="4371"/>
                    <a:pt x="41959" y="9615"/>
                    <a:pt x="58568" y="13986"/>
                  </a:cubicBezTo>
                  <a:cubicBezTo>
                    <a:pt x="57693" y="17483"/>
                    <a:pt x="56819" y="20980"/>
                    <a:pt x="55945" y="24476"/>
                  </a:cubicBezTo>
                  <a:cubicBezTo>
                    <a:pt x="54197" y="27098"/>
                    <a:pt x="53323" y="29721"/>
                    <a:pt x="51574" y="32343"/>
                  </a:cubicBezTo>
                  <a:cubicBezTo>
                    <a:pt x="44581" y="65561"/>
                    <a:pt x="22728" y="60316"/>
                    <a:pt x="0" y="52449"/>
                  </a:cubicBezTo>
                  <a:cubicBezTo>
                    <a:pt x="0" y="35840"/>
                    <a:pt x="0" y="20105"/>
                    <a:pt x="0" y="4371"/>
                  </a:cubicBezTo>
                  <a:close/>
                </a:path>
              </a:pathLst>
            </a:custGeom>
            <a:solidFill>
              <a:srgbClr val="923957"/>
            </a:solidFill>
            <a:ln w="8731" cap="flat">
              <a:noFill/>
              <a:prstDash val="solid"/>
              <a:miter/>
            </a:ln>
          </p:spPr>
          <p:txBody>
            <a:bodyPr rtlCol="0" anchor="ctr"/>
            <a:lstStyle/>
            <a:p>
              <a:endParaRPr lang="en-GB"/>
            </a:p>
          </p:txBody>
        </p:sp>
        <p:sp>
          <p:nvSpPr>
            <p:cNvPr id="1310" name="Freeform: Shape 1309">
              <a:extLst>
                <a:ext uri="{FF2B5EF4-FFF2-40B4-BE49-F238E27FC236}">
                  <a16:creationId xmlns:a16="http://schemas.microsoft.com/office/drawing/2014/main" id="{3C184BCA-B0AF-64CB-7F65-22F18A7EE6B7}"/>
                </a:ext>
              </a:extLst>
            </p:cNvPr>
            <p:cNvSpPr/>
            <p:nvPr/>
          </p:nvSpPr>
          <p:spPr>
            <a:xfrm>
              <a:off x="10352804" y="4542086"/>
              <a:ext cx="55070" cy="102274"/>
            </a:xfrm>
            <a:custGeom>
              <a:avLst/>
              <a:gdLst>
                <a:gd name="connsiteX0" fmla="*/ 53323 w 55070"/>
                <a:gd name="connsiteY0" fmla="*/ 41959 h 102274"/>
                <a:gd name="connsiteX1" fmla="*/ 55071 w 55070"/>
                <a:gd name="connsiteY1" fmla="*/ 51575 h 102274"/>
                <a:gd name="connsiteX2" fmla="*/ 0 w 55070"/>
                <a:gd name="connsiteY2" fmla="*/ 102275 h 102274"/>
                <a:gd name="connsiteX3" fmla="*/ 1748 w 55070"/>
                <a:gd name="connsiteY3" fmla="*/ 0 h 102274"/>
                <a:gd name="connsiteX4" fmla="*/ 53323 w 55070"/>
                <a:gd name="connsiteY4" fmla="*/ 41959 h 102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70" h="102274">
                  <a:moveTo>
                    <a:pt x="53323" y="41959"/>
                  </a:moveTo>
                  <a:cubicBezTo>
                    <a:pt x="54197" y="45456"/>
                    <a:pt x="54197" y="48078"/>
                    <a:pt x="55071" y="51575"/>
                  </a:cubicBezTo>
                  <a:cubicBezTo>
                    <a:pt x="36714" y="68183"/>
                    <a:pt x="18357" y="85666"/>
                    <a:pt x="0" y="102275"/>
                  </a:cubicBezTo>
                  <a:cubicBezTo>
                    <a:pt x="34966" y="69057"/>
                    <a:pt x="30595" y="34966"/>
                    <a:pt x="1748" y="0"/>
                  </a:cubicBezTo>
                  <a:cubicBezTo>
                    <a:pt x="18357" y="13987"/>
                    <a:pt x="35840" y="27973"/>
                    <a:pt x="53323" y="41959"/>
                  </a:cubicBezTo>
                  <a:close/>
                </a:path>
              </a:pathLst>
            </a:custGeom>
            <a:solidFill>
              <a:srgbClr val="7B2B29"/>
            </a:solidFill>
            <a:ln w="8731" cap="flat">
              <a:noFill/>
              <a:prstDash val="solid"/>
              <a:miter/>
            </a:ln>
          </p:spPr>
          <p:txBody>
            <a:bodyPr rtlCol="0" anchor="ctr"/>
            <a:lstStyle/>
            <a:p>
              <a:endParaRPr lang="en-GB"/>
            </a:p>
          </p:txBody>
        </p:sp>
        <p:sp>
          <p:nvSpPr>
            <p:cNvPr id="1311" name="Freeform: Shape 1310">
              <a:extLst>
                <a:ext uri="{FF2B5EF4-FFF2-40B4-BE49-F238E27FC236}">
                  <a16:creationId xmlns:a16="http://schemas.microsoft.com/office/drawing/2014/main" id="{45AA9082-F22B-9A67-83C1-A63E7778148B}"/>
                </a:ext>
              </a:extLst>
            </p:cNvPr>
            <p:cNvSpPr/>
            <p:nvPr/>
          </p:nvSpPr>
          <p:spPr>
            <a:xfrm>
              <a:off x="10567806" y="4694187"/>
              <a:ext cx="62100" cy="68183"/>
            </a:xfrm>
            <a:custGeom>
              <a:avLst/>
              <a:gdLst>
                <a:gd name="connsiteX0" fmla="*/ 30632 w 62100"/>
                <a:gd name="connsiteY0" fmla="*/ 10490 h 68183"/>
                <a:gd name="connsiteX1" fmla="*/ 41121 w 62100"/>
                <a:gd name="connsiteY1" fmla="*/ 12238 h 68183"/>
                <a:gd name="connsiteX2" fmla="*/ 43744 w 62100"/>
                <a:gd name="connsiteY2" fmla="*/ 22727 h 68183"/>
                <a:gd name="connsiteX3" fmla="*/ 49863 w 62100"/>
                <a:gd name="connsiteY3" fmla="*/ 19231 h 68183"/>
                <a:gd name="connsiteX4" fmla="*/ 62101 w 62100"/>
                <a:gd name="connsiteY4" fmla="*/ 36714 h 68183"/>
                <a:gd name="connsiteX5" fmla="*/ 40247 w 62100"/>
                <a:gd name="connsiteY5" fmla="*/ 68183 h 68183"/>
                <a:gd name="connsiteX6" fmla="*/ 37 w 62100"/>
                <a:gd name="connsiteY6" fmla="*/ 23602 h 68183"/>
                <a:gd name="connsiteX7" fmla="*/ 21890 w 62100"/>
                <a:gd name="connsiteY7" fmla="*/ 0 h 68183"/>
                <a:gd name="connsiteX8" fmla="*/ 21890 w 62100"/>
                <a:gd name="connsiteY8" fmla="*/ 0 h 68183"/>
                <a:gd name="connsiteX9" fmla="*/ 28009 w 62100"/>
                <a:gd name="connsiteY9" fmla="*/ 6119 h 68183"/>
                <a:gd name="connsiteX10" fmla="*/ 30632 w 62100"/>
                <a:gd name="connsiteY10" fmla="*/ 10490 h 68183"/>
                <a:gd name="connsiteX11" fmla="*/ 28009 w 62100"/>
                <a:gd name="connsiteY11" fmla="*/ 13112 h 68183"/>
                <a:gd name="connsiteX12" fmla="*/ 30632 w 62100"/>
                <a:gd name="connsiteY12" fmla="*/ 10490 h 68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100" h="68183">
                  <a:moveTo>
                    <a:pt x="30632" y="10490"/>
                  </a:moveTo>
                  <a:cubicBezTo>
                    <a:pt x="34128" y="11364"/>
                    <a:pt x="37625" y="11364"/>
                    <a:pt x="41121" y="12238"/>
                  </a:cubicBezTo>
                  <a:cubicBezTo>
                    <a:pt x="41996" y="15734"/>
                    <a:pt x="42870" y="19231"/>
                    <a:pt x="43744" y="22727"/>
                  </a:cubicBezTo>
                  <a:cubicBezTo>
                    <a:pt x="45492" y="21854"/>
                    <a:pt x="47241" y="20105"/>
                    <a:pt x="49863" y="19231"/>
                  </a:cubicBezTo>
                  <a:cubicBezTo>
                    <a:pt x="54234" y="25350"/>
                    <a:pt x="57730" y="30595"/>
                    <a:pt x="62101" y="36714"/>
                  </a:cubicBezTo>
                  <a:cubicBezTo>
                    <a:pt x="55108" y="47203"/>
                    <a:pt x="47241" y="57693"/>
                    <a:pt x="40247" y="68183"/>
                  </a:cubicBezTo>
                  <a:cubicBezTo>
                    <a:pt x="26261" y="53322"/>
                    <a:pt x="11401" y="39336"/>
                    <a:pt x="37" y="23602"/>
                  </a:cubicBezTo>
                  <a:cubicBezTo>
                    <a:pt x="-837" y="21854"/>
                    <a:pt x="14023" y="8741"/>
                    <a:pt x="21890" y="0"/>
                  </a:cubicBezTo>
                  <a:cubicBezTo>
                    <a:pt x="21890" y="0"/>
                    <a:pt x="21890" y="0"/>
                    <a:pt x="21890" y="0"/>
                  </a:cubicBezTo>
                  <a:cubicBezTo>
                    <a:pt x="23639" y="1748"/>
                    <a:pt x="25387" y="4371"/>
                    <a:pt x="28009" y="6119"/>
                  </a:cubicBezTo>
                  <a:cubicBezTo>
                    <a:pt x="29758" y="5245"/>
                    <a:pt x="31506" y="6993"/>
                    <a:pt x="30632" y="10490"/>
                  </a:cubicBezTo>
                  <a:cubicBezTo>
                    <a:pt x="29758" y="11364"/>
                    <a:pt x="28884" y="12238"/>
                    <a:pt x="28009" y="13112"/>
                  </a:cubicBezTo>
                  <a:cubicBezTo>
                    <a:pt x="29758" y="12238"/>
                    <a:pt x="30632" y="11364"/>
                    <a:pt x="30632" y="10490"/>
                  </a:cubicBezTo>
                  <a:close/>
                </a:path>
              </a:pathLst>
            </a:custGeom>
            <a:solidFill>
              <a:srgbClr val="7B2B29"/>
            </a:solidFill>
            <a:ln w="8731" cap="flat">
              <a:noFill/>
              <a:prstDash val="solid"/>
              <a:miter/>
            </a:ln>
          </p:spPr>
          <p:txBody>
            <a:bodyPr rtlCol="0" anchor="ctr"/>
            <a:lstStyle/>
            <a:p>
              <a:endParaRPr lang="en-GB"/>
            </a:p>
          </p:txBody>
        </p:sp>
        <p:sp>
          <p:nvSpPr>
            <p:cNvPr id="1312" name="Freeform: Shape 1311">
              <a:extLst>
                <a:ext uri="{FF2B5EF4-FFF2-40B4-BE49-F238E27FC236}">
                  <a16:creationId xmlns:a16="http://schemas.microsoft.com/office/drawing/2014/main" id="{B0BDFC43-4525-7BAC-2866-CD0E388A1F05}"/>
                </a:ext>
              </a:extLst>
            </p:cNvPr>
            <p:cNvSpPr/>
            <p:nvPr/>
          </p:nvSpPr>
          <p:spPr>
            <a:xfrm>
              <a:off x="10378154" y="4723907"/>
              <a:ext cx="40210" cy="38462"/>
            </a:xfrm>
            <a:custGeom>
              <a:avLst/>
              <a:gdLst>
                <a:gd name="connsiteX0" fmla="*/ 40211 w 40210"/>
                <a:gd name="connsiteY0" fmla="*/ 38462 h 38462"/>
                <a:gd name="connsiteX1" fmla="*/ 0 w 40210"/>
                <a:gd name="connsiteY1" fmla="*/ 19231 h 38462"/>
                <a:gd name="connsiteX2" fmla="*/ 37588 w 40210"/>
                <a:gd name="connsiteY2" fmla="*/ 0 h 38462"/>
                <a:gd name="connsiteX3" fmla="*/ 37588 w 40210"/>
                <a:gd name="connsiteY3" fmla="*/ 0 h 38462"/>
                <a:gd name="connsiteX4" fmla="*/ 40211 w 40210"/>
                <a:gd name="connsiteY4" fmla="*/ 38462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38462">
                  <a:moveTo>
                    <a:pt x="40211" y="38462"/>
                  </a:moveTo>
                  <a:cubicBezTo>
                    <a:pt x="27098" y="32343"/>
                    <a:pt x="13112" y="26224"/>
                    <a:pt x="0" y="19231"/>
                  </a:cubicBezTo>
                  <a:cubicBezTo>
                    <a:pt x="12238" y="13112"/>
                    <a:pt x="24476" y="6994"/>
                    <a:pt x="37588" y="0"/>
                  </a:cubicBezTo>
                  <a:cubicBezTo>
                    <a:pt x="37588" y="0"/>
                    <a:pt x="37588" y="0"/>
                    <a:pt x="37588" y="0"/>
                  </a:cubicBezTo>
                  <a:cubicBezTo>
                    <a:pt x="38462" y="13112"/>
                    <a:pt x="39336" y="26224"/>
                    <a:pt x="40211" y="38462"/>
                  </a:cubicBezTo>
                  <a:close/>
                </a:path>
              </a:pathLst>
            </a:custGeom>
            <a:solidFill>
              <a:srgbClr val="923957"/>
            </a:solidFill>
            <a:ln w="8731" cap="flat">
              <a:noFill/>
              <a:prstDash val="solid"/>
              <a:miter/>
            </a:ln>
          </p:spPr>
          <p:txBody>
            <a:bodyPr rtlCol="0" anchor="ctr"/>
            <a:lstStyle/>
            <a:p>
              <a:endParaRPr lang="en-GB"/>
            </a:p>
          </p:txBody>
        </p:sp>
        <p:sp>
          <p:nvSpPr>
            <p:cNvPr id="1313" name="Freeform: Shape 1312">
              <a:extLst>
                <a:ext uri="{FF2B5EF4-FFF2-40B4-BE49-F238E27FC236}">
                  <a16:creationId xmlns:a16="http://schemas.microsoft.com/office/drawing/2014/main" id="{5672BBDF-DCF0-CBAC-D112-892DC24E033C}"/>
                </a:ext>
              </a:extLst>
            </p:cNvPr>
            <p:cNvSpPr/>
            <p:nvPr/>
          </p:nvSpPr>
          <p:spPr>
            <a:xfrm>
              <a:off x="10483925" y="4512365"/>
              <a:ext cx="40383" cy="56434"/>
            </a:xfrm>
            <a:custGeom>
              <a:avLst/>
              <a:gdLst>
                <a:gd name="connsiteX0" fmla="*/ 29721 w 40383"/>
                <a:gd name="connsiteY0" fmla="*/ 0 h 56434"/>
                <a:gd name="connsiteX1" fmla="*/ 40211 w 40383"/>
                <a:gd name="connsiteY1" fmla="*/ 20105 h 56434"/>
                <a:gd name="connsiteX2" fmla="*/ 0 w 40383"/>
                <a:gd name="connsiteY2" fmla="*/ 53322 h 56434"/>
                <a:gd name="connsiteX3" fmla="*/ 29721 w 40383"/>
                <a:gd name="connsiteY3" fmla="*/ 0 h 56434"/>
              </a:gdLst>
              <a:ahLst/>
              <a:cxnLst>
                <a:cxn ang="0">
                  <a:pos x="connsiteX0" y="connsiteY0"/>
                </a:cxn>
                <a:cxn ang="0">
                  <a:pos x="connsiteX1" y="connsiteY1"/>
                </a:cxn>
                <a:cxn ang="0">
                  <a:pos x="connsiteX2" y="connsiteY2"/>
                </a:cxn>
                <a:cxn ang="0">
                  <a:pos x="connsiteX3" y="connsiteY3"/>
                </a:cxn>
              </a:cxnLst>
              <a:rect l="l" t="t" r="r" b="b"/>
              <a:pathLst>
                <a:path w="40383" h="56434">
                  <a:moveTo>
                    <a:pt x="29721" y="0"/>
                  </a:moveTo>
                  <a:cubicBezTo>
                    <a:pt x="33217" y="6993"/>
                    <a:pt x="36714" y="13112"/>
                    <a:pt x="40211" y="20105"/>
                  </a:cubicBezTo>
                  <a:cubicBezTo>
                    <a:pt x="41959" y="49826"/>
                    <a:pt x="30595" y="62938"/>
                    <a:pt x="0" y="53322"/>
                  </a:cubicBezTo>
                  <a:cubicBezTo>
                    <a:pt x="10490" y="35840"/>
                    <a:pt x="20105" y="18357"/>
                    <a:pt x="29721" y="0"/>
                  </a:cubicBezTo>
                  <a:close/>
                </a:path>
              </a:pathLst>
            </a:custGeom>
            <a:solidFill>
              <a:srgbClr val="B23D4A"/>
            </a:solidFill>
            <a:ln w="8731" cap="flat">
              <a:noFill/>
              <a:prstDash val="solid"/>
              <a:miter/>
            </a:ln>
          </p:spPr>
          <p:txBody>
            <a:bodyPr rtlCol="0" anchor="ctr"/>
            <a:lstStyle/>
            <a:p>
              <a:endParaRPr lang="en-GB"/>
            </a:p>
          </p:txBody>
        </p:sp>
        <p:sp>
          <p:nvSpPr>
            <p:cNvPr id="1314" name="Freeform: Shape 1313">
              <a:extLst>
                <a:ext uri="{FF2B5EF4-FFF2-40B4-BE49-F238E27FC236}">
                  <a16:creationId xmlns:a16="http://schemas.microsoft.com/office/drawing/2014/main" id="{F9AB1A7C-44F7-A369-4B4C-BCA07D749C9F}"/>
                </a:ext>
              </a:extLst>
            </p:cNvPr>
            <p:cNvSpPr/>
            <p:nvPr/>
          </p:nvSpPr>
          <p:spPr>
            <a:xfrm>
              <a:off x="10463820" y="4731775"/>
              <a:ext cx="27972" cy="55070"/>
            </a:xfrm>
            <a:custGeom>
              <a:avLst/>
              <a:gdLst>
                <a:gd name="connsiteX0" fmla="*/ 27973 w 27972"/>
                <a:gd name="connsiteY0" fmla="*/ 0 h 55070"/>
                <a:gd name="connsiteX1" fmla="*/ 27973 w 27972"/>
                <a:gd name="connsiteY1" fmla="*/ 48078 h 55070"/>
                <a:gd name="connsiteX2" fmla="*/ 0 w 27972"/>
                <a:gd name="connsiteY2" fmla="*/ 55071 h 55070"/>
                <a:gd name="connsiteX3" fmla="*/ 0 w 27972"/>
                <a:gd name="connsiteY3" fmla="*/ 55071 h 55070"/>
                <a:gd name="connsiteX4" fmla="*/ 27973 w 27972"/>
                <a:gd name="connsiteY4" fmla="*/ 0 h 55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55070">
                  <a:moveTo>
                    <a:pt x="27973" y="0"/>
                  </a:moveTo>
                  <a:cubicBezTo>
                    <a:pt x="27973" y="15734"/>
                    <a:pt x="27973" y="32343"/>
                    <a:pt x="27973" y="48078"/>
                  </a:cubicBezTo>
                  <a:cubicBezTo>
                    <a:pt x="18357" y="50700"/>
                    <a:pt x="9616" y="52449"/>
                    <a:pt x="0" y="55071"/>
                  </a:cubicBezTo>
                  <a:cubicBezTo>
                    <a:pt x="0" y="55071"/>
                    <a:pt x="0" y="55071"/>
                    <a:pt x="0" y="55071"/>
                  </a:cubicBezTo>
                  <a:cubicBezTo>
                    <a:pt x="8741" y="36714"/>
                    <a:pt x="18357" y="18357"/>
                    <a:pt x="27973" y="0"/>
                  </a:cubicBezTo>
                  <a:close/>
                </a:path>
              </a:pathLst>
            </a:custGeom>
            <a:solidFill>
              <a:srgbClr val="7B2B29"/>
            </a:solidFill>
            <a:ln w="8731" cap="flat">
              <a:noFill/>
              <a:prstDash val="solid"/>
              <a:miter/>
            </a:ln>
          </p:spPr>
          <p:txBody>
            <a:bodyPr rtlCol="0" anchor="ctr"/>
            <a:lstStyle/>
            <a:p>
              <a:endParaRPr lang="en-GB"/>
            </a:p>
          </p:txBody>
        </p:sp>
        <p:sp>
          <p:nvSpPr>
            <p:cNvPr id="1315" name="Freeform: Shape 1314">
              <a:extLst>
                <a:ext uri="{FF2B5EF4-FFF2-40B4-BE49-F238E27FC236}">
                  <a16:creationId xmlns:a16="http://schemas.microsoft.com/office/drawing/2014/main" id="{698434D6-765D-64EC-317B-C1F63DC43E0F}"/>
                </a:ext>
              </a:extLst>
            </p:cNvPr>
            <p:cNvSpPr/>
            <p:nvPr/>
          </p:nvSpPr>
          <p:spPr>
            <a:xfrm>
              <a:off x="10501408" y="4707970"/>
              <a:ext cx="48952" cy="33419"/>
            </a:xfrm>
            <a:custGeom>
              <a:avLst/>
              <a:gdLst>
                <a:gd name="connsiteX0" fmla="*/ 48952 w 48952"/>
                <a:gd name="connsiteY0" fmla="*/ 33420 h 33419"/>
                <a:gd name="connsiteX1" fmla="*/ 0 w 48952"/>
                <a:gd name="connsiteY1" fmla="*/ 19433 h 33419"/>
                <a:gd name="connsiteX2" fmla="*/ 48952 w 48952"/>
                <a:gd name="connsiteY2" fmla="*/ 33420 h 33419"/>
              </a:gdLst>
              <a:ahLst/>
              <a:cxnLst>
                <a:cxn ang="0">
                  <a:pos x="connsiteX0" y="connsiteY0"/>
                </a:cxn>
                <a:cxn ang="0">
                  <a:pos x="connsiteX1" y="connsiteY1"/>
                </a:cxn>
                <a:cxn ang="0">
                  <a:pos x="connsiteX2" y="connsiteY2"/>
                </a:cxn>
              </a:cxnLst>
              <a:rect l="l" t="t" r="r" b="b"/>
              <a:pathLst>
                <a:path w="48952" h="33419">
                  <a:moveTo>
                    <a:pt x="48952" y="33420"/>
                  </a:moveTo>
                  <a:cubicBezTo>
                    <a:pt x="32343" y="29049"/>
                    <a:pt x="16609" y="24678"/>
                    <a:pt x="0" y="19433"/>
                  </a:cubicBezTo>
                  <a:cubicBezTo>
                    <a:pt x="25350" y="-7665"/>
                    <a:pt x="43707" y="-9413"/>
                    <a:pt x="48952" y="33420"/>
                  </a:cubicBezTo>
                  <a:close/>
                </a:path>
              </a:pathLst>
            </a:custGeom>
            <a:solidFill>
              <a:srgbClr val="7B2B29"/>
            </a:solidFill>
            <a:ln w="8731" cap="flat">
              <a:noFill/>
              <a:prstDash val="solid"/>
              <a:miter/>
            </a:ln>
          </p:spPr>
          <p:txBody>
            <a:bodyPr rtlCol="0" anchor="ctr"/>
            <a:lstStyle/>
            <a:p>
              <a:endParaRPr lang="en-GB"/>
            </a:p>
          </p:txBody>
        </p:sp>
        <p:sp>
          <p:nvSpPr>
            <p:cNvPr id="1316" name="Freeform: Shape 1315">
              <a:extLst>
                <a:ext uri="{FF2B5EF4-FFF2-40B4-BE49-F238E27FC236}">
                  <a16:creationId xmlns:a16="http://schemas.microsoft.com/office/drawing/2014/main" id="{180FEB71-9AD9-B458-64F1-FBB22CDBBF41}"/>
                </a:ext>
              </a:extLst>
            </p:cNvPr>
            <p:cNvSpPr/>
            <p:nvPr/>
          </p:nvSpPr>
          <p:spPr>
            <a:xfrm>
              <a:off x="10403504" y="4672333"/>
              <a:ext cx="30594" cy="52448"/>
            </a:xfrm>
            <a:custGeom>
              <a:avLst/>
              <a:gdLst>
                <a:gd name="connsiteX0" fmla="*/ 30595 w 30594"/>
                <a:gd name="connsiteY0" fmla="*/ 34966 h 52448"/>
                <a:gd name="connsiteX1" fmla="*/ 11364 w 30594"/>
                <a:gd name="connsiteY1" fmla="*/ 52449 h 52448"/>
                <a:gd name="connsiteX2" fmla="*/ 11364 w 30594"/>
                <a:gd name="connsiteY2" fmla="*/ 52449 h 52448"/>
                <a:gd name="connsiteX3" fmla="*/ 4371 w 30594"/>
                <a:gd name="connsiteY3" fmla="*/ 24476 h 52448"/>
                <a:gd name="connsiteX4" fmla="*/ 0 w 30594"/>
                <a:gd name="connsiteY4" fmla="*/ 17483 h 52448"/>
                <a:gd name="connsiteX5" fmla="*/ 27973 w 30594"/>
                <a:gd name="connsiteY5" fmla="*/ 0 h 52448"/>
                <a:gd name="connsiteX6" fmla="*/ 30595 w 30594"/>
                <a:gd name="connsiteY6" fmla="*/ 34966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594" h="52448">
                  <a:moveTo>
                    <a:pt x="30595" y="34966"/>
                  </a:moveTo>
                  <a:cubicBezTo>
                    <a:pt x="24476" y="41085"/>
                    <a:pt x="18357" y="46329"/>
                    <a:pt x="11364" y="52449"/>
                  </a:cubicBezTo>
                  <a:cubicBezTo>
                    <a:pt x="11364" y="52449"/>
                    <a:pt x="11364" y="52449"/>
                    <a:pt x="11364" y="52449"/>
                  </a:cubicBezTo>
                  <a:cubicBezTo>
                    <a:pt x="8741" y="42833"/>
                    <a:pt x="6993" y="33217"/>
                    <a:pt x="4371" y="24476"/>
                  </a:cubicBezTo>
                  <a:cubicBezTo>
                    <a:pt x="4371" y="21854"/>
                    <a:pt x="2623" y="19231"/>
                    <a:pt x="0" y="17483"/>
                  </a:cubicBezTo>
                  <a:cubicBezTo>
                    <a:pt x="9616" y="11364"/>
                    <a:pt x="18357" y="6119"/>
                    <a:pt x="27973" y="0"/>
                  </a:cubicBezTo>
                  <a:cubicBezTo>
                    <a:pt x="29721" y="11364"/>
                    <a:pt x="30595" y="22727"/>
                    <a:pt x="30595" y="34966"/>
                  </a:cubicBezTo>
                  <a:close/>
                </a:path>
              </a:pathLst>
            </a:custGeom>
            <a:solidFill>
              <a:srgbClr val="E7BB54"/>
            </a:solidFill>
            <a:ln w="8731" cap="flat">
              <a:noFill/>
              <a:prstDash val="solid"/>
              <a:miter/>
            </a:ln>
          </p:spPr>
          <p:txBody>
            <a:bodyPr rtlCol="0" anchor="ctr"/>
            <a:lstStyle/>
            <a:p>
              <a:endParaRPr lang="en-GB"/>
            </a:p>
          </p:txBody>
        </p:sp>
        <p:sp>
          <p:nvSpPr>
            <p:cNvPr id="1317" name="Freeform: Shape 1316">
              <a:extLst>
                <a:ext uri="{FF2B5EF4-FFF2-40B4-BE49-F238E27FC236}">
                  <a16:creationId xmlns:a16="http://schemas.microsoft.com/office/drawing/2014/main" id="{3269C84E-B8AA-6FA8-AD0D-98393AA6E237}"/>
                </a:ext>
              </a:extLst>
            </p:cNvPr>
            <p:cNvSpPr/>
            <p:nvPr/>
          </p:nvSpPr>
          <p:spPr>
            <a:xfrm>
              <a:off x="10432351" y="4671458"/>
              <a:ext cx="17482" cy="35840"/>
            </a:xfrm>
            <a:custGeom>
              <a:avLst/>
              <a:gdLst>
                <a:gd name="connsiteX0" fmla="*/ 1748 w 17482"/>
                <a:gd name="connsiteY0" fmla="*/ 35840 h 35840"/>
                <a:gd name="connsiteX1" fmla="*/ 0 w 17482"/>
                <a:gd name="connsiteY1" fmla="*/ 874 h 35840"/>
                <a:gd name="connsiteX2" fmla="*/ 6993 w 17482"/>
                <a:gd name="connsiteY2" fmla="*/ 0 h 35840"/>
                <a:gd name="connsiteX3" fmla="*/ 17483 w 17482"/>
                <a:gd name="connsiteY3" fmla="*/ 13112 h 35840"/>
                <a:gd name="connsiteX4" fmla="*/ 1748 w 17482"/>
                <a:gd name="connsiteY4" fmla="*/ 35840 h 3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35840">
                  <a:moveTo>
                    <a:pt x="1748" y="35840"/>
                  </a:moveTo>
                  <a:cubicBezTo>
                    <a:pt x="874" y="24476"/>
                    <a:pt x="874" y="12238"/>
                    <a:pt x="0" y="874"/>
                  </a:cubicBezTo>
                  <a:cubicBezTo>
                    <a:pt x="2622" y="0"/>
                    <a:pt x="4371" y="0"/>
                    <a:pt x="6993" y="0"/>
                  </a:cubicBezTo>
                  <a:cubicBezTo>
                    <a:pt x="10490" y="4371"/>
                    <a:pt x="13986" y="8741"/>
                    <a:pt x="17483" y="13112"/>
                  </a:cubicBezTo>
                  <a:cubicBezTo>
                    <a:pt x="13112" y="20106"/>
                    <a:pt x="7867" y="27973"/>
                    <a:pt x="1748" y="35840"/>
                  </a:cubicBezTo>
                  <a:close/>
                </a:path>
              </a:pathLst>
            </a:custGeom>
            <a:solidFill>
              <a:srgbClr val="7E4E29"/>
            </a:solidFill>
            <a:ln w="8731" cap="flat">
              <a:noFill/>
              <a:prstDash val="solid"/>
              <a:miter/>
            </a:ln>
          </p:spPr>
          <p:txBody>
            <a:bodyPr rtlCol="0" anchor="ctr"/>
            <a:lstStyle/>
            <a:p>
              <a:endParaRPr lang="en-GB"/>
            </a:p>
          </p:txBody>
        </p:sp>
        <p:sp>
          <p:nvSpPr>
            <p:cNvPr id="1318" name="Freeform: Shape 1317">
              <a:extLst>
                <a:ext uri="{FF2B5EF4-FFF2-40B4-BE49-F238E27FC236}">
                  <a16:creationId xmlns:a16="http://schemas.microsoft.com/office/drawing/2014/main" id="{7D95CE17-F835-312B-F973-7C68CDC3803C}"/>
                </a:ext>
              </a:extLst>
            </p:cNvPr>
            <p:cNvSpPr/>
            <p:nvPr/>
          </p:nvSpPr>
          <p:spPr>
            <a:xfrm>
              <a:off x="10440218" y="4669711"/>
              <a:ext cx="13112" cy="13986"/>
            </a:xfrm>
            <a:custGeom>
              <a:avLst/>
              <a:gdLst>
                <a:gd name="connsiteX0" fmla="*/ 10490 w 13112"/>
                <a:gd name="connsiteY0" fmla="*/ 13986 h 13986"/>
                <a:gd name="connsiteX1" fmla="*/ 0 w 13112"/>
                <a:gd name="connsiteY1" fmla="*/ 874 h 13986"/>
                <a:gd name="connsiteX2" fmla="*/ 13112 w 13112"/>
                <a:gd name="connsiteY2" fmla="*/ 0 h 13986"/>
                <a:gd name="connsiteX3" fmla="*/ 10490 w 13112"/>
                <a:gd name="connsiteY3" fmla="*/ 13986 h 13986"/>
              </a:gdLst>
              <a:ahLst/>
              <a:cxnLst>
                <a:cxn ang="0">
                  <a:pos x="connsiteX0" y="connsiteY0"/>
                </a:cxn>
                <a:cxn ang="0">
                  <a:pos x="connsiteX1" y="connsiteY1"/>
                </a:cxn>
                <a:cxn ang="0">
                  <a:pos x="connsiteX2" y="connsiteY2"/>
                </a:cxn>
                <a:cxn ang="0">
                  <a:pos x="connsiteX3" y="connsiteY3"/>
                </a:cxn>
              </a:cxnLst>
              <a:rect l="l" t="t" r="r" b="b"/>
              <a:pathLst>
                <a:path w="13112" h="13986">
                  <a:moveTo>
                    <a:pt x="10490" y="13986"/>
                  </a:moveTo>
                  <a:cubicBezTo>
                    <a:pt x="6993" y="9615"/>
                    <a:pt x="3497" y="5245"/>
                    <a:pt x="0" y="874"/>
                  </a:cubicBezTo>
                  <a:cubicBezTo>
                    <a:pt x="4371" y="874"/>
                    <a:pt x="8741" y="0"/>
                    <a:pt x="13112" y="0"/>
                  </a:cubicBezTo>
                  <a:cubicBezTo>
                    <a:pt x="12238" y="4371"/>
                    <a:pt x="11364" y="9615"/>
                    <a:pt x="10490" y="13986"/>
                  </a:cubicBezTo>
                  <a:close/>
                </a:path>
              </a:pathLst>
            </a:custGeom>
            <a:solidFill>
              <a:srgbClr val="B09B7B"/>
            </a:solidFill>
            <a:ln w="8731" cap="flat">
              <a:noFill/>
              <a:prstDash val="solid"/>
              <a:miter/>
            </a:ln>
          </p:spPr>
          <p:txBody>
            <a:bodyPr rtlCol="0" anchor="ctr"/>
            <a:lstStyle/>
            <a:p>
              <a:endParaRPr lang="en-GB"/>
            </a:p>
          </p:txBody>
        </p:sp>
        <p:sp>
          <p:nvSpPr>
            <p:cNvPr id="1319" name="Freeform: Shape 1318">
              <a:extLst>
                <a:ext uri="{FF2B5EF4-FFF2-40B4-BE49-F238E27FC236}">
                  <a16:creationId xmlns:a16="http://schemas.microsoft.com/office/drawing/2014/main" id="{BFD0EBBD-BD0A-E786-564F-CDD2BEE5F55C}"/>
                </a:ext>
              </a:extLst>
            </p:cNvPr>
            <p:cNvSpPr/>
            <p:nvPr/>
          </p:nvSpPr>
          <p:spPr>
            <a:xfrm>
              <a:off x="10543367" y="4751880"/>
              <a:ext cx="4370" cy="7867"/>
            </a:xfrm>
            <a:custGeom>
              <a:avLst/>
              <a:gdLst>
                <a:gd name="connsiteX0" fmla="*/ 0 w 4370"/>
                <a:gd name="connsiteY0" fmla="*/ 7867 h 7867"/>
                <a:gd name="connsiteX1" fmla="*/ 4371 w 4370"/>
                <a:gd name="connsiteY1" fmla="*/ 0 h 7867"/>
                <a:gd name="connsiteX2" fmla="*/ 0 w 4370"/>
                <a:gd name="connsiteY2" fmla="*/ 7867 h 7867"/>
              </a:gdLst>
              <a:ahLst/>
              <a:cxnLst>
                <a:cxn ang="0">
                  <a:pos x="connsiteX0" y="connsiteY0"/>
                </a:cxn>
                <a:cxn ang="0">
                  <a:pos x="connsiteX1" y="connsiteY1"/>
                </a:cxn>
                <a:cxn ang="0">
                  <a:pos x="connsiteX2" y="connsiteY2"/>
                </a:cxn>
              </a:cxnLst>
              <a:rect l="l" t="t" r="r" b="b"/>
              <a:pathLst>
                <a:path w="4370" h="7867">
                  <a:moveTo>
                    <a:pt x="0" y="7867"/>
                  </a:moveTo>
                  <a:cubicBezTo>
                    <a:pt x="1748" y="5245"/>
                    <a:pt x="2623" y="2622"/>
                    <a:pt x="4371" y="0"/>
                  </a:cubicBezTo>
                  <a:cubicBezTo>
                    <a:pt x="3497" y="2622"/>
                    <a:pt x="1748" y="5245"/>
                    <a:pt x="0" y="7867"/>
                  </a:cubicBezTo>
                  <a:close/>
                </a:path>
              </a:pathLst>
            </a:custGeom>
            <a:solidFill>
              <a:srgbClr val="7B2B29"/>
            </a:solidFill>
            <a:ln w="8731" cap="flat">
              <a:noFill/>
              <a:prstDash val="solid"/>
              <a:miter/>
            </a:ln>
          </p:spPr>
          <p:txBody>
            <a:bodyPr rtlCol="0" anchor="ctr"/>
            <a:lstStyle/>
            <a:p>
              <a:endParaRPr lang="en-GB"/>
            </a:p>
          </p:txBody>
        </p:sp>
        <p:sp>
          <p:nvSpPr>
            <p:cNvPr id="1320" name="Freeform: Shape 1319">
              <a:extLst>
                <a:ext uri="{FF2B5EF4-FFF2-40B4-BE49-F238E27FC236}">
                  <a16:creationId xmlns:a16="http://schemas.microsoft.com/office/drawing/2014/main" id="{C6718C3B-60D2-26AC-F42F-977F576EB946}"/>
                </a:ext>
              </a:extLst>
            </p:cNvPr>
            <p:cNvSpPr/>
            <p:nvPr/>
          </p:nvSpPr>
          <p:spPr>
            <a:xfrm>
              <a:off x="10404378" y="4689816"/>
              <a:ext cx="4370" cy="6993"/>
            </a:xfrm>
            <a:custGeom>
              <a:avLst/>
              <a:gdLst>
                <a:gd name="connsiteX0" fmla="*/ 0 w 4370"/>
                <a:gd name="connsiteY0" fmla="*/ 0 h 6993"/>
                <a:gd name="connsiteX1" fmla="*/ 4371 w 4370"/>
                <a:gd name="connsiteY1" fmla="*/ 6993 h 6993"/>
                <a:gd name="connsiteX2" fmla="*/ 0 w 4370"/>
                <a:gd name="connsiteY2" fmla="*/ 0 h 6993"/>
              </a:gdLst>
              <a:ahLst/>
              <a:cxnLst>
                <a:cxn ang="0">
                  <a:pos x="connsiteX0" y="connsiteY0"/>
                </a:cxn>
                <a:cxn ang="0">
                  <a:pos x="connsiteX1" y="connsiteY1"/>
                </a:cxn>
                <a:cxn ang="0">
                  <a:pos x="connsiteX2" y="connsiteY2"/>
                </a:cxn>
              </a:cxnLst>
              <a:rect l="l" t="t" r="r" b="b"/>
              <a:pathLst>
                <a:path w="4370" h="6993">
                  <a:moveTo>
                    <a:pt x="0" y="0"/>
                  </a:moveTo>
                  <a:cubicBezTo>
                    <a:pt x="2622" y="1748"/>
                    <a:pt x="3497" y="4371"/>
                    <a:pt x="4371" y="6993"/>
                  </a:cubicBezTo>
                  <a:cubicBezTo>
                    <a:pt x="3497" y="4371"/>
                    <a:pt x="1748" y="1748"/>
                    <a:pt x="0" y="0"/>
                  </a:cubicBezTo>
                  <a:close/>
                </a:path>
              </a:pathLst>
            </a:custGeom>
            <a:solidFill>
              <a:srgbClr val="7E4E29"/>
            </a:solidFill>
            <a:ln w="8731" cap="flat">
              <a:noFill/>
              <a:prstDash val="solid"/>
              <a:miter/>
            </a:ln>
          </p:spPr>
          <p:txBody>
            <a:bodyPr rtlCol="0" anchor="ctr"/>
            <a:lstStyle/>
            <a:p>
              <a:endParaRPr lang="en-GB"/>
            </a:p>
          </p:txBody>
        </p:sp>
        <p:sp>
          <p:nvSpPr>
            <p:cNvPr id="1321" name="Freeform: Shape 1320">
              <a:extLst>
                <a:ext uri="{FF2B5EF4-FFF2-40B4-BE49-F238E27FC236}">
                  <a16:creationId xmlns:a16="http://schemas.microsoft.com/office/drawing/2014/main" id="{268A61E8-E474-7EE0-912C-3D71078ED890}"/>
                </a:ext>
              </a:extLst>
            </p:cNvPr>
            <p:cNvSpPr/>
            <p:nvPr/>
          </p:nvSpPr>
          <p:spPr>
            <a:xfrm>
              <a:off x="10337069" y="4645234"/>
              <a:ext cx="8741" cy="7867"/>
            </a:xfrm>
            <a:custGeom>
              <a:avLst/>
              <a:gdLst>
                <a:gd name="connsiteX0" fmla="*/ 0 w 8741"/>
                <a:gd name="connsiteY0" fmla="*/ 7867 h 7867"/>
                <a:gd name="connsiteX1" fmla="*/ 8741 w 8741"/>
                <a:gd name="connsiteY1" fmla="*/ 0 h 7867"/>
                <a:gd name="connsiteX2" fmla="*/ 0 w 8741"/>
                <a:gd name="connsiteY2" fmla="*/ 7867 h 7867"/>
              </a:gdLst>
              <a:ahLst/>
              <a:cxnLst>
                <a:cxn ang="0">
                  <a:pos x="connsiteX0" y="connsiteY0"/>
                </a:cxn>
                <a:cxn ang="0">
                  <a:pos x="connsiteX1" y="connsiteY1"/>
                </a:cxn>
                <a:cxn ang="0">
                  <a:pos x="connsiteX2" y="connsiteY2"/>
                </a:cxn>
              </a:cxnLst>
              <a:rect l="l" t="t" r="r" b="b"/>
              <a:pathLst>
                <a:path w="8741" h="7867">
                  <a:moveTo>
                    <a:pt x="0" y="7867"/>
                  </a:moveTo>
                  <a:cubicBezTo>
                    <a:pt x="2622" y="5245"/>
                    <a:pt x="5245" y="2623"/>
                    <a:pt x="8741" y="0"/>
                  </a:cubicBezTo>
                  <a:cubicBezTo>
                    <a:pt x="6119" y="3497"/>
                    <a:pt x="2622" y="6119"/>
                    <a:pt x="0" y="7867"/>
                  </a:cubicBezTo>
                  <a:close/>
                </a:path>
              </a:pathLst>
            </a:custGeom>
            <a:solidFill>
              <a:srgbClr val="7B2B29"/>
            </a:solidFill>
            <a:ln w="8731" cap="flat">
              <a:noFill/>
              <a:prstDash val="solid"/>
              <a:miter/>
            </a:ln>
          </p:spPr>
          <p:txBody>
            <a:bodyPr rtlCol="0" anchor="ctr"/>
            <a:lstStyle/>
            <a:p>
              <a:endParaRPr lang="en-GB"/>
            </a:p>
          </p:txBody>
        </p:sp>
        <p:sp>
          <p:nvSpPr>
            <p:cNvPr id="1322" name="Freeform: Shape 1321">
              <a:extLst>
                <a:ext uri="{FF2B5EF4-FFF2-40B4-BE49-F238E27FC236}">
                  <a16:creationId xmlns:a16="http://schemas.microsoft.com/office/drawing/2014/main" id="{5F4D27E4-9E57-834A-0C7D-E98B1BB59627}"/>
                </a:ext>
              </a:extLst>
            </p:cNvPr>
            <p:cNvSpPr/>
            <p:nvPr/>
          </p:nvSpPr>
          <p:spPr>
            <a:xfrm>
              <a:off x="11379047" y="1182518"/>
              <a:ext cx="49395" cy="43945"/>
            </a:xfrm>
            <a:custGeom>
              <a:avLst/>
              <a:gdLst>
                <a:gd name="connsiteX0" fmla="*/ 0 w 49395"/>
                <a:gd name="connsiteY0" fmla="*/ 1987 h 43945"/>
                <a:gd name="connsiteX1" fmla="*/ 45456 w 49395"/>
                <a:gd name="connsiteY1" fmla="*/ 238 h 43945"/>
                <a:gd name="connsiteX2" fmla="*/ 48078 w 49395"/>
                <a:gd name="connsiteY2" fmla="*/ 26463 h 43945"/>
                <a:gd name="connsiteX3" fmla="*/ 0 w 49395"/>
                <a:gd name="connsiteY3" fmla="*/ 43945 h 43945"/>
                <a:gd name="connsiteX4" fmla="*/ 0 w 49395"/>
                <a:gd name="connsiteY4" fmla="*/ 1987 h 43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95" h="43945">
                  <a:moveTo>
                    <a:pt x="0" y="1987"/>
                  </a:moveTo>
                  <a:cubicBezTo>
                    <a:pt x="14861" y="1112"/>
                    <a:pt x="30595" y="-636"/>
                    <a:pt x="45456" y="238"/>
                  </a:cubicBezTo>
                  <a:cubicBezTo>
                    <a:pt x="47204" y="238"/>
                    <a:pt x="51574" y="24714"/>
                    <a:pt x="48078" y="26463"/>
                  </a:cubicBezTo>
                  <a:cubicBezTo>
                    <a:pt x="33217" y="34330"/>
                    <a:pt x="16609" y="38700"/>
                    <a:pt x="0" y="43945"/>
                  </a:cubicBezTo>
                  <a:cubicBezTo>
                    <a:pt x="0" y="29959"/>
                    <a:pt x="0" y="15973"/>
                    <a:pt x="0" y="1987"/>
                  </a:cubicBezTo>
                  <a:close/>
                </a:path>
              </a:pathLst>
            </a:custGeom>
            <a:solidFill>
              <a:srgbClr val="BA3325"/>
            </a:solidFill>
            <a:ln w="8731" cap="flat">
              <a:noFill/>
              <a:prstDash val="solid"/>
              <a:miter/>
            </a:ln>
          </p:spPr>
          <p:txBody>
            <a:bodyPr rtlCol="0" anchor="ctr"/>
            <a:lstStyle/>
            <a:p>
              <a:endParaRPr lang="en-GB"/>
            </a:p>
          </p:txBody>
        </p:sp>
        <p:sp>
          <p:nvSpPr>
            <p:cNvPr id="1323" name="Freeform: Shape 1322">
              <a:extLst>
                <a:ext uri="{FF2B5EF4-FFF2-40B4-BE49-F238E27FC236}">
                  <a16:creationId xmlns:a16="http://schemas.microsoft.com/office/drawing/2014/main" id="{84A2A1BA-F91D-1742-0408-04F6E1FD8F79}"/>
                </a:ext>
              </a:extLst>
            </p:cNvPr>
            <p:cNvSpPr/>
            <p:nvPr/>
          </p:nvSpPr>
          <p:spPr>
            <a:xfrm>
              <a:off x="11283765" y="1221219"/>
              <a:ext cx="56819" cy="45816"/>
            </a:xfrm>
            <a:custGeom>
              <a:avLst/>
              <a:gdLst>
                <a:gd name="connsiteX0" fmla="*/ 56819 w 56819"/>
                <a:gd name="connsiteY0" fmla="*/ 27098 h 45816"/>
                <a:gd name="connsiteX1" fmla="*/ 26224 w 56819"/>
                <a:gd name="connsiteY1" fmla="*/ 45456 h 45816"/>
                <a:gd name="connsiteX2" fmla="*/ 0 w 56819"/>
                <a:gd name="connsiteY2" fmla="*/ 21854 h 45816"/>
                <a:gd name="connsiteX3" fmla="*/ 26224 w 56819"/>
                <a:gd name="connsiteY3" fmla="*/ 0 h 45816"/>
                <a:gd name="connsiteX4" fmla="*/ 56819 w 56819"/>
                <a:gd name="connsiteY4" fmla="*/ 27098 h 4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19" h="45816">
                  <a:moveTo>
                    <a:pt x="56819" y="27098"/>
                  </a:moveTo>
                  <a:cubicBezTo>
                    <a:pt x="42833" y="35840"/>
                    <a:pt x="32343" y="48078"/>
                    <a:pt x="26224" y="45456"/>
                  </a:cubicBezTo>
                  <a:cubicBezTo>
                    <a:pt x="15734" y="41959"/>
                    <a:pt x="8741" y="29721"/>
                    <a:pt x="0" y="21854"/>
                  </a:cubicBezTo>
                  <a:cubicBezTo>
                    <a:pt x="8741" y="13986"/>
                    <a:pt x="17483" y="0"/>
                    <a:pt x="26224" y="0"/>
                  </a:cubicBezTo>
                  <a:cubicBezTo>
                    <a:pt x="34092" y="874"/>
                    <a:pt x="42833" y="14861"/>
                    <a:pt x="56819" y="27098"/>
                  </a:cubicBezTo>
                  <a:close/>
                </a:path>
              </a:pathLst>
            </a:custGeom>
            <a:solidFill>
              <a:srgbClr val="BA3325"/>
            </a:solidFill>
            <a:ln w="8731" cap="flat">
              <a:noFill/>
              <a:prstDash val="solid"/>
              <a:miter/>
            </a:ln>
          </p:spPr>
          <p:txBody>
            <a:bodyPr rtlCol="0" anchor="ctr"/>
            <a:lstStyle/>
            <a:p>
              <a:endParaRPr lang="en-GB"/>
            </a:p>
          </p:txBody>
        </p:sp>
        <p:sp>
          <p:nvSpPr>
            <p:cNvPr id="1324" name="Freeform: Shape 1323">
              <a:extLst>
                <a:ext uri="{FF2B5EF4-FFF2-40B4-BE49-F238E27FC236}">
                  <a16:creationId xmlns:a16="http://schemas.microsoft.com/office/drawing/2014/main" id="{C360DC28-E025-C96E-024B-BAD1374927EB}"/>
                </a:ext>
              </a:extLst>
            </p:cNvPr>
            <p:cNvSpPr/>
            <p:nvPr/>
          </p:nvSpPr>
          <p:spPr>
            <a:xfrm>
              <a:off x="8965539" y="1546400"/>
              <a:ext cx="48077" cy="32343"/>
            </a:xfrm>
            <a:custGeom>
              <a:avLst/>
              <a:gdLst>
                <a:gd name="connsiteX0" fmla="*/ 45455 w 48077"/>
                <a:gd name="connsiteY0" fmla="*/ 32343 h 32343"/>
                <a:gd name="connsiteX1" fmla="*/ 0 w 48077"/>
                <a:gd name="connsiteY1" fmla="*/ 25350 h 32343"/>
                <a:gd name="connsiteX2" fmla="*/ 48078 w 48077"/>
                <a:gd name="connsiteY2" fmla="*/ 0 h 32343"/>
                <a:gd name="connsiteX3" fmla="*/ 45455 w 48077"/>
                <a:gd name="connsiteY3" fmla="*/ 32343 h 32343"/>
              </a:gdLst>
              <a:ahLst/>
              <a:cxnLst>
                <a:cxn ang="0">
                  <a:pos x="connsiteX0" y="connsiteY0"/>
                </a:cxn>
                <a:cxn ang="0">
                  <a:pos x="connsiteX1" y="connsiteY1"/>
                </a:cxn>
                <a:cxn ang="0">
                  <a:pos x="connsiteX2" y="connsiteY2"/>
                </a:cxn>
                <a:cxn ang="0">
                  <a:pos x="connsiteX3" y="connsiteY3"/>
                </a:cxn>
              </a:cxnLst>
              <a:rect l="l" t="t" r="r" b="b"/>
              <a:pathLst>
                <a:path w="48077" h="32343">
                  <a:moveTo>
                    <a:pt x="45455" y="32343"/>
                  </a:moveTo>
                  <a:cubicBezTo>
                    <a:pt x="30595" y="29721"/>
                    <a:pt x="15735" y="27098"/>
                    <a:pt x="0" y="25350"/>
                  </a:cubicBezTo>
                  <a:cubicBezTo>
                    <a:pt x="15735" y="16609"/>
                    <a:pt x="31469" y="8741"/>
                    <a:pt x="48078" y="0"/>
                  </a:cubicBezTo>
                  <a:cubicBezTo>
                    <a:pt x="47204" y="10490"/>
                    <a:pt x="46330" y="21854"/>
                    <a:pt x="45455" y="32343"/>
                  </a:cubicBezTo>
                  <a:close/>
                </a:path>
              </a:pathLst>
            </a:custGeom>
            <a:solidFill>
              <a:srgbClr val="40293D"/>
            </a:solidFill>
            <a:ln w="8731" cap="flat">
              <a:noFill/>
              <a:prstDash val="solid"/>
              <a:miter/>
            </a:ln>
          </p:spPr>
          <p:txBody>
            <a:bodyPr rtlCol="0" anchor="ctr"/>
            <a:lstStyle/>
            <a:p>
              <a:endParaRPr lang="en-GB"/>
            </a:p>
          </p:txBody>
        </p:sp>
        <p:sp>
          <p:nvSpPr>
            <p:cNvPr id="1325" name="Freeform: Shape 1324">
              <a:extLst>
                <a:ext uri="{FF2B5EF4-FFF2-40B4-BE49-F238E27FC236}">
                  <a16:creationId xmlns:a16="http://schemas.microsoft.com/office/drawing/2014/main" id="{65654BBB-D6AB-BB68-8569-1B1883D6DBF4}"/>
                </a:ext>
              </a:extLst>
            </p:cNvPr>
            <p:cNvSpPr/>
            <p:nvPr/>
          </p:nvSpPr>
          <p:spPr>
            <a:xfrm>
              <a:off x="9122885" y="1578743"/>
              <a:ext cx="28846" cy="16745"/>
            </a:xfrm>
            <a:custGeom>
              <a:avLst/>
              <a:gdLst>
                <a:gd name="connsiteX0" fmla="*/ 28847 w 28846"/>
                <a:gd name="connsiteY0" fmla="*/ 11364 h 16745"/>
                <a:gd name="connsiteX1" fmla="*/ 9616 w 28846"/>
                <a:gd name="connsiteY1" fmla="*/ 16609 h 16745"/>
                <a:gd name="connsiteX2" fmla="*/ 0 w 28846"/>
                <a:gd name="connsiteY2" fmla="*/ 6993 h 16745"/>
                <a:gd name="connsiteX3" fmla="*/ 13112 w 28846"/>
                <a:gd name="connsiteY3" fmla="*/ 0 h 16745"/>
                <a:gd name="connsiteX4" fmla="*/ 28847 w 28846"/>
                <a:gd name="connsiteY4" fmla="*/ 11364 h 16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16745">
                  <a:moveTo>
                    <a:pt x="28847" y="11364"/>
                  </a:moveTo>
                  <a:cubicBezTo>
                    <a:pt x="19231" y="13986"/>
                    <a:pt x="13986" y="17483"/>
                    <a:pt x="9616" y="16609"/>
                  </a:cubicBezTo>
                  <a:cubicBezTo>
                    <a:pt x="6119" y="15735"/>
                    <a:pt x="3497" y="10490"/>
                    <a:pt x="0" y="6993"/>
                  </a:cubicBezTo>
                  <a:cubicBezTo>
                    <a:pt x="4371" y="4371"/>
                    <a:pt x="8741" y="0"/>
                    <a:pt x="13112" y="0"/>
                  </a:cubicBezTo>
                  <a:cubicBezTo>
                    <a:pt x="16609" y="874"/>
                    <a:pt x="20979" y="5245"/>
                    <a:pt x="28847" y="11364"/>
                  </a:cubicBezTo>
                  <a:close/>
                </a:path>
              </a:pathLst>
            </a:custGeom>
            <a:solidFill>
              <a:srgbClr val="B09B7B"/>
            </a:solidFill>
            <a:ln w="8731" cap="flat">
              <a:noFill/>
              <a:prstDash val="solid"/>
              <a:miter/>
            </a:ln>
          </p:spPr>
          <p:txBody>
            <a:bodyPr rtlCol="0" anchor="ctr"/>
            <a:lstStyle/>
            <a:p>
              <a:endParaRPr lang="en-GB"/>
            </a:p>
          </p:txBody>
        </p:sp>
        <p:sp>
          <p:nvSpPr>
            <p:cNvPr id="1326" name="Freeform: Shape 1325">
              <a:extLst>
                <a:ext uri="{FF2B5EF4-FFF2-40B4-BE49-F238E27FC236}">
                  <a16:creationId xmlns:a16="http://schemas.microsoft.com/office/drawing/2014/main" id="{48AD52CE-E3F2-2F1E-F306-999A61817B0B}"/>
                </a:ext>
              </a:extLst>
            </p:cNvPr>
            <p:cNvSpPr/>
            <p:nvPr/>
          </p:nvSpPr>
          <p:spPr>
            <a:xfrm>
              <a:off x="8876377" y="1491329"/>
              <a:ext cx="8741" cy="8741"/>
            </a:xfrm>
            <a:custGeom>
              <a:avLst/>
              <a:gdLst>
                <a:gd name="connsiteX0" fmla="*/ 8741 w 8741"/>
                <a:gd name="connsiteY0" fmla="*/ 8741 h 8741"/>
                <a:gd name="connsiteX1" fmla="*/ 0 w 8741"/>
                <a:gd name="connsiteY1" fmla="*/ 0 h 8741"/>
                <a:gd name="connsiteX2" fmla="*/ 8741 w 8741"/>
                <a:gd name="connsiteY2" fmla="*/ 8741 h 8741"/>
              </a:gdLst>
              <a:ahLst/>
              <a:cxnLst>
                <a:cxn ang="0">
                  <a:pos x="connsiteX0" y="connsiteY0"/>
                </a:cxn>
                <a:cxn ang="0">
                  <a:pos x="connsiteX1" y="connsiteY1"/>
                </a:cxn>
                <a:cxn ang="0">
                  <a:pos x="connsiteX2" y="connsiteY2"/>
                </a:cxn>
              </a:cxnLst>
              <a:rect l="l" t="t" r="r" b="b"/>
              <a:pathLst>
                <a:path w="8741" h="8741">
                  <a:moveTo>
                    <a:pt x="8741" y="8741"/>
                  </a:moveTo>
                  <a:cubicBezTo>
                    <a:pt x="6119" y="6119"/>
                    <a:pt x="2622" y="3497"/>
                    <a:pt x="0" y="0"/>
                  </a:cubicBezTo>
                  <a:cubicBezTo>
                    <a:pt x="3497" y="2622"/>
                    <a:pt x="6119" y="5245"/>
                    <a:pt x="8741" y="8741"/>
                  </a:cubicBezTo>
                  <a:close/>
                </a:path>
              </a:pathLst>
            </a:custGeom>
            <a:solidFill>
              <a:srgbClr val="4F513D"/>
            </a:solidFill>
            <a:ln w="8731" cap="flat">
              <a:noFill/>
              <a:prstDash val="solid"/>
              <a:miter/>
            </a:ln>
          </p:spPr>
          <p:txBody>
            <a:bodyPr rtlCol="0" anchor="ctr"/>
            <a:lstStyle/>
            <a:p>
              <a:endParaRPr lang="en-GB"/>
            </a:p>
          </p:txBody>
        </p:sp>
        <p:sp>
          <p:nvSpPr>
            <p:cNvPr id="1327" name="Freeform: Shape 1326">
              <a:extLst>
                <a:ext uri="{FF2B5EF4-FFF2-40B4-BE49-F238E27FC236}">
                  <a16:creationId xmlns:a16="http://schemas.microsoft.com/office/drawing/2014/main" id="{256F05A9-D8C0-77B7-DA0C-17539E012780}"/>
                </a:ext>
              </a:extLst>
            </p:cNvPr>
            <p:cNvSpPr/>
            <p:nvPr/>
          </p:nvSpPr>
          <p:spPr>
            <a:xfrm>
              <a:off x="10305600" y="2899572"/>
              <a:ext cx="48077" cy="58567"/>
            </a:xfrm>
            <a:custGeom>
              <a:avLst/>
              <a:gdLst>
                <a:gd name="connsiteX0" fmla="*/ 48078 w 48077"/>
                <a:gd name="connsiteY0" fmla="*/ 49826 h 58567"/>
                <a:gd name="connsiteX1" fmla="*/ 15735 w 48077"/>
                <a:gd name="connsiteY1" fmla="*/ 58568 h 58567"/>
                <a:gd name="connsiteX2" fmla="*/ 0 w 48077"/>
                <a:gd name="connsiteY2" fmla="*/ 49826 h 58567"/>
                <a:gd name="connsiteX3" fmla="*/ 13986 w 48077"/>
                <a:gd name="connsiteY3" fmla="*/ 0 h 58567"/>
                <a:gd name="connsiteX4" fmla="*/ 33217 w 48077"/>
                <a:gd name="connsiteY4" fmla="*/ 0 h 58567"/>
                <a:gd name="connsiteX5" fmla="*/ 48078 w 48077"/>
                <a:gd name="connsiteY5" fmla="*/ 49826 h 5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077" h="58567">
                  <a:moveTo>
                    <a:pt x="48078" y="49826"/>
                  </a:moveTo>
                  <a:cubicBezTo>
                    <a:pt x="37588" y="52449"/>
                    <a:pt x="27098" y="55071"/>
                    <a:pt x="15735" y="58568"/>
                  </a:cubicBezTo>
                  <a:cubicBezTo>
                    <a:pt x="10490" y="55945"/>
                    <a:pt x="5245" y="52449"/>
                    <a:pt x="0" y="49826"/>
                  </a:cubicBezTo>
                  <a:cubicBezTo>
                    <a:pt x="4371" y="33218"/>
                    <a:pt x="9616" y="16609"/>
                    <a:pt x="13986" y="0"/>
                  </a:cubicBezTo>
                  <a:cubicBezTo>
                    <a:pt x="20105" y="0"/>
                    <a:pt x="26224" y="0"/>
                    <a:pt x="33217" y="0"/>
                  </a:cubicBezTo>
                  <a:cubicBezTo>
                    <a:pt x="37588" y="15735"/>
                    <a:pt x="42833" y="32343"/>
                    <a:pt x="48078" y="49826"/>
                  </a:cubicBezTo>
                  <a:close/>
                </a:path>
              </a:pathLst>
            </a:custGeom>
            <a:solidFill>
              <a:srgbClr val="BA3325"/>
            </a:solidFill>
            <a:ln w="8731" cap="flat">
              <a:noFill/>
              <a:prstDash val="solid"/>
              <a:miter/>
            </a:ln>
          </p:spPr>
          <p:txBody>
            <a:bodyPr rtlCol="0" anchor="ctr"/>
            <a:lstStyle/>
            <a:p>
              <a:endParaRPr lang="en-GB"/>
            </a:p>
          </p:txBody>
        </p:sp>
        <p:sp>
          <p:nvSpPr>
            <p:cNvPr id="1328" name="Freeform: Shape 1327">
              <a:extLst>
                <a:ext uri="{FF2B5EF4-FFF2-40B4-BE49-F238E27FC236}">
                  <a16:creationId xmlns:a16="http://schemas.microsoft.com/office/drawing/2014/main" id="{86AB086E-1558-D24C-D62F-471BFE013928}"/>
                </a:ext>
              </a:extLst>
            </p:cNvPr>
            <p:cNvSpPr/>
            <p:nvPr/>
          </p:nvSpPr>
          <p:spPr>
            <a:xfrm>
              <a:off x="9822199" y="2939783"/>
              <a:ext cx="34965" cy="34091"/>
            </a:xfrm>
            <a:custGeom>
              <a:avLst/>
              <a:gdLst>
                <a:gd name="connsiteX0" fmla="*/ 0 w 34965"/>
                <a:gd name="connsiteY0" fmla="*/ 28847 h 34091"/>
                <a:gd name="connsiteX1" fmla="*/ 24476 w 34965"/>
                <a:gd name="connsiteY1" fmla="*/ 0 h 34091"/>
                <a:gd name="connsiteX2" fmla="*/ 34966 w 34965"/>
                <a:gd name="connsiteY2" fmla="*/ 10490 h 34091"/>
                <a:gd name="connsiteX3" fmla="*/ 31469 w 34965"/>
                <a:gd name="connsiteY3" fmla="*/ 34092 h 34091"/>
                <a:gd name="connsiteX4" fmla="*/ 0 w 34965"/>
                <a:gd name="connsiteY4" fmla="*/ 28847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34091">
                  <a:moveTo>
                    <a:pt x="0" y="28847"/>
                  </a:moveTo>
                  <a:cubicBezTo>
                    <a:pt x="7867" y="19231"/>
                    <a:pt x="16609" y="9616"/>
                    <a:pt x="24476" y="0"/>
                  </a:cubicBezTo>
                  <a:cubicBezTo>
                    <a:pt x="27973" y="3497"/>
                    <a:pt x="31469" y="6993"/>
                    <a:pt x="34966" y="10490"/>
                  </a:cubicBezTo>
                  <a:cubicBezTo>
                    <a:pt x="34092" y="18357"/>
                    <a:pt x="33217" y="26224"/>
                    <a:pt x="31469" y="34092"/>
                  </a:cubicBezTo>
                  <a:cubicBezTo>
                    <a:pt x="21854" y="32343"/>
                    <a:pt x="11364" y="30595"/>
                    <a:pt x="0" y="28847"/>
                  </a:cubicBezTo>
                  <a:close/>
                </a:path>
              </a:pathLst>
            </a:custGeom>
            <a:solidFill>
              <a:srgbClr val="7E6426"/>
            </a:solidFill>
            <a:ln w="8731" cap="flat">
              <a:noFill/>
              <a:prstDash val="solid"/>
              <a:miter/>
            </a:ln>
          </p:spPr>
          <p:txBody>
            <a:bodyPr rtlCol="0" anchor="ctr"/>
            <a:lstStyle/>
            <a:p>
              <a:endParaRPr lang="en-GB"/>
            </a:p>
          </p:txBody>
        </p:sp>
        <p:sp>
          <p:nvSpPr>
            <p:cNvPr id="1329" name="Freeform: Shape 1328">
              <a:extLst>
                <a:ext uri="{FF2B5EF4-FFF2-40B4-BE49-F238E27FC236}">
                  <a16:creationId xmlns:a16="http://schemas.microsoft.com/office/drawing/2014/main" id="{3319C04C-02BD-01AA-42FF-8E9E80AA01D1}"/>
                </a:ext>
              </a:extLst>
            </p:cNvPr>
            <p:cNvSpPr/>
            <p:nvPr/>
          </p:nvSpPr>
          <p:spPr>
            <a:xfrm>
              <a:off x="9882515" y="2969503"/>
              <a:ext cx="29720" cy="31469"/>
            </a:xfrm>
            <a:custGeom>
              <a:avLst/>
              <a:gdLst>
                <a:gd name="connsiteX0" fmla="*/ 0 w 29720"/>
                <a:gd name="connsiteY0" fmla="*/ 0 h 31469"/>
                <a:gd name="connsiteX1" fmla="*/ 29721 w 29720"/>
                <a:gd name="connsiteY1" fmla="*/ 14861 h 31469"/>
                <a:gd name="connsiteX2" fmla="*/ 2622 w 29720"/>
                <a:gd name="connsiteY2" fmla="*/ 31469 h 31469"/>
                <a:gd name="connsiteX3" fmla="*/ 0 w 29720"/>
                <a:gd name="connsiteY3" fmla="*/ 0 h 31469"/>
              </a:gdLst>
              <a:ahLst/>
              <a:cxnLst>
                <a:cxn ang="0">
                  <a:pos x="connsiteX0" y="connsiteY0"/>
                </a:cxn>
                <a:cxn ang="0">
                  <a:pos x="connsiteX1" y="connsiteY1"/>
                </a:cxn>
                <a:cxn ang="0">
                  <a:pos x="connsiteX2" y="connsiteY2"/>
                </a:cxn>
                <a:cxn ang="0">
                  <a:pos x="connsiteX3" y="connsiteY3"/>
                </a:cxn>
              </a:cxnLst>
              <a:rect l="l" t="t" r="r" b="b"/>
              <a:pathLst>
                <a:path w="29720" h="31469">
                  <a:moveTo>
                    <a:pt x="0" y="0"/>
                  </a:moveTo>
                  <a:cubicBezTo>
                    <a:pt x="9615" y="5245"/>
                    <a:pt x="19231" y="9616"/>
                    <a:pt x="29721" y="14861"/>
                  </a:cubicBezTo>
                  <a:cubicBezTo>
                    <a:pt x="20979" y="20105"/>
                    <a:pt x="11364" y="25350"/>
                    <a:pt x="2622" y="31469"/>
                  </a:cubicBezTo>
                  <a:cubicBezTo>
                    <a:pt x="1748" y="20979"/>
                    <a:pt x="874" y="10490"/>
                    <a:pt x="0" y="0"/>
                  </a:cubicBezTo>
                  <a:close/>
                </a:path>
              </a:pathLst>
            </a:custGeom>
            <a:solidFill>
              <a:srgbClr val="54683D"/>
            </a:solidFill>
            <a:ln w="8731" cap="flat">
              <a:noFill/>
              <a:prstDash val="solid"/>
              <a:miter/>
            </a:ln>
          </p:spPr>
          <p:txBody>
            <a:bodyPr rtlCol="0" anchor="ctr"/>
            <a:lstStyle/>
            <a:p>
              <a:endParaRPr lang="en-GB"/>
            </a:p>
          </p:txBody>
        </p:sp>
        <p:sp>
          <p:nvSpPr>
            <p:cNvPr id="1330" name="Freeform: Shape 1329">
              <a:extLst>
                <a:ext uri="{FF2B5EF4-FFF2-40B4-BE49-F238E27FC236}">
                  <a16:creationId xmlns:a16="http://schemas.microsoft.com/office/drawing/2014/main" id="{5B278D10-FCAE-C0A6-2BC6-3B7A173D648B}"/>
                </a:ext>
              </a:extLst>
            </p:cNvPr>
            <p:cNvSpPr/>
            <p:nvPr/>
          </p:nvSpPr>
          <p:spPr>
            <a:xfrm>
              <a:off x="10287243" y="2898698"/>
              <a:ext cx="32343" cy="49826"/>
            </a:xfrm>
            <a:custGeom>
              <a:avLst/>
              <a:gdLst>
                <a:gd name="connsiteX0" fmla="*/ 32343 w 32343"/>
                <a:gd name="connsiteY0" fmla="*/ 0 h 49826"/>
                <a:gd name="connsiteX1" fmla="*/ 18357 w 32343"/>
                <a:gd name="connsiteY1" fmla="*/ 49826 h 49826"/>
                <a:gd name="connsiteX2" fmla="*/ 0 w 32343"/>
                <a:gd name="connsiteY2" fmla="*/ 16609 h 49826"/>
                <a:gd name="connsiteX3" fmla="*/ 32343 w 32343"/>
                <a:gd name="connsiteY3" fmla="*/ 0 h 49826"/>
              </a:gdLst>
              <a:ahLst/>
              <a:cxnLst>
                <a:cxn ang="0">
                  <a:pos x="connsiteX0" y="connsiteY0"/>
                </a:cxn>
                <a:cxn ang="0">
                  <a:pos x="connsiteX1" y="connsiteY1"/>
                </a:cxn>
                <a:cxn ang="0">
                  <a:pos x="connsiteX2" y="connsiteY2"/>
                </a:cxn>
                <a:cxn ang="0">
                  <a:pos x="connsiteX3" y="connsiteY3"/>
                </a:cxn>
              </a:cxnLst>
              <a:rect l="l" t="t" r="r" b="b"/>
              <a:pathLst>
                <a:path w="32343" h="49826">
                  <a:moveTo>
                    <a:pt x="32343" y="0"/>
                  </a:moveTo>
                  <a:cubicBezTo>
                    <a:pt x="27973" y="16609"/>
                    <a:pt x="22728" y="33218"/>
                    <a:pt x="18357" y="49826"/>
                  </a:cubicBezTo>
                  <a:cubicBezTo>
                    <a:pt x="12238" y="38462"/>
                    <a:pt x="6119" y="27973"/>
                    <a:pt x="0" y="16609"/>
                  </a:cubicBezTo>
                  <a:cubicBezTo>
                    <a:pt x="10490" y="11364"/>
                    <a:pt x="21854" y="6119"/>
                    <a:pt x="32343" y="0"/>
                  </a:cubicBezTo>
                  <a:close/>
                </a:path>
              </a:pathLst>
            </a:custGeom>
            <a:solidFill>
              <a:srgbClr val="E7BB54"/>
            </a:solidFill>
            <a:ln w="8731" cap="flat">
              <a:noFill/>
              <a:prstDash val="solid"/>
              <a:miter/>
            </a:ln>
          </p:spPr>
          <p:txBody>
            <a:bodyPr rtlCol="0" anchor="ctr"/>
            <a:lstStyle/>
            <a:p>
              <a:endParaRPr lang="en-GB"/>
            </a:p>
          </p:txBody>
        </p:sp>
        <p:sp>
          <p:nvSpPr>
            <p:cNvPr id="1331" name="Freeform: Shape 1330">
              <a:extLst>
                <a:ext uri="{FF2B5EF4-FFF2-40B4-BE49-F238E27FC236}">
                  <a16:creationId xmlns:a16="http://schemas.microsoft.com/office/drawing/2014/main" id="{03F918D4-6D06-B0C6-072F-2436B43554DD}"/>
                </a:ext>
              </a:extLst>
            </p:cNvPr>
            <p:cNvSpPr/>
            <p:nvPr/>
          </p:nvSpPr>
          <p:spPr>
            <a:xfrm>
              <a:off x="9854542" y="2950272"/>
              <a:ext cx="29720" cy="50700"/>
            </a:xfrm>
            <a:custGeom>
              <a:avLst/>
              <a:gdLst>
                <a:gd name="connsiteX0" fmla="*/ 27973 w 29720"/>
                <a:gd name="connsiteY0" fmla="*/ 19231 h 50700"/>
                <a:gd name="connsiteX1" fmla="*/ 29721 w 29720"/>
                <a:gd name="connsiteY1" fmla="*/ 50700 h 50700"/>
                <a:gd name="connsiteX2" fmla="*/ 0 w 29720"/>
                <a:gd name="connsiteY2" fmla="*/ 23602 h 50700"/>
                <a:gd name="connsiteX3" fmla="*/ 3497 w 29720"/>
                <a:gd name="connsiteY3" fmla="*/ 0 h 50700"/>
                <a:gd name="connsiteX4" fmla="*/ 27973 w 29720"/>
                <a:gd name="connsiteY4" fmla="*/ 19231 h 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50700">
                  <a:moveTo>
                    <a:pt x="27973" y="19231"/>
                  </a:moveTo>
                  <a:cubicBezTo>
                    <a:pt x="28847" y="29721"/>
                    <a:pt x="28847" y="40210"/>
                    <a:pt x="29721" y="50700"/>
                  </a:cubicBezTo>
                  <a:cubicBezTo>
                    <a:pt x="20105" y="41959"/>
                    <a:pt x="9615" y="33217"/>
                    <a:pt x="0" y="23602"/>
                  </a:cubicBezTo>
                  <a:cubicBezTo>
                    <a:pt x="874" y="15734"/>
                    <a:pt x="1748" y="7867"/>
                    <a:pt x="3497" y="0"/>
                  </a:cubicBezTo>
                  <a:cubicBezTo>
                    <a:pt x="11364" y="6119"/>
                    <a:pt x="20105" y="12238"/>
                    <a:pt x="27973" y="19231"/>
                  </a:cubicBezTo>
                  <a:close/>
                </a:path>
              </a:pathLst>
            </a:custGeom>
            <a:solidFill>
              <a:srgbClr val="BE7625"/>
            </a:solidFill>
            <a:ln w="8731" cap="flat">
              <a:noFill/>
              <a:prstDash val="solid"/>
              <a:miter/>
            </a:ln>
          </p:spPr>
          <p:txBody>
            <a:bodyPr rtlCol="0" anchor="ctr"/>
            <a:lstStyle/>
            <a:p>
              <a:endParaRPr lang="en-GB"/>
            </a:p>
          </p:txBody>
        </p:sp>
        <p:sp>
          <p:nvSpPr>
            <p:cNvPr id="1332" name="Freeform: Shape 1331">
              <a:extLst>
                <a:ext uri="{FF2B5EF4-FFF2-40B4-BE49-F238E27FC236}">
                  <a16:creationId xmlns:a16="http://schemas.microsoft.com/office/drawing/2014/main" id="{16D87F5A-E8E6-8784-E3F9-71BFDA84C48E}"/>
                </a:ext>
              </a:extLst>
            </p:cNvPr>
            <p:cNvSpPr/>
            <p:nvPr/>
          </p:nvSpPr>
          <p:spPr>
            <a:xfrm>
              <a:off x="10118533" y="2918803"/>
              <a:ext cx="34091" cy="4370"/>
            </a:xfrm>
            <a:custGeom>
              <a:avLst/>
              <a:gdLst>
                <a:gd name="connsiteX0" fmla="*/ 0 w 34091"/>
                <a:gd name="connsiteY0" fmla="*/ 4371 h 4370"/>
                <a:gd name="connsiteX1" fmla="*/ 34092 w 34091"/>
                <a:gd name="connsiteY1" fmla="*/ 0 h 4370"/>
                <a:gd name="connsiteX2" fmla="*/ 0 w 34091"/>
                <a:gd name="connsiteY2" fmla="*/ 4371 h 4370"/>
              </a:gdLst>
              <a:ahLst/>
              <a:cxnLst>
                <a:cxn ang="0">
                  <a:pos x="connsiteX0" y="connsiteY0"/>
                </a:cxn>
                <a:cxn ang="0">
                  <a:pos x="connsiteX1" y="connsiteY1"/>
                </a:cxn>
                <a:cxn ang="0">
                  <a:pos x="connsiteX2" y="connsiteY2"/>
                </a:cxn>
              </a:cxnLst>
              <a:rect l="l" t="t" r="r" b="b"/>
              <a:pathLst>
                <a:path w="34091" h="4370">
                  <a:moveTo>
                    <a:pt x="0" y="4371"/>
                  </a:moveTo>
                  <a:cubicBezTo>
                    <a:pt x="11364" y="2622"/>
                    <a:pt x="22728" y="1748"/>
                    <a:pt x="34092" y="0"/>
                  </a:cubicBezTo>
                  <a:cubicBezTo>
                    <a:pt x="22728" y="1748"/>
                    <a:pt x="11364" y="3497"/>
                    <a:pt x="0" y="4371"/>
                  </a:cubicBezTo>
                  <a:close/>
                </a:path>
              </a:pathLst>
            </a:custGeom>
            <a:solidFill>
              <a:srgbClr val="E7BB54"/>
            </a:solidFill>
            <a:ln w="8731" cap="flat">
              <a:noFill/>
              <a:prstDash val="solid"/>
              <a:miter/>
            </a:ln>
          </p:spPr>
          <p:txBody>
            <a:bodyPr rtlCol="0" anchor="ctr"/>
            <a:lstStyle/>
            <a:p>
              <a:endParaRPr lang="en-GB"/>
            </a:p>
          </p:txBody>
        </p:sp>
        <p:sp>
          <p:nvSpPr>
            <p:cNvPr id="1333" name="Freeform: Shape 1332">
              <a:extLst>
                <a:ext uri="{FF2B5EF4-FFF2-40B4-BE49-F238E27FC236}">
                  <a16:creationId xmlns:a16="http://schemas.microsoft.com/office/drawing/2014/main" id="{929BCC47-1F5F-4F92-E749-91A0258FB47E}"/>
                </a:ext>
              </a:extLst>
            </p:cNvPr>
            <p:cNvSpPr/>
            <p:nvPr/>
          </p:nvSpPr>
          <p:spPr>
            <a:xfrm>
              <a:off x="9849298" y="5617905"/>
              <a:ext cx="56819" cy="32285"/>
            </a:xfrm>
            <a:custGeom>
              <a:avLst/>
              <a:gdLst>
                <a:gd name="connsiteX0" fmla="*/ 56819 w 56819"/>
                <a:gd name="connsiteY0" fmla="*/ 21229 h 32285"/>
                <a:gd name="connsiteX1" fmla="*/ 29721 w 56819"/>
                <a:gd name="connsiteY1" fmla="*/ 31719 h 32285"/>
                <a:gd name="connsiteX2" fmla="*/ 0 w 56819"/>
                <a:gd name="connsiteY2" fmla="*/ 9866 h 32285"/>
                <a:gd name="connsiteX3" fmla="*/ 24476 w 56819"/>
                <a:gd name="connsiteY3" fmla="*/ 250 h 32285"/>
                <a:gd name="connsiteX4" fmla="*/ 56819 w 56819"/>
                <a:gd name="connsiteY4" fmla="*/ 21229 h 32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19" h="32285">
                  <a:moveTo>
                    <a:pt x="56819" y="21229"/>
                  </a:moveTo>
                  <a:cubicBezTo>
                    <a:pt x="42833" y="27348"/>
                    <a:pt x="34092" y="34341"/>
                    <a:pt x="29721" y="31719"/>
                  </a:cubicBezTo>
                  <a:cubicBezTo>
                    <a:pt x="19231" y="26474"/>
                    <a:pt x="9616" y="17733"/>
                    <a:pt x="0" y="9866"/>
                  </a:cubicBezTo>
                  <a:cubicBezTo>
                    <a:pt x="7867" y="6369"/>
                    <a:pt x="17483" y="-1498"/>
                    <a:pt x="24476" y="250"/>
                  </a:cubicBezTo>
                  <a:cubicBezTo>
                    <a:pt x="34092" y="1998"/>
                    <a:pt x="41959" y="10739"/>
                    <a:pt x="56819" y="21229"/>
                  </a:cubicBezTo>
                  <a:close/>
                </a:path>
              </a:pathLst>
            </a:custGeom>
            <a:solidFill>
              <a:srgbClr val="E7BB54"/>
            </a:solidFill>
            <a:ln w="8731" cap="flat">
              <a:noFill/>
              <a:prstDash val="solid"/>
              <a:miter/>
            </a:ln>
          </p:spPr>
          <p:txBody>
            <a:bodyPr rtlCol="0" anchor="ctr"/>
            <a:lstStyle/>
            <a:p>
              <a:endParaRPr lang="en-GB"/>
            </a:p>
          </p:txBody>
        </p:sp>
        <p:sp>
          <p:nvSpPr>
            <p:cNvPr id="1334" name="Freeform: Shape 1333">
              <a:extLst>
                <a:ext uri="{FF2B5EF4-FFF2-40B4-BE49-F238E27FC236}">
                  <a16:creationId xmlns:a16="http://schemas.microsoft.com/office/drawing/2014/main" id="{3EE1CE2B-24DB-9E97-CF13-D7B78EA1D2BF}"/>
                </a:ext>
              </a:extLst>
            </p:cNvPr>
            <p:cNvSpPr/>
            <p:nvPr/>
          </p:nvSpPr>
          <p:spPr>
            <a:xfrm>
              <a:off x="9952446" y="5536859"/>
              <a:ext cx="34965" cy="34965"/>
            </a:xfrm>
            <a:custGeom>
              <a:avLst/>
              <a:gdLst>
                <a:gd name="connsiteX0" fmla="*/ 34966 w 34965"/>
                <a:gd name="connsiteY0" fmla="*/ 27099 h 34965"/>
                <a:gd name="connsiteX1" fmla="*/ 1748 w 34965"/>
                <a:gd name="connsiteY1" fmla="*/ 34966 h 34965"/>
                <a:gd name="connsiteX2" fmla="*/ 0 w 34965"/>
                <a:gd name="connsiteY2" fmla="*/ 26224 h 34965"/>
                <a:gd name="connsiteX3" fmla="*/ 25350 w 34965"/>
                <a:gd name="connsiteY3" fmla="*/ 874 h 34965"/>
                <a:gd name="connsiteX4" fmla="*/ 26224 w 34965"/>
                <a:gd name="connsiteY4" fmla="*/ 0 h 34965"/>
                <a:gd name="connsiteX5" fmla="*/ 34966 w 34965"/>
                <a:gd name="connsiteY5" fmla="*/ 27099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34965">
                  <a:moveTo>
                    <a:pt x="34966" y="27099"/>
                  </a:moveTo>
                  <a:cubicBezTo>
                    <a:pt x="23602" y="29721"/>
                    <a:pt x="12238" y="32343"/>
                    <a:pt x="1748" y="34966"/>
                  </a:cubicBezTo>
                  <a:cubicBezTo>
                    <a:pt x="874" y="32343"/>
                    <a:pt x="0" y="29721"/>
                    <a:pt x="0" y="26224"/>
                  </a:cubicBezTo>
                  <a:cubicBezTo>
                    <a:pt x="8741" y="17483"/>
                    <a:pt x="16609" y="9616"/>
                    <a:pt x="25350" y="874"/>
                  </a:cubicBezTo>
                  <a:cubicBezTo>
                    <a:pt x="25350" y="874"/>
                    <a:pt x="26224" y="0"/>
                    <a:pt x="26224" y="0"/>
                  </a:cubicBezTo>
                  <a:cubicBezTo>
                    <a:pt x="28847" y="9616"/>
                    <a:pt x="32343" y="18357"/>
                    <a:pt x="34966" y="27099"/>
                  </a:cubicBezTo>
                  <a:close/>
                </a:path>
              </a:pathLst>
            </a:custGeom>
            <a:solidFill>
              <a:srgbClr val="E7BB54"/>
            </a:solidFill>
            <a:ln w="8731" cap="flat">
              <a:noFill/>
              <a:prstDash val="solid"/>
              <a:miter/>
            </a:ln>
          </p:spPr>
          <p:txBody>
            <a:bodyPr rtlCol="0" anchor="ctr"/>
            <a:lstStyle/>
            <a:p>
              <a:endParaRPr lang="en-GB"/>
            </a:p>
          </p:txBody>
        </p:sp>
        <p:sp>
          <p:nvSpPr>
            <p:cNvPr id="1335" name="Freeform: Shape 1334">
              <a:extLst>
                <a:ext uri="{FF2B5EF4-FFF2-40B4-BE49-F238E27FC236}">
                  <a16:creationId xmlns:a16="http://schemas.microsoft.com/office/drawing/2014/main" id="{9FE1B73F-1BC0-0ACD-C9BF-7B94E6951696}"/>
                </a:ext>
              </a:extLst>
            </p:cNvPr>
            <p:cNvSpPr/>
            <p:nvPr/>
          </p:nvSpPr>
          <p:spPr>
            <a:xfrm>
              <a:off x="9945453" y="5520251"/>
              <a:ext cx="32343" cy="43707"/>
            </a:xfrm>
            <a:custGeom>
              <a:avLst/>
              <a:gdLst>
                <a:gd name="connsiteX0" fmla="*/ 32343 w 32343"/>
                <a:gd name="connsiteY0" fmla="*/ 18357 h 43707"/>
                <a:gd name="connsiteX1" fmla="*/ 6993 w 32343"/>
                <a:gd name="connsiteY1" fmla="*/ 43707 h 43707"/>
                <a:gd name="connsiteX2" fmla="*/ 0 w 32343"/>
                <a:gd name="connsiteY2" fmla="*/ 24476 h 43707"/>
                <a:gd name="connsiteX3" fmla="*/ 31469 w 32343"/>
                <a:gd name="connsiteY3" fmla="*/ 0 h 43707"/>
                <a:gd name="connsiteX4" fmla="*/ 32343 w 32343"/>
                <a:gd name="connsiteY4" fmla="*/ 18357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43707">
                  <a:moveTo>
                    <a:pt x="32343" y="18357"/>
                  </a:moveTo>
                  <a:cubicBezTo>
                    <a:pt x="23602" y="27098"/>
                    <a:pt x="15735" y="34966"/>
                    <a:pt x="6993" y="43707"/>
                  </a:cubicBezTo>
                  <a:cubicBezTo>
                    <a:pt x="4371" y="37588"/>
                    <a:pt x="1748" y="30595"/>
                    <a:pt x="0" y="24476"/>
                  </a:cubicBezTo>
                  <a:cubicBezTo>
                    <a:pt x="10490" y="16608"/>
                    <a:pt x="20979" y="7867"/>
                    <a:pt x="31469" y="0"/>
                  </a:cubicBezTo>
                  <a:cubicBezTo>
                    <a:pt x="31469" y="6119"/>
                    <a:pt x="31469" y="12238"/>
                    <a:pt x="32343" y="18357"/>
                  </a:cubicBezTo>
                  <a:close/>
                </a:path>
              </a:pathLst>
            </a:custGeom>
            <a:solidFill>
              <a:srgbClr val="BA3325"/>
            </a:solidFill>
            <a:ln w="8731" cap="flat">
              <a:noFill/>
              <a:prstDash val="solid"/>
              <a:miter/>
            </a:ln>
          </p:spPr>
          <p:txBody>
            <a:bodyPr rtlCol="0" anchor="ctr"/>
            <a:lstStyle/>
            <a:p>
              <a:endParaRPr lang="en-GB"/>
            </a:p>
          </p:txBody>
        </p:sp>
        <p:sp>
          <p:nvSpPr>
            <p:cNvPr id="1336" name="Freeform: Shape 1335">
              <a:extLst>
                <a:ext uri="{FF2B5EF4-FFF2-40B4-BE49-F238E27FC236}">
                  <a16:creationId xmlns:a16="http://schemas.microsoft.com/office/drawing/2014/main" id="{A183D067-07B7-EB79-0B45-2EC2957368C9}"/>
                </a:ext>
              </a:extLst>
            </p:cNvPr>
            <p:cNvSpPr/>
            <p:nvPr/>
          </p:nvSpPr>
          <p:spPr>
            <a:xfrm>
              <a:off x="9864158" y="5556965"/>
              <a:ext cx="27972" cy="1747"/>
            </a:xfrm>
            <a:custGeom>
              <a:avLst/>
              <a:gdLst>
                <a:gd name="connsiteX0" fmla="*/ 0 w 27972"/>
                <a:gd name="connsiteY0" fmla="*/ 1748 h 1747"/>
                <a:gd name="connsiteX1" fmla="*/ 27973 w 27972"/>
                <a:gd name="connsiteY1" fmla="*/ 0 h 1747"/>
                <a:gd name="connsiteX2" fmla="*/ 0 w 27972"/>
                <a:gd name="connsiteY2" fmla="*/ 1748 h 1747"/>
              </a:gdLst>
              <a:ahLst/>
              <a:cxnLst>
                <a:cxn ang="0">
                  <a:pos x="connsiteX0" y="connsiteY0"/>
                </a:cxn>
                <a:cxn ang="0">
                  <a:pos x="connsiteX1" y="connsiteY1"/>
                </a:cxn>
                <a:cxn ang="0">
                  <a:pos x="connsiteX2" y="connsiteY2"/>
                </a:cxn>
              </a:cxnLst>
              <a:rect l="l" t="t" r="r" b="b"/>
              <a:pathLst>
                <a:path w="27972" h="1747">
                  <a:moveTo>
                    <a:pt x="0" y="1748"/>
                  </a:moveTo>
                  <a:cubicBezTo>
                    <a:pt x="9616" y="874"/>
                    <a:pt x="18357" y="0"/>
                    <a:pt x="27973" y="0"/>
                  </a:cubicBezTo>
                  <a:cubicBezTo>
                    <a:pt x="19231" y="0"/>
                    <a:pt x="9616" y="874"/>
                    <a:pt x="0" y="1748"/>
                  </a:cubicBezTo>
                  <a:close/>
                </a:path>
              </a:pathLst>
            </a:custGeom>
            <a:solidFill>
              <a:srgbClr val="E8706D"/>
            </a:solidFill>
            <a:ln w="8731" cap="flat">
              <a:noFill/>
              <a:prstDash val="solid"/>
              <a:miter/>
            </a:ln>
          </p:spPr>
          <p:txBody>
            <a:bodyPr rtlCol="0" anchor="ctr"/>
            <a:lstStyle/>
            <a:p>
              <a:endParaRPr lang="en-GB"/>
            </a:p>
          </p:txBody>
        </p:sp>
        <p:sp>
          <p:nvSpPr>
            <p:cNvPr id="1337" name="Freeform: Shape 1336">
              <a:extLst>
                <a:ext uri="{FF2B5EF4-FFF2-40B4-BE49-F238E27FC236}">
                  <a16:creationId xmlns:a16="http://schemas.microsoft.com/office/drawing/2014/main" id="{6A4D5128-D81B-AA51-0D72-7AFF9C9CB6C7}"/>
                </a:ext>
              </a:extLst>
            </p:cNvPr>
            <p:cNvSpPr/>
            <p:nvPr/>
          </p:nvSpPr>
          <p:spPr>
            <a:xfrm>
              <a:off x="9895395" y="5583888"/>
              <a:ext cx="9848" cy="10665"/>
            </a:xfrm>
            <a:custGeom>
              <a:avLst/>
              <a:gdLst>
                <a:gd name="connsiteX0" fmla="*/ 7226 w 9848"/>
                <a:gd name="connsiteY0" fmla="*/ 10666 h 10665"/>
                <a:gd name="connsiteX1" fmla="*/ 233 w 9848"/>
                <a:gd name="connsiteY1" fmla="*/ 7169 h 10665"/>
                <a:gd name="connsiteX2" fmla="*/ 2855 w 9848"/>
                <a:gd name="connsiteY2" fmla="*/ 176 h 10665"/>
                <a:gd name="connsiteX3" fmla="*/ 9848 w 9848"/>
                <a:gd name="connsiteY3" fmla="*/ 2798 h 10665"/>
                <a:gd name="connsiteX4" fmla="*/ 7226 w 9848"/>
                <a:gd name="connsiteY4" fmla="*/ 10666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8" h="10665">
                  <a:moveTo>
                    <a:pt x="7226" y="10666"/>
                  </a:moveTo>
                  <a:cubicBezTo>
                    <a:pt x="4603" y="9791"/>
                    <a:pt x="1107" y="8917"/>
                    <a:pt x="233" y="7169"/>
                  </a:cubicBezTo>
                  <a:cubicBezTo>
                    <a:pt x="-642" y="5421"/>
                    <a:pt x="1107" y="1050"/>
                    <a:pt x="2855" y="176"/>
                  </a:cubicBezTo>
                  <a:cubicBezTo>
                    <a:pt x="4603" y="-698"/>
                    <a:pt x="8100" y="1924"/>
                    <a:pt x="9848" y="2798"/>
                  </a:cubicBezTo>
                  <a:cubicBezTo>
                    <a:pt x="8974" y="5421"/>
                    <a:pt x="8100" y="8043"/>
                    <a:pt x="7226" y="10666"/>
                  </a:cubicBezTo>
                  <a:close/>
                </a:path>
              </a:pathLst>
            </a:custGeom>
            <a:solidFill>
              <a:srgbClr val="BE7625"/>
            </a:solidFill>
            <a:ln w="8731" cap="flat">
              <a:noFill/>
              <a:prstDash val="solid"/>
              <a:miter/>
            </a:ln>
          </p:spPr>
          <p:txBody>
            <a:bodyPr rtlCol="0" anchor="ctr"/>
            <a:lstStyle/>
            <a:p>
              <a:endParaRPr lang="en-GB"/>
            </a:p>
          </p:txBody>
        </p:sp>
        <p:sp>
          <p:nvSpPr>
            <p:cNvPr id="1338" name="Freeform: Shape 1337">
              <a:extLst>
                <a:ext uri="{FF2B5EF4-FFF2-40B4-BE49-F238E27FC236}">
                  <a16:creationId xmlns:a16="http://schemas.microsoft.com/office/drawing/2014/main" id="{D56097D3-0B1C-5BDC-56EC-2075C2B6721B}"/>
                </a:ext>
              </a:extLst>
            </p:cNvPr>
            <p:cNvSpPr/>
            <p:nvPr/>
          </p:nvSpPr>
          <p:spPr>
            <a:xfrm>
              <a:off x="9821325" y="5590044"/>
              <a:ext cx="13112" cy="14124"/>
            </a:xfrm>
            <a:custGeom>
              <a:avLst/>
              <a:gdLst>
                <a:gd name="connsiteX0" fmla="*/ 5245 w 13112"/>
                <a:gd name="connsiteY0" fmla="*/ 14124 h 14124"/>
                <a:gd name="connsiteX1" fmla="*/ 0 w 13112"/>
                <a:gd name="connsiteY1" fmla="*/ 8005 h 14124"/>
                <a:gd name="connsiteX2" fmla="*/ 6993 w 13112"/>
                <a:gd name="connsiteY2" fmla="*/ 138 h 14124"/>
                <a:gd name="connsiteX3" fmla="*/ 13112 w 13112"/>
                <a:gd name="connsiteY3" fmla="*/ 4509 h 14124"/>
                <a:gd name="connsiteX4" fmla="*/ 5245 w 13112"/>
                <a:gd name="connsiteY4" fmla="*/ 14124 h 14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4124">
                  <a:moveTo>
                    <a:pt x="5245" y="14124"/>
                  </a:moveTo>
                  <a:cubicBezTo>
                    <a:pt x="2622" y="11502"/>
                    <a:pt x="0" y="8880"/>
                    <a:pt x="0" y="8005"/>
                  </a:cubicBezTo>
                  <a:cubicBezTo>
                    <a:pt x="1748" y="5383"/>
                    <a:pt x="4371" y="1886"/>
                    <a:pt x="6993" y="138"/>
                  </a:cubicBezTo>
                  <a:cubicBezTo>
                    <a:pt x="7867" y="-736"/>
                    <a:pt x="10490" y="2760"/>
                    <a:pt x="13112" y="4509"/>
                  </a:cubicBezTo>
                  <a:cubicBezTo>
                    <a:pt x="10490" y="6257"/>
                    <a:pt x="8741" y="9753"/>
                    <a:pt x="5245" y="14124"/>
                  </a:cubicBezTo>
                  <a:close/>
                </a:path>
              </a:pathLst>
            </a:custGeom>
            <a:solidFill>
              <a:srgbClr val="E8706D"/>
            </a:solidFill>
            <a:ln w="8731" cap="flat">
              <a:noFill/>
              <a:prstDash val="solid"/>
              <a:miter/>
            </a:ln>
          </p:spPr>
          <p:txBody>
            <a:bodyPr rtlCol="0" anchor="ctr"/>
            <a:lstStyle/>
            <a:p>
              <a:endParaRPr lang="en-GB"/>
            </a:p>
          </p:txBody>
        </p:sp>
        <p:sp>
          <p:nvSpPr>
            <p:cNvPr id="1339" name="Freeform: Shape 1338">
              <a:extLst>
                <a:ext uri="{FF2B5EF4-FFF2-40B4-BE49-F238E27FC236}">
                  <a16:creationId xmlns:a16="http://schemas.microsoft.com/office/drawing/2014/main" id="{89151089-641D-32A1-8449-6F464751C0BE}"/>
                </a:ext>
              </a:extLst>
            </p:cNvPr>
            <p:cNvSpPr/>
            <p:nvPr/>
          </p:nvSpPr>
          <p:spPr>
            <a:xfrm>
              <a:off x="10805609" y="5382137"/>
              <a:ext cx="98778" cy="111015"/>
            </a:xfrm>
            <a:custGeom>
              <a:avLst/>
              <a:gdLst>
                <a:gd name="connsiteX0" fmla="*/ 98778 w 98778"/>
                <a:gd name="connsiteY0" fmla="*/ 33217 h 111015"/>
                <a:gd name="connsiteX1" fmla="*/ 81295 w 98778"/>
                <a:gd name="connsiteY1" fmla="*/ 72554 h 111015"/>
                <a:gd name="connsiteX2" fmla="*/ 0 w 98778"/>
                <a:gd name="connsiteY2" fmla="*/ 111016 h 111015"/>
                <a:gd name="connsiteX3" fmla="*/ 78673 w 98778"/>
                <a:gd name="connsiteY3" fmla="*/ 0 h 111015"/>
                <a:gd name="connsiteX4" fmla="*/ 98778 w 98778"/>
                <a:gd name="connsiteY4" fmla="*/ 33217 h 11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78" h="111015">
                  <a:moveTo>
                    <a:pt x="98778" y="33217"/>
                  </a:moveTo>
                  <a:cubicBezTo>
                    <a:pt x="92659" y="46329"/>
                    <a:pt x="87414" y="59442"/>
                    <a:pt x="81295" y="72554"/>
                  </a:cubicBezTo>
                  <a:cubicBezTo>
                    <a:pt x="54197" y="85666"/>
                    <a:pt x="27098" y="97904"/>
                    <a:pt x="0" y="111016"/>
                  </a:cubicBezTo>
                  <a:cubicBezTo>
                    <a:pt x="26224" y="74302"/>
                    <a:pt x="52449" y="36714"/>
                    <a:pt x="78673" y="0"/>
                  </a:cubicBezTo>
                  <a:cubicBezTo>
                    <a:pt x="85666" y="10489"/>
                    <a:pt x="92659" y="21854"/>
                    <a:pt x="98778" y="33217"/>
                  </a:cubicBezTo>
                  <a:close/>
                </a:path>
              </a:pathLst>
            </a:custGeom>
            <a:solidFill>
              <a:srgbClr val="7B2B29"/>
            </a:solidFill>
            <a:ln w="8731" cap="flat">
              <a:noFill/>
              <a:prstDash val="solid"/>
              <a:miter/>
            </a:ln>
          </p:spPr>
          <p:txBody>
            <a:bodyPr rtlCol="0" anchor="ctr"/>
            <a:lstStyle/>
            <a:p>
              <a:endParaRPr lang="en-GB"/>
            </a:p>
          </p:txBody>
        </p:sp>
        <p:sp>
          <p:nvSpPr>
            <p:cNvPr id="1340" name="Freeform: Shape 1339">
              <a:extLst>
                <a:ext uri="{FF2B5EF4-FFF2-40B4-BE49-F238E27FC236}">
                  <a16:creationId xmlns:a16="http://schemas.microsoft.com/office/drawing/2014/main" id="{090227E8-C995-A2D5-F6CF-2227F1004EF3}"/>
                </a:ext>
              </a:extLst>
            </p:cNvPr>
            <p:cNvSpPr/>
            <p:nvPr/>
          </p:nvSpPr>
          <p:spPr>
            <a:xfrm>
              <a:off x="10752287" y="5354164"/>
              <a:ext cx="51616" cy="68183"/>
            </a:xfrm>
            <a:custGeom>
              <a:avLst/>
              <a:gdLst>
                <a:gd name="connsiteX0" fmla="*/ 15735 w 51616"/>
                <a:gd name="connsiteY0" fmla="*/ 68183 h 68183"/>
                <a:gd name="connsiteX1" fmla="*/ 0 w 51616"/>
                <a:gd name="connsiteY1" fmla="*/ 58568 h 68183"/>
                <a:gd name="connsiteX2" fmla="*/ 33218 w 51616"/>
                <a:gd name="connsiteY2" fmla="*/ 0 h 68183"/>
                <a:gd name="connsiteX3" fmla="*/ 51575 w 51616"/>
                <a:gd name="connsiteY3" fmla="*/ 13112 h 68183"/>
                <a:gd name="connsiteX4" fmla="*/ 15735 w 51616"/>
                <a:gd name="connsiteY4" fmla="*/ 68183 h 68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 h="68183">
                  <a:moveTo>
                    <a:pt x="15735" y="68183"/>
                  </a:moveTo>
                  <a:cubicBezTo>
                    <a:pt x="10490" y="64686"/>
                    <a:pt x="5245" y="62064"/>
                    <a:pt x="0" y="58568"/>
                  </a:cubicBezTo>
                  <a:cubicBezTo>
                    <a:pt x="11364" y="39336"/>
                    <a:pt x="22728" y="20105"/>
                    <a:pt x="33218" y="0"/>
                  </a:cubicBezTo>
                  <a:cubicBezTo>
                    <a:pt x="39336" y="4371"/>
                    <a:pt x="52449" y="12238"/>
                    <a:pt x="51575" y="13112"/>
                  </a:cubicBezTo>
                  <a:cubicBezTo>
                    <a:pt x="41085" y="32343"/>
                    <a:pt x="27973" y="49826"/>
                    <a:pt x="15735" y="68183"/>
                  </a:cubicBezTo>
                  <a:close/>
                </a:path>
              </a:pathLst>
            </a:custGeom>
            <a:solidFill>
              <a:srgbClr val="E96E81"/>
            </a:solidFill>
            <a:ln w="8731" cap="flat">
              <a:noFill/>
              <a:prstDash val="solid"/>
              <a:miter/>
            </a:ln>
          </p:spPr>
          <p:txBody>
            <a:bodyPr rtlCol="0" anchor="ctr"/>
            <a:lstStyle/>
            <a:p>
              <a:endParaRPr lang="en-GB"/>
            </a:p>
          </p:txBody>
        </p:sp>
        <p:sp>
          <p:nvSpPr>
            <p:cNvPr id="1341" name="Freeform: Shape 1340">
              <a:extLst>
                <a:ext uri="{FF2B5EF4-FFF2-40B4-BE49-F238E27FC236}">
                  <a16:creationId xmlns:a16="http://schemas.microsoft.com/office/drawing/2014/main" id="{F0301056-088B-D89B-E01B-7A9652846B9F}"/>
                </a:ext>
              </a:extLst>
            </p:cNvPr>
            <p:cNvSpPr/>
            <p:nvPr/>
          </p:nvSpPr>
          <p:spPr>
            <a:xfrm>
              <a:off x="10773266" y="5230910"/>
              <a:ext cx="62063" cy="70805"/>
            </a:xfrm>
            <a:custGeom>
              <a:avLst/>
              <a:gdLst>
                <a:gd name="connsiteX0" fmla="*/ 43707 w 62063"/>
                <a:gd name="connsiteY0" fmla="*/ 70806 h 70805"/>
                <a:gd name="connsiteX1" fmla="*/ 874 w 62063"/>
                <a:gd name="connsiteY1" fmla="*/ 62938 h 70805"/>
                <a:gd name="connsiteX2" fmla="*/ 0 w 62063"/>
                <a:gd name="connsiteY2" fmla="*/ 36714 h 70805"/>
                <a:gd name="connsiteX3" fmla="*/ 18357 w 62063"/>
                <a:gd name="connsiteY3" fmla="*/ 12238 h 70805"/>
                <a:gd name="connsiteX4" fmla="*/ 34092 w 62063"/>
                <a:gd name="connsiteY4" fmla="*/ 0 h 70805"/>
                <a:gd name="connsiteX5" fmla="*/ 62064 w 62063"/>
                <a:gd name="connsiteY5" fmla="*/ 41959 h 70805"/>
                <a:gd name="connsiteX6" fmla="*/ 57693 w 62063"/>
                <a:gd name="connsiteY6" fmla="*/ 45456 h 70805"/>
                <a:gd name="connsiteX7" fmla="*/ 44581 w 62063"/>
                <a:gd name="connsiteY7" fmla="*/ 66435 h 70805"/>
                <a:gd name="connsiteX8" fmla="*/ 43707 w 62063"/>
                <a:gd name="connsiteY8" fmla="*/ 70806 h 70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063" h="70805">
                  <a:moveTo>
                    <a:pt x="43707" y="70806"/>
                  </a:moveTo>
                  <a:cubicBezTo>
                    <a:pt x="29721" y="68184"/>
                    <a:pt x="14860" y="65561"/>
                    <a:pt x="874" y="62938"/>
                  </a:cubicBezTo>
                  <a:cubicBezTo>
                    <a:pt x="874" y="54197"/>
                    <a:pt x="874" y="45456"/>
                    <a:pt x="0" y="36714"/>
                  </a:cubicBezTo>
                  <a:cubicBezTo>
                    <a:pt x="6119" y="28847"/>
                    <a:pt x="12238" y="20980"/>
                    <a:pt x="18357" y="12238"/>
                  </a:cubicBezTo>
                  <a:cubicBezTo>
                    <a:pt x="23602" y="7867"/>
                    <a:pt x="28847" y="4371"/>
                    <a:pt x="34092" y="0"/>
                  </a:cubicBezTo>
                  <a:cubicBezTo>
                    <a:pt x="43707" y="13987"/>
                    <a:pt x="53322" y="27973"/>
                    <a:pt x="62064" y="41959"/>
                  </a:cubicBezTo>
                  <a:cubicBezTo>
                    <a:pt x="60316" y="42833"/>
                    <a:pt x="59442" y="44582"/>
                    <a:pt x="57693" y="45456"/>
                  </a:cubicBezTo>
                  <a:cubicBezTo>
                    <a:pt x="53322" y="52449"/>
                    <a:pt x="48952" y="59442"/>
                    <a:pt x="44581" y="66435"/>
                  </a:cubicBezTo>
                  <a:lnTo>
                    <a:pt x="43707" y="70806"/>
                  </a:lnTo>
                  <a:close/>
                </a:path>
              </a:pathLst>
            </a:custGeom>
            <a:solidFill>
              <a:srgbClr val="BA3325"/>
            </a:solidFill>
            <a:ln w="8731" cap="flat">
              <a:noFill/>
              <a:prstDash val="solid"/>
              <a:miter/>
            </a:ln>
          </p:spPr>
          <p:txBody>
            <a:bodyPr rtlCol="0" anchor="ctr"/>
            <a:lstStyle/>
            <a:p>
              <a:endParaRPr lang="en-GB"/>
            </a:p>
          </p:txBody>
        </p:sp>
        <p:sp>
          <p:nvSpPr>
            <p:cNvPr id="1342" name="Freeform: Shape 1341">
              <a:extLst>
                <a:ext uri="{FF2B5EF4-FFF2-40B4-BE49-F238E27FC236}">
                  <a16:creationId xmlns:a16="http://schemas.microsoft.com/office/drawing/2014/main" id="{2F5218A5-4617-DF73-312E-5EC779EA6826}"/>
                </a:ext>
              </a:extLst>
            </p:cNvPr>
            <p:cNvSpPr/>
            <p:nvPr/>
          </p:nvSpPr>
          <p:spPr>
            <a:xfrm>
              <a:off x="10781134" y="5518503"/>
              <a:ext cx="89162" cy="83917"/>
            </a:xfrm>
            <a:custGeom>
              <a:avLst/>
              <a:gdLst>
                <a:gd name="connsiteX0" fmla="*/ 10490 w 89162"/>
                <a:gd name="connsiteY0" fmla="*/ 39336 h 83917"/>
                <a:gd name="connsiteX1" fmla="*/ 0 w 89162"/>
                <a:gd name="connsiteY1" fmla="*/ 27973 h 83917"/>
                <a:gd name="connsiteX2" fmla="*/ 38462 w 89162"/>
                <a:gd name="connsiteY2" fmla="*/ 0 h 83917"/>
                <a:gd name="connsiteX3" fmla="*/ 43707 w 89162"/>
                <a:gd name="connsiteY3" fmla="*/ 0 h 83917"/>
                <a:gd name="connsiteX4" fmla="*/ 53323 w 89162"/>
                <a:gd name="connsiteY4" fmla="*/ 7867 h 83917"/>
                <a:gd name="connsiteX5" fmla="*/ 77799 w 89162"/>
                <a:gd name="connsiteY5" fmla="*/ 17483 h 83917"/>
                <a:gd name="connsiteX6" fmla="*/ 82169 w 89162"/>
                <a:gd name="connsiteY6" fmla="*/ 26224 h 83917"/>
                <a:gd name="connsiteX7" fmla="*/ 89162 w 89162"/>
                <a:gd name="connsiteY7" fmla="*/ 81295 h 83917"/>
                <a:gd name="connsiteX8" fmla="*/ 67309 w 89162"/>
                <a:gd name="connsiteY8" fmla="*/ 83917 h 83917"/>
                <a:gd name="connsiteX9" fmla="*/ 71680 w 89162"/>
                <a:gd name="connsiteY9" fmla="*/ 35840 h 83917"/>
                <a:gd name="connsiteX10" fmla="*/ 10490 w 89162"/>
                <a:gd name="connsiteY10" fmla="*/ 39336 h 83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162" h="83917">
                  <a:moveTo>
                    <a:pt x="10490" y="39336"/>
                  </a:moveTo>
                  <a:cubicBezTo>
                    <a:pt x="6993" y="35840"/>
                    <a:pt x="3497" y="31469"/>
                    <a:pt x="0" y="27973"/>
                  </a:cubicBezTo>
                  <a:cubicBezTo>
                    <a:pt x="13112" y="18357"/>
                    <a:pt x="25350" y="9615"/>
                    <a:pt x="38462" y="0"/>
                  </a:cubicBezTo>
                  <a:cubicBezTo>
                    <a:pt x="40211" y="0"/>
                    <a:pt x="41959" y="0"/>
                    <a:pt x="43707" y="0"/>
                  </a:cubicBezTo>
                  <a:cubicBezTo>
                    <a:pt x="47204" y="2622"/>
                    <a:pt x="49826" y="5245"/>
                    <a:pt x="53323" y="7867"/>
                  </a:cubicBezTo>
                  <a:cubicBezTo>
                    <a:pt x="61190" y="11364"/>
                    <a:pt x="69931" y="13986"/>
                    <a:pt x="77799" y="17483"/>
                  </a:cubicBezTo>
                  <a:cubicBezTo>
                    <a:pt x="79547" y="20105"/>
                    <a:pt x="80421" y="23602"/>
                    <a:pt x="82169" y="26224"/>
                  </a:cubicBezTo>
                  <a:cubicBezTo>
                    <a:pt x="84792" y="44581"/>
                    <a:pt x="86540" y="62938"/>
                    <a:pt x="89162" y="81295"/>
                  </a:cubicBezTo>
                  <a:cubicBezTo>
                    <a:pt x="82169" y="82170"/>
                    <a:pt x="74302" y="83044"/>
                    <a:pt x="67309" y="83917"/>
                  </a:cubicBezTo>
                  <a:cubicBezTo>
                    <a:pt x="69057" y="67309"/>
                    <a:pt x="69931" y="51575"/>
                    <a:pt x="71680" y="35840"/>
                  </a:cubicBezTo>
                  <a:cubicBezTo>
                    <a:pt x="50700" y="38462"/>
                    <a:pt x="30595" y="38462"/>
                    <a:pt x="10490" y="39336"/>
                  </a:cubicBezTo>
                  <a:close/>
                </a:path>
              </a:pathLst>
            </a:custGeom>
            <a:solidFill>
              <a:srgbClr val="BA3325"/>
            </a:solidFill>
            <a:ln w="8731" cap="flat">
              <a:noFill/>
              <a:prstDash val="solid"/>
              <a:miter/>
            </a:ln>
          </p:spPr>
          <p:txBody>
            <a:bodyPr rtlCol="0" anchor="ctr"/>
            <a:lstStyle/>
            <a:p>
              <a:endParaRPr lang="en-GB"/>
            </a:p>
          </p:txBody>
        </p:sp>
        <p:sp>
          <p:nvSpPr>
            <p:cNvPr id="1343" name="Freeform: Shape 1342">
              <a:extLst>
                <a:ext uri="{FF2B5EF4-FFF2-40B4-BE49-F238E27FC236}">
                  <a16:creationId xmlns:a16="http://schemas.microsoft.com/office/drawing/2014/main" id="{968BBC13-FE08-F554-21F7-37935FD58C05}"/>
                </a:ext>
              </a:extLst>
            </p:cNvPr>
            <p:cNvSpPr/>
            <p:nvPr/>
          </p:nvSpPr>
          <p:spPr>
            <a:xfrm>
              <a:off x="10817847" y="5273743"/>
              <a:ext cx="27972" cy="28846"/>
            </a:xfrm>
            <a:custGeom>
              <a:avLst/>
              <a:gdLst>
                <a:gd name="connsiteX0" fmla="*/ 18357 w 27972"/>
                <a:gd name="connsiteY0" fmla="*/ 0 h 28846"/>
                <a:gd name="connsiteX1" fmla="*/ 27973 w 27972"/>
                <a:gd name="connsiteY1" fmla="*/ 28847 h 28846"/>
                <a:gd name="connsiteX2" fmla="*/ 0 w 27972"/>
                <a:gd name="connsiteY2" fmla="*/ 27973 h 28846"/>
                <a:gd name="connsiteX3" fmla="*/ 1748 w 27972"/>
                <a:gd name="connsiteY3" fmla="*/ 24476 h 28846"/>
                <a:gd name="connsiteX4" fmla="*/ 14861 w 27972"/>
                <a:gd name="connsiteY4" fmla="*/ 3497 h 28846"/>
                <a:gd name="connsiteX5" fmla="*/ 18357 w 27972"/>
                <a:gd name="connsiteY5" fmla="*/ 0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72" h="28846">
                  <a:moveTo>
                    <a:pt x="18357" y="0"/>
                  </a:moveTo>
                  <a:cubicBezTo>
                    <a:pt x="21854" y="9615"/>
                    <a:pt x="24476" y="19231"/>
                    <a:pt x="27973" y="28847"/>
                  </a:cubicBezTo>
                  <a:cubicBezTo>
                    <a:pt x="18357" y="28847"/>
                    <a:pt x="8741" y="27973"/>
                    <a:pt x="0" y="27973"/>
                  </a:cubicBezTo>
                  <a:cubicBezTo>
                    <a:pt x="0" y="27973"/>
                    <a:pt x="1748" y="24476"/>
                    <a:pt x="1748" y="24476"/>
                  </a:cubicBezTo>
                  <a:cubicBezTo>
                    <a:pt x="6119" y="17483"/>
                    <a:pt x="10490" y="10490"/>
                    <a:pt x="14861" y="3497"/>
                  </a:cubicBezTo>
                  <a:cubicBezTo>
                    <a:pt x="15735" y="2622"/>
                    <a:pt x="17483" y="1748"/>
                    <a:pt x="18357" y="0"/>
                  </a:cubicBezTo>
                  <a:close/>
                </a:path>
              </a:pathLst>
            </a:custGeom>
            <a:solidFill>
              <a:srgbClr val="BA3325"/>
            </a:solidFill>
            <a:ln w="8731" cap="flat">
              <a:noFill/>
              <a:prstDash val="solid"/>
              <a:miter/>
            </a:ln>
          </p:spPr>
          <p:txBody>
            <a:bodyPr rtlCol="0" anchor="ctr"/>
            <a:lstStyle/>
            <a:p>
              <a:endParaRPr lang="en-GB"/>
            </a:p>
          </p:txBody>
        </p:sp>
        <p:sp>
          <p:nvSpPr>
            <p:cNvPr id="1344" name="Freeform: Shape 1343">
              <a:extLst>
                <a:ext uri="{FF2B5EF4-FFF2-40B4-BE49-F238E27FC236}">
                  <a16:creationId xmlns:a16="http://schemas.microsoft.com/office/drawing/2014/main" id="{2D217E77-1EEF-3498-259C-06B37D3E47DA}"/>
                </a:ext>
              </a:extLst>
            </p:cNvPr>
            <p:cNvSpPr/>
            <p:nvPr/>
          </p:nvSpPr>
          <p:spPr>
            <a:xfrm>
              <a:off x="10758406" y="5268498"/>
              <a:ext cx="16608" cy="26224"/>
            </a:xfrm>
            <a:custGeom>
              <a:avLst/>
              <a:gdLst>
                <a:gd name="connsiteX0" fmla="*/ 15734 w 16608"/>
                <a:gd name="connsiteY0" fmla="*/ 0 h 26224"/>
                <a:gd name="connsiteX1" fmla="*/ 16609 w 16608"/>
                <a:gd name="connsiteY1" fmla="*/ 26224 h 26224"/>
                <a:gd name="connsiteX2" fmla="*/ 0 w 16608"/>
                <a:gd name="connsiteY2" fmla="*/ 15734 h 26224"/>
                <a:gd name="connsiteX3" fmla="*/ 15734 w 16608"/>
                <a:gd name="connsiteY3" fmla="*/ 0 h 26224"/>
              </a:gdLst>
              <a:ahLst/>
              <a:cxnLst>
                <a:cxn ang="0">
                  <a:pos x="connsiteX0" y="connsiteY0"/>
                </a:cxn>
                <a:cxn ang="0">
                  <a:pos x="connsiteX1" y="connsiteY1"/>
                </a:cxn>
                <a:cxn ang="0">
                  <a:pos x="connsiteX2" y="connsiteY2"/>
                </a:cxn>
                <a:cxn ang="0">
                  <a:pos x="connsiteX3" y="connsiteY3"/>
                </a:cxn>
              </a:cxnLst>
              <a:rect l="l" t="t" r="r" b="b"/>
              <a:pathLst>
                <a:path w="16608" h="26224">
                  <a:moveTo>
                    <a:pt x="15734" y="0"/>
                  </a:moveTo>
                  <a:cubicBezTo>
                    <a:pt x="15734" y="8741"/>
                    <a:pt x="15734" y="17483"/>
                    <a:pt x="16609" y="26224"/>
                  </a:cubicBezTo>
                  <a:cubicBezTo>
                    <a:pt x="11364" y="22727"/>
                    <a:pt x="6119" y="19231"/>
                    <a:pt x="0" y="15734"/>
                  </a:cubicBezTo>
                  <a:cubicBezTo>
                    <a:pt x="5245" y="10489"/>
                    <a:pt x="10490" y="5245"/>
                    <a:pt x="15734" y="0"/>
                  </a:cubicBezTo>
                  <a:close/>
                </a:path>
              </a:pathLst>
            </a:custGeom>
            <a:solidFill>
              <a:srgbClr val="DB7F59"/>
            </a:solidFill>
            <a:ln w="8731" cap="flat">
              <a:noFill/>
              <a:prstDash val="solid"/>
              <a:miter/>
            </a:ln>
          </p:spPr>
          <p:txBody>
            <a:bodyPr rtlCol="0" anchor="ctr"/>
            <a:lstStyle/>
            <a:p>
              <a:endParaRPr lang="en-GB"/>
            </a:p>
          </p:txBody>
        </p:sp>
        <p:sp>
          <p:nvSpPr>
            <p:cNvPr id="1345" name="Freeform: Shape 1344">
              <a:extLst>
                <a:ext uri="{FF2B5EF4-FFF2-40B4-BE49-F238E27FC236}">
                  <a16:creationId xmlns:a16="http://schemas.microsoft.com/office/drawing/2014/main" id="{91AE644C-05BC-A521-8354-49531A1B5914}"/>
                </a:ext>
              </a:extLst>
            </p:cNvPr>
            <p:cNvSpPr/>
            <p:nvPr/>
          </p:nvSpPr>
          <p:spPr>
            <a:xfrm>
              <a:off x="10733056" y="5484411"/>
              <a:ext cx="25350" cy="7867"/>
            </a:xfrm>
            <a:custGeom>
              <a:avLst/>
              <a:gdLst>
                <a:gd name="connsiteX0" fmla="*/ 0 w 25350"/>
                <a:gd name="connsiteY0" fmla="*/ 7867 h 7867"/>
                <a:gd name="connsiteX1" fmla="*/ 25350 w 25350"/>
                <a:gd name="connsiteY1" fmla="*/ 0 h 7867"/>
                <a:gd name="connsiteX2" fmla="*/ 0 w 25350"/>
                <a:gd name="connsiteY2" fmla="*/ 7867 h 7867"/>
              </a:gdLst>
              <a:ahLst/>
              <a:cxnLst>
                <a:cxn ang="0">
                  <a:pos x="connsiteX0" y="connsiteY0"/>
                </a:cxn>
                <a:cxn ang="0">
                  <a:pos x="connsiteX1" y="connsiteY1"/>
                </a:cxn>
                <a:cxn ang="0">
                  <a:pos x="connsiteX2" y="connsiteY2"/>
                </a:cxn>
              </a:cxnLst>
              <a:rect l="l" t="t" r="r" b="b"/>
              <a:pathLst>
                <a:path w="25350" h="7867">
                  <a:moveTo>
                    <a:pt x="0" y="7867"/>
                  </a:moveTo>
                  <a:cubicBezTo>
                    <a:pt x="8741" y="5245"/>
                    <a:pt x="16609" y="2623"/>
                    <a:pt x="25350" y="0"/>
                  </a:cubicBezTo>
                  <a:cubicBezTo>
                    <a:pt x="17483" y="2623"/>
                    <a:pt x="8741" y="5245"/>
                    <a:pt x="0" y="7867"/>
                  </a:cubicBezTo>
                  <a:close/>
                </a:path>
              </a:pathLst>
            </a:custGeom>
            <a:solidFill>
              <a:srgbClr val="ED9288"/>
            </a:solidFill>
            <a:ln w="8731" cap="flat">
              <a:noFill/>
              <a:prstDash val="solid"/>
              <a:miter/>
            </a:ln>
          </p:spPr>
          <p:txBody>
            <a:bodyPr rtlCol="0" anchor="ctr"/>
            <a:lstStyle/>
            <a:p>
              <a:endParaRPr lang="en-GB"/>
            </a:p>
          </p:txBody>
        </p:sp>
        <p:sp>
          <p:nvSpPr>
            <p:cNvPr id="1346" name="Freeform: Shape 1345">
              <a:extLst>
                <a:ext uri="{FF2B5EF4-FFF2-40B4-BE49-F238E27FC236}">
                  <a16:creationId xmlns:a16="http://schemas.microsoft.com/office/drawing/2014/main" id="{283691BA-D875-99F8-B09F-26B64D7C640E}"/>
                </a:ext>
              </a:extLst>
            </p:cNvPr>
            <p:cNvSpPr/>
            <p:nvPr/>
          </p:nvSpPr>
          <p:spPr>
            <a:xfrm>
              <a:off x="10776763" y="5222168"/>
              <a:ext cx="31469" cy="21853"/>
            </a:xfrm>
            <a:custGeom>
              <a:avLst/>
              <a:gdLst>
                <a:gd name="connsiteX0" fmla="*/ 31469 w 31469"/>
                <a:gd name="connsiteY0" fmla="*/ 9616 h 21853"/>
                <a:gd name="connsiteX1" fmla="*/ 15734 w 31469"/>
                <a:gd name="connsiteY1" fmla="*/ 21854 h 21853"/>
                <a:gd name="connsiteX2" fmla="*/ 0 w 31469"/>
                <a:gd name="connsiteY2" fmla="*/ 15735 h 21853"/>
                <a:gd name="connsiteX3" fmla="*/ 23602 w 31469"/>
                <a:gd name="connsiteY3" fmla="*/ 0 h 21853"/>
                <a:gd name="connsiteX4" fmla="*/ 31469 w 31469"/>
                <a:gd name="connsiteY4" fmla="*/ 9616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21853">
                  <a:moveTo>
                    <a:pt x="31469" y="9616"/>
                  </a:moveTo>
                  <a:cubicBezTo>
                    <a:pt x="26224" y="13987"/>
                    <a:pt x="20979" y="17483"/>
                    <a:pt x="15734" y="21854"/>
                  </a:cubicBezTo>
                  <a:cubicBezTo>
                    <a:pt x="10490" y="20106"/>
                    <a:pt x="5245" y="18357"/>
                    <a:pt x="0" y="15735"/>
                  </a:cubicBezTo>
                  <a:cubicBezTo>
                    <a:pt x="7867" y="10490"/>
                    <a:pt x="15734" y="5245"/>
                    <a:pt x="23602" y="0"/>
                  </a:cubicBezTo>
                  <a:cubicBezTo>
                    <a:pt x="26224" y="3497"/>
                    <a:pt x="28847" y="6994"/>
                    <a:pt x="31469" y="9616"/>
                  </a:cubicBezTo>
                  <a:close/>
                </a:path>
              </a:pathLst>
            </a:custGeom>
            <a:solidFill>
              <a:srgbClr val="DB7F59"/>
            </a:solidFill>
            <a:ln w="8731" cap="flat">
              <a:noFill/>
              <a:prstDash val="solid"/>
              <a:miter/>
            </a:ln>
          </p:spPr>
          <p:txBody>
            <a:bodyPr rtlCol="0" anchor="ctr"/>
            <a:lstStyle/>
            <a:p>
              <a:endParaRPr lang="en-GB"/>
            </a:p>
          </p:txBody>
        </p:sp>
        <p:sp>
          <p:nvSpPr>
            <p:cNvPr id="1347" name="Freeform: Shape 1346">
              <a:extLst>
                <a:ext uri="{FF2B5EF4-FFF2-40B4-BE49-F238E27FC236}">
                  <a16:creationId xmlns:a16="http://schemas.microsoft.com/office/drawing/2014/main" id="{4D7D557B-5B7D-15F0-18A0-6F5D917B42BF}"/>
                </a:ext>
              </a:extLst>
            </p:cNvPr>
            <p:cNvSpPr/>
            <p:nvPr/>
          </p:nvSpPr>
          <p:spPr>
            <a:xfrm>
              <a:off x="10757532" y="5526370"/>
              <a:ext cx="17482" cy="18356"/>
            </a:xfrm>
            <a:custGeom>
              <a:avLst/>
              <a:gdLst>
                <a:gd name="connsiteX0" fmla="*/ 0 w 17482"/>
                <a:gd name="connsiteY0" fmla="*/ 18357 h 18356"/>
                <a:gd name="connsiteX1" fmla="*/ 874 w 17482"/>
                <a:gd name="connsiteY1" fmla="*/ 874 h 18356"/>
                <a:gd name="connsiteX2" fmla="*/ 7867 w 17482"/>
                <a:gd name="connsiteY2" fmla="*/ 0 h 18356"/>
                <a:gd name="connsiteX3" fmla="*/ 16609 w 17482"/>
                <a:gd name="connsiteY3" fmla="*/ 2622 h 18356"/>
                <a:gd name="connsiteX4" fmla="*/ 15735 w 17482"/>
                <a:gd name="connsiteY4" fmla="*/ 2622 h 18356"/>
                <a:gd name="connsiteX5" fmla="*/ 17483 w 17482"/>
                <a:gd name="connsiteY5" fmla="*/ 10489 h 18356"/>
                <a:gd name="connsiteX6" fmla="*/ 15735 w 17482"/>
                <a:gd name="connsiteY6" fmla="*/ 17483 h 18356"/>
                <a:gd name="connsiteX7" fmla="*/ 0 w 17482"/>
                <a:gd name="connsiteY7" fmla="*/ 18357 h 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2" h="18356">
                  <a:moveTo>
                    <a:pt x="0" y="18357"/>
                  </a:moveTo>
                  <a:cubicBezTo>
                    <a:pt x="0" y="12238"/>
                    <a:pt x="874" y="6993"/>
                    <a:pt x="874" y="874"/>
                  </a:cubicBezTo>
                  <a:cubicBezTo>
                    <a:pt x="3497" y="1748"/>
                    <a:pt x="5245" y="874"/>
                    <a:pt x="7867" y="0"/>
                  </a:cubicBezTo>
                  <a:cubicBezTo>
                    <a:pt x="10490" y="874"/>
                    <a:pt x="13986" y="1748"/>
                    <a:pt x="16609" y="2622"/>
                  </a:cubicBezTo>
                  <a:cubicBezTo>
                    <a:pt x="16609" y="2622"/>
                    <a:pt x="15735" y="2622"/>
                    <a:pt x="15735" y="2622"/>
                  </a:cubicBezTo>
                  <a:cubicBezTo>
                    <a:pt x="16609" y="5245"/>
                    <a:pt x="16609" y="7867"/>
                    <a:pt x="17483" y="10489"/>
                  </a:cubicBezTo>
                  <a:cubicBezTo>
                    <a:pt x="16609" y="13112"/>
                    <a:pt x="15735" y="14860"/>
                    <a:pt x="15735" y="17483"/>
                  </a:cubicBezTo>
                  <a:cubicBezTo>
                    <a:pt x="10490" y="17483"/>
                    <a:pt x="5245" y="18357"/>
                    <a:pt x="0" y="18357"/>
                  </a:cubicBezTo>
                  <a:close/>
                </a:path>
              </a:pathLst>
            </a:custGeom>
            <a:solidFill>
              <a:srgbClr val="F1A4AB"/>
            </a:solidFill>
            <a:ln w="8731" cap="flat">
              <a:noFill/>
              <a:prstDash val="solid"/>
              <a:miter/>
            </a:ln>
          </p:spPr>
          <p:txBody>
            <a:bodyPr rtlCol="0" anchor="ctr"/>
            <a:lstStyle/>
            <a:p>
              <a:endParaRPr lang="en-GB"/>
            </a:p>
          </p:txBody>
        </p:sp>
        <p:sp>
          <p:nvSpPr>
            <p:cNvPr id="1348" name="Freeform: Shape 1347">
              <a:extLst>
                <a:ext uri="{FF2B5EF4-FFF2-40B4-BE49-F238E27FC236}">
                  <a16:creationId xmlns:a16="http://schemas.microsoft.com/office/drawing/2014/main" id="{E99DC469-8AE7-FD66-657E-156F1D62952E}"/>
                </a:ext>
              </a:extLst>
            </p:cNvPr>
            <p:cNvSpPr/>
            <p:nvPr/>
          </p:nvSpPr>
          <p:spPr>
            <a:xfrm>
              <a:off x="10814351" y="5038598"/>
              <a:ext cx="13986" cy="12238"/>
            </a:xfrm>
            <a:custGeom>
              <a:avLst/>
              <a:gdLst>
                <a:gd name="connsiteX0" fmla="*/ 13986 w 13986"/>
                <a:gd name="connsiteY0" fmla="*/ 0 h 12238"/>
                <a:gd name="connsiteX1" fmla="*/ 4371 w 13986"/>
                <a:gd name="connsiteY1" fmla="*/ 12238 h 12238"/>
                <a:gd name="connsiteX2" fmla="*/ 0 w 13986"/>
                <a:gd name="connsiteY2" fmla="*/ 6994 h 12238"/>
                <a:gd name="connsiteX3" fmla="*/ 13986 w 13986"/>
                <a:gd name="connsiteY3" fmla="*/ 0 h 12238"/>
                <a:gd name="connsiteX4" fmla="*/ 13986 w 13986"/>
                <a:gd name="connsiteY4" fmla="*/ 0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12238">
                  <a:moveTo>
                    <a:pt x="13986" y="0"/>
                  </a:moveTo>
                  <a:cubicBezTo>
                    <a:pt x="10490" y="4371"/>
                    <a:pt x="7867" y="7867"/>
                    <a:pt x="4371" y="12238"/>
                  </a:cubicBezTo>
                  <a:cubicBezTo>
                    <a:pt x="2623" y="10490"/>
                    <a:pt x="1748" y="8741"/>
                    <a:pt x="0" y="6994"/>
                  </a:cubicBezTo>
                  <a:cubicBezTo>
                    <a:pt x="4371" y="4371"/>
                    <a:pt x="8741" y="2623"/>
                    <a:pt x="13986" y="0"/>
                  </a:cubicBezTo>
                  <a:cubicBezTo>
                    <a:pt x="13112" y="0"/>
                    <a:pt x="13986" y="0"/>
                    <a:pt x="13986" y="0"/>
                  </a:cubicBezTo>
                  <a:close/>
                </a:path>
              </a:pathLst>
            </a:custGeom>
            <a:solidFill>
              <a:srgbClr val="E96E81"/>
            </a:solidFill>
            <a:ln w="8731" cap="flat">
              <a:noFill/>
              <a:prstDash val="solid"/>
              <a:miter/>
            </a:ln>
          </p:spPr>
          <p:txBody>
            <a:bodyPr rtlCol="0" anchor="ctr"/>
            <a:lstStyle/>
            <a:p>
              <a:endParaRPr lang="en-GB"/>
            </a:p>
          </p:txBody>
        </p:sp>
        <p:sp>
          <p:nvSpPr>
            <p:cNvPr id="1349" name="Freeform: Shape 1348">
              <a:extLst>
                <a:ext uri="{FF2B5EF4-FFF2-40B4-BE49-F238E27FC236}">
                  <a16:creationId xmlns:a16="http://schemas.microsoft.com/office/drawing/2014/main" id="{65C86A82-570C-DFA5-0A53-891CEAB30FC1}"/>
                </a:ext>
              </a:extLst>
            </p:cNvPr>
            <p:cNvSpPr/>
            <p:nvPr/>
          </p:nvSpPr>
          <p:spPr>
            <a:xfrm>
              <a:off x="10765399" y="5526370"/>
              <a:ext cx="8741" cy="2622"/>
            </a:xfrm>
            <a:custGeom>
              <a:avLst/>
              <a:gdLst>
                <a:gd name="connsiteX0" fmla="*/ 8741 w 8741"/>
                <a:gd name="connsiteY0" fmla="*/ 2622 h 2622"/>
                <a:gd name="connsiteX1" fmla="*/ 0 w 8741"/>
                <a:gd name="connsiteY1" fmla="*/ 0 h 2622"/>
                <a:gd name="connsiteX2" fmla="*/ 8741 w 8741"/>
                <a:gd name="connsiteY2" fmla="*/ 2622 h 2622"/>
              </a:gdLst>
              <a:ahLst/>
              <a:cxnLst>
                <a:cxn ang="0">
                  <a:pos x="connsiteX0" y="connsiteY0"/>
                </a:cxn>
                <a:cxn ang="0">
                  <a:pos x="connsiteX1" y="connsiteY1"/>
                </a:cxn>
                <a:cxn ang="0">
                  <a:pos x="connsiteX2" y="connsiteY2"/>
                </a:cxn>
              </a:cxnLst>
              <a:rect l="l" t="t" r="r" b="b"/>
              <a:pathLst>
                <a:path w="8741" h="2622">
                  <a:moveTo>
                    <a:pt x="8741" y="2622"/>
                  </a:moveTo>
                  <a:cubicBezTo>
                    <a:pt x="6119" y="1748"/>
                    <a:pt x="2623" y="874"/>
                    <a:pt x="0" y="0"/>
                  </a:cubicBezTo>
                  <a:cubicBezTo>
                    <a:pt x="2623" y="874"/>
                    <a:pt x="6119" y="1748"/>
                    <a:pt x="8741" y="2622"/>
                  </a:cubicBezTo>
                  <a:close/>
                </a:path>
              </a:pathLst>
            </a:custGeom>
            <a:solidFill>
              <a:srgbClr val="7B2B29"/>
            </a:solidFill>
            <a:ln w="8731" cap="flat">
              <a:noFill/>
              <a:prstDash val="solid"/>
              <a:miter/>
            </a:ln>
          </p:spPr>
          <p:txBody>
            <a:bodyPr rtlCol="0" anchor="ctr"/>
            <a:lstStyle/>
            <a:p>
              <a:endParaRPr lang="en-GB"/>
            </a:p>
          </p:txBody>
        </p:sp>
        <p:sp>
          <p:nvSpPr>
            <p:cNvPr id="1350" name="Freeform: Shape 1349">
              <a:extLst>
                <a:ext uri="{FF2B5EF4-FFF2-40B4-BE49-F238E27FC236}">
                  <a16:creationId xmlns:a16="http://schemas.microsoft.com/office/drawing/2014/main" id="{02608A61-65A4-E4A1-B7B7-E98FA710DE4F}"/>
                </a:ext>
              </a:extLst>
            </p:cNvPr>
            <p:cNvSpPr/>
            <p:nvPr/>
          </p:nvSpPr>
          <p:spPr>
            <a:xfrm>
              <a:off x="10773266" y="5528993"/>
              <a:ext cx="4370" cy="7866"/>
            </a:xfrm>
            <a:custGeom>
              <a:avLst/>
              <a:gdLst>
                <a:gd name="connsiteX0" fmla="*/ 1748 w 4370"/>
                <a:gd name="connsiteY0" fmla="*/ 7867 h 7866"/>
                <a:gd name="connsiteX1" fmla="*/ 0 w 4370"/>
                <a:gd name="connsiteY1" fmla="*/ 0 h 7866"/>
                <a:gd name="connsiteX2" fmla="*/ 4371 w 4370"/>
                <a:gd name="connsiteY2" fmla="*/ 5245 h 7866"/>
                <a:gd name="connsiteX3" fmla="*/ 1748 w 4370"/>
                <a:gd name="connsiteY3" fmla="*/ 7867 h 7866"/>
              </a:gdLst>
              <a:ahLst/>
              <a:cxnLst>
                <a:cxn ang="0">
                  <a:pos x="connsiteX0" y="connsiteY0"/>
                </a:cxn>
                <a:cxn ang="0">
                  <a:pos x="connsiteX1" y="connsiteY1"/>
                </a:cxn>
                <a:cxn ang="0">
                  <a:pos x="connsiteX2" y="connsiteY2"/>
                </a:cxn>
                <a:cxn ang="0">
                  <a:pos x="connsiteX3" y="connsiteY3"/>
                </a:cxn>
              </a:cxnLst>
              <a:rect l="l" t="t" r="r" b="b"/>
              <a:pathLst>
                <a:path w="4370" h="7866">
                  <a:moveTo>
                    <a:pt x="1748" y="7867"/>
                  </a:moveTo>
                  <a:cubicBezTo>
                    <a:pt x="1748" y="5245"/>
                    <a:pt x="874" y="2622"/>
                    <a:pt x="0" y="0"/>
                  </a:cubicBezTo>
                  <a:cubicBezTo>
                    <a:pt x="1748" y="1748"/>
                    <a:pt x="2622" y="3496"/>
                    <a:pt x="4371" y="5245"/>
                  </a:cubicBezTo>
                  <a:cubicBezTo>
                    <a:pt x="3497" y="6119"/>
                    <a:pt x="2622" y="6993"/>
                    <a:pt x="1748" y="7867"/>
                  </a:cubicBezTo>
                  <a:close/>
                </a:path>
              </a:pathLst>
            </a:custGeom>
            <a:solidFill>
              <a:srgbClr val="7B2B29"/>
            </a:solidFill>
            <a:ln w="8731" cap="flat">
              <a:noFill/>
              <a:prstDash val="solid"/>
              <a:miter/>
            </a:ln>
          </p:spPr>
          <p:txBody>
            <a:bodyPr rtlCol="0" anchor="ctr"/>
            <a:lstStyle/>
            <a:p>
              <a:endParaRPr lang="en-GB"/>
            </a:p>
          </p:txBody>
        </p:sp>
        <p:sp>
          <p:nvSpPr>
            <p:cNvPr id="1351" name="Freeform: Shape 1350">
              <a:extLst>
                <a:ext uri="{FF2B5EF4-FFF2-40B4-BE49-F238E27FC236}">
                  <a16:creationId xmlns:a16="http://schemas.microsoft.com/office/drawing/2014/main" id="{026EEB06-AA4C-2A8C-862D-1B034FB8915B}"/>
                </a:ext>
              </a:extLst>
            </p:cNvPr>
            <p:cNvSpPr/>
            <p:nvPr/>
          </p:nvSpPr>
          <p:spPr>
            <a:xfrm>
              <a:off x="10190619" y="6452087"/>
              <a:ext cx="137708" cy="135547"/>
            </a:xfrm>
            <a:custGeom>
              <a:avLst/>
              <a:gdLst>
                <a:gd name="connsiteX0" fmla="*/ 100995 w 137708"/>
                <a:gd name="connsiteY0" fmla="*/ 90037 h 135547"/>
                <a:gd name="connsiteX1" fmla="*/ 82638 w 137708"/>
                <a:gd name="connsiteY1" fmla="*/ 132870 h 135547"/>
                <a:gd name="connsiteX2" fmla="*/ 24070 w 137708"/>
                <a:gd name="connsiteY2" fmla="*/ 0 h 135547"/>
                <a:gd name="connsiteX3" fmla="*/ 72148 w 137708"/>
                <a:gd name="connsiteY3" fmla="*/ 15734 h 135547"/>
                <a:gd name="connsiteX4" fmla="*/ 80890 w 137708"/>
                <a:gd name="connsiteY4" fmla="*/ 12238 h 135547"/>
                <a:gd name="connsiteX5" fmla="*/ 137709 w 137708"/>
                <a:gd name="connsiteY5" fmla="*/ 90911 h 135547"/>
                <a:gd name="connsiteX6" fmla="*/ 120226 w 137708"/>
                <a:gd name="connsiteY6" fmla="*/ 90911 h 135547"/>
                <a:gd name="connsiteX7" fmla="*/ 119352 w 137708"/>
                <a:gd name="connsiteY7" fmla="*/ 90911 h 135547"/>
                <a:gd name="connsiteX8" fmla="*/ 108862 w 137708"/>
                <a:gd name="connsiteY8" fmla="*/ 88289 h 135547"/>
                <a:gd name="connsiteX9" fmla="*/ 100995 w 137708"/>
                <a:gd name="connsiteY9" fmla="*/ 90037 h 135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708" h="135547">
                  <a:moveTo>
                    <a:pt x="100995" y="90037"/>
                  </a:moveTo>
                  <a:cubicBezTo>
                    <a:pt x="94876" y="104023"/>
                    <a:pt x="88757" y="118884"/>
                    <a:pt x="82638" y="132870"/>
                  </a:cubicBezTo>
                  <a:cubicBezTo>
                    <a:pt x="-85198" y="154723"/>
                    <a:pt x="60784" y="36714"/>
                    <a:pt x="24070" y="0"/>
                  </a:cubicBezTo>
                  <a:cubicBezTo>
                    <a:pt x="37182" y="14861"/>
                    <a:pt x="43301" y="51575"/>
                    <a:pt x="72148" y="15734"/>
                  </a:cubicBezTo>
                  <a:cubicBezTo>
                    <a:pt x="74771" y="14861"/>
                    <a:pt x="78267" y="13112"/>
                    <a:pt x="80890" y="12238"/>
                  </a:cubicBezTo>
                  <a:cubicBezTo>
                    <a:pt x="100121" y="38462"/>
                    <a:pt x="118478" y="64687"/>
                    <a:pt x="137709" y="90911"/>
                  </a:cubicBezTo>
                  <a:cubicBezTo>
                    <a:pt x="131590" y="90911"/>
                    <a:pt x="126345" y="90911"/>
                    <a:pt x="120226" y="90911"/>
                  </a:cubicBezTo>
                  <a:cubicBezTo>
                    <a:pt x="120226" y="90911"/>
                    <a:pt x="119352" y="90911"/>
                    <a:pt x="119352" y="90911"/>
                  </a:cubicBezTo>
                  <a:cubicBezTo>
                    <a:pt x="115855" y="90037"/>
                    <a:pt x="112359" y="89163"/>
                    <a:pt x="108862" y="88289"/>
                  </a:cubicBezTo>
                  <a:cubicBezTo>
                    <a:pt x="107114" y="88289"/>
                    <a:pt x="103617" y="89163"/>
                    <a:pt x="100995" y="90037"/>
                  </a:cubicBezTo>
                  <a:close/>
                </a:path>
              </a:pathLst>
            </a:custGeom>
            <a:solidFill>
              <a:srgbClr val="D6273B"/>
            </a:solidFill>
            <a:ln w="8731" cap="flat">
              <a:noFill/>
              <a:prstDash val="solid"/>
              <a:miter/>
            </a:ln>
          </p:spPr>
          <p:txBody>
            <a:bodyPr rtlCol="0" anchor="ctr"/>
            <a:lstStyle/>
            <a:p>
              <a:endParaRPr lang="en-GB"/>
            </a:p>
          </p:txBody>
        </p:sp>
        <p:sp>
          <p:nvSpPr>
            <p:cNvPr id="1352" name="Freeform: Shape 1351">
              <a:extLst>
                <a:ext uri="{FF2B5EF4-FFF2-40B4-BE49-F238E27FC236}">
                  <a16:creationId xmlns:a16="http://schemas.microsoft.com/office/drawing/2014/main" id="{CCFF14A8-F5C2-78DD-B812-485075B66087}"/>
                </a:ext>
              </a:extLst>
            </p:cNvPr>
            <p:cNvSpPr/>
            <p:nvPr/>
          </p:nvSpPr>
          <p:spPr>
            <a:xfrm>
              <a:off x="10433225" y="6323588"/>
              <a:ext cx="151226" cy="70205"/>
            </a:xfrm>
            <a:custGeom>
              <a:avLst/>
              <a:gdLst>
                <a:gd name="connsiteX0" fmla="*/ 27098 w 151226"/>
                <a:gd name="connsiteY0" fmla="*/ 33218 h 70205"/>
                <a:gd name="connsiteX1" fmla="*/ 151227 w 151226"/>
                <a:gd name="connsiteY1" fmla="*/ 0 h 70205"/>
                <a:gd name="connsiteX2" fmla="*/ 151227 w 151226"/>
                <a:gd name="connsiteY2" fmla="*/ 26224 h 70205"/>
                <a:gd name="connsiteX3" fmla="*/ 49826 w 151226"/>
                <a:gd name="connsiteY3" fmla="*/ 55945 h 70205"/>
                <a:gd name="connsiteX4" fmla="*/ 0 w 151226"/>
                <a:gd name="connsiteY4" fmla="*/ 52449 h 70205"/>
                <a:gd name="connsiteX5" fmla="*/ 27098 w 151226"/>
                <a:gd name="connsiteY5" fmla="*/ 33218 h 70205"/>
                <a:gd name="connsiteX6" fmla="*/ 83918 w 151226"/>
                <a:gd name="connsiteY6" fmla="*/ 38462 h 70205"/>
                <a:gd name="connsiteX7" fmla="*/ 70806 w 151226"/>
                <a:gd name="connsiteY7" fmla="*/ 24476 h 70205"/>
                <a:gd name="connsiteX8" fmla="*/ 61190 w 151226"/>
                <a:gd name="connsiteY8" fmla="*/ 34966 h 70205"/>
                <a:gd name="connsiteX9" fmla="*/ 67309 w 151226"/>
                <a:gd name="connsiteY9" fmla="*/ 44582 h 70205"/>
                <a:gd name="connsiteX10" fmla="*/ 83918 w 151226"/>
                <a:gd name="connsiteY10" fmla="*/ 38462 h 70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1226" h="70205">
                  <a:moveTo>
                    <a:pt x="27098" y="33218"/>
                  </a:moveTo>
                  <a:cubicBezTo>
                    <a:pt x="68183" y="21854"/>
                    <a:pt x="110142" y="10490"/>
                    <a:pt x="151227" y="0"/>
                  </a:cubicBezTo>
                  <a:cubicBezTo>
                    <a:pt x="151227" y="8741"/>
                    <a:pt x="151227" y="17483"/>
                    <a:pt x="151227" y="26224"/>
                  </a:cubicBezTo>
                  <a:cubicBezTo>
                    <a:pt x="129373" y="75177"/>
                    <a:pt x="94408" y="80421"/>
                    <a:pt x="49826" y="55945"/>
                  </a:cubicBezTo>
                  <a:cubicBezTo>
                    <a:pt x="33218" y="55071"/>
                    <a:pt x="16609" y="53323"/>
                    <a:pt x="0" y="52449"/>
                  </a:cubicBezTo>
                  <a:cubicBezTo>
                    <a:pt x="9616" y="45456"/>
                    <a:pt x="18357" y="39336"/>
                    <a:pt x="27098" y="33218"/>
                  </a:cubicBezTo>
                  <a:close/>
                  <a:moveTo>
                    <a:pt x="83918" y="38462"/>
                  </a:moveTo>
                  <a:cubicBezTo>
                    <a:pt x="76925" y="31469"/>
                    <a:pt x="73428" y="27973"/>
                    <a:pt x="70806" y="24476"/>
                  </a:cubicBezTo>
                  <a:cubicBezTo>
                    <a:pt x="67309" y="27973"/>
                    <a:pt x="62938" y="30595"/>
                    <a:pt x="61190" y="34966"/>
                  </a:cubicBezTo>
                  <a:cubicBezTo>
                    <a:pt x="60316" y="36714"/>
                    <a:pt x="64687" y="43707"/>
                    <a:pt x="67309" y="44582"/>
                  </a:cubicBezTo>
                  <a:cubicBezTo>
                    <a:pt x="70806" y="43707"/>
                    <a:pt x="75176" y="41085"/>
                    <a:pt x="83918" y="38462"/>
                  </a:cubicBezTo>
                  <a:close/>
                </a:path>
              </a:pathLst>
            </a:custGeom>
            <a:solidFill>
              <a:srgbClr val="DB7F59"/>
            </a:solidFill>
            <a:ln w="8731" cap="flat">
              <a:noFill/>
              <a:prstDash val="solid"/>
              <a:miter/>
            </a:ln>
          </p:spPr>
          <p:txBody>
            <a:bodyPr rtlCol="0" anchor="ctr"/>
            <a:lstStyle/>
            <a:p>
              <a:endParaRPr lang="en-GB"/>
            </a:p>
          </p:txBody>
        </p:sp>
        <p:sp>
          <p:nvSpPr>
            <p:cNvPr id="1353" name="Freeform: Shape 1352">
              <a:extLst>
                <a:ext uri="{FF2B5EF4-FFF2-40B4-BE49-F238E27FC236}">
                  <a16:creationId xmlns:a16="http://schemas.microsoft.com/office/drawing/2014/main" id="{43276FCF-D1D8-895D-C645-2773E174718D}"/>
                </a:ext>
              </a:extLst>
            </p:cNvPr>
            <p:cNvSpPr/>
            <p:nvPr/>
          </p:nvSpPr>
          <p:spPr>
            <a:xfrm>
              <a:off x="10407000" y="6375162"/>
              <a:ext cx="76924" cy="19231"/>
            </a:xfrm>
            <a:custGeom>
              <a:avLst/>
              <a:gdLst>
                <a:gd name="connsiteX0" fmla="*/ 27098 w 76924"/>
                <a:gd name="connsiteY0" fmla="*/ 0 h 19231"/>
                <a:gd name="connsiteX1" fmla="*/ 76925 w 76924"/>
                <a:gd name="connsiteY1" fmla="*/ 3497 h 19231"/>
                <a:gd name="connsiteX2" fmla="*/ 0 w 76924"/>
                <a:gd name="connsiteY2" fmla="*/ 19231 h 19231"/>
                <a:gd name="connsiteX3" fmla="*/ 10490 w 76924"/>
                <a:gd name="connsiteY3" fmla="*/ 0 h 19231"/>
                <a:gd name="connsiteX4" fmla="*/ 27098 w 76924"/>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24" h="19231">
                  <a:moveTo>
                    <a:pt x="27098" y="0"/>
                  </a:moveTo>
                  <a:cubicBezTo>
                    <a:pt x="43707" y="874"/>
                    <a:pt x="60316" y="2622"/>
                    <a:pt x="76925" y="3497"/>
                  </a:cubicBezTo>
                  <a:cubicBezTo>
                    <a:pt x="51575" y="8741"/>
                    <a:pt x="25350" y="13986"/>
                    <a:pt x="0" y="19231"/>
                  </a:cubicBezTo>
                  <a:cubicBezTo>
                    <a:pt x="3497" y="13112"/>
                    <a:pt x="6993" y="6119"/>
                    <a:pt x="10490" y="0"/>
                  </a:cubicBezTo>
                  <a:cubicBezTo>
                    <a:pt x="15735" y="0"/>
                    <a:pt x="20980" y="0"/>
                    <a:pt x="27098" y="0"/>
                  </a:cubicBezTo>
                  <a:close/>
                </a:path>
              </a:pathLst>
            </a:custGeom>
            <a:solidFill>
              <a:srgbClr val="BE7625"/>
            </a:solidFill>
            <a:ln w="8731" cap="flat">
              <a:noFill/>
              <a:prstDash val="solid"/>
              <a:miter/>
            </a:ln>
          </p:spPr>
          <p:txBody>
            <a:bodyPr rtlCol="0" anchor="ctr"/>
            <a:lstStyle/>
            <a:p>
              <a:endParaRPr lang="en-GB"/>
            </a:p>
          </p:txBody>
        </p:sp>
        <p:sp>
          <p:nvSpPr>
            <p:cNvPr id="1354" name="Freeform: Shape 1353">
              <a:extLst>
                <a:ext uri="{FF2B5EF4-FFF2-40B4-BE49-F238E27FC236}">
                  <a16:creationId xmlns:a16="http://schemas.microsoft.com/office/drawing/2014/main" id="{35637FC5-BA27-F682-4318-4F65C0FA62BA}"/>
                </a:ext>
              </a:extLst>
            </p:cNvPr>
            <p:cNvSpPr/>
            <p:nvPr/>
          </p:nvSpPr>
          <p:spPr>
            <a:xfrm>
              <a:off x="10242662" y="6395267"/>
              <a:ext cx="31469" cy="41958"/>
            </a:xfrm>
            <a:custGeom>
              <a:avLst/>
              <a:gdLst>
                <a:gd name="connsiteX0" fmla="*/ 0 w 31469"/>
                <a:gd name="connsiteY0" fmla="*/ 16609 h 41958"/>
                <a:gd name="connsiteX1" fmla="*/ 31469 w 31469"/>
                <a:gd name="connsiteY1" fmla="*/ 0 h 41958"/>
                <a:gd name="connsiteX2" fmla="*/ 24476 w 31469"/>
                <a:gd name="connsiteY2" fmla="*/ 41959 h 41958"/>
                <a:gd name="connsiteX3" fmla="*/ 17483 w 31469"/>
                <a:gd name="connsiteY3" fmla="*/ 40211 h 41958"/>
                <a:gd name="connsiteX4" fmla="*/ 0 w 31469"/>
                <a:gd name="connsiteY4" fmla="*/ 1660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41958">
                  <a:moveTo>
                    <a:pt x="0" y="16609"/>
                  </a:moveTo>
                  <a:cubicBezTo>
                    <a:pt x="10490" y="11364"/>
                    <a:pt x="20979" y="5245"/>
                    <a:pt x="31469" y="0"/>
                  </a:cubicBezTo>
                  <a:cubicBezTo>
                    <a:pt x="28847" y="13987"/>
                    <a:pt x="27098" y="27973"/>
                    <a:pt x="24476" y="41959"/>
                  </a:cubicBezTo>
                  <a:cubicBezTo>
                    <a:pt x="21854" y="41959"/>
                    <a:pt x="20105" y="41085"/>
                    <a:pt x="17483" y="40211"/>
                  </a:cubicBezTo>
                  <a:cubicBezTo>
                    <a:pt x="11364" y="32343"/>
                    <a:pt x="6119" y="24476"/>
                    <a:pt x="0" y="16609"/>
                  </a:cubicBezTo>
                  <a:close/>
                </a:path>
              </a:pathLst>
            </a:custGeom>
            <a:solidFill>
              <a:srgbClr val="D6273B"/>
            </a:solidFill>
            <a:ln w="8731" cap="flat">
              <a:noFill/>
              <a:prstDash val="solid"/>
              <a:miter/>
            </a:ln>
          </p:spPr>
          <p:txBody>
            <a:bodyPr rtlCol="0" anchor="ctr"/>
            <a:lstStyle/>
            <a:p>
              <a:endParaRPr lang="en-GB"/>
            </a:p>
          </p:txBody>
        </p:sp>
        <p:sp>
          <p:nvSpPr>
            <p:cNvPr id="1355" name="Freeform: Shape 1354">
              <a:extLst>
                <a:ext uri="{FF2B5EF4-FFF2-40B4-BE49-F238E27FC236}">
                  <a16:creationId xmlns:a16="http://schemas.microsoft.com/office/drawing/2014/main" id="{BAB0FF0C-50CB-D7B6-8EE3-A985D32CB9B6}"/>
                </a:ext>
              </a:extLst>
            </p:cNvPr>
            <p:cNvSpPr/>
            <p:nvPr/>
          </p:nvSpPr>
          <p:spPr>
            <a:xfrm>
              <a:off x="10384273" y="6368169"/>
              <a:ext cx="32343" cy="26224"/>
            </a:xfrm>
            <a:custGeom>
              <a:avLst/>
              <a:gdLst>
                <a:gd name="connsiteX0" fmla="*/ 32343 w 32343"/>
                <a:gd name="connsiteY0" fmla="*/ 6993 h 26224"/>
                <a:gd name="connsiteX1" fmla="*/ 21854 w 32343"/>
                <a:gd name="connsiteY1" fmla="*/ 26224 h 26224"/>
                <a:gd name="connsiteX2" fmla="*/ 0 w 32343"/>
                <a:gd name="connsiteY2" fmla="*/ 6993 h 26224"/>
                <a:gd name="connsiteX3" fmla="*/ 2622 w 32343"/>
                <a:gd name="connsiteY3" fmla="*/ 0 h 26224"/>
                <a:gd name="connsiteX4" fmla="*/ 31469 w 32343"/>
                <a:gd name="connsiteY4" fmla="*/ 0 h 26224"/>
                <a:gd name="connsiteX5" fmla="*/ 32343 w 32343"/>
                <a:gd name="connsiteY5" fmla="*/ 6993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43" h="26224">
                  <a:moveTo>
                    <a:pt x="32343" y="6993"/>
                  </a:moveTo>
                  <a:cubicBezTo>
                    <a:pt x="28847" y="13112"/>
                    <a:pt x="25350" y="20105"/>
                    <a:pt x="21854" y="26224"/>
                  </a:cubicBezTo>
                  <a:cubicBezTo>
                    <a:pt x="14860" y="20105"/>
                    <a:pt x="6993" y="13986"/>
                    <a:pt x="0" y="6993"/>
                  </a:cubicBezTo>
                  <a:cubicBezTo>
                    <a:pt x="874" y="4371"/>
                    <a:pt x="1748" y="2622"/>
                    <a:pt x="2622" y="0"/>
                  </a:cubicBezTo>
                  <a:cubicBezTo>
                    <a:pt x="12238" y="0"/>
                    <a:pt x="21854" y="0"/>
                    <a:pt x="31469" y="0"/>
                  </a:cubicBezTo>
                  <a:cubicBezTo>
                    <a:pt x="31469" y="2622"/>
                    <a:pt x="32343" y="5245"/>
                    <a:pt x="32343" y="6993"/>
                  </a:cubicBezTo>
                  <a:close/>
                </a:path>
              </a:pathLst>
            </a:custGeom>
            <a:solidFill>
              <a:srgbClr val="4F513D"/>
            </a:solidFill>
            <a:ln w="8731" cap="flat">
              <a:noFill/>
              <a:prstDash val="solid"/>
              <a:miter/>
            </a:ln>
          </p:spPr>
          <p:txBody>
            <a:bodyPr rtlCol="0" anchor="ctr"/>
            <a:lstStyle/>
            <a:p>
              <a:endParaRPr lang="en-GB"/>
            </a:p>
          </p:txBody>
        </p:sp>
        <p:sp>
          <p:nvSpPr>
            <p:cNvPr id="1356" name="Freeform: Shape 1355">
              <a:extLst>
                <a:ext uri="{FF2B5EF4-FFF2-40B4-BE49-F238E27FC236}">
                  <a16:creationId xmlns:a16="http://schemas.microsoft.com/office/drawing/2014/main" id="{D828806A-A7F1-8A7D-B87B-78BFA705B0D8}"/>
                </a:ext>
              </a:extLst>
            </p:cNvPr>
            <p:cNvSpPr/>
            <p:nvPr/>
          </p:nvSpPr>
          <p:spPr>
            <a:xfrm>
              <a:off x="10584451" y="6322714"/>
              <a:ext cx="12237" cy="27343"/>
            </a:xfrm>
            <a:custGeom>
              <a:avLst/>
              <a:gdLst>
                <a:gd name="connsiteX0" fmla="*/ 0 w 12237"/>
                <a:gd name="connsiteY0" fmla="*/ 26224 h 27343"/>
                <a:gd name="connsiteX1" fmla="*/ 0 w 12237"/>
                <a:gd name="connsiteY1" fmla="*/ 0 h 27343"/>
                <a:gd name="connsiteX2" fmla="*/ 12238 w 12237"/>
                <a:gd name="connsiteY2" fmla="*/ 0 h 27343"/>
                <a:gd name="connsiteX3" fmla="*/ 4371 w 12237"/>
                <a:gd name="connsiteY3" fmla="*/ 27098 h 27343"/>
                <a:gd name="connsiteX4" fmla="*/ 0 w 12237"/>
                <a:gd name="connsiteY4" fmla="*/ 26224 h 27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27343">
                  <a:moveTo>
                    <a:pt x="0" y="26224"/>
                  </a:moveTo>
                  <a:cubicBezTo>
                    <a:pt x="0" y="17483"/>
                    <a:pt x="0" y="8741"/>
                    <a:pt x="0" y="0"/>
                  </a:cubicBezTo>
                  <a:cubicBezTo>
                    <a:pt x="4371" y="0"/>
                    <a:pt x="7867" y="0"/>
                    <a:pt x="12238" y="0"/>
                  </a:cubicBezTo>
                  <a:cubicBezTo>
                    <a:pt x="9616" y="8741"/>
                    <a:pt x="6993" y="17483"/>
                    <a:pt x="4371" y="27098"/>
                  </a:cubicBezTo>
                  <a:cubicBezTo>
                    <a:pt x="3497" y="27973"/>
                    <a:pt x="0" y="26224"/>
                    <a:pt x="0" y="26224"/>
                  </a:cubicBezTo>
                  <a:close/>
                </a:path>
              </a:pathLst>
            </a:custGeom>
            <a:solidFill>
              <a:srgbClr val="7B2B29"/>
            </a:solidFill>
            <a:ln w="8731" cap="flat">
              <a:noFill/>
              <a:prstDash val="solid"/>
              <a:miter/>
            </a:ln>
          </p:spPr>
          <p:txBody>
            <a:bodyPr rtlCol="0" anchor="ctr"/>
            <a:lstStyle/>
            <a:p>
              <a:endParaRPr lang="en-GB"/>
            </a:p>
          </p:txBody>
        </p:sp>
        <p:sp>
          <p:nvSpPr>
            <p:cNvPr id="1357" name="Freeform: Shape 1356">
              <a:extLst>
                <a:ext uri="{FF2B5EF4-FFF2-40B4-BE49-F238E27FC236}">
                  <a16:creationId xmlns:a16="http://schemas.microsoft.com/office/drawing/2014/main" id="{FE960181-41B9-A6E0-A330-BD86C4AE9AE8}"/>
                </a:ext>
              </a:extLst>
            </p:cNvPr>
            <p:cNvSpPr/>
            <p:nvPr/>
          </p:nvSpPr>
          <p:spPr>
            <a:xfrm>
              <a:off x="10374657" y="6420618"/>
              <a:ext cx="12237" cy="12376"/>
            </a:xfrm>
            <a:custGeom>
              <a:avLst/>
              <a:gdLst>
                <a:gd name="connsiteX0" fmla="*/ 4371 w 12237"/>
                <a:gd name="connsiteY0" fmla="*/ 0 h 12376"/>
                <a:gd name="connsiteX1" fmla="*/ 12238 w 12237"/>
                <a:gd name="connsiteY1" fmla="*/ 4371 h 12376"/>
                <a:gd name="connsiteX2" fmla="*/ 6119 w 12237"/>
                <a:gd name="connsiteY2" fmla="*/ 12238 h 12376"/>
                <a:gd name="connsiteX3" fmla="*/ 0 w 12237"/>
                <a:gd name="connsiteY3" fmla="*/ 8741 h 12376"/>
                <a:gd name="connsiteX4" fmla="*/ 4371 w 12237"/>
                <a:gd name="connsiteY4" fmla="*/ 0 h 12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2376">
                  <a:moveTo>
                    <a:pt x="4371" y="0"/>
                  </a:moveTo>
                  <a:cubicBezTo>
                    <a:pt x="7867" y="1748"/>
                    <a:pt x="10490" y="3496"/>
                    <a:pt x="12238" y="4371"/>
                  </a:cubicBezTo>
                  <a:cubicBezTo>
                    <a:pt x="10490" y="6993"/>
                    <a:pt x="8741" y="10490"/>
                    <a:pt x="6119" y="12238"/>
                  </a:cubicBezTo>
                  <a:cubicBezTo>
                    <a:pt x="5245" y="13112"/>
                    <a:pt x="0" y="9615"/>
                    <a:pt x="0" y="8741"/>
                  </a:cubicBezTo>
                  <a:cubicBezTo>
                    <a:pt x="874" y="6119"/>
                    <a:pt x="3497" y="3496"/>
                    <a:pt x="4371" y="0"/>
                  </a:cubicBezTo>
                  <a:close/>
                </a:path>
              </a:pathLst>
            </a:custGeom>
            <a:solidFill>
              <a:srgbClr val="BA3325"/>
            </a:solidFill>
            <a:ln w="8731" cap="flat">
              <a:noFill/>
              <a:prstDash val="solid"/>
              <a:miter/>
            </a:ln>
          </p:spPr>
          <p:txBody>
            <a:bodyPr rtlCol="0" anchor="ctr"/>
            <a:lstStyle/>
            <a:p>
              <a:endParaRPr lang="en-GB"/>
            </a:p>
          </p:txBody>
        </p:sp>
        <p:sp>
          <p:nvSpPr>
            <p:cNvPr id="1358" name="Freeform: Shape 1357">
              <a:extLst>
                <a:ext uri="{FF2B5EF4-FFF2-40B4-BE49-F238E27FC236}">
                  <a16:creationId xmlns:a16="http://schemas.microsoft.com/office/drawing/2014/main" id="{55D2FFB7-C057-2740-F7BE-9B905F6D2707}"/>
                </a:ext>
              </a:extLst>
            </p:cNvPr>
            <p:cNvSpPr/>
            <p:nvPr/>
          </p:nvSpPr>
          <p:spPr>
            <a:xfrm>
              <a:off x="10258396" y="6435478"/>
              <a:ext cx="13112" cy="32342"/>
            </a:xfrm>
            <a:custGeom>
              <a:avLst/>
              <a:gdLst>
                <a:gd name="connsiteX0" fmla="*/ 1748 w 13112"/>
                <a:gd name="connsiteY0" fmla="*/ 0 h 32342"/>
                <a:gd name="connsiteX1" fmla="*/ 8741 w 13112"/>
                <a:gd name="connsiteY1" fmla="*/ 1748 h 32342"/>
                <a:gd name="connsiteX2" fmla="*/ 13112 w 13112"/>
                <a:gd name="connsiteY2" fmla="*/ 28847 h 32342"/>
                <a:gd name="connsiteX3" fmla="*/ 4371 w 13112"/>
                <a:gd name="connsiteY3" fmla="*/ 32343 h 32342"/>
                <a:gd name="connsiteX4" fmla="*/ 0 w 13112"/>
                <a:gd name="connsiteY4" fmla="*/ 27972 h 32342"/>
                <a:gd name="connsiteX5" fmla="*/ 0 w 13112"/>
                <a:gd name="connsiteY5" fmla="*/ 2622 h 32342"/>
                <a:gd name="connsiteX6" fmla="*/ 1748 w 13112"/>
                <a:gd name="connsiteY6" fmla="*/ 0 h 32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2" h="32342">
                  <a:moveTo>
                    <a:pt x="1748" y="0"/>
                  </a:moveTo>
                  <a:cubicBezTo>
                    <a:pt x="4371" y="874"/>
                    <a:pt x="6119" y="1748"/>
                    <a:pt x="8741" y="1748"/>
                  </a:cubicBezTo>
                  <a:cubicBezTo>
                    <a:pt x="10490" y="10489"/>
                    <a:pt x="12238" y="20105"/>
                    <a:pt x="13112" y="28847"/>
                  </a:cubicBezTo>
                  <a:cubicBezTo>
                    <a:pt x="10490" y="29721"/>
                    <a:pt x="6993" y="31469"/>
                    <a:pt x="4371" y="32343"/>
                  </a:cubicBezTo>
                  <a:cubicBezTo>
                    <a:pt x="2622" y="30595"/>
                    <a:pt x="1748" y="29721"/>
                    <a:pt x="0" y="27972"/>
                  </a:cubicBezTo>
                  <a:cubicBezTo>
                    <a:pt x="0" y="19231"/>
                    <a:pt x="0" y="10489"/>
                    <a:pt x="0" y="2622"/>
                  </a:cubicBezTo>
                  <a:lnTo>
                    <a:pt x="1748" y="0"/>
                  </a:lnTo>
                  <a:close/>
                </a:path>
              </a:pathLst>
            </a:custGeom>
            <a:solidFill>
              <a:srgbClr val="4F513D"/>
            </a:solidFill>
            <a:ln w="8731" cap="flat">
              <a:noFill/>
              <a:prstDash val="solid"/>
              <a:miter/>
            </a:ln>
          </p:spPr>
          <p:txBody>
            <a:bodyPr rtlCol="0" anchor="ctr"/>
            <a:lstStyle/>
            <a:p>
              <a:endParaRPr lang="en-GB"/>
            </a:p>
          </p:txBody>
        </p:sp>
        <p:sp>
          <p:nvSpPr>
            <p:cNvPr id="1359" name="Freeform: Shape 1358">
              <a:extLst>
                <a:ext uri="{FF2B5EF4-FFF2-40B4-BE49-F238E27FC236}">
                  <a16:creationId xmlns:a16="http://schemas.microsoft.com/office/drawing/2014/main" id="{C9CA6754-8B80-C484-32A5-0FFDD4C5AF83}"/>
                </a:ext>
              </a:extLst>
            </p:cNvPr>
            <p:cNvSpPr/>
            <p:nvPr/>
          </p:nvSpPr>
          <p:spPr>
            <a:xfrm>
              <a:off x="9719400" y="2674918"/>
              <a:ext cx="44231" cy="48077"/>
            </a:xfrm>
            <a:custGeom>
              <a:avLst/>
              <a:gdLst>
                <a:gd name="connsiteX0" fmla="*/ 15385 w 44231"/>
                <a:gd name="connsiteY0" fmla="*/ 9615 h 48077"/>
                <a:gd name="connsiteX1" fmla="*/ 44231 w 44231"/>
                <a:gd name="connsiteY1" fmla="*/ 0 h 48077"/>
                <a:gd name="connsiteX2" fmla="*/ 41609 w 44231"/>
                <a:gd name="connsiteY2" fmla="*/ 48078 h 48077"/>
                <a:gd name="connsiteX3" fmla="*/ 41609 w 44231"/>
                <a:gd name="connsiteY3" fmla="*/ 48078 h 48077"/>
                <a:gd name="connsiteX4" fmla="*/ 3147 w 44231"/>
                <a:gd name="connsiteY4" fmla="*/ 14860 h 48077"/>
                <a:gd name="connsiteX5" fmla="*/ 27623 w 44231"/>
                <a:gd name="connsiteY5" fmla="*/ 26224 h 48077"/>
                <a:gd name="connsiteX6" fmla="*/ 15385 w 44231"/>
                <a:gd name="connsiteY6" fmla="*/ 9615 h 4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31" h="48077">
                  <a:moveTo>
                    <a:pt x="15385" y="9615"/>
                  </a:moveTo>
                  <a:cubicBezTo>
                    <a:pt x="25000" y="6119"/>
                    <a:pt x="34616" y="3497"/>
                    <a:pt x="44231" y="0"/>
                  </a:cubicBezTo>
                  <a:cubicBezTo>
                    <a:pt x="43357" y="15734"/>
                    <a:pt x="42483" y="32343"/>
                    <a:pt x="41609" y="48078"/>
                  </a:cubicBezTo>
                  <a:lnTo>
                    <a:pt x="41609" y="48078"/>
                  </a:lnTo>
                  <a:cubicBezTo>
                    <a:pt x="35490" y="29721"/>
                    <a:pt x="-12588" y="58567"/>
                    <a:pt x="3147" y="14860"/>
                  </a:cubicBezTo>
                  <a:cubicBezTo>
                    <a:pt x="11014" y="18357"/>
                    <a:pt x="19755" y="22727"/>
                    <a:pt x="27623" y="26224"/>
                  </a:cubicBezTo>
                  <a:cubicBezTo>
                    <a:pt x="24126" y="20979"/>
                    <a:pt x="19755" y="15734"/>
                    <a:pt x="15385" y="9615"/>
                  </a:cubicBezTo>
                  <a:close/>
                </a:path>
              </a:pathLst>
            </a:custGeom>
            <a:solidFill>
              <a:srgbClr val="547F31"/>
            </a:solidFill>
            <a:ln w="8731" cap="flat">
              <a:noFill/>
              <a:prstDash val="solid"/>
              <a:miter/>
            </a:ln>
          </p:spPr>
          <p:txBody>
            <a:bodyPr rtlCol="0" anchor="ctr"/>
            <a:lstStyle/>
            <a:p>
              <a:endParaRPr lang="en-GB"/>
            </a:p>
          </p:txBody>
        </p:sp>
        <p:sp>
          <p:nvSpPr>
            <p:cNvPr id="1360" name="Freeform: Shape 1359">
              <a:extLst>
                <a:ext uri="{FF2B5EF4-FFF2-40B4-BE49-F238E27FC236}">
                  <a16:creationId xmlns:a16="http://schemas.microsoft.com/office/drawing/2014/main" id="{19F66A28-85DE-3BC5-C43F-048938F53EA3}"/>
                </a:ext>
              </a:extLst>
            </p:cNvPr>
            <p:cNvSpPr/>
            <p:nvPr/>
          </p:nvSpPr>
          <p:spPr>
            <a:xfrm>
              <a:off x="9647371" y="2730863"/>
              <a:ext cx="58567" cy="63812"/>
            </a:xfrm>
            <a:custGeom>
              <a:avLst/>
              <a:gdLst>
                <a:gd name="connsiteX0" fmla="*/ 8741 w 58567"/>
                <a:gd name="connsiteY0" fmla="*/ 63812 h 63812"/>
                <a:gd name="connsiteX1" fmla="*/ 0 w 58567"/>
                <a:gd name="connsiteY1" fmla="*/ 48952 h 63812"/>
                <a:gd name="connsiteX2" fmla="*/ 35840 w 58567"/>
                <a:gd name="connsiteY2" fmla="*/ 0 h 63812"/>
                <a:gd name="connsiteX3" fmla="*/ 58568 w 58567"/>
                <a:gd name="connsiteY3" fmla="*/ 15734 h 63812"/>
                <a:gd name="connsiteX4" fmla="*/ 21854 w 58567"/>
                <a:gd name="connsiteY4" fmla="*/ 62064 h 63812"/>
                <a:gd name="connsiteX5" fmla="*/ 8741 w 58567"/>
                <a:gd name="connsiteY5" fmla="*/ 63812 h 6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567" h="63812">
                  <a:moveTo>
                    <a:pt x="8741" y="63812"/>
                  </a:moveTo>
                  <a:cubicBezTo>
                    <a:pt x="6119" y="58567"/>
                    <a:pt x="2622" y="54197"/>
                    <a:pt x="0" y="48952"/>
                  </a:cubicBezTo>
                  <a:cubicBezTo>
                    <a:pt x="27973" y="44581"/>
                    <a:pt x="47204" y="33217"/>
                    <a:pt x="35840" y="0"/>
                  </a:cubicBezTo>
                  <a:cubicBezTo>
                    <a:pt x="43707" y="5245"/>
                    <a:pt x="50700" y="10490"/>
                    <a:pt x="58568" y="15734"/>
                  </a:cubicBezTo>
                  <a:cubicBezTo>
                    <a:pt x="46330" y="31469"/>
                    <a:pt x="34092" y="46329"/>
                    <a:pt x="21854" y="62064"/>
                  </a:cubicBezTo>
                  <a:cubicBezTo>
                    <a:pt x="17483" y="62064"/>
                    <a:pt x="13112" y="62938"/>
                    <a:pt x="8741" y="63812"/>
                  </a:cubicBezTo>
                  <a:close/>
                </a:path>
              </a:pathLst>
            </a:custGeom>
            <a:solidFill>
              <a:srgbClr val="54683D"/>
            </a:solidFill>
            <a:ln w="8731" cap="flat">
              <a:noFill/>
              <a:prstDash val="solid"/>
              <a:miter/>
            </a:ln>
          </p:spPr>
          <p:txBody>
            <a:bodyPr rtlCol="0" anchor="ctr"/>
            <a:lstStyle/>
            <a:p>
              <a:endParaRPr lang="en-GB"/>
            </a:p>
          </p:txBody>
        </p:sp>
        <p:sp>
          <p:nvSpPr>
            <p:cNvPr id="1361" name="Freeform: Shape 1360">
              <a:extLst>
                <a:ext uri="{FF2B5EF4-FFF2-40B4-BE49-F238E27FC236}">
                  <a16:creationId xmlns:a16="http://schemas.microsoft.com/office/drawing/2014/main" id="{74F3DBCA-5EE9-89BB-1565-E2E1242F3122}"/>
                </a:ext>
              </a:extLst>
            </p:cNvPr>
            <p:cNvSpPr/>
            <p:nvPr/>
          </p:nvSpPr>
          <p:spPr>
            <a:xfrm>
              <a:off x="9669224" y="2746597"/>
              <a:ext cx="64686" cy="53322"/>
            </a:xfrm>
            <a:custGeom>
              <a:avLst/>
              <a:gdLst>
                <a:gd name="connsiteX0" fmla="*/ 0 w 64686"/>
                <a:gd name="connsiteY0" fmla="*/ 46330 h 53322"/>
                <a:gd name="connsiteX1" fmla="*/ 36714 w 64686"/>
                <a:gd name="connsiteY1" fmla="*/ 0 h 53322"/>
                <a:gd name="connsiteX2" fmla="*/ 64687 w 64686"/>
                <a:gd name="connsiteY2" fmla="*/ 23602 h 53322"/>
                <a:gd name="connsiteX3" fmla="*/ 47204 w 64686"/>
                <a:gd name="connsiteY3" fmla="*/ 47204 h 53322"/>
                <a:gd name="connsiteX4" fmla="*/ 45456 w 64686"/>
                <a:gd name="connsiteY4" fmla="*/ 53323 h 53322"/>
                <a:gd name="connsiteX5" fmla="*/ 0 w 64686"/>
                <a:gd name="connsiteY5" fmla="*/ 46330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86" h="53322">
                  <a:moveTo>
                    <a:pt x="0" y="46330"/>
                  </a:moveTo>
                  <a:cubicBezTo>
                    <a:pt x="12238" y="30595"/>
                    <a:pt x="24476" y="15735"/>
                    <a:pt x="36714" y="0"/>
                  </a:cubicBezTo>
                  <a:cubicBezTo>
                    <a:pt x="46330" y="7867"/>
                    <a:pt x="55071" y="15735"/>
                    <a:pt x="64687" y="23602"/>
                  </a:cubicBezTo>
                  <a:cubicBezTo>
                    <a:pt x="38462" y="16609"/>
                    <a:pt x="37588" y="27973"/>
                    <a:pt x="47204" y="47204"/>
                  </a:cubicBezTo>
                  <a:cubicBezTo>
                    <a:pt x="47204" y="48952"/>
                    <a:pt x="46330" y="50700"/>
                    <a:pt x="45456" y="53323"/>
                  </a:cubicBezTo>
                  <a:cubicBezTo>
                    <a:pt x="30595" y="50700"/>
                    <a:pt x="14861" y="48078"/>
                    <a:pt x="0" y="46330"/>
                  </a:cubicBezTo>
                  <a:close/>
                </a:path>
              </a:pathLst>
            </a:custGeom>
            <a:solidFill>
              <a:srgbClr val="E7BB54"/>
            </a:solidFill>
            <a:ln w="8731" cap="flat">
              <a:noFill/>
              <a:prstDash val="solid"/>
              <a:miter/>
            </a:ln>
          </p:spPr>
          <p:txBody>
            <a:bodyPr rtlCol="0" anchor="ctr"/>
            <a:lstStyle/>
            <a:p>
              <a:endParaRPr lang="en-GB"/>
            </a:p>
          </p:txBody>
        </p:sp>
        <p:sp>
          <p:nvSpPr>
            <p:cNvPr id="1362" name="Freeform: Shape 1361">
              <a:extLst>
                <a:ext uri="{FF2B5EF4-FFF2-40B4-BE49-F238E27FC236}">
                  <a16:creationId xmlns:a16="http://schemas.microsoft.com/office/drawing/2014/main" id="{231EF993-24C6-FDBE-A120-99D3C9DF41CB}"/>
                </a:ext>
              </a:extLst>
            </p:cNvPr>
            <p:cNvSpPr/>
            <p:nvPr/>
          </p:nvSpPr>
          <p:spPr>
            <a:xfrm>
              <a:off x="10010129" y="2458112"/>
              <a:ext cx="37599" cy="31487"/>
            </a:xfrm>
            <a:custGeom>
              <a:avLst/>
              <a:gdLst>
                <a:gd name="connsiteX0" fmla="*/ 37599 w 37599"/>
                <a:gd name="connsiteY0" fmla="*/ 2641 h 31487"/>
                <a:gd name="connsiteX1" fmla="*/ 2634 w 37599"/>
                <a:gd name="connsiteY1" fmla="*/ 31488 h 31487"/>
                <a:gd name="connsiteX2" fmla="*/ 37599 w 37599"/>
                <a:gd name="connsiteY2" fmla="*/ 2641 h 31487"/>
              </a:gdLst>
              <a:ahLst/>
              <a:cxnLst>
                <a:cxn ang="0">
                  <a:pos x="connsiteX0" y="connsiteY0"/>
                </a:cxn>
                <a:cxn ang="0">
                  <a:pos x="connsiteX1" y="connsiteY1"/>
                </a:cxn>
                <a:cxn ang="0">
                  <a:pos x="connsiteX2" y="connsiteY2"/>
                </a:cxn>
              </a:cxnLst>
              <a:rect l="l" t="t" r="r" b="b"/>
              <a:pathLst>
                <a:path w="37599" h="31487">
                  <a:moveTo>
                    <a:pt x="37599" y="2641"/>
                  </a:moveTo>
                  <a:cubicBezTo>
                    <a:pt x="26235" y="12256"/>
                    <a:pt x="13998" y="21872"/>
                    <a:pt x="2634" y="31488"/>
                  </a:cubicBezTo>
                  <a:cubicBezTo>
                    <a:pt x="-7856" y="-5226"/>
                    <a:pt x="14872" y="-1730"/>
                    <a:pt x="37599" y="2641"/>
                  </a:cubicBezTo>
                  <a:close/>
                </a:path>
              </a:pathLst>
            </a:custGeom>
            <a:solidFill>
              <a:srgbClr val="54683D"/>
            </a:solidFill>
            <a:ln w="8731" cap="flat">
              <a:noFill/>
              <a:prstDash val="solid"/>
              <a:miter/>
            </a:ln>
          </p:spPr>
          <p:txBody>
            <a:bodyPr rtlCol="0" anchor="ctr"/>
            <a:lstStyle/>
            <a:p>
              <a:endParaRPr lang="en-GB"/>
            </a:p>
          </p:txBody>
        </p:sp>
        <p:sp>
          <p:nvSpPr>
            <p:cNvPr id="1363" name="Freeform: Shape 1362">
              <a:extLst>
                <a:ext uri="{FF2B5EF4-FFF2-40B4-BE49-F238E27FC236}">
                  <a16:creationId xmlns:a16="http://schemas.microsoft.com/office/drawing/2014/main" id="{010E0DBB-55C2-BD03-0394-806B56D8BD50}"/>
                </a:ext>
              </a:extLst>
            </p:cNvPr>
            <p:cNvSpPr/>
            <p:nvPr/>
          </p:nvSpPr>
          <p:spPr>
            <a:xfrm>
              <a:off x="9710814" y="2767248"/>
              <a:ext cx="23096" cy="25679"/>
            </a:xfrm>
            <a:custGeom>
              <a:avLst/>
              <a:gdLst>
                <a:gd name="connsiteX0" fmla="*/ 5614 w 23096"/>
                <a:gd name="connsiteY0" fmla="*/ 25679 h 25679"/>
                <a:gd name="connsiteX1" fmla="*/ 23097 w 23096"/>
                <a:gd name="connsiteY1" fmla="*/ 2077 h 25679"/>
                <a:gd name="connsiteX2" fmla="*/ 21349 w 23096"/>
                <a:gd name="connsiteY2" fmla="*/ 24805 h 25679"/>
                <a:gd name="connsiteX3" fmla="*/ 5614 w 23096"/>
                <a:gd name="connsiteY3" fmla="*/ 25679 h 25679"/>
              </a:gdLst>
              <a:ahLst/>
              <a:cxnLst>
                <a:cxn ang="0">
                  <a:pos x="connsiteX0" y="connsiteY0"/>
                </a:cxn>
                <a:cxn ang="0">
                  <a:pos x="connsiteX1" y="connsiteY1"/>
                </a:cxn>
                <a:cxn ang="0">
                  <a:pos x="connsiteX2" y="connsiteY2"/>
                </a:cxn>
                <a:cxn ang="0">
                  <a:pos x="connsiteX3" y="connsiteY3"/>
                </a:cxn>
              </a:cxnLst>
              <a:rect l="l" t="t" r="r" b="b"/>
              <a:pathLst>
                <a:path w="23096" h="25679">
                  <a:moveTo>
                    <a:pt x="5614" y="25679"/>
                  </a:moveTo>
                  <a:cubicBezTo>
                    <a:pt x="-4002" y="6448"/>
                    <a:pt x="-3127" y="-4916"/>
                    <a:pt x="23097" y="2077"/>
                  </a:cubicBezTo>
                  <a:cubicBezTo>
                    <a:pt x="22223" y="9944"/>
                    <a:pt x="22223" y="16938"/>
                    <a:pt x="21349" y="24805"/>
                  </a:cubicBezTo>
                  <a:cubicBezTo>
                    <a:pt x="15229" y="25679"/>
                    <a:pt x="10859" y="25679"/>
                    <a:pt x="5614" y="25679"/>
                  </a:cubicBezTo>
                  <a:close/>
                </a:path>
              </a:pathLst>
            </a:custGeom>
            <a:solidFill>
              <a:srgbClr val="7E6426"/>
            </a:solidFill>
            <a:ln w="8731" cap="flat">
              <a:noFill/>
              <a:prstDash val="solid"/>
              <a:miter/>
            </a:ln>
          </p:spPr>
          <p:txBody>
            <a:bodyPr rtlCol="0" anchor="ctr"/>
            <a:lstStyle/>
            <a:p>
              <a:endParaRPr lang="en-GB"/>
            </a:p>
          </p:txBody>
        </p:sp>
        <p:sp>
          <p:nvSpPr>
            <p:cNvPr id="1364" name="Freeform: Shape 1363">
              <a:extLst>
                <a:ext uri="{FF2B5EF4-FFF2-40B4-BE49-F238E27FC236}">
                  <a16:creationId xmlns:a16="http://schemas.microsoft.com/office/drawing/2014/main" id="{A2FE6168-A1BC-93D2-9F26-6F855C7C952B}"/>
                </a:ext>
              </a:extLst>
            </p:cNvPr>
            <p:cNvSpPr/>
            <p:nvPr/>
          </p:nvSpPr>
          <p:spPr>
            <a:xfrm>
              <a:off x="9761009" y="2722995"/>
              <a:ext cx="15734" cy="22727"/>
            </a:xfrm>
            <a:custGeom>
              <a:avLst/>
              <a:gdLst>
                <a:gd name="connsiteX0" fmla="*/ 0 w 15734"/>
                <a:gd name="connsiteY0" fmla="*/ 0 h 22727"/>
                <a:gd name="connsiteX1" fmla="*/ 15735 w 15734"/>
                <a:gd name="connsiteY1" fmla="*/ 16609 h 22727"/>
                <a:gd name="connsiteX2" fmla="*/ 6993 w 15734"/>
                <a:gd name="connsiteY2" fmla="*/ 22727 h 22727"/>
                <a:gd name="connsiteX3" fmla="*/ 0 w 15734"/>
                <a:gd name="connsiteY3" fmla="*/ 0 h 22727"/>
                <a:gd name="connsiteX4" fmla="*/ 0 w 15734"/>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22727">
                  <a:moveTo>
                    <a:pt x="0" y="0"/>
                  </a:moveTo>
                  <a:cubicBezTo>
                    <a:pt x="5245" y="5245"/>
                    <a:pt x="10490" y="10490"/>
                    <a:pt x="15735" y="16609"/>
                  </a:cubicBezTo>
                  <a:cubicBezTo>
                    <a:pt x="13112" y="18357"/>
                    <a:pt x="9616" y="20979"/>
                    <a:pt x="6993" y="22727"/>
                  </a:cubicBezTo>
                  <a:cubicBezTo>
                    <a:pt x="4371" y="14860"/>
                    <a:pt x="1748" y="7867"/>
                    <a:pt x="0" y="0"/>
                  </a:cubicBezTo>
                  <a:cubicBezTo>
                    <a:pt x="0" y="0"/>
                    <a:pt x="0" y="0"/>
                    <a:pt x="0" y="0"/>
                  </a:cubicBezTo>
                  <a:close/>
                </a:path>
              </a:pathLst>
            </a:custGeom>
            <a:solidFill>
              <a:srgbClr val="BA3325"/>
            </a:solidFill>
            <a:ln w="8731" cap="flat">
              <a:noFill/>
              <a:prstDash val="solid"/>
              <a:miter/>
            </a:ln>
          </p:spPr>
          <p:txBody>
            <a:bodyPr rtlCol="0" anchor="ctr"/>
            <a:lstStyle/>
            <a:p>
              <a:endParaRPr lang="en-GB"/>
            </a:p>
          </p:txBody>
        </p:sp>
        <p:sp>
          <p:nvSpPr>
            <p:cNvPr id="1365" name="Freeform: Shape 1364">
              <a:extLst>
                <a:ext uri="{FF2B5EF4-FFF2-40B4-BE49-F238E27FC236}">
                  <a16:creationId xmlns:a16="http://schemas.microsoft.com/office/drawing/2014/main" id="{F8C25B30-9B2C-B856-AACD-6EE181CAB9D8}"/>
                </a:ext>
              </a:extLst>
            </p:cNvPr>
            <p:cNvSpPr/>
            <p:nvPr/>
          </p:nvSpPr>
          <p:spPr>
            <a:xfrm>
              <a:off x="9722547" y="2684533"/>
              <a:ext cx="24476" cy="16608"/>
            </a:xfrm>
            <a:custGeom>
              <a:avLst/>
              <a:gdLst>
                <a:gd name="connsiteX0" fmla="*/ 12238 w 24476"/>
                <a:gd name="connsiteY0" fmla="*/ 0 h 16608"/>
                <a:gd name="connsiteX1" fmla="*/ 24476 w 24476"/>
                <a:gd name="connsiteY1" fmla="*/ 16609 h 16608"/>
                <a:gd name="connsiteX2" fmla="*/ 0 w 24476"/>
                <a:gd name="connsiteY2" fmla="*/ 5245 h 16608"/>
                <a:gd name="connsiteX3" fmla="*/ 12238 w 24476"/>
                <a:gd name="connsiteY3" fmla="*/ 0 h 16608"/>
              </a:gdLst>
              <a:ahLst/>
              <a:cxnLst>
                <a:cxn ang="0">
                  <a:pos x="connsiteX0" y="connsiteY0"/>
                </a:cxn>
                <a:cxn ang="0">
                  <a:pos x="connsiteX1" y="connsiteY1"/>
                </a:cxn>
                <a:cxn ang="0">
                  <a:pos x="connsiteX2" y="connsiteY2"/>
                </a:cxn>
                <a:cxn ang="0">
                  <a:pos x="connsiteX3" y="connsiteY3"/>
                </a:cxn>
              </a:cxnLst>
              <a:rect l="l" t="t" r="r" b="b"/>
              <a:pathLst>
                <a:path w="24476" h="16608">
                  <a:moveTo>
                    <a:pt x="12238" y="0"/>
                  </a:moveTo>
                  <a:cubicBezTo>
                    <a:pt x="16609" y="5245"/>
                    <a:pt x="20979" y="11364"/>
                    <a:pt x="24476" y="16609"/>
                  </a:cubicBezTo>
                  <a:cubicBezTo>
                    <a:pt x="16609" y="13112"/>
                    <a:pt x="7867" y="8741"/>
                    <a:pt x="0" y="5245"/>
                  </a:cubicBezTo>
                  <a:cubicBezTo>
                    <a:pt x="4371" y="3497"/>
                    <a:pt x="7867" y="1748"/>
                    <a:pt x="12238" y="0"/>
                  </a:cubicBezTo>
                  <a:close/>
                </a:path>
              </a:pathLst>
            </a:custGeom>
            <a:solidFill>
              <a:srgbClr val="469784"/>
            </a:solidFill>
            <a:ln w="8731" cap="flat">
              <a:noFill/>
              <a:prstDash val="solid"/>
              <a:miter/>
            </a:ln>
          </p:spPr>
          <p:txBody>
            <a:bodyPr rtlCol="0" anchor="ctr"/>
            <a:lstStyle/>
            <a:p>
              <a:endParaRPr lang="en-GB"/>
            </a:p>
          </p:txBody>
        </p:sp>
        <p:sp>
          <p:nvSpPr>
            <p:cNvPr id="1366" name="Freeform: Shape 1365">
              <a:extLst>
                <a:ext uri="{FF2B5EF4-FFF2-40B4-BE49-F238E27FC236}">
                  <a16:creationId xmlns:a16="http://schemas.microsoft.com/office/drawing/2014/main" id="{55EBB24D-5366-16BF-3D2B-D6E484EB1199}"/>
                </a:ext>
              </a:extLst>
            </p:cNvPr>
            <p:cNvSpPr/>
            <p:nvPr/>
          </p:nvSpPr>
          <p:spPr>
            <a:xfrm>
              <a:off x="9770625" y="2600615"/>
              <a:ext cx="17482" cy="15734"/>
            </a:xfrm>
            <a:custGeom>
              <a:avLst/>
              <a:gdLst>
                <a:gd name="connsiteX0" fmla="*/ 7867 w 17482"/>
                <a:gd name="connsiteY0" fmla="*/ 0 h 15734"/>
                <a:gd name="connsiteX1" fmla="*/ 17483 w 17482"/>
                <a:gd name="connsiteY1" fmla="*/ 10490 h 15734"/>
                <a:gd name="connsiteX2" fmla="*/ 8741 w 17482"/>
                <a:gd name="connsiteY2" fmla="*/ 15734 h 15734"/>
                <a:gd name="connsiteX3" fmla="*/ 0 w 17482"/>
                <a:gd name="connsiteY3" fmla="*/ 9615 h 15734"/>
                <a:gd name="connsiteX4" fmla="*/ 7867 w 17482"/>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15734">
                  <a:moveTo>
                    <a:pt x="7867" y="0"/>
                  </a:moveTo>
                  <a:cubicBezTo>
                    <a:pt x="11364" y="4371"/>
                    <a:pt x="14860" y="6993"/>
                    <a:pt x="17483" y="10490"/>
                  </a:cubicBezTo>
                  <a:cubicBezTo>
                    <a:pt x="14860" y="12238"/>
                    <a:pt x="11364" y="15734"/>
                    <a:pt x="8741" y="15734"/>
                  </a:cubicBezTo>
                  <a:cubicBezTo>
                    <a:pt x="5245" y="15734"/>
                    <a:pt x="2622" y="11364"/>
                    <a:pt x="0" y="9615"/>
                  </a:cubicBezTo>
                  <a:cubicBezTo>
                    <a:pt x="2622" y="6993"/>
                    <a:pt x="5245" y="3497"/>
                    <a:pt x="7867" y="0"/>
                  </a:cubicBezTo>
                  <a:close/>
                </a:path>
              </a:pathLst>
            </a:custGeom>
            <a:solidFill>
              <a:srgbClr val="654A38"/>
            </a:solidFill>
            <a:ln w="8731" cap="flat">
              <a:noFill/>
              <a:prstDash val="solid"/>
              <a:miter/>
            </a:ln>
          </p:spPr>
          <p:txBody>
            <a:bodyPr rtlCol="0" anchor="ctr"/>
            <a:lstStyle/>
            <a:p>
              <a:endParaRPr lang="en-GB"/>
            </a:p>
          </p:txBody>
        </p:sp>
        <p:sp>
          <p:nvSpPr>
            <p:cNvPr id="1367" name="Freeform: Shape 1366">
              <a:extLst>
                <a:ext uri="{FF2B5EF4-FFF2-40B4-BE49-F238E27FC236}">
                  <a16:creationId xmlns:a16="http://schemas.microsoft.com/office/drawing/2014/main" id="{BC525FEC-887A-6BEC-56AE-25B2719FEADC}"/>
                </a:ext>
              </a:extLst>
            </p:cNvPr>
            <p:cNvSpPr/>
            <p:nvPr/>
          </p:nvSpPr>
          <p:spPr>
            <a:xfrm>
              <a:off x="10556479" y="2121585"/>
              <a:ext cx="49416" cy="49826"/>
            </a:xfrm>
            <a:custGeom>
              <a:avLst/>
              <a:gdLst>
                <a:gd name="connsiteX0" fmla="*/ 34092 w 49416"/>
                <a:gd name="connsiteY0" fmla="*/ 48078 h 49826"/>
                <a:gd name="connsiteX1" fmla="*/ 4371 w 49416"/>
                <a:gd name="connsiteY1" fmla="*/ 49826 h 49826"/>
                <a:gd name="connsiteX2" fmla="*/ 4371 w 49416"/>
                <a:gd name="connsiteY2" fmla="*/ 44581 h 49826"/>
                <a:gd name="connsiteX3" fmla="*/ 0 w 49416"/>
                <a:gd name="connsiteY3" fmla="*/ 23602 h 49826"/>
                <a:gd name="connsiteX4" fmla="*/ 0 w 49416"/>
                <a:gd name="connsiteY4" fmla="*/ 13986 h 49826"/>
                <a:gd name="connsiteX5" fmla="*/ 20979 w 49416"/>
                <a:gd name="connsiteY5" fmla="*/ 0 h 49826"/>
                <a:gd name="connsiteX6" fmla="*/ 34092 w 49416"/>
                <a:gd name="connsiteY6" fmla="*/ 48078 h 4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16" h="49826">
                  <a:moveTo>
                    <a:pt x="34092" y="48078"/>
                  </a:moveTo>
                  <a:cubicBezTo>
                    <a:pt x="24476" y="48952"/>
                    <a:pt x="14861" y="48952"/>
                    <a:pt x="4371" y="49826"/>
                  </a:cubicBezTo>
                  <a:cubicBezTo>
                    <a:pt x="4371" y="48078"/>
                    <a:pt x="4371" y="46330"/>
                    <a:pt x="4371" y="44581"/>
                  </a:cubicBezTo>
                  <a:cubicBezTo>
                    <a:pt x="2623" y="37588"/>
                    <a:pt x="1748" y="30595"/>
                    <a:pt x="0" y="23602"/>
                  </a:cubicBezTo>
                  <a:cubicBezTo>
                    <a:pt x="0" y="20105"/>
                    <a:pt x="0" y="16609"/>
                    <a:pt x="0" y="13986"/>
                  </a:cubicBezTo>
                  <a:cubicBezTo>
                    <a:pt x="6993" y="9616"/>
                    <a:pt x="13986" y="5245"/>
                    <a:pt x="20979" y="0"/>
                  </a:cubicBezTo>
                  <a:cubicBezTo>
                    <a:pt x="56819" y="7867"/>
                    <a:pt x="55945" y="25350"/>
                    <a:pt x="34092" y="48078"/>
                  </a:cubicBezTo>
                  <a:close/>
                </a:path>
              </a:pathLst>
            </a:custGeom>
            <a:solidFill>
              <a:srgbClr val="547F31"/>
            </a:solidFill>
            <a:ln w="8731" cap="flat">
              <a:noFill/>
              <a:prstDash val="solid"/>
              <a:miter/>
            </a:ln>
          </p:spPr>
          <p:txBody>
            <a:bodyPr rtlCol="0" anchor="ctr"/>
            <a:lstStyle/>
            <a:p>
              <a:endParaRPr lang="en-GB"/>
            </a:p>
          </p:txBody>
        </p:sp>
        <p:sp>
          <p:nvSpPr>
            <p:cNvPr id="1368" name="Freeform: Shape 1367">
              <a:extLst>
                <a:ext uri="{FF2B5EF4-FFF2-40B4-BE49-F238E27FC236}">
                  <a16:creationId xmlns:a16="http://schemas.microsoft.com/office/drawing/2014/main" id="{3C5B7442-2073-7958-1458-0DAF450DFD99}"/>
                </a:ext>
              </a:extLst>
            </p:cNvPr>
            <p:cNvSpPr/>
            <p:nvPr/>
          </p:nvSpPr>
          <p:spPr>
            <a:xfrm>
              <a:off x="10557353" y="2113718"/>
              <a:ext cx="20979" cy="21853"/>
            </a:xfrm>
            <a:custGeom>
              <a:avLst/>
              <a:gdLst>
                <a:gd name="connsiteX0" fmla="*/ 20979 w 20979"/>
                <a:gd name="connsiteY0" fmla="*/ 7867 h 21853"/>
                <a:gd name="connsiteX1" fmla="*/ 0 w 20979"/>
                <a:gd name="connsiteY1" fmla="*/ 21854 h 21853"/>
                <a:gd name="connsiteX2" fmla="*/ 4371 w 20979"/>
                <a:gd name="connsiteY2" fmla="*/ 0 h 21853"/>
                <a:gd name="connsiteX3" fmla="*/ 20979 w 20979"/>
                <a:gd name="connsiteY3" fmla="*/ 7867 h 21853"/>
              </a:gdLst>
              <a:ahLst/>
              <a:cxnLst>
                <a:cxn ang="0">
                  <a:pos x="connsiteX0" y="connsiteY0"/>
                </a:cxn>
                <a:cxn ang="0">
                  <a:pos x="connsiteX1" y="connsiteY1"/>
                </a:cxn>
                <a:cxn ang="0">
                  <a:pos x="connsiteX2" y="connsiteY2"/>
                </a:cxn>
                <a:cxn ang="0">
                  <a:pos x="connsiteX3" y="connsiteY3"/>
                </a:cxn>
              </a:cxnLst>
              <a:rect l="l" t="t" r="r" b="b"/>
              <a:pathLst>
                <a:path w="20979" h="21853">
                  <a:moveTo>
                    <a:pt x="20979" y="7867"/>
                  </a:moveTo>
                  <a:cubicBezTo>
                    <a:pt x="13986" y="12238"/>
                    <a:pt x="6993" y="17483"/>
                    <a:pt x="0" y="21854"/>
                  </a:cubicBezTo>
                  <a:cubicBezTo>
                    <a:pt x="1748" y="14860"/>
                    <a:pt x="2622" y="6993"/>
                    <a:pt x="4371" y="0"/>
                  </a:cubicBezTo>
                  <a:cubicBezTo>
                    <a:pt x="9616" y="2622"/>
                    <a:pt x="14861" y="5245"/>
                    <a:pt x="20979" y="7867"/>
                  </a:cubicBezTo>
                  <a:close/>
                </a:path>
              </a:pathLst>
            </a:custGeom>
            <a:solidFill>
              <a:srgbClr val="4F513D"/>
            </a:solidFill>
            <a:ln w="8731" cap="flat">
              <a:noFill/>
              <a:prstDash val="solid"/>
              <a:miter/>
            </a:ln>
          </p:spPr>
          <p:txBody>
            <a:bodyPr rtlCol="0" anchor="ctr"/>
            <a:lstStyle/>
            <a:p>
              <a:endParaRPr lang="en-GB"/>
            </a:p>
          </p:txBody>
        </p:sp>
        <p:sp>
          <p:nvSpPr>
            <p:cNvPr id="1369" name="Freeform: Shape 1368">
              <a:extLst>
                <a:ext uri="{FF2B5EF4-FFF2-40B4-BE49-F238E27FC236}">
                  <a16:creationId xmlns:a16="http://schemas.microsoft.com/office/drawing/2014/main" id="{7199B9EF-C877-CA73-6B9C-81D00273449C}"/>
                </a:ext>
              </a:extLst>
            </p:cNvPr>
            <p:cNvSpPr/>
            <p:nvPr/>
          </p:nvSpPr>
          <p:spPr>
            <a:xfrm>
              <a:off x="10556479" y="2145187"/>
              <a:ext cx="4370" cy="20979"/>
            </a:xfrm>
            <a:custGeom>
              <a:avLst/>
              <a:gdLst>
                <a:gd name="connsiteX0" fmla="*/ 0 w 4370"/>
                <a:gd name="connsiteY0" fmla="*/ 0 h 20979"/>
                <a:gd name="connsiteX1" fmla="*/ 4371 w 4370"/>
                <a:gd name="connsiteY1" fmla="*/ 20979 h 20979"/>
                <a:gd name="connsiteX2" fmla="*/ 0 w 4370"/>
                <a:gd name="connsiteY2" fmla="*/ 0 h 20979"/>
              </a:gdLst>
              <a:ahLst/>
              <a:cxnLst>
                <a:cxn ang="0">
                  <a:pos x="connsiteX0" y="connsiteY0"/>
                </a:cxn>
                <a:cxn ang="0">
                  <a:pos x="connsiteX1" y="connsiteY1"/>
                </a:cxn>
                <a:cxn ang="0">
                  <a:pos x="connsiteX2" y="connsiteY2"/>
                </a:cxn>
              </a:cxnLst>
              <a:rect l="l" t="t" r="r" b="b"/>
              <a:pathLst>
                <a:path w="4370" h="20979">
                  <a:moveTo>
                    <a:pt x="0" y="0"/>
                  </a:moveTo>
                  <a:cubicBezTo>
                    <a:pt x="1748" y="6993"/>
                    <a:pt x="2623" y="13986"/>
                    <a:pt x="4371" y="20979"/>
                  </a:cubicBezTo>
                  <a:cubicBezTo>
                    <a:pt x="2623" y="13986"/>
                    <a:pt x="1748" y="6993"/>
                    <a:pt x="0" y="0"/>
                  </a:cubicBezTo>
                  <a:close/>
                </a:path>
              </a:pathLst>
            </a:custGeom>
            <a:solidFill>
              <a:srgbClr val="4F513D"/>
            </a:solidFill>
            <a:ln w="8731" cap="flat">
              <a:noFill/>
              <a:prstDash val="solid"/>
              <a:miter/>
            </a:ln>
          </p:spPr>
          <p:txBody>
            <a:bodyPr rtlCol="0" anchor="ctr"/>
            <a:lstStyle/>
            <a:p>
              <a:endParaRPr lang="en-GB"/>
            </a:p>
          </p:txBody>
        </p:sp>
        <p:sp>
          <p:nvSpPr>
            <p:cNvPr id="1370" name="Freeform: Shape 1369">
              <a:extLst>
                <a:ext uri="{FF2B5EF4-FFF2-40B4-BE49-F238E27FC236}">
                  <a16:creationId xmlns:a16="http://schemas.microsoft.com/office/drawing/2014/main" id="{01DF76BE-4ADC-CA56-F2B2-8D8AF5D7F91A}"/>
                </a:ext>
              </a:extLst>
            </p:cNvPr>
            <p:cNvSpPr/>
            <p:nvPr/>
          </p:nvSpPr>
          <p:spPr>
            <a:xfrm>
              <a:off x="10249640" y="4869015"/>
              <a:ext cx="166976" cy="225188"/>
            </a:xfrm>
            <a:custGeom>
              <a:avLst/>
              <a:gdLst>
                <a:gd name="connsiteX0" fmla="*/ 104038 w 166976"/>
                <a:gd name="connsiteY0" fmla="*/ 62938 h 225188"/>
                <a:gd name="connsiteX1" fmla="*/ 166976 w 166976"/>
                <a:gd name="connsiteY1" fmla="*/ 200178 h 225188"/>
                <a:gd name="connsiteX2" fmla="*/ 131136 w 166976"/>
                <a:gd name="connsiteY2" fmla="*/ 214165 h 225188"/>
                <a:gd name="connsiteX3" fmla="*/ 134633 w 166976"/>
                <a:gd name="connsiteY3" fmla="*/ 209794 h 225188"/>
                <a:gd name="connsiteX4" fmla="*/ 130262 w 166976"/>
                <a:gd name="connsiteY4" fmla="*/ 213290 h 225188"/>
                <a:gd name="connsiteX5" fmla="*/ 61205 w 166976"/>
                <a:gd name="connsiteY5" fmla="*/ 161716 h 225188"/>
                <a:gd name="connsiteX6" fmla="*/ 103164 w 166976"/>
                <a:gd name="connsiteY6" fmla="*/ 179199 h 225188"/>
                <a:gd name="connsiteX7" fmla="*/ 97919 w 166976"/>
                <a:gd name="connsiteY7" fmla="*/ 145982 h 225188"/>
                <a:gd name="connsiteX8" fmla="*/ 94423 w 166976"/>
                <a:gd name="connsiteY8" fmla="*/ 128499 h 225188"/>
                <a:gd name="connsiteX9" fmla="*/ 89178 w 166976"/>
                <a:gd name="connsiteY9" fmla="*/ 115387 h 225188"/>
                <a:gd name="connsiteX10" fmla="*/ 78688 w 166976"/>
                <a:gd name="connsiteY10" fmla="*/ 126751 h 225188"/>
                <a:gd name="connsiteX11" fmla="*/ 78688 w 166976"/>
                <a:gd name="connsiteY11" fmla="*/ 126751 h 225188"/>
                <a:gd name="connsiteX12" fmla="*/ 69946 w 166976"/>
                <a:gd name="connsiteY12" fmla="*/ 135492 h 225188"/>
                <a:gd name="connsiteX13" fmla="*/ 71695 w 166976"/>
                <a:gd name="connsiteY13" fmla="*/ 135492 h 225188"/>
                <a:gd name="connsiteX14" fmla="*/ 61205 w 166976"/>
                <a:gd name="connsiteY14" fmla="*/ 160842 h 225188"/>
                <a:gd name="connsiteX15" fmla="*/ 8757 w 166976"/>
                <a:gd name="connsiteY15" fmla="*/ 158220 h 225188"/>
                <a:gd name="connsiteX16" fmla="*/ 15750 w 166976"/>
                <a:gd name="connsiteY16" fmla="*/ 108393 h 225188"/>
                <a:gd name="connsiteX17" fmla="*/ 34981 w 166976"/>
                <a:gd name="connsiteY17" fmla="*/ 0 h 225188"/>
                <a:gd name="connsiteX18" fmla="*/ 38477 w 166976"/>
                <a:gd name="connsiteY18" fmla="*/ 2622 h 225188"/>
                <a:gd name="connsiteX19" fmla="*/ 53338 w 166976"/>
                <a:gd name="connsiteY19" fmla="*/ 11364 h 225188"/>
                <a:gd name="connsiteX20" fmla="*/ 54212 w 166976"/>
                <a:gd name="connsiteY20" fmla="*/ 11364 h 225188"/>
                <a:gd name="connsiteX21" fmla="*/ 104038 w 166976"/>
                <a:gd name="connsiteY21" fmla="*/ 62938 h 225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6976" h="225188">
                  <a:moveTo>
                    <a:pt x="104038" y="62938"/>
                  </a:moveTo>
                  <a:cubicBezTo>
                    <a:pt x="125017" y="108393"/>
                    <a:pt x="145997" y="154723"/>
                    <a:pt x="166976" y="200178"/>
                  </a:cubicBezTo>
                  <a:cubicBezTo>
                    <a:pt x="161731" y="223780"/>
                    <a:pt x="152990" y="235144"/>
                    <a:pt x="131136" y="214165"/>
                  </a:cubicBezTo>
                  <a:cubicBezTo>
                    <a:pt x="132011" y="212417"/>
                    <a:pt x="133759" y="211543"/>
                    <a:pt x="134633" y="209794"/>
                  </a:cubicBezTo>
                  <a:cubicBezTo>
                    <a:pt x="132885" y="210668"/>
                    <a:pt x="132011" y="211543"/>
                    <a:pt x="130262" y="213290"/>
                  </a:cubicBezTo>
                  <a:cubicBezTo>
                    <a:pt x="95297" y="212417"/>
                    <a:pt x="62953" y="207172"/>
                    <a:pt x="61205" y="161716"/>
                  </a:cubicBezTo>
                  <a:cubicBezTo>
                    <a:pt x="75191" y="167835"/>
                    <a:pt x="89178" y="173080"/>
                    <a:pt x="103164" y="179199"/>
                  </a:cubicBezTo>
                  <a:cubicBezTo>
                    <a:pt x="101416" y="167835"/>
                    <a:pt x="99667" y="157346"/>
                    <a:pt x="97919" y="145982"/>
                  </a:cubicBezTo>
                  <a:cubicBezTo>
                    <a:pt x="97045" y="139863"/>
                    <a:pt x="95297" y="134618"/>
                    <a:pt x="94423" y="128499"/>
                  </a:cubicBezTo>
                  <a:cubicBezTo>
                    <a:pt x="92674" y="124128"/>
                    <a:pt x="90926" y="119758"/>
                    <a:pt x="89178" y="115387"/>
                  </a:cubicBezTo>
                  <a:cubicBezTo>
                    <a:pt x="85681" y="118883"/>
                    <a:pt x="82184" y="123254"/>
                    <a:pt x="78688" y="126751"/>
                  </a:cubicBezTo>
                  <a:cubicBezTo>
                    <a:pt x="78688" y="126751"/>
                    <a:pt x="78688" y="126751"/>
                    <a:pt x="78688" y="126751"/>
                  </a:cubicBezTo>
                  <a:cubicBezTo>
                    <a:pt x="76065" y="129373"/>
                    <a:pt x="72569" y="132870"/>
                    <a:pt x="69946" y="135492"/>
                  </a:cubicBezTo>
                  <a:cubicBezTo>
                    <a:pt x="69946" y="135492"/>
                    <a:pt x="71695" y="135492"/>
                    <a:pt x="71695" y="135492"/>
                  </a:cubicBezTo>
                  <a:cubicBezTo>
                    <a:pt x="68198" y="144234"/>
                    <a:pt x="64702" y="152100"/>
                    <a:pt x="61205" y="160842"/>
                  </a:cubicBezTo>
                  <a:cubicBezTo>
                    <a:pt x="43722" y="159968"/>
                    <a:pt x="26239" y="159094"/>
                    <a:pt x="8757" y="158220"/>
                  </a:cubicBezTo>
                  <a:cubicBezTo>
                    <a:pt x="11379" y="141611"/>
                    <a:pt x="13127" y="125002"/>
                    <a:pt x="15750" y="108393"/>
                  </a:cubicBezTo>
                  <a:cubicBezTo>
                    <a:pt x="6134" y="69057"/>
                    <a:pt x="-22713" y="27098"/>
                    <a:pt x="34981" y="0"/>
                  </a:cubicBezTo>
                  <a:cubicBezTo>
                    <a:pt x="36729" y="0"/>
                    <a:pt x="38477" y="874"/>
                    <a:pt x="38477" y="2622"/>
                  </a:cubicBezTo>
                  <a:cubicBezTo>
                    <a:pt x="43722" y="5245"/>
                    <a:pt x="48093" y="8741"/>
                    <a:pt x="53338" y="11364"/>
                  </a:cubicBezTo>
                  <a:cubicBezTo>
                    <a:pt x="53338" y="11364"/>
                    <a:pt x="54212" y="11364"/>
                    <a:pt x="54212" y="11364"/>
                  </a:cubicBezTo>
                  <a:cubicBezTo>
                    <a:pt x="70821" y="28847"/>
                    <a:pt x="87429" y="45456"/>
                    <a:pt x="104038" y="62938"/>
                  </a:cubicBezTo>
                  <a:close/>
                </a:path>
              </a:pathLst>
            </a:custGeom>
            <a:solidFill>
              <a:srgbClr val="D6273B"/>
            </a:solidFill>
            <a:ln w="8731" cap="flat">
              <a:noFill/>
              <a:prstDash val="solid"/>
              <a:miter/>
            </a:ln>
          </p:spPr>
          <p:txBody>
            <a:bodyPr rtlCol="0" anchor="ctr"/>
            <a:lstStyle/>
            <a:p>
              <a:endParaRPr lang="en-GB"/>
            </a:p>
          </p:txBody>
        </p:sp>
        <p:sp>
          <p:nvSpPr>
            <p:cNvPr id="1371" name="Freeform: Shape 1370">
              <a:extLst>
                <a:ext uri="{FF2B5EF4-FFF2-40B4-BE49-F238E27FC236}">
                  <a16:creationId xmlns:a16="http://schemas.microsoft.com/office/drawing/2014/main" id="{47AB5EAD-4560-780F-35C8-4FC868AFBFBD}"/>
                </a:ext>
              </a:extLst>
            </p:cNvPr>
            <p:cNvSpPr/>
            <p:nvPr/>
          </p:nvSpPr>
          <p:spPr>
            <a:xfrm>
              <a:off x="10379028" y="5160694"/>
              <a:ext cx="81295" cy="133153"/>
            </a:xfrm>
            <a:custGeom>
              <a:avLst/>
              <a:gdLst>
                <a:gd name="connsiteX0" fmla="*/ 81295 w 81295"/>
                <a:gd name="connsiteY0" fmla="*/ 43991 h 133153"/>
                <a:gd name="connsiteX1" fmla="*/ 55071 w 81295"/>
                <a:gd name="connsiteY1" fmla="*/ 133154 h 133153"/>
                <a:gd name="connsiteX2" fmla="*/ 54197 w 81295"/>
                <a:gd name="connsiteY2" fmla="*/ 126161 h 133153"/>
                <a:gd name="connsiteX3" fmla="*/ 26224 w 81295"/>
                <a:gd name="connsiteY3" fmla="*/ 60600 h 133153"/>
                <a:gd name="connsiteX4" fmla="*/ 11364 w 81295"/>
                <a:gd name="connsiteY4" fmla="*/ 62348 h 133153"/>
                <a:gd name="connsiteX5" fmla="*/ 0 w 81295"/>
                <a:gd name="connsiteY5" fmla="*/ 25634 h 133153"/>
                <a:gd name="connsiteX6" fmla="*/ 81295 w 81295"/>
                <a:gd name="connsiteY6" fmla="*/ 43991 h 133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95" h="133153">
                  <a:moveTo>
                    <a:pt x="81295" y="43991"/>
                  </a:moveTo>
                  <a:cubicBezTo>
                    <a:pt x="72554" y="73712"/>
                    <a:pt x="63812" y="103433"/>
                    <a:pt x="55071" y="133154"/>
                  </a:cubicBezTo>
                  <a:cubicBezTo>
                    <a:pt x="55071" y="130531"/>
                    <a:pt x="54197" y="128783"/>
                    <a:pt x="54197" y="126161"/>
                  </a:cubicBezTo>
                  <a:cubicBezTo>
                    <a:pt x="36714" y="107804"/>
                    <a:pt x="97904" y="55355"/>
                    <a:pt x="26224" y="60600"/>
                  </a:cubicBezTo>
                  <a:cubicBezTo>
                    <a:pt x="20979" y="61474"/>
                    <a:pt x="16609" y="62348"/>
                    <a:pt x="11364" y="62348"/>
                  </a:cubicBezTo>
                  <a:cubicBezTo>
                    <a:pt x="7867" y="50110"/>
                    <a:pt x="4371" y="37872"/>
                    <a:pt x="0" y="25634"/>
                  </a:cubicBezTo>
                  <a:cubicBezTo>
                    <a:pt x="32343" y="8151"/>
                    <a:pt x="69057" y="-30311"/>
                    <a:pt x="81295" y="43991"/>
                  </a:cubicBezTo>
                  <a:close/>
                </a:path>
              </a:pathLst>
            </a:custGeom>
            <a:solidFill>
              <a:srgbClr val="D6273B"/>
            </a:solidFill>
            <a:ln w="8731" cap="flat">
              <a:noFill/>
              <a:prstDash val="solid"/>
              <a:miter/>
            </a:ln>
          </p:spPr>
          <p:txBody>
            <a:bodyPr rtlCol="0" anchor="ctr"/>
            <a:lstStyle/>
            <a:p>
              <a:endParaRPr lang="en-GB"/>
            </a:p>
          </p:txBody>
        </p:sp>
        <p:sp>
          <p:nvSpPr>
            <p:cNvPr id="1372" name="Freeform: Shape 1371">
              <a:extLst>
                <a:ext uri="{FF2B5EF4-FFF2-40B4-BE49-F238E27FC236}">
                  <a16:creationId xmlns:a16="http://schemas.microsoft.com/office/drawing/2014/main" id="{0ED2660C-A8D6-AE9E-9AB0-1A8D2CEBC47F}"/>
                </a:ext>
              </a:extLst>
            </p:cNvPr>
            <p:cNvSpPr/>
            <p:nvPr/>
          </p:nvSpPr>
          <p:spPr>
            <a:xfrm>
              <a:off x="10221150" y="4977408"/>
              <a:ext cx="44239" cy="55071"/>
            </a:xfrm>
            <a:custGeom>
              <a:avLst/>
              <a:gdLst>
                <a:gd name="connsiteX0" fmla="*/ 44240 w 44239"/>
                <a:gd name="connsiteY0" fmla="*/ 0 h 55071"/>
                <a:gd name="connsiteX1" fmla="*/ 37247 w 44239"/>
                <a:gd name="connsiteY1" fmla="*/ 49826 h 55071"/>
                <a:gd name="connsiteX2" fmla="*/ 33750 w 44239"/>
                <a:gd name="connsiteY2" fmla="*/ 53323 h 55071"/>
                <a:gd name="connsiteX3" fmla="*/ 16267 w 44239"/>
                <a:gd name="connsiteY3" fmla="*/ 55071 h 55071"/>
                <a:gd name="connsiteX4" fmla="*/ 44240 w 44239"/>
                <a:gd name="connsiteY4" fmla="*/ 0 h 55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39" h="55071">
                  <a:moveTo>
                    <a:pt x="44240" y="0"/>
                  </a:moveTo>
                  <a:cubicBezTo>
                    <a:pt x="41617" y="16609"/>
                    <a:pt x="39869" y="33218"/>
                    <a:pt x="37247" y="49826"/>
                  </a:cubicBezTo>
                  <a:cubicBezTo>
                    <a:pt x="36372" y="51575"/>
                    <a:pt x="35498" y="52449"/>
                    <a:pt x="33750" y="53323"/>
                  </a:cubicBezTo>
                  <a:cubicBezTo>
                    <a:pt x="27631" y="54197"/>
                    <a:pt x="22386" y="55071"/>
                    <a:pt x="16267" y="55071"/>
                  </a:cubicBezTo>
                  <a:cubicBezTo>
                    <a:pt x="-26566" y="10490"/>
                    <a:pt x="26757" y="13987"/>
                    <a:pt x="44240" y="0"/>
                  </a:cubicBezTo>
                  <a:close/>
                </a:path>
              </a:pathLst>
            </a:custGeom>
            <a:solidFill>
              <a:srgbClr val="BA3325"/>
            </a:solidFill>
            <a:ln w="8731" cap="flat">
              <a:noFill/>
              <a:prstDash val="solid"/>
              <a:miter/>
            </a:ln>
          </p:spPr>
          <p:txBody>
            <a:bodyPr rtlCol="0" anchor="ctr"/>
            <a:lstStyle/>
            <a:p>
              <a:endParaRPr lang="en-GB"/>
            </a:p>
          </p:txBody>
        </p:sp>
        <p:sp>
          <p:nvSpPr>
            <p:cNvPr id="1373" name="Freeform: Shape 1372">
              <a:extLst>
                <a:ext uri="{FF2B5EF4-FFF2-40B4-BE49-F238E27FC236}">
                  <a16:creationId xmlns:a16="http://schemas.microsoft.com/office/drawing/2014/main" id="{7C169FFB-5C0C-50A4-8E74-08D7E5603335}"/>
                </a:ext>
              </a:extLst>
            </p:cNvPr>
            <p:cNvSpPr/>
            <p:nvPr/>
          </p:nvSpPr>
          <p:spPr>
            <a:xfrm>
              <a:off x="10198080" y="4908278"/>
              <a:ext cx="61189" cy="33515"/>
            </a:xfrm>
            <a:custGeom>
              <a:avLst/>
              <a:gdLst>
                <a:gd name="connsiteX0" fmla="*/ 61190 w 61189"/>
                <a:gd name="connsiteY0" fmla="*/ 15808 h 33515"/>
                <a:gd name="connsiteX1" fmla="*/ 21854 w 61189"/>
                <a:gd name="connsiteY1" fmla="*/ 33291 h 33515"/>
                <a:gd name="connsiteX2" fmla="*/ 0 w 61189"/>
                <a:gd name="connsiteY2" fmla="*/ 13186 h 33515"/>
                <a:gd name="connsiteX3" fmla="*/ 21854 w 61189"/>
                <a:gd name="connsiteY3" fmla="*/ 74 h 33515"/>
                <a:gd name="connsiteX4" fmla="*/ 61190 w 61189"/>
                <a:gd name="connsiteY4" fmla="*/ 15808 h 33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33515">
                  <a:moveTo>
                    <a:pt x="61190" y="15808"/>
                  </a:moveTo>
                  <a:cubicBezTo>
                    <a:pt x="39336" y="26298"/>
                    <a:pt x="29721" y="35040"/>
                    <a:pt x="21854" y="33291"/>
                  </a:cubicBezTo>
                  <a:cubicBezTo>
                    <a:pt x="13112" y="31543"/>
                    <a:pt x="6993" y="20179"/>
                    <a:pt x="0" y="13186"/>
                  </a:cubicBezTo>
                  <a:cubicBezTo>
                    <a:pt x="6993" y="8815"/>
                    <a:pt x="13986" y="74"/>
                    <a:pt x="21854" y="74"/>
                  </a:cubicBezTo>
                  <a:cubicBezTo>
                    <a:pt x="29721" y="-801"/>
                    <a:pt x="39336" y="6193"/>
                    <a:pt x="61190" y="15808"/>
                  </a:cubicBezTo>
                  <a:close/>
                </a:path>
              </a:pathLst>
            </a:custGeom>
            <a:solidFill>
              <a:srgbClr val="E7BB54"/>
            </a:solidFill>
            <a:ln w="8731" cap="flat">
              <a:noFill/>
              <a:prstDash val="solid"/>
              <a:miter/>
            </a:ln>
          </p:spPr>
          <p:txBody>
            <a:bodyPr rtlCol="0" anchor="ctr"/>
            <a:lstStyle/>
            <a:p>
              <a:endParaRPr lang="en-GB"/>
            </a:p>
          </p:txBody>
        </p:sp>
        <p:sp>
          <p:nvSpPr>
            <p:cNvPr id="1374" name="Freeform: Shape 1373">
              <a:extLst>
                <a:ext uri="{FF2B5EF4-FFF2-40B4-BE49-F238E27FC236}">
                  <a16:creationId xmlns:a16="http://schemas.microsoft.com/office/drawing/2014/main" id="{03F51D2D-8EBB-3A47-8FFB-42A7EF5EE0F0}"/>
                </a:ext>
              </a:extLst>
            </p:cNvPr>
            <p:cNvSpPr/>
            <p:nvPr/>
          </p:nvSpPr>
          <p:spPr>
            <a:xfrm>
              <a:off x="10237417" y="5030731"/>
              <a:ext cx="17482" cy="30594"/>
            </a:xfrm>
            <a:custGeom>
              <a:avLst/>
              <a:gdLst>
                <a:gd name="connsiteX0" fmla="*/ 0 w 17482"/>
                <a:gd name="connsiteY0" fmla="*/ 1748 h 30594"/>
                <a:gd name="connsiteX1" fmla="*/ 17483 w 17482"/>
                <a:gd name="connsiteY1" fmla="*/ 0 h 30594"/>
                <a:gd name="connsiteX2" fmla="*/ 8741 w 17482"/>
                <a:gd name="connsiteY2" fmla="*/ 30595 h 30594"/>
                <a:gd name="connsiteX3" fmla="*/ 0 w 17482"/>
                <a:gd name="connsiteY3" fmla="*/ 1748 h 30594"/>
              </a:gdLst>
              <a:ahLst/>
              <a:cxnLst>
                <a:cxn ang="0">
                  <a:pos x="connsiteX0" y="connsiteY0"/>
                </a:cxn>
                <a:cxn ang="0">
                  <a:pos x="connsiteX1" y="connsiteY1"/>
                </a:cxn>
                <a:cxn ang="0">
                  <a:pos x="connsiteX2" y="connsiteY2"/>
                </a:cxn>
                <a:cxn ang="0">
                  <a:pos x="connsiteX3" y="connsiteY3"/>
                </a:cxn>
              </a:cxnLst>
              <a:rect l="l" t="t" r="r" b="b"/>
              <a:pathLst>
                <a:path w="17482" h="30594">
                  <a:moveTo>
                    <a:pt x="0" y="1748"/>
                  </a:moveTo>
                  <a:cubicBezTo>
                    <a:pt x="6119" y="874"/>
                    <a:pt x="11364" y="0"/>
                    <a:pt x="17483" y="0"/>
                  </a:cubicBezTo>
                  <a:cubicBezTo>
                    <a:pt x="14861" y="10490"/>
                    <a:pt x="12238" y="20105"/>
                    <a:pt x="8741" y="30595"/>
                  </a:cubicBezTo>
                  <a:cubicBezTo>
                    <a:pt x="6119" y="20105"/>
                    <a:pt x="3497" y="11364"/>
                    <a:pt x="0" y="1748"/>
                  </a:cubicBezTo>
                  <a:close/>
                </a:path>
              </a:pathLst>
            </a:custGeom>
            <a:solidFill>
              <a:srgbClr val="D6273B"/>
            </a:solidFill>
            <a:ln w="8731" cap="flat">
              <a:noFill/>
              <a:prstDash val="solid"/>
              <a:miter/>
            </a:ln>
          </p:spPr>
          <p:txBody>
            <a:bodyPr rtlCol="0" anchor="ctr"/>
            <a:lstStyle/>
            <a:p>
              <a:endParaRPr lang="en-GB"/>
            </a:p>
          </p:txBody>
        </p:sp>
        <p:sp>
          <p:nvSpPr>
            <p:cNvPr id="1375" name="Freeform: Shape 1374">
              <a:extLst>
                <a:ext uri="{FF2B5EF4-FFF2-40B4-BE49-F238E27FC236}">
                  <a16:creationId xmlns:a16="http://schemas.microsoft.com/office/drawing/2014/main" id="{91155090-6D38-B147-EA81-B15BC473AFA6}"/>
                </a:ext>
              </a:extLst>
            </p:cNvPr>
            <p:cNvSpPr/>
            <p:nvPr/>
          </p:nvSpPr>
          <p:spPr>
            <a:xfrm>
              <a:off x="10271508" y="5064823"/>
              <a:ext cx="27972" cy="22728"/>
            </a:xfrm>
            <a:custGeom>
              <a:avLst/>
              <a:gdLst>
                <a:gd name="connsiteX0" fmla="*/ 27973 w 27972"/>
                <a:gd name="connsiteY0" fmla="*/ 6119 h 22728"/>
                <a:gd name="connsiteX1" fmla="*/ 6119 w 27972"/>
                <a:gd name="connsiteY1" fmla="*/ 22728 h 22728"/>
                <a:gd name="connsiteX2" fmla="*/ 0 w 27972"/>
                <a:gd name="connsiteY2" fmla="*/ 7867 h 22728"/>
                <a:gd name="connsiteX3" fmla="*/ 7867 w 27972"/>
                <a:gd name="connsiteY3" fmla="*/ 0 h 22728"/>
                <a:gd name="connsiteX4" fmla="*/ 27973 w 27972"/>
                <a:gd name="connsiteY4" fmla="*/ 6119 h 22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2728">
                  <a:moveTo>
                    <a:pt x="27973" y="6119"/>
                  </a:moveTo>
                  <a:cubicBezTo>
                    <a:pt x="13112" y="17483"/>
                    <a:pt x="9615" y="20106"/>
                    <a:pt x="6119" y="22728"/>
                  </a:cubicBezTo>
                  <a:cubicBezTo>
                    <a:pt x="3497" y="17483"/>
                    <a:pt x="0" y="13112"/>
                    <a:pt x="0" y="7867"/>
                  </a:cubicBezTo>
                  <a:cubicBezTo>
                    <a:pt x="0" y="5245"/>
                    <a:pt x="5245" y="0"/>
                    <a:pt x="7867" y="0"/>
                  </a:cubicBezTo>
                  <a:cubicBezTo>
                    <a:pt x="12238" y="874"/>
                    <a:pt x="17483" y="3497"/>
                    <a:pt x="27973" y="6119"/>
                  </a:cubicBezTo>
                  <a:close/>
                </a:path>
              </a:pathLst>
            </a:custGeom>
            <a:solidFill>
              <a:srgbClr val="DB7F59"/>
            </a:solidFill>
            <a:ln w="8731" cap="flat">
              <a:noFill/>
              <a:prstDash val="solid"/>
              <a:miter/>
            </a:ln>
          </p:spPr>
          <p:txBody>
            <a:bodyPr rtlCol="0" anchor="ctr"/>
            <a:lstStyle/>
            <a:p>
              <a:endParaRPr lang="en-GB"/>
            </a:p>
          </p:txBody>
        </p:sp>
        <p:sp>
          <p:nvSpPr>
            <p:cNvPr id="1376" name="Freeform: Shape 1375">
              <a:extLst>
                <a:ext uri="{FF2B5EF4-FFF2-40B4-BE49-F238E27FC236}">
                  <a16:creationId xmlns:a16="http://schemas.microsoft.com/office/drawing/2014/main" id="{9DD6D6CE-6DB3-A1B0-7CCD-728EACA9895F}"/>
                </a:ext>
              </a:extLst>
            </p:cNvPr>
            <p:cNvSpPr/>
            <p:nvPr/>
          </p:nvSpPr>
          <p:spPr>
            <a:xfrm>
              <a:off x="10348296" y="5112026"/>
              <a:ext cx="14123" cy="16608"/>
            </a:xfrm>
            <a:custGeom>
              <a:avLst/>
              <a:gdLst>
                <a:gd name="connsiteX0" fmla="*/ 5382 w 14123"/>
                <a:gd name="connsiteY0" fmla="*/ 16609 h 16608"/>
                <a:gd name="connsiteX1" fmla="*/ 137 w 14123"/>
                <a:gd name="connsiteY1" fmla="*/ 6993 h 16608"/>
                <a:gd name="connsiteX2" fmla="*/ 8004 w 14123"/>
                <a:gd name="connsiteY2" fmla="*/ 0 h 16608"/>
                <a:gd name="connsiteX3" fmla="*/ 14123 w 14123"/>
                <a:gd name="connsiteY3" fmla="*/ 8741 h 16608"/>
                <a:gd name="connsiteX4" fmla="*/ 5382 w 14123"/>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3" h="16608">
                  <a:moveTo>
                    <a:pt x="5382" y="16609"/>
                  </a:moveTo>
                  <a:cubicBezTo>
                    <a:pt x="2759" y="12238"/>
                    <a:pt x="-737" y="8741"/>
                    <a:pt x="137" y="6993"/>
                  </a:cubicBezTo>
                  <a:cubicBezTo>
                    <a:pt x="1011" y="4371"/>
                    <a:pt x="5382" y="2622"/>
                    <a:pt x="8004" y="0"/>
                  </a:cubicBezTo>
                  <a:cubicBezTo>
                    <a:pt x="9753" y="2622"/>
                    <a:pt x="14123" y="6119"/>
                    <a:pt x="14123" y="8741"/>
                  </a:cubicBezTo>
                  <a:cubicBezTo>
                    <a:pt x="14123" y="10490"/>
                    <a:pt x="9753" y="13112"/>
                    <a:pt x="5382" y="16609"/>
                  </a:cubicBezTo>
                  <a:close/>
                </a:path>
              </a:pathLst>
            </a:custGeom>
            <a:solidFill>
              <a:srgbClr val="ED9288"/>
            </a:solidFill>
            <a:ln w="8731" cap="flat">
              <a:noFill/>
              <a:prstDash val="solid"/>
              <a:miter/>
            </a:ln>
          </p:spPr>
          <p:txBody>
            <a:bodyPr rtlCol="0" anchor="ctr"/>
            <a:lstStyle/>
            <a:p>
              <a:endParaRPr lang="en-GB"/>
            </a:p>
          </p:txBody>
        </p:sp>
        <p:sp>
          <p:nvSpPr>
            <p:cNvPr id="1377" name="Freeform: Shape 1376">
              <a:extLst>
                <a:ext uri="{FF2B5EF4-FFF2-40B4-BE49-F238E27FC236}">
                  <a16:creationId xmlns:a16="http://schemas.microsoft.com/office/drawing/2014/main" id="{2FE6445E-24AB-E881-CA5D-1D6276DDE1D6}"/>
                </a:ext>
              </a:extLst>
            </p:cNvPr>
            <p:cNvSpPr/>
            <p:nvPr/>
          </p:nvSpPr>
          <p:spPr>
            <a:xfrm>
              <a:off x="10259130" y="5127761"/>
              <a:ext cx="13252" cy="12238"/>
            </a:xfrm>
            <a:custGeom>
              <a:avLst/>
              <a:gdLst>
                <a:gd name="connsiteX0" fmla="*/ 13252 w 13252"/>
                <a:gd name="connsiteY0" fmla="*/ 4371 h 12238"/>
                <a:gd name="connsiteX1" fmla="*/ 8008 w 13252"/>
                <a:gd name="connsiteY1" fmla="*/ 12238 h 12238"/>
                <a:gd name="connsiteX2" fmla="*/ 140 w 13252"/>
                <a:gd name="connsiteY2" fmla="*/ 6119 h 12238"/>
                <a:gd name="connsiteX3" fmla="*/ 2763 w 13252"/>
                <a:gd name="connsiteY3" fmla="*/ 0 h 12238"/>
                <a:gd name="connsiteX4" fmla="*/ 13252 w 13252"/>
                <a:gd name="connsiteY4" fmla="*/ 4371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 h="12238">
                  <a:moveTo>
                    <a:pt x="13252" y="4371"/>
                  </a:moveTo>
                  <a:cubicBezTo>
                    <a:pt x="10630" y="7867"/>
                    <a:pt x="9756" y="10490"/>
                    <a:pt x="8008" y="12238"/>
                  </a:cubicBezTo>
                  <a:cubicBezTo>
                    <a:pt x="5385" y="10490"/>
                    <a:pt x="1889" y="8741"/>
                    <a:pt x="140" y="6119"/>
                  </a:cubicBezTo>
                  <a:cubicBezTo>
                    <a:pt x="-734" y="5245"/>
                    <a:pt x="2763" y="0"/>
                    <a:pt x="2763" y="0"/>
                  </a:cubicBezTo>
                  <a:cubicBezTo>
                    <a:pt x="6259" y="874"/>
                    <a:pt x="9756" y="2622"/>
                    <a:pt x="13252" y="4371"/>
                  </a:cubicBezTo>
                  <a:close/>
                </a:path>
              </a:pathLst>
            </a:custGeom>
            <a:solidFill>
              <a:srgbClr val="DB7F59"/>
            </a:solidFill>
            <a:ln w="8731" cap="flat">
              <a:noFill/>
              <a:prstDash val="solid"/>
              <a:miter/>
            </a:ln>
          </p:spPr>
          <p:txBody>
            <a:bodyPr rtlCol="0" anchor="ctr"/>
            <a:lstStyle/>
            <a:p>
              <a:endParaRPr lang="en-GB"/>
            </a:p>
          </p:txBody>
        </p:sp>
        <p:sp>
          <p:nvSpPr>
            <p:cNvPr id="1378" name="Freeform: Shape 1377">
              <a:extLst>
                <a:ext uri="{FF2B5EF4-FFF2-40B4-BE49-F238E27FC236}">
                  <a16:creationId xmlns:a16="http://schemas.microsoft.com/office/drawing/2014/main" id="{F80A5127-894A-D9F2-F23A-231BA3445FFC}"/>
                </a:ext>
              </a:extLst>
            </p:cNvPr>
            <p:cNvSpPr/>
            <p:nvPr/>
          </p:nvSpPr>
          <p:spPr>
            <a:xfrm>
              <a:off x="10207696" y="4860909"/>
              <a:ext cx="11363" cy="11601"/>
            </a:xfrm>
            <a:custGeom>
              <a:avLst/>
              <a:gdLst>
                <a:gd name="connsiteX0" fmla="*/ 11364 w 11363"/>
                <a:gd name="connsiteY0" fmla="*/ 7231 h 11601"/>
                <a:gd name="connsiteX1" fmla="*/ 5245 w 11363"/>
                <a:gd name="connsiteY1" fmla="*/ 11602 h 11601"/>
                <a:gd name="connsiteX2" fmla="*/ 0 w 11363"/>
                <a:gd name="connsiteY2" fmla="*/ 1987 h 11601"/>
                <a:gd name="connsiteX3" fmla="*/ 6993 w 11363"/>
                <a:gd name="connsiteY3" fmla="*/ 238 h 11601"/>
                <a:gd name="connsiteX4" fmla="*/ 11364 w 11363"/>
                <a:gd name="connsiteY4" fmla="*/ 7231 h 11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1601">
                  <a:moveTo>
                    <a:pt x="11364" y="7231"/>
                  </a:moveTo>
                  <a:cubicBezTo>
                    <a:pt x="9616" y="8980"/>
                    <a:pt x="6993" y="9854"/>
                    <a:pt x="5245" y="11602"/>
                  </a:cubicBezTo>
                  <a:cubicBezTo>
                    <a:pt x="3497" y="8106"/>
                    <a:pt x="1748" y="5483"/>
                    <a:pt x="0" y="1987"/>
                  </a:cubicBezTo>
                  <a:cubicBezTo>
                    <a:pt x="2622" y="1113"/>
                    <a:pt x="5245" y="-636"/>
                    <a:pt x="6993" y="238"/>
                  </a:cubicBezTo>
                  <a:cubicBezTo>
                    <a:pt x="9616" y="1113"/>
                    <a:pt x="10490" y="4609"/>
                    <a:pt x="11364" y="7231"/>
                  </a:cubicBezTo>
                  <a:close/>
                </a:path>
              </a:pathLst>
            </a:custGeom>
            <a:solidFill>
              <a:srgbClr val="B23D4A"/>
            </a:solidFill>
            <a:ln w="8731" cap="flat">
              <a:noFill/>
              <a:prstDash val="solid"/>
              <a:miter/>
            </a:ln>
          </p:spPr>
          <p:txBody>
            <a:bodyPr rtlCol="0" anchor="ctr"/>
            <a:lstStyle/>
            <a:p>
              <a:endParaRPr lang="en-GB"/>
            </a:p>
          </p:txBody>
        </p:sp>
        <p:sp>
          <p:nvSpPr>
            <p:cNvPr id="1379" name="Freeform: Shape 1378">
              <a:extLst>
                <a:ext uri="{FF2B5EF4-FFF2-40B4-BE49-F238E27FC236}">
                  <a16:creationId xmlns:a16="http://schemas.microsoft.com/office/drawing/2014/main" id="{14E9EB92-8E84-F1EB-4AB5-C1252CAA6F6B}"/>
                </a:ext>
              </a:extLst>
            </p:cNvPr>
            <p:cNvSpPr/>
            <p:nvPr/>
          </p:nvSpPr>
          <p:spPr>
            <a:xfrm>
              <a:off x="10729559" y="3981760"/>
              <a:ext cx="104897" cy="79141"/>
            </a:xfrm>
            <a:custGeom>
              <a:avLst/>
              <a:gdLst>
                <a:gd name="connsiteX0" fmla="*/ 0 w 104897"/>
                <a:gd name="connsiteY0" fmla="*/ 16609 h 79141"/>
                <a:gd name="connsiteX1" fmla="*/ 60316 w 104897"/>
                <a:gd name="connsiteY1" fmla="*/ 0 h 79141"/>
                <a:gd name="connsiteX2" fmla="*/ 104897 w 104897"/>
                <a:gd name="connsiteY2" fmla="*/ 55071 h 79141"/>
                <a:gd name="connsiteX3" fmla="*/ 29721 w 104897"/>
                <a:gd name="connsiteY3" fmla="*/ 62064 h 79141"/>
                <a:gd name="connsiteX4" fmla="*/ 25350 w 104897"/>
                <a:gd name="connsiteY4" fmla="*/ 56819 h 79141"/>
                <a:gd name="connsiteX5" fmla="*/ 0 w 104897"/>
                <a:gd name="connsiteY5" fmla="*/ 16609 h 7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897" h="79141">
                  <a:moveTo>
                    <a:pt x="0" y="16609"/>
                  </a:moveTo>
                  <a:cubicBezTo>
                    <a:pt x="20105" y="11364"/>
                    <a:pt x="40210" y="6119"/>
                    <a:pt x="60316" y="0"/>
                  </a:cubicBezTo>
                  <a:cubicBezTo>
                    <a:pt x="75176" y="18357"/>
                    <a:pt x="90037" y="36714"/>
                    <a:pt x="104897" y="55071"/>
                  </a:cubicBezTo>
                  <a:cubicBezTo>
                    <a:pt x="81295" y="74302"/>
                    <a:pt x="57693" y="94407"/>
                    <a:pt x="29721" y="62064"/>
                  </a:cubicBezTo>
                  <a:cubicBezTo>
                    <a:pt x="27972" y="60316"/>
                    <a:pt x="26224" y="58567"/>
                    <a:pt x="25350" y="56819"/>
                  </a:cubicBezTo>
                  <a:cubicBezTo>
                    <a:pt x="16609" y="43707"/>
                    <a:pt x="7867" y="29721"/>
                    <a:pt x="0" y="16609"/>
                  </a:cubicBezTo>
                  <a:close/>
                </a:path>
              </a:pathLst>
            </a:custGeom>
            <a:solidFill>
              <a:srgbClr val="4F513D"/>
            </a:solidFill>
            <a:ln w="8731" cap="flat">
              <a:noFill/>
              <a:prstDash val="solid"/>
              <a:miter/>
            </a:ln>
          </p:spPr>
          <p:txBody>
            <a:bodyPr rtlCol="0" anchor="ctr"/>
            <a:lstStyle/>
            <a:p>
              <a:endParaRPr lang="en-GB"/>
            </a:p>
          </p:txBody>
        </p:sp>
        <p:sp>
          <p:nvSpPr>
            <p:cNvPr id="1380" name="Freeform: Shape 1379">
              <a:extLst>
                <a:ext uri="{FF2B5EF4-FFF2-40B4-BE49-F238E27FC236}">
                  <a16:creationId xmlns:a16="http://schemas.microsoft.com/office/drawing/2014/main" id="{3A5B1248-F5A9-AF83-4E4E-16BF3A811B67}"/>
                </a:ext>
              </a:extLst>
            </p:cNvPr>
            <p:cNvSpPr/>
            <p:nvPr/>
          </p:nvSpPr>
          <p:spPr>
            <a:xfrm>
              <a:off x="10964703" y="3799064"/>
              <a:ext cx="8741" cy="14860"/>
            </a:xfrm>
            <a:custGeom>
              <a:avLst/>
              <a:gdLst>
                <a:gd name="connsiteX0" fmla="*/ 0 w 8741"/>
                <a:gd name="connsiteY0" fmla="*/ 12238 h 14860"/>
                <a:gd name="connsiteX1" fmla="*/ 2622 w 8741"/>
                <a:gd name="connsiteY1" fmla="*/ 0 h 14860"/>
                <a:gd name="connsiteX2" fmla="*/ 8741 w 8741"/>
                <a:gd name="connsiteY2" fmla="*/ 14861 h 14860"/>
                <a:gd name="connsiteX3" fmla="*/ 0 w 8741"/>
                <a:gd name="connsiteY3" fmla="*/ 12238 h 14860"/>
              </a:gdLst>
              <a:ahLst/>
              <a:cxnLst>
                <a:cxn ang="0">
                  <a:pos x="connsiteX0" y="connsiteY0"/>
                </a:cxn>
                <a:cxn ang="0">
                  <a:pos x="connsiteX1" y="connsiteY1"/>
                </a:cxn>
                <a:cxn ang="0">
                  <a:pos x="connsiteX2" y="connsiteY2"/>
                </a:cxn>
                <a:cxn ang="0">
                  <a:pos x="connsiteX3" y="connsiteY3"/>
                </a:cxn>
              </a:cxnLst>
              <a:rect l="l" t="t" r="r" b="b"/>
              <a:pathLst>
                <a:path w="8741" h="14860">
                  <a:moveTo>
                    <a:pt x="0" y="12238"/>
                  </a:moveTo>
                  <a:cubicBezTo>
                    <a:pt x="874" y="7867"/>
                    <a:pt x="1748" y="4371"/>
                    <a:pt x="2622" y="0"/>
                  </a:cubicBezTo>
                  <a:cubicBezTo>
                    <a:pt x="4371" y="5245"/>
                    <a:pt x="6993" y="10490"/>
                    <a:pt x="8741" y="14861"/>
                  </a:cubicBezTo>
                  <a:cubicBezTo>
                    <a:pt x="6119" y="13986"/>
                    <a:pt x="2622" y="13112"/>
                    <a:pt x="0" y="12238"/>
                  </a:cubicBezTo>
                  <a:close/>
                </a:path>
              </a:pathLst>
            </a:custGeom>
            <a:solidFill>
              <a:srgbClr val="4F513D"/>
            </a:solidFill>
            <a:ln w="8731" cap="flat">
              <a:noFill/>
              <a:prstDash val="solid"/>
              <a:miter/>
            </a:ln>
          </p:spPr>
          <p:txBody>
            <a:bodyPr rtlCol="0" anchor="ctr"/>
            <a:lstStyle/>
            <a:p>
              <a:endParaRPr lang="en-GB"/>
            </a:p>
          </p:txBody>
        </p:sp>
        <p:sp>
          <p:nvSpPr>
            <p:cNvPr id="1381" name="Freeform: Shape 1380">
              <a:extLst>
                <a:ext uri="{FF2B5EF4-FFF2-40B4-BE49-F238E27FC236}">
                  <a16:creationId xmlns:a16="http://schemas.microsoft.com/office/drawing/2014/main" id="{006DC13B-28E6-D334-DC71-46C3026F236D}"/>
                </a:ext>
              </a:extLst>
            </p:cNvPr>
            <p:cNvSpPr/>
            <p:nvPr/>
          </p:nvSpPr>
          <p:spPr>
            <a:xfrm>
              <a:off x="10032820" y="649529"/>
              <a:ext cx="40318" cy="67308"/>
            </a:xfrm>
            <a:custGeom>
              <a:avLst/>
              <a:gdLst>
                <a:gd name="connsiteX0" fmla="*/ 22775 w 40318"/>
                <a:gd name="connsiteY0" fmla="*/ 0 h 67308"/>
                <a:gd name="connsiteX1" fmla="*/ 40258 w 40318"/>
                <a:gd name="connsiteY1" fmla="*/ 40211 h 67308"/>
                <a:gd name="connsiteX2" fmla="*/ 21027 w 40318"/>
                <a:gd name="connsiteY2" fmla="*/ 67309 h 67308"/>
                <a:gd name="connsiteX3" fmla="*/ 47 w 40318"/>
                <a:gd name="connsiteY3" fmla="*/ 40211 h 67308"/>
                <a:gd name="connsiteX4" fmla="*/ 22775 w 40318"/>
                <a:gd name="connsiteY4" fmla="*/ 0 h 67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18" h="67308">
                  <a:moveTo>
                    <a:pt x="22775" y="0"/>
                  </a:moveTo>
                  <a:cubicBezTo>
                    <a:pt x="32391" y="20105"/>
                    <a:pt x="41132" y="30595"/>
                    <a:pt x="40258" y="40211"/>
                  </a:cubicBezTo>
                  <a:cubicBezTo>
                    <a:pt x="39384" y="49826"/>
                    <a:pt x="28020" y="58568"/>
                    <a:pt x="21027" y="67309"/>
                  </a:cubicBezTo>
                  <a:cubicBezTo>
                    <a:pt x="13160" y="58568"/>
                    <a:pt x="922" y="49826"/>
                    <a:pt x="47" y="40211"/>
                  </a:cubicBezTo>
                  <a:cubicBezTo>
                    <a:pt x="-827" y="31469"/>
                    <a:pt x="10537" y="20979"/>
                    <a:pt x="22775" y="0"/>
                  </a:cubicBezTo>
                  <a:close/>
                </a:path>
              </a:pathLst>
            </a:custGeom>
            <a:solidFill>
              <a:srgbClr val="3D2226"/>
            </a:solidFill>
            <a:ln w="8731" cap="flat">
              <a:noFill/>
              <a:prstDash val="solid"/>
              <a:miter/>
            </a:ln>
          </p:spPr>
          <p:txBody>
            <a:bodyPr rtlCol="0" anchor="ctr"/>
            <a:lstStyle/>
            <a:p>
              <a:endParaRPr lang="en-GB"/>
            </a:p>
          </p:txBody>
        </p:sp>
        <p:sp>
          <p:nvSpPr>
            <p:cNvPr id="1382" name="Freeform: Shape 1381">
              <a:extLst>
                <a:ext uri="{FF2B5EF4-FFF2-40B4-BE49-F238E27FC236}">
                  <a16:creationId xmlns:a16="http://schemas.microsoft.com/office/drawing/2014/main" id="{603DAFA4-85BF-B559-8F91-0392A8841B9B}"/>
                </a:ext>
              </a:extLst>
            </p:cNvPr>
            <p:cNvSpPr/>
            <p:nvPr/>
          </p:nvSpPr>
          <p:spPr>
            <a:xfrm>
              <a:off x="9997902" y="852330"/>
              <a:ext cx="49826" cy="31469"/>
            </a:xfrm>
            <a:custGeom>
              <a:avLst/>
              <a:gdLst>
                <a:gd name="connsiteX0" fmla="*/ 49826 w 49826"/>
                <a:gd name="connsiteY0" fmla="*/ 20105 h 31469"/>
                <a:gd name="connsiteX1" fmla="*/ 48078 w 49826"/>
                <a:gd name="connsiteY1" fmla="*/ 31469 h 31469"/>
                <a:gd name="connsiteX2" fmla="*/ 0 w 49826"/>
                <a:gd name="connsiteY2" fmla="*/ 20105 h 31469"/>
                <a:gd name="connsiteX3" fmla="*/ 41085 w 49826"/>
                <a:gd name="connsiteY3" fmla="*/ 0 h 31469"/>
                <a:gd name="connsiteX4" fmla="*/ 41085 w 49826"/>
                <a:gd name="connsiteY4" fmla="*/ 0 h 31469"/>
                <a:gd name="connsiteX5" fmla="*/ 49826 w 49826"/>
                <a:gd name="connsiteY5" fmla="*/ 20105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6" h="31469">
                  <a:moveTo>
                    <a:pt x="49826" y="20105"/>
                  </a:moveTo>
                  <a:cubicBezTo>
                    <a:pt x="48952" y="23602"/>
                    <a:pt x="48952" y="27973"/>
                    <a:pt x="48078" y="31469"/>
                  </a:cubicBezTo>
                  <a:cubicBezTo>
                    <a:pt x="32343" y="27973"/>
                    <a:pt x="16609" y="23602"/>
                    <a:pt x="0" y="20105"/>
                  </a:cubicBezTo>
                  <a:cubicBezTo>
                    <a:pt x="13986" y="13112"/>
                    <a:pt x="27973" y="6993"/>
                    <a:pt x="41085" y="0"/>
                  </a:cubicBezTo>
                  <a:cubicBezTo>
                    <a:pt x="41085" y="0"/>
                    <a:pt x="41085" y="0"/>
                    <a:pt x="41085" y="0"/>
                  </a:cubicBezTo>
                  <a:cubicBezTo>
                    <a:pt x="43707" y="6993"/>
                    <a:pt x="46330" y="13112"/>
                    <a:pt x="49826" y="20105"/>
                  </a:cubicBezTo>
                  <a:close/>
                </a:path>
              </a:pathLst>
            </a:custGeom>
            <a:solidFill>
              <a:srgbClr val="D6273B"/>
            </a:solidFill>
            <a:ln w="8731" cap="flat">
              <a:noFill/>
              <a:prstDash val="solid"/>
              <a:miter/>
            </a:ln>
          </p:spPr>
          <p:txBody>
            <a:bodyPr rtlCol="0" anchor="ctr"/>
            <a:lstStyle/>
            <a:p>
              <a:endParaRPr lang="en-GB"/>
            </a:p>
          </p:txBody>
        </p:sp>
        <p:sp>
          <p:nvSpPr>
            <p:cNvPr id="1383" name="Freeform: Shape 1382">
              <a:extLst>
                <a:ext uri="{FF2B5EF4-FFF2-40B4-BE49-F238E27FC236}">
                  <a16:creationId xmlns:a16="http://schemas.microsoft.com/office/drawing/2014/main" id="{B2347392-B3CF-24AC-ADFD-9EB42E0C7290}"/>
                </a:ext>
              </a:extLst>
            </p:cNvPr>
            <p:cNvSpPr/>
            <p:nvPr/>
          </p:nvSpPr>
          <p:spPr>
            <a:xfrm>
              <a:off x="11526777" y="1562095"/>
              <a:ext cx="92659" cy="61229"/>
            </a:xfrm>
            <a:custGeom>
              <a:avLst/>
              <a:gdLst>
                <a:gd name="connsiteX0" fmla="*/ 41085 w 92659"/>
                <a:gd name="connsiteY0" fmla="*/ 31508 h 61229"/>
                <a:gd name="connsiteX1" fmla="*/ 0 w 92659"/>
                <a:gd name="connsiteY1" fmla="*/ 20144 h 61229"/>
                <a:gd name="connsiteX2" fmla="*/ 20105 w 92659"/>
                <a:gd name="connsiteY2" fmla="*/ 39 h 61229"/>
                <a:gd name="connsiteX3" fmla="*/ 92659 w 92659"/>
                <a:gd name="connsiteY3" fmla="*/ 12277 h 61229"/>
                <a:gd name="connsiteX4" fmla="*/ 48952 w 92659"/>
                <a:gd name="connsiteY4" fmla="*/ 61229 h 61229"/>
                <a:gd name="connsiteX5" fmla="*/ 44581 w 92659"/>
                <a:gd name="connsiteY5" fmla="*/ 33257 h 61229"/>
                <a:gd name="connsiteX6" fmla="*/ 49826 w 92659"/>
                <a:gd name="connsiteY6" fmla="*/ 23641 h 61229"/>
                <a:gd name="connsiteX7" fmla="*/ 47204 w 92659"/>
                <a:gd name="connsiteY7" fmla="*/ 21019 h 61229"/>
                <a:gd name="connsiteX8" fmla="*/ 41085 w 92659"/>
                <a:gd name="connsiteY8" fmla="*/ 31508 h 6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659" h="61229">
                  <a:moveTo>
                    <a:pt x="41085" y="31508"/>
                  </a:moveTo>
                  <a:cubicBezTo>
                    <a:pt x="27098" y="28012"/>
                    <a:pt x="13986" y="24515"/>
                    <a:pt x="0" y="20144"/>
                  </a:cubicBezTo>
                  <a:cubicBezTo>
                    <a:pt x="6993" y="13151"/>
                    <a:pt x="13986" y="-835"/>
                    <a:pt x="20105" y="39"/>
                  </a:cubicBezTo>
                  <a:cubicBezTo>
                    <a:pt x="44581" y="1788"/>
                    <a:pt x="68183" y="7906"/>
                    <a:pt x="92659" y="12277"/>
                  </a:cubicBezTo>
                  <a:cubicBezTo>
                    <a:pt x="77799" y="28886"/>
                    <a:pt x="62938" y="45495"/>
                    <a:pt x="48952" y="61229"/>
                  </a:cubicBezTo>
                  <a:cubicBezTo>
                    <a:pt x="47204" y="51614"/>
                    <a:pt x="45456" y="42872"/>
                    <a:pt x="44581" y="33257"/>
                  </a:cubicBezTo>
                  <a:cubicBezTo>
                    <a:pt x="46330" y="29760"/>
                    <a:pt x="48078" y="27138"/>
                    <a:pt x="49826" y="23641"/>
                  </a:cubicBezTo>
                  <a:cubicBezTo>
                    <a:pt x="49826" y="23641"/>
                    <a:pt x="48078" y="21893"/>
                    <a:pt x="47204" y="21019"/>
                  </a:cubicBezTo>
                  <a:cubicBezTo>
                    <a:pt x="44581" y="24515"/>
                    <a:pt x="42833" y="28012"/>
                    <a:pt x="41085" y="31508"/>
                  </a:cubicBezTo>
                  <a:close/>
                </a:path>
              </a:pathLst>
            </a:custGeom>
            <a:solidFill>
              <a:srgbClr val="BA3325"/>
            </a:solidFill>
            <a:ln w="8731" cap="flat">
              <a:noFill/>
              <a:prstDash val="solid"/>
              <a:miter/>
            </a:ln>
          </p:spPr>
          <p:txBody>
            <a:bodyPr rtlCol="0" anchor="ctr"/>
            <a:lstStyle/>
            <a:p>
              <a:endParaRPr lang="en-GB"/>
            </a:p>
          </p:txBody>
        </p:sp>
        <p:sp>
          <p:nvSpPr>
            <p:cNvPr id="1384" name="Freeform: Shape 1383">
              <a:extLst>
                <a:ext uri="{FF2B5EF4-FFF2-40B4-BE49-F238E27FC236}">
                  <a16:creationId xmlns:a16="http://schemas.microsoft.com/office/drawing/2014/main" id="{5202A78D-0B78-67DC-1E43-EBEBC3FB9ACD}"/>
                </a:ext>
              </a:extLst>
            </p:cNvPr>
            <p:cNvSpPr/>
            <p:nvPr/>
          </p:nvSpPr>
          <p:spPr>
            <a:xfrm>
              <a:off x="11393732" y="1600596"/>
              <a:ext cx="123429" cy="62064"/>
            </a:xfrm>
            <a:custGeom>
              <a:avLst/>
              <a:gdLst>
                <a:gd name="connsiteX0" fmla="*/ 91086 w 123429"/>
                <a:gd name="connsiteY0" fmla="*/ 56819 h 62064"/>
                <a:gd name="connsiteX1" fmla="*/ 74478 w 123429"/>
                <a:gd name="connsiteY1" fmla="*/ 62064 h 62064"/>
                <a:gd name="connsiteX2" fmla="*/ 13288 w 123429"/>
                <a:gd name="connsiteY2" fmla="*/ 0 h 62064"/>
                <a:gd name="connsiteX3" fmla="*/ 97205 w 123429"/>
                <a:gd name="connsiteY3" fmla="*/ 35840 h 62064"/>
                <a:gd name="connsiteX4" fmla="*/ 123429 w 123429"/>
                <a:gd name="connsiteY4" fmla="*/ 48078 h 62064"/>
                <a:gd name="connsiteX5" fmla="*/ 91086 w 123429"/>
                <a:gd name="connsiteY5" fmla="*/ 56819 h 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429" h="62064">
                  <a:moveTo>
                    <a:pt x="91086" y="56819"/>
                  </a:moveTo>
                  <a:cubicBezTo>
                    <a:pt x="85841" y="58568"/>
                    <a:pt x="80596" y="60316"/>
                    <a:pt x="74478" y="62064"/>
                  </a:cubicBezTo>
                  <a:cubicBezTo>
                    <a:pt x="51750" y="43707"/>
                    <a:pt x="-32168" y="86540"/>
                    <a:pt x="13288" y="0"/>
                  </a:cubicBezTo>
                  <a:cubicBezTo>
                    <a:pt x="41260" y="12238"/>
                    <a:pt x="69233" y="23602"/>
                    <a:pt x="97205" y="35840"/>
                  </a:cubicBezTo>
                  <a:cubicBezTo>
                    <a:pt x="105947" y="40210"/>
                    <a:pt x="114688" y="43707"/>
                    <a:pt x="123429" y="48078"/>
                  </a:cubicBezTo>
                  <a:cubicBezTo>
                    <a:pt x="112940" y="50700"/>
                    <a:pt x="101576" y="54197"/>
                    <a:pt x="91086" y="56819"/>
                  </a:cubicBezTo>
                  <a:close/>
                </a:path>
              </a:pathLst>
            </a:custGeom>
            <a:solidFill>
              <a:srgbClr val="BA3325"/>
            </a:solidFill>
            <a:ln w="8731" cap="flat">
              <a:noFill/>
              <a:prstDash val="solid"/>
              <a:miter/>
            </a:ln>
          </p:spPr>
          <p:txBody>
            <a:bodyPr rtlCol="0" anchor="ctr"/>
            <a:lstStyle/>
            <a:p>
              <a:endParaRPr lang="en-GB"/>
            </a:p>
          </p:txBody>
        </p:sp>
        <p:sp>
          <p:nvSpPr>
            <p:cNvPr id="1385" name="Freeform: Shape 1384">
              <a:extLst>
                <a:ext uri="{FF2B5EF4-FFF2-40B4-BE49-F238E27FC236}">
                  <a16:creationId xmlns:a16="http://schemas.microsoft.com/office/drawing/2014/main" id="{0337D213-FD19-EA9C-9D5A-406C7E9EC002}"/>
                </a:ext>
              </a:extLst>
            </p:cNvPr>
            <p:cNvSpPr/>
            <p:nvPr/>
          </p:nvSpPr>
          <p:spPr>
            <a:xfrm>
              <a:off x="11816118" y="1439754"/>
              <a:ext cx="36889" cy="20979"/>
            </a:xfrm>
            <a:custGeom>
              <a:avLst/>
              <a:gdLst>
                <a:gd name="connsiteX0" fmla="*/ 0 w 36889"/>
                <a:gd name="connsiteY0" fmla="*/ 13112 h 20979"/>
                <a:gd name="connsiteX1" fmla="*/ 6993 w 36889"/>
                <a:gd name="connsiteY1" fmla="*/ 0 h 20979"/>
                <a:gd name="connsiteX2" fmla="*/ 36714 w 36889"/>
                <a:gd name="connsiteY2" fmla="*/ 9616 h 20979"/>
                <a:gd name="connsiteX3" fmla="*/ 34092 w 36889"/>
                <a:gd name="connsiteY3" fmla="*/ 20979 h 20979"/>
                <a:gd name="connsiteX4" fmla="*/ 0 w 36889"/>
                <a:gd name="connsiteY4" fmla="*/ 13112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89" h="20979">
                  <a:moveTo>
                    <a:pt x="0" y="13112"/>
                  </a:moveTo>
                  <a:cubicBezTo>
                    <a:pt x="2622" y="8741"/>
                    <a:pt x="5245" y="4371"/>
                    <a:pt x="6993" y="0"/>
                  </a:cubicBezTo>
                  <a:cubicBezTo>
                    <a:pt x="16609" y="2622"/>
                    <a:pt x="27098" y="6119"/>
                    <a:pt x="36714" y="9616"/>
                  </a:cubicBezTo>
                  <a:cubicBezTo>
                    <a:pt x="37588" y="9616"/>
                    <a:pt x="34966" y="16609"/>
                    <a:pt x="34092" y="20979"/>
                  </a:cubicBezTo>
                  <a:cubicBezTo>
                    <a:pt x="23602" y="18357"/>
                    <a:pt x="12238" y="15735"/>
                    <a:pt x="0" y="13112"/>
                  </a:cubicBezTo>
                  <a:close/>
                </a:path>
              </a:pathLst>
            </a:custGeom>
            <a:solidFill>
              <a:srgbClr val="D6273B"/>
            </a:solidFill>
            <a:ln w="8731" cap="flat">
              <a:noFill/>
              <a:prstDash val="solid"/>
              <a:miter/>
            </a:ln>
          </p:spPr>
          <p:txBody>
            <a:bodyPr rtlCol="0" anchor="ctr"/>
            <a:lstStyle/>
            <a:p>
              <a:endParaRPr lang="en-GB"/>
            </a:p>
          </p:txBody>
        </p:sp>
        <p:sp>
          <p:nvSpPr>
            <p:cNvPr id="1386" name="Freeform: Shape 1385">
              <a:extLst>
                <a:ext uri="{FF2B5EF4-FFF2-40B4-BE49-F238E27FC236}">
                  <a16:creationId xmlns:a16="http://schemas.microsoft.com/office/drawing/2014/main" id="{668248E7-ACE7-A04F-E469-C452836E8234}"/>
                </a:ext>
              </a:extLst>
            </p:cNvPr>
            <p:cNvSpPr/>
            <p:nvPr/>
          </p:nvSpPr>
          <p:spPr>
            <a:xfrm>
              <a:off x="11484818" y="1647800"/>
              <a:ext cx="49825" cy="9615"/>
            </a:xfrm>
            <a:custGeom>
              <a:avLst/>
              <a:gdLst>
                <a:gd name="connsiteX0" fmla="*/ 0 w 49825"/>
                <a:gd name="connsiteY0" fmla="*/ 9616 h 9615"/>
                <a:gd name="connsiteX1" fmla="*/ 32343 w 49825"/>
                <a:gd name="connsiteY1" fmla="*/ 0 h 9615"/>
                <a:gd name="connsiteX2" fmla="*/ 49826 w 49825"/>
                <a:gd name="connsiteY2" fmla="*/ 7867 h 9615"/>
                <a:gd name="connsiteX3" fmla="*/ 0 w 49825"/>
                <a:gd name="connsiteY3" fmla="*/ 9616 h 9615"/>
              </a:gdLst>
              <a:ahLst/>
              <a:cxnLst>
                <a:cxn ang="0">
                  <a:pos x="connsiteX0" y="connsiteY0"/>
                </a:cxn>
                <a:cxn ang="0">
                  <a:pos x="connsiteX1" y="connsiteY1"/>
                </a:cxn>
                <a:cxn ang="0">
                  <a:pos x="connsiteX2" y="connsiteY2"/>
                </a:cxn>
                <a:cxn ang="0">
                  <a:pos x="connsiteX3" y="connsiteY3"/>
                </a:cxn>
              </a:cxnLst>
              <a:rect l="l" t="t" r="r" b="b"/>
              <a:pathLst>
                <a:path w="49825" h="9615">
                  <a:moveTo>
                    <a:pt x="0" y="9616"/>
                  </a:moveTo>
                  <a:cubicBezTo>
                    <a:pt x="10490" y="6119"/>
                    <a:pt x="21854" y="3497"/>
                    <a:pt x="32343" y="0"/>
                  </a:cubicBezTo>
                  <a:cubicBezTo>
                    <a:pt x="38462" y="2622"/>
                    <a:pt x="43707" y="5245"/>
                    <a:pt x="49826" y="7867"/>
                  </a:cubicBezTo>
                  <a:cubicBezTo>
                    <a:pt x="33217" y="8741"/>
                    <a:pt x="16609" y="9616"/>
                    <a:pt x="0" y="9616"/>
                  </a:cubicBezTo>
                  <a:close/>
                </a:path>
              </a:pathLst>
            </a:custGeom>
            <a:solidFill>
              <a:srgbClr val="EA9024"/>
            </a:solidFill>
            <a:ln w="8731" cap="flat">
              <a:noFill/>
              <a:prstDash val="solid"/>
              <a:miter/>
            </a:ln>
          </p:spPr>
          <p:txBody>
            <a:bodyPr rtlCol="0" anchor="ctr"/>
            <a:lstStyle/>
            <a:p>
              <a:endParaRPr lang="en-GB"/>
            </a:p>
          </p:txBody>
        </p:sp>
        <p:sp>
          <p:nvSpPr>
            <p:cNvPr id="1387" name="Freeform: Shape 1386">
              <a:extLst>
                <a:ext uri="{FF2B5EF4-FFF2-40B4-BE49-F238E27FC236}">
                  <a16:creationId xmlns:a16="http://schemas.microsoft.com/office/drawing/2014/main" id="{C40689A4-9A31-F4BD-C5C7-0DA3FA40DDCF}"/>
                </a:ext>
              </a:extLst>
            </p:cNvPr>
            <p:cNvSpPr/>
            <p:nvPr/>
          </p:nvSpPr>
          <p:spPr>
            <a:xfrm>
              <a:off x="10242662" y="1481713"/>
              <a:ext cx="58567" cy="83043"/>
            </a:xfrm>
            <a:custGeom>
              <a:avLst/>
              <a:gdLst>
                <a:gd name="connsiteX0" fmla="*/ 0 w 58567"/>
                <a:gd name="connsiteY0" fmla="*/ 45455 h 83043"/>
                <a:gd name="connsiteX1" fmla="*/ 5245 w 58567"/>
                <a:gd name="connsiteY1" fmla="*/ 41959 h 83043"/>
                <a:gd name="connsiteX2" fmla="*/ 12238 w 58567"/>
                <a:gd name="connsiteY2" fmla="*/ 34966 h 83043"/>
                <a:gd name="connsiteX3" fmla="*/ 15735 w 58567"/>
                <a:gd name="connsiteY3" fmla="*/ 9616 h 83043"/>
                <a:gd name="connsiteX4" fmla="*/ 34092 w 58567"/>
                <a:gd name="connsiteY4" fmla="*/ 0 h 83043"/>
                <a:gd name="connsiteX5" fmla="*/ 58568 w 58567"/>
                <a:gd name="connsiteY5" fmla="*/ 874 h 83043"/>
                <a:gd name="connsiteX6" fmla="*/ 6993 w 58567"/>
                <a:gd name="connsiteY6" fmla="*/ 83044 h 83043"/>
                <a:gd name="connsiteX7" fmla="*/ 0 w 58567"/>
                <a:gd name="connsiteY7" fmla="*/ 45455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567" h="83043">
                  <a:moveTo>
                    <a:pt x="0" y="45455"/>
                  </a:moveTo>
                  <a:cubicBezTo>
                    <a:pt x="1748" y="44581"/>
                    <a:pt x="3497" y="42833"/>
                    <a:pt x="5245" y="41959"/>
                  </a:cubicBezTo>
                  <a:cubicBezTo>
                    <a:pt x="7867" y="39336"/>
                    <a:pt x="10490" y="37588"/>
                    <a:pt x="12238" y="34966"/>
                  </a:cubicBezTo>
                  <a:cubicBezTo>
                    <a:pt x="13112" y="26224"/>
                    <a:pt x="14860" y="18357"/>
                    <a:pt x="15735" y="9616"/>
                  </a:cubicBezTo>
                  <a:cubicBezTo>
                    <a:pt x="21854" y="6119"/>
                    <a:pt x="27973" y="3497"/>
                    <a:pt x="34092" y="0"/>
                  </a:cubicBezTo>
                  <a:cubicBezTo>
                    <a:pt x="41959" y="0"/>
                    <a:pt x="50700" y="874"/>
                    <a:pt x="58568" y="874"/>
                  </a:cubicBezTo>
                  <a:cubicBezTo>
                    <a:pt x="41085" y="27973"/>
                    <a:pt x="24476" y="55945"/>
                    <a:pt x="6993" y="83044"/>
                  </a:cubicBezTo>
                  <a:cubicBezTo>
                    <a:pt x="5245" y="69931"/>
                    <a:pt x="2622" y="57693"/>
                    <a:pt x="0" y="45455"/>
                  </a:cubicBezTo>
                  <a:close/>
                </a:path>
              </a:pathLst>
            </a:custGeom>
            <a:solidFill>
              <a:srgbClr val="E56A2D"/>
            </a:solidFill>
            <a:ln w="8731" cap="flat">
              <a:noFill/>
              <a:prstDash val="solid"/>
              <a:miter/>
            </a:ln>
          </p:spPr>
          <p:txBody>
            <a:bodyPr rtlCol="0" anchor="ctr"/>
            <a:lstStyle/>
            <a:p>
              <a:endParaRPr lang="en-GB"/>
            </a:p>
          </p:txBody>
        </p:sp>
        <p:sp>
          <p:nvSpPr>
            <p:cNvPr id="1388" name="Freeform: Shape 1387">
              <a:extLst>
                <a:ext uri="{FF2B5EF4-FFF2-40B4-BE49-F238E27FC236}">
                  <a16:creationId xmlns:a16="http://schemas.microsoft.com/office/drawing/2014/main" id="{99E999E8-D401-18AD-A9A2-F5E02F4CD8B8}"/>
                </a:ext>
              </a:extLst>
            </p:cNvPr>
            <p:cNvSpPr/>
            <p:nvPr/>
          </p:nvSpPr>
          <p:spPr>
            <a:xfrm>
              <a:off x="10254026" y="1331361"/>
              <a:ext cx="60276" cy="65560"/>
            </a:xfrm>
            <a:custGeom>
              <a:avLst/>
              <a:gdLst>
                <a:gd name="connsiteX0" fmla="*/ 4371 w 60276"/>
                <a:gd name="connsiteY0" fmla="*/ 62938 h 65560"/>
                <a:gd name="connsiteX1" fmla="*/ 0 w 60276"/>
                <a:gd name="connsiteY1" fmla="*/ 8741 h 65560"/>
                <a:gd name="connsiteX2" fmla="*/ 3497 w 60276"/>
                <a:gd name="connsiteY2" fmla="*/ 874 h 65560"/>
                <a:gd name="connsiteX3" fmla="*/ 42833 w 60276"/>
                <a:gd name="connsiteY3" fmla="*/ 0 h 65560"/>
                <a:gd name="connsiteX4" fmla="*/ 34092 w 60276"/>
                <a:gd name="connsiteY4" fmla="*/ 65561 h 65560"/>
                <a:gd name="connsiteX5" fmla="*/ 20105 w 60276"/>
                <a:gd name="connsiteY5" fmla="*/ 65561 h 65560"/>
                <a:gd name="connsiteX6" fmla="*/ 4371 w 60276"/>
                <a:gd name="connsiteY6" fmla="*/ 62938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76" h="65560">
                  <a:moveTo>
                    <a:pt x="4371" y="62938"/>
                  </a:moveTo>
                  <a:cubicBezTo>
                    <a:pt x="2622" y="44581"/>
                    <a:pt x="874" y="26224"/>
                    <a:pt x="0" y="8741"/>
                  </a:cubicBezTo>
                  <a:cubicBezTo>
                    <a:pt x="874" y="6119"/>
                    <a:pt x="2622" y="3497"/>
                    <a:pt x="3497" y="874"/>
                  </a:cubicBezTo>
                  <a:cubicBezTo>
                    <a:pt x="16609" y="874"/>
                    <a:pt x="29721" y="0"/>
                    <a:pt x="42833" y="0"/>
                  </a:cubicBezTo>
                  <a:cubicBezTo>
                    <a:pt x="68183" y="25350"/>
                    <a:pt x="66435" y="47204"/>
                    <a:pt x="34092" y="65561"/>
                  </a:cubicBezTo>
                  <a:cubicBezTo>
                    <a:pt x="29721" y="65561"/>
                    <a:pt x="24476" y="65561"/>
                    <a:pt x="20105" y="65561"/>
                  </a:cubicBezTo>
                  <a:cubicBezTo>
                    <a:pt x="13986" y="63812"/>
                    <a:pt x="8741" y="63812"/>
                    <a:pt x="4371" y="62938"/>
                  </a:cubicBezTo>
                  <a:close/>
                </a:path>
              </a:pathLst>
            </a:custGeom>
            <a:solidFill>
              <a:srgbClr val="4F513D"/>
            </a:solidFill>
            <a:ln w="8731" cap="flat">
              <a:noFill/>
              <a:prstDash val="solid"/>
              <a:miter/>
            </a:ln>
          </p:spPr>
          <p:txBody>
            <a:bodyPr rtlCol="0" anchor="ctr"/>
            <a:lstStyle/>
            <a:p>
              <a:endParaRPr lang="en-GB"/>
            </a:p>
          </p:txBody>
        </p:sp>
        <p:sp>
          <p:nvSpPr>
            <p:cNvPr id="1389" name="Freeform: Shape 1388">
              <a:extLst>
                <a:ext uri="{FF2B5EF4-FFF2-40B4-BE49-F238E27FC236}">
                  <a16:creationId xmlns:a16="http://schemas.microsoft.com/office/drawing/2014/main" id="{358ED733-DC49-3ACC-A522-76D6E198AB02}"/>
                </a:ext>
              </a:extLst>
            </p:cNvPr>
            <p:cNvSpPr/>
            <p:nvPr/>
          </p:nvSpPr>
          <p:spPr>
            <a:xfrm>
              <a:off x="10275005" y="1433635"/>
              <a:ext cx="36713" cy="48952"/>
            </a:xfrm>
            <a:custGeom>
              <a:avLst/>
              <a:gdLst>
                <a:gd name="connsiteX0" fmla="*/ 27098 w 36713"/>
                <a:gd name="connsiteY0" fmla="*/ 48952 h 48952"/>
                <a:gd name="connsiteX1" fmla="*/ 2622 w 36713"/>
                <a:gd name="connsiteY1" fmla="*/ 48078 h 48952"/>
                <a:gd name="connsiteX2" fmla="*/ 0 w 36713"/>
                <a:gd name="connsiteY2" fmla="*/ 0 h 48952"/>
                <a:gd name="connsiteX3" fmla="*/ 36714 w 36713"/>
                <a:gd name="connsiteY3" fmla="*/ 20105 h 48952"/>
                <a:gd name="connsiteX4" fmla="*/ 27098 w 36713"/>
                <a:gd name="connsiteY4" fmla="*/ 48952 h 4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48952">
                  <a:moveTo>
                    <a:pt x="27098" y="48952"/>
                  </a:moveTo>
                  <a:cubicBezTo>
                    <a:pt x="19231" y="48952"/>
                    <a:pt x="10490" y="48078"/>
                    <a:pt x="2622" y="48078"/>
                  </a:cubicBezTo>
                  <a:cubicBezTo>
                    <a:pt x="1748" y="32343"/>
                    <a:pt x="874" y="16609"/>
                    <a:pt x="0" y="0"/>
                  </a:cubicBezTo>
                  <a:cubicBezTo>
                    <a:pt x="12238" y="6993"/>
                    <a:pt x="24476" y="13112"/>
                    <a:pt x="36714" y="20105"/>
                  </a:cubicBezTo>
                  <a:cubicBezTo>
                    <a:pt x="33217" y="29721"/>
                    <a:pt x="29721" y="39336"/>
                    <a:pt x="27098" y="48952"/>
                  </a:cubicBezTo>
                  <a:close/>
                </a:path>
              </a:pathLst>
            </a:custGeom>
            <a:solidFill>
              <a:srgbClr val="7E6426"/>
            </a:solidFill>
            <a:ln w="8731" cap="flat">
              <a:noFill/>
              <a:prstDash val="solid"/>
              <a:miter/>
            </a:ln>
          </p:spPr>
          <p:txBody>
            <a:bodyPr rtlCol="0" anchor="ctr"/>
            <a:lstStyle/>
            <a:p>
              <a:endParaRPr lang="en-GB"/>
            </a:p>
          </p:txBody>
        </p:sp>
        <p:sp>
          <p:nvSpPr>
            <p:cNvPr id="1390" name="Freeform: Shape 1389">
              <a:extLst>
                <a:ext uri="{FF2B5EF4-FFF2-40B4-BE49-F238E27FC236}">
                  <a16:creationId xmlns:a16="http://schemas.microsoft.com/office/drawing/2014/main" id="{C922BCEE-A95E-F4E5-429F-DF402645FCBA}"/>
                </a:ext>
              </a:extLst>
            </p:cNvPr>
            <p:cNvSpPr/>
            <p:nvPr/>
          </p:nvSpPr>
          <p:spPr>
            <a:xfrm>
              <a:off x="10256648" y="1330486"/>
              <a:ext cx="39336" cy="874"/>
            </a:xfrm>
            <a:custGeom>
              <a:avLst/>
              <a:gdLst>
                <a:gd name="connsiteX0" fmla="*/ 39336 w 39336"/>
                <a:gd name="connsiteY0" fmla="*/ 0 h 874"/>
                <a:gd name="connsiteX1" fmla="*/ 0 w 39336"/>
                <a:gd name="connsiteY1" fmla="*/ 874 h 874"/>
                <a:gd name="connsiteX2" fmla="*/ 39336 w 39336"/>
                <a:gd name="connsiteY2" fmla="*/ 0 h 874"/>
              </a:gdLst>
              <a:ahLst/>
              <a:cxnLst>
                <a:cxn ang="0">
                  <a:pos x="connsiteX0" y="connsiteY0"/>
                </a:cxn>
                <a:cxn ang="0">
                  <a:pos x="connsiteX1" y="connsiteY1"/>
                </a:cxn>
                <a:cxn ang="0">
                  <a:pos x="connsiteX2" y="connsiteY2"/>
                </a:cxn>
              </a:cxnLst>
              <a:rect l="l" t="t" r="r" b="b"/>
              <a:pathLst>
                <a:path w="39336" h="874">
                  <a:moveTo>
                    <a:pt x="39336" y="0"/>
                  </a:moveTo>
                  <a:cubicBezTo>
                    <a:pt x="26224" y="0"/>
                    <a:pt x="13112" y="874"/>
                    <a:pt x="0" y="874"/>
                  </a:cubicBezTo>
                  <a:cubicBezTo>
                    <a:pt x="13112" y="874"/>
                    <a:pt x="26224" y="874"/>
                    <a:pt x="39336" y="0"/>
                  </a:cubicBezTo>
                  <a:close/>
                </a:path>
              </a:pathLst>
            </a:custGeom>
            <a:solidFill>
              <a:srgbClr val="654A38"/>
            </a:solidFill>
            <a:ln w="8731" cap="flat">
              <a:noFill/>
              <a:prstDash val="solid"/>
              <a:miter/>
            </a:ln>
          </p:spPr>
          <p:txBody>
            <a:bodyPr rtlCol="0" anchor="ctr"/>
            <a:lstStyle/>
            <a:p>
              <a:endParaRPr lang="en-GB"/>
            </a:p>
          </p:txBody>
        </p:sp>
        <p:sp>
          <p:nvSpPr>
            <p:cNvPr id="1391" name="Freeform: Shape 1390">
              <a:extLst>
                <a:ext uri="{FF2B5EF4-FFF2-40B4-BE49-F238E27FC236}">
                  <a16:creationId xmlns:a16="http://schemas.microsoft.com/office/drawing/2014/main" id="{02634D3C-5332-E68D-59DC-C0A3949B07AE}"/>
                </a:ext>
              </a:extLst>
            </p:cNvPr>
            <p:cNvSpPr/>
            <p:nvPr/>
          </p:nvSpPr>
          <p:spPr>
            <a:xfrm>
              <a:off x="10273257" y="1396047"/>
              <a:ext cx="13986" cy="8741"/>
            </a:xfrm>
            <a:custGeom>
              <a:avLst/>
              <a:gdLst>
                <a:gd name="connsiteX0" fmla="*/ 0 w 13986"/>
                <a:gd name="connsiteY0" fmla="*/ 0 h 8741"/>
                <a:gd name="connsiteX1" fmla="*/ 13986 w 13986"/>
                <a:gd name="connsiteY1" fmla="*/ 0 h 8741"/>
                <a:gd name="connsiteX2" fmla="*/ 0 w 13986"/>
                <a:gd name="connsiteY2" fmla="*/ 0 h 8741"/>
              </a:gdLst>
              <a:ahLst/>
              <a:cxnLst>
                <a:cxn ang="0">
                  <a:pos x="connsiteX0" y="connsiteY0"/>
                </a:cxn>
                <a:cxn ang="0">
                  <a:pos x="connsiteX1" y="connsiteY1"/>
                </a:cxn>
                <a:cxn ang="0">
                  <a:pos x="connsiteX2" y="connsiteY2"/>
                </a:cxn>
              </a:cxnLst>
              <a:rect l="l" t="t" r="r" b="b"/>
              <a:pathLst>
                <a:path w="13986" h="8741">
                  <a:moveTo>
                    <a:pt x="0" y="0"/>
                  </a:moveTo>
                  <a:cubicBezTo>
                    <a:pt x="4371" y="0"/>
                    <a:pt x="9616" y="0"/>
                    <a:pt x="13986" y="0"/>
                  </a:cubicBezTo>
                  <a:cubicBezTo>
                    <a:pt x="9616" y="0"/>
                    <a:pt x="5245" y="0"/>
                    <a:pt x="0" y="0"/>
                  </a:cubicBezTo>
                  <a:close/>
                </a:path>
              </a:pathLst>
            </a:custGeom>
            <a:solidFill>
              <a:srgbClr val="654A38"/>
            </a:solidFill>
            <a:ln w="8731" cap="flat">
              <a:noFill/>
              <a:prstDash val="solid"/>
              <a:miter/>
            </a:ln>
          </p:spPr>
          <p:txBody>
            <a:bodyPr rtlCol="0" anchor="ctr"/>
            <a:lstStyle/>
            <a:p>
              <a:endParaRPr lang="en-GB"/>
            </a:p>
          </p:txBody>
        </p:sp>
        <p:sp>
          <p:nvSpPr>
            <p:cNvPr id="1392" name="Freeform: Shape 1391">
              <a:extLst>
                <a:ext uri="{FF2B5EF4-FFF2-40B4-BE49-F238E27FC236}">
                  <a16:creationId xmlns:a16="http://schemas.microsoft.com/office/drawing/2014/main" id="{873748C1-5253-A32C-8042-2A1B3360C2B4}"/>
                </a:ext>
              </a:extLst>
            </p:cNvPr>
            <p:cNvSpPr/>
            <p:nvPr/>
          </p:nvSpPr>
          <p:spPr>
            <a:xfrm>
              <a:off x="10212941" y="1061250"/>
              <a:ext cx="40210" cy="36714"/>
            </a:xfrm>
            <a:custGeom>
              <a:avLst/>
              <a:gdLst>
                <a:gd name="connsiteX0" fmla="*/ 874 w 40210"/>
                <a:gd name="connsiteY0" fmla="*/ 17483 h 36714"/>
                <a:gd name="connsiteX1" fmla="*/ 0 w 40210"/>
                <a:gd name="connsiteY1" fmla="*/ 10490 h 36714"/>
                <a:gd name="connsiteX2" fmla="*/ 40210 w 40210"/>
                <a:gd name="connsiteY2" fmla="*/ 0 h 36714"/>
                <a:gd name="connsiteX3" fmla="*/ 37588 w 40210"/>
                <a:gd name="connsiteY3" fmla="*/ 36714 h 36714"/>
                <a:gd name="connsiteX4" fmla="*/ 32343 w 40210"/>
                <a:gd name="connsiteY4" fmla="*/ 35840 h 36714"/>
                <a:gd name="connsiteX5" fmla="*/ 874 w 40210"/>
                <a:gd name="connsiteY5" fmla="*/ 17483 h 36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10" h="36714">
                  <a:moveTo>
                    <a:pt x="874" y="17483"/>
                  </a:moveTo>
                  <a:cubicBezTo>
                    <a:pt x="874" y="14860"/>
                    <a:pt x="0" y="13112"/>
                    <a:pt x="0" y="10490"/>
                  </a:cubicBezTo>
                  <a:cubicBezTo>
                    <a:pt x="13112" y="6993"/>
                    <a:pt x="27098" y="3497"/>
                    <a:pt x="40210" y="0"/>
                  </a:cubicBezTo>
                  <a:cubicBezTo>
                    <a:pt x="39336" y="12238"/>
                    <a:pt x="38462" y="24476"/>
                    <a:pt x="37588" y="36714"/>
                  </a:cubicBezTo>
                  <a:cubicBezTo>
                    <a:pt x="35840" y="36714"/>
                    <a:pt x="34092" y="36714"/>
                    <a:pt x="32343" y="35840"/>
                  </a:cubicBezTo>
                  <a:cubicBezTo>
                    <a:pt x="20979" y="29721"/>
                    <a:pt x="10490" y="23602"/>
                    <a:pt x="874" y="17483"/>
                  </a:cubicBezTo>
                  <a:close/>
                </a:path>
              </a:pathLst>
            </a:custGeom>
            <a:solidFill>
              <a:srgbClr val="B23D4A"/>
            </a:solidFill>
            <a:ln w="8731" cap="flat">
              <a:noFill/>
              <a:prstDash val="solid"/>
              <a:miter/>
            </a:ln>
          </p:spPr>
          <p:txBody>
            <a:bodyPr rtlCol="0" anchor="ctr"/>
            <a:lstStyle/>
            <a:p>
              <a:endParaRPr lang="en-GB"/>
            </a:p>
          </p:txBody>
        </p:sp>
        <p:sp>
          <p:nvSpPr>
            <p:cNvPr id="1393" name="Freeform: Shape 1392">
              <a:extLst>
                <a:ext uri="{FF2B5EF4-FFF2-40B4-BE49-F238E27FC236}">
                  <a16:creationId xmlns:a16="http://schemas.microsoft.com/office/drawing/2014/main" id="{5B5B4612-B5D5-36F7-C2B5-D206C9A1F389}"/>
                </a:ext>
              </a:extLst>
            </p:cNvPr>
            <p:cNvSpPr/>
            <p:nvPr/>
          </p:nvSpPr>
          <p:spPr>
            <a:xfrm>
              <a:off x="10186649" y="2154803"/>
              <a:ext cx="67718" cy="69057"/>
            </a:xfrm>
            <a:custGeom>
              <a:avLst/>
              <a:gdLst>
                <a:gd name="connsiteX0" fmla="*/ 11431 w 67718"/>
                <a:gd name="connsiteY0" fmla="*/ 55071 h 69057"/>
                <a:gd name="connsiteX1" fmla="*/ 67 w 67718"/>
                <a:gd name="connsiteY1" fmla="*/ 34966 h 69057"/>
                <a:gd name="connsiteX2" fmla="*/ 50767 w 67718"/>
                <a:gd name="connsiteY2" fmla="*/ 0 h 69057"/>
                <a:gd name="connsiteX3" fmla="*/ 67376 w 67718"/>
                <a:gd name="connsiteY3" fmla="*/ 31469 h 69057"/>
                <a:gd name="connsiteX4" fmla="*/ 27166 w 67718"/>
                <a:gd name="connsiteY4" fmla="*/ 69057 h 69057"/>
                <a:gd name="connsiteX5" fmla="*/ 27166 w 67718"/>
                <a:gd name="connsiteY5" fmla="*/ 60316 h 69057"/>
                <a:gd name="connsiteX6" fmla="*/ 26291 w 67718"/>
                <a:gd name="connsiteY6" fmla="*/ 59442 h 69057"/>
                <a:gd name="connsiteX7" fmla="*/ 11431 w 67718"/>
                <a:gd name="connsiteY7" fmla="*/ 55071 h 6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18" h="69057">
                  <a:moveTo>
                    <a:pt x="11431" y="55071"/>
                  </a:moveTo>
                  <a:cubicBezTo>
                    <a:pt x="7060" y="48078"/>
                    <a:pt x="-807" y="35840"/>
                    <a:pt x="67" y="34966"/>
                  </a:cubicBezTo>
                  <a:cubicBezTo>
                    <a:pt x="16676" y="22728"/>
                    <a:pt x="34159" y="11364"/>
                    <a:pt x="50767" y="0"/>
                  </a:cubicBezTo>
                  <a:cubicBezTo>
                    <a:pt x="56886" y="10490"/>
                    <a:pt x="69999" y="26224"/>
                    <a:pt x="67376" y="31469"/>
                  </a:cubicBezTo>
                  <a:cubicBezTo>
                    <a:pt x="57761" y="46330"/>
                    <a:pt x="41152" y="56819"/>
                    <a:pt x="27166" y="69057"/>
                  </a:cubicBezTo>
                  <a:cubicBezTo>
                    <a:pt x="27166" y="66435"/>
                    <a:pt x="27166" y="63812"/>
                    <a:pt x="27166" y="60316"/>
                  </a:cubicBezTo>
                  <a:cubicBezTo>
                    <a:pt x="27166" y="60316"/>
                    <a:pt x="26291" y="59442"/>
                    <a:pt x="26291" y="59442"/>
                  </a:cubicBezTo>
                  <a:cubicBezTo>
                    <a:pt x="21921" y="59442"/>
                    <a:pt x="16676" y="56819"/>
                    <a:pt x="11431" y="55071"/>
                  </a:cubicBezTo>
                  <a:close/>
                </a:path>
              </a:pathLst>
            </a:custGeom>
            <a:solidFill>
              <a:srgbClr val="4F513D"/>
            </a:solidFill>
            <a:ln w="8731" cap="flat">
              <a:noFill/>
              <a:prstDash val="solid"/>
              <a:miter/>
            </a:ln>
          </p:spPr>
          <p:txBody>
            <a:bodyPr rtlCol="0" anchor="ctr"/>
            <a:lstStyle/>
            <a:p>
              <a:endParaRPr lang="en-GB"/>
            </a:p>
          </p:txBody>
        </p:sp>
        <p:sp>
          <p:nvSpPr>
            <p:cNvPr id="1394" name="Freeform: Shape 1393">
              <a:extLst>
                <a:ext uri="{FF2B5EF4-FFF2-40B4-BE49-F238E27FC236}">
                  <a16:creationId xmlns:a16="http://schemas.microsoft.com/office/drawing/2014/main" id="{5D0132A7-05D1-4B7D-19E2-109B966A91FF}"/>
                </a:ext>
              </a:extLst>
            </p:cNvPr>
            <p:cNvSpPr/>
            <p:nvPr/>
          </p:nvSpPr>
          <p:spPr>
            <a:xfrm>
              <a:off x="10240913" y="2232239"/>
              <a:ext cx="61189" cy="97391"/>
            </a:xfrm>
            <a:custGeom>
              <a:avLst/>
              <a:gdLst>
                <a:gd name="connsiteX0" fmla="*/ 38462 w 61189"/>
                <a:gd name="connsiteY0" fmla="*/ 64174 h 97391"/>
                <a:gd name="connsiteX1" fmla="*/ 37588 w 61189"/>
                <a:gd name="connsiteY1" fmla="*/ 72042 h 97391"/>
                <a:gd name="connsiteX2" fmla="*/ 874 w 61189"/>
                <a:gd name="connsiteY2" fmla="*/ 97392 h 97391"/>
                <a:gd name="connsiteX3" fmla="*/ 0 w 61189"/>
                <a:gd name="connsiteY3" fmla="*/ 96518 h 97391"/>
                <a:gd name="connsiteX4" fmla="*/ 0 w 61189"/>
                <a:gd name="connsiteY4" fmla="*/ 61552 h 97391"/>
                <a:gd name="connsiteX5" fmla="*/ 0 w 61189"/>
                <a:gd name="connsiteY5" fmla="*/ 61552 h 97391"/>
                <a:gd name="connsiteX6" fmla="*/ 17483 w 61189"/>
                <a:gd name="connsiteY6" fmla="*/ 9104 h 97391"/>
                <a:gd name="connsiteX7" fmla="*/ 17483 w 61189"/>
                <a:gd name="connsiteY7" fmla="*/ 9104 h 97391"/>
                <a:gd name="connsiteX8" fmla="*/ 27973 w 61189"/>
                <a:gd name="connsiteY8" fmla="*/ 1236 h 97391"/>
                <a:gd name="connsiteX9" fmla="*/ 32343 w 61189"/>
                <a:gd name="connsiteY9" fmla="*/ 362 h 97391"/>
                <a:gd name="connsiteX10" fmla="*/ 60316 w 61189"/>
                <a:gd name="connsiteY10" fmla="*/ 21341 h 97391"/>
                <a:gd name="connsiteX11" fmla="*/ 61190 w 61189"/>
                <a:gd name="connsiteY11" fmla="*/ 24838 h 97391"/>
                <a:gd name="connsiteX12" fmla="*/ 41959 w 61189"/>
                <a:gd name="connsiteY12" fmla="*/ 27461 h 97391"/>
                <a:gd name="connsiteX13" fmla="*/ 34966 w 61189"/>
                <a:gd name="connsiteY13" fmla="*/ 36202 h 97391"/>
                <a:gd name="connsiteX14" fmla="*/ 38462 w 61189"/>
                <a:gd name="connsiteY14" fmla="*/ 64174 h 9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1189" h="97391">
                  <a:moveTo>
                    <a:pt x="38462" y="64174"/>
                  </a:moveTo>
                  <a:cubicBezTo>
                    <a:pt x="37588" y="66797"/>
                    <a:pt x="36714" y="69419"/>
                    <a:pt x="37588" y="72042"/>
                  </a:cubicBezTo>
                  <a:cubicBezTo>
                    <a:pt x="25350" y="80783"/>
                    <a:pt x="13112" y="89524"/>
                    <a:pt x="874" y="97392"/>
                  </a:cubicBezTo>
                  <a:lnTo>
                    <a:pt x="0" y="96518"/>
                  </a:lnTo>
                  <a:cubicBezTo>
                    <a:pt x="0" y="85154"/>
                    <a:pt x="0" y="73790"/>
                    <a:pt x="0" y="61552"/>
                  </a:cubicBezTo>
                  <a:cubicBezTo>
                    <a:pt x="0" y="61552"/>
                    <a:pt x="0" y="61552"/>
                    <a:pt x="0" y="61552"/>
                  </a:cubicBezTo>
                  <a:cubicBezTo>
                    <a:pt x="6119" y="44069"/>
                    <a:pt x="11364" y="26586"/>
                    <a:pt x="17483" y="9104"/>
                  </a:cubicBezTo>
                  <a:cubicBezTo>
                    <a:pt x="17483" y="9104"/>
                    <a:pt x="17483" y="9104"/>
                    <a:pt x="17483" y="9104"/>
                  </a:cubicBezTo>
                  <a:cubicBezTo>
                    <a:pt x="20979" y="6481"/>
                    <a:pt x="24476" y="3859"/>
                    <a:pt x="27973" y="1236"/>
                  </a:cubicBezTo>
                  <a:cubicBezTo>
                    <a:pt x="28847" y="362"/>
                    <a:pt x="30595" y="-512"/>
                    <a:pt x="32343" y="362"/>
                  </a:cubicBezTo>
                  <a:cubicBezTo>
                    <a:pt x="41959" y="7355"/>
                    <a:pt x="50700" y="14348"/>
                    <a:pt x="60316" y="21341"/>
                  </a:cubicBezTo>
                  <a:cubicBezTo>
                    <a:pt x="60316" y="21341"/>
                    <a:pt x="61190" y="24838"/>
                    <a:pt x="61190" y="24838"/>
                  </a:cubicBezTo>
                  <a:cubicBezTo>
                    <a:pt x="55071" y="25712"/>
                    <a:pt x="48952" y="26586"/>
                    <a:pt x="41959" y="27461"/>
                  </a:cubicBezTo>
                  <a:cubicBezTo>
                    <a:pt x="39336" y="30083"/>
                    <a:pt x="37588" y="32705"/>
                    <a:pt x="34966" y="36202"/>
                  </a:cubicBezTo>
                  <a:cubicBezTo>
                    <a:pt x="36714" y="44943"/>
                    <a:pt x="37588" y="54559"/>
                    <a:pt x="38462" y="64174"/>
                  </a:cubicBezTo>
                  <a:close/>
                </a:path>
              </a:pathLst>
            </a:custGeom>
            <a:solidFill>
              <a:srgbClr val="469784"/>
            </a:solidFill>
            <a:ln w="8731" cap="flat">
              <a:noFill/>
              <a:prstDash val="solid"/>
              <a:miter/>
            </a:ln>
          </p:spPr>
          <p:txBody>
            <a:bodyPr rtlCol="0" anchor="ctr"/>
            <a:lstStyle/>
            <a:p>
              <a:endParaRPr lang="en-GB"/>
            </a:p>
          </p:txBody>
        </p:sp>
        <p:sp>
          <p:nvSpPr>
            <p:cNvPr id="1395" name="Freeform: Shape 1394">
              <a:extLst>
                <a:ext uri="{FF2B5EF4-FFF2-40B4-BE49-F238E27FC236}">
                  <a16:creationId xmlns:a16="http://schemas.microsoft.com/office/drawing/2014/main" id="{017B9587-A2F0-1C1C-8C41-E293E4423E90}"/>
                </a:ext>
              </a:extLst>
            </p:cNvPr>
            <p:cNvSpPr/>
            <p:nvPr/>
          </p:nvSpPr>
          <p:spPr>
            <a:xfrm>
              <a:off x="10272382" y="2171411"/>
              <a:ext cx="69931" cy="53104"/>
            </a:xfrm>
            <a:custGeom>
              <a:avLst/>
              <a:gdLst>
                <a:gd name="connsiteX0" fmla="*/ 32343 w 69931"/>
                <a:gd name="connsiteY0" fmla="*/ 0 h 53104"/>
                <a:gd name="connsiteX1" fmla="*/ 34092 w 69931"/>
                <a:gd name="connsiteY1" fmla="*/ 0 h 53104"/>
                <a:gd name="connsiteX2" fmla="*/ 69931 w 69931"/>
                <a:gd name="connsiteY2" fmla="*/ 1748 h 53104"/>
                <a:gd name="connsiteX3" fmla="*/ 57693 w 69931"/>
                <a:gd name="connsiteY3" fmla="*/ 39336 h 53104"/>
                <a:gd name="connsiteX4" fmla="*/ 43707 w 69931"/>
                <a:gd name="connsiteY4" fmla="*/ 11364 h 53104"/>
                <a:gd name="connsiteX5" fmla="*/ 32343 w 69931"/>
                <a:gd name="connsiteY5" fmla="*/ 20105 h 53104"/>
                <a:gd name="connsiteX6" fmla="*/ 45456 w 69931"/>
                <a:gd name="connsiteY6" fmla="*/ 44581 h 53104"/>
                <a:gd name="connsiteX7" fmla="*/ 35840 w 69931"/>
                <a:gd name="connsiteY7" fmla="*/ 52449 h 53104"/>
                <a:gd name="connsiteX8" fmla="*/ 28847 w 69931"/>
                <a:gd name="connsiteY8" fmla="*/ 52449 h 53104"/>
                <a:gd name="connsiteX9" fmla="*/ 0 w 69931"/>
                <a:gd name="connsiteY9" fmla="*/ 2622 h 53104"/>
                <a:gd name="connsiteX10" fmla="*/ 32343 w 69931"/>
                <a:gd name="connsiteY10" fmla="*/ 0 h 53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931" h="53104">
                  <a:moveTo>
                    <a:pt x="32343" y="0"/>
                  </a:moveTo>
                  <a:cubicBezTo>
                    <a:pt x="32343" y="0"/>
                    <a:pt x="34092" y="0"/>
                    <a:pt x="34092" y="0"/>
                  </a:cubicBezTo>
                  <a:cubicBezTo>
                    <a:pt x="46330" y="874"/>
                    <a:pt x="57693" y="874"/>
                    <a:pt x="69931" y="1748"/>
                  </a:cubicBezTo>
                  <a:cubicBezTo>
                    <a:pt x="65561" y="13986"/>
                    <a:pt x="62064" y="27098"/>
                    <a:pt x="57693" y="39336"/>
                  </a:cubicBezTo>
                  <a:cubicBezTo>
                    <a:pt x="53323" y="29721"/>
                    <a:pt x="48952" y="20105"/>
                    <a:pt x="43707" y="11364"/>
                  </a:cubicBezTo>
                  <a:cubicBezTo>
                    <a:pt x="39336" y="13986"/>
                    <a:pt x="31469" y="19231"/>
                    <a:pt x="32343" y="20105"/>
                  </a:cubicBezTo>
                  <a:cubicBezTo>
                    <a:pt x="35840" y="28847"/>
                    <a:pt x="41085" y="36714"/>
                    <a:pt x="45456" y="44581"/>
                  </a:cubicBezTo>
                  <a:cubicBezTo>
                    <a:pt x="41959" y="47204"/>
                    <a:pt x="39336" y="49826"/>
                    <a:pt x="35840" y="52449"/>
                  </a:cubicBezTo>
                  <a:cubicBezTo>
                    <a:pt x="33217" y="53323"/>
                    <a:pt x="30595" y="53323"/>
                    <a:pt x="28847" y="52449"/>
                  </a:cubicBezTo>
                  <a:cubicBezTo>
                    <a:pt x="19231" y="35840"/>
                    <a:pt x="9616" y="19231"/>
                    <a:pt x="0" y="2622"/>
                  </a:cubicBezTo>
                  <a:cubicBezTo>
                    <a:pt x="10490" y="1748"/>
                    <a:pt x="20980" y="874"/>
                    <a:pt x="32343" y="0"/>
                  </a:cubicBezTo>
                  <a:close/>
                </a:path>
              </a:pathLst>
            </a:custGeom>
            <a:solidFill>
              <a:srgbClr val="7E4E29"/>
            </a:solidFill>
            <a:ln w="8731" cap="flat">
              <a:noFill/>
              <a:prstDash val="solid"/>
              <a:miter/>
            </a:ln>
          </p:spPr>
          <p:txBody>
            <a:bodyPr rtlCol="0" anchor="ctr"/>
            <a:lstStyle/>
            <a:p>
              <a:endParaRPr lang="en-GB"/>
            </a:p>
          </p:txBody>
        </p:sp>
        <p:sp>
          <p:nvSpPr>
            <p:cNvPr id="1396" name="Freeform: Shape 1395">
              <a:extLst>
                <a:ext uri="{FF2B5EF4-FFF2-40B4-BE49-F238E27FC236}">
                  <a16:creationId xmlns:a16="http://schemas.microsoft.com/office/drawing/2014/main" id="{3540272B-BFBC-32E4-E30D-BBF021433824}"/>
                </a:ext>
              </a:extLst>
            </p:cNvPr>
            <p:cNvSpPr/>
            <p:nvPr/>
          </p:nvSpPr>
          <p:spPr>
            <a:xfrm>
              <a:off x="10240039" y="2241343"/>
              <a:ext cx="17482" cy="52448"/>
            </a:xfrm>
            <a:custGeom>
              <a:avLst/>
              <a:gdLst>
                <a:gd name="connsiteX0" fmla="*/ 17483 w 17482"/>
                <a:gd name="connsiteY0" fmla="*/ 0 h 52448"/>
                <a:gd name="connsiteX1" fmla="*/ 0 w 17482"/>
                <a:gd name="connsiteY1" fmla="*/ 52449 h 52448"/>
                <a:gd name="connsiteX2" fmla="*/ 17483 w 17482"/>
                <a:gd name="connsiteY2" fmla="*/ 0 h 52448"/>
              </a:gdLst>
              <a:ahLst/>
              <a:cxnLst>
                <a:cxn ang="0">
                  <a:pos x="connsiteX0" y="connsiteY0"/>
                </a:cxn>
                <a:cxn ang="0">
                  <a:pos x="connsiteX1" y="connsiteY1"/>
                </a:cxn>
                <a:cxn ang="0">
                  <a:pos x="connsiteX2" y="connsiteY2"/>
                </a:cxn>
              </a:cxnLst>
              <a:rect l="l" t="t" r="r" b="b"/>
              <a:pathLst>
                <a:path w="17482" h="52448">
                  <a:moveTo>
                    <a:pt x="17483" y="0"/>
                  </a:moveTo>
                  <a:cubicBezTo>
                    <a:pt x="11364" y="17483"/>
                    <a:pt x="6119" y="34966"/>
                    <a:pt x="0" y="52449"/>
                  </a:cubicBezTo>
                  <a:cubicBezTo>
                    <a:pt x="6119" y="34966"/>
                    <a:pt x="12238" y="17483"/>
                    <a:pt x="17483" y="0"/>
                  </a:cubicBezTo>
                  <a:close/>
                </a:path>
              </a:pathLst>
            </a:custGeom>
            <a:solidFill>
              <a:srgbClr val="54683D"/>
            </a:solidFill>
            <a:ln w="8731" cap="flat">
              <a:noFill/>
              <a:prstDash val="solid"/>
              <a:miter/>
            </a:ln>
          </p:spPr>
          <p:txBody>
            <a:bodyPr rtlCol="0" anchor="ctr"/>
            <a:lstStyle/>
            <a:p>
              <a:endParaRPr lang="en-GB"/>
            </a:p>
          </p:txBody>
        </p:sp>
        <p:sp>
          <p:nvSpPr>
            <p:cNvPr id="1397" name="Freeform: Shape 1396">
              <a:extLst>
                <a:ext uri="{FF2B5EF4-FFF2-40B4-BE49-F238E27FC236}">
                  <a16:creationId xmlns:a16="http://schemas.microsoft.com/office/drawing/2014/main" id="{33D21CDF-801A-0BED-9524-AE3362FA0E1E}"/>
                </a:ext>
              </a:extLst>
            </p:cNvPr>
            <p:cNvSpPr/>
            <p:nvPr/>
          </p:nvSpPr>
          <p:spPr>
            <a:xfrm>
              <a:off x="10272382" y="2223860"/>
              <a:ext cx="34965" cy="28846"/>
            </a:xfrm>
            <a:custGeom>
              <a:avLst/>
              <a:gdLst>
                <a:gd name="connsiteX0" fmla="*/ 27973 w 34965"/>
                <a:gd name="connsiteY0" fmla="*/ 0 h 28846"/>
                <a:gd name="connsiteX1" fmla="*/ 34966 w 34965"/>
                <a:gd name="connsiteY1" fmla="*/ 0 h 28846"/>
                <a:gd name="connsiteX2" fmla="*/ 27973 w 34965"/>
                <a:gd name="connsiteY2" fmla="*/ 28847 h 28846"/>
                <a:gd name="connsiteX3" fmla="*/ 0 w 34965"/>
                <a:gd name="connsiteY3" fmla="*/ 7867 h 28846"/>
                <a:gd name="connsiteX4" fmla="*/ 27973 w 34965"/>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8846">
                  <a:moveTo>
                    <a:pt x="27973" y="0"/>
                  </a:moveTo>
                  <a:cubicBezTo>
                    <a:pt x="30595" y="874"/>
                    <a:pt x="33217" y="874"/>
                    <a:pt x="34966" y="0"/>
                  </a:cubicBezTo>
                  <a:cubicBezTo>
                    <a:pt x="32343" y="9616"/>
                    <a:pt x="30595" y="19231"/>
                    <a:pt x="27973" y="28847"/>
                  </a:cubicBezTo>
                  <a:cubicBezTo>
                    <a:pt x="18357" y="21854"/>
                    <a:pt x="9616" y="14860"/>
                    <a:pt x="0" y="7867"/>
                  </a:cubicBezTo>
                  <a:cubicBezTo>
                    <a:pt x="9616" y="6119"/>
                    <a:pt x="19231" y="3497"/>
                    <a:pt x="27973" y="0"/>
                  </a:cubicBezTo>
                  <a:close/>
                </a:path>
              </a:pathLst>
            </a:custGeom>
            <a:solidFill>
              <a:srgbClr val="54683D"/>
            </a:solidFill>
            <a:ln w="8731" cap="flat">
              <a:noFill/>
              <a:prstDash val="solid"/>
              <a:miter/>
            </a:ln>
          </p:spPr>
          <p:txBody>
            <a:bodyPr rtlCol="0" anchor="ctr"/>
            <a:lstStyle/>
            <a:p>
              <a:endParaRPr lang="en-GB"/>
            </a:p>
          </p:txBody>
        </p:sp>
        <p:sp>
          <p:nvSpPr>
            <p:cNvPr id="1398" name="Freeform: Shape 1397">
              <a:extLst>
                <a:ext uri="{FF2B5EF4-FFF2-40B4-BE49-F238E27FC236}">
                  <a16:creationId xmlns:a16="http://schemas.microsoft.com/office/drawing/2014/main" id="{964F1E91-E111-CA79-07C7-0E64962BF2F7}"/>
                </a:ext>
              </a:extLst>
            </p:cNvPr>
            <p:cNvSpPr/>
            <p:nvPr/>
          </p:nvSpPr>
          <p:spPr>
            <a:xfrm>
              <a:off x="10104547" y="2173046"/>
              <a:ext cx="24476" cy="15961"/>
            </a:xfrm>
            <a:custGeom>
              <a:avLst/>
              <a:gdLst>
                <a:gd name="connsiteX0" fmla="*/ 24476 w 24476"/>
                <a:gd name="connsiteY0" fmla="*/ 8855 h 15961"/>
                <a:gd name="connsiteX1" fmla="*/ 11364 w 24476"/>
                <a:gd name="connsiteY1" fmla="*/ 15848 h 15961"/>
                <a:gd name="connsiteX2" fmla="*/ 0 w 24476"/>
                <a:gd name="connsiteY2" fmla="*/ 6233 h 15961"/>
                <a:gd name="connsiteX3" fmla="*/ 8741 w 24476"/>
                <a:gd name="connsiteY3" fmla="*/ 114 h 15961"/>
                <a:gd name="connsiteX4" fmla="*/ 24476 w 24476"/>
                <a:gd name="connsiteY4" fmla="*/ 8855 h 159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5961">
                  <a:moveTo>
                    <a:pt x="24476" y="8855"/>
                  </a:moveTo>
                  <a:cubicBezTo>
                    <a:pt x="17483" y="12352"/>
                    <a:pt x="13112" y="16722"/>
                    <a:pt x="11364" y="15848"/>
                  </a:cubicBezTo>
                  <a:cubicBezTo>
                    <a:pt x="6993" y="14100"/>
                    <a:pt x="3497" y="9729"/>
                    <a:pt x="0" y="6233"/>
                  </a:cubicBezTo>
                  <a:cubicBezTo>
                    <a:pt x="2622" y="3610"/>
                    <a:pt x="6993" y="-760"/>
                    <a:pt x="8741" y="114"/>
                  </a:cubicBezTo>
                  <a:cubicBezTo>
                    <a:pt x="13112" y="988"/>
                    <a:pt x="17483" y="4484"/>
                    <a:pt x="24476" y="8855"/>
                  </a:cubicBezTo>
                  <a:close/>
                </a:path>
              </a:pathLst>
            </a:custGeom>
            <a:solidFill>
              <a:srgbClr val="7B2B29"/>
            </a:solidFill>
            <a:ln w="8731" cap="flat">
              <a:noFill/>
              <a:prstDash val="solid"/>
              <a:miter/>
            </a:ln>
          </p:spPr>
          <p:txBody>
            <a:bodyPr rtlCol="0" anchor="ctr"/>
            <a:lstStyle/>
            <a:p>
              <a:endParaRPr lang="en-GB"/>
            </a:p>
          </p:txBody>
        </p:sp>
        <p:sp>
          <p:nvSpPr>
            <p:cNvPr id="1399" name="Freeform: Shape 1398">
              <a:extLst>
                <a:ext uri="{FF2B5EF4-FFF2-40B4-BE49-F238E27FC236}">
                  <a16:creationId xmlns:a16="http://schemas.microsoft.com/office/drawing/2014/main" id="{01C07292-135E-18A6-7820-6C9F8159D588}"/>
                </a:ext>
              </a:extLst>
            </p:cNvPr>
            <p:cNvSpPr/>
            <p:nvPr/>
          </p:nvSpPr>
          <p:spPr>
            <a:xfrm>
              <a:off x="10114449" y="2133823"/>
              <a:ext cx="11316" cy="21853"/>
            </a:xfrm>
            <a:custGeom>
              <a:avLst/>
              <a:gdLst>
                <a:gd name="connsiteX0" fmla="*/ 2336 w 11316"/>
                <a:gd name="connsiteY0" fmla="*/ 21854 h 21853"/>
                <a:gd name="connsiteX1" fmla="*/ 588 w 11316"/>
                <a:gd name="connsiteY1" fmla="*/ 6993 h 21853"/>
                <a:gd name="connsiteX2" fmla="*/ 9330 w 11316"/>
                <a:gd name="connsiteY2" fmla="*/ 0 h 21853"/>
                <a:gd name="connsiteX3" fmla="*/ 11078 w 11316"/>
                <a:gd name="connsiteY3" fmla="*/ 7867 h 21853"/>
                <a:gd name="connsiteX4" fmla="*/ 2336 w 11316"/>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6" h="21853">
                  <a:moveTo>
                    <a:pt x="2336" y="21854"/>
                  </a:moveTo>
                  <a:cubicBezTo>
                    <a:pt x="1462" y="13986"/>
                    <a:pt x="-1160" y="9615"/>
                    <a:pt x="588" y="6993"/>
                  </a:cubicBezTo>
                  <a:cubicBezTo>
                    <a:pt x="2336" y="3497"/>
                    <a:pt x="5833" y="1748"/>
                    <a:pt x="9330" y="0"/>
                  </a:cubicBezTo>
                  <a:cubicBezTo>
                    <a:pt x="10204" y="2622"/>
                    <a:pt x="11952" y="6119"/>
                    <a:pt x="11078" y="7867"/>
                  </a:cubicBezTo>
                  <a:cubicBezTo>
                    <a:pt x="10204" y="11364"/>
                    <a:pt x="7581" y="14860"/>
                    <a:pt x="2336" y="21854"/>
                  </a:cubicBezTo>
                  <a:close/>
                </a:path>
              </a:pathLst>
            </a:custGeom>
            <a:solidFill>
              <a:srgbClr val="7E4E29"/>
            </a:solidFill>
            <a:ln w="8731" cap="flat">
              <a:noFill/>
              <a:prstDash val="solid"/>
              <a:miter/>
            </a:ln>
          </p:spPr>
          <p:txBody>
            <a:bodyPr rtlCol="0" anchor="ctr"/>
            <a:lstStyle/>
            <a:p>
              <a:endParaRPr lang="en-GB"/>
            </a:p>
          </p:txBody>
        </p:sp>
        <p:sp>
          <p:nvSpPr>
            <p:cNvPr id="1400" name="Freeform: Shape 1399">
              <a:extLst>
                <a:ext uri="{FF2B5EF4-FFF2-40B4-BE49-F238E27FC236}">
                  <a16:creationId xmlns:a16="http://schemas.microsoft.com/office/drawing/2014/main" id="{9937216F-0758-35E2-D94C-FF009F5645F0}"/>
                </a:ext>
              </a:extLst>
            </p:cNvPr>
            <p:cNvSpPr/>
            <p:nvPr/>
          </p:nvSpPr>
          <p:spPr>
            <a:xfrm>
              <a:off x="10137765" y="2185398"/>
              <a:ext cx="10851" cy="11363"/>
            </a:xfrm>
            <a:custGeom>
              <a:avLst/>
              <a:gdLst>
                <a:gd name="connsiteX0" fmla="*/ 3497 w 10851"/>
                <a:gd name="connsiteY0" fmla="*/ 11364 h 11363"/>
                <a:gd name="connsiteX1" fmla="*/ 0 w 10851"/>
                <a:gd name="connsiteY1" fmla="*/ 4371 h 11363"/>
                <a:gd name="connsiteX2" fmla="*/ 9616 w 10851"/>
                <a:gd name="connsiteY2" fmla="*/ 0 h 11363"/>
                <a:gd name="connsiteX3" fmla="*/ 10490 w 10851"/>
                <a:gd name="connsiteY3" fmla="*/ 6993 h 11363"/>
                <a:gd name="connsiteX4" fmla="*/ 3497 w 10851"/>
                <a:gd name="connsiteY4" fmla="*/ 11364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1" h="11363">
                  <a:moveTo>
                    <a:pt x="3497" y="11364"/>
                  </a:moveTo>
                  <a:cubicBezTo>
                    <a:pt x="2622" y="8742"/>
                    <a:pt x="874" y="6993"/>
                    <a:pt x="0" y="4371"/>
                  </a:cubicBezTo>
                  <a:cubicBezTo>
                    <a:pt x="3497" y="2622"/>
                    <a:pt x="6119" y="1748"/>
                    <a:pt x="9616" y="0"/>
                  </a:cubicBezTo>
                  <a:cubicBezTo>
                    <a:pt x="10490" y="2622"/>
                    <a:pt x="11364" y="6119"/>
                    <a:pt x="10490" y="6993"/>
                  </a:cubicBezTo>
                  <a:cubicBezTo>
                    <a:pt x="8741" y="9615"/>
                    <a:pt x="6119" y="9615"/>
                    <a:pt x="3497" y="11364"/>
                  </a:cubicBezTo>
                  <a:close/>
                </a:path>
              </a:pathLst>
            </a:custGeom>
            <a:solidFill>
              <a:srgbClr val="BA3325"/>
            </a:solidFill>
            <a:ln w="8731" cap="flat">
              <a:noFill/>
              <a:prstDash val="solid"/>
              <a:miter/>
            </a:ln>
          </p:spPr>
          <p:txBody>
            <a:bodyPr rtlCol="0" anchor="ctr"/>
            <a:lstStyle/>
            <a:p>
              <a:endParaRPr lang="en-GB"/>
            </a:p>
          </p:txBody>
        </p:sp>
        <p:sp>
          <p:nvSpPr>
            <p:cNvPr id="1401" name="Freeform: Shape 1400">
              <a:extLst>
                <a:ext uri="{FF2B5EF4-FFF2-40B4-BE49-F238E27FC236}">
                  <a16:creationId xmlns:a16="http://schemas.microsoft.com/office/drawing/2014/main" id="{34564919-D20C-6073-B82F-953E26588A09}"/>
                </a:ext>
              </a:extLst>
            </p:cNvPr>
            <p:cNvSpPr/>
            <p:nvPr/>
          </p:nvSpPr>
          <p:spPr>
            <a:xfrm>
              <a:off x="10198080" y="2209874"/>
              <a:ext cx="15734" cy="5244"/>
            </a:xfrm>
            <a:custGeom>
              <a:avLst/>
              <a:gdLst>
                <a:gd name="connsiteX0" fmla="*/ 0 w 15734"/>
                <a:gd name="connsiteY0" fmla="*/ 0 h 5244"/>
                <a:gd name="connsiteX1" fmla="*/ 15735 w 15734"/>
                <a:gd name="connsiteY1" fmla="*/ 5245 h 5244"/>
                <a:gd name="connsiteX2" fmla="*/ 0 w 15734"/>
                <a:gd name="connsiteY2" fmla="*/ 0 h 5244"/>
              </a:gdLst>
              <a:ahLst/>
              <a:cxnLst>
                <a:cxn ang="0">
                  <a:pos x="connsiteX0" y="connsiteY0"/>
                </a:cxn>
                <a:cxn ang="0">
                  <a:pos x="connsiteX1" y="connsiteY1"/>
                </a:cxn>
                <a:cxn ang="0">
                  <a:pos x="connsiteX2" y="connsiteY2"/>
                </a:cxn>
              </a:cxnLst>
              <a:rect l="l" t="t" r="r" b="b"/>
              <a:pathLst>
                <a:path w="15734" h="5244">
                  <a:moveTo>
                    <a:pt x="0" y="0"/>
                  </a:moveTo>
                  <a:cubicBezTo>
                    <a:pt x="5245" y="1748"/>
                    <a:pt x="10490" y="3497"/>
                    <a:pt x="15735" y="5245"/>
                  </a:cubicBezTo>
                  <a:cubicBezTo>
                    <a:pt x="10490" y="4371"/>
                    <a:pt x="5245" y="1748"/>
                    <a:pt x="0" y="0"/>
                  </a:cubicBezTo>
                  <a:close/>
                </a:path>
              </a:pathLst>
            </a:custGeom>
            <a:solidFill>
              <a:srgbClr val="E7BB54"/>
            </a:solidFill>
            <a:ln w="8731" cap="flat">
              <a:noFill/>
              <a:prstDash val="solid"/>
              <a:miter/>
            </a:ln>
          </p:spPr>
          <p:txBody>
            <a:bodyPr rtlCol="0" anchor="ctr"/>
            <a:lstStyle/>
            <a:p>
              <a:endParaRPr lang="en-GB"/>
            </a:p>
          </p:txBody>
        </p:sp>
        <p:sp>
          <p:nvSpPr>
            <p:cNvPr id="1402" name="Freeform: Shape 1401">
              <a:extLst>
                <a:ext uri="{FF2B5EF4-FFF2-40B4-BE49-F238E27FC236}">
                  <a16:creationId xmlns:a16="http://schemas.microsoft.com/office/drawing/2014/main" id="{21892CA3-32A3-6477-68DF-BF282411F2B2}"/>
                </a:ext>
              </a:extLst>
            </p:cNvPr>
            <p:cNvSpPr/>
            <p:nvPr/>
          </p:nvSpPr>
          <p:spPr>
            <a:xfrm>
              <a:off x="10214033" y="2215993"/>
              <a:ext cx="655" cy="8741"/>
            </a:xfrm>
            <a:custGeom>
              <a:avLst/>
              <a:gdLst>
                <a:gd name="connsiteX0" fmla="*/ 656 w 655"/>
                <a:gd name="connsiteY0" fmla="*/ 0 h 8741"/>
                <a:gd name="connsiteX1" fmla="*/ 656 w 655"/>
                <a:gd name="connsiteY1" fmla="*/ 8741 h 8741"/>
                <a:gd name="connsiteX2" fmla="*/ 656 w 655"/>
                <a:gd name="connsiteY2" fmla="*/ 0 h 8741"/>
              </a:gdLst>
              <a:ahLst/>
              <a:cxnLst>
                <a:cxn ang="0">
                  <a:pos x="connsiteX0" y="connsiteY0"/>
                </a:cxn>
                <a:cxn ang="0">
                  <a:pos x="connsiteX1" y="connsiteY1"/>
                </a:cxn>
                <a:cxn ang="0">
                  <a:pos x="connsiteX2" y="connsiteY2"/>
                </a:cxn>
              </a:cxnLst>
              <a:rect l="l" t="t" r="r" b="b"/>
              <a:pathLst>
                <a:path w="655" h="8741">
                  <a:moveTo>
                    <a:pt x="656" y="0"/>
                  </a:moveTo>
                  <a:cubicBezTo>
                    <a:pt x="656" y="2622"/>
                    <a:pt x="656" y="5245"/>
                    <a:pt x="656" y="8741"/>
                  </a:cubicBezTo>
                  <a:cubicBezTo>
                    <a:pt x="-219" y="6119"/>
                    <a:pt x="-219" y="3497"/>
                    <a:pt x="656" y="0"/>
                  </a:cubicBezTo>
                  <a:close/>
                </a:path>
              </a:pathLst>
            </a:custGeom>
            <a:solidFill>
              <a:srgbClr val="E7BB54"/>
            </a:solidFill>
            <a:ln w="8731" cap="flat">
              <a:noFill/>
              <a:prstDash val="solid"/>
              <a:miter/>
            </a:ln>
          </p:spPr>
          <p:txBody>
            <a:bodyPr rtlCol="0" anchor="ctr"/>
            <a:lstStyle/>
            <a:p>
              <a:endParaRPr lang="en-GB"/>
            </a:p>
          </p:txBody>
        </p:sp>
        <p:sp>
          <p:nvSpPr>
            <p:cNvPr id="1403" name="Freeform: Shape 1402">
              <a:extLst>
                <a:ext uri="{FF2B5EF4-FFF2-40B4-BE49-F238E27FC236}">
                  <a16:creationId xmlns:a16="http://schemas.microsoft.com/office/drawing/2014/main" id="{A950B3EF-95B6-3D65-A2F0-E5252DE8629B}"/>
                </a:ext>
              </a:extLst>
            </p:cNvPr>
            <p:cNvSpPr/>
            <p:nvPr/>
          </p:nvSpPr>
          <p:spPr>
            <a:xfrm>
              <a:off x="10258396" y="2233476"/>
              <a:ext cx="10489" cy="7867"/>
            </a:xfrm>
            <a:custGeom>
              <a:avLst/>
              <a:gdLst>
                <a:gd name="connsiteX0" fmla="*/ 10490 w 10489"/>
                <a:gd name="connsiteY0" fmla="*/ 0 h 7867"/>
                <a:gd name="connsiteX1" fmla="*/ 0 w 10489"/>
                <a:gd name="connsiteY1" fmla="*/ 7867 h 7867"/>
                <a:gd name="connsiteX2" fmla="*/ 10490 w 10489"/>
                <a:gd name="connsiteY2" fmla="*/ 0 h 7867"/>
              </a:gdLst>
              <a:ahLst/>
              <a:cxnLst>
                <a:cxn ang="0">
                  <a:pos x="connsiteX0" y="connsiteY0"/>
                </a:cxn>
                <a:cxn ang="0">
                  <a:pos x="connsiteX1" y="connsiteY1"/>
                </a:cxn>
                <a:cxn ang="0">
                  <a:pos x="connsiteX2" y="connsiteY2"/>
                </a:cxn>
              </a:cxnLst>
              <a:rect l="l" t="t" r="r" b="b"/>
              <a:pathLst>
                <a:path w="10489" h="7867">
                  <a:moveTo>
                    <a:pt x="10490" y="0"/>
                  </a:moveTo>
                  <a:cubicBezTo>
                    <a:pt x="6993" y="2622"/>
                    <a:pt x="3497" y="5245"/>
                    <a:pt x="0" y="7867"/>
                  </a:cubicBezTo>
                  <a:cubicBezTo>
                    <a:pt x="3497" y="5245"/>
                    <a:pt x="6993" y="2622"/>
                    <a:pt x="10490" y="0"/>
                  </a:cubicBezTo>
                  <a:close/>
                </a:path>
              </a:pathLst>
            </a:custGeom>
            <a:solidFill>
              <a:srgbClr val="54683D"/>
            </a:solidFill>
            <a:ln w="8731" cap="flat">
              <a:noFill/>
              <a:prstDash val="solid"/>
              <a:miter/>
            </a:ln>
          </p:spPr>
          <p:txBody>
            <a:bodyPr rtlCol="0" anchor="ctr"/>
            <a:lstStyle/>
            <a:p>
              <a:endParaRPr lang="en-GB"/>
            </a:p>
          </p:txBody>
        </p:sp>
        <p:sp>
          <p:nvSpPr>
            <p:cNvPr id="1404" name="Freeform: Shape 1403">
              <a:extLst>
                <a:ext uri="{FF2B5EF4-FFF2-40B4-BE49-F238E27FC236}">
                  <a16:creationId xmlns:a16="http://schemas.microsoft.com/office/drawing/2014/main" id="{274A982F-BD4A-7E7C-F9C1-01509FDE18E7}"/>
                </a:ext>
              </a:extLst>
            </p:cNvPr>
            <p:cNvSpPr/>
            <p:nvPr/>
          </p:nvSpPr>
          <p:spPr>
            <a:xfrm>
              <a:off x="9044212" y="1697626"/>
              <a:ext cx="14860" cy="23601"/>
            </a:xfrm>
            <a:custGeom>
              <a:avLst/>
              <a:gdLst>
                <a:gd name="connsiteX0" fmla="*/ 14860 w 14860"/>
                <a:gd name="connsiteY0" fmla="*/ 3497 h 23601"/>
                <a:gd name="connsiteX1" fmla="*/ 10490 w 14860"/>
                <a:gd name="connsiteY1" fmla="*/ 23602 h 23601"/>
                <a:gd name="connsiteX2" fmla="*/ 0 w 14860"/>
                <a:gd name="connsiteY2" fmla="*/ 20979 h 23601"/>
                <a:gd name="connsiteX3" fmla="*/ 7867 w 14860"/>
                <a:gd name="connsiteY3" fmla="*/ 0 h 23601"/>
                <a:gd name="connsiteX4" fmla="*/ 14860 w 14860"/>
                <a:gd name="connsiteY4" fmla="*/ 3497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23601">
                  <a:moveTo>
                    <a:pt x="14860" y="3497"/>
                  </a:moveTo>
                  <a:cubicBezTo>
                    <a:pt x="13112" y="10490"/>
                    <a:pt x="12238" y="16609"/>
                    <a:pt x="10490" y="23602"/>
                  </a:cubicBezTo>
                  <a:cubicBezTo>
                    <a:pt x="6993" y="22728"/>
                    <a:pt x="3497" y="21854"/>
                    <a:pt x="0" y="20979"/>
                  </a:cubicBezTo>
                  <a:cubicBezTo>
                    <a:pt x="2622" y="13986"/>
                    <a:pt x="5245" y="6993"/>
                    <a:pt x="7867" y="0"/>
                  </a:cubicBezTo>
                  <a:cubicBezTo>
                    <a:pt x="10490" y="1748"/>
                    <a:pt x="12238" y="2622"/>
                    <a:pt x="14860" y="3497"/>
                  </a:cubicBezTo>
                  <a:close/>
                </a:path>
              </a:pathLst>
            </a:custGeom>
            <a:solidFill>
              <a:srgbClr val="4D68A2"/>
            </a:solidFill>
            <a:ln w="8731" cap="flat">
              <a:noFill/>
              <a:prstDash val="solid"/>
              <a:miter/>
            </a:ln>
          </p:spPr>
          <p:txBody>
            <a:bodyPr rtlCol="0" anchor="ctr"/>
            <a:lstStyle/>
            <a:p>
              <a:endParaRPr lang="en-GB"/>
            </a:p>
          </p:txBody>
        </p:sp>
        <p:sp>
          <p:nvSpPr>
            <p:cNvPr id="1405" name="Freeform: Shape 1404">
              <a:extLst>
                <a:ext uri="{FF2B5EF4-FFF2-40B4-BE49-F238E27FC236}">
                  <a16:creationId xmlns:a16="http://schemas.microsoft.com/office/drawing/2014/main" id="{5CDBEAB0-29A7-3373-33B9-B255EDB94269}"/>
                </a:ext>
              </a:extLst>
            </p:cNvPr>
            <p:cNvSpPr/>
            <p:nvPr/>
          </p:nvSpPr>
          <p:spPr>
            <a:xfrm>
              <a:off x="9908739" y="579598"/>
              <a:ext cx="17482" cy="10489"/>
            </a:xfrm>
            <a:custGeom>
              <a:avLst/>
              <a:gdLst>
                <a:gd name="connsiteX0" fmla="*/ 17483 w 17482"/>
                <a:gd name="connsiteY0" fmla="*/ 10490 h 10489"/>
                <a:gd name="connsiteX1" fmla="*/ 0 w 17482"/>
                <a:gd name="connsiteY1" fmla="*/ 5245 h 10489"/>
                <a:gd name="connsiteX2" fmla="*/ 5245 w 17482"/>
                <a:gd name="connsiteY2" fmla="*/ 0 h 10489"/>
                <a:gd name="connsiteX3" fmla="*/ 17483 w 17482"/>
                <a:gd name="connsiteY3" fmla="*/ 10490 h 10489"/>
                <a:gd name="connsiteX4" fmla="*/ 17483 w 17482"/>
                <a:gd name="connsiteY4" fmla="*/ 1049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10489">
                  <a:moveTo>
                    <a:pt x="17483" y="10490"/>
                  </a:moveTo>
                  <a:cubicBezTo>
                    <a:pt x="11364" y="8741"/>
                    <a:pt x="6119" y="6993"/>
                    <a:pt x="0" y="5245"/>
                  </a:cubicBezTo>
                  <a:cubicBezTo>
                    <a:pt x="1748" y="3497"/>
                    <a:pt x="4371" y="0"/>
                    <a:pt x="5245" y="0"/>
                  </a:cubicBezTo>
                  <a:cubicBezTo>
                    <a:pt x="9615" y="2622"/>
                    <a:pt x="13112" y="6119"/>
                    <a:pt x="17483" y="10490"/>
                  </a:cubicBezTo>
                  <a:cubicBezTo>
                    <a:pt x="17483" y="9616"/>
                    <a:pt x="17483" y="10490"/>
                    <a:pt x="17483" y="10490"/>
                  </a:cubicBezTo>
                  <a:close/>
                </a:path>
              </a:pathLst>
            </a:custGeom>
            <a:solidFill>
              <a:srgbClr val="BA3325"/>
            </a:solidFill>
            <a:ln w="8731" cap="flat">
              <a:noFill/>
              <a:prstDash val="solid"/>
              <a:miter/>
            </a:ln>
          </p:spPr>
          <p:txBody>
            <a:bodyPr rtlCol="0" anchor="ctr"/>
            <a:lstStyle/>
            <a:p>
              <a:endParaRPr lang="en-GB"/>
            </a:p>
          </p:txBody>
        </p:sp>
        <p:sp>
          <p:nvSpPr>
            <p:cNvPr id="1406" name="Freeform: Shape 1405">
              <a:extLst>
                <a:ext uri="{FF2B5EF4-FFF2-40B4-BE49-F238E27FC236}">
                  <a16:creationId xmlns:a16="http://schemas.microsoft.com/office/drawing/2014/main" id="{9796F3AE-80C2-10D1-81A5-F14E0E546857}"/>
                </a:ext>
              </a:extLst>
            </p:cNvPr>
            <p:cNvSpPr/>
            <p:nvPr/>
          </p:nvSpPr>
          <p:spPr>
            <a:xfrm>
              <a:off x="10698964" y="1269296"/>
              <a:ext cx="46717" cy="35839"/>
            </a:xfrm>
            <a:custGeom>
              <a:avLst/>
              <a:gdLst>
                <a:gd name="connsiteX0" fmla="*/ 46329 w 46717"/>
                <a:gd name="connsiteY0" fmla="*/ 35840 h 35839"/>
                <a:gd name="connsiteX1" fmla="*/ 0 w 46717"/>
                <a:gd name="connsiteY1" fmla="*/ 19231 h 35839"/>
                <a:gd name="connsiteX2" fmla="*/ 13112 w 46717"/>
                <a:gd name="connsiteY2" fmla="*/ 0 h 35839"/>
                <a:gd name="connsiteX3" fmla="*/ 46329 w 46717"/>
                <a:gd name="connsiteY3" fmla="*/ 35840 h 35839"/>
                <a:gd name="connsiteX4" fmla="*/ 46329 w 46717"/>
                <a:gd name="connsiteY4" fmla="*/ 35840 h 35839"/>
                <a:gd name="connsiteX5" fmla="*/ 28847 w 46717"/>
                <a:gd name="connsiteY5" fmla="*/ 20979 h 35839"/>
                <a:gd name="connsiteX6" fmla="*/ 23602 w 46717"/>
                <a:gd name="connsiteY6" fmla="*/ 13986 h 35839"/>
                <a:gd name="connsiteX7" fmla="*/ 16609 w 46717"/>
                <a:gd name="connsiteY7" fmla="*/ 21854 h 35839"/>
                <a:gd name="connsiteX8" fmla="*/ 22727 w 46717"/>
                <a:gd name="connsiteY8" fmla="*/ 25350 h 35839"/>
                <a:gd name="connsiteX9" fmla="*/ 28847 w 46717"/>
                <a:gd name="connsiteY9" fmla="*/ 20979 h 3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717" h="35839">
                  <a:moveTo>
                    <a:pt x="46329" y="35840"/>
                  </a:moveTo>
                  <a:cubicBezTo>
                    <a:pt x="30595" y="30595"/>
                    <a:pt x="14860" y="25350"/>
                    <a:pt x="0" y="19231"/>
                  </a:cubicBezTo>
                  <a:cubicBezTo>
                    <a:pt x="4371" y="13112"/>
                    <a:pt x="8741" y="6119"/>
                    <a:pt x="13112" y="0"/>
                  </a:cubicBezTo>
                  <a:cubicBezTo>
                    <a:pt x="24476" y="12238"/>
                    <a:pt x="35840" y="23602"/>
                    <a:pt x="46329" y="35840"/>
                  </a:cubicBezTo>
                  <a:cubicBezTo>
                    <a:pt x="47204" y="34966"/>
                    <a:pt x="46329" y="35840"/>
                    <a:pt x="46329" y="35840"/>
                  </a:cubicBezTo>
                  <a:close/>
                  <a:moveTo>
                    <a:pt x="28847" y="20979"/>
                  </a:moveTo>
                  <a:cubicBezTo>
                    <a:pt x="26224" y="17483"/>
                    <a:pt x="24476" y="15735"/>
                    <a:pt x="23602" y="13986"/>
                  </a:cubicBezTo>
                  <a:cubicBezTo>
                    <a:pt x="20979" y="16609"/>
                    <a:pt x="19231" y="19231"/>
                    <a:pt x="16609" y="21854"/>
                  </a:cubicBezTo>
                  <a:cubicBezTo>
                    <a:pt x="18357" y="23602"/>
                    <a:pt x="20979" y="25350"/>
                    <a:pt x="22727" y="25350"/>
                  </a:cubicBezTo>
                  <a:cubicBezTo>
                    <a:pt x="24476" y="25350"/>
                    <a:pt x="27098" y="22728"/>
                    <a:pt x="28847" y="20979"/>
                  </a:cubicBezTo>
                  <a:close/>
                </a:path>
              </a:pathLst>
            </a:custGeom>
            <a:solidFill>
              <a:srgbClr val="7E4E29"/>
            </a:solidFill>
            <a:ln w="8731" cap="flat">
              <a:noFill/>
              <a:prstDash val="solid"/>
              <a:miter/>
            </a:ln>
          </p:spPr>
          <p:txBody>
            <a:bodyPr rtlCol="0" anchor="ctr"/>
            <a:lstStyle/>
            <a:p>
              <a:endParaRPr lang="en-GB"/>
            </a:p>
          </p:txBody>
        </p:sp>
        <p:sp>
          <p:nvSpPr>
            <p:cNvPr id="1407" name="Freeform: Shape 1406">
              <a:extLst>
                <a:ext uri="{FF2B5EF4-FFF2-40B4-BE49-F238E27FC236}">
                  <a16:creationId xmlns:a16="http://schemas.microsoft.com/office/drawing/2014/main" id="{06916AFA-D66E-5D2A-17CF-0673CF696728}"/>
                </a:ext>
              </a:extLst>
            </p:cNvPr>
            <p:cNvSpPr/>
            <p:nvPr/>
          </p:nvSpPr>
          <p:spPr>
            <a:xfrm>
              <a:off x="10383399" y="4297326"/>
              <a:ext cx="74302" cy="102274"/>
            </a:xfrm>
            <a:custGeom>
              <a:avLst/>
              <a:gdLst>
                <a:gd name="connsiteX0" fmla="*/ 65561 w 74302"/>
                <a:gd name="connsiteY0" fmla="*/ 15735 h 102274"/>
                <a:gd name="connsiteX1" fmla="*/ 74302 w 74302"/>
                <a:gd name="connsiteY1" fmla="*/ 74302 h 102274"/>
                <a:gd name="connsiteX2" fmla="*/ 17483 w 74302"/>
                <a:gd name="connsiteY2" fmla="*/ 102275 h 102274"/>
                <a:gd name="connsiteX3" fmla="*/ 0 w 74302"/>
                <a:gd name="connsiteY3" fmla="*/ 0 h 102274"/>
                <a:gd name="connsiteX4" fmla="*/ 65561 w 74302"/>
                <a:gd name="connsiteY4" fmla="*/ 15735 h 102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302" h="102274">
                  <a:moveTo>
                    <a:pt x="65561" y="15735"/>
                  </a:moveTo>
                  <a:cubicBezTo>
                    <a:pt x="68183" y="34966"/>
                    <a:pt x="71680" y="54197"/>
                    <a:pt x="74302" y="74302"/>
                  </a:cubicBezTo>
                  <a:cubicBezTo>
                    <a:pt x="55071" y="83918"/>
                    <a:pt x="36714" y="92659"/>
                    <a:pt x="17483" y="102275"/>
                  </a:cubicBezTo>
                  <a:cubicBezTo>
                    <a:pt x="11364" y="68183"/>
                    <a:pt x="5245" y="34092"/>
                    <a:pt x="0" y="0"/>
                  </a:cubicBezTo>
                  <a:cubicBezTo>
                    <a:pt x="21854" y="5245"/>
                    <a:pt x="43707" y="10490"/>
                    <a:pt x="65561" y="15735"/>
                  </a:cubicBezTo>
                  <a:close/>
                </a:path>
              </a:pathLst>
            </a:custGeom>
            <a:solidFill>
              <a:srgbClr val="D6273B"/>
            </a:solidFill>
            <a:ln w="8731" cap="flat">
              <a:noFill/>
              <a:prstDash val="solid"/>
              <a:miter/>
            </a:ln>
          </p:spPr>
          <p:txBody>
            <a:bodyPr rtlCol="0" anchor="ctr"/>
            <a:lstStyle/>
            <a:p>
              <a:endParaRPr lang="en-GB"/>
            </a:p>
          </p:txBody>
        </p:sp>
        <p:sp>
          <p:nvSpPr>
            <p:cNvPr id="1408" name="Freeform: Shape 1407">
              <a:extLst>
                <a:ext uri="{FF2B5EF4-FFF2-40B4-BE49-F238E27FC236}">
                  <a16:creationId xmlns:a16="http://schemas.microsoft.com/office/drawing/2014/main" id="{9CB5B44E-6BDA-794D-0C3C-AB1D529A7E58}"/>
                </a:ext>
              </a:extLst>
            </p:cNvPr>
            <p:cNvSpPr/>
            <p:nvPr/>
          </p:nvSpPr>
          <p:spPr>
            <a:xfrm>
              <a:off x="10101051" y="4120749"/>
              <a:ext cx="54196" cy="34091"/>
            </a:xfrm>
            <a:custGeom>
              <a:avLst/>
              <a:gdLst>
                <a:gd name="connsiteX0" fmla="*/ 54197 w 54196"/>
                <a:gd name="connsiteY0" fmla="*/ 34092 h 34091"/>
                <a:gd name="connsiteX1" fmla="*/ 0 w 54196"/>
                <a:gd name="connsiteY1" fmla="*/ 29721 h 34091"/>
                <a:gd name="connsiteX2" fmla="*/ 50700 w 54196"/>
                <a:gd name="connsiteY2" fmla="*/ 0 h 34091"/>
                <a:gd name="connsiteX3" fmla="*/ 54197 w 54196"/>
                <a:gd name="connsiteY3" fmla="*/ 34092 h 34091"/>
              </a:gdLst>
              <a:ahLst/>
              <a:cxnLst>
                <a:cxn ang="0">
                  <a:pos x="connsiteX0" y="connsiteY0"/>
                </a:cxn>
                <a:cxn ang="0">
                  <a:pos x="connsiteX1" y="connsiteY1"/>
                </a:cxn>
                <a:cxn ang="0">
                  <a:pos x="connsiteX2" y="connsiteY2"/>
                </a:cxn>
                <a:cxn ang="0">
                  <a:pos x="connsiteX3" y="connsiteY3"/>
                </a:cxn>
              </a:cxnLst>
              <a:rect l="l" t="t" r="r" b="b"/>
              <a:pathLst>
                <a:path w="54196" h="34091">
                  <a:moveTo>
                    <a:pt x="54197" y="34092"/>
                  </a:moveTo>
                  <a:cubicBezTo>
                    <a:pt x="35840" y="32343"/>
                    <a:pt x="18357" y="31469"/>
                    <a:pt x="0" y="29721"/>
                  </a:cubicBezTo>
                  <a:cubicBezTo>
                    <a:pt x="16609" y="20105"/>
                    <a:pt x="34092" y="9616"/>
                    <a:pt x="50700" y="0"/>
                  </a:cubicBezTo>
                  <a:cubicBezTo>
                    <a:pt x="51574" y="11364"/>
                    <a:pt x="53323" y="22728"/>
                    <a:pt x="54197" y="34092"/>
                  </a:cubicBezTo>
                  <a:close/>
                </a:path>
              </a:pathLst>
            </a:custGeom>
            <a:solidFill>
              <a:srgbClr val="B23D4A"/>
            </a:solidFill>
            <a:ln w="8731" cap="flat">
              <a:noFill/>
              <a:prstDash val="solid"/>
              <a:miter/>
            </a:ln>
          </p:spPr>
          <p:txBody>
            <a:bodyPr rtlCol="0" anchor="ctr"/>
            <a:lstStyle/>
            <a:p>
              <a:endParaRPr lang="en-GB"/>
            </a:p>
          </p:txBody>
        </p:sp>
        <p:sp>
          <p:nvSpPr>
            <p:cNvPr id="1409" name="Freeform: Shape 1408">
              <a:extLst>
                <a:ext uri="{FF2B5EF4-FFF2-40B4-BE49-F238E27FC236}">
                  <a16:creationId xmlns:a16="http://schemas.microsoft.com/office/drawing/2014/main" id="{94FE5E51-021D-3B62-59BE-8C122B799B8A}"/>
                </a:ext>
              </a:extLst>
            </p:cNvPr>
            <p:cNvSpPr/>
            <p:nvPr/>
          </p:nvSpPr>
          <p:spPr>
            <a:xfrm>
              <a:off x="10407000" y="4171449"/>
              <a:ext cx="60316" cy="35839"/>
            </a:xfrm>
            <a:custGeom>
              <a:avLst/>
              <a:gdLst>
                <a:gd name="connsiteX0" fmla="*/ 43707 w 60316"/>
                <a:gd name="connsiteY0" fmla="*/ 35840 h 35839"/>
                <a:gd name="connsiteX1" fmla="*/ 0 w 60316"/>
                <a:gd name="connsiteY1" fmla="*/ 17483 h 35839"/>
                <a:gd name="connsiteX2" fmla="*/ 60316 w 60316"/>
                <a:gd name="connsiteY2" fmla="*/ 0 h 35839"/>
                <a:gd name="connsiteX3" fmla="*/ 43707 w 60316"/>
                <a:gd name="connsiteY3" fmla="*/ 35840 h 35839"/>
              </a:gdLst>
              <a:ahLst/>
              <a:cxnLst>
                <a:cxn ang="0">
                  <a:pos x="connsiteX0" y="connsiteY0"/>
                </a:cxn>
                <a:cxn ang="0">
                  <a:pos x="connsiteX1" y="connsiteY1"/>
                </a:cxn>
                <a:cxn ang="0">
                  <a:pos x="connsiteX2" y="connsiteY2"/>
                </a:cxn>
                <a:cxn ang="0">
                  <a:pos x="connsiteX3" y="connsiteY3"/>
                </a:cxn>
              </a:cxnLst>
              <a:rect l="l" t="t" r="r" b="b"/>
              <a:pathLst>
                <a:path w="60316" h="35839">
                  <a:moveTo>
                    <a:pt x="43707" y="35840"/>
                  </a:moveTo>
                  <a:cubicBezTo>
                    <a:pt x="28847" y="29721"/>
                    <a:pt x="14861" y="23602"/>
                    <a:pt x="0" y="17483"/>
                  </a:cubicBezTo>
                  <a:cubicBezTo>
                    <a:pt x="20105" y="11364"/>
                    <a:pt x="40211" y="5245"/>
                    <a:pt x="60316" y="0"/>
                  </a:cubicBezTo>
                  <a:cubicBezTo>
                    <a:pt x="55071" y="11364"/>
                    <a:pt x="49826" y="23602"/>
                    <a:pt x="43707" y="35840"/>
                  </a:cubicBezTo>
                  <a:close/>
                </a:path>
              </a:pathLst>
            </a:custGeom>
            <a:solidFill>
              <a:srgbClr val="B23D4A"/>
            </a:solidFill>
            <a:ln w="8731" cap="flat">
              <a:noFill/>
              <a:prstDash val="solid"/>
              <a:miter/>
            </a:ln>
          </p:spPr>
          <p:txBody>
            <a:bodyPr rtlCol="0" anchor="ctr"/>
            <a:lstStyle/>
            <a:p>
              <a:endParaRPr lang="en-GB"/>
            </a:p>
          </p:txBody>
        </p:sp>
        <p:sp>
          <p:nvSpPr>
            <p:cNvPr id="1410" name="Freeform: Shape 1409">
              <a:extLst>
                <a:ext uri="{FF2B5EF4-FFF2-40B4-BE49-F238E27FC236}">
                  <a16:creationId xmlns:a16="http://schemas.microsoft.com/office/drawing/2014/main" id="{CAD74417-D00D-0E5F-022A-E978DAEF79BF}"/>
                </a:ext>
              </a:extLst>
            </p:cNvPr>
            <p:cNvSpPr/>
            <p:nvPr/>
          </p:nvSpPr>
          <p:spPr>
            <a:xfrm>
              <a:off x="10191002" y="4119001"/>
              <a:ext cx="18441" cy="18442"/>
            </a:xfrm>
            <a:custGeom>
              <a:avLst/>
              <a:gdLst>
                <a:gd name="connsiteX0" fmla="*/ 9700 w 18441"/>
                <a:gd name="connsiteY0" fmla="*/ 0 h 18442"/>
                <a:gd name="connsiteX1" fmla="*/ 18442 w 18441"/>
                <a:gd name="connsiteY1" fmla="*/ 10490 h 18442"/>
                <a:gd name="connsiteX2" fmla="*/ 7078 w 18441"/>
                <a:gd name="connsiteY2" fmla="*/ 18357 h 18442"/>
                <a:gd name="connsiteX3" fmla="*/ 85 w 18441"/>
                <a:gd name="connsiteY3" fmla="*/ 11364 h 18442"/>
                <a:gd name="connsiteX4" fmla="*/ 9700 w 18441"/>
                <a:gd name="connsiteY4" fmla="*/ 0 h 18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41" h="18442">
                  <a:moveTo>
                    <a:pt x="9700" y="0"/>
                  </a:moveTo>
                  <a:cubicBezTo>
                    <a:pt x="14071" y="5245"/>
                    <a:pt x="16694" y="7867"/>
                    <a:pt x="18442" y="10490"/>
                  </a:cubicBezTo>
                  <a:cubicBezTo>
                    <a:pt x="14945" y="13112"/>
                    <a:pt x="11449" y="17483"/>
                    <a:pt x="7078" y="18357"/>
                  </a:cubicBezTo>
                  <a:cubicBezTo>
                    <a:pt x="5330" y="19231"/>
                    <a:pt x="-789" y="13112"/>
                    <a:pt x="85" y="11364"/>
                  </a:cubicBezTo>
                  <a:cubicBezTo>
                    <a:pt x="1833" y="7867"/>
                    <a:pt x="6204" y="4371"/>
                    <a:pt x="9700" y="0"/>
                  </a:cubicBezTo>
                  <a:close/>
                </a:path>
              </a:pathLst>
            </a:custGeom>
            <a:solidFill>
              <a:srgbClr val="923957"/>
            </a:solidFill>
            <a:ln w="8731" cap="flat">
              <a:noFill/>
              <a:prstDash val="solid"/>
              <a:miter/>
            </a:ln>
          </p:spPr>
          <p:txBody>
            <a:bodyPr rtlCol="0" anchor="ctr"/>
            <a:lstStyle/>
            <a:p>
              <a:endParaRPr lang="en-GB"/>
            </a:p>
          </p:txBody>
        </p:sp>
        <p:sp>
          <p:nvSpPr>
            <p:cNvPr id="1411" name="Freeform: Shape 1410">
              <a:extLst>
                <a:ext uri="{FF2B5EF4-FFF2-40B4-BE49-F238E27FC236}">
                  <a16:creationId xmlns:a16="http://schemas.microsoft.com/office/drawing/2014/main" id="{FAB11A08-4545-B6B2-01AA-0A4CC2A49CFE}"/>
                </a:ext>
              </a:extLst>
            </p:cNvPr>
            <p:cNvSpPr/>
            <p:nvPr/>
          </p:nvSpPr>
          <p:spPr>
            <a:xfrm>
              <a:off x="11883427" y="1069992"/>
              <a:ext cx="74302" cy="80659"/>
            </a:xfrm>
            <a:custGeom>
              <a:avLst/>
              <a:gdLst>
                <a:gd name="connsiteX0" fmla="*/ 0 w 74302"/>
                <a:gd name="connsiteY0" fmla="*/ 78673 h 80659"/>
                <a:gd name="connsiteX1" fmla="*/ 5245 w 74302"/>
                <a:gd name="connsiteY1" fmla="*/ 9615 h 80659"/>
                <a:gd name="connsiteX2" fmla="*/ 7867 w 74302"/>
                <a:gd name="connsiteY2" fmla="*/ 7867 h 80659"/>
                <a:gd name="connsiteX3" fmla="*/ 20979 w 74302"/>
                <a:gd name="connsiteY3" fmla="*/ 0 h 80659"/>
                <a:gd name="connsiteX4" fmla="*/ 43707 w 74302"/>
                <a:gd name="connsiteY4" fmla="*/ 0 h 80659"/>
                <a:gd name="connsiteX5" fmla="*/ 62064 w 74302"/>
                <a:gd name="connsiteY5" fmla="*/ 9615 h 80659"/>
                <a:gd name="connsiteX6" fmla="*/ 74302 w 74302"/>
                <a:gd name="connsiteY6" fmla="*/ 80421 h 80659"/>
                <a:gd name="connsiteX7" fmla="*/ 0 w 74302"/>
                <a:gd name="connsiteY7" fmla="*/ 78673 h 8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02" h="80659">
                  <a:moveTo>
                    <a:pt x="0" y="78673"/>
                  </a:moveTo>
                  <a:cubicBezTo>
                    <a:pt x="1748" y="55945"/>
                    <a:pt x="3497" y="33217"/>
                    <a:pt x="5245" y="9615"/>
                  </a:cubicBezTo>
                  <a:cubicBezTo>
                    <a:pt x="5245" y="9615"/>
                    <a:pt x="7867" y="7867"/>
                    <a:pt x="7867" y="7867"/>
                  </a:cubicBezTo>
                  <a:cubicBezTo>
                    <a:pt x="12238" y="5245"/>
                    <a:pt x="16609" y="2622"/>
                    <a:pt x="20979" y="0"/>
                  </a:cubicBezTo>
                  <a:cubicBezTo>
                    <a:pt x="28847" y="0"/>
                    <a:pt x="35840" y="0"/>
                    <a:pt x="43707" y="0"/>
                  </a:cubicBezTo>
                  <a:cubicBezTo>
                    <a:pt x="49826" y="3497"/>
                    <a:pt x="55945" y="6993"/>
                    <a:pt x="62064" y="9615"/>
                  </a:cubicBezTo>
                  <a:cubicBezTo>
                    <a:pt x="66435" y="33217"/>
                    <a:pt x="69931" y="56819"/>
                    <a:pt x="74302" y="80421"/>
                  </a:cubicBezTo>
                  <a:cubicBezTo>
                    <a:pt x="48952" y="81295"/>
                    <a:pt x="24476" y="79547"/>
                    <a:pt x="0" y="78673"/>
                  </a:cubicBezTo>
                  <a:close/>
                </a:path>
              </a:pathLst>
            </a:custGeom>
            <a:solidFill>
              <a:srgbClr val="EA9024"/>
            </a:solidFill>
            <a:ln w="8731" cap="flat">
              <a:noFill/>
              <a:prstDash val="solid"/>
              <a:miter/>
            </a:ln>
          </p:spPr>
          <p:txBody>
            <a:bodyPr rtlCol="0" anchor="ctr"/>
            <a:lstStyle/>
            <a:p>
              <a:endParaRPr lang="en-GB"/>
            </a:p>
          </p:txBody>
        </p:sp>
        <p:sp>
          <p:nvSpPr>
            <p:cNvPr id="1412" name="Freeform: Shape 1411">
              <a:extLst>
                <a:ext uri="{FF2B5EF4-FFF2-40B4-BE49-F238E27FC236}">
                  <a16:creationId xmlns:a16="http://schemas.microsoft.com/office/drawing/2014/main" id="{B5C0C232-68DD-992C-9AFB-1F554E342DBC}"/>
                </a:ext>
              </a:extLst>
            </p:cNvPr>
            <p:cNvSpPr/>
            <p:nvPr/>
          </p:nvSpPr>
          <p:spPr>
            <a:xfrm>
              <a:off x="11919058" y="1179230"/>
              <a:ext cx="76259" cy="78702"/>
            </a:xfrm>
            <a:custGeom>
              <a:avLst/>
              <a:gdLst>
                <a:gd name="connsiteX0" fmla="*/ 76259 w 76259"/>
                <a:gd name="connsiteY0" fmla="*/ 32373 h 78702"/>
                <a:gd name="connsiteX1" fmla="*/ 36923 w 76259"/>
                <a:gd name="connsiteY1" fmla="*/ 78703 h 78702"/>
                <a:gd name="connsiteX2" fmla="*/ 209 w 76259"/>
                <a:gd name="connsiteY2" fmla="*/ 32373 h 78702"/>
                <a:gd name="connsiteX3" fmla="*/ 30804 w 76259"/>
                <a:gd name="connsiteY3" fmla="*/ 30 h 78702"/>
                <a:gd name="connsiteX4" fmla="*/ 76259 w 76259"/>
                <a:gd name="connsiteY4" fmla="*/ 32373 h 78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59" h="78702">
                  <a:moveTo>
                    <a:pt x="76259" y="32373"/>
                  </a:moveTo>
                  <a:cubicBezTo>
                    <a:pt x="59651" y="51604"/>
                    <a:pt x="48287" y="65591"/>
                    <a:pt x="36923" y="78703"/>
                  </a:cubicBezTo>
                  <a:cubicBezTo>
                    <a:pt x="23811" y="63842"/>
                    <a:pt x="6328" y="49856"/>
                    <a:pt x="209" y="32373"/>
                  </a:cubicBezTo>
                  <a:cubicBezTo>
                    <a:pt x="-2413" y="24506"/>
                    <a:pt x="20314" y="-844"/>
                    <a:pt x="30804" y="30"/>
                  </a:cubicBezTo>
                  <a:cubicBezTo>
                    <a:pt x="45664" y="-844"/>
                    <a:pt x="58777" y="17513"/>
                    <a:pt x="76259" y="32373"/>
                  </a:cubicBezTo>
                  <a:close/>
                </a:path>
              </a:pathLst>
            </a:custGeom>
            <a:solidFill>
              <a:srgbClr val="EA9024"/>
            </a:solidFill>
            <a:ln w="8731" cap="flat">
              <a:noFill/>
              <a:prstDash val="solid"/>
              <a:miter/>
            </a:ln>
          </p:spPr>
          <p:txBody>
            <a:bodyPr rtlCol="0" anchor="ctr"/>
            <a:lstStyle/>
            <a:p>
              <a:endParaRPr lang="en-GB"/>
            </a:p>
          </p:txBody>
        </p:sp>
        <p:sp>
          <p:nvSpPr>
            <p:cNvPr id="1413" name="Freeform: Shape 1412">
              <a:extLst>
                <a:ext uri="{FF2B5EF4-FFF2-40B4-BE49-F238E27FC236}">
                  <a16:creationId xmlns:a16="http://schemas.microsoft.com/office/drawing/2014/main" id="{A93D64C3-2553-568B-C4FE-46417A057960}"/>
                </a:ext>
              </a:extLst>
            </p:cNvPr>
            <p:cNvSpPr/>
            <p:nvPr/>
          </p:nvSpPr>
          <p:spPr>
            <a:xfrm>
              <a:off x="11926260" y="1059502"/>
              <a:ext cx="20105" cy="21853"/>
            </a:xfrm>
            <a:custGeom>
              <a:avLst/>
              <a:gdLst>
                <a:gd name="connsiteX0" fmla="*/ 18357 w 20105"/>
                <a:gd name="connsiteY0" fmla="*/ 21853 h 21853"/>
                <a:gd name="connsiteX1" fmla="*/ 0 w 20105"/>
                <a:gd name="connsiteY1" fmla="*/ 12238 h 21853"/>
                <a:gd name="connsiteX2" fmla="*/ 16609 w 20105"/>
                <a:gd name="connsiteY2" fmla="*/ 0 h 21853"/>
                <a:gd name="connsiteX3" fmla="*/ 20105 w 20105"/>
                <a:gd name="connsiteY3" fmla="*/ 3497 h 21853"/>
                <a:gd name="connsiteX4" fmla="*/ 18357 w 20105"/>
                <a:gd name="connsiteY4" fmla="*/ 21853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1853">
                  <a:moveTo>
                    <a:pt x="18357" y="21853"/>
                  </a:moveTo>
                  <a:cubicBezTo>
                    <a:pt x="12238" y="18357"/>
                    <a:pt x="6119" y="14860"/>
                    <a:pt x="0" y="12238"/>
                  </a:cubicBezTo>
                  <a:cubicBezTo>
                    <a:pt x="5245" y="7867"/>
                    <a:pt x="10490" y="4371"/>
                    <a:pt x="16609" y="0"/>
                  </a:cubicBezTo>
                  <a:cubicBezTo>
                    <a:pt x="17483" y="874"/>
                    <a:pt x="19231" y="2622"/>
                    <a:pt x="20105" y="3497"/>
                  </a:cubicBezTo>
                  <a:cubicBezTo>
                    <a:pt x="19231" y="9616"/>
                    <a:pt x="19231" y="15735"/>
                    <a:pt x="18357" y="21853"/>
                  </a:cubicBezTo>
                  <a:close/>
                </a:path>
              </a:pathLst>
            </a:custGeom>
            <a:solidFill>
              <a:srgbClr val="BA3325"/>
            </a:solidFill>
            <a:ln w="8731" cap="flat">
              <a:noFill/>
              <a:prstDash val="solid"/>
              <a:miter/>
            </a:ln>
          </p:spPr>
          <p:txBody>
            <a:bodyPr rtlCol="0" anchor="ctr"/>
            <a:lstStyle/>
            <a:p>
              <a:endParaRPr lang="en-GB"/>
            </a:p>
          </p:txBody>
        </p:sp>
        <p:sp>
          <p:nvSpPr>
            <p:cNvPr id="1414" name="Freeform: Shape 1413">
              <a:extLst>
                <a:ext uri="{FF2B5EF4-FFF2-40B4-BE49-F238E27FC236}">
                  <a16:creationId xmlns:a16="http://schemas.microsoft.com/office/drawing/2014/main" id="{231BAF36-15CD-1C4B-D3D2-9CC89AF851BF}"/>
                </a:ext>
              </a:extLst>
            </p:cNvPr>
            <p:cNvSpPr/>
            <p:nvPr/>
          </p:nvSpPr>
          <p:spPr>
            <a:xfrm>
              <a:off x="10511897" y="5021115"/>
              <a:ext cx="78672" cy="227277"/>
            </a:xfrm>
            <a:custGeom>
              <a:avLst/>
              <a:gdLst>
                <a:gd name="connsiteX0" fmla="*/ 0 w 78672"/>
                <a:gd name="connsiteY0" fmla="*/ 225529 h 227277"/>
                <a:gd name="connsiteX1" fmla="*/ 35840 w 78672"/>
                <a:gd name="connsiteY1" fmla="*/ 3497 h 227277"/>
                <a:gd name="connsiteX2" fmla="*/ 48078 w 78672"/>
                <a:gd name="connsiteY2" fmla="*/ 0 h 227277"/>
                <a:gd name="connsiteX3" fmla="*/ 52449 w 78672"/>
                <a:gd name="connsiteY3" fmla="*/ 79547 h 227277"/>
                <a:gd name="connsiteX4" fmla="*/ 78673 w 78672"/>
                <a:gd name="connsiteY4" fmla="*/ 131996 h 227277"/>
                <a:gd name="connsiteX5" fmla="*/ 6993 w 78672"/>
                <a:gd name="connsiteY5" fmla="*/ 227277 h 227277"/>
                <a:gd name="connsiteX6" fmla="*/ 0 w 78672"/>
                <a:gd name="connsiteY6" fmla="*/ 225529 h 22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672" h="227277">
                  <a:moveTo>
                    <a:pt x="0" y="225529"/>
                  </a:moveTo>
                  <a:cubicBezTo>
                    <a:pt x="12238" y="151227"/>
                    <a:pt x="23602" y="76925"/>
                    <a:pt x="35840" y="3497"/>
                  </a:cubicBezTo>
                  <a:cubicBezTo>
                    <a:pt x="40211" y="2623"/>
                    <a:pt x="44581" y="874"/>
                    <a:pt x="48078" y="0"/>
                  </a:cubicBezTo>
                  <a:cubicBezTo>
                    <a:pt x="49826" y="26224"/>
                    <a:pt x="50700" y="53323"/>
                    <a:pt x="52449" y="79547"/>
                  </a:cubicBezTo>
                  <a:cubicBezTo>
                    <a:pt x="61190" y="97030"/>
                    <a:pt x="69931" y="114513"/>
                    <a:pt x="78673" y="131996"/>
                  </a:cubicBezTo>
                  <a:cubicBezTo>
                    <a:pt x="55071" y="163465"/>
                    <a:pt x="30595" y="195808"/>
                    <a:pt x="6993" y="227277"/>
                  </a:cubicBezTo>
                  <a:cubicBezTo>
                    <a:pt x="4371" y="226403"/>
                    <a:pt x="2623" y="226403"/>
                    <a:pt x="0" y="225529"/>
                  </a:cubicBezTo>
                  <a:close/>
                </a:path>
              </a:pathLst>
            </a:custGeom>
            <a:solidFill>
              <a:srgbClr val="7B2B29"/>
            </a:solidFill>
            <a:ln w="8731" cap="flat">
              <a:noFill/>
              <a:prstDash val="solid"/>
              <a:miter/>
            </a:ln>
          </p:spPr>
          <p:txBody>
            <a:bodyPr rtlCol="0" anchor="ctr"/>
            <a:lstStyle/>
            <a:p>
              <a:endParaRPr lang="en-GB"/>
            </a:p>
          </p:txBody>
        </p:sp>
        <p:sp>
          <p:nvSpPr>
            <p:cNvPr id="1415" name="Freeform: Shape 1414">
              <a:extLst>
                <a:ext uri="{FF2B5EF4-FFF2-40B4-BE49-F238E27FC236}">
                  <a16:creationId xmlns:a16="http://schemas.microsoft.com/office/drawing/2014/main" id="{F8F608CD-626E-0B94-8BE4-211BE8B2B013}"/>
                </a:ext>
              </a:extLst>
            </p:cNvPr>
            <p:cNvSpPr/>
            <p:nvPr/>
          </p:nvSpPr>
          <p:spPr>
            <a:xfrm>
              <a:off x="10547737" y="4994017"/>
              <a:ext cx="30594" cy="29721"/>
            </a:xfrm>
            <a:custGeom>
              <a:avLst/>
              <a:gdLst>
                <a:gd name="connsiteX0" fmla="*/ 12238 w 30594"/>
                <a:gd name="connsiteY0" fmla="*/ 26224 h 29721"/>
                <a:gd name="connsiteX1" fmla="*/ 0 w 30594"/>
                <a:gd name="connsiteY1" fmla="*/ 29721 h 29721"/>
                <a:gd name="connsiteX2" fmla="*/ 874 w 30594"/>
                <a:gd name="connsiteY2" fmla="*/ 0 h 29721"/>
                <a:gd name="connsiteX3" fmla="*/ 15735 w 30594"/>
                <a:gd name="connsiteY3" fmla="*/ 874 h 29721"/>
                <a:gd name="connsiteX4" fmla="*/ 30595 w 30594"/>
                <a:gd name="connsiteY4" fmla="*/ 10490 h 29721"/>
                <a:gd name="connsiteX5" fmla="*/ 12238 w 30594"/>
                <a:gd name="connsiteY5" fmla="*/ 26224 h 29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4" h="29721">
                  <a:moveTo>
                    <a:pt x="12238" y="26224"/>
                  </a:moveTo>
                  <a:cubicBezTo>
                    <a:pt x="7867" y="27098"/>
                    <a:pt x="3497" y="28847"/>
                    <a:pt x="0" y="29721"/>
                  </a:cubicBezTo>
                  <a:cubicBezTo>
                    <a:pt x="0" y="20105"/>
                    <a:pt x="874" y="9615"/>
                    <a:pt x="874" y="0"/>
                  </a:cubicBezTo>
                  <a:cubicBezTo>
                    <a:pt x="6119" y="0"/>
                    <a:pt x="11364" y="0"/>
                    <a:pt x="15735" y="874"/>
                  </a:cubicBezTo>
                  <a:cubicBezTo>
                    <a:pt x="20979" y="4371"/>
                    <a:pt x="25350" y="7867"/>
                    <a:pt x="30595" y="10490"/>
                  </a:cubicBezTo>
                  <a:cubicBezTo>
                    <a:pt x="24476" y="15734"/>
                    <a:pt x="18357" y="20980"/>
                    <a:pt x="12238" y="26224"/>
                  </a:cubicBezTo>
                  <a:close/>
                </a:path>
              </a:pathLst>
            </a:custGeom>
            <a:solidFill>
              <a:srgbClr val="ED9288"/>
            </a:solidFill>
            <a:ln w="8731" cap="flat">
              <a:noFill/>
              <a:prstDash val="solid"/>
              <a:miter/>
            </a:ln>
          </p:spPr>
          <p:txBody>
            <a:bodyPr rtlCol="0" anchor="ctr"/>
            <a:lstStyle/>
            <a:p>
              <a:endParaRPr lang="en-GB"/>
            </a:p>
          </p:txBody>
        </p:sp>
        <p:sp>
          <p:nvSpPr>
            <p:cNvPr id="1416" name="Freeform: Shape 1415">
              <a:extLst>
                <a:ext uri="{FF2B5EF4-FFF2-40B4-BE49-F238E27FC236}">
                  <a16:creationId xmlns:a16="http://schemas.microsoft.com/office/drawing/2014/main" id="{CAFB4C4B-4B8C-EFF7-9E56-14A4567C228C}"/>
                </a:ext>
              </a:extLst>
            </p:cNvPr>
            <p:cNvSpPr/>
            <p:nvPr/>
          </p:nvSpPr>
          <p:spPr>
            <a:xfrm>
              <a:off x="10632529" y="4864644"/>
              <a:ext cx="26224" cy="34965"/>
            </a:xfrm>
            <a:custGeom>
              <a:avLst/>
              <a:gdLst>
                <a:gd name="connsiteX0" fmla="*/ 0 w 26224"/>
                <a:gd name="connsiteY0" fmla="*/ 0 h 34965"/>
                <a:gd name="connsiteX1" fmla="*/ 26224 w 26224"/>
                <a:gd name="connsiteY1" fmla="*/ 7867 h 34965"/>
                <a:gd name="connsiteX2" fmla="*/ 874 w 26224"/>
                <a:gd name="connsiteY2" fmla="*/ 34966 h 34965"/>
                <a:gd name="connsiteX3" fmla="*/ 874 w 26224"/>
                <a:gd name="connsiteY3" fmla="*/ 34966 h 34965"/>
                <a:gd name="connsiteX4" fmla="*/ 0 w 26224"/>
                <a:gd name="connsiteY4" fmla="*/ 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34965">
                  <a:moveTo>
                    <a:pt x="0" y="0"/>
                  </a:moveTo>
                  <a:cubicBezTo>
                    <a:pt x="8741" y="2622"/>
                    <a:pt x="17483" y="5245"/>
                    <a:pt x="26224" y="7867"/>
                  </a:cubicBezTo>
                  <a:cubicBezTo>
                    <a:pt x="17483" y="16608"/>
                    <a:pt x="9616" y="26224"/>
                    <a:pt x="874" y="34966"/>
                  </a:cubicBezTo>
                  <a:cubicBezTo>
                    <a:pt x="874" y="34966"/>
                    <a:pt x="874" y="34966"/>
                    <a:pt x="874" y="34966"/>
                  </a:cubicBezTo>
                  <a:cubicBezTo>
                    <a:pt x="874" y="22727"/>
                    <a:pt x="874" y="11364"/>
                    <a:pt x="0" y="0"/>
                  </a:cubicBezTo>
                  <a:close/>
                </a:path>
              </a:pathLst>
            </a:custGeom>
            <a:solidFill>
              <a:srgbClr val="BA3325"/>
            </a:solidFill>
            <a:ln w="8731" cap="flat">
              <a:noFill/>
              <a:prstDash val="solid"/>
              <a:miter/>
            </a:ln>
          </p:spPr>
          <p:txBody>
            <a:bodyPr rtlCol="0" anchor="ctr"/>
            <a:lstStyle/>
            <a:p>
              <a:endParaRPr lang="en-GB"/>
            </a:p>
          </p:txBody>
        </p:sp>
        <p:sp>
          <p:nvSpPr>
            <p:cNvPr id="1417" name="Freeform: Shape 1416">
              <a:extLst>
                <a:ext uri="{FF2B5EF4-FFF2-40B4-BE49-F238E27FC236}">
                  <a16:creationId xmlns:a16="http://schemas.microsoft.com/office/drawing/2014/main" id="{E7FE1EA1-C46C-E200-B625-A0F647C14795}"/>
                </a:ext>
              </a:extLst>
            </p:cNvPr>
            <p:cNvSpPr/>
            <p:nvPr/>
          </p:nvSpPr>
          <p:spPr>
            <a:xfrm>
              <a:off x="10636026" y="5001885"/>
              <a:ext cx="13281" cy="24475"/>
            </a:xfrm>
            <a:custGeom>
              <a:avLst/>
              <a:gdLst>
                <a:gd name="connsiteX0" fmla="*/ 7867 w 13281"/>
                <a:gd name="connsiteY0" fmla="*/ 0 h 24475"/>
                <a:gd name="connsiteX1" fmla="*/ 13112 w 13281"/>
                <a:gd name="connsiteY1" fmla="*/ 14860 h 24475"/>
                <a:gd name="connsiteX2" fmla="*/ 7867 w 13281"/>
                <a:gd name="connsiteY2" fmla="*/ 24476 h 24475"/>
                <a:gd name="connsiteX3" fmla="*/ 0 w 13281"/>
                <a:gd name="connsiteY3" fmla="*/ 17483 h 24475"/>
                <a:gd name="connsiteX4" fmla="*/ 7867 w 13281"/>
                <a:gd name="connsiteY4" fmla="*/ 0 h 24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81" h="24475">
                  <a:moveTo>
                    <a:pt x="7867" y="0"/>
                  </a:moveTo>
                  <a:cubicBezTo>
                    <a:pt x="11364" y="7867"/>
                    <a:pt x="13986" y="11364"/>
                    <a:pt x="13112" y="14860"/>
                  </a:cubicBezTo>
                  <a:cubicBezTo>
                    <a:pt x="13112" y="18357"/>
                    <a:pt x="9616" y="20979"/>
                    <a:pt x="7867" y="24476"/>
                  </a:cubicBezTo>
                  <a:cubicBezTo>
                    <a:pt x="5245" y="22727"/>
                    <a:pt x="874" y="20979"/>
                    <a:pt x="0" y="17483"/>
                  </a:cubicBezTo>
                  <a:cubicBezTo>
                    <a:pt x="0" y="14860"/>
                    <a:pt x="2622" y="11364"/>
                    <a:pt x="7867" y="0"/>
                  </a:cubicBezTo>
                  <a:close/>
                </a:path>
              </a:pathLst>
            </a:custGeom>
            <a:solidFill>
              <a:srgbClr val="E96E81"/>
            </a:solidFill>
            <a:ln w="8731" cap="flat">
              <a:noFill/>
              <a:prstDash val="solid"/>
              <a:miter/>
            </a:ln>
          </p:spPr>
          <p:txBody>
            <a:bodyPr rtlCol="0" anchor="ctr"/>
            <a:lstStyle/>
            <a:p>
              <a:endParaRPr lang="en-GB"/>
            </a:p>
          </p:txBody>
        </p:sp>
        <p:sp>
          <p:nvSpPr>
            <p:cNvPr id="1418" name="Freeform: Shape 1417">
              <a:extLst>
                <a:ext uri="{FF2B5EF4-FFF2-40B4-BE49-F238E27FC236}">
                  <a16:creationId xmlns:a16="http://schemas.microsoft.com/office/drawing/2014/main" id="{4C993E85-34E2-06AD-0A5C-5A008B16BDCC}"/>
                </a:ext>
              </a:extLst>
            </p:cNvPr>
            <p:cNvSpPr/>
            <p:nvPr/>
          </p:nvSpPr>
          <p:spPr>
            <a:xfrm>
              <a:off x="10672740" y="4982415"/>
              <a:ext cx="10489" cy="10728"/>
            </a:xfrm>
            <a:custGeom>
              <a:avLst/>
              <a:gdLst>
                <a:gd name="connsiteX0" fmla="*/ 10490 w 10489"/>
                <a:gd name="connsiteY0" fmla="*/ 6357 h 10728"/>
                <a:gd name="connsiteX1" fmla="*/ 4371 w 10489"/>
                <a:gd name="connsiteY1" fmla="*/ 10728 h 10728"/>
                <a:gd name="connsiteX2" fmla="*/ 0 w 10489"/>
                <a:gd name="connsiteY2" fmla="*/ 1987 h 10728"/>
                <a:gd name="connsiteX3" fmla="*/ 6993 w 10489"/>
                <a:gd name="connsiteY3" fmla="*/ 238 h 10728"/>
                <a:gd name="connsiteX4" fmla="*/ 10490 w 10489"/>
                <a:gd name="connsiteY4" fmla="*/ 6357 h 10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0728">
                  <a:moveTo>
                    <a:pt x="10490" y="6357"/>
                  </a:moveTo>
                  <a:cubicBezTo>
                    <a:pt x="8741" y="8105"/>
                    <a:pt x="6119" y="8980"/>
                    <a:pt x="4371" y="10728"/>
                  </a:cubicBezTo>
                  <a:cubicBezTo>
                    <a:pt x="2622" y="8105"/>
                    <a:pt x="1748" y="5483"/>
                    <a:pt x="0" y="1987"/>
                  </a:cubicBezTo>
                  <a:cubicBezTo>
                    <a:pt x="2622" y="1112"/>
                    <a:pt x="5245" y="-636"/>
                    <a:pt x="6993" y="238"/>
                  </a:cubicBezTo>
                  <a:cubicBezTo>
                    <a:pt x="8741" y="238"/>
                    <a:pt x="8741" y="3735"/>
                    <a:pt x="10490" y="6357"/>
                  </a:cubicBezTo>
                  <a:close/>
                </a:path>
              </a:pathLst>
            </a:custGeom>
            <a:solidFill>
              <a:srgbClr val="E96E81"/>
            </a:solidFill>
            <a:ln w="8731" cap="flat">
              <a:noFill/>
              <a:prstDash val="solid"/>
              <a:miter/>
            </a:ln>
          </p:spPr>
          <p:txBody>
            <a:bodyPr rtlCol="0" anchor="ctr"/>
            <a:lstStyle/>
            <a:p>
              <a:endParaRPr lang="en-GB"/>
            </a:p>
          </p:txBody>
        </p:sp>
        <p:sp>
          <p:nvSpPr>
            <p:cNvPr id="1419" name="Freeform: Shape 1418">
              <a:extLst>
                <a:ext uri="{FF2B5EF4-FFF2-40B4-BE49-F238E27FC236}">
                  <a16:creationId xmlns:a16="http://schemas.microsoft.com/office/drawing/2014/main" id="{BBADBF5E-8C45-943D-886D-44769E41AA12}"/>
                </a:ext>
              </a:extLst>
            </p:cNvPr>
            <p:cNvSpPr/>
            <p:nvPr/>
          </p:nvSpPr>
          <p:spPr>
            <a:xfrm>
              <a:off x="9808213" y="4167869"/>
              <a:ext cx="34091" cy="21147"/>
            </a:xfrm>
            <a:custGeom>
              <a:avLst/>
              <a:gdLst>
                <a:gd name="connsiteX0" fmla="*/ 34092 w 34091"/>
                <a:gd name="connsiteY0" fmla="*/ 10574 h 21147"/>
                <a:gd name="connsiteX1" fmla="*/ 13112 w 34091"/>
                <a:gd name="connsiteY1" fmla="*/ 21063 h 21147"/>
                <a:gd name="connsiteX2" fmla="*/ 0 w 34091"/>
                <a:gd name="connsiteY2" fmla="*/ 10574 h 21147"/>
                <a:gd name="connsiteX3" fmla="*/ 17483 w 34091"/>
                <a:gd name="connsiteY3" fmla="*/ 84 h 21147"/>
                <a:gd name="connsiteX4" fmla="*/ 34092 w 34091"/>
                <a:gd name="connsiteY4" fmla="*/ 10574 h 21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1147">
                  <a:moveTo>
                    <a:pt x="34092" y="10574"/>
                  </a:moveTo>
                  <a:cubicBezTo>
                    <a:pt x="23602" y="15818"/>
                    <a:pt x="18357" y="21938"/>
                    <a:pt x="13112" y="21063"/>
                  </a:cubicBezTo>
                  <a:cubicBezTo>
                    <a:pt x="8741" y="21063"/>
                    <a:pt x="4371" y="14070"/>
                    <a:pt x="0" y="10574"/>
                  </a:cubicBezTo>
                  <a:cubicBezTo>
                    <a:pt x="6119" y="7077"/>
                    <a:pt x="11364" y="1832"/>
                    <a:pt x="17483" y="84"/>
                  </a:cubicBezTo>
                  <a:cubicBezTo>
                    <a:pt x="20979" y="-790"/>
                    <a:pt x="25350" y="5329"/>
                    <a:pt x="34092" y="10574"/>
                  </a:cubicBezTo>
                  <a:close/>
                </a:path>
              </a:pathLst>
            </a:custGeom>
            <a:solidFill>
              <a:srgbClr val="D6273B"/>
            </a:solidFill>
            <a:ln w="8731" cap="flat">
              <a:noFill/>
              <a:prstDash val="solid"/>
              <a:miter/>
            </a:ln>
          </p:spPr>
          <p:txBody>
            <a:bodyPr rtlCol="0" anchor="ctr"/>
            <a:lstStyle/>
            <a:p>
              <a:endParaRPr lang="en-GB"/>
            </a:p>
          </p:txBody>
        </p:sp>
        <p:sp>
          <p:nvSpPr>
            <p:cNvPr id="1420" name="Freeform: Shape 1419">
              <a:extLst>
                <a:ext uri="{FF2B5EF4-FFF2-40B4-BE49-F238E27FC236}">
                  <a16:creationId xmlns:a16="http://schemas.microsoft.com/office/drawing/2014/main" id="{CD31E301-61F9-7378-88C2-DD55E3F3DD65}"/>
                </a:ext>
              </a:extLst>
            </p:cNvPr>
            <p:cNvSpPr/>
            <p:nvPr/>
          </p:nvSpPr>
          <p:spPr>
            <a:xfrm>
              <a:off x="11747061" y="1736088"/>
              <a:ext cx="32343" cy="40210"/>
            </a:xfrm>
            <a:custGeom>
              <a:avLst/>
              <a:gdLst>
                <a:gd name="connsiteX0" fmla="*/ 32343 w 32343"/>
                <a:gd name="connsiteY0" fmla="*/ 33217 h 40210"/>
                <a:gd name="connsiteX1" fmla="*/ 22728 w 32343"/>
                <a:gd name="connsiteY1" fmla="*/ 40210 h 40210"/>
                <a:gd name="connsiteX2" fmla="*/ 6993 w 32343"/>
                <a:gd name="connsiteY2" fmla="*/ 37588 h 40210"/>
                <a:gd name="connsiteX3" fmla="*/ 0 w 32343"/>
                <a:gd name="connsiteY3" fmla="*/ 33217 h 40210"/>
                <a:gd name="connsiteX4" fmla="*/ 17483 w 32343"/>
                <a:gd name="connsiteY4" fmla="*/ 0 h 40210"/>
                <a:gd name="connsiteX5" fmla="*/ 32343 w 32343"/>
                <a:gd name="connsiteY5" fmla="*/ 33217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43" h="40210">
                  <a:moveTo>
                    <a:pt x="32343" y="33217"/>
                  </a:moveTo>
                  <a:cubicBezTo>
                    <a:pt x="28847" y="35840"/>
                    <a:pt x="25350" y="38462"/>
                    <a:pt x="22728" y="40210"/>
                  </a:cubicBezTo>
                  <a:cubicBezTo>
                    <a:pt x="17483" y="39336"/>
                    <a:pt x="12238" y="38462"/>
                    <a:pt x="6993" y="37588"/>
                  </a:cubicBezTo>
                  <a:cubicBezTo>
                    <a:pt x="4371" y="35840"/>
                    <a:pt x="2622" y="34092"/>
                    <a:pt x="0" y="33217"/>
                  </a:cubicBezTo>
                  <a:cubicBezTo>
                    <a:pt x="6119" y="21854"/>
                    <a:pt x="11364" y="11364"/>
                    <a:pt x="17483" y="0"/>
                  </a:cubicBezTo>
                  <a:cubicBezTo>
                    <a:pt x="21854" y="11364"/>
                    <a:pt x="27098" y="22728"/>
                    <a:pt x="32343" y="33217"/>
                  </a:cubicBezTo>
                  <a:close/>
                </a:path>
              </a:pathLst>
            </a:custGeom>
            <a:solidFill>
              <a:srgbClr val="C8A5A6"/>
            </a:solidFill>
            <a:ln w="8731" cap="flat">
              <a:noFill/>
              <a:prstDash val="solid"/>
              <a:miter/>
            </a:ln>
          </p:spPr>
          <p:txBody>
            <a:bodyPr rtlCol="0" anchor="ctr"/>
            <a:lstStyle/>
            <a:p>
              <a:endParaRPr lang="en-GB"/>
            </a:p>
          </p:txBody>
        </p:sp>
        <p:sp>
          <p:nvSpPr>
            <p:cNvPr id="1421" name="Freeform: Shape 1420">
              <a:extLst>
                <a:ext uri="{FF2B5EF4-FFF2-40B4-BE49-F238E27FC236}">
                  <a16:creationId xmlns:a16="http://schemas.microsoft.com/office/drawing/2014/main" id="{5D620FFE-90A4-C551-C39D-CF5976902056}"/>
                </a:ext>
              </a:extLst>
            </p:cNvPr>
            <p:cNvSpPr/>
            <p:nvPr/>
          </p:nvSpPr>
          <p:spPr>
            <a:xfrm>
              <a:off x="9264496" y="4200296"/>
              <a:ext cx="65560" cy="52448"/>
            </a:xfrm>
            <a:custGeom>
              <a:avLst/>
              <a:gdLst>
                <a:gd name="connsiteX0" fmla="*/ 40210 w 65560"/>
                <a:gd name="connsiteY0" fmla="*/ 0 h 52448"/>
                <a:gd name="connsiteX1" fmla="*/ 65561 w 65560"/>
                <a:gd name="connsiteY1" fmla="*/ 35840 h 52448"/>
                <a:gd name="connsiteX2" fmla="*/ 0 w 65560"/>
                <a:gd name="connsiteY2" fmla="*/ 52449 h 52448"/>
                <a:gd name="connsiteX3" fmla="*/ 40210 w 65560"/>
                <a:gd name="connsiteY3" fmla="*/ 0 h 52448"/>
              </a:gdLst>
              <a:ahLst/>
              <a:cxnLst>
                <a:cxn ang="0">
                  <a:pos x="connsiteX0" y="connsiteY0"/>
                </a:cxn>
                <a:cxn ang="0">
                  <a:pos x="connsiteX1" y="connsiteY1"/>
                </a:cxn>
                <a:cxn ang="0">
                  <a:pos x="connsiteX2" y="connsiteY2"/>
                </a:cxn>
                <a:cxn ang="0">
                  <a:pos x="connsiteX3" y="connsiteY3"/>
                </a:cxn>
              </a:cxnLst>
              <a:rect l="l" t="t" r="r" b="b"/>
              <a:pathLst>
                <a:path w="65560" h="52448">
                  <a:moveTo>
                    <a:pt x="40210" y="0"/>
                  </a:moveTo>
                  <a:cubicBezTo>
                    <a:pt x="48952" y="12238"/>
                    <a:pt x="56819" y="23602"/>
                    <a:pt x="65561" y="35840"/>
                  </a:cubicBezTo>
                  <a:cubicBezTo>
                    <a:pt x="43707" y="41085"/>
                    <a:pt x="21854" y="47204"/>
                    <a:pt x="0" y="52449"/>
                  </a:cubicBezTo>
                  <a:cubicBezTo>
                    <a:pt x="13112" y="34966"/>
                    <a:pt x="27098" y="17483"/>
                    <a:pt x="40210" y="0"/>
                  </a:cubicBezTo>
                  <a:close/>
                </a:path>
              </a:pathLst>
            </a:custGeom>
            <a:solidFill>
              <a:srgbClr val="4F513D"/>
            </a:solidFill>
            <a:ln w="8731" cap="flat">
              <a:noFill/>
              <a:prstDash val="solid"/>
              <a:miter/>
            </a:ln>
          </p:spPr>
          <p:txBody>
            <a:bodyPr rtlCol="0" anchor="ctr"/>
            <a:lstStyle/>
            <a:p>
              <a:endParaRPr lang="en-GB"/>
            </a:p>
          </p:txBody>
        </p:sp>
        <p:sp>
          <p:nvSpPr>
            <p:cNvPr id="1422" name="Freeform: Shape 1421">
              <a:extLst>
                <a:ext uri="{FF2B5EF4-FFF2-40B4-BE49-F238E27FC236}">
                  <a16:creationId xmlns:a16="http://schemas.microsoft.com/office/drawing/2014/main" id="{640DA073-2300-4C16-808B-A19D5D343DA9}"/>
                </a:ext>
              </a:extLst>
            </p:cNvPr>
            <p:cNvSpPr/>
            <p:nvPr/>
          </p:nvSpPr>
          <p:spPr>
            <a:xfrm>
              <a:off x="9160336" y="4110259"/>
              <a:ext cx="13249" cy="18357"/>
            </a:xfrm>
            <a:custGeom>
              <a:avLst/>
              <a:gdLst>
                <a:gd name="connsiteX0" fmla="*/ 5382 w 13249"/>
                <a:gd name="connsiteY0" fmla="*/ 0 h 18357"/>
                <a:gd name="connsiteX1" fmla="*/ 13249 w 13249"/>
                <a:gd name="connsiteY1" fmla="*/ 9616 h 18357"/>
                <a:gd name="connsiteX2" fmla="*/ 8004 w 13249"/>
                <a:gd name="connsiteY2" fmla="*/ 18357 h 18357"/>
                <a:gd name="connsiteX3" fmla="*/ 137 w 13249"/>
                <a:gd name="connsiteY3" fmla="*/ 11364 h 18357"/>
                <a:gd name="connsiteX4" fmla="*/ 5382 w 13249"/>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9" h="18357">
                  <a:moveTo>
                    <a:pt x="5382" y="0"/>
                  </a:moveTo>
                  <a:cubicBezTo>
                    <a:pt x="8878" y="4371"/>
                    <a:pt x="13249" y="6993"/>
                    <a:pt x="13249" y="9616"/>
                  </a:cubicBezTo>
                  <a:cubicBezTo>
                    <a:pt x="13249" y="12238"/>
                    <a:pt x="9753" y="15735"/>
                    <a:pt x="8004" y="18357"/>
                  </a:cubicBezTo>
                  <a:cubicBezTo>
                    <a:pt x="5382" y="15735"/>
                    <a:pt x="1011" y="13986"/>
                    <a:pt x="137" y="11364"/>
                  </a:cubicBezTo>
                  <a:cubicBezTo>
                    <a:pt x="-737" y="8741"/>
                    <a:pt x="2759" y="4371"/>
                    <a:pt x="5382" y="0"/>
                  </a:cubicBezTo>
                  <a:close/>
                </a:path>
              </a:pathLst>
            </a:custGeom>
            <a:solidFill>
              <a:srgbClr val="A4CEB9"/>
            </a:solidFill>
            <a:ln w="8731" cap="flat">
              <a:noFill/>
              <a:prstDash val="solid"/>
              <a:miter/>
            </a:ln>
          </p:spPr>
          <p:txBody>
            <a:bodyPr rtlCol="0" anchor="ctr"/>
            <a:lstStyle/>
            <a:p>
              <a:endParaRPr lang="en-GB"/>
            </a:p>
          </p:txBody>
        </p:sp>
        <p:sp>
          <p:nvSpPr>
            <p:cNvPr id="1423" name="Freeform: Shape 1422">
              <a:extLst>
                <a:ext uri="{FF2B5EF4-FFF2-40B4-BE49-F238E27FC236}">
                  <a16:creationId xmlns:a16="http://schemas.microsoft.com/office/drawing/2014/main" id="{8AABD844-34E4-B09E-DA2C-29FBD53B8B8F}"/>
                </a:ext>
              </a:extLst>
            </p:cNvPr>
            <p:cNvSpPr/>
            <p:nvPr/>
          </p:nvSpPr>
          <p:spPr>
            <a:xfrm>
              <a:off x="10772647" y="642536"/>
              <a:ext cx="58757" cy="53662"/>
            </a:xfrm>
            <a:custGeom>
              <a:avLst/>
              <a:gdLst>
                <a:gd name="connsiteX0" fmla="*/ 55690 w 58757"/>
                <a:gd name="connsiteY0" fmla="*/ 50700 h 53662"/>
                <a:gd name="connsiteX1" fmla="*/ 1493 w 58757"/>
                <a:gd name="connsiteY1" fmla="*/ 0 h 53662"/>
                <a:gd name="connsiteX2" fmla="*/ 55690 w 58757"/>
                <a:gd name="connsiteY2" fmla="*/ 50700 h 53662"/>
              </a:gdLst>
              <a:ahLst/>
              <a:cxnLst>
                <a:cxn ang="0">
                  <a:pos x="connsiteX0" y="connsiteY0"/>
                </a:cxn>
                <a:cxn ang="0">
                  <a:pos x="connsiteX1" y="connsiteY1"/>
                </a:cxn>
                <a:cxn ang="0">
                  <a:pos x="connsiteX2" y="connsiteY2"/>
                </a:cxn>
              </a:cxnLst>
              <a:rect l="l" t="t" r="r" b="b"/>
              <a:pathLst>
                <a:path w="58757" h="53662">
                  <a:moveTo>
                    <a:pt x="55690" y="50700"/>
                  </a:moveTo>
                  <a:cubicBezTo>
                    <a:pt x="11983" y="61190"/>
                    <a:pt x="-5500" y="43707"/>
                    <a:pt x="1493" y="0"/>
                  </a:cubicBezTo>
                  <a:cubicBezTo>
                    <a:pt x="4116" y="33217"/>
                    <a:pt x="74047" y="-5245"/>
                    <a:pt x="55690" y="50700"/>
                  </a:cubicBezTo>
                  <a:close/>
                </a:path>
              </a:pathLst>
            </a:custGeom>
            <a:solidFill>
              <a:srgbClr val="469784"/>
            </a:solidFill>
            <a:ln w="8731" cap="flat">
              <a:noFill/>
              <a:prstDash val="solid"/>
              <a:miter/>
            </a:ln>
          </p:spPr>
          <p:txBody>
            <a:bodyPr rtlCol="0" anchor="ctr"/>
            <a:lstStyle/>
            <a:p>
              <a:endParaRPr lang="en-GB"/>
            </a:p>
          </p:txBody>
        </p:sp>
        <p:sp>
          <p:nvSpPr>
            <p:cNvPr id="1424" name="Freeform: Shape 1423">
              <a:extLst>
                <a:ext uri="{FF2B5EF4-FFF2-40B4-BE49-F238E27FC236}">
                  <a16:creationId xmlns:a16="http://schemas.microsoft.com/office/drawing/2014/main" id="{BE9F4F38-92FC-BEE9-D653-9EA480418A29}"/>
                </a:ext>
              </a:extLst>
            </p:cNvPr>
            <p:cNvSpPr/>
            <p:nvPr/>
          </p:nvSpPr>
          <p:spPr>
            <a:xfrm>
              <a:off x="10247907" y="5215399"/>
              <a:ext cx="228151" cy="139638"/>
            </a:xfrm>
            <a:custGeom>
              <a:avLst/>
              <a:gdLst>
                <a:gd name="connsiteX0" fmla="*/ 185318 w 228151"/>
                <a:gd name="connsiteY0" fmla="*/ 93310 h 139638"/>
                <a:gd name="connsiteX1" fmla="*/ 228151 w 228151"/>
                <a:gd name="connsiteY1" fmla="*/ 94183 h 139638"/>
                <a:gd name="connsiteX2" fmla="*/ 104897 w 228151"/>
                <a:gd name="connsiteY2" fmla="*/ 138765 h 139638"/>
                <a:gd name="connsiteX3" fmla="*/ 97904 w 228151"/>
                <a:gd name="connsiteY3" fmla="*/ 139639 h 139638"/>
                <a:gd name="connsiteX4" fmla="*/ 5245 w 228151"/>
                <a:gd name="connsiteY4" fmla="*/ 83694 h 139638"/>
                <a:gd name="connsiteX5" fmla="*/ 0 w 228151"/>
                <a:gd name="connsiteY5" fmla="*/ 73204 h 139638"/>
                <a:gd name="connsiteX6" fmla="*/ 64686 w 228151"/>
                <a:gd name="connsiteY6" fmla="*/ 27749 h 139638"/>
                <a:gd name="connsiteX7" fmla="*/ 63812 w 228151"/>
                <a:gd name="connsiteY7" fmla="*/ 43483 h 139638"/>
                <a:gd name="connsiteX8" fmla="*/ 71680 w 228151"/>
                <a:gd name="connsiteY8" fmla="*/ 72330 h 139638"/>
                <a:gd name="connsiteX9" fmla="*/ 88288 w 228151"/>
                <a:gd name="connsiteY9" fmla="*/ 33868 h 139638"/>
                <a:gd name="connsiteX10" fmla="*/ 88288 w 228151"/>
                <a:gd name="connsiteY10" fmla="*/ 33868 h 139638"/>
                <a:gd name="connsiteX11" fmla="*/ 159968 w 228151"/>
                <a:gd name="connsiteY11" fmla="*/ 61841 h 139638"/>
                <a:gd name="connsiteX12" fmla="*/ 159094 w 228151"/>
                <a:gd name="connsiteY12" fmla="*/ 60966 h 139638"/>
                <a:gd name="connsiteX13" fmla="*/ 136366 w 228151"/>
                <a:gd name="connsiteY13" fmla="*/ 74953 h 139638"/>
                <a:gd name="connsiteX14" fmla="*/ 163464 w 228151"/>
                <a:gd name="connsiteY14" fmla="*/ 86317 h 139638"/>
                <a:gd name="connsiteX15" fmla="*/ 174829 w 228151"/>
                <a:gd name="connsiteY15" fmla="*/ 85442 h 139638"/>
                <a:gd name="connsiteX16" fmla="*/ 185318 w 228151"/>
                <a:gd name="connsiteY16" fmla="*/ 93310 h 13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8151" h="139638">
                  <a:moveTo>
                    <a:pt x="185318" y="93310"/>
                  </a:moveTo>
                  <a:cubicBezTo>
                    <a:pt x="199304" y="93310"/>
                    <a:pt x="214165" y="94183"/>
                    <a:pt x="228151" y="94183"/>
                  </a:cubicBezTo>
                  <a:cubicBezTo>
                    <a:pt x="207172" y="164989"/>
                    <a:pt x="131121" y="82820"/>
                    <a:pt x="104897" y="138765"/>
                  </a:cubicBezTo>
                  <a:cubicBezTo>
                    <a:pt x="102275" y="138765"/>
                    <a:pt x="100526" y="138765"/>
                    <a:pt x="97904" y="139639"/>
                  </a:cubicBezTo>
                  <a:cubicBezTo>
                    <a:pt x="67309" y="121282"/>
                    <a:pt x="35840" y="102051"/>
                    <a:pt x="5245" y="83694"/>
                  </a:cubicBezTo>
                  <a:cubicBezTo>
                    <a:pt x="3497" y="80197"/>
                    <a:pt x="1748" y="76701"/>
                    <a:pt x="0" y="73204"/>
                  </a:cubicBezTo>
                  <a:cubicBezTo>
                    <a:pt x="36714" y="80197"/>
                    <a:pt x="-26224" y="-57043"/>
                    <a:pt x="64686" y="27749"/>
                  </a:cubicBezTo>
                  <a:cubicBezTo>
                    <a:pt x="64686" y="32994"/>
                    <a:pt x="63812" y="38239"/>
                    <a:pt x="63812" y="43483"/>
                  </a:cubicBezTo>
                  <a:cubicBezTo>
                    <a:pt x="66435" y="53099"/>
                    <a:pt x="69057" y="62715"/>
                    <a:pt x="71680" y="72330"/>
                  </a:cubicBezTo>
                  <a:cubicBezTo>
                    <a:pt x="76924" y="59218"/>
                    <a:pt x="82169" y="46106"/>
                    <a:pt x="88288" y="33868"/>
                  </a:cubicBezTo>
                  <a:cubicBezTo>
                    <a:pt x="88288" y="33868"/>
                    <a:pt x="88288" y="33868"/>
                    <a:pt x="88288" y="33868"/>
                  </a:cubicBezTo>
                  <a:cubicBezTo>
                    <a:pt x="125876" y="8518"/>
                    <a:pt x="145982" y="26000"/>
                    <a:pt x="159968" y="61841"/>
                  </a:cubicBezTo>
                  <a:cubicBezTo>
                    <a:pt x="159968" y="61841"/>
                    <a:pt x="159094" y="60966"/>
                    <a:pt x="159094" y="60966"/>
                  </a:cubicBezTo>
                  <a:cubicBezTo>
                    <a:pt x="151227" y="65337"/>
                    <a:pt x="144234" y="70582"/>
                    <a:pt x="136366" y="74953"/>
                  </a:cubicBezTo>
                  <a:cubicBezTo>
                    <a:pt x="145108" y="78449"/>
                    <a:pt x="153849" y="81946"/>
                    <a:pt x="163464" y="86317"/>
                  </a:cubicBezTo>
                  <a:cubicBezTo>
                    <a:pt x="166961" y="86317"/>
                    <a:pt x="170458" y="85442"/>
                    <a:pt x="174829" y="85442"/>
                  </a:cubicBezTo>
                  <a:cubicBezTo>
                    <a:pt x="178325" y="88065"/>
                    <a:pt x="181822" y="90687"/>
                    <a:pt x="185318" y="93310"/>
                  </a:cubicBezTo>
                  <a:close/>
                </a:path>
              </a:pathLst>
            </a:custGeom>
            <a:solidFill>
              <a:srgbClr val="D6273B"/>
            </a:solidFill>
            <a:ln w="8731" cap="flat">
              <a:noFill/>
              <a:prstDash val="solid"/>
              <a:miter/>
            </a:ln>
          </p:spPr>
          <p:txBody>
            <a:bodyPr rtlCol="0" anchor="ctr"/>
            <a:lstStyle/>
            <a:p>
              <a:endParaRPr lang="en-GB"/>
            </a:p>
          </p:txBody>
        </p:sp>
        <p:sp>
          <p:nvSpPr>
            <p:cNvPr id="1425" name="Freeform: Shape 1424">
              <a:extLst>
                <a:ext uri="{FF2B5EF4-FFF2-40B4-BE49-F238E27FC236}">
                  <a16:creationId xmlns:a16="http://schemas.microsoft.com/office/drawing/2014/main" id="{62502D82-A04B-1E7A-F5DB-541CE475C673}"/>
                </a:ext>
              </a:extLst>
            </p:cNvPr>
            <p:cNvSpPr/>
            <p:nvPr/>
          </p:nvSpPr>
          <p:spPr>
            <a:xfrm>
              <a:off x="10118533" y="5364654"/>
              <a:ext cx="85665" cy="97029"/>
            </a:xfrm>
            <a:custGeom>
              <a:avLst/>
              <a:gdLst>
                <a:gd name="connsiteX0" fmla="*/ 0 w 85665"/>
                <a:gd name="connsiteY0" fmla="*/ 48078 h 97029"/>
                <a:gd name="connsiteX1" fmla="*/ 43707 w 85665"/>
                <a:gd name="connsiteY1" fmla="*/ 0 h 97029"/>
                <a:gd name="connsiteX2" fmla="*/ 85666 w 85665"/>
                <a:gd name="connsiteY2" fmla="*/ 59442 h 97029"/>
                <a:gd name="connsiteX3" fmla="*/ 72554 w 85665"/>
                <a:gd name="connsiteY3" fmla="*/ 97030 h 97029"/>
                <a:gd name="connsiteX4" fmla="*/ 27973 w 85665"/>
                <a:gd name="connsiteY4" fmla="*/ 62938 h 97029"/>
                <a:gd name="connsiteX5" fmla="*/ 27973 w 85665"/>
                <a:gd name="connsiteY5" fmla="*/ 43707 h 97029"/>
                <a:gd name="connsiteX6" fmla="*/ 9615 w 85665"/>
                <a:gd name="connsiteY6" fmla="*/ 49826 h 97029"/>
                <a:gd name="connsiteX7" fmla="*/ 0 w 85665"/>
                <a:gd name="connsiteY7" fmla="*/ 48078 h 97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665" h="97029">
                  <a:moveTo>
                    <a:pt x="0" y="48078"/>
                  </a:moveTo>
                  <a:cubicBezTo>
                    <a:pt x="14860" y="32343"/>
                    <a:pt x="28847" y="15734"/>
                    <a:pt x="43707" y="0"/>
                  </a:cubicBezTo>
                  <a:cubicBezTo>
                    <a:pt x="57693" y="20105"/>
                    <a:pt x="71680" y="39336"/>
                    <a:pt x="85666" y="59442"/>
                  </a:cubicBezTo>
                  <a:cubicBezTo>
                    <a:pt x="81295" y="71679"/>
                    <a:pt x="76925" y="84791"/>
                    <a:pt x="72554" y="97030"/>
                  </a:cubicBezTo>
                  <a:cubicBezTo>
                    <a:pt x="57693" y="85666"/>
                    <a:pt x="42833" y="74302"/>
                    <a:pt x="27973" y="62938"/>
                  </a:cubicBezTo>
                  <a:cubicBezTo>
                    <a:pt x="27973" y="56819"/>
                    <a:pt x="27973" y="50700"/>
                    <a:pt x="27973" y="43707"/>
                  </a:cubicBezTo>
                  <a:cubicBezTo>
                    <a:pt x="21854" y="45455"/>
                    <a:pt x="15735" y="48078"/>
                    <a:pt x="9615" y="49826"/>
                  </a:cubicBezTo>
                  <a:cubicBezTo>
                    <a:pt x="6119" y="48952"/>
                    <a:pt x="3497" y="48078"/>
                    <a:pt x="0" y="48078"/>
                  </a:cubicBezTo>
                  <a:close/>
                </a:path>
              </a:pathLst>
            </a:custGeom>
            <a:solidFill>
              <a:srgbClr val="D6273B"/>
            </a:solidFill>
            <a:ln w="8731" cap="flat">
              <a:noFill/>
              <a:prstDash val="solid"/>
              <a:miter/>
            </a:ln>
          </p:spPr>
          <p:txBody>
            <a:bodyPr rtlCol="0" anchor="ctr"/>
            <a:lstStyle/>
            <a:p>
              <a:endParaRPr lang="en-GB"/>
            </a:p>
          </p:txBody>
        </p:sp>
        <p:sp>
          <p:nvSpPr>
            <p:cNvPr id="1426" name="Freeform: Shape 1425">
              <a:extLst>
                <a:ext uri="{FF2B5EF4-FFF2-40B4-BE49-F238E27FC236}">
                  <a16:creationId xmlns:a16="http://schemas.microsoft.com/office/drawing/2014/main" id="{97AC7028-48D8-96EE-EC1D-EAFE32F76538}"/>
                </a:ext>
              </a:extLst>
            </p:cNvPr>
            <p:cNvSpPr/>
            <p:nvPr/>
          </p:nvSpPr>
          <p:spPr>
            <a:xfrm>
              <a:off x="10215563" y="5346423"/>
              <a:ext cx="23601" cy="31343"/>
            </a:xfrm>
            <a:custGeom>
              <a:avLst/>
              <a:gdLst>
                <a:gd name="connsiteX0" fmla="*/ 23602 w 23601"/>
                <a:gd name="connsiteY0" fmla="*/ 28720 h 31343"/>
                <a:gd name="connsiteX1" fmla="*/ 20980 w 23601"/>
                <a:gd name="connsiteY1" fmla="*/ 31343 h 31343"/>
                <a:gd name="connsiteX2" fmla="*/ 0 w 23601"/>
                <a:gd name="connsiteY2" fmla="*/ 1622 h 31343"/>
                <a:gd name="connsiteX3" fmla="*/ 17483 w 23601"/>
                <a:gd name="connsiteY3" fmla="*/ 748 h 31343"/>
                <a:gd name="connsiteX4" fmla="*/ 23602 w 23601"/>
                <a:gd name="connsiteY4" fmla="*/ 28720 h 31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31343">
                  <a:moveTo>
                    <a:pt x="23602" y="28720"/>
                  </a:moveTo>
                  <a:cubicBezTo>
                    <a:pt x="23602" y="28720"/>
                    <a:pt x="20980" y="31343"/>
                    <a:pt x="20980" y="31343"/>
                  </a:cubicBezTo>
                  <a:cubicBezTo>
                    <a:pt x="13986" y="21727"/>
                    <a:pt x="6993" y="11237"/>
                    <a:pt x="0" y="1622"/>
                  </a:cubicBezTo>
                  <a:cubicBezTo>
                    <a:pt x="6119" y="748"/>
                    <a:pt x="16609" y="-1000"/>
                    <a:pt x="17483" y="748"/>
                  </a:cubicBezTo>
                  <a:cubicBezTo>
                    <a:pt x="20980" y="9490"/>
                    <a:pt x="21854" y="19979"/>
                    <a:pt x="23602" y="28720"/>
                  </a:cubicBezTo>
                  <a:close/>
                </a:path>
              </a:pathLst>
            </a:custGeom>
            <a:solidFill>
              <a:srgbClr val="E7BB54"/>
            </a:solidFill>
            <a:ln w="8731" cap="flat">
              <a:noFill/>
              <a:prstDash val="solid"/>
              <a:miter/>
            </a:ln>
          </p:spPr>
          <p:txBody>
            <a:bodyPr rtlCol="0" anchor="ctr"/>
            <a:lstStyle/>
            <a:p>
              <a:endParaRPr lang="en-GB"/>
            </a:p>
          </p:txBody>
        </p:sp>
        <p:sp>
          <p:nvSpPr>
            <p:cNvPr id="1427" name="Freeform: Shape 1426">
              <a:extLst>
                <a:ext uri="{FF2B5EF4-FFF2-40B4-BE49-F238E27FC236}">
                  <a16:creationId xmlns:a16="http://schemas.microsoft.com/office/drawing/2014/main" id="{8542464F-7BF7-59F1-922C-FBB1E459CE82}"/>
                </a:ext>
              </a:extLst>
            </p:cNvPr>
            <p:cNvSpPr/>
            <p:nvPr/>
          </p:nvSpPr>
          <p:spPr>
            <a:xfrm>
              <a:off x="10267138" y="5377766"/>
              <a:ext cx="24476" cy="41084"/>
            </a:xfrm>
            <a:custGeom>
              <a:avLst/>
              <a:gdLst>
                <a:gd name="connsiteX0" fmla="*/ 20105 w 24476"/>
                <a:gd name="connsiteY0" fmla="*/ 0 h 41084"/>
                <a:gd name="connsiteX1" fmla="*/ 24476 w 24476"/>
                <a:gd name="connsiteY1" fmla="*/ 41084 h 41084"/>
                <a:gd name="connsiteX2" fmla="*/ 0 w 24476"/>
                <a:gd name="connsiteY2" fmla="*/ 5245 h 41084"/>
                <a:gd name="connsiteX3" fmla="*/ 20105 w 24476"/>
                <a:gd name="connsiteY3" fmla="*/ 0 h 41084"/>
              </a:gdLst>
              <a:ahLst/>
              <a:cxnLst>
                <a:cxn ang="0">
                  <a:pos x="connsiteX0" y="connsiteY0"/>
                </a:cxn>
                <a:cxn ang="0">
                  <a:pos x="connsiteX1" y="connsiteY1"/>
                </a:cxn>
                <a:cxn ang="0">
                  <a:pos x="connsiteX2" y="connsiteY2"/>
                </a:cxn>
                <a:cxn ang="0">
                  <a:pos x="connsiteX3" y="connsiteY3"/>
                </a:cxn>
              </a:cxnLst>
              <a:rect l="l" t="t" r="r" b="b"/>
              <a:pathLst>
                <a:path w="24476" h="41084">
                  <a:moveTo>
                    <a:pt x="20105" y="0"/>
                  </a:moveTo>
                  <a:cubicBezTo>
                    <a:pt x="21854" y="13986"/>
                    <a:pt x="22728" y="27098"/>
                    <a:pt x="24476" y="41084"/>
                  </a:cubicBezTo>
                  <a:cubicBezTo>
                    <a:pt x="16609" y="28847"/>
                    <a:pt x="7867" y="17483"/>
                    <a:pt x="0" y="5245"/>
                  </a:cubicBezTo>
                  <a:cubicBezTo>
                    <a:pt x="6119" y="3496"/>
                    <a:pt x="13112" y="1748"/>
                    <a:pt x="20105" y="0"/>
                  </a:cubicBezTo>
                  <a:close/>
                </a:path>
              </a:pathLst>
            </a:custGeom>
            <a:solidFill>
              <a:srgbClr val="E7BB54"/>
            </a:solidFill>
            <a:ln w="8731" cap="flat">
              <a:noFill/>
              <a:prstDash val="solid"/>
              <a:miter/>
            </a:ln>
          </p:spPr>
          <p:txBody>
            <a:bodyPr rtlCol="0" anchor="ctr"/>
            <a:lstStyle/>
            <a:p>
              <a:endParaRPr lang="en-GB"/>
            </a:p>
          </p:txBody>
        </p:sp>
        <p:sp>
          <p:nvSpPr>
            <p:cNvPr id="1428" name="Freeform: Shape 1427">
              <a:extLst>
                <a:ext uri="{FF2B5EF4-FFF2-40B4-BE49-F238E27FC236}">
                  <a16:creationId xmlns:a16="http://schemas.microsoft.com/office/drawing/2014/main" id="{600E774E-A495-53FA-D739-76E138EEEF8B}"/>
                </a:ext>
              </a:extLst>
            </p:cNvPr>
            <p:cNvSpPr/>
            <p:nvPr/>
          </p:nvSpPr>
          <p:spPr>
            <a:xfrm>
              <a:off x="10225179" y="5393500"/>
              <a:ext cx="28846" cy="16608"/>
            </a:xfrm>
            <a:custGeom>
              <a:avLst/>
              <a:gdLst>
                <a:gd name="connsiteX0" fmla="*/ 7867 w 28846"/>
                <a:gd name="connsiteY0" fmla="*/ 0 h 16608"/>
                <a:gd name="connsiteX1" fmla="*/ 28847 w 28846"/>
                <a:gd name="connsiteY1" fmla="*/ 11364 h 16608"/>
                <a:gd name="connsiteX2" fmla="*/ 0 w 28846"/>
                <a:gd name="connsiteY2" fmla="*/ 16608 h 16608"/>
                <a:gd name="connsiteX3" fmla="*/ 7867 w 28846"/>
                <a:gd name="connsiteY3" fmla="*/ 0 h 16608"/>
              </a:gdLst>
              <a:ahLst/>
              <a:cxnLst>
                <a:cxn ang="0">
                  <a:pos x="connsiteX0" y="connsiteY0"/>
                </a:cxn>
                <a:cxn ang="0">
                  <a:pos x="connsiteX1" y="connsiteY1"/>
                </a:cxn>
                <a:cxn ang="0">
                  <a:pos x="connsiteX2" y="connsiteY2"/>
                </a:cxn>
                <a:cxn ang="0">
                  <a:pos x="connsiteX3" y="connsiteY3"/>
                </a:cxn>
              </a:cxnLst>
              <a:rect l="l" t="t" r="r" b="b"/>
              <a:pathLst>
                <a:path w="28846" h="16608">
                  <a:moveTo>
                    <a:pt x="7867" y="0"/>
                  </a:moveTo>
                  <a:cubicBezTo>
                    <a:pt x="14860" y="3496"/>
                    <a:pt x="21854" y="7867"/>
                    <a:pt x="28847" y="11364"/>
                  </a:cubicBezTo>
                  <a:cubicBezTo>
                    <a:pt x="19231" y="13112"/>
                    <a:pt x="9616" y="14861"/>
                    <a:pt x="0" y="16608"/>
                  </a:cubicBezTo>
                  <a:cubicBezTo>
                    <a:pt x="2622" y="11364"/>
                    <a:pt x="5245" y="6119"/>
                    <a:pt x="7867" y="0"/>
                  </a:cubicBezTo>
                  <a:close/>
                </a:path>
              </a:pathLst>
            </a:custGeom>
            <a:solidFill>
              <a:srgbClr val="D6273B"/>
            </a:solidFill>
            <a:ln w="8731" cap="flat">
              <a:noFill/>
              <a:prstDash val="solid"/>
              <a:miter/>
            </a:ln>
          </p:spPr>
          <p:txBody>
            <a:bodyPr rtlCol="0" anchor="ctr"/>
            <a:lstStyle/>
            <a:p>
              <a:endParaRPr lang="en-GB"/>
            </a:p>
          </p:txBody>
        </p:sp>
        <p:sp>
          <p:nvSpPr>
            <p:cNvPr id="1429" name="Freeform: Shape 1428">
              <a:extLst>
                <a:ext uri="{FF2B5EF4-FFF2-40B4-BE49-F238E27FC236}">
                  <a16:creationId xmlns:a16="http://schemas.microsoft.com/office/drawing/2014/main" id="{3D90E406-5B51-F11C-74E8-9CCDB285360C}"/>
                </a:ext>
              </a:extLst>
            </p:cNvPr>
            <p:cNvSpPr/>
            <p:nvPr/>
          </p:nvSpPr>
          <p:spPr>
            <a:xfrm>
              <a:off x="10407000" y="5275491"/>
              <a:ext cx="27098" cy="25349"/>
            </a:xfrm>
            <a:custGeom>
              <a:avLst/>
              <a:gdLst>
                <a:gd name="connsiteX0" fmla="*/ 15735 w 27098"/>
                <a:gd name="connsiteY0" fmla="*/ 24476 h 25349"/>
                <a:gd name="connsiteX1" fmla="*/ 4371 w 27098"/>
                <a:gd name="connsiteY1" fmla="*/ 25350 h 25349"/>
                <a:gd name="connsiteX2" fmla="*/ 0 w 27098"/>
                <a:gd name="connsiteY2" fmla="*/ 0 h 25349"/>
                <a:gd name="connsiteX3" fmla="*/ 874 w 27098"/>
                <a:gd name="connsiteY3" fmla="*/ 874 h 25349"/>
                <a:gd name="connsiteX4" fmla="*/ 26224 w 27098"/>
                <a:gd name="connsiteY4" fmla="*/ 11364 h 25349"/>
                <a:gd name="connsiteX5" fmla="*/ 27098 w 27098"/>
                <a:gd name="connsiteY5" fmla="*/ 18357 h 25349"/>
                <a:gd name="connsiteX6" fmla="*/ 27098 w 27098"/>
                <a:gd name="connsiteY6" fmla="*/ 17483 h 25349"/>
                <a:gd name="connsiteX7" fmla="*/ 15735 w 27098"/>
                <a:gd name="connsiteY7" fmla="*/ 24476 h 25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98" h="25349">
                  <a:moveTo>
                    <a:pt x="15735" y="24476"/>
                  </a:moveTo>
                  <a:cubicBezTo>
                    <a:pt x="12238" y="24476"/>
                    <a:pt x="8741" y="25350"/>
                    <a:pt x="4371" y="25350"/>
                  </a:cubicBezTo>
                  <a:cubicBezTo>
                    <a:pt x="2623" y="16608"/>
                    <a:pt x="1748" y="8741"/>
                    <a:pt x="0" y="0"/>
                  </a:cubicBezTo>
                  <a:cubicBezTo>
                    <a:pt x="0" y="0"/>
                    <a:pt x="874" y="874"/>
                    <a:pt x="874" y="874"/>
                  </a:cubicBezTo>
                  <a:cubicBezTo>
                    <a:pt x="9616" y="4371"/>
                    <a:pt x="17483" y="7867"/>
                    <a:pt x="26224" y="11364"/>
                  </a:cubicBezTo>
                  <a:cubicBezTo>
                    <a:pt x="26224" y="13986"/>
                    <a:pt x="26224" y="15734"/>
                    <a:pt x="27098" y="18357"/>
                  </a:cubicBezTo>
                  <a:cubicBezTo>
                    <a:pt x="27098" y="18357"/>
                    <a:pt x="27098" y="17483"/>
                    <a:pt x="27098" y="17483"/>
                  </a:cubicBezTo>
                  <a:cubicBezTo>
                    <a:pt x="23602" y="20105"/>
                    <a:pt x="19231" y="21854"/>
                    <a:pt x="15735" y="24476"/>
                  </a:cubicBezTo>
                  <a:close/>
                </a:path>
              </a:pathLst>
            </a:custGeom>
            <a:solidFill>
              <a:srgbClr val="E17A69"/>
            </a:solidFill>
            <a:ln w="8731" cap="flat">
              <a:noFill/>
              <a:prstDash val="solid"/>
              <a:miter/>
            </a:ln>
          </p:spPr>
          <p:txBody>
            <a:bodyPr rtlCol="0" anchor="ctr"/>
            <a:lstStyle/>
            <a:p>
              <a:endParaRPr lang="en-GB"/>
            </a:p>
          </p:txBody>
        </p:sp>
        <p:sp>
          <p:nvSpPr>
            <p:cNvPr id="1430" name="Freeform: Shape 1429">
              <a:extLst>
                <a:ext uri="{FF2B5EF4-FFF2-40B4-BE49-F238E27FC236}">
                  <a16:creationId xmlns:a16="http://schemas.microsoft.com/office/drawing/2014/main" id="{8E68D7E9-B7E0-D691-528D-4A42BE5868E4}"/>
                </a:ext>
              </a:extLst>
            </p:cNvPr>
            <p:cNvSpPr/>
            <p:nvPr/>
          </p:nvSpPr>
          <p:spPr>
            <a:xfrm>
              <a:off x="10233920" y="5288603"/>
              <a:ext cx="20105" cy="13986"/>
            </a:xfrm>
            <a:custGeom>
              <a:avLst/>
              <a:gdLst>
                <a:gd name="connsiteX0" fmla="*/ 14860 w 20105"/>
                <a:gd name="connsiteY0" fmla="*/ 0 h 13986"/>
                <a:gd name="connsiteX1" fmla="*/ 20105 w 20105"/>
                <a:gd name="connsiteY1" fmla="*/ 10490 h 13986"/>
                <a:gd name="connsiteX2" fmla="*/ 0 w 20105"/>
                <a:gd name="connsiteY2" fmla="*/ 13986 h 13986"/>
                <a:gd name="connsiteX3" fmla="*/ 14860 w 20105"/>
                <a:gd name="connsiteY3" fmla="*/ 0 h 13986"/>
              </a:gdLst>
              <a:ahLst/>
              <a:cxnLst>
                <a:cxn ang="0">
                  <a:pos x="connsiteX0" y="connsiteY0"/>
                </a:cxn>
                <a:cxn ang="0">
                  <a:pos x="connsiteX1" y="connsiteY1"/>
                </a:cxn>
                <a:cxn ang="0">
                  <a:pos x="connsiteX2" y="connsiteY2"/>
                </a:cxn>
                <a:cxn ang="0">
                  <a:pos x="connsiteX3" y="connsiteY3"/>
                </a:cxn>
              </a:cxnLst>
              <a:rect l="l" t="t" r="r" b="b"/>
              <a:pathLst>
                <a:path w="20105" h="13986">
                  <a:moveTo>
                    <a:pt x="14860" y="0"/>
                  </a:moveTo>
                  <a:cubicBezTo>
                    <a:pt x="16609" y="3496"/>
                    <a:pt x="18357" y="6993"/>
                    <a:pt x="20105" y="10490"/>
                  </a:cubicBezTo>
                  <a:cubicBezTo>
                    <a:pt x="13112" y="11364"/>
                    <a:pt x="6993" y="13112"/>
                    <a:pt x="0" y="13986"/>
                  </a:cubicBezTo>
                  <a:cubicBezTo>
                    <a:pt x="5245" y="8741"/>
                    <a:pt x="9616" y="4371"/>
                    <a:pt x="14860" y="0"/>
                  </a:cubicBezTo>
                  <a:close/>
                </a:path>
              </a:pathLst>
            </a:custGeom>
            <a:solidFill>
              <a:srgbClr val="DB7F59"/>
            </a:solidFill>
            <a:ln w="8731" cap="flat">
              <a:noFill/>
              <a:prstDash val="solid"/>
              <a:miter/>
            </a:ln>
          </p:spPr>
          <p:txBody>
            <a:bodyPr rtlCol="0" anchor="ctr"/>
            <a:lstStyle/>
            <a:p>
              <a:endParaRPr lang="en-GB"/>
            </a:p>
          </p:txBody>
        </p:sp>
        <p:sp>
          <p:nvSpPr>
            <p:cNvPr id="1431" name="Freeform: Shape 1430">
              <a:extLst>
                <a:ext uri="{FF2B5EF4-FFF2-40B4-BE49-F238E27FC236}">
                  <a16:creationId xmlns:a16="http://schemas.microsoft.com/office/drawing/2014/main" id="{F29BAD86-8D66-0871-91BA-BAE7C66C3622}"/>
                </a:ext>
              </a:extLst>
            </p:cNvPr>
            <p:cNvSpPr/>
            <p:nvPr/>
          </p:nvSpPr>
          <p:spPr>
            <a:xfrm>
              <a:off x="10309097" y="5362905"/>
              <a:ext cx="20105" cy="24475"/>
            </a:xfrm>
            <a:custGeom>
              <a:avLst/>
              <a:gdLst>
                <a:gd name="connsiteX0" fmla="*/ 1748 w 20105"/>
                <a:gd name="connsiteY0" fmla="*/ 17483 h 24475"/>
                <a:gd name="connsiteX1" fmla="*/ 0 w 20105"/>
                <a:gd name="connsiteY1" fmla="*/ 8741 h 24475"/>
                <a:gd name="connsiteX2" fmla="*/ 20105 w 20105"/>
                <a:gd name="connsiteY2" fmla="*/ 0 h 24475"/>
                <a:gd name="connsiteX3" fmla="*/ 18357 w 20105"/>
                <a:gd name="connsiteY3" fmla="*/ 24476 h 24475"/>
                <a:gd name="connsiteX4" fmla="*/ 1748 w 20105"/>
                <a:gd name="connsiteY4" fmla="*/ 17483 h 24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4475">
                  <a:moveTo>
                    <a:pt x="1748" y="17483"/>
                  </a:moveTo>
                  <a:cubicBezTo>
                    <a:pt x="874" y="14861"/>
                    <a:pt x="0" y="12238"/>
                    <a:pt x="0" y="8741"/>
                  </a:cubicBezTo>
                  <a:cubicBezTo>
                    <a:pt x="6993" y="6119"/>
                    <a:pt x="13986" y="2622"/>
                    <a:pt x="20105" y="0"/>
                  </a:cubicBezTo>
                  <a:cubicBezTo>
                    <a:pt x="19231" y="7867"/>
                    <a:pt x="18357" y="16608"/>
                    <a:pt x="18357" y="24476"/>
                  </a:cubicBezTo>
                  <a:cubicBezTo>
                    <a:pt x="12238" y="21854"/>
                    <a:pt x="6993" y="20105"/>
                    <a:pt x="1748" y="17483"/>
                  </a:cubicBezTo>
                  <a:close/>
                </a:path>
              </a:pathLst>
            </a:custGeom>
            <a:solidFill>
              <a:srgbClr val="D6273B"/>
            </a:solidFill>
            <a:ln w="8731" cap="flat">
              <a:noFill/>
              <a:prstDash val="solid"/>
              <a:miter/>
            </a:ln>
          </p:spPr>
          <p:txBody>
            <a:bodyPr rtlCol="0" anchor="ctr"/>
            <a:lstStyle/>
            <a:p>
              <a:endParaRPr lang="en-GB"/>
            </a:p>
          </p:txBody>
        </p:sp>
        <p:sp>
          <p:nvSpPr>
            <p:cNvPr id="1432" name="Freeform: Shape 1431">
              <a:extLst>
                <a:ext uri="{FF2B5EF4-FFF2-40B4-BE49-F238E27FC236}">
                  <a16:creationId xmlns:a16="http://schemas.microsoft.com/office/drawing/2014/main" id="{F3746258-E9AD-B1CC-853A-85B17287A8DF}"/>
                </a:ext>
              </a:extLst>
            </p:cNvPr>
            <p:cNvSpPr/>
            <p:nvPr/>
          </p:nvSpPr>
          <p:spPr>
            <a:xfrm>
              <a:off x="10268886" y="5324443"/>
              <a:ext cx="17482" cy="16608"/>
            </a:xfrm>
            <a:custGeom>
              <a:avLst/>
              <a:gdLst>
                <a:gd name="connsiteX0" fmla="*/ 17483 w 17482"/>
                <a:gd name="connsiteY0" fmla="*/ 10490 h 16608"/>
                <a:gd name="connsiteX1" fmla="*/ 7867 w 17482"/>
                <a:gd name="connsiteY1" fmla="*/ 16609 h 16608"/>
                <a:gd name="connsiteX2" fmla="*/ 0 w 17482"/>
                <a:gd name="connsiteY2" fmla="*/ 8741 h 16608"/>
                <a:gd name="connsiteX3" fmla="*/ 10490 w 17482"/>
                <a:gd name="connsiteY3" fmla="*/ 0 h 16608"/>
                <a:gd name="connsiteX4" fmla="*/ 17483 w 17482"/>
                <a:gd name="connsiteY4" fmla="*/ 10490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16608">
                  <a:moveTo>
                    <a:pt x="17483" y="10490"/>
                  </a:moveTo>
                  <a:cubicBezTo>
                    <a:pt x="13986" y="13112"/>
                    <a:pt x="10490" y="16609"/>
                    <a:pt x="7867" y="16609"/>
                  </a:cubicBezTo>
                  <a:cubicBezTo>
                    <a:pt x="5245" y="15734"/>
                    <a:pt x="2622" y="11364"/>
                    <a:pt x="0" y="8741"/>
                  </a:cubicBezTo>
                  <a:cubicBezTo>
                    <a:pt x="3497" y="6119"/>
                    <a:pt x="6993" y="2622"/>
                    <a:pt x="10490" y="0"/>
                  </a:cubicBezTo>
                  <a:cubicBezTo>
                    <a:pt x="12238" y="2622"/>
                    <a:pt x="14860" y="6119"/>
                    <a:pt x="17483" y="10490"/>
                  </a:cubicBezTo>
                  <a:close/>
                </a:path>
              </a:pathLst>
            </a:custGeom>
            <a:solidFill>
              <a:srgbClr val="DB7F59"/>
            </a:solidFill>
            <a:ln w="8731" cap="flat">
              <a:noFill/>
              <a:prstDash val="solid"/>
              <a:miter/>
            </a:ln>
          </p:spPr>
          <p:txBody>
            <a:bodyPr rtlCol="0" anchor="ctr"/>
            <a:lstStyle/>
            <a:p>
              <a:endParaRPr lang="en-GB"/>
            </a:p>
          </p:txBody>
        </p:sp>
        <p:sp>
          <p:nvSpPr>
            <p:cNvPr id="1433" name="Freeform: Shape 1432">
              <a:extLst>
                <a:ext uri="{FF2B5EF4-FFF2-40B4-BE49-F238E27FC236}">
                  <a16:creationId xmlns:a16="http://schemas.microsoft.com/office/drawing/2014/main" id="{C3EE589B-BCA1-62A5-B541-718E2138E293}"/>
                </a:ext>
              </a:extLst>
            </p:cNvPr>
            <p:cNvSpPr/>
            <p:nvPr/>
          </p:nvSpPr>
          <p:spPr>
            <a:xfrm>
              <a:off x="10226751" y="5244896"/>
              <a:ext cx="11539" cy="11363"/>
            </a:xfrm>
            <a:custGeom>
              <a:avLst/>
              <a:gdLst>
                <a:gd name="connsiteX0" fmla="*/ 6295 w 11539"/>
                <a:gd name="connsiteY0" fmla="*/ 0 h 11363"/>
                <a:gd name="connsiteX1" fmla="*/ 11540 w 11539"/>
                <a:gd name="connsiteY1" fmla="*/ 6119 h 11363"/>
                <a:gd name="connsiteX2" fmla="*/ 2798 w 11539"/>
                <a:gd name="connsiteY2" fmla="*/ 11364 h 11363"/>
                <a:gd name="connsiteX3" fmla="*/ 176 w 11539"/>
                <a:gd name="connsiteY3" fmla="*/ 4371 h 11363"/>
                <a:gd name="connsiteX4" fmla="*/ 6295 w 11539"/>
                <a:gd name="connsiteY4" fmla="*/ 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9" h="11363">
                  <a:moveTo>
                    <a:pt x="6295" y="0"/>
                  </a:moveTo>
                  <a:cubicBezTo>
                    <a:pt x="8043" y="1748"/>
                    <a:pt x="9792" y="3496"/>
                    <a:pt x="11540" y="6119"/>
                  </a:cubicBezTo>
                  <a:cubicBezTo>
                    <a:pt x="8917" y="7867"/>
                    <a:pt x="5421" y="9615"/>
                    <a:pt x="2798" y="11364"/>
                  </a:cubicBezTo>
                  <a:cubicBezTo>
                    <a:pt x="1924" y="8741"/>
                    <a:pt x="-698" y="6119"/>
                    <a:pt x="176" y="4371"/>
                  </a:cubicBezTo>
                  <a:cubicBezTo>
                    <a:pt x="1050" y="2622"/>
                    <a:pt x="3673" y="1748"/>
                    <a:pt x="6295" y="0"/>
                  </a:cubicBezTo>
                  <a:close/>
                </a:path>
              </a:pathLst>
            </a:custGeom>
            <a:solidFill>
              <a:srgbClr val="E8706D"/>
            </a:solidFill>
            <a:ln w="8731" cap="flat">
              <a:noFill/>
              <a:prstDash val="solid"/>
              <a:miter/>
            </a:ln>
          </p:spPr>
          <p:txBody>
            <a:bodyPr rtlCol="0" anchor="ctr"/>
            <a:lstStyle/>
            <a:p>
              <a:endParaRPr lang="en-GB"/>
            </a:p>
          </p:txBody>
        </p:sp>
        <p:sp>
          <p:nvSpPr>
            <p:cNvPr id="1434" name="Freeform: Shape 1433">
              <a:extLst>
                <a:ext uri="{FF2B5EF4-FFF2-40B4-BE49-F238E27FC236}">
                  <a16:creationId xmlns:a16="http://schemas.microsoft.com/office/drawing/2014/main" id="{B515B250-3C47-552E-E54B-847997C2F231}"/>
                </a:ext>
              </a:extLst>
            </p:cNvPr>
            <p:cNvSpPr/>
            <p:nvPr/>
          </p:nvSpPr>
          <p:spPr>
            <a:xfrm>
              <a:off x="10312593" y="5243148"/>
              <a:ext cx="874" cy="15734"/>
            </a:xfrm>
            <a:custGeom>
              <a:avLst/>
              <a:gdLst>
                <a:gd name="connsiteX0" fmla="*/ 0 w 874"/>
                <a:gd name="connsiteY0" fmla="*/ 15734 h 15734"/>
                <a:gd name="connsiteX1" fmla="*/ 874 w 874"/>
                <a:gd name="connsiteY1" fmla="*/ 0 h 15734"/>
                <a:gd name="connsiteX2" fmla="*/ 0 w 874"/>
                <a:gd name="connsiteY2" fmla="*/ 15734 h 15734"/>
              </a:gdLst>
              <a:ahLst/>
              <a:cxnLst>
                <a:cxn ang="0">
                  <a:pos x="connsiteX0" y="connsiteY0"/>
                </a:cxn>
                <a:cxn ang="0">
                  <a:pos x="connsiteX1" y="connsiteY1"/>
                </a:cxn>
                <a:cxn ang="0">
                  <a:pos x="connsiteX2" y="connsiteY2"/>
                </a:cxn>
              </a:cxnLst>
              <a:rect l="l" t="t" r="r" b="b"/>
              <a:pathLst>
                <a:path w="874" h="15734">
                  <a:moveTo>
                    <a:pt x="0" y="15734"/>
                  </a:moveTo>
                  <a:cubicBezTo>
                    <a:pt x="0" y="10490"/>
                    <a:pt x="874" y="5245"/>
                    <a:pt x="874" y="0"/>
                  </a:cubicBezTo>
                  <a:cubicBezTo>
                    <a:pt x="0" y="4371"/>
                    <a:pt x="0" y="10490"/>
                    <a:pt x="0" y="15734"/>
                  </a:cubicBezTo>
                  <a:close/>
                </a:path>
              </a:pathLst>
            </a:custGeom>
            <a:solidFill>
              <a:srgbClr val="E96E81"/>
            </a:solidFill>
            <a:ln w="8731" cap="flat">
              <a:noFill/>
              <a:prstDash val="solid"/>
              <a:miter/>
            </a:ln>
          </p:spPr>
          <p:txBody>
            <a:bodyPr rtlCol="0" anchor="ctr"/>
            <a:lstStyle/>
            <a:p>
              <a:endParaRPr lang="en-GB"/>
            </a:p>
          </p:txBody>
        </p:sp>
        <p:sp>
          <p:nvSpPr>
            <p:cNvPr id="1435" name="Freeform: Shape 1434">
              <a:extLst>
                <a:ext uri="{FF2B5EF4-FFF2-40B4-BE49-F238E27FC236}">
                  <a16:creationId xmlns:a16="http://schemas.microsoft.com/office/drawing/2014/main" id="{E0FE9DD8-1425-E3A1-DAB9-964C35E2BFA3}"/>
                </a:ext>
              </a:extLst>
            </p:cNvPr>
            <p:cNvSpPr/>
            <p:nvPr/>
          </p:nvSpPr>
          <p:spPr>
            <a:xfrm>
              <a:off x="10390392" y="5221294"/>
              <a:ext cx="14860" cy="1748"/>
            </a:xfrm>
            <a:custGeom>
              <a:avLst/>
              <a:gdLst>
                <a:gd name="connsiteX0" fmla="*/ 0 w 14860"/>
                <a:gd name="connsiteY0" fmla="*/ 1748 h 1748"/>
                <a:gd name="connsiteX1" fmla="*/ 14861 w 14860"/>
                <a:gd name="connsiteY1" fmla="*/ 0 h 1748"/>
                <a:gd name="connsiteX2" fmla="*/ 0 w 14860"/>
                <a:gd name="connsiteY2" fmla="*/ 1748 h 1748"/>
              </a:gdLst>
              <a:ahLst/>
              <a:cxnLst>
                <a:cxn ang="0">
                  <a:pos x="connsiteX0" y="connsiteY0"/>
                </a:cxn>
                <a:cxn ang="0">
                  <a:pos x="connsiteX1" y="connsiteY1"/>
                </a:cxn>
                <a:cxn ang="0">
                  <a:pos x="connsiteX2" y="connsiteY2"/>
                </a:cxn>
              </a:cxnLst>
              <a:rect l="l" t="t" r="r" b="b"/>
              <a:pathLst>
                <a:path w="14860" h="1748">
                  <a:moveTo>
                    <a:pt x="0" y="1748"/>
                  </a:moveTo>
                  <a:cubicBezTo>
                    <a:pt x="5245" y="874"/>
                    <a:pt x="9616" y="0"/>
                    <a:pt x="14861" y="0"/>
                  </a:cubicBezTo>
                  <a:cubicBezTo>
                    <a:pt x="9616" y="874"/>
                    <a:pt x="4371" y="1748"/>
                    <a:pt x="0" y="1748"/>
                  </a:cubicBezTo>
                  <a:close/>
                </a:path>
              </a:pathLst>
            </a:custGeom>
            <a:solidFill>
              <a:srgbClr val="E8706D"/>
            </a:solidFill>
            <a:ln w="8731" cap="flat">
              <a:noFill/>
              <a:prstDash val="solid"/>
              <a:miter/>
            </a:ln>
          </p:spPr>
          <p:txBody>
            <a:bodyPr rtlCol="0" anchor="ctr"/>
            <a:lstStyle/>
            <a:p>
              <a:endParaRPr lang="en-GB"/>
            </a:p>
          </p:txBody>
        </p:sp>
        <p:sp>
          <p:nvSpPr>
            <p:cNvPr id="1436" name="Freeform: Shape 1435">
              <a:extLst>
                <a:ext uri="{FF2B5EF4-FFF2-40B4-BE49-F238E27FC236}">
                  <a16:creationId xmlns:a16="http://schemas.microsoft.com/office/drawing/2014/main" id="{2BBB0CF8-995E-1F9E-4424-5E1C5B3AFFEA}"/>
                </a:ext>
              </a:extLst>
            </p:cNvPr>
            <p:cNvSpPr/>
            <p:nvPr/>
          </p:nvSpPr>
          <p:spPr>
            <a:xfrm>
              <a:off x="10333572" y="5247519"/>
              <a:ext cx="3496" cy="1748"/>
            </a:xfrm>
            <a:custGeom>
              <a:avLst/>
              <a:gdLst>
                <a:gd name="connsiteX0" fmla="*/ 3497 w 3496"/>
                <a:gd name="connsiteY0" fmla="*/ 1748 h 1748"/>
                <a:gd name="connsiteX1" fmla="*/ 0 w 3496"/>
                <a:gd name="connsiteY1" fmla="*/ 0 h 1748"/>
                <a:gd name="connsiteX2" fmla="*/ 3497 w 3496"/>
                <a:gd name="connsiteY2" fmla="*/ 1748 h 1748"/>
                <a:gd name="connsiteX3" fmla="*/ 3497 w 3496"/>
                <a:gd name="connsiteY3" fmla="*/ 1748 h 1748"/>
              </a:gdLst>
              <a:ahLst/>
              <a:cxnLst>
                <a:cxn ang="0">
                  <a:pos x="connsiteX0" y="connsiteY0"/>
                </a:cxn>
                <a:cxn ang="0">
                  <a:pos x="connsiteX1" y="connsiteY1"/>
                </a:cxn>
                <a:cxn ang="0">
                  <a:pos x="connsiteX2" y="connsiteY2"/>
                </a:cxn>
                <a:cxn ang="0">
                  <a:pos x="connsiteX3" y="connsiteY3"/>
                </a:cxn>
              </a:cxnLst>
              <a:rect l="l" t="t" r="r" b="b"/>
              <a:pathLst>
                <a:path w="3496" h="1748">
                  <a:moveTo>
                    <a:pt x="3497" y="1748"/>
                  </a:moveTo>
                  <a:cubicBezTo>
                    <a:pt x="2622" y="874"/>
                    <a:pt x="1748" y="874"/>
                    <a:pt x="0" y="0"/>
                  </a:cubicBezTo>
                  <a:cubicBezTo>
                    <a:pt x="1748" y="0"/>
                    <a:pt x="2622" y="874"/>
                    <a:pt x="3497" y="1748"/>
                  </a:cubicBezTo>
                  <a:cubicBezTo>
                    <a:pt x="3497" y="1748"/>
                    <a:pt x="3497" y="1748"/>
                    <a:pt x="3497" y="1748"/>
                  </a:cubicBezTo>
                  <a:close/>
                </a:path>
              </a:pathLst>
            </a:custGeom>
            <a:solidFill>
              <a:srgbClr val="D6273B"/>
            </a:solidFill>
            <a:ln w="8731" cap="flat">
              <a:noFill/>
              <a:prstDash val="solid"/>
              <a:miter/>
            </a:ln>
          </p:spPr>
          <p:txBody>
            <a:bodyPr rtlCol="0" anchor="ctr"/>
            <a:lstStyle/>
            <a:p>
              <a:endParaRPr lang="en-GB"/>
            </a:p>
          </p:txBody>
        </p:sp>
        <p:sp>
          <p:nvSpPr>
            <p:cNvPr id="1437" name="Freeform: Shape 1436">
              <a:extLst>
                <a:ext uri="{FF2B5EF4-FFF2-40B4-BE49-F238E27FC236}">
                  <a16:creationId xmlns:a16="http://schemas.microsoft.com/office/drawing/2014/main" id="{2C7697ED-BF73-0497-E772-A8629319DA26}"/>
                </a:ext>
              </a:extLst>
            </p:cNvPr>
            <p:cNvSpPr/>
            <p:nvPr/>
          </p:nvSpPr>
          <p:spPr>
            <a:xfrm>
              <a:off x="10273257" y="460715"/>
              <a:ext cx="56819" cy="51574"/>
            </a:xfrm>
            <a:custGeom>
              <a:avLst/>
              <a:gdLst>
                <a:gd name="connsiteX0" fmla="*/ 56819 w 56819"/>
                <a:gd name="connsiteY0" fmla="*/ 6993 h 51574"/>
                <a:gd name="connsiteX1" fmla="*/ 56819 w 56819"/>
                <a:gd name="connsiteY1" fmla="*/ 40211 h 51574"/>
                <a:gd name="connsiteX2" fmla="*/ 13112 w 56819"/>
                <a:gd name="connsiteY2" fmla="*/ 51574 h 51574"/>
                <a:gd name="connsiteX3" fmla="*/ 0 w 56819"/>
                <a:gd name="connsiteY3" fmla="*/ 50700 h 51574"/>
                <a:gd name="connsiteX4" fmla="*/ 0 w 56819"/>
                <a:gd name="connsiteY4" fmla="*/ 20105 h 51574"/>
                <a:gd name="connsiteX5" fmla="*/ 17483 w 56819"/>
                <a:gd name="connsiteY5" fmla="*/ 0 h 51574"/>
                <a:gd name="connsiteX6" fmla="*/ 36714 w 56819"/>
                <a:gd name="connsiteY6" fmla="*/ 0 h 51574"/>
                <a:gd name="connsiteX7" fmla="*/ 56819 w 56819"/>
                <a:gd name="connsiteY7" fmla="*/ 6993 h 51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19" h="51574">
                  <a:moveTo>
                    <a:pt x="56819" y="6993"/>
                  </a:moveTo>
                  <a:cubicBezTo>
                    <a:pt x="56819" y="18357"/>
                    <a:pt x="56819" y="28847"/>
                    <a:pt x="56819" y="40211"/>
                  </a:cubicBezTo>
                  <a:cubicBezTo>
                    <a:pt x="41959" y="43707"/>
                    <a:pt x="27973" y="48078"/>
                    <a:pt x="13112" y="51574"/>
                  </a:cubicBezTo>
                  <a:cubicBezTo>
                    <a:pt x="8741" y="51574"/>
                    <a:pt x="4371" y="50700"/>
                    <a:pt x="0" y="50700"/>
                  </a:cubicBezTo>
                  <a:cubicBezTo>
                    <a:pt x="0" y="40211"/>
                    <a:pt x="0" y="29721"/>
                    <a:pt x="0" y="20105"/>
                  </a:cubicBezTo>
                  <a:cubicBezTo>
                    <a:pt x="6119" y="13112"/>
                    <a:pt x="12238" y="6993"/>
                    <a:pt x="17483" y="0"/>
                  </a:cubicBezTo>
                  <a:cubicBezTo>
                    <a:pt x="23602" y="0"/>
                    <a:pt x="30595" y="0"/>
                    <a:pt x="36714" y="0"/>
                  </a:cubicBezTo>
                  <a:cubicBezTo>
                    <a:pt x="44581" y="1748"/>
                    <a:pt x="50700" y="4371"/>
                    <a:pt x="56819" y="6993"/>
                  </a:cubicBezTo>
                  <a:close/>
                </a:path>
              </a:pathLst>
            </a:custGeom>
            <a:solidFill>
              <a:srgbClr val="923957"/>
            </a:solidFill>
            <a:ln w="8731" cap="flat">
              <a:noFill/>
              <a:prstDash val="solid"/>
              <a:miter/>
            </a:ln>
          </p:spPr>
          <p:txBody>
            <a:bodyPr rtlCol="0" anchor="ctr"/>
            <a:lstStyle/>
            <a:p>
              <a:endParaRPr lang="en-GB"/>
            </a:p>
          </p:txBody>
        </p:sp>
        <p:sp>
          <p:nvSpPr>
            <p:cNvPr id="1438" name="Freeform: Shape 1437">
              <a:extLst>
                <a:ext uri="{FF2B5EF4-FFF2-40B4-BE49-F238E27FC236}">
                  <a16:creationId xmlns:a16="http://schemas.microsoft.com/office/drawing/2014/main" id="{E5D974F7-C015-646E-3B36-44133CAF1E1E}"/>
                </a:ext>
              </a:extLst>
            </p:cNvPr>
            <p:cNvSpPr/>
            <p:nvPr/>
          </p:nvSpPr>
          <p:spPr>
            <a:xfrm>
              <a:off x="10224305" y="479946"/>
              <a:ext cx="48952" cy="38462"/>
            </a:xfrm>
            <a:custGeom>
              <a:avLst/>
              <a:gdLst>
                <a:gd name="connsiteX0" fmla="*/ 48952 w 48952"/>
                <a:gd name="connsiteY0" fmla="*/ 0 h 38462"/>
                <a:gd name="connsiteX1" fmla="*/ 48952 w 48952"/>
                <a:gd name="connsiteY1" fmla="*/ 30595 h 38462"/>
                <a:gd name="connsiteX2" fmla="*/ 0 w 48952"/>
                <a:gd name="connsiteY2" fmla="*/ 38462 h 38462"/>
                <a:gd name="connsiteX3" fmla="*/ 23602 w 48952"/>
                <a:gd name="connsiteY3" fmla="*/ 4371 h 38462"/>
                <a:gd name="connsiteX4" fmla="*/ 48952 w 48952"/>
                <a:gd name="connsiteY4" fmla="*/ 0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38462">
                  <a:moveTo>
                    <a:pt x="48952" y="0"/>
                  </a:moveTo>
                  <a:cubicBezTo>
                    <a:pt x="48952" y="10490"/>
                    <a:pt x="48952" y="20979"/>
                    <a:pt x="48952" y="30595"/>
                  </a:cubicBezTo>
                  <a:cubicBezTo>
                    <a:pt x="32343" y="33217"/>
                    <a:pt x="16609" y="35840"/>
                    <a:pt x="0" y="38462"/>
                  </a:cubicBezTo>
                  <a:cubicBezTo>
                    <a:pt x="7867" y="27098"/>
                    <a:pt x="15735" y="15735"/>
                    <a:pt x="23602" y="4371"/>
                  </a:cubicBezTo>
                  <a:cubicBezTo>
                    <a:pt x="33217" y="3497"/>
                    <a:pt x="41085" y="1748"/>
                    <a:pt x="48952" y="0"/>
                  </a:cubicBezTo>
                  <a:close/>
                </a:path>
              </a:pathLst>
            </a:custGeom>
            <a:solidFill>
              <a:srgbClr val="654A38"/>
            </a:solidFill>
            <a:ln w="8731" cap="flat">
              <a:noFill/>
              <a:prstDash val="solid"/>
              <a:miter/>
            </a:ln>
          </p:spPr>
          <p:txBody>
            <a:bodyPr rtlCol="0" anchor="ctr"/>
            <a:lstStyle/>
            <a:p>
              <a:endParaRPr lang="en-GB"/>
            </a:p>
          </p:txBody>
        </p:sp>
        <p:sp>
          <p:nvSpPr>
            <p:cNvPr id="1439" name="Freeform: Shape 1438">
              <a:extLst>
                <a:ext uri="{FF2B5EF4-FFF2-40B4-BE49-F238E27FC236}">
                  <a16:creationId xmlns:a16="http://schemas.microsoft.com/office/drawing/2014/main" id="{C91CFD8C-9547-BBF7-AFD6-53F7391D350A}"/>
                </a:ext>
              </a:extLst>
            </p:cNvPr>
            <p:cNvSpPr/>
            <p:nvPr/>
          </p:nvSpPr>
          <p:spPr>
            <a:xfrm>
              <a:off x="10223431" y="432742"/>
              <a:ext cx="68183" cy="51574"/>
            </a:xfrm>
            <a:custGeom>
              <a:avLst/>
              <a:gdLst>
                <a:gd name="connsiteX0" fmla="*/ 49826 w 68183"/>
                <a:gd name="connsiteY0" fmla="*/ 47204 h 51574"/>
                <a:gd name="connsiteX1" fmla="*/ 25350 w 68183"/>
                <a:gd name="connsiteY1" fmla="*/ 51574 h 51574"/>
                <a:gd name="connsiteX2" fmla="*/ 0 w 68183"/>
                <a:gd name="connsiteY2" fmla="*/ 28847 h 51574"/>
                <a:gd name="connsiteX3" fmla="*/ 19231 w 68183"/>
                <a:gd name="connsiteY3" fmla="*/ 0 h 51574"/>
                <a:gd name="connsiteX4" fmla="*/ 68183 w 68183"/>
                <a:gd name="connsiteY4" fmla="*/ 27098 h 51574"/>
                <a:gd name="connsiteX5" fmla="*/ 49826 w 68183"/>
                <a:gd name="connsiteY5" fmla="*/ 47204 h 51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83" h="51574">
                  <a:moveTo>
                    <a:pt x="49826" y="47204"/>
                  </a:moveTo>
                  <a:cubicBezTo>
                    <a:pt x="41959" y="48952"/>
                    <a:pt x="33217" y="50700"/>
                    <a:pt x="25350" y="51574"/>
                  </a:cubicBezTo>
                  <a:cubicBezTo>
                    <a:pt x="16609" y="43707"/>
                    <a:pt x="7867" y="36714"/>
                    <a:pt x="0" y="28847"/>
                  </a:cubicBezTo>
                  <a:cubicBezTo>
                    <a:pt x="6119" y="19231"/>
                    <a:pt x="13112" y="9616"/>
                    <a:pt x="19231" y="0"/>
                  </a:cubicBezTo>
                  <a:cubicBezTo>
                    <a:pt x="35840" y="8741"/>
                    <a:pt x="51574" y="18357"/>
                    <a:pt x="68183" y="27098"/>
                  </a:cubicBezTo>
                  <a:cubicBezTo>
                    <a:pt x="62064" y="34092"/>
                    <a:pt x="55945" y="40211"/>
                    <a:pt x="49826" y="47204"/>
                  </a:cubicBezTo>
                  <a:close/>
                </a:path>
              </a:pathLst>
            </a:custGeom>
            <a:solidFill>
              <a:srgbClr val="B23D4A"/>
            </a:solidFill>
            <a:ln w="8731" cap="flat">
              <a:noFill/>
              <a:prstDash val="solid"/>
              <a:miter/>
            </a:ln>
          </p:spPr>
          <p:txBody>
            <a:bodyPr rtlCol="0" anchor="ctr"/>
            <a:lstStyle/>
            <a:p>
              <a:endParaRPr lang="en-GB"/>
            </a:p>
          </p:txBody>
        </p:sp>
        <p:sp>
          <p:nvSpPr>
            <p:cNvPr id="1440" name="Freeform: Shape 1439">
              <a:extLst>
                <a:ext uri="{FF2B5EF4-FFF2-40B4-BE49-F238E27FC236}">
                  <a16:creationId xmlns:a16="http://schemas.microsoft.com/office/drawing/2014/main" id="{F9636A3E-37EE-A6D7-42B5-35ECF4B783A2}"/>
                </a:ext>
              </a:extLst>
            </p:cNvPr>
            <p:cNvSpPr/>
            <p:nvPr/>
          </p:nvSpPr>
          <p:spPr>
            <a:xfrm>
              <a:off x="10223431" y="432742"/>
              <a:ext cx="19231" cy="28846"/>
            </a:xfrm>
            <a:custGeom>
              <a:avLst/>
              <a:gdLst>
                <a:gd name="connsiteX0" fmla="*/ 19231 w 19231"/>
                <a:gd name="connsiteY0" fmla="*/ 0 h 28846"/>
                <a:gd name="connsiteX1" fmla="*/ 0 w 19231"/>
                <a:gd name="connsiteY1" fmla="*/ 28847 h 28846"/>
                <a:gd name="connsiteX2" fmla="*/ 19231 w 19231"/>
                <a:gd name="connsiteY2" fmla="*/ 0 h 28846"/>
              </a:gdLst>
              <a:ahLst/>
              <a:cxnLst>
                <a:cxn ang="0">
                  <a:pos x="connsiteX0" y="connsiteY0"/>
                </a:cxn>
                <a:cxn ang="0">
                  <a:pos x="connsiteX1" y="connsiteY1"/>
                </a:cxn>
                <a:cxn ang="0">
                  <a:pos x="connsiteX2" y="connsiteY2"/>
                </a:cxn>
              </a:cxnLst>
              <a:rect l="l" t="t" r="r" b="b"/>
              <a:pathLst>
                <a:path w="19231" h="28846">
                  <a:moveTo>
                    <a:pt x="19231" y="0"/>
                  </a:moveTo>
                  <a:cubicBezTo>
                    <a:pt x="13112" y="9616"/>
                    <a:pt x="6119" y="19231"/>
                    <a:pt x="0" y="28847"/>
                  </a:cubicBezTo>
                  <a:cubicBezTo>
                    <a:pt x="6119" y="19231"/>
                    <a:pt x="12238" y="9616"/>
                    <a:pt x="19231" y="0"/>
                  </a:cubicBezTo>
                  <a:close/>
                </a:path>
              </a:pathLst>
            </a:custGeom>
            <a:solidFill>
              <a:srgbClr val="54683D"/>
            </a:solidFill>
            <a:ln w="8731" cap="flat">
              <a:noFill/>
              <a:prstDash val="solid"/>
              <a:miter/>
            </a:ln>
          </p:spPr>
          <p:txBody>
            <a:bodyPr rtlCol="0" anchor="ctr"/>
            <a:lstStyle/>
            <a:p>
              <a:endParaRPr lang="en-GB"/>
            </a:p>
          </p:txBody>
        </p:sp>
        <p:sp>
          <p:nvSpPr>
            <p:cNvPr id="1441" name="Freeform: Shape 1440">
              <a:extLst>
                <a:ext uri="{FF2B5EF4-FFF2-40B4-BE49-F238E27FC236}">
                  <a16:creationId xmlns:a16="http://schemas.microsoft.com/office/drawing/2014/main" id="{1AB07F7B-E7DA-BB6D-CF75-F4370298C4C1}"/>
                </a:ext>
              </a:extLst>
            </p:cNvPr>
            <p:cNvSpPr/>
            <p:nvPr/>
          </p:nvSpPr>
          <p:spPr>
            <a:xfrm>
              <a:off x="9997028" y="5408361"/>
              <a:ext cx="148604" cy="144233"/>
            </a:xfrm>
            <a:custGeom>
              <a:avLst/>
              <a:gdLst>
                <a:gd name="connsiteX0" fmla="*/ 130247 w 148604"/>
                <a:gd name="connsiteY0" fmla="*/ 6119 h 144233"/>
                <a:gd name="connsiteX1" fmla="*/ 148604 w 148604"/>
                <a:gd name="connsiteY1" fmla="*/ 0 h 144233"/>
                <a:gd name="connsiteX2" fmla="*/ 148604 w 148604"/>
                <a:gd name="connsiteY2" fmla="*/ 19231 h 144233"/>
                <a:gd name="connsiteX3" fmla="*/ 65561 w 148604"/>
                <a:gd name="connsiteY3" fmla="*/ 144234 h 144233"/>
                <a:gd name="connsiteX4" fmla="*/ 21854 w 148604"/>
                <a:gd name="connsiteY4" fmla="*/ 128499 h 144233"/>
                <a:gd name="connsiteX5" fmla="*/ 20980 w 148604"/>
                <a:gd name="connsiteY5" fmla="*/ 128499 h 144233"/>
                <a:gd name="connsiteX6" fmla="*/ 6993 w 148604"/>
                <a:gd name="connsiteY6" fmla="*/ 102274 h 144233"/>
                <a:gd name="connsiteX7" fmla="*/ 0 w 148604"/>
                <a:gd name="connsiteY7" fmla="*/ 47203 h 144233"/>
                <a:gd name="connsiteX8" fmla="*/ 6119 w 148604"/>
                <a:gd name="connsiteY8" fmla="*/ 41959 h 144233"/>
                <a:gd name="connsiteX9" fmla="*/ 34966 w 148604"/>
                <a:gd name="connsiteY9" fmla="*/ 42833 h 144233"/>
                <a:gd name="connsiteX10" fmla="*/ 72554 w 148604"/>
                <a:gd name="connsiteY10" fmla="*/ 31469 h 144233"/>
                <a:gd name="connsiteX11" fmla="*/ 95282 w 148604"/>
                <a:gd name="connsiteY11" fmla="*/ 33217 h 144233"/>
                <a:gd name="connsiteX12" fmla="*/ 95282 w 148604"/>
                <a:gd name="connsiteY12" fmla="*/ 33217 h 144233"/>
                <a:gd name="connsiteX13" fmla="*/ 107520 w 148604"/>
                <a:gd name="connsiteY13" fmla="*/ 50700 h 144233"/>
                <a:gd name="connsiteX14" fmla="*/ 130247 w 148604"/>
                <a:gd name="connsiteY14" fmla="*/ 6119 h 144233"/>
                <a:gd name="connsiteX15" fmla="*/ 42833 w 148604"/>
                <a:gd name="connsiteY15" fmla="*/ 123254 h 144233"/>
                <a:gd name="connsiteX16" fmla="*/ 67309 w 148604"/>
                <a:gd name="connsiteY16" fmla="*/ 84791 h 144233"/>
                <a:gd name="connsiteX17" fmla="*/ 41959 w 148604"/>
                <a:gd name="connsiteY17" fmla="*/ 61190 h 144233"/>
                <a:gd name="connsiteX18" fmla="*/ 15735 w 148604"/>
                <a:gd name="connsiteY18" fmla="*/ 86540 h 144233"/>
                <a:gd name="connsiteX19" fmla="*/ 42833 w 148604"/>
                <a:gd name="connsiteY19" fmla="*/ 123254 h 14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8604" h="144233">
                  <a:moveTo>
                    <a:pt x="130247" y="6119"/>
                  </a:moveTo>
                  <a:cubicBezTo>
                    <a:pt x="136366" y="4371"/>
                    <a:pt x="142485" y="1748"/>
                    <a:pt x="148604" y="0"/>
                  </a:cubicBezTo>
                  <a:cubicBezTo>
                    <a:pt x="148604" y="6119"/>
                    <a:pt x="148604" y="12238"/>
                    <a:pt x="148604" y="19231"/>
                  </a:cubicBezTo>
                  <a:cubicBezTo>
                    <a:pt x="120632" y="61190"/>
                    <a:pt x="92659" y="103149"/>
                    <a:pt x="65561" y="144234"/>
                  </a:cubicBezTo>
                  <a:cubicBezTo>
                    <a:pt x="50700" y="138988"/>
                    <a:pt x="35840" y="133744"/>
                    <a:pt x="21854" y="128499"/>
                  </a:cubicBezTo>
                  <a:cubicBezTo>
                    <a:pt x="21854" y="128499"/>
                    <a:pt x="20980" y="128499"/>
                    <a:pt x="20980" y="128499"/>
                  </a:cubicBezTo>
                  <a:cubicBezTo>
                    <a:pt x="16609" y="119757"/>
                    <a:pt x="11364" y="111016"/>
                    <a:pt x="6993" y="102274"/>
                  </a:cubicBezTo>
                  <a:cubicBezTo>
                    <a:pt x="4371" y="83917"/>
                    <a:pt x="1748" y="65561"/>
                    <a:pt x="0" y="47203"/>
                  </a:cubicBezTo>
                  <a:cubicBezTo>
                    <a:pt x="1748" y="44581"/>
                    <a:pt x="3497" y="42833"/>
                    <a:pt x="6119" y="41959"/>
                  </a:cubicBezTo>
                  <a:cubicBezTo>
                    <a:pt x="15735" y="41959"/>
                    <a:pt x="25350" y="41959"/>
                    <a:pt x="34966" y="42833"/>
                  </a:cubicBezTo>
                  <a:cubicBezTo>
                    <a:pt x="48078" y="39336"/>
                    <a:pt x="60316" y="35840"/>
                    <a:pt x="72554" y="31469"/>
                  </a:cubicBezTo>
                  <a:cubicBezTo>
                    <a:pt x="80421" y="32343"/>
                    <a:pt x="87414" y="32343"/>
                    <a:pt x="95282" y="33217"/>
                  </a:cubicBezTo>
                  <a:lnTo>
                    <a:pt x="95282" y="33217"/>
                  </a:lnTo>
                  <a:cubicBezTo>
                    <a:pt x="99652" y="39336"/>
                    <a:pt x="103149" y="44581"/>
                    <a:pt x="107520" y="50700"/>
                  </a:cubicBezTo>
                  <a:cubicBezTo>
                    <a:pt x="115387" y="35840"/>
                    <a:pt x="122380" y="20979"/>
                    <a:pt x="130247" y="6119"/>
                  </a:cubicBezTo>
                  <a:close/>
                  <a:moveTo>
                    <a:pt x="42833" y="123254"/>
                  </a:moveTo>
                  <a:cubicBezTo>
                    <a:pt x="55071" y="105771"/>
                    <a:pt x="68183" y="94407"/>
                    <a:pt x="67309" y="84791"/>
                  </a:cubicBezTo>
                  <a:cubicBezTo>
                    <a:pt x="66435" y="75176"/>
                    <a:pt x="49826" y="60316"/>
                    <a:pt x="41959" y="61190"/>
                  </a:cubicBezTo>
                  <a:cubicBezTo>
                    <a:pt x="31469" y="62064"/>
                    <a:pt x="16609" y="76924"/>
                    <a:pt x="15735" y="86540"/>
                  </a:cubicBezTo>
                  <a:cubicBezTo>
                    <a:pt x="14861" y="95281"/>
                    <a:pt x="29721" y="105771"/>
                    <a:pt x="42833" y="123254"/>
                  </a:cubicBezTo>
                  <a:close/>
                </a:path>
              </a:pathLst>
            </a:custGeom>
            <a:solidFill>
              <a:srgbClr val="BA3325"/>
            </a:solidFill>
            <a:ln w="8731" cap="flat">
              <a:noFill/>
              <a:prstDash val="solid"/>
              <a:miter/>
            </a:ln>
          </p:spPr>
          <p:txBody>
            <a:bodyPr rtlCol="0" anchor="ctr"/>
            <a:lstStyle/>
            <a:p>
              <a:endParaRPr lang="en-GB"/>
            </a:p>
          </p:txBody>
        </p:sp>
        <p:sp>
          <p:nvSpPr>
            <p:cNvPr id="1442" name="Freeform: Shape 1441">
              <a:extLst>
                <a:ext uri="{FF2B5EF4-FFF2-40B4-BE49-F238E27FC236}">
                  <a16:creationId xmlns:a16="http://schemas.microsoft.com/office/drawing/2014/main" id="{3799766F-61E6-A6EA-CF46-32B51E080B1B}"/>
                </a:ext>
              </a:extLst>
            </p:cNvPr>
            <p:cNvSpPr/>
            <p:nvPr/>
          </p:nvSpPr>
          <p:spPr>
            <a:xfrm>
              <a:off x="10310845" y="5380388"/>
              <a:ext cx="27972" cy="91784"/>
            </a:xfrm>
            <a:custGeom>
              <a:avLst/>
              <a:gdLst>
                <a:gd name="connsiteX0" fmla="*/ 0 w 27972"/>
                <a:gd name="connsiteY0" fmla="*/ 0 h 91784"/>
                <a:gd name="connsiteX1" fmla="*/ 16609 w 27972"/>
                <a:gd name="connsiteY1" fmla="*/ 6993 h 91784"/>
                <a:gd name="connsiteX2" fmla="*/ 27973 w 27972"/>
                <a:gd name="connsiteY2" fmla="*/ 91785 h 91784"/>
                <a:gd name="connsiteX3" fmla="*/ 13112 w 27972"/>
                <a:gd name="connsiteY3" fmla="*/ 89163 h 91784"/>
                <a:gd name="connsiteX4" fmla="*/ 0 w 27972"/>
                <a:gd name="connsiteY4" fmla="*/ 0 h 91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91784">
                  <a:moveTo>
                    <a:pt x="0" y="0"/>
                  </a:moveTo>
                  <a:cubicBezTo>
                    <a:pt x="5245" y="2622"/>
                    <a:pt x="10490" y="5245"/>
                    <a:pt x="16609" y="6993"/>
                  </a:cubicBezTo>
                  <a:cubicBezTo>
                    <a:pt x="20105" y="34966"/>
                    <a:pt x="24476" y="62938"/>
                    <a:pt x="27973" y="91785"/>
                  </a:cubicBezTo>
                  <a:cubicBezTo>
                    <a:pt x="22728" y="90910"/>
                    <a:pt x="13112" y="90910"/>
                    <a:pt x="13112" y="89163"/>
                  </a:cubicBezTo>
                  <a:cubicBezTo>
                    <a:pt x="7867" y="59442"/>
                    <a:pt x="3497" y="29721"/>
                    <a:pt x="0" y="0"/>
                  </a:cubicBezTo>
                  <a:close/>
                </a:path>
              </a:pathLst>
            </a:custGeom>
            <a:solidFill>
              <a:srgbClr val="BA3325"/>
            </a:solidFill>
            <a:ln w="8731" cap="flat">
              <a:noFill/>
              <a:prstDash val="solid"/>
              <a:miter/>
            </a:ln>
          </p:spPr>
          <p:txBody>
            <a:bodyPr rtlCol="0" anchor="ctr"/>
            <a:lstStyle/>
            <a:p>
              <a:endParaRPr lang="en-GB"/>
            </a:p>
          </p:txBody>
        </p:sp>
        <p:sp>
          <p:nvSpPr>
            <p:cNvPr id="1443" name="Freeform: Shape 1442">
              <a:extLst>
                <a:ext uri="{FF2B5EF4-FFF2-40B4-BE49-F238E27FC236}">
                  <a16:creationId xmlns:a16="http://schemas.microsoft.com/office/drawing/2014/main" id="{B5C16FA2-9973-F514-2863-37DA35D56EF0}"/>
                </a:ext>
              </a:extLst>
            </p:cNvPr>
            <p:cNvSpPr/>
            <p:nvPr/>
          </p:nvSpPr>
          <p:spPr>
            <a:xfrm>
              <a:off x="10216437" y="5425844"/>
              <a:ext cx="43707" cy="41084"/>
            </a:xfrm>
            <a:custGeom>
              <a:avLst/>
              <a:gdLst>
                <a:gd name="connsiteX0" fmla="*/ 0 w 43707"/>
                <a:gd name="connsiteY0" fmla="*/ 0 h 41084"/>
                <a:gd name="connsiteX1" fmla="*/ 43707 w 43707"/>
                <a:gd name="connsiteY1" fmla="*/ 20105 h 41084"/>
                <a:gd name="connsiteX2" fmla="*/ 21854 w 43707"/>
                <a:gd name="connsiteY2" fmla="*/ 41084 h 41084"/>
                <a:gd name="connsiteX3" fmla="*/ 0 w 43707"/>
                <a:gd name="connsiteY3" fmla="*/ 0 h 41084"/>
              </a:gdLst>
              <a:ahLst/>
              <a:cxnLst>
                <a:cxn ang="0">
                  <a:pos x="connsiteX0" y="connsiteY0"/>
                </a:cxn>
                <a:cxn ang="0">
                  <a:pos x="connsiteX1" y="connsiteY1"/>
                </a:cxn>
                <a:cxn ang="0">
                  <a:pos x="connsiteX2" y="connsiteY2"/>
                </a:cxn>
                <a:cxn ang="0">
                  <a:pos x="connsiteX3" y="connsiteY3"/>
                </a:cxn>
              </a:cxnLst>
              <a:rect l="l" t="t" r="r" b="b"/>
              <a:pathLst>
                <a:path w="43707" h="41084">
                  <a:moveTo>
                    <a:pt x="0" y="0"/>
                  </a:moveTo>
                  <a:cubicBezTo>
                    <a:pt x="14860" y="6993"/>
                    <a:pt x="28847" y="13986"/>
                    <a:pt x="43707" y="20105"/>
                  </a:cubicBezTo>
                  <a:cubicBezTo>
                    <a:pt x="36714" y="27098"/>
                    <a:pt x="28847" y="34091"/>
                    <a:pt x="21854" y="41084"/>
                  </a:cubicBezTo>
                  <a:cubicBezTo>
                    <a:pt x="13986" y="27972"/>
                    <a:pt x="6993" y="13986"/>
                    <a:pt x="0" y="0"/>
                  </a:cubicBezTo>
                  <a:close/>
                </a:path>
              </a:pathLst>
            </a:custGeom>
            <a:solidFill>
              <a:srgbClr val="E7BB54"/>
            </a:solidFill>
            <a:ln w="8731" cap="flat">
              <a:noFill/>
              <a:prstDash val="solid"/>
              <a:miter/>
            </a:ln>
          </p:spPr>
          <p:txBody>
            <a:bodyPr rtlCol="0" anchor="ctr"/>
            <a:lstStyle/>
            <a:p>
              <a:endParaRPr lang="en-GB"/>
            </a:p>
          </p:txBody>
        </p:sp>
        <p:sp>
          <p:nvSpPr>
            <p:cNvPr id="1444" name="Freeform: Shape 1443">
              <a:extLst>
                <a:ext uri="{FF2B5EF4-FFF2-40B4-BE49-F238E27FC236}">
                  <a16:creationId xmlns:a16="http://schemas.microsoft.com/office/drawing/2014/main" id="{F3BA605C-72B7-3259-F2A4-9DA5DF58C6DC}"/>
                </a:ext>
              </a:extLst>
            </p:cNvPr>
            <p:cNvSpPr/>
            <p:nvPr/>
          </p:nvSpPr>
          <p:spPr>
            <a:xfrm>
              <a:off x="10155770" y="5487034"/>
              <a:ext cx="21331" cy="19314"/>
            </a:xfrm>
            <a:custGeom>
              <a:avLst/>
              <a:gdLst>
                <a:gd name="connsiteX0" fmla="*/ 21331 w 21331"/>
                <a:gd name="connsiteY0" fmla="*/ 8741 h 19314"/>
                <a:gd name="connsiteX1" fmla="*/ 13464 w 21331"/>
                <a:gd name="connsiteY1" fmla="*/ 19231 h 19314"/>
                <a:gd name="connsiteX2" fmla="*/ 352 w 21331"/>
                <a:gd name="connsiteY2" fmla="*/ 12238 h 19314"/>
                <a:gd name="connsiteX3" fmla="*/ 5597 w 21331"/>
                <a:gd name="connsiteY3" fmla="*/ 0 h 19314"/>
                <a:gd name="connsiteX4" fmla="*/ 21331 w 21331"/>
                <a:gd name="connsiteY4" fmla="*/ 8741 h 19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1" h="19314">
                  <a:moveTo>
                    <a:pt x="21331" y="8741"/>
                  </a:moveTo>
                  <a:cubicBezTo>
                    <a:pt x="17835" y="13986"/>
                    <a:pt x="15212" y="20105"/>
                    <a:pt x="13464" y="19231"/>
                  </a:cubicBezTo>
                  <a:cubicBezTo>
                    <a:pt x="8219" y="18357"/>
                    <a:pt x="2974" y="15734"/>
                    <a:pt x="352" y="12238"/>
                  </a:cubicBezTo>
                  <a:cubicBezTo>
                    <a:pt x="-1396" y="10489"/>
                    <a:pt x="3848" y="4371"/>
                    <a:pt x="5597" y="0"/>
                  </a:cubicBezTo>
                  <a:cubicBezTo>
                    <a:pt x="10842" y="3496"/>
                    <a:pt x="15212" y="6119"/>
                    <a:pt x="21331" y="8741"/>
                  </a:cubicBezTo>
                  <a:close/>
                </a:path>
              </a:pathLst>
            </a:custGeom>
            <a:solidFill>
              <a:srgbClr val="EA9024"/>
            </a:solidFill>
            <a:ln w="8731" cap="flat">
              <a:noFill/>
              <a:prstDash val="solid"/>
              <a:miter/>
            </a:ln>
          </p:spPr>
          <p:txBody>
            <a:bodyPr rtlCol="0" anchor="ctr"/>
            <a:lstStyle/>
            <a:p>
              <a:endParaRPr lang="en-GB"/>
            </a:p>
          </p:txBody>
        </p:sp>
        <p:sp>
          <p:nvSpPr>
            <p:cNvPr id="1445" name="Freeform: Shape 1444">
              <a:extLst>
                <a:ext uri="{FF2B5EF4-FFF2-40B4-BE49-F238E27FC236}">
                  <a16:creationId xmlns:a16="http://schemas.microsoft.com/office/drawing/2014/main" id="{E8C3370A-84C9-4092-AAB0-AA6E09ED67B2}"/>
                </a:ext>
              </a:extLst>
            </p:cNvPr>
            <p:cNvSpPr/>
            <p:nvPr/>
          </p:nvSpPr>
          <p:spPr>
            <a:xfrm>
              <a:off x="10368538" y="5443327"/>
              <a:ext cx="19231" cy="13986"/>
            </a:xfrm>
            <a:custGeom>
              <a:avLst/>
              <a:gdLst>
                <a:gd name="connsiteX0" fmla="*/ 4371 w 19231"/>
                <a:gd name="connsiteY0" fmla="*/ 0 h 13986"/>
                <a:gd name="connsiteX1" fmla="*/ 19231 w 19231"/>
                <a:gd name="connsiteY1" fmla="*/ 13986 h 13986"/>
                <a:gd name="connsiteX2" fmla="*/ 0 w 19231"/>
                <a:gd name="connsiteY2" fmla="*/ 13986 h 13986"/>
                <a:gd name="connsiteX3" fmla="*/ 4371 w 19231"/>
                <a:gd name="connsiteY3" fmla="*/ 0 h 13986"/>
              </a:gdLst>
              <a:ahLst/>
              <a:cxnLst>
                <a:cxn ang="0">
                  <a:pos x="connsiteX0" y="connsiteY0"/>
                </a:cxn>
                <a:cxn ang="0">
                  <a:pos x="connsiteX1" y="connsiteY1"/>
                </a:cxn>
                <a:cxn ang="0">
                  <a:pos x="connsiteX2" y="connsiteY2"/>
                </a:cxn>
                <a:cxn ang="0">
                  <a:pos x="connsiteX3" y="connsiteY3"/>
                </a:cxn>
              </a:cxnLst>
              <a:rect l="l" t="t" r="r" b="b"/>
              <a:pathLst>
                <a:path w="19231" h="13986">
                  <a:moveTo>
                    <a:pt x="4371" y="0"/>
                  </a:moveTo>
                  <a:cubicBezTo>
                    <a:pt x="9616" y="4371"/>
                    <a:pt x="13986" y="8741"/>
                    <a:pt x="19231" y="13986"/>
                  </a:cubicBezTo>
                  <a:cubicBezTo>
                    <a:pt x="13112" y="13986"/>
                    <a:pt x="6119" y="13986"/>
                    <a:pt x="0" y="13986"/>
                  </a:cubicBezTo>
                  <a:cubicBezTo>
                    <a:pt x="874" y="9615"/>
                    <a:pt x="2623" y="5245"/>
                    <a:pt x="4371" y="0"/>
                  </a:cubicBezTo>
                  <a:close/>
                </a:path>
              </a:pathLst>
            </a:custGeom>
            <a:solidFill>
              <a:srgbClr val="E17A69"/>
            </a:solidFill>
            <a:ln w="8731" cap="flat">
              <a:noFill/>
              <a:prstDash val="solid"/>
              <a:miter/>
            </a:ln>
          </p:spPr>
          <p:txBody>
            <a:bodyPr rtlCol="0" anchor="ctr"/>
            <a:lstStyle/>
            <a:p>
              <a:endParaRPr lang="en-GB"/>
            </a:p>
          </p:txBody>
        </p:sp>
        <p:sp>
          <p:nvSpPr>
            <p:cNvPr id="1446" name="Freeform: Shape 1445">
              <a:extLst>
                <a:ext uri="{FF2B5EF4-FFF2-40B4-BE49-F238E27FC236}">
                  <a16:creationId xmlns:a16="http://schemas.microsoft.com/office/drawing/2014/main" id="{1E0A0DF4-EF16-B737-C192-471F20701483}"/>
                </a:ext>
              </a:extLst>
            </p:cNvPr>
            <p:cNvSpPr/>
            <p:nvPr/>
          </p:nvSpPr>
          <p:spPr>
            <a:xfrm>
              <a:off x="11861477" y="898660"/>
              <a:ext cx="25446" cy="20217"/>
            </a:xfrm>
            <a:custGeom>
              <a:avLst/>
              <a:gdLst>
                <a:gd name="connsiteX0" fmla="*/ 25446 w 25446"/>
                <a:gd name="connsiteY0" fmla="*/ 12238 h 20217"/>
                <a:gd name="connsiteX1" fmla="*/ 8838 w 25446"/>
                <a:gd name="connsiteY1" fmla="*/ 20105 h 20217"/>
                <a:gd name="connsiteX2" fmla="*/ 96 w 25446"/>
                <a:gd name="connsiteY2" fmla="*/ 8741 h 20217"/>
                <a:gd name="connsiteX3" fmla="*/ 11460 w 25446"/>
                <a:gd name="connsiteY3" fmla="*/ 0 h 20217"/>
                <a:gd name="connsiteX4" fmla="*/ 25446 w 25446"/>
                <a:gd name="connsiteY4" fmla="*/ 12238 h 20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 h="20217">
                  <a:moveTo>
                    <a:pt x="25446" y="12238"/>
                  </a:moveTo>
                  <a:cubicBezTo>
                    <a:pt x="17579" y="16609"/>
                    <a:pt x="12334" y="20979"/>
                    <a:pt x="8838" y="20105"/>
                  </a:cubicBezTo>
                  <a:cubicBezTo>
                    <a:pt x="4467" y="19231"/>
                    <a:pt x="-778" y="12238"/>
                    <a:pt x="96" y="8741"/>
                  </a:cubicBezTo>
                  <a:cubicBezTo>
                    <a:pt x="970" y="5245"/>
                    <a:pt x="7089" y="0"/>
                    <a:pt x="11460" y="0"/>
                  </a:cubicBezTo>
                  <a:cubicBezTo>
                    <a:pt x="14957" y="0"/>
                    <a:pt x="18453" y="6119"/>
                    <a:pt x="25446" y="12238"/>
                  </a:cubicBezTo>
                  <a:close/>
                </a:path>
              </a:pathLst>
            </a:custGeom>
            <a:solidFill>
              <a:srgbClr val="7B2B29"/>
            </a:solidFill>
            <a:ln w="8731" cap="flat">
              <a:noFill/>
              <a:prstDash val="solid"/>
              <a:miter/>
            </a:ln>
          </p:spPr>
          <p:txBody>
            <a:bodyPr rtlCol="0" anchor="ctr"/>
            <a:lstStyle/>
            <a:p>
              <a:endParaRPr lang="en-GB"/>
            </a:p>
          </p:txBody>
        </p:sp>
        <p:sp>
          <p:nvSpPr>
            <p:cNvPr id="1447" name="Freeform: Shape 1446">
              <a:extLst>
                <a:ext uri="{FF2B5EF4-FFF2-40B4-BE49-F238E27FC236}">
                  <a16:creationId xmlns:a16="http://schemas.microsoft.com/office/drawing/2014/main" id="{0164AAC2-CEF9-DAA7-97EB-136B50EFFCB7}"/>
                </a:ext>
              </a:extLst>
            </p:cNvPr>
            <p:cNvSpPr/>
            <p:nvPr/>
          </p:nvSpPr>
          <p:spPr>
            <a:xfrm>
              <a:off x="10214689" y="6428485"/>
              <a:ext cx="48077" cy="54949"/>
            </a:xfrm>
            <a:custGeom>
              <a:avLst/>
              <a:gdLst>
                <a:gd name="connsiteX0" fmla="*/ 48078 w 48077"/>
                <a:gd name="connsiteY0" fmla="*/ 39336 h 54949"/>
                <a:gd name="connsiteX1" fmla="*/ 0 w 48077"/>
                <a:gd name="connsiteY1" fmla="*/ 23602 h 54949"/>
                <a:gd name="connsiteX2" fmla="*/ 9615 w 48077"/>
                <a:gd name="connsiteY2" fmla="*/ 0 h 54949"/>
                <a:gd name="connsiteX3" fmla="*/ 27098 w 48077"/>
                <a:gd name="connsiteY3" fmla="*/ 5245 h 54949"/>
                <a:gd name="connsiteX4" fmla="*/ 15735 w 48077"/>
                <a:gd name="connsiteY4" fmla="*/ 24476 h 54949"/>
                <a:gd name="connsiteX5" fmla="*/ 43707 w 48077"/>
                <a:gd name="connsiteY5" fmla="*/ 34966 h 54949"/>
                <a:gd name="connsiteX6" fmla="*/ 48078 w 48077"/>
                <a:gd name="connsiteY6" fmla="*/ 39336 h 54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077" h="54949">
                  <a:moveTo>
                    <a:pt x="48078" y="39336"/>
                  </a:moveTo>
                  <a:cubicBezTo>
                    <a:pt x="18357" y="76051"/>
                    <a:pt x="13112" y="38462"/>
                    <a:pt x="0" y="23602"/>
                  </a:cubicBezTo>
                  <a:cubicBezTo>
                    <a:pt x="3497" y="15735"/>
                    <a:pt x="6119" y="7867"/>
                    <a:pt x="9615" y="0"/>
                  </a:cubicBezTo>
                  <a:cubicBezTo>
                    <a:pt x="15735" y="1748"/>
                    <a:pt x="20979" y="3497"/>
                    <a:pt x="27098" y="5245"/>
                  </a:cubicBezTo>
                  <a:cubicBezTo>
                    <a:pt x="23602" y="11364"/>
                    <a:pt x="20105" y="18357"/>
                    <a:pt x="15735" y="24476"/>
                  </a:cubicBezTo>
                  <a:cubicBezTo>
                    <a:pt x="25350" y="27973"/>
                    <a:pt x="34092" y="31469"/>
                    <a:pt x="43707" y="34966"/>
                  </a:cubicBezTo>
                  <a:cubicBezTo>
                    <a:pt x="45455" y="36714"/>
                    <a:pt x="46330" y="38462"/>
                    <a:pt x="48078" y="39336"/>
                  </a:cubicBezTo>
                  <a:close/>
                </a:path>
              </a:pathLst>
            </a:custGeom>
            <a:solidFill>
              <a:srgbClr val="4F513D"/>
            </a:solidFill>
            <a:ln w="8731" cap="flat">
              <a:noFill/>
              <a:prstDash val="solid"/>
              <a:miter/>
            </a:ln>
          </p:spPr>
          <p:txBody>
            <a:bodyPr rtlCol="0" anchor="ctr"/>
            <a:lstStyle/>
            <a:p>
              <a:endParaRPr lang="en-GB"/>
            </a:p>
          </p:txBody>
        </p:sp>
        <p:sp>
          <p:nvSpPr>
            <p:cNvPr id="1448" name="Freeform: Shape 1447">
              <a:extLst>
                <a:ext uri="{FF2B5EF4-FFF2-40B4-BE49-F238E27FC236}">
                  <a16:creationId xmlns:a16="http://schemas.microsoft.com/office/drawing/2014/main" id="{786C0081-C364-5302-D87F-8DFEC8871395}"/>
                </a:ext>
              </a:extLst>
            </p:cNvPr>
            <p:cNvSpPr/>
            <p:nvPr/>
          </p:nvSpPr>
          <p:spPr>
            <a:xfrm>
              <a:off x="10224305" y="6411876"/>
              <a:ext cx="35839" cy="27098"/>
            </a:xfrm>
            <a:custGeom>
              <a:avLst/>
              <a:gdLst>
                <a:gd name="connsiteX0" fmla="*/ 17483 w 35839"/>
                <a:gd name="connsiteY0" fmla="*/ 22727 h 27098"/>
                <a:gd name="connsiteX1" fmla="*/ 0 w 35839"/>
                <a:gd name="connsiteY1" fmla="*/ 17483 h 27098"/>
                <a:gd name="connsiteX2" fmla="*/ 18357 w 35839"/>
                <a:gd name="connsiteY2" fmla="*/ 0 h 27098"/>
                <a:gd name="connsiteX3" fmla="*/ 35840 w 35839"/>
                <a:gd name="connsiteY3" fmla="*/ 23602 h 27098"/>
                <a:gd name="connsiteX4" fmla="*/ 34092 w 35839"/>
                <a:gd name="connsiteY4" fmla="*/ 27098 h 27098"/>
                <a:gd name="connsiteX5" fmla="*/ 17483 w 35839"/>
                <a:gd name="connsiteY5" fmla="*/ 22727 h 27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27098">
                  <a:moveTo>
                    <a:pt x="17483" y="22727"/>
                  </a:moveTo>
                  <a:cubicBezTo>
                    <a:pt x="11364" y="20979"/>
                    <a:pt x="6119" y="19231"/>
                    <a:pt x="0" y="17483"/>
                  </a:cubicBezTo>
                  <a:cubicBezTo>
                    <a:pt x="6119" y="11364"/>
                    <a:pt x="12238" y="6119"/>
                    <a:pt x="18357" y="0"/>
                  </a:cubicBezTo>
                  <a:cubicBezTo>
                    <a:pt x="24476" y="7867"/>
                    <a:pt x="29721" y="15734"/>
                    <a:pt x="35840" y="23602"/>
                  </a:cubicBezTo>
                  <a:cubicBezTo>
                    <a:pt x="35840" y="23602"/>
                    <a:pt x="34092" y="27098"/>
                    <a:pt x="34092" y="27098"/>
                  </a:cubicBezTo>
                  <a:cubicBezTo>
                    <a:pt x="27973" y="25350"/>
                    <a:pt x="22728" y="23602"/>
                    <a:pt x="17483" y="22727"/>
                  </a:cubicBezTo>
                  <a:close/>
                </a:path>
              </a:pathLst>
            </a:custGeom>
            <a:solidFill>
              <a:srgbClr val="654A38"/>
            </a:solidFill>
            <a:ln w="8731" cap="flat">
              <a:noFill/>
              <a:prstDash val="solid"/>
              <a:miter/>
            </a:ln>
          </p:spPr>
          <p:txBody>
            <a:bodyPr rtlCol="0" anchor="ctr"/>
            <a:lstStyle/>
            <a:p>
              <a:endParaRPr lang="en-GB"/>
            </a:p>
          </p:txBody>
        </p:sp>
        <p:sp>
          <p:nvSpPr>
            <p:cNvPr id="1449" name="Freeform: Shape 1448">
              <a:extLst>
                <a:ext uri="{FF2B5EF4-FFF2-40B4-BE49-F238E27FC236}">
                  <a16:creationId xmlns:a16="http://schemas.microsoft.com/office/drawing/2014/main" id="{208879C9-04CC-C042-5458-1F1BE391F323}"/>
                </a:ext>
              </a:extLst>
            </p:cNvPr>
            <p:cNvSpPr/>
            <p:nvPr/>
          </p:nvSpPr>
          <p:spPr>
            <a:xfrm>
              <a:off x="9045086" y="1010550"/>
              <a:ext cx="6118" cy="6993"/>
            </a:xfrm>
            <a:custGeom>
              <a:avLst/>
              <a:gdLst>
                <a:gd name="connsiteX0" fmla="*/ 6119 w 6118"/>
                <a:gd name="connsiteY0" fmla="*/ 0 h 6993"/>
                <a:gd name="connsiteX1" fmla="*/ 0 w 6118"/>
                <a:gd name="connsiteY1" fmla="*/ 6993 h 6993"/>
                <a:gd name="connsiteX2" fmla="*/ 6119 w 6118"/>
                <a:gd name="connsiteY2" fmla="*/ 0 h 6993"/>
              </a:gdLst>
              <a:ahLst/>
              <a:cxnLst>
                <a:cxn ang="0">
                  <a:pos x="connsiteX0" y="connsiteY0"/>
                </a:cxn>
                <a:cxn ang="0">
                  <a:pos x="connsiteX1" y="connsiteY1"/>
                </a:cxn>
                <a:cxn ang="0">
                  <a:pos x="connsiteX2" y="connsiteY2"/>
                </a:cxn>
              </a:cxnLst>
              <a:rect l="l" t="t" r="r" b="b"/>
              <a:pathLst>
                <a:path w="6118" h="6993">
                  <a:moveTo>
                    <a:pt x="6119" y="0"/>
                  </a:moveTo>
                  <a:cubicBezTo>
                    <a:pt x="4371" y="2622"/>
                    <a:pt x="1748" y="4371"/>
                    <a:pt x="0" y="6993"/>
                  </a:cubicBezTo>
                  <a:cubicBezTo>
                    <a:pt x="1748" y="4371"/>
                    <a:pt x="4371" y="2622"/>
                    <a:pt x="6119" y="0"/>
                  </a:cubicBezTo>
                  <a:close/>
                </a:path>
              </a:pathLst>
            </a:custGeom>
            <a:solidFill>
              <a:srgbClr val="7B2B29"/>
            </a:solidFill>
            <a:ln w="8731" cap="flat">
              <a:noFill/>
              <a:prstDash val="solid"/>
              <a:miter/>
            </a:ln>
          </p:spPr>
          <p:txBody>
            <a:bodyPr rtlCol="0" anchor="ctr"/>
            <a:lstStyle/>
            <a:p>
              <a:endParaRPr lang="en-GB"/>
            </a:p>
          </p:txBody>
        </p:sp>
        <p:sp>
          <p:nvSpPr>
            <p:cNvPr id="1450" name="Freeform: Shape 1449">
              <a:extLst>
                <a:ext uri="{FF2B5EF4-FFF2-40B4-BE49-F238E27FC236}">
                  <a16:creationId xmlns:a16="http://schemas.microsoft.com/office/drawing/2014/main" id="{1A9E240B-84D2-D6DE-A686-84020A08169B}"/>
                </a:ext>
              </a:extLst>
            </p:cNvPr>
            <p:cNvSpPr/>
            <p:nvPr/>
          </p:nvSpPr>
          <p:spPr>
            <a:xfrm>
              <a:off x="11866818" y="1037454"/>
              <a:ext cx="76050" cy="43901"/>
            </a:xfrm>
            <a:custGeom>
              <a:avLst/>
              <a:gdLst>
                <a:gd name="connsiteX0" fmla="*/ 76051 w 76050"/>
                <a:gd name="connsiteY0" fmla="*/ 22048 h 43901"/>
                <a:gd name="connsiteX1" fmla="*/ 59442 w 76050"/>
                <a:gd name="connsiteY1" fmla="*/ 34286 h 43901"/>
                <a:gd name="connsiteX2" fmla="*/ 36714 w 76050"/>
                <a:gd name="connsiteY2" fmla="*/ 34286 h 43901"/>
                <a:gd name="connsiteX3" fmla="*/ 24476 w 76050"/>
                <a:gd name="connsiteY3" fmla="*/ 28167 h 43901"/>
                <a:gd name="connsiteX4" fmla="*/ 23602 w 76050"/>
                <a:gd name="connsiteY4" fmla="*/ 42153 h 43901"/>
                <a:gd name="connsiteX5" fmla="*/ 20980 w 76050"/>
                <a:gd name="connsiteY5" fmla="*/ 43902 h 43901"/>
                <a:gd name="connsiteX6" fmla="*/ 0 w 76050"/>
                <a:gd name="connsiteY6" fmla="*/ 13307 h 43901"/>
                <a:gd name="connsiteX7" fmla="*/ 32343 w 76050"/>
                <a:gd name="connsiteY7" fmla="*/ 195 h 43901"/>
                <a:gd name="connsiteX8" fmla="*/ 76051 w 76050"/>
                <a:gd name="connsiteY8" fmla="*/ 22048 h 43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050" h="43901">
                  <a:moveTo>
                    <a:pt x="76051" y="22048"/>
                  </a:moveTo>
                  <a:cubicBezTo>
                    <a:pt x="70806" y="26419"/>
                    <a:pt x="65561" y="29915"/>
                    <a:pt x="59442" y="34286"/>
                  </a:cubicBezTo>
                  <a:cubicBezTo>
                    <a:pt x="51575" y="34286"/>
                    <a:pt x="44581" y="34286"/>
                    <a:pt x="36714" y="34286"/>
                  </a:cubicBezTo>
                  <a:cubicBezTo>
                    <a:pt x="32343" y="32538"/>
                    <a:pt x="27973" y="29915"/>
                    <a:pt x="24476" y="28167"/>
                  </a:cubicBezTo>
                  <a:cubicBezTo>
                    <a:pt x="24476" y="32538"/>
                    <a:pt x="23602" y="37783"/>
                    <a:pt x="23602" y="42153"/>
                  </a:cubicBezTo>
                  <a:cubicBezTo>
                    <a:pt x="23602" y="42153"/>
                    <a:pt x="20980" y="43902"/>
                    <a:pt x="20980" y="43902"/>
                  </a:cubicBezTo>
                  <a:cubicBezTo>
                    <a:pt x="13986" y="33412"/>
                    <a:pt x="6993" y="22922"/>
                    <a:pt x="0" y="13307"/>
                  </a:cubicBezTo>
                  <a:cubicBezTo>
                    <a:pt x="10490" y="8936"/>
                    <a:pt x="22728" y="-1554"/>
                    <a:pt x="32343" y="195"/>
                  </a:cubicBezTo>
                  <a:cubicBezTo>
                    <a:pt x="48078" y="1943"/>
                    <a:pt x="62064" y="13307"/>
                    <a:pt x="76051" y="22048"/>
                  </a:cubicBezTo>
                  <a:close/>
                </a:path>
              </a:pathLst>
            </a:custGeom>
            <a:solidFill>
              <a:srgbClr val="D6273B"/>
            </a:solidFill>
            <a:ln w="8731" cap="flat">
              <a:noFill/>
              <a:prstDash val="solid"/>
              <a:miter/>
            </a:ln>
          </p:spPr>
          <p:txBody>
            <a:bodyPr rtlCol="0" anchor="ctr"/>
            <a:lstStyle/>
            <a:p>
              <a:endParaRPr lang="en-GB"/>
            </a:p>
          </p:txBody>
        </p:sp>
        <p:sp>
          <p:nvSpPr>
            <p:cNvPr id="1451" name="Freeform: Shape 1450">
              <a:extLst>
                <a:ext uri="{FF2B5EF4-FFF2-40B4-BE49-F238E27FC236}">
                  <a16:creationId xmlns:a16="http://schemas.microsoft.com/office/drawing/2014/main" id="{A6A59F4C-FA04-9344-A3C5-CA25C7301B6E}"/>
                </a:ext>
              </a:extLst>
            </p:cNvPr>
            <p:cNvSpPr/>
            <p:nvPr/>
          </p:nvSpPr>
          <p:spPr>
            <a:xfrm>
              <a:off x="9198061" y="3548186"/>
              <a:ext cx="28943" cy="30594"/>
            </a:xfrm>
            <a:custGeom>
              <a:avLst/>
              <a:gdLst>
                <a:gd name="connsiteX0" fmla="*/ 2622 w 28943"/>
                <a:gd name="connsiteY0" fmla="*/ 30595 h 30594"/>
                <a:gd name="connsiteX1" fmla="*/ 0 w 28943"/>
                <a:gd name="connsiteY1" fmla="*/ 20105 h 30594"/>
                <a:gd name="connsiteX2" fmla="*/ 21854 w 28943"/>
                <a:gd name="connsiteY2" fmla="*/ 0 h 30594"/>
                <a:gd name="connsiteX3" fmla="*/ 28847 w 28943"/>
                <a:gd name="connsiteY3" fmla="*/ 13112 h 30594"/>
                <a:gd name="connsiteX4" fmla="*/ 2622 w 28943"/>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43" h="30594">
                  <a:moveTo>
                    <a:pt x="2622" y="30595"/>
                  </a:moveTo>
                  <a:cubicBezTo>
                    <a:pt x="1748" y="27098"/>
                    <a:pt x="874" y="23602"/>
                    <a:pt x="0" y="20105"/>
                  </a:cubicBezTo>
                  <a:cubicBezTo>
                    <a:pt x="6993" y="13112"/>
                    <a:pt x="13986" y="6119"/>
                    <a:pt x="21854" y="0"/>
                  </a:cubicBezTo>
                  <a:cubicBezTo>
                    <a:pt x="24476" y="4371"/>
                    <a:pt x="29721" y="12238"/>
                    <a:pt x="28847" y="13112"/>
                  </a:cubicBezTo>
                  <a:cubicBezTo>
                    <a:pt x="20979" y="19231"/>
                    <a:pt x="11364" y="25350"/>
                    <a:pt x="2622" y="30595"/>
                  </a:cubicBezTo>
                  <a:close/>
                </a:path>
              </a:pathLst>
            </a:custGeom>
            <a:solidFill>
              <a:srgbClr val="7E4E29"/>
            </a:solidFill>
            <a:ln w="8731" cap="flat">
              <a:noFill/>
              <a:prstDash val="solid"/>
              <a:miter/>
            </a:ln>
          </p:spPr>
          <p:txBody>
            <a:bodyPr rtlCol="0" anchor="ctr"/>
            <a:lstStyle/>
            <a:p>
              <a:endParaRPr lang="en-GB"/>
            </a:p>
          </p:txBody>
        </p:sp>
        <p:sp>
          <p:nvSpPr>
            <p:cNvPr id="1452" name="Freeform: Shape 1451">
              <a:extLst>
                <a:ext uri="{FF2B5EF4-FFF2-40B4-BE49-F238E27FC236}">
                  <a16:creationId xmlns:a16="http://schemas.microsoft.com/office/drawing/2014/main" id="{4347E7A0-E330-804C-D72F-A645958769D0}"/>
                </a:ext>
              </a:extLst>
            </p:cNvPr>
            <p:cNvSpPr/>
            <p:nvPr/>
          </p:nvSpPr>
          <p:spPr>
            <a:xfrm>
              <a:off x="9393123" y="674005"/>
              <a:ext cx="45327" cy="84791"/>
            </a:xfrm>
            <a:custGeom>
              <a:avLst/>
              <a:gdLst>
                <a:gd name="connsiteX0" fmla="*/ 43579 w 45327"/>
                <a:gd name="connsiteY0" fmla="*/ 2622 h 84791"/>
                <a:gd name="connsiteX1" fmla="*/ 45328 w 45327"/>
                <a:gd name="connsiteY1" fmla="*/ 11364 h 84791"/>
                <a:gd name="connsiteX2" fmla="*/ 38334 w 45327"/>
                <a:gd name="connsiteY2" fmla="*/ 84792 h 84791"/>
                <a:gd name="connsiteX3" fmla="*/ 9488 w 45327"/>
                <a:gd name="connsiteY3" fmla="*/ 72554 h 84791"/>
                <a:gd name="connsiteX4" fmla="*/ 26970 w 45327"/>
                <a:gd name="connsiteY4" fmla="*/ 0 h 84791"/>
                <a:gd name="connsiteX5" fmla="*/ 43579 w 45327"/>
                <a:gd name="connsiteY5" fmla="*/ 2622 h 8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327" h="84791">
                  <a:moveTo>
                    <a:pt x="43579" y="2622"/>
                  </a:moveTo>
                  <a:cubicBezTo>
                    <a:pt x="43579" y="5245"/>
                    <a:pt x="44453" y="8741"/>
                    <a:pt x="45328" y="11364"/>
                  </a:cubicBezTo>
                  <a:cubicBezTo>
                    <a:pt x="42705" y="35840"/>
                    <a:pt x="40957" y="60316"/>
                    <a:pt x="38334" y="84792"/>
                  </a:cubicBezTo>
                  <a:cubicBezTo>
                    <a:pt x="28719" y="80421"/>
                    <a:pt x="19103" y="76924"/>
                    <a:pt x="9488" y="72554"/>
                  </a:cubicBezTo>
                  <a:cubicBezTo>
                    <a:pt x="19977" y="49826"/>
                    <a:pt x="-28100" y="12238"/>
                    <a:pt x="26970" y="0"/>
                  </a:cubicBezTo>
                  <a:cubicBezTo>
                    <a:pt x="33090" y="874"/>
                    <a:pt x="38334" y="1748"/>
                    <a:pt x="43579" y="2622"/>
                  </a:cubicBezTo>
                  <a:close/>
                </a:path>
              </a:pathLst>
            </a:custGeom>
            <a:solidFill>
              <a:srgbClr val="547F31"/>
            </a:solidFill>
            <a:ln w="8731" cap="flat">
              <a:noFill/>
              <a:prstDash val="solid"/>
              <a:miter/>
            </a:ln>
          </p:spPr>
          <p:txBody>
            <a:bodyPr rtlCol="0" anchor="ctr"/>
            <a:lstStyle/>
            <a:p>
              <a:endParaRPr lang="en-GB"/>
            </a:p>
          </p:txBody>
        </p:sp>
        <p:sp>
          <p:nvSpPr>
            <p:cNvPr id="1453" name="Freeform: Shape 1452">
              <a:extLst>
                <a:ext uri="{FF2B5EF4-FFF2-40B4-BE49-F238E27FC236}">
                  <a16:creationId xmlns:a16="http://schemas.microsoft.com/office/drawing/2014/main" id="{17D6709B-986A-BC11-DD4B-CEBAA2C21ECA}"/>
                </a:ext>
              </a:extLst>
            </p:cNvPr>
            <p:cNvSpPr/>
            <p:nvPr/>
          </p:nvSpPr>
          <p:spPr>
            <a:xfrm>
              <a:off x="9420094" y="634297"/>
              <a:ext cx="43707" cy="42330"/>
            </a:xfrm>
            <a:custGeom>
              <a:avLst/>
              <a:gdLst>
                <a:gd name="connsiteX0" fmla="*/ 16609 w 43707"/>
                <a:gd name="connsiteY0" fmla="*/ 42331 h 42330"/>
                <a:gd name="connsiteX1" fmla="*/ 0 w 43707"/>
                <a:gd name="connsiteY1" fmla="*/ 39708 h 42330"/>
                <a:gd name="connsiteX2" fmla="*/ 43707 w 43707"/>
                <a:gd name="connsiteY2" fmla="*/ 7365 h 42330"/>
                <a:gd name="connsiteX3" fmla="*/ 16609 w 43707"/>
                <a:gd name="connsiteY3" fmla="*/ 42331 h 42330"/>
              </a:gdLst>
              <a:ahLst/>
              <a:cxnLst>
                <a:cxn ang="0">
                  <a:pos x="connsiteX0" y="connsiteY0"/>
                </a:cxn>
                <a:cxn ang="0">
                  <a:pos x="connsiteX1" y="connsiteY1"/>
                </a:cxn>
                <a:cxn ang="0">
                  <a:pos x="connsiteX2" y="connsiteY2"/>
                </a:cxn>
                <a:cxn ang="0">
                  <a:pos x="connsiteX3" y="connsiteY3"/>
                </a:cxn>
              </a:cxnLst>
              <a:rect l="l" t="t" r="r" b="b"/>
              <a:pathLst>
                <a:path w="43707" h="42330">
                  <a:moveTo>
                    <a:pt x="16609" y="42331"/>
                  </a:moveTo>
                  <a:cubicBezTo>
                    <a:pt x="11364" y="41457"/>
                    <a:pt x="5245" y="40583"/>
                    <a:pt x="0" y="39708"/>
                  </a:cubicBezTo>
                  <a:cubicBezTo>
                    <a:pt x="1748" y="11736"/>
                    <a:pt x="6119" y="-12740"/>
                    <a:pt x="43707" y="7365"/>
                  </a:cubicBezTo>
                  <a:cubicBezTo>
                    <a:pt x="34966" y="18729"/>
                    <a:pt x="26224" y="30093"/>
                    <a:pt x="16609" y="42331"/>
                  </a:cubicBezTo>
                  <a:close/>
                </a:path>
              </a:pathLst>
            </a:custGeom>
            <a:solidFill>
              <a:srgbClr val="7E6426"/>
            </a:solidFill>
            <a:ln w="8731" cap="flat">
              <a:noFill/>
              <a:prstDash val="solid"/>
              <a:miter/>
            </a:ln>
          </p:spPr>
          <p:txBody>
            <a:bodyPr rtlCol="0" anchor="ctr"/>
            <a:lstStyle/>
            <a:p>
              <a:endParaRPr lang="en-GB"/>
            </a:p>
          </p:txBody>
        </p:sp>
        <p:sp>
          <p:nvSpPr>
            <p:cNvPr id="1454" name="Freeform: Shape 1453">
              <a:extLst>
                <a:ext uri="{FF2B5EF4-FFF2-40B4-BE49-F238E27FC236}">
                  <a16:creationId xmlns:a16="http://schemas.microsoft.com/office/drawing/2014/main" id="{D23C2B1E-A132-48A1-A0AE-4F8024401D79}"/>
                </a:ext>
              </a:extLst>
            </p:cNvPr>
            <p:cNvSpPr/>
            <p:nvPr/>
          </p:nvSpPr>
          <p:spPr>
            <a:xfrm>
              <a:off x="9366771" y="589214"/>
              <a:ext cx="14860" cy="22727"/>
            </a:xfrm>
            <a:custGeom>
              <a:avLst/>
              <a:gdLst>
                <a:gd name="connsiteX0" fmla="*/ 874 w 14860"/>
                <a:gd name="connsiteY0" fmla="*/ 22728 h 22727"/>
                <a:gd name="connsiteX1" fmla="*/ 0 w 14860"/>
                <a:gd name="connsiteY1" fmla="*/ 0 h 22727"/>
                <a:gd name="connsiteX2" fmla="*/ 14860 w 14860"/>
                <a:gd name="connsiteY2" fmla="*/ 9616 h 22727"/>
                <a:gd name="connsiteX3" fmla="*/ 874 w 14860"/>
                <a:gd name="connsiteY3" fmla="*/ 22728 h 22727"/>
              </a:gdLst>
              <a:ahLst/>
              <a:cxnLst>
                <a:cxn ang="0">
                  <a:pos x="connsiteX0" y="connsiteY0"/>
                </a:cxn>
                <a:cxn ang="0">
                  <a:pos x="connsiteX1" y="connsiteY1"/>
                </a:cxn>
                <a:cxn ang="0">
                  <a:pos x="connsiteX2" y="connsiteY2"/>
                </a:cxn>
                <a:cxn ang="0">
                  <a:pos x="connsiteX3" y="connsiteY3"/>
                </a:cxn>
              </a:cxnLst>
              <a:rect l="l" t="t" r="r" b="b"/>
              <a:pathLst>
                <a:path w="14860" h="22727">
                  <a:moveTo>
                    <a:pt x="874" y="22728"/>
                  </a:moveTo>
                  <a:cubicBezTo>
                    <a:pt x="874" y="14860"/>
                    <a:pt x="0" y="6993"/>
                    <a:pt x="0" y="0"/>
                  </a:cubicBezTo>
                  <a:cubicBezTo>
                    <a:pt x="5245" y="3497"/>
                    <a:pt x="9615" y="6119"/>
                    <a:pt x="14860" y="9616"/>
                  </a:cubicBezTo>
                  <a:cubicBezTo>
                    <a:pt x="10490" y="13986"/>
                    <a:pt x="5245" y="18357"/>
                    <a:pt x="874" y="22728"/>
                  </a:cubicBezTo>
                  <a:close/>
                </a:path>
              </a:pathLst>
            </a:custGeom>
            <a:solidFill>
              <a:srgbClr val="E7BB54"/>
            </a:solidFill>
            <a:ln w="8731" cap="flat">
              <a:noFill/>
              <a:prstDash val="solid"/>
              <a:miter/>
            </a:ln>
          </p:spPr>
          <p:txBody>
            <a:bodyPr rtlCol="0" anchor="ctr"/>
            <a:lstStyle/>
            <a:p>
              <a:endParaRPr lang="en-GB"/>
            </a:p>
          </p:txBody>
        </p:sp>
        <p:sp>
          <p:nvSpPr>
            <p:cNvPr id="1455" name="Freeform: Shape 1454">
              <a:extLst>
                <a:ext uri="{FF2B5EF4-FFF2-40B4-BE49-F238E27FC236}">
                  <a16:creationId xmlns:a16="http://schemas.microsoft.com/office/drawing/2014/main" id="{2E7B0022-D967-BBB7-BC31-2642CE2453F2}"/>
                </a:ext>
              </a:extLst>
            </p:cNvPr>
            <p:cNvSpPr/>
            <p:nvPr/>
          </p:nvSpPr>
          <p:spPr>
            <a:xfrm>
              <a:off x="9470794" y="2538551"/>
              <a:ext cx="26485" cy="27098"/>
            </a:xfrm>
            <a:custGeom>
              <a:avLst/>
              <a:gdLst>
                <a:gd name="connsiteX0" fmla="*/ 0 w 26485"/>
                <a:gd name="connsiteY0" fmla="*/ 0 h 27098"/>
                <a:gd name="connsiteX1" fmla="*/ 17483 w 26485"/>
                <a:gd name="connsiteY1" fmla="*/ 27098 h 27098"/>
                <a:gd name="connsiteX2" fmla="*/ 1748 w 26485"/>
                <a:gd name="connsiteY2" fmla="*/ 6993 h 27098"/>
                <a:gd name="connsiteX3" fmla="*/ 0 w 26485"/>
                <a:gd name="connsiteY3" fmla="*/ 0 h 27098"/>
                <a:gd name="connsiteX4" fmla="*/ 0 w 26485"/>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85" h="27098">
                  <a:moveTo>
                    <a:pt x="0" y="0"/>
                  </a:moveTo>
                  <a:cubicBezTo>
                    <a:pt x="16609" y="1748"/>
                    <a:pt x="39336" y="874"/>
                    <a:pt x="17483" y="27098"/>
                  </a:cubicBezTo>
                  <a:cubicBezTo>
                    <a:pt x="12238" y="20105"/>
                    <a:pt x="6993" y="13986"/>
                    <a:pt x="1748" y="6993"/>
                  </a:cubicBezTo>
                  <a:cubicBezTo>
                    <a:pt x="1748" y="5245"/>
                    <a:pt x="1748" y="2622"/>
                    <a:pt x="0" y="0"/>
                  </a:cubicBezTo>
                  <a:cubicBezTo>
                    <a:pt x="874" y="0"/>
                    <a:pt x="0" y="0"/>
                    <a:pt x="0" y="0"/>
                  </a:cubicBezTo>
                  <a:close/>
                </a:path>
              </a:pathLst>
            </a:custGeom>
            <a:solidFill>
              <a:srgbClr val="7B2B29"/>
            </a:solidFill>
            <a:ln w="8731" cap="flat">
              <a:noFill/>
              <a:prstDash val="solid"/>
              <a:miter/>
            </a:ln>
          </p:spPr>
          <p:txBody>
            <a:bodyPr rtlCol="0" anchor="ctr"/>
            <a:lstStyle/>
            <a:p>
              <a:endParaRPr lang="en-GB"/>
            </a:p>
          </p:txBody>
        </p:sp>
        <p:sp>
          <p:nvSpPr>
            <p:cNvPr id="1456" name="Freeform: Shape 1455">
              <a:extLst>
                <a:ext uri="{FF2B5EF4-FFF2-40B4-BE49-F238E27FC236}">
                  <a16:creationId xmlns:a16="http://schemas.microsoft.com/office/drawing/2014/main" id="{2188259F-9FBF-8ABD-122C-8734556A9ADF}"/>
                </a:ext>
              </a:extLst>
            </p:cNvPr>
            <p:cNvSpPr/>
            <p:nvPr/>
          </p:nvSpPr>
          <p:spPr>
            <a:xfrm>
              <a:off x="9472542" y="2545544"/>
              <a:ext cx="15734" cy="20105"/>
            </a:xfrm>
            <a:custGeom>
              <a:avLst/>
              <a:gdLst>
                <a:gd name="connsiteX0" fmla="*/ 0 w 15734"/>
                <a:gd name="connsiteY0" fmla="*/ 0 h 20105"/>
                <a:gd name="connsiteX1" fmla="*/ 15735 w 15734"/>
                <a:gd name="connsiteY1" fmla="*/ 20105 h 20105"/>
                <a:gd name="connsiteX2" fmla="*/ 0 w 15734"/>
                <a:gd name="connsiteY2" fmla="*/ 0 h 20105"/>
              </a:gdLst>
              <a:ahLst/>
              <a:cxnLst>
                <a:cxn ang="0">
                  <a:pos x="connsiteX0" y="connsiteY0"/>
                </a:cxn>
                <a:cxn ang="0">
                  <a:pos x="connsiteX1" y="connsiteY1"/>
                </a:cxn>
                <a:cxn ang="0">
                  <a:pos x="connsiteX2" y="connsiteY2"/>
                </a:cxn>
              </a:cxnLst>
              <a:rect l="l" t="t" r="r" b="b"/>
              <a:pathLst>
                <a:path w="15734" h="20105">
                  <a:moveTo>
                    <a:pt x="0" y="0"/>
                  </a:moveTo>
                  <a:cubicBezTo>
                    <a:pt x="5245" y="6993"/>
                    <a:pt x="10490" y="13112"/>
                    <a:pt x="15735" y="20105"/>
                  </a:cubicBezTo>
                  <a:cubicBezTo>
                    <a:pt x="10490" y="13986"/>
                    <a:pt x="5245" y="6993"/>
                    <a:pt x="0" y="0"/>
                  </a:cubicBezTo>
                  <a:close/>
                </a:path>
              </a:pathLst>
            </a:custGeom>
            <a:solidFill>
              <a:srgbClr val="714682"/>
            </a:solidFill>
            <a:ln w="8731" cap="flat">
              <a:noFill/>
              <a:prstDash val="solid"/>
              <a:miter/>
            </a:ln>
          </p:spPr>
          <p:txBody>
            <a:bodyPr rtlCol="0" anchor="ctr"/>
            <a:lstStyle/>
            <a:p>
              <a:endParaRPr lang="en-GB"/>
            </a:p>
          </p:txBody>
        </p:sp>
        <p:sp>
          <p:nvSpPr>
            <p:cNvPr id="1457" name="Freeform: Shape 1456">
              <a:extLst>
                <a:ext uri="{FF2B5EF4-FFF2-40B4-BE49-F238E27FC236}">
                  <a16:creationId xmlns:a16="http://schemas.microsoft.com/office/drawing/2014/main" id="{344E6C62-10F2-049F-E12C-56F0B96BAB18}"/>
                </a:ext>
              </a:extLst>
            </p:cNvPr>
            <p:cNvSpPr/>
            <p:nvPr/>
          </p:nvSpPr>
          <p:spPr>
            <a:xfrm>
              <a:off x="10406126" y="1000061"/>
              <a:ext cx="3496" cy="2622"/>
            </a:xfrm>
            <a:custGeom>
              <a:avLst/>
              <a:gdLst>
                <a:gd name="connsiteX0" fmla="*/ 874 w 3496"/>
                <a:gd name="connsiteY0" fmla="*/ 0 h 2622"/>
                <a:gd name="connsiteX1" fmla="*/ 3497 w 3496"/>
                <a:gd name="connsiteY1" fmla="*/ 2622 h 2622"/>
                <a:gd name="connsiteX2" fmla="*/ 0 w 3496"/>
                <a:gd name="connsiteY2" fmla="*/ 874 h 2622"/>
                <a:gd name="connsiteX3" fmla="*/ 874 w 3496"/>
                <a:gd name="connsiteY3" fmla="*/ 0 h 2622"/>
              </a:gdLst>
              <a:ahLst/>
              <a:cxnLst>
                <a:cxn ang="0">
                  <a:pos x="connsiteX0" y="connsiteY0"/>
                </a:cxn>
                <a:cxn ang="0">
                  <a:pos x="connsiteX1" y="connsiteY1"/>
                </a:cxn>
                <a:cxn ang="0">
                  <a:pos x="connsiteX2" y="connsiteY2"/>
                </a:cxn>
                <a:cxn ang="0">
                  <a:pos x="connsiteX3" y="connsiteY3"/>
                </a:cxn>
              </a:cxnLst>
              <a:rect l="l" t="t" r="r" b="b"/>
              <a:pathLst>
                <a:path w="3496" h="2622">
                  <a:moveTo>
                    <a:pt x="874" y="0"/>
                  </a:moveTo>
                  <a:cubicBezTo>
                    <a:pt x="1748" y="874"/>
                    <a:pt x="2622" y="1748"/>
                    <a:pt x="3497" y="2622"/>
                  </a:cubicBezTo>
                  <a:cubicBezTo>
                    <a:pt x="2622" y="1748"/>
                    <a:pt x="874" y="1748"/>
                    <a:pt x="0" y="874"/>
                  </a:cubicBezTo>
                  <a:cubicBezTo>
                    <a:pt x="0" y="874"/>
                    <a:pt x="874" y="0"/>
                    <a:pt x="874" y="0"/>
                  </a:cubicBezTo>
                  <a:close/>
                </a:path>
              </a:pathLst>
            </a:custGeom>
            <a:solidFill>
              <a:srgbClr val="D6273B"/>
            </a:solidFill>
            <a:ln w="8731" cap="flat">
              <a:noFill/>
              <a:prstDash val="solid"/>
              <a:miter/>
            </a:ln>
          </p:spPr>
          <p:txBody>
            <a:bodyPr rtlCol="0" anchor="ctr"/>
            <a:lstStyle/>
            <a:p>
              <a:endParaRPr lang="en-GB"/>
            </a:p>
          </p:txBody>
        </p:sp>
        <p:sp>
          <p:nvSpPr>
            <p:cNvPr id="1458" name="Freeform: Shape 1457">
              <a:extLst>
                <a:ext uri="{FF2B5EF4-FFF2-40B4-BE49-F238E27FC236}">
                  <a16:creationId xmlns:a16="http://schemas.microsoft.com/office/drawing/2014/main" id="{1BB95083-9FE6-E4B3-BB59-D85F938DE05C}"/>
                </a:ext>
              </a:extLst>
            </p:cNvPr>
            <p:cNvSpPr/>
            <p:nvPr/>
          </p:nvSpPr>
          <p:spPr>
            <a:xfrm>
              <a:off x="11166630" y="1254104"/>
              <a:ext cx="36713" cy="43429"/>
            </a:xfrm>
            <a:custGeom>
              <a:avLst/>
              <a:gdLst>
                <a:gd name="connsiteX0" fmla="*/ 0 w 36713"/>
                <a:gd name="connsiteY0" fmla="*/ 7325 h 43429"/>
                <a:gd name="connsiteX1" fmla="*/ 36714 w 36713"/>
                <a:gd name="connsiteY1" fmla="*/ 34424 h 43429"/>
                <a:gd name="connsiteX2" fmla="*/ 0 w 36713"/>
                <a:gd name="connsiteY2" fmla="*/ 7325 h 43429"/>
              </a:gdLst>
              <a:ahLst/>
              <a:cxnLst>
                <a:cxn ang="0">
                  <a:pos x="connsiteX0" y="connsiteY0"/>
                </a:cxn>
                <a:cxn ang="0">
                  <a:pos x="connsiteX1" y="connsiteY1"/>
                </a:cxn>
                <a:cxn ang="0">
                  <a:pos x="connsiteX2" y="connsiteY2"/>
                </a:cxn>
              </a:cxnLst>
              <a:rect l="l" t="t" r="r" b="b"/>
              <a:pathLst>
                <a:path w="36713" h="43429">
                  <a:moveTo>
                    <a:pt x="0" y="7325"/>
                  </a:moveTo>
                  <a:cubicBezTo>
                    <a:pt x="33217" y="-12780"/>
                    <a:pt x="34092" y="12570"/>
                    <a:pt x="36714" y="34424"/>
                  </a:cubicBezTo>
                  <a:cubicBezTo>
                    <a:pt x="874" y="57151"/>
                    <a:pt x="0" y="32675"/>
                    <a:pt x="0" y="7325"/>
                  </a:cubicBezTo>
                  <a:close/>
                </a:path>
              </a:pathLst>
            </a:custGeom>
            <a:solidFill>
              <a:srgbClr val="E56A2D"/>
            </a:solidFill>
            <a:ln w="8731" cap="flat">
              <a:noFill/>
              <a:prstDash val="solid"/>
              <a:miter/>
            </a:ln>
          </p:spPr>
          <p:txBody>
            <a:bodyPr rtlCol="0" anchor="ctr"/>
            <a:lstStyle/>
            <a:p>
              <a:endParaRPr lang="en-GB"/>
            </a:p>
          </p:txBody>
        </p:sp>
        <p:sp>
          <p:nvSpPr>
            <p:cNvPr id="1459" name="Freeform: Shape 1458">
              <a:extLst>
                <a:ext uri="{FF2B5EF4-FFF2-40B4-BE49-F238E27FC236}">
                  <a16:creationId xmlns:a16="http://schemas.microsoft.com/office/drawing/2014/main" id="{FF13229E-84A5-08FC-7549-28C80B3DEECC}"/>
                </a:ext>
              </a:extLst>
            </p:cNvPr>
            <p:cNvSpPr/>
            <p:nvPr/>
          </p:nvSpPr>
          <p:spPr>
            <a:xfrm>
              <a:off x="9621146" y="397776"/>
              <a:ext cx="67309" cy="77449"/>
            </a:xfrm>
            <a:custGeom>
              <a:avLst/>
              <a:gdLst>
                <a:gd name="connsiteX0" fmla="*/ 0 w 67309"/>
                <a:gd name="connsiteY0" fmla="*/ 68183 h 77449"/>
                <a:gd name="connsiteX1" fmla="*/ 16609 w 67309"/>
                <a:gd name="connsiteY1" fmla="*/ 27098 h 77449"/>
                <a:gd name="connsiteX2" fmla="*/ 67309 w 67309"/>
                <a:gd name="connsiteY2" fmla="*/ 0 h 77449"/>
                <a:gd name="connsiteX3" fmla="*/ 46330 w 67309"/>
                <a:gd name="connsiteY3" fmla="*/ 76925 h 77449"/>
                <a:gd name="connsiteX4" fmla="*/ 0 w 67309"/>
                <a:gd name="connsiteY4" fmla="*/ 68183 h 77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9" h="77449">
                  <a:moveTo>
                    <a:pt x="0" y="68183"/>
                  </a:moveTo>
                  <a:cubicBezTo>
                    <a:pt x="5245" y="54197"/>
                    <a:pt x="11364" y="41085"/>
                    <a:pt x="16609" y="27098"/>
                  </a:cubicBezTo>
                  <a:cubicBezTo>
                    <a:pt x="33217" y="18357"/>
                    <a:pt x="50700" y="9616"/>
                    <a:pt x="67309" y="0"/>
                  </a:cubicBezTo>
                  <a:cubicBezTo>
                    <a:pt x="61190" y="26224"/>
                    <a:pt x="55945" y="52449"/>
                    <a:pt x="46330" y="76925"/>
                  </a:cubicBezTo>
                  <a:cubicBezTo>
                    <a:pt x="45456" y="79547"/>
                    <a:pt x="16609" y="71680"/>
                    <a:pt x="0" y="68183"/>
                  </a:cubicBezTo>
                  <a:close/>
                </a:path>
              </a:pathLst>
            </a:custGeom>
            <a:solidFill>
              <a:srgbClr val="BA3325"/>
            </a:solidFill>
            <a:ln w="8731" cap="flat">
              <a:noFill/>
              <a:prstDash val="solid"/>
              <a:miter/>
            </a:ln>
          </p:spPr>
          <p:txBody>
            <a:bodyPr rtlCol="0" anchor="ctr"/>
            <a:lstStyle/>
            <a:p>
              <a:endParaRPr lang="en-GB"/>
            </a:p>
          </p:txBody>
        </p:sp>
        <p:sp>
          <p:nvSpPr>
            <p:cNvPr id="1460" name="Freeform: Shape 1459">
              <a:extLst>
                <a:ext uri="{FF2B5EF4-FFF2-40B4-BE49-F238E27FC236}">
                  <a16:creationId xmlns:a16="http://schemas.microsoft.com/office/drawing/2014/main" id="{78F07644-B465-DB90-D899-1E93AC127EAB}"/>
                </a:ext>
              </a:extLst>
            </p:cNvPr>
            <p:cNvSpPr/>
            <p:nvPr/>
          </p:nvSpPr>
          <p:spPr>
            <a:xfrm>
              <a:off x="9586181" y="510541"/>
              <a:ext cx="27098" cy="40210"/>
            </a:xfrm>
            <a:custGeom>
              <a:avLst/>
              <a:gdLst>
                <a:gd name="connsiteX0" fmla="*/ 17483 w 27098"/>
                <a:gd name="connsiteY0" fmla="*/ 40211 h 40210"/>
                <a:gd name="connsiteX1" fmla="*/ 0 w 27098"/>
                <a:gd name="connsiteY1" fmla="*/ 6119 h 40210"/>
                <a:gd name="connsiteX2" fmla="*/ 27098 w 27098"/>
                <a:gd name="connsiteY2" fmla="*/ 0 h 40210"/>
                <a:gd name="connsiteX3" fmla="*/ 17483 w 27098"/>
                <a:gd name="connsiteY3" fmla="*/ 40211 h 40210"/>
                <a:gd name="connsiteX4" fmla="*/ 17483 w 27098"/>
                <a:gd name="connsiteY4" fmla="*/ 40211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40210">
                  <a:moveTo>
                    <a:pt x="17483" y="40211"/>
                  </a:moveTo>
                  <a:cubicBezTo>
                    <a:pt x="11364" y="28847"/>
                    <a:pt x="6119" y="17483"/>
                    <a:pt x="0" y="6119"/>
                  </a:cubicBezTo>
                  <a:cubicBezTo>
                    <a:pt x="8741" y="4371"/>
                    <a:pt x="18357" y="1748"/>
                    <a:pt x="27098" y="0"/>
                  </a:cubicBezTo>
                  <a:cubicBezTo>
                    <a:pt x="23602" y="13112"/>
                    <a:pt x="20105" y="27098"/>
                    <a:pt x="17483" y="40211"/>
                  </a:cubicBezTo>
                  <a:cubicBezTo>
                    <a:pt x="16609" y="40211"/>
                    <a:pt x="17483" y="40211"/>
                    <a:pt x="17483" y="40211"/>
                  </a:cubicBezTo>
                  <a:close/>
                </a:path>
              </a:pathLst>
            </a:custGeom>
            <a:solidFill>
              <a:srgbClr val="BA3325"/>
            </a:solidFill>
            <a:ln w="8731" cap="flat">
              <a:noFill/>
              <a:prstDash val="solid"/>
              <a:miter/>
            </a:ln>
          </p:spPr>
          <p:txBody>
            <a:bodyPr rtlCol="0" anchor="ctr"/>
            <a:lstStyle/>
            <a:p>
              <a:endParaRPr lang="en-GB"/>
            </a:p>
          </p:txBody>
        </p:sp>
        <p:sp>
          <p:nvSpPr>
            <p:cNvPr id="1461" name="Freeform: Shape 1460">
              <a:extLst>
                <a:ext uri="{FF2B5EF4-FFF2-40B4-BE49-F238E27FC236}">
                  <a16:creationId xmlns:a16="http://schemas.microsoft.com/office/drawing/2014/main" id="{4EC68D7C-4614-267C-1F5D-B2E894EA1389}"/>
                </a:ext>
              </a:extLst>
            </p:cNvPr>
            <p:cNvSpPr/>
            <p:nvPr/>
          </p:nvSpPr>
          <p:spPr>
            <a:xfrm>
              <a:off x="9681462" y="340083"/>
              <a:ext cx="16608" cy="12238"/>
            </a:xfrm>
            <a:custGeom>
              <a:avLst/>
              <a:gdLst>
                <a:gd name="connsiteX0" fmla="*/ 16609 w 16608"/>
                <a:gd name="connsiteY0" fmla="*/ 6119 h 12238"/>
                <a:gd name="connsiteX1" fmla="*/ 4371 w 16608"/>
                <a:gd name="connsiteY1" fmla="*/ 12238 h 12238"/>
                <a:gd name="connsiteX2" fmla="*/ 0 w 16608"/>
                <a:gd name="connsiteY2" fmla="*/ 4371 h 12238"/>
                <a:gd name="connsiteX3" fmla="*/ 6119 w 16608"/>
                <a:gd name="connsiteY3" fmla="*/ 0 h 12238"/>
                <a:gd name="connsiteX4" fmla="*/ 16609 w 16608"/>
                <a:gd name="connsiteY4" fmla="*/ 6119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2238">
                  <a:moveTo>
                    <a:pt x="16609" y="6119"/>
                  </a:moveTo>
                  <a:cubicBezTo>
                    <a:pt x="10490" y="8741"/>
                    <a:pt x="7867" y="12238"/>
                    <a:pt x="4371" y="12238"/>
                  </a:cubicBezTo>
                  <a:cubicBezTo>
                    <a:pt x="2622" y="12238"/>
                    <a:pt x="0" y="6993"/>
                    <a:pt x="0" y="4371"/>
                  </a:cubicBezTo>
                  <a:cubicBezTo>
                    <a:pt x="0" y="3497"/>
                    <a:pt x="4371" y="0"/>
                    <a:pt x="6119" y="0"/>
                  </a:cubicBezTo>
                  <a:cubicBezTo>
                    <a:pt x="8741" y="0"/>
                    <a:pt x="11364" y="2622"/>
                    <a:pt x="16609" y="6119"/>
                  </a:cubicBezTo>
                  <a:close/>
                </a:path>
              </a:pathLst>
            </a:custGeom>
            <a:solidFill>
              <a:srgbClr val="7E6426"/>
            </a:solidFill>
            <a:ln w="8731" cap="flat">
              <a:noFill/>
              <a:prstDash val="solid"/>
              <a:miter/>
            </a:ln>
          </p:spPr>
          <p:txBody>
            <a:bodyPr rtlCol="0" anchor="ctr"/>
            <a:lstStyle/>
            <a:p>
              <a:endParaRPr lang="en-GB"/>
            </a:p>
          </p:txBody>
        </p:sp>
        <p:sp>
          <p:nvSpPr>
            <p:cNvPr id="1462" name="Freeform: Shape 1461">
              <a:extLst>
                <a:ext uri="{FF2B5EF4-FFF2-40B4-BE49-F238E27FC236}">
                  <a16:creationId xmlns:a16="http://schemas.microsoft.com/office/drawing/2014/main" id="{CC0F4D9D-732F-B419-47E1-CC6DDD8F8F7C}"/>
                </a:ext>
              </a:extLst>
            </p:cNvPr>
            <p:cNvSpPr/>
            <p:nvPr/>
          </p:nvSpPr>
          <p:spPr>
            <a:xfrm>
              <a:off x="9315196" y="1088349"/>
              <a:ext cx="47203" cy="42833"/>
            </a:xfrm>
            <a:custGeom>
              <a:avLst/>
              <a:gdLst>
                <a:gd name="connsiteX0" fmla="*/ 0 w 47203"/>
                <a:gd name="connsiteY0" fmla="*/ 8741 h 42833"/>
                <a:gd name="connsiteX1" fmla="*/ 7867 w 47203"/>
                <a:gd name="connsiteY1" fmla="*/ 0 h 42833"/>
                <a:gd name="connsiteX2" fmla="*/ 47204 w 47203"/>
                <a:gd name="connsiteY2" fmla="*/ 8741 h 42833"/>
                <a:gd name="connsiteX3" fmla="*/ 7867 w 47203"/>
                <a:gd name="connsiteY3" fmla="*/ 42833 h 42833"/>
                <a:gd name="connsiteX4" fmla="*/ 0 w 47203"/>
                <a:gd name="connsiteY4" fmla="*/ 8741 h 42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42833">
                  <a:moveTo>
                    <a:pt x="0" y="8741"/>
                  </a:moveTo>
                  <a:cubicBezTo>
                    <a:pt x="2622" y="6119"/>
                    <a:pt x="5245" y="2622"/>
                    <a:pt x="7867" y="0"/>
                  </a:cubicBezTo>
                  <a:cubicBezTo>
                    <a:pt x="20980" y="2622"/>
                    <a:pt x="34092" y="6119"/>
                    <a:pt x="47204" y="8741"/>
                  </a:cubicBezTo>
                  <a:cubicBezTo>
                    <a:pt x="34092" y="20105"/>
                    <a:pt x="20980" y="31469"/>
                    <a:pt x="7867" y="42833"/>
                  </a:cubicBezTo>
                  <a:cubicBezTo>
                    <a:pt x="5245" y="31469"/>
                    <a:pt x="2622" y="20105"/>
                    <a:pt x="0" y="8741"/>
                  </a:cubicBezTo>
                  <a:close/>
                </a:path>
              </a:pathLst>
            </a:custGeom>
            <a:solidFill>
              <a:srgbClr val="D6273B"/>
            </a:solidFill>
            <a:ln w="8731" cap="flat">
              <a:noFill/>
              <a:prstDash val="solid"/>
              <a:miter/>
            </a:ln>
          </p:spPr>
          <p:txBody>
            <a:bodyPr rtlCol="0" anchor="ctr"/>
            <a:lstStyle/>
            <a:p>
              <a:endParaRPr lang="en-GB"/>
            </a:p>
          </p:txBody>
        </p:sp>
        <p:sp>
          <p:nvSpPr>
            <p:cNvPr id="1463" name="Freeform: Shape 1462">
              <a:extLst>
                <a:ext uri="{FF2B5EF4-FFF2-40B4-BE49-F238E27FC236}">
                  <a16:creationId xmlns:a16="http://schemas.microsoft.com/office/drawing/2014/main" id="{F09BDA7F-00DF-F69C-C6A5-652C0FDD6BFD}"/>
                </a:ext>
              </a:extLst>
            </p:cNvPr>
            <p:cNvSpPr/>
            <p:nvPr/>
          </p:nvSpPr>
          <p:spPr>
            <a:xfrm>
              <a:off x="9995279" y="1601542"/>
              <a:ext cx="55071" cy="52500"/>
            </a:xfrm>
            <a:custGeom>
              <a:avLst/>
              <a:gdLst>
                <a:gd name="connsiteX0" fmla="*/ 0 w 55071"/>
                <a:gd name="connsiteY0" fmla="*/ 37516 h 52500"/>
                <a:gd name="connsiteX1" fmla="*/ 55071 w 55071"/>
                <a:gd name="connsiteY1" fmla="*/ 9544 h 52500"/>
                <a:gd name="connsiteX2" fmla="*/ 0 w 55071"/>
                <a:gd name="connsiteY2" fmla="*/ 37516 h 52500"/>
              </a:gdLst>
              <a:ahLst/>
              <a:cxnLst>
                <a:cxn ang="0">
                  <a:pos x="connsiteX0" y="connsiteY0"/>
                </a:cxn>
                <a:cxn ang="0">
                  <a:pos x="connsiteX1" y="connsiteY1"/>
                </a:cxn>
                <a:cxn ang="0">
                  <a:pos x="connsiteX2" y="connsiteY2"/>
                </a:cxn>
              </a:cxnLst>
              <a:rect l="l" t="t" r="r" b="b"/>
              <a:pathLst>
                <a:path w="55071" h="52500">
                  <a:moveTo>
                    <a:pt x="0" y="37516"/>
                  </a:moveTo>
                  <a:cubicBezTo>
                    <a:pt x="6993" y="6047"/>
                    <a:pt x="20980" y="-12310"/>
                    <a:pt x="55071" y="9544"/>
                  </a:cubicBezTo>
                  <a:cubicBezTo>
                    <a:pt x="53323" y="53251"/>
                    <a:pt x="36714" y="65489"/>
                    <a:pt x="0" y="37516"/>
                  </a:cubicBezTo>
                  <a:close/>
                </a:path>
              </a:pathLst>
            </a:custGeom>
            <a:solidFill>
              <a:srgbClr val="4F513D"/>
            </a:solidFill>
            <a:ln w="8731" cap="flat">
              <a:noFill/>
              <a:prstDash val="solid"/>
              <a:miter/>
            </a:ln>
          </p:spPr>
          <p:txBody>
            <a:bodyPr rtlCol="0" anchor="ctr"/>
            <a:lstStyle/>
            <a:p>
              <a:endParaRPr lang="en-GB"/>
            </a:p>
          </p:txBody>
        </p:sp>
        <p:sp>
          <p:nvSpPr>
            <p:cNvPr id="1464" name="Freeform: Shape 1463">
              <a:extLst>
                <a:ext uri="{FF2B5EF4-FFF2-40B4-BE49-F238E27FC236}">
                  <a16:creationId xmlns:a16="http://schemas.microsoft.com/office/drawing/2014/main" id="{ADF7B64F-42AC-8927-E265-25B859C00F0E}"/>
                </a:ext>
              </a:extLst>
            </p:cNvPr>
            <p:cNvSpPr/>
            <p:nvPr/>
          </p:nvSpPr>
          <p:spPr>
            <a:xfrm>
              <a:off x="9912236" y="1713361"/>
              <a:ext cx="14374" cy="13112"/>
            </a:xfrm>
            <a:custGeom>
              <a:avLst/>
              <a:gdLst>
                <a:gd name="connsiteX0" fmla="*/ 13986 w 14374"/>
                <a:gd name="connsiteY0" fmla="*/ 13112 h 13112"/>
                <a:gd name="connsiteX1" fmla="*/ 0 w 14374"/>
                <a:gd name="connsiteY1" fmla="*/ 2622 h 13112"/>
                <a:gd name="connsiteX2" fmla="*/ 2622 w 14374"/>
                <a:gd name="connsiteY2" fmla="*/ 0 h 13112"/>
                <a:gd name="connsiteX3" fmla="*/ 13986 w 14374"/>
                <a:gd name="connsiteY3" fmla="*/ 13112 h 13112"/>
                <a:gd name="connsiteX4" fmla="*/ 13986 w 14374"/>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74" h="13112">
                  <a:moveTo>
                    <a:pt x="13986" y="13112"/>
                  </a:moveTo>
                  <a:cubicBezTo>
                    <a:pt x="9616" y="9616"/>
                    <a:pt x="4371" y="6119"/>
                    <a:pt x="0" y="2622"/>
                  </a:cubicBezTo>
                  <a:cubicBezTo>
                    <a:pt x="874" y="1748"/>
                    <a:pt x="1748" y="874"/>
                    <a:pt x="2622" y="0"/>
                  </a:cubicBezTo>
                  <a:cubicBezTo>
                    <a:pt x="6993" y="4371"/>
                    <a:pt x="10490" y="8741"/>
                    <a:pt x="13986" y="13112"/>
                  </a:cubicBezTo>
                  <a:cubicBezTo>
                    <a:pt x="14860" y="13112"/>
                    <a:pt x="13986" y="13112"/>
                    <a:pt x="13986" y="13112"/>
                  </a:cubicBezTo>
                  <a:close/>
                </a:path>
              </a:pathLst>
            </a:custGeom>
            <a:solidFill>
              <a:srgbClr val="7E4E29"/>
            </a:solidFill>
            <a:ln w="8731" cap="flat">
              <a:noFill/>
              <a:prstDash val="solid"/>
              <a:miter/>
            </a:ln>
          </p:spPr>
          <p:txBody>
            <a:bodyPr rtlCol="0" anchor="ctr"/>
            <a:lstStyle/>
            <a:p>
              <a:endParaRPr lang="en-GB"/>
            </a:p>
          </p:txBody>
        </p:sp>
        <p:sp>
          <p:nvSpPr>
            <p:cNvPr id="1465" name="Freeform: Shape 1464">
              <a:extLst>
                <a:ext uri="{FF2B5EF4-FFF2-40B4-BE49-F238E27FC236}">
                  <a16:creationId xmlns:a16="http://schemas.microsoft.com/office/drawing/2014/main" id="{EAD5A430-A7AC-AA63-56AF-7628E98E234F}"/>
                </a:ext>
              </a:extLst>
            </p:cNvPr>
            <p:cNvSpPr/>
            <p:nvPr/>
          </p:nvSpPr>
          <p:spPr>
            <a:xfrm>
              <a:off x="9898250" y="1763672"/>
              <a:ext cx="8741" cy="13500"/>
            </a:xfrm>
            <a:custGeom>
              <a:avLst/>
              <a:gdLst>
                <a:gd name="connsiteX0" fmla="*/ 8741 w 8741"/>
                <a:gd name="connsiteY0" fmla="*/ 389 h 13500"/>
                <a:gd name="connsiteX1" fmla="*/ 3497 w 8741"/>
                <a:gd name="connsiteY1" fmla="*/ 13501 h 13500"/>
                <a:gd name="connsiteX2" fmla="*/ 0 w 8741"/>
                <a:gd name="connsiteY2" fmla="*/ 11752 h 13500"/>
                <a:gd name="connsiteX3" fmla="*/ 8741 w 8741"/>
                <a:gd name="connsiteY3" fmla="*/ 389 h 13500"/>
                <a:gd name="connsiteX4" fmla="*/ 8741 w 8741"/>
                <a:gd name="connsiteY4" fmla="*/ 389 h 1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13500">
                  <a:moveTo>
                    <a:pt x="8741" y="389"/>
                  </a:moveTo>
                  <a:cubicBezTo>
                    <a:pt x="6993" y="4759"/>
                    <a:pt x="5245" y="9130"/>
                    <a:pt x="3497" y="13501"/>
                  </a:cubicBezTo>
                  <a:cubicBezTo>
                    <a:pt x="2622" y="12626"/>
                    <a:pt x="874" y="12626"/>
                    <a:pt x="0" y="11752"/>
                  </a:cubicBezTo>
                  <a:cubicBezTo>
                    <a:pt x="2622" y="7382"/>
                    <a:pt x="5245" y="3885"/>
                    <a:pt x="8741" y="389"/>
                  </a:cubicBezTo>
                  <a:cubicBezTo>
                    <a:pt x="7867" y="-486"/>
                    <a:pt x="8741" y="389"/>
                    <a:pt x="8741" y="389"/>
                  </a:cubicBezTo>
                  <a:close/>
                </a:path>
              </a:pathLst>
            </a:custGeom>
            <a:solidFill>
              <a:srgbClr val="7B2B29"/>
            </a:solidFill>
            <a:ln w="8731" cap="flat">
              <a:noFill/>
              <a:prstDash val="solid"/>
              <a:miter/>
            </a:ln>
          </p:spPr>
          <p:txBody>
            <a:bodyPr rtlCol="0" anchor="ctr"/>
            <a:lstStyle/>
            <a:p>
              <a:endParaRPr lang="en-GB"/>
            </a:p>
          </p:txBody>
        </p:sp>
        <p:sp>
          <p:nvSpPr>
            <p:cNvPr id="1466" name="Freeform: Shape 1465">
              <a:extLst>
                <a:ext uri="{FF2B5EF4-FFF2-40B4-BE49-F238E27FC236}">
                  <a16:creationId xmlns:a16="http://schemas.microsoft.com/office/drawing/2014/main" id="{827E47DA-6498-775C-623C-55F138FA51D1}"/>
                </a:ext>
              </a:extLst>
            </p:cNvPr>
            <p:cNvSpPr/>
            <p:nvPr/>
          </p:nvSpPr>
          <p:spPr>
            <a:xfrm>
              <a:off x="9622895" y="1570091"/>
              <a:ext cx="64686" cy="34876"/>
            </a:xfrm>
            <a:custGeom>
              <a:avLst/>
              <a:gdLst>
                <a:gd name="connsiteX0" fmla="*/ 64686 w 64686"/>
                <a:gd name="connsiteY0" fmla="*/ 11275 h 34876"/>
                <a:gd name="connsiteX1" fmla="*/ 62064 w 64686"/>
                <a:gd name="connsiteY1" fmla="*/ 26135 h 34876"/>
                <a:gd name="connsiteX2" fmla="*/ 55945 w 64686"/>
                <a:gd name="connsiteY2" fmla="*/ 34876 h 34876"/>
                <a:gd name="connsiteX3" fmla="*/ 0 w 64686"/>
                <a:gd name="connsiteY3" fmla="*/ 20890 h 34876"/>
                <a:gd name="connsiteX4" fmla="*/ 64686 w 64686"/>
                <a:gd name="connsiteY4" fmla="*/ 11275 h 34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86" h="34876">
                  <a:moveTo>
                    <a:pt x="64686" y="11275"/>
                  </a:moveTo>
                  <a:cubicBezTo>
                    <a:pt x="63812" y="16519"/>
                    <a:pt x="62938" y="20890"/>
                    <a:pt x="62064" y="26135"/>
                  </a:cubicBezTo>
                  <a:cubicBezTo>
                    <a:pt x="60316" y="28757"/>
                    <a:pt x="57693" y="32254"/>
                    <a:pt x="55945" y="34876"/>
                  </a:cubicBezTo>
                  <a:cubicBezTo>
                    <a:pt x="37588" y="30506"/>
                    <a:pt x="18357" y="25261"/>
                    <a:pt x="0" y="20890"/>
                  </a:cubicBezTo>
                  <a:cubicBezTo>
                    <a:pt x="15734" y="-20195"/>
                    <a:pt x="42833" y="12149"/>
                    <a:pt x="64686" y="11275"/>
                  </a:cubicBezTo>
                  <a:close/>
                </a:path>
              </a:pathLst>
            </a:custGeom>
            <a:solidFill>
              <a:srgbClr val="E17A69"/>
            </a:solidFill>
            <a:ln w="8731" cap="flat">
              <a:noFill/>
              <a:prstDash val="solid"/>
              <a:miter/>
            </a:ln>
          </p:spPr>
          <p:txBody>
            <a:bodyPr rtlCol="0" anchor="ctr"/>
            <a:lstStyle/>
            <a:p>
              <a:endParaRPr lang="en-GB"/>
            </a:p>
          </p:txBody>
        </p:sp>
        <p:sp>
          <p:nvSpPr>
            <p:cNvPr id="1467" name="Freeform: Shape 1466">
              <a:extLst>
                <a:ext uri="{FF2B5EF4-FFF2-40B4-BE49-F238E27FC236}">
                  <a16:creationId xmlns:a16="http://schemas.microsoft.com/office/drawing/2014/main" id="{535DE97E-34ED-840A-1E0F-DC9650C57F34}"/>
                </a:ext>
              </a:extLst>
            </p:cNvPr>
            <p:cNvSpPr/>
            <p:nvPr/>
          </p:nvSpPr>
          <p:spPr>
            <a:xfrm>
              <a:off x="9677966" y="1596226"/>
              <a:ext cx="43542" cy="34965"/>
            </a:xfrm>
            <a:custGeom>
              <a:avLst/>
              <a:gdLst>
                <a:gd name="connsiteX0" fmla="*/ 0 w 43542"/>
                <a:gd name="connsiteY0" fmla="*/ 8741 h 34965"/>
                <a:gd name="connsiteX1" fmla="*/ 6119 w 43542"/>
                <a:gd name="connsiteY1" fmla="*/ 0 h 34965"/>
                <a:gd name="connsiteX2" fmla="*/ 41959 w 43542"/>
                <a:gd name="connsiteY2" fmla="*/ 11364 h 34965"/>
                <a:gd name="connsiteX3" fmla="*/ 41085 w 43542"/>
                <a:gd name="connsiteY3" fmla="*/ 29721 h 34965"/>
                <a:gd name="connsiteX4" fmla="*/ 4371 w 43542"/>
                <a:gd name="connsiteY4" fmla="*/ 34966 h 34965"/>
                <a:gd name="connsiteX5" fmla="*/ 0 w 43542"/>
                <a:gd name="connsiteY5" fmla="*/ 8741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542" h="34965">
                  <a:moveTo>
                    <a:pt x="0" y="8741"/>
                  </a:moveTo>
                  <a:cubicBezTo>
                    <a:pt x="1748" y="6119"/>
                    <a:pt x="4371" y="2622"/>
                    <a:pt x="6119" y="0"/>
                  </a:cubicBezTo>
                  <a:cubicBezTo>
                    <a:pt x="18357" y="3497"/>
                    <a:pt x="30595" y="6119"/>
                    <a:pt x="41959" y="11364"/>
                  </a:cubicBezTo>
                  <a:cubicBezTo>
                    <a:pt x="44581" y="12238"/>
                    <a:pt x="43707" y="28847"/>
                    <a:pt x="41085" y="29721"/>
                  </a:cubicBezTo>
                  <a:cubicBezTo>
                    <a:pt x="28847" y="33217"/>
                    <a:pt x="16609" y="34092"/>
                    <a:pt x="4371" y="34966"/>
                  </a:cubicBezTo>
                  <a:cubicBezTo>
                    <a:pt x="3497" y="26224"/>
                    <a:pt x="1748" y="17483"/>
                    <a:pt x="0" y="8741"/>
                  </a:cubicBezTo>
                  <a:close/>
                </a:path>
              </a:pathLst>
            </a:custGeom>
            <a:solidFill>
              <a:srgbClr val="D6273B"/>
            </a:solidFill>
            <a:ln w="8731" cap="flat">
              <a:noFill/>
              <a:prstDash val="solid"/>
              <a:miter/>
            </a:ln>
          </p:spPr>
          <p:txBody>
            <a:bodyPr rtlCol="0" anchor="ctr"/>
            <a:lstStyle/>
            <a:p>
              <a:endParaRPr lang="en-GB"/>
            </a:p>
          </p:txBody>
        </p:sp>
        <p:sp>
          <p:nvSpPr>
            <p:cNvPr id="1468" name="Freeform: Shape 1467">
              <a:extLst>
                <a:ext uri="{FF2B5EF4-FFF2-40B4-BE49-F238E27FC236}">
                  <a16:creationId xmlns:a16="http://schemas.microsoft.com/office/drawing/2014/main" id="{DF8DA732-DFE9-2F83-F898-80D729D55DCA}"/>
                </a:ext>
              </a:extLst>
            </p:cNvPr>
            <p:cNvSpPr/>
            <p:nvPr/>
          </p:nvSpPr>
          <p:spPr>
            <a:xfrm>
              <a:off x="9543348" y="1616331"/>
              <a:ext cx="23601" cy="19231"/>
            </a:xfrm>
            <a:custGeom>
              <a:avLst/>
              <a:gdLst>
                <a:gd name="connsiteX0" fmla="*/ 0 w 23601"/>
                <a:gd name="connsiteY0" fmla="*/ 19231 h 19231"/>
                <a:gd name="connsiteX1" fmla="*/ 14860 w 23601"/>
                <a:gd name="connsiteY1" fmla="*/ 0 h 19231"/>
                <a:gd name="connsiteX2" fmla="*/ 23602 w 23601"/>
                <a:gd name="connsiteY2" fmla="*/ 12238 h 19231"/>
                <a:gd name="connsiteX3" fmla="*/ 0 w 23601"/>
                <a:gd name="connsiteY3" fmla="*/ 19231 h 19231"/>
              </a:gdLst>
              <a:ahLst/>
              <a:cxnLst>
                <a:cxn ang="0">
                  <a:pos x="connsiteX0" y="connsiteY0"/>
                </a:cxn>
                <a:cxn ang="0">
                  <a:pos x="connsiteX1" y="connsiteY1"/>
                </a:cxn>
                <a:cxn ang="0">
                  <a:pos x="connsiteX2" y="connsiteY2"/>
                </a:cxn>
                <a:cxn ang="0">
                  <a:pos x="connsiteX3" y="connsiteY3"/>
                </a:cxn>
              </a:cxnLst>
              <a:rect l="l" t="t" r="r" b="b"/>
              <a:pathLst>
                <a:path w="23601" h="19231">
                  <a:moveTo>
                    <a:pt x="0" y="19231"/>
                  </a:moveTo>
                  <a:cubicBezTo>
                    <a:pt x="5245" y="13112"/>
                    <a:pt x="10490" y="6119"/>
                    <a:pt x="14860" y="0"/>
                  </a:cubicBezTo>
                  <a:cubicBezTo>
                    <a:pt x="17483" y="4371"/>
                    <a:pt x="20979" y="7867"/>
                    <a:pt x="23602" y="12238"/>
                  </a:cubicBezTo>
                  <a:cubicBezTo>
                    <a:pt x="16609" y="14860"/>
                    <a:pt x="7867" y="17483"/>
                    <a:pt x="0" y="19231"/>
                  </a:cubicBezTo>
                  <a:close/>
                </a:path>
              </a:pathLst>
            </a:custGeom>
            <a:solidFill>
              <a:srgbClr val="E8706D"/>
            </a:solidFill>
            <a:ln w="8731" cap="flat">
              <a:noFill/>
              <a:prstDash val="solid"/>
              <a:miter/>
            </a:ln>
          </p:spPr>
          <p:txBody>
            <a:bodyPr rtlCol="0" anchor="ctr"/>
            <a:lstStyle/>
            <a:p>
              <a:endParaRPr lang="en-GB"/>
            </a:p>
          </p:txBody>
        </p:sp>
        <p:sp>
          <p:nvSpPr>
            <p:cNvPr id="1469" name="Freeform: Shape 1468">
              <a:extLst>
                <a:ext uri="{FF2B5EF4-FFF2-40B4-BE49-F238E27FC236}">
                  <a16:creationId xmlns:a16="http://schemas.microsoft.com/office/drawing/2014/main" id="{EE665C17-3684-A984-0D63-E9A87E6E40A7}"/>
                </a:ext>
              </a:extLst>
            </p:cNvPr>
            <p:cNvSpPr/>
            <p:nvPr/>
          </p:nvSpPr>
          <p:spPr>
            <a:xfrm>
              <a:off x="9686707" y="1544514"/>
              <a:ext cx="18357" cy="14299"/>
            </a:xfrm>
            <a:custGeom>
              <a:avLst/>
              <a:gdLst>
                <a:gd name="connsiteX0" fmla="*/ 18357 w 18357"/>
                <a:gd name="connsiteY0" fmla="*/ 5382 h 14299"/>
                <a:gd name="connsiteX1" fmla="*/ 10490 w 18357"/>
                <a:gd name="connsiteY1" fmla="*/ 14123 h 14299"/>
                <a:gd name="connsiteX2" fmla="*/ 0 w 18357"/>
                <a:gd name="connsiteY2" fmla="*/ 11501 h 14299"/>
                <a:gd name="connsiteX3" fmla="*/ 6993 w 18357"/>
                <a:gd name="connsiteY3" fmla="*/ 137 h 14299"/>
                <a:gd name="connsiteX4" fmla="*/ 18357 w 18357"/>
                <a:gd name="connsiteY4" fmla="*/ 5382 h 14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14299">
                  <a:moveTo>
                    <a:pt x="18357" y="5382"/>
                  </a:moveTo>
                  <a:cubicBezTo>
                    <a:pt x="14861" y="8878"/>
                    <a:pt x="13112" y="13249"/>
                    <a:pt x="10490" y="14123"/>
                  </a:cubicBezTo>
                  <a:cubicBezTo>
                    <a:pt x="6993" y="14997"/>
                    <a:pt x="3497" y="12375"/>
                    <a:pt x="0" y="11501"/>
                  </a:cubicBezTo>
                  <a:cubicBezTo>
                    <a:pt x="2622" y="8004"/>
                    <a:pt x="4371" y="2759"/>
                    <a:pt x="6993" y="137"/>
                  </a:cubicBezTo>
                  <a:cubicBezTo>
                    <a:pt x="7867" y="-737"/>
                    <a:pt x="13112" y="2759"/>
                    <a:pt x="18357" y="5382"/>
                  </a:cubicBezTo>
                  <a:close/>
                </a:path>
              </a:pathLst>
            </a:custGeom>
            <a:solidFill>
              <a:srgbClr val="BE7625"/>
            </a:solidFill>
            <a:ln w="8731" cap="flat">
              <a:noFill/>
              <a:prstDash val="solid"/>
              <a:miter/>
            </a:ln>
          </p:spPr>
          <p:txBody>
            <a:bodyPr rtlCol="0" anchor="ctr"/>
            <a:lstStyle/>
            <a:p>
              <a:endParaRPr lang="en-GB"/>
            </a:p>
          </p:txBody>
        </p:sp>
        <p:sp>
          <p:nvSpPr>
            <p:cNvPr id="1470" name="Freeform: Shape 1469">
              <a:extLst>
                <a:ext uri="{FF2B5EF4-FFF2-40B4-BE49-F238E27FC236}">
                  <a16:creationId xmlns:a16="http://schemas.microsoft.com/office/drawing/2014/main" id="{1A2C2243-3D50-104E-199E-1BFDE227AB55}"/>
                </a:ext>
              </a:extLst>
            </p:cNvPr>
            <p:cNvSpPr/>
            <p:nvPr/>
          </p:nvSpPr>
          <p:spPr>
            <a:xfrm>
              <a:off x="9538103" y="1595352"/>
              <a:ext cx="28846" cy="9615"/>
            </a:xfrm>
            <a:custGeom>
              <a:avLst/>
              <a:gdLst>
                <a:gd name="connsiteX0" fmla="*/ 21854 w 28846"/>
                <a:gd name="connsiteY0" fmla="*/ 9616 h 9615"/>
                <a:gd name="connsiteX1" fmla="*/ 0 w 28846"/>
                <a:gd name="connsiteY1" fmla="*/ 6993 h 9615"/>
                <a:gd name="connsiteX2" fmla="*/ 28847 w 28846"/>
                <a:gd name="connsiteY2" fmla="*/ 0 h 9615"/>
                <a:gd name="connsiteX3" fmla="*/ 21854 w 28846"/>
                <a:gd name="connsiteY3" fmla="*/ 9616 h 9615"/>
              </a:gdLst>
              <a:ahLst/>
              <a:cxnLst>
                <a:cxn ang="0">
                  <a:pos x="connsiteX0" y="connsiteY0"/>
                </a:cxn>
                <a:cxn ang="0">
                  <a:pos x="connsiteX1" y="connsiteY1"/>
                </a:cxn>
                <a:cxn ang="0">
                  <a:pos x="connsiteX2" y="connsiteY2"/>
                </a:cxn>
                <a:cxn ang="0">
                  <a:pos x="connsiteX3" y="connsiteY3"/>
                </a:cxn>
              </a:cxnLst>
              <a:rect l="l" t="t" r="r" b="b"/>
              <a:pathLst>
                <a:path w="28846" h="9615">
                  <a:moveTo>
                    <a:pt x="21854" y="9616"/>
                  </a:moveTo>
                  <a:cubicBezTo>
                    <a:pt x="14861" y="8741"/>
                    <a:pt x="6993" y="7867"/>
                    <a:pt x="0" y="6993"/>
                  </a:cubicBezTo>
                  <a:cubicBezTo>
                    <a:pt x="9616" y="4371"/>
                    <a:pt x="19231" y="1748"/>
                    <a:pt x="28847" y="0"/>
                  </a:cubicBezTo>
                  <a:cubicBezTo>
                    <a:pt x="26224" y="2622"/>
                    <a:pt x="24476" y="6119"/>
                    <a:pt x="21854" y="9616"/>
                  </a:cubicBezTo>
                  <a:close/>
                </a:path>
              </a:pathLst>
            </a:custGeom>
            <a:solidFill>
              <a:srgbClr val="D6273B"/>
            </a:solidFill>
            <a:ln w="8731" cap="flat">
              <a:noFill/>
              <a:prstDash val="solid"/>
              <a:miter/>
            </a:ln>
          </p:spPr>
          <p:txBody>
            <a:bodyPr rtlCol="0" anchor="ctr"/>
            <a:lstStyle/>
            <a:p>
              <a:endParaRPr lang="en-GB"/>
            </a:p>
          </p:txBody>
        </p:sp>
        <p:sp>
          <p:nvSpPr>
            <p:cNvPr id="1471" name="Freeform: Shape 1470">
              <a:extLst>
                <a:ext uri="{FF2B5EF4-FFF2-40B4-BE49-F238E27FC236}">
                  <a16:creationId xmlns:a16="http://schemas.microsoft.com/office/drawing/2014/main" id="{EE6AEF15-352E-F46A-DAD9-6BE38DFC8556}"/>
                </a:ext>
              </a:extLst>
            </p:cNvPr>
            <p:cNvSpPr/>
            <p:nvPr/>
          </p:nvSpPr>
          <p:spPr>
            <a:xfrm>
              <a:off x="10599312" y="5249267"/>
              <a:ext cx="22727" cy="25349"/>
            </a:xfrm>
            <a:custGeom>
              <a:avLst/>
              <a:gdLst>
                <a:gd name="connsiteX0" fmla="*/ 1748 w 22727"/>
                <a:gd name="connsiteY0" fmla="*/ 874 h 25349"/>
                <a:gd name="connsiteX1" fmla="*/ 22728 w 22727"/>
                <a:gd name="connsiteY1" fmla="*/ 7867 h 25349"/>
                <a:gd name="connsiteX2" fmla="*/ 6993 w 22727"/>
                <a:gd name="connsiteY2" fmla="*/ 24476 h 25349"/>
                <a:gd name="connsiteX3" fmla="*/ 4371 w 22727"/>
                <a:gd name="connsiteY3" fmla="*/ 25350 h 25349"/>
                <a:gd name="connsiteX4" fmla="*/ 0 w 22727"/>
                <a:gd name="connsiteY4" fmla="*/ 0 h 25349"/>
                <a:gd name="connsiteX5" fmla="*/ 1748 w 22727"/>
                <a:gd name="connsiteY5" fmla="*/ 874 h 25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 h="25349">
                  <a:moveTo>
                    <a:pt x="1748" y="874"/>
                  </a:moveTo>
                  <a:cubicBezTo>
                    <a:pt x="8741" y="3496"/>
                    <a:pt x="15735" y="5245"/>
                    <a:pt x="22728" y="7867"/>
                  </a:cubicBezTo>
                  <a:cubicBezTo>
                    <a:pt x="17483" y="13112"/>
                    <a:pt x="12238" y="19231"/>
                    <a:pt x="6993" y="24476"/>
                  </a:cubicBezTo>
                  <a:cubicBezTo>
                    <a:pt x="6993" y="24476"/>
                    <a:pt x="4371" y="25350"/>
                    <a:pt x="4371" y="25350"/>
                  </a:cubicBezTo>
                  <a:cubicBezTo>
                    <a:pt x="2623" y="16608"/>
                    <a:pt x="1748" y="8741"/>
                    <a:pt x="0" y="0"/>
                  </a:cubicBezTo>
                  <a:lnTo>
                    <a:pt x="1748" y="874"/>
                  </a:lnTo>
                  <a:close/>
                </a:path>
              </a:pathLst>
            </a:custGeom>
            <a:solidFill>
              <a:srgbClr val="E17A69"/>
            </a:solidFill>
            <a:ln w="8731" cap="flat">
              <a:noFill/>
              <a:prstDash val="solid"/>
              <a:miter/>
            </a:ln>
          </p:spPr>
          <p:txBody>
            <a:bodyPr rtlCol="0" anchor="ctr"/>
            <a:lstStyle/>
            <a:p>
              <a:endParaRPr lang="en-GB"/>
            </a:p>
          </p:txBody>
        </p:sp>
        <p:sp>
          <p:nvSpPr>
            <p:cNvPr id="1472" name="Freeform: Shape 1471">
              <a:extLst>
                <a:ext uri="{FF2B5EF4-FFF2-40B4-BE49-F238E27FC236}">
                  <a16:creationId xmlns:a16="http://schemas.microsoft.com/office/drawing/2014/main" id="{F9635735-0D0D-3196-61E3-7A27A45D506B}"/>
                </a:ext>
              </a:extLst>
            </p:cNvPr>
            <p:cNvSpPr/>
            <p:nvPr/>
          </p:nvSpPr>
          <p:spPr>
            <a:xfrm>
              <a:off x="10585326" y="5249267"/>
              <a:ext cx="19230" cy="25349"/>
            </a:xfrm>
            <a:custGeom>
              <a:avLst/>
              <a:gdLst>
                <a:gd name="connsiteX0" fmla="*/ 14860 w 19230"/>
                <a:gd name="connsiteY0" fmla="*/ 0 h 25349"/>
                <a:gd name="connsiteX1" fmla="*/ 19231 w 19230"/>
                <a:gd name="connsiteY1" fmla="*/ 25350 h 25349"/>
                <a:gd name="connsiteX2" fmla="*/ 0 w 19230"/>
                <a:gd name="connsiteY2" fmla="*/ 11364 h 25349"/>
                <a:gd name="connsiteX3" fmla="*/ 14860 w 19230"/>
                <a:gd name="connsiteY3" fmla="*/ 0 h 25349"/>
              </a:gdLst>
              <a:ahLst/>
              <a:cxnLst>
                <a:cxn ang="0">
                  <a:pos x="connsiteX0" y="connsiteY0"/>
                </a:cxn>
                <a:cxn ang="0">
                  <a:pos x="connsiteX1" y="connsiteY1"/>
                </a:cxn>
                <a:cxn ang="0">
                  <a:pos x="connsiteX2" y="connsiteY2"/>
                </a:cxn>
                <a:cxn ang="0">
                  <a:pos x="connsiteX3" y="connsiteY3"/>
                </a:cxn>
              </a:cxnLst>
              <a:rect l="l" t="t" r="r" b="b"/>
              <a:pathLst>
                <a:path w="19230" h="25349">
                  <a:moveTo>
                    <a:pt x="14860" y="0"/>
                  </a:moveTo>
                  <a:cubicBezTo>
                    <a:pt x="16609" y="8741"/>
                    <a:pt x="17483" y="16608"/>
                    <a:pt x="19231" y="25350"/>
                  </a:cubicBezTo>
                  <a:cubicBezTo>
                    <a:pt x="13112" y="20979"/>
                    <a:pt x="6993" y="15734"/>
                    <a:pt x="0" y="11364"/>
                  </a:cubicBezTo>
                  <a:cubicBezTo>
                    <a:pt x="4371" y="7867"/>
                    <a:pt x="9615" y="3496"/>
                    <a:pt x="14860" y="0"/>
                  </a:cubicBezTo>
                  <a:close/>
                </a:path>
              </a:pathLst>
            </a:custGeom>
            <a:solidFill>
              <a:srgbClr val="BA3325"/>
            </a:solidFill>
            <a:ln w="8731" cap="flat">
              <a:noFill/>
              <a:prstDash val="solid"/>
              <a:miter/>
            </a:ln>
          </p:spPr>
          <p:txBody>
            <a:bodyPr rtlCol="0" anchor="ctr"/>
            <a:lstStyle/>
            <a:p>
              <a:endParaRPr lang="en-GB"/>
            </a:p>
          </p:txBody>
        </p:sp>
        <p:sp>
          <p:nvSpPr>
            <p:cNvPr id="1473" name="Freeform: Shape 1472">
              <a:extLst>
                <a:ext uri="{FF2B5EF4-FFF2-40B4-BE49-F238E27FC236}">
                  <a16:creationId xmlns:a16="http://schemas.microsoft.com/office/drawing/2014/main" id="{953CDA3B-D17D-1969-FC79-944FD97646E6}"/>
                </a:ext>
              </a:extLst>
            </p:cNvPr>
            <p:cNvSpPr/>
            <p:nvPr/>
          </p:nvSpPr>
          <p:spPr>
            <a:xfrm>
              <a:off x="10545115" y="5308709"/>
              <a:ext cx="19230" cy="19231"/>
            </a:xfrm>
            <a:custGeom>
              <a:avLst/>
              <a:gdLst>
                <a:gd name="connsiteX0" fmla="*/ 0 w 19230"/>
                <a:gd name="connsiteY0" fmla="*/ 19231 h 19231"/>
                <a:gd name="connsiteX1" fmla="*/ 8741 w 19230"/>
                <a:gd name="connsiteY1" fmla="*/ 0 h 19231"/>
                <a:gd name="connsiteX2" fmla="*/ 18357 w 19230"/>
                <a:gd name="connsiteY2" fmla="*/ 1748 h 19231"/>
                <a:gd name="connsiteX3" fmla="*/ 19231 w 19230"/>
                <a:gd name="connsiteY3" fmla="*/ 17483 h 19231"/>
                <a:gd name="connsiteX4" fmla="*/ 0 w 19230"/>
                <a:gd name="connsiteY4" fmla="*/ 19231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0" h="19231">
                  <a:moveTo>
                    <a:pt x="0" y="19231"/>
                  </a:moveTo>
                  <a:cubicBezTo>
                    <a:pt x="2622" y="13112"/>
                    <a:pt x="6119" y="6119"/>
                    <a:pt x="8741" y="0"/>
                  </a:cubicBezTo>
                  <a:cubicBezTo>
                    <a:pt x="12238" y="874"/>
                    <a:pt x="14860" y="1748"/>
                    <a:pt x="18357" y="1748"/>
                  </a:cubicBezTo>
                  <a:cubicBezTo>
                    <a:pt x="18357" y="6993"/>
                    <a:pt x="19231" y="12238"/>
                    <a:pt x="19231" y="17483"/>
                  </a:cubicBezTo>
                  <a:cubicBezTo>
                    <a:pt x="13112" y="18357"/>
                    <a:pt x="6993" y="19231"/>
                    <a:pt x="0" y="19231"/>
                  </a:cubicBezTo>
                  <a:close/>
                </a:path>
              </a:pathLst>
            </a:custGeom>
            <a:solidFill>
              <a:srgbClr val="DB7F59"/>
            </a:solidFill>
            <a:ln w="8731" cap="flat">
              <a:noFill/>
              <a:prstDash val="solid"/>
              <a:miter/>
            </a:ln>
          </p:spPr>
          <p:txBody>
            <a:bodyPr rtlCol="0" anchor="ctr"/>
            <a:lstStyle/>
            <a:p>
              <a:endParaRPr lang="en-GB"/>
            </a:p>
          </p:txBody>
        </p:sp>
        <p:sp>
          <p:nvSpPr>
            <p:cNvPr id="1474" name="Freeform: Shape 1473">
              <a:extLst>
                <a:ext uri="{FF2B5EF4-FFF2-40B4-BE49-F238E27FC236}">
                  <a16:creationId xmlns:a16="http://schemas.microsoft.com/office/drawing/2014/main" id="{69F32F46-74ED-4BB8-3EEA-E3001377966E}"/>
                </a:ext>
              </a:extLst>
            </p:cNvPr>
            <p:cNvSpPr/>
            <p:nvPr/>
          </p:nvSpPr>
          <p:spPr>
            <a:xfrm>
              <a:off x="10869422" y="3480002"/>
              <a:ext cx="88288" cy="29721"/>
            </a:xfrm>
            <a:custGeom>
              <a:avLst/>
              <a:gdLst>
                <a:gd name="connsiteX0" fmla="*/ 18357 w 88288"/>
                <a:gd name="connsiteY0" fmla="*/ 29721 h 29721"/>
                <a:gd name="connsiteX1" fmla="*/ 0 w 88288"/>
                <a:gd name="connsiteY1" fmla="*/ 3497 h 29721"/>
                <a:gd name="connsiteX2" fmla="*/ 87414 w 88288"/>
                <a:gd name="connsiteY2" fmla="*/ 0 h 29721"/>
                <a:gd name="connsiteX3" fmla="*/ 88288 w 88288"/>
                <a:gd name="connsiteY3" fmla="*/ 11364 h 29721"/>
                <a:gd name="connsiteX4" fmla="*/ 79547 w 88288"/>
                <a:gd name="connsiteY4" fmla="*/ 20980 h 29721"/>
                <a:gd name="connsiteX5" fmla="*/ 18357 w 88288"/>
                <a:gd name="connsiteY5" fmla="*/ 29721 h 29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288" h="29721">
                  <a:moveTo>
                    <a:pt x="18357" y="29721"/>
                  </a:moveTo>
                  <a:cubicBezTo>
                    <a:pt x="12238" y="20980"/>
                    <a:pt x="6119" y="12238"/>
                    <a:pt x="0" y="3497"/>
                  </a:cubicBezTo>
                  <a:cubicBezTo>
                    <a:pt x="28847" y="2623"/>
                    <a:pt x="58567" y="874"/>
                    <a:pt x="87414" y="0"/>
                  </a:cubicBezTo>
                  <a:cubicBezTo>
                    <a:pt x="87414" y="3497"/>
                    <a:pt x="88288" y="7867"/>
                    <a:pt x="88288" y="11364"/>
                  </a:cubicBezTo>
                  <a:cubicBezTo>
                    <a:pt x="85666" y="14861"/>
                    <a:pt x="83044" y="18357"/>
                    <a:pt x="79547" y="20980"/>
                  </a:cubicBezTo>
                  <a:cubicBezTo>
                    <a:pt x="58567" y="24476"/>
                    <a:pt x="38462" y="27098"/>
                    <a:pt x="18357" y="29721"/>
                  </a:cubicBezTo>
                  <a:close/>
                </a:path>
              </a:pathLst>
            </a:custGeom>
            <a:solidFill>
              <a:srgbClr val="54683D"/>
            </a:solidFill>
            <a:ln w="8731" cap="flat">
              <a:noFill/>
              <a:prstDash val="solid"/>
              <a:miter/>
            </a:ln>
          </p:spPr>
          <p:txBody>
            <a:bodyPr rtlCol="0" anchor="ctr"/>
            <a:lstStyle/>
            <a:p>
              <a:endParaRPr lang="en-GB"/>
            </a:p>
          </p:txBody>
        </p:sp>
        <p:sp>
          <p:nvSpPr>
            <p:cNvPr id="1475" name="Freeform: Shape 1474">
              <a:extLst>
                <a:ext uri="{FF2B5EF4-FFF2-40B4-BE49-F238E27FC236}">
                  <a16:creationId xmlns:a16="http://schemas.microsoft.com/office/drawing/2014/main" id="{AECE114E-F8AA-3F63-B1B8-41BE43C753A7}"/>
                </a:ext>
              </a:extLst>
            </p:cNvPr>
            <p:cNvSpPr/>
            <p:nvPr/>
          </p:nvSpPr>
          <p:spPr>
            <a:xfrm>
              <a:off x="9471336" y="4347152"/>
              <a:ext cx="36171" cy="35839"/>
            </a:xfrm>
            <a:custGeom>
              <a:avLst/>
              <a:gdLst>
                <a:gd name="connsiteX0" fmla="*/ 36171 w 36171"/>
                <a:gd name="connsiteY0" fmla="*/ 19231 h 35839"/>
                <a:gd name="connsiteX1" fmla="*/ 35297 w 36171"/>
                <a:gd name="connsiteY1" fmla="*/ 35840 h 35839"/>
                <a:gd name="connsiteX2" fmla="*/ 10821 w 36171"/>
                <a:gd name="connsiteY2" fmla="*/ 0 h 35839"/>
                <a:gd name="connsiteX3" fmla="*/ 36171 w 36171"/>
                <a:gd name="connsiteY3" fmla="*/ 19231 h 35839"/>
              </a:gdLst>
              <a:ahLst/>
              <a:cxnLst>
                <a:cxn ang="0">
                  <a:pos x="connsiteX0" y="connsiteY0"/>
                </a:cxn>
                <a:cxn ang="0">
                  <a:pos x="connsiteX1" y="connsiteY1"/>
                </a:cxn>
                <a:cxn ang="0">
                  <a:pos x="connsiteX2" y="connsiteY2"/>
                </a:cxn>
                <a:cxn ang="0">
                  <a:pos x="connsiteX3" y="connsiteY3"/>
                </a:cxn>
              </a:cxnLst>
              <a:rect l="l" t="t" r="r" b="b"/>
              <a:pathLst>
                <a:path w="36171" h="35839">
                  <a:moveTo>
                    <a:pt x="36171" y="19231"/>
                  </a:moveTo>
                  <a:cubicBezTo>
                    <a:pt x="36171" y="24476"/>
                    <a:pt x="36171" y="30595"/>
                    <a:pt x="35297" y="35840"/>
                  </a:cubicBezTo>
                  <a:cubicBezTo>
                    <a:pt x="13444" y="33217"/>
                    <a:pt x="-16277" y="35840"/>
                    <a:pt x="10821" y="0"/>
                  </a:cubicBezTo>
                  <a:cubicBezTo>
                    <a:pt x="18688" y="6993"/>
                    <a:pt x="27430" y="13112"/>
                    <a:pt x="36171" y="19231"/>
                  </a:cubicBezTo>
                  <a:close/>
                </a:path>
              </a:pathLst>
            </a:custGeom>
            <a:solidFill>
              <a:srgbClr val="7E4E29"/>
            </a:solidFill>
            <a:ln w="8731" cap="flat">
              <a:noFill/>
              <a:prstDash val="solid"/>
              <a:miter/>
            </a:ln>
          </p:spPr>
          <p:txBody>
            <a:bodyPr rtlCol="0" anchor="ctr"/>
            <a:lstStyle/>
            <a:p>
              <a:endParaRPr lang="en-GB"/>
            </a:p>
          </p:txBody>
        </p:sp>
        <p:sp>
          <p:nvSpPr>
            <p:cNvPr id="1476" name="Freeform: Shape 1475">
              <a:extLst>
                <a:ext uri="{FF2B5EF4-FFF2-40B4-BE49-F238E27FC236}">
                  <a16:creationId xmlns:a16="http://schemas.microsoft.com/office/drawing/2014/main" id="{D4624B25-673C-D782-D1AE-FF0BBD56EBBF}"/>
                </a:ext>
              </a:extLst>
            </p:cNvPr>
            <p:cNvSpPr/>
            <p:nvPr/>
          </p:nvSpPr>
          <p:spPr>
            <a:xfrm>
              <a:off x="9886886" y="269141"/>
              <a:ext cx="23601" cy="16745"/>
            </a:xfrm>
            <a:custGeom>
              <a:avLst/>
              <a:gdLst>
                <a:gd name="connsiteX0" fmla="*/ 23602 w 23601"/>
                <a:gd name="connsiteY0" fmla="*/ 5382 h 16745"/>
                <a:gd name="connsiteX1" fmla="*/ 13986 w 23601"/>
                <a:gd name="connsiteY1" fmla="*/ 16746 h 16745"/>
                <a:gd name="connsiteX2" fmla="*/ 0 w 23601"/>
                <a:gd name="connsiteY2" fmla="*/ 8878 h 16745"/>
                <a:gd name="connsiteX3" fmla="*/ 6993 w 23601"/>
                <a:gd name="connsiteY3" fmla="*/ 137 h 16745"/>
                <a:gd name="connsiteX4" fmla="*/ 23602 w 23601"/>
                <a:gd name="connsiteY4" fmla="*/ 5382 h 16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16745">
                  <a:moveTo>
                    <a:pt x="23602" y="5382"/>
                  </a:moveTo>
                  <a:cubicBezTo>
                    <a:pt x="19231" y="11501"/>
                    <a:pt x="15735" y="16746"/>
                    <a:pt x="13986" y="16746"/>
                  </a:cubicBezTo>
                  <a:cubicBezTo>
                    <a:pt x="8741" y="14997"/>
                    <a:pt x="4371" y="11501"/>
                    <a:pt x="0" y="8878"/>
                  </a:cubicBezTo>
                  <a:cubicBezTo>
                    <a:pt x="2622" y="5382"/>
                    <a:pt x="4371" y="137"/>
                    <a:pt x="6993" y="137"/>
                  </a:cubicBezTo>
                  <a:cubicBezTo>
                    <a:pt x="12238" y="-737"/>
                    <a:pt x="16609" y="2759"/>
                    <a:pt x="23602" y="5382"/>
                  </a:cubicBezTo>
                  <a:close/>
                </a:path>
              </a:pathLst>
            </a:custGeom>
            <a:solidFill>
              <a:srgbClr val="BA3325"/>
            </a:solidFill>
            <a:ln w="8731" cap="flat">
              <a:noFill/>
              <a:prstDash val="solid"/>
              <a:miter/>
            </a:ln>
          </p:spPr>
          <p:txBody>
            <a:bodyPr rtlCol="0" anchor="ctr"/>
            <a:lstStyle/>
            <a:p>
              <a:endParaRPr lang="en-GB"/>
            </a:p>
          </p:txBody>
        </p:sp>
        <p:sp>
          <p:nvSpPr>
            <p:cNvPr id="1477" name="Freeform: Shape 1476">
              <a:extLst>
                <a:ext uri="{FF2B5EF4-FFF2-40B4-BE49-F238E27FC236}">
                  <a16:creationId xmlns:a16="http://schemas.microsoft.com/office/drawing/2014/main" id="{A24A1DD0-E58A-A9DE-6F7A-230383E11E3A}"/>
                </a:ext>
              </a:extLst>
            </p:cNvPr>
            <p:cNvSpPr/>
            <p:nvPr/>
          </p:nvSpPr>
          <p:spPr>
            <a:xfrm>
              <a:off x="9110647" y="1033278"/>
              <a:ext cx="39336" cy="30646"/>
            </a:xfrm>
            <a:custGeom>
              <a:avLst/>
              <a:gdLst>
                <a:gd name="connsiteX0" fmla="*/ 20105 w 39336"/>
                <a:gd name="connsiteY0" fmla="*/ 0 h 30646"/>
                <a:gd name="connsiteX1" fmla="*/ 39336 w 39336"/>
                <a:gd name="connsiteY1" fmla="*/ 12238 h 30646"/>
                <a:gd name="connsiteX2" fmla="*/ 12238 w 39336"/>
                <a:gd name="connsiteY2" fmla="*/ 30595 h 30646"/>
                <a:gd name="connsiteX3" fmla="*/ 0 w 39336"/>
                <a:gd name="connsiteY3" fmla="*/ 16609 h 30646"/>
                <a:gd name="connsiteX4" fmla="*/ 20105 w 39336"/>
                <a:gd name="connsiteY4" fmla="*/ 0 h 3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0646">
                  <a:moveTo>
                    <a:pt x="20105" y="0"/>
                  </a:moveTo>
                  <a:cubicBezTo>
                    <a:pt x="28847" y="5245"/>
                    <a:pt x="34092" y="8741"/>
                    <a:pt x="39336" y="12238"/>
                  </a:cubicBezTo>
                  <a:cubicBezTo>
                    <a:pt x="30595" y="18357"/>
                    <a:pt x="21854" y="25350"/>
                    <a:pt x="12238" y="30595"/>
                  </a:cubicBezTo>
                  <a:cubicBezTo>
                    <a:pt x="10490" y="31469"/>
                    <a:pt x="4371" y="20979"/>
                    <a:pt x="0" y="16609"/>
                  </a:cubicBezTo>
                  <a:cubicBezTo>
                    <a:pt x="6119" y="10490"/>
                    <a:pt x="12238" y="5245"/>
                    <a:pt x="20105" y="0"/>
                  </a:cubicBezTo>
                  <a:close/>
                </a:path>
              </a:pathLst>
            </a:custGeom>
            <a:solidFill>
              <a:srgbClr val="EA9024"/>
            </a:solidFill>
            <a:ln w="8731" cap="flat">
              <a:noFill/>
              <a:prstDash val="solid"/>
              <a:miter/>
            </a:ln>
          </p:spPr>
          <p:txBody>
            <a:bodyPr rtlCol="0" anchor="ctr"/>
            <a:lstStyle/>
            <a:p>
              <a:endParaRPr lang="en-GB"/>
            </a:p>
          </p:txBody>
        </p:sp>
        <p:sp>
          <p:nvSpPr>
            <p:cNvPr id="1478" name="Freeform: Shape 1477">
              <a:extLst>
                <a:ext uri="{FF2B5EF4-FFF2-40B4-BE49-F238E27FC236}">
                  <a16:creationId xmlns:a16="http://schemas.microsoft.com/office/drawing/2014/main" id="{2BF47C64-C81D-A629-F01F-6F036A7C40BB}"/>
                </a:ext>
              </a:extLst>
            </p:cNvPr>
            <p:cNvSpPr/>
            <p:nvPr/>
          </p:nvSpPr>
          <p:spPr>
            <a:xfrm>
              <a:off x="9126382" y="1018029"/>
              <a:ext cx="4370" cy="3885"/>
            </a:xfrm>
            <a:custGeom>
              <a:avLst/>
              <a:gdLst>
                <a:gd name="connsiteX0" fmla="*/ 1748 w 4370"/>
                <a:gd name="connsiteY0" fmla="*/ 3885 h 3885"/>
                <a:gd name="connsiteX1" fmla="*/ 0 w 4370"/>
                <a:gd name="connsiteY1" fmla="*/ 389 h 3885"/>
                <a:gd name="connsiteX2" fmla="*/ 2622 w 4370"/>
                <a:gd name="connsiteY2" fmla="*/ 389 h 3885"/>
                <a:gd name="connsiteX3" fmla="*/ 4371 w 4370"/>
                <a:gd name="connsiteY3" fmla="*/ 3885 h 3885"/>
                <a:gd name="connsiteX4" fmla="*/ 1748 w 4370"/>
                <a:gd name="connsiteY4" fmla="*/ 3885 h 38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3885">
                  <a:moveTo>
                    <a:pt x="1748" y="3885"/>
                  </a:moveTo>
                  <a:cubicBezTo>
                    <a:pt x="874" y="3011"/>
                    <a:pt x="874" y="1263"/>
                    <a:pt x="0" y="389"/>
                  </a:cubicBezTo>
                  <a:cubicBezTo>
                    <a:pt x="874" y="389"/>
                    <a:pt x="2622" y="-486"/>
                    <a:pt x="2622" y="389"/>
                  </a:cubicBezTo>
                  <a:cubicBezTo>
                    <a:pt x="3497" y="1263"/>
                    <a:pt x="4371" y="2137"/>
                    <a:pt x="4371" y="3885"/>
                  </a:cubicBezTo>
                  <a:cubicBezTo>
                    <a:pt x="4371" y="3885"/>
                    <a:pt x="3497" y="3885"/>
                    <a:pt x="1748" y="3885"/>
                  </a:cubicBezTo>
                  <a:close/>
                </a:path>
              </a:pathLst>
            </a:custGeom>
            <a:solidFill>
              <a:srgbClr val="EA9024"/>
            </a:solidFill>
            <a:ln w="8731" cap="flat">
              <a:noFill/>
              <a:prstDash val="solid"/>
              <a:miter/>
            </a:ln>
          </p:spPr>
          <p:txBody>
            <a:bodyPr rtlCol="0" anchor="ctr"/>
            <a:lstStyle/>
            <a:p>
              <a:endParaRPr lang="en-GB"/>
            </a:p>
          </p:txBody>
        </p:sp>
        <p:sp>
          <p:nvSpPr>
            <p:cNvPr id="1479" name="Freeform: Shape 1478">
              <a:extLst>
                <a:ext uri="{FF2B5EF4-FFF2-40B4-BE49-F238E27FC236}">
                  <a16:creationId xmlns:a16="http://schemas.microsoft.com/office/drawing/2014/main" id="{F414109B-52B5-C9D8-8F81-38F546FC5C40}"/>
                </a:ext>
              </a:extLst>
            </p:cNvPr>
            <p:cNvSpPr/>
            <p:nvPr/>
          </p:nvSpPr>
          <p:spPr>
            <a:xfrm>
              <a:off x="10078198" y="5189825"/>
              <a:ext cx="64878" cy="104897"/>
            </a:xfrm>
            <a:custGeom>
              <a:avLst/>
              <a:gdLst>
                <a:gd name="connsiteX0" fmla="*/ 51699 w 64878"/>
                <a:gd name="connsiteY0" fmla="*/ 104897 h 104897"/>
                <a:gd name="connsiteX1" fmla="*/ 125 w 64878"/>
                <a:gd name="connsiteY1" fmla="*/ 43707 h 104897"/>
                <a:gd name="connsiteX2" fmla="*/ 44706 w 64878"/>
                <a:gd name="connsiteY2" fmla="*/ 0 h 104897"/>
                <a:gd name="connsiteX3" fmla="*/ 64811 w 64878"/>
                <a:gd name="connsiteY3" fmla="*/ 42833 h 104897"/>
                <a:gd name="connsiteX4" fmla="*/ 51699 w 64878"/>
                <a:gd name="connsiteY4" fmla="*/ 104897 h 10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78" h="104897">
                  <a:moveTo>
                    <a:pt x="51699" y="104897"/>
                  </a:moveTo>
                  <a:cubicBezTo>
                    <a:pt x="14985" y="62064"/>
                    <a:pt x="-1624" y="45455"/>
                    <a:pt x="125" y="43707"/>
                  </a:cubicBezTo>
                  <a:cubicBezTo>
                    <a:pt x="13237" y="27972"/>
                    <a:pt x="28971" y="13986"/>
                    <a:pt x="44706" y="0"/>
                  </a:cubicBezTo>
                  <a:cubicBezTo>
                    <a:pt x="51699" y="13986"/>
                    <a:pt x="63063" y="27972"/>
                    <a:pt x="64811" y="42833"/>
                  </a:cubicBezTo>
                  <a:cubicBezTo>
                    <a:pt x="65685" y="59442"/>
                    <a:pt x="57818" y="76924"/>
                    <a:pt x="51699" y="104897"/>
                  </a:cubicBezTo>
                  <a:close/>
                </a:path>
              </a:pathLst>
            </a:custGeom>
            <a:solidFill>
              <a:srgbClr val="D6273B"/>
            </a:solidFill>
            <a:ln w="8731" cap="flat">
              <a:noFill/>
              <a:prstDash val="solid"/>
              <a:miter/>
            </a:ln>
          </p:spPr>
          <p:txBody>
            <a:bodyPr rtlCol="0" anchor="ctr"/>
            <a:lstStyle/>
            <a:p>
              <a:endParaRPr lang="en-GB"/>
            </a:p>
          </p:txBody>
        </p:sp>
        <p:sp>
          <p:nvSpPr>
            <p:cNvPr id="1480" name="Freeform: Shape 1479">
              <a:extLst>
                <a:ext uri="{FF2B5EF4-FFF2-40B4-BE49-F238E27FC236}">
                  <a16:creationId xmlns:a16="http://schemas.microsoft.com/office/drawing/2014/main" id="{20D82F69-C6F2-AAEE-1474-67C7001BB902}"/>
                </a:ext>
              </a:extLst>
            </p:cNvPr>
            <p:cNvSpPr/>
            <p:nvPr/>
          </p:nvSpPr>
          <p:spPr>
            <a:xfrm>
              <a:off x="10033742" y="5278062"/>
              <a:ext cx="53322" cy="34389"/>
            </a:xfrm>
            <a:custGeom>
              <a:avLst/>
              <a:gdLst>
                <a:gd name="connsiteX0" fmla="*/ 53323 w 53322"/>
                <a:gd name="connsiteY0" fmla="*/ 21031 h 34389"/>
                <a:gd name="connsiteX1" fmla="*/ 27973 w 53322"/>
                <a:gd name="connsiteY1" fmla="*/ 34143 h 34389"/>
                <a:gd name="connsiteX2" fmla="*/ 0 w 53322"/>
                <a:gd name="connsiteY2" fmla="*/ 14912 h 34389"/>
                <a:gd name="connsiteX3" fmla="*/ 15734 w 53322"/>
                <a:gd name="connsiteY3" fmla="*/ 51 h 34389"/>
                <a:gd name="connsiteX4" fmla="*/ 53323 w 53322"/>
                <a:gd name="connsiteY4" fmla="*/ 21031 h 34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34389">
                  <a:moveTo>
                    <a:pt x="53323" y="21031"/>
                  </a:moveTo>
                  <a:cubicBezTo>
                    <a:pt x="40210" y="28024"/>
                    <a:pt x="32343" y="35891"/>
                    <a:pt x="27973" y="34143"/>
                  </a:cubicBezTo>
                  <a:cubicBezTo>
                    <a:pt x="17483" y="29772"/>
                    <a:pt x="8741" y="21905"/>
                    <a:pt x="0" y="14912"/>
                  </a:cubicBezTo>
                  <a:cubicBezTo>
                    <a:pt x="5245" y="9667"/>
                    <a:pt x="12238" y="-823"/>
                    <a:pt x="15734" y="51"/>
                  </a:cubicBezTo>
                  <a:cubicBezTo>
                    <a:pt x="26224" y="3548"/>
                    <a:pt x="36714" y="10541"/>
                    <a:pt x="53323" y="21031"/>
                  </a:cubicBezTo>
                  <a:close/>
                </a:path>
              </a:pathLst>
            </a:custGeom>
            <a:solidFill>
              <a:srgbClr val="D6273B"/>
            </a:solidFill>
            <a:ln w="8731" cap="flat">
              <a:noFill/>
              <a:prstDash val="solid"/>
              <a:miter/>
            </a:ln>
          </p:spPr>
          <p:txBody>
            <a:bodyPr rtlCol="0" anchor="ctr"/>
            <a:lstStyle/>
            <a:p>
              <a:endParaRPr lang="en-GB"/>
            </a:p>
          </p:txBody>
        </p:sp>
        <p:sp>
          <p:nvSpPr>
            <p:cNvPr id="1481" name="Freeform: Shape 1480">
              <a:extLst>
                <a:ext uri="{FF2B5EF4-FFF2-40B4-BE49-F238E27FC236}">
                  <a16:creationId xmlns:a16="http://schemas.microsoft.com/office/drawing/2014/main" id="{A43C6CF7-A055-DFE3-88DB-2FDD8CC78F24}"/>
                </a:ext>
              </a:extLst>
            </p:cNvPr>
            <p:cNvSpPr/>
            <p:nvPr/>
          </p:nvSpPr>
          <p:spPr>
            <a:xfrm>
              <a:off x="9498766" y="1542029"/>
              <a:ext cx="67309" cy="39701"/>
            </a:xfrm>
            <a:custGeom>
              <a:avLst/>
              <a:gdLst>
                <a:gd name="connsiteX0" fmla="*/ 6993 w 67309"/>
                <a:gd name="connsiteY0" fmla="*/ 0 h 39701"/>
                <a:gd name="connsiteX1" fmla="*/ 67309 w 67309"/>
                <a:gd name="connsiteY1" fmla="*/ 18357 h 39701"/>
                <a:gd name="connsiteX2" fmla="*/ 0 w 67309"/>
                <a:gd name="connsiteY2" fmla="*/ 27098 h 39701"/>
                <a:gd name="connsiteX3" fmla="*/ 6993 w 67309"/>
                <a:gd name="connsiteY3" fmla="*/ 0 h 39701"/>
              </a:gdLst>
              <a:ahLst/>
              <a:cxnLst>
                <a:cxn ang="0">
                  <a:pos x="connsiteX0" y="connsiteY0"/>
                </a:cxn>
                <a:cxn ang="0">
                  <a:pos x="connsiteX1" y="connsiteY1"/>
                </a:cxn>
                <a:cxn ang="0">
                  <a:pos x="connsiteX2" y="connsiteY2"/>
                </a:cxn>
                <a:cxn ang="0">
                  <a:pos x="connsiteX3" y="connsiteY3"/>
                </a:cxn>
              </a:cxnLst>
              <a:rect l="l" t="t" r="r" b="b"/>
              <a:pathLst>
                <a:path w="67309" h="39701">
                  <a:moveTo>
                    <a:pt x="6993" y="0"/>
                  </a:moveTo>
                  <a:cubicBezTo>
                    <a:pt x="27098" y="6119"/>
                    <a:pt x="47204" y="12238"/>
                    <a:pt x="67309" y="18357"/>
                  </a:cubicBezTo>
                  <a:cubicBezTo>
                    <a:pt x="48952" y="55071"/>
                    <a:pt x="23602" y="34966"/>
                    <a:pt x="0" y="27098"/>
                  </a:cubicBezTo>
                  <a:cubicBezTo>
                    <a:pt x="1748" y="18357"/>
                    <a:pt x="4371" y="9615"/>
                    <a:pt x="6993" y="0"/>
                  </a:cubicBezTo>
                  <a:close/>
                </a:path>
              </a:pathLst>
            </a:custGeom>
            <a:solidFill>
              <a:srgbClr val="D6273B"/>
            </a:solidFill>
            <a:ln w="8731" cap="flat">
              <a:noFill/>
              <a:prstDash val="solid"/>
              <a:miter/>
            </a:ln>
          </p:spPr>
          <p:txBody>
            <a:bodyPr rtlCol="0" anchor="ctr"/>
            <a:lstStyle/>
            <a:p>
              <a:endParaRPr lang="en-GB"/>
            </a:p>
          </p:txBody>
        </p:sp>
        <p:sp>
          <p:nvSpPr>
            <p:cNvPr id="1482" name="Freeform: Shape 1481">
              <a:extLst>
                <a:ext uri="{FF2B5EF4-FFF2-40B4-BE49-F238E27FC236}">
                  <a16:creationId xmlns:a16="http://schemas.microsoft.com/office/drawing/2014/main" id="{CC2E3B9B-7FD4-B5ED-7A2D-8C8FCEF6FC78}"/>
                </a:ext>
              </a:extLst>
            </p:cNvPr>
            <p:cNvSpPr/>
            <p:nvPr/>
          </p:nvSpPr>
          <p:spPr>
            <a:xfrm>
              <a:off x="9733037" y="1765809"/>
              <a:ext cx="104797" cy="90910"/>
            </a:xfrm>
            <a:custGeom>
              <a:avLst/>
              <a:gdLst>
                <a:gd name="connsiteX0" fmla="*/ 27098 w 104797"/>
                <a:gd name="connsiteY0" fmla="*/ 0 h 90910"/>
                <a:gd name="connsiteX1" fmla="*/ 86540 w 104797"/>
                <a:gd name="connsiteY1" fmla="*/ 13986 h 90910"/>
                <a:gd name="connsiteX2" fmla="*/ 72554 w 104797"/>
                <a:gd name="connsiteY2" fmla="*/ 65561 h 90910"/>
                <a:gd name="connsiteX3" fmla="*/ 61190 w 104797"/>
                <a:gd name="connsiteY3" fmla="*/ 50700 h 90910"/>
                <a:gd name="connsiteX4" fmla="*/ 52449 w 104797"/>
                <a:gd name="connsiteY4" fmla="*/ 63812 h 90910"/>
                <a:gd name="connsiteX5" fmla="*/ 34966 w 104797"/>
                <a:gd name="connsiteY5" fmla="*/ 90911 h 90910"/>
                <a:gd name="connsiteX6" fmla="*/ 10490 w 104797"/>
                <a:gd name="connsiteY6" fmla="*/ 75176 h 90910"/>
                <a:gd name="connsiteX7" fmla="*/ 0 w 104797"/>
                <a:gd name="connsiteY7" fmla="*/ 43707 h 90910"/>
                <a:gd name="connsiteX8" fmla="*/ 27098 w 104797"/>
                <a:gd name="connsiteY8" fmla="*/ 0 h 90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7" h="90910">
                  <a:moveTo>
                    <a:pt x="27098" y="0"/>
                  </a:moveTo>
                  <a:cubicBezTo>
                    <a:pt x="47204" y="4371"/>
                    <a:pt x="66435" y="9616"/>
                    <a:pt x="86540" y="13986"/>
                  </a:cubicBezTo>
                  <a:cubicBezTo>
                    <a:pt x="107520" y="37588"/>
                    <a:pt x="118883" y="59442"/>
                    <a:pt x="72554" y="65561"/>
                  </a:cubicBezTo>
                  <a:cubicBezTo>
                    <a:pt x="69057" y="60316"/>
                    <a:pt x="64687" y="55945"/>
                    <a:pt x="61190" y="50700"/>
                  </a:cubicBezTo>
                  <a:cubicBezTo>
                    <a:pt x="58568" y="55071"/>
                    <a:pt x="55071" y="59442"/>
                    <a:pt x="52449" y="63812"/>
                  </a:cubicBezTo>
                  <a:cubicBezTo>
                    <a:pt x="46330" y="72554"/>
                    <a:pt x="41085" y="82169"/>
                    <a:pt x="34966" y="90911"/>
                  </a:cubicBezTo>
                  <a:cubicBezTo>
                    <a:pt x="27098" y="85666"/>
                    <a:pt x="18357" y="80421"/>
                    <a:pt x="10490" y="75176"/>
                  </a:cubicBezTo>
                  <a:cubicBezTo>
                    <a:pt x="6993" y="64687"/>
                    <a:pt x="3497" y="54197"/>
                    <a:pt x="0" y="43707"/>
                  </a:cubicBezTo>
                  <a:cubicBezTo>
                    <a:pt x="9616" y="28847"/>
                    <a:pt x="18357" y="13986"/>
                    <a:pt x="27098" y="0"/>
                  </a:cubicBezTo>
                  <a:close/>
                </a:path>
              </a:pathLst>
            </a:custGeom>
            <a:solidFill>
              <a:srgbClr val="BA3325"/>
            </a:solidFill>
            <a:ln w="8731" cap="flat">
              <a:noFill/>
              <a:prstDash val="solid"/>
              <a:miter/>
            </a:ln>
          </p:spPr>
          <p:txBody>
            <a:bodyPr rtlCol="0" anchor="ctr"/>
            <a:lstStyle/>
            <a:p>
              <a:endParaRPr lang="en-GB"/>
            </a:p>
          </p:txBody>
        </p:sp>
        <p:sp>
          <p:nvSpPr>
            <p:cNvPr id="1483" name="Freeform: Shape 1482">
              <a:extLst>
                <a:ext uri="{FF2B5EF4-FFF2-40B4-BE49-F238E27FC236}">
                  <a16:creationId xmlns:a16="http://schemas.microsoft.com/office/drawing/2014/main" id="{755E4709-1605-B925-4AA4-30BB8C90F5B7}"/>
                </a:ext>
              </a:extLst>
            </p:cNvPr>
            <p:cNvSpPr/>
            <p:nvPr/>
          </p:nvSpPr>
          <p:spPr>
            <a:xfrm>
              <a:off x="9733911" y="1840111"/>
              <a:ext cx="34965" cy="29720"/>
            </a:xfrm>
            <a:custGeom>
              <a:avLst/>
              <a:gdLst>
                <a:gd name="connsiteX0" fmla="*/ 10490 w 34965"/>
                <a:gd name="connsiteY0" fmla="*/ 0 h 29720"/>
                <a:gd name="connsiteX1" fmla="*/ 34966 w 34965"/>
                <a:gd name="connsiteY1" fmla="*/ 15735 h 29720"/>
                <a:gd name="connsiteX2" fmla="*/ 34092 w 34965"/>
                <a:gd name="connsiteY2" fmla="*/ 16609 h 29720"/>
                <a:gd name="connsiteX3" fmla="*/ 27098 w 34965"/>
                <a:gd name="connsiteY3" fmla="*/ 25350 h 29720"/>
                <a:gd name="connsiteX4" fmla="*/ 20105 w 34965"/>
                <a:gd name="connsiteY4" fmla="*/ 29721 h 29720"/>
                <a:gd name="connsiteX5" fmla="*/ 874 w 34965"/>
                <a:gd name="connsiteY5" fmla="*/ 25350 h 29720"/>
                <a:gd name="connsiteX6" fmla="*/ 0 w 34965"/>
                <a:gd name="connsiteY6" fmla="*/ 25350 h 29720"/>
                <a:gd name="connsiteX7" fmla="*/ 10490 w 34965"/>
                <a:gd name="connsiteY7" fmla="*/ 0 h 29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5" h="29720">
                  <a:moveTo>
                    <a:pt x="10490" y="0"/>
                  </a:moveTo>
                  <a:cubicBezTo>
                    <a:pt x="18357" y="5245"/>
                    <a:pt x="27098" y="10490"/>
                    <a:pt x="34966" y="15735"/>
                  </a:cubicBezTo>
                  <a:cubicBezTo>
                    <a:pt x="34966" y="15735"/>
                    <a:pt x="34092" y="16609"/>
                    <a:pt x="34092" y="16609"/>
                  </a:cubicBezTo>
                  <a:cubicBezTo>
                    <a:pt x="31469" y="19231"/>
                    <a:pt x="29721" y="21854"/>
                    <a:pt x="27098" y="25350"/>
                  </a:cubicBezTo>
                  <a:cubicBezTo>
                    <a:pt x="24476" y="27098"/>
                    <a:pt x="22728" y="28847"/>
                    <a:pt x="20105" y="29721"/>
                  </a:cubicBezTo>
                  <a:cubicBezTo>
                    <a:pt x="13986" y="27973"/>
                    <a:pt x="6993" y="27098"/>
                    <a:pt x="874" y="25350"/>
                  </a:cubicBezTo>
                  <a:cubicBezTo>
                    <a:pt x="874" y="25350"/>
                    <a:pt x="0" y="25350"/>
                    <a:pt x="0" y="25350"/>
                  </a:cubicBezTo>
                  <a:cubicBezTo>
                    <a:pt x="2622" y="17483"/>
                    <a:pt x="6119" y="8741"/>
                    <a:pt x="10490" y="0"/>
                  </a:cubicBezTo>
                  <a:close/>
                </a:path>
              </a:pathLst>
            </a:custGeom>
            <a:solidFill>
              <a:srgbClr val="3D2226"/>
            </a:solidFill>
            <a:ln w="8731" cap="flat">
              <a:noFill/>
              <a:prstDash val="solid"/>
              <a:miter/>
            </a:ln>
          </p:spPr>
          <p:txBody>
            <a:bodyPr rtlCol="0" anchor="ctr"/>
            <a:lstStyle/>
            <a:p>
              <a:endParaRPr lang="en-GB"/>
            </a:p>
          </p:txBody>
        </p:sp>
        <p:sp>
          <p:nvSpPr>
            <p:cNvPr id="1484" name="Freeform: Shape 1483">
              <a:extLst>
                <a:ext uri="{FF2B5EF4-FFF2-40B4-BE49-F238E27FC236}">
                  <a16:creationId xmlns:a16="http://schemas.microsoft.com/office/drawing/2014/main" id="{4E0CB042-AD88-D040-33E3-E249CB33AD11}"/>
                </a:ext>
              </a:extLst>
            </p:cNvPr>
            <p:cNvSpPr/>
            <p:nvPr/>
          </p:nvSpPr>
          <p:spPr>
            <a:xfrm>
              <a:off x="9733911" y="1865462"/>
              <a:ext cx="19231" cy="25350"/>
            </a:xfrm>
            <a:custGeom>
              <a:avLst/>
              <a:gdLst>
                <a:gd name="connsiteX0" fmla="*/ 0 w 19231"/>
                <a:gd name="connsiteY0" fmla="*/ 0 h 25350"/>
                <a:gd name="connsiteX1" fmla="*/ 19231 w 19231"/>
                <a:gd name="connsiteY1" fmla="*/ 4371 h 25350"/>
                <a:gd name="connsiteX2" fmla="*/ 874 w 19231"/>
                <a:gd name="connsiteY2" fmla="*/ 25350 h 25350"/>
                <a:gd name="connsiteX3" fmla="*/ 0 w 19231"/>
                <a:gd name="connsiteY3" fmla="*/ 0 h 25350"/>
              </a:gdLst>
              <a:ahLst/>
              <a:cxnLst>
                <a:cxn ang="0">
                  <a:pos x="connsiteX0" y="connsiteY0"/>
                </a:cxn>
                <a:cxn ang="0">
                  <a:pos x="connsiteX1" y="connsiteY1"/>
                </a:cxn>
                <a:cxn ang="0">
                  <a:pos x="connsiteX2" y="connsiteY2"/>
                </a:cxn>
                <a:cxn ang="0">
                  <a:pos x="connsiteX3" y="connsiteY3"/>
                </a:cxn>
              </a:cxnLst>
              <a:rect l="l" t="t" r="r" b="b"/>
              <a:pathLst>
                <a:path w="19231" h="25350">
                  <a:moveTo>
                    <a:pt x="0" y="0"/>
                  </a:moveTo>
                  <a:cubicBezTo>
                    <a:pt x="6119" y="1748"/>
                    <a:pt x="13112" y="2622"/>
                    <a:pt x="19231" y="4371"/>
                  </a:cubicBezTo>
                  <a:cubicBezTo>
                    <a:pt x="13112" y="11364"/>
                    <a:pt x="6993" y="18357"/>
                    <a:pt x="874" y="25350"/>
                  </a:cubicBezTo>
                  <a:cubicBezTo>
                    <a:pt x="874" y="17483"/>
                    <a:pt x="874" y="8741"/>
                    <a:pt x="0" y="0"/>
                  </a:cubicBezTo>
                  <a:close/>
                </a:path>
              </a:pathLst>
            </a:custGeom>
            <a:solidFill>
              <a:srgbClr val="BA3325"/>
            </a:solidFill>
            <a:ln w="8731" cap="flat">
              <a:noFill/>
              <a:prstDash val="solid"/>
              <a:miter/>
            </a:ln>
          </p:spPr>
          <p:txBody>
            <a:bodyPr rtlCol="0" anchor="ctr"/>
            <a:lstStyle/>
            <a:p>
              <a:endParaRPr lang="en-GB"/>
            </a:p>
          </p:txBody>
        </p:sp>
        <p:sp>
          <p:nvSpPr>
            <p:cNvPr id="1485" name="Freeform: Shape 1484">
              <a:extLst>
                <a:ext uri="{FF2B5EF4-FFF2-40B4-BE49-F238E27FC236}">
                  <a16:creationId xmlns:a16="http://schemas.microsoft.com/office/drawing/2014/main" id="{D879B6B6-838F-BABB-47F0-0B0202B16F7A}"/>
                </a:ext>
              </a:extLst>
            </p:cNvPr>
            <p:cNvSpPr/>
            <p:nvPr/>
          </p:nvSpPr>
          <p:spPr>
            <a:xfrm>
              <a:off x="9785485" y="1816510"/>
              <a:ext cx="20105" cy="18357"/>
            </a:xfrm>
            <a:custGeom>
              <a:avLst/>
              <a:gdLst>
                <a:gd name="connsiteX0" fmla="*/ 0 w 20105"/>
                <a:gd name="connsiteY0" fmla="*/ 13112 h 18357"/>
                <a:gd name="connsiteX1" fmla="*/ 8741 w 20105"/>
                <a:gd name="connsiteY1" fmla="*/ 0 h 18357"/>
                <a:gd name="connsiteX2" fmla="*/ 20105 w 20105"/>
                <a:gd name="connsiteY2" fmla="*/ 14860 h 18357"/>
                <a:gd name="connsiteX3" fmla="*/ 17483 w 20105"/>
                <a:gd name="connsiteY3" fmla="*/ 16609 h 18357"/>
                <a:gd name="connsiteX4" fmla="*/ 8741 w 20105"/>
                <a:gd name="connsiteY4" fmla="*/ 18357 h 18357"/>
                <a:gd name="connsiteX5" fmla="*/ 0 w 20105"/>
                <a:gd name="connsiteY5" fmla="*/ 13112 h 18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05" h="18357">
                  <a:moveTo>
                    <a:pt x="0" y="13112"/>
                  </a:moveTo>
                  <a:cubicBezTo>
                    <a:pt x="2622" y="8741"/>
                    <a:pt x="6119" y="4371"/>
                    <a:pt x="8741" y="0"/>
                  </a:cubicBezTo>
                  <a:cubicBezTo>
                    <a:pt x="12238" y="5245"/>
                    <a:pt x="16609" y="9616"/>
                    <a:pt x="20105" y="14860"/>
                  </a:cubicBezTo>
                  <a:cubicBezTo>
                    <a:pt x="20105" y="14860"/>
                    <a:pt x="17483" y="17483"/>
                    <a:pt x="17483" y="16609"/>
                  </a:cubicBezTo>
                  <a:cubicBezTo>
                    <a:pt x="14860" y="17483"/>
                    <a:pt x="11364" y="17483"/>
                    <a:pt x="8741" y="18357"/>
                  </a:cubicBezTo>
                  <a:cubicBezTo>
                    <a:pt x="6119" y="16609"/>
                    <a:pt x="3497" y="14860"/>
                    <a:pt x="0" y="13112"/>
                  </a:cubicBezTo>
                  <a:close/>
                </a:path>
              </a:pathLst>
            </a:custGeom>
            <a:solidFill>
              <a:srgbClr val="7B2B29"/>
            </a:solidFill>
            <a:ln w="8731" cap="flat">
              <a:noFill/>
              <a:prstDash val="solid"/>
              <a:miter/>
            </a:ln>
          </p:spPr>
          <p:txBody>
            <a:bodyPr rtlCol="0" anchor="ctr"/>
            <a:lstStyle/>
            <a:p>
              <a:endParaRPr lang="en-GB"/>
            </a:p>
          </p:txBody>
        </p:sp>
        <p:sp>
          <p:nvSpPr>
            <p:cNvPr id="1486" name="Freeform: Shape 1485">
              <a:extLst>
                <a:ext uri="{FF2B5EF4-FFF2-40B4-BE49-F238E27FC236}">
                  <a16:creationId xmlns:a16="http://schemas.microsoft.com/office/drawing/2014/main" id="{D6A4CCF2-A697-5A35-A932-7C181CA50BF6}"/>
                </a:ext>
              </a:extLst>
            </p:cNvPr>
            <p:cNvSpPr/>
            <p:nvPr/>
          </p:nvSpPr>
          <p:spPr>
            <a:xfrm>
              <a:off x="9794227" y="1832244"/>
              <a:ext cx="8741" cy="1748"/>
            </a:xfrm>
            <a:custGeom>
              <a:avLst/>
              <a:gdLst>
                <a:gd name="connsiteX0" fmla="*/ 0 w 8741"/>
                <a:gd name="connsiteY0" fmla="*/ 1748 h 1748"/>
                <a:gd name="connsiteX1" fmla="*/ 8741 w 8741"/>
                <a:gd name="connsiteY1" fmla="*/ 0 h 1748"/>
                <a:gd name="connsiteX2" fmla="*/ 0 w 8741"/>
                <a:gd name="connsiteY2" fmla="*/ 1748 h 1748"/>
              </a:gdLst>
              <a:ahLst/>
              <a:cxnLst>
                <a:cxn ang="0">
                  <a:pos x="connsiteX0" y="connsiteY0"/>
                </a:cxn>
                <a:cxn ang="0">
                  <a:pos x="connsiteX1" y="connsiteY1"/>
                </a:cxn>
                <a:cxn ang="0">
                  <a:pos x="connsiteX2" y="connsiteY2"/>
                </a:cxn>
              </a:cxnLst>
              <a:rect l="l" t="t" r="r" b="b"/>
              <a:pathLst>
                <a:path w="8741" h="1748">
                  <a:moveTo>
                    <a:pt x="0" y="1748"/>
                  </a:moveTo>
                  <a:cubicBezTo>
                    <a:pt x="2622" y="874"/>
                    <a:pt x="6119" y="874"/>
                    <a:pt x="8741" y="0"/>
                  </a:cubicBezTo>
                  <a:cubicBezTo>
                    <a:pt x="6119" y="874"/>
                    <a:pt x="3497" y="1748"/>
                    <a:pt x="0" y="1748"/>
                  </a:cubicBezTo>
                  <a:close/>
                </a:path>
              </a:pathLst>
            </a:custGeom>
            <a:solidFill>
              <a:srgbClr val="BA3325"/>
            </a:solidFill>
            <a:ln w="8731" cap="flat">
              <a:noFill/>
              <a:prstDash val="solid"/>
              <a:miter/>
            </a:ln>
          </p:spPr>
          <p:txBody>
            <a:bodyPr rtlCol="0" anchor="ctr"/>
            <a:lstStyle/>
            <a:p>
              <a:endParaRPr lang="en-GB"/>
            </a:p>
          </p:txBody>
        </p:sp>
        <p:sp>
          <p:nvSpPr>
            <p:cNvPr id="1487" name="Freeform: Shape 1486">
              <a:extLst>
                <a:ext uri="{FF2B5EF4-FFF2-40B4-BE49-F238E27FC236}">
                  <a16:creationId xmlns:a16="http://schemas.microsoft.com/office/drawing/2014/main" id="{14391867-7D9D-33F7-BD9B-0128F522E131}"/>
                </a:ext>
              </a:extLst>
            </p:cNvPr>
            <p:cNvSpPr/>
            <p:nvPr/>
          </p:nvSpPr>
          <p:spPr>
            <a:xfrm>
              <a:off x="9761009" y="1856720"/>
              <a:ext cx="6993" cy="8741"/>
            </a:xfrm>
            <a:custGeom>
              <a:avLst/>
              <a:gdLst>
                <a:gd name="connsiteX0" fmla="*/ 0 w 6993"/>
                <a:gd name="connsiteY0" fmla="*/ 8741 h 8741"/>
                <a:gd name="connsiteX1" fmla="*/ 6993 w 6993"/>
                <a:gd name="connsiteY1" fmla="*/ 0 h 8741"/>
                <a:gd name="connsiteX2" fmla="*/ 0 w 6993"/>
                <a:gd name="connsiteY2" fmla="*/ 8741 h 8741"/>
              </a:gdLst>
              <a:ahLst/>
              <a:cxnLst>
                <a:cxn ang="0">
                  <a:pos x="connsiteX0" y="connsiteY0"/>
                </a:cxn>
                <a:cxn ang="0">
                  <a:pos x="connsiteX1" y="connsiteY1"/>
                </a:cxn>
                <a:cxn ang="0">
                  <a:pos x="connsiteX2" y="connsiteY2"/>
                </a:cxn>
              </a:cxnLst>
              <a:rect l="l" t="t" r="r" b="b"/>
              <a:pathLst>
                <a:path w="6993" h="8741">
                  <a:moveTo>
                    <a:pt x="0" y="8741"/>
                  </a:moveTo>
                  <a:cubicBezTo>
                    <a:pt x="2622" y="6119"/>
                    <a:pt x="4371" y="3497"/>
                    <a:pt x="6993" y="0"/>
                  </a:cubicBezTo>
                  <a:cubicBezTo>
                    <a:pt x="4371" y="3497"/>
                    <a:pt x="1748" y="6119"/>
                    <a:pt x="0" y="8741"/>
                  </a:cubicBezTo>
                  <a:close/>
                </a:path>
              </a:pathLst>
            </a:custGeom>
            <a:solidFill>
              <a:srgbClr val="BA3325"/>
            </a:solidFill>
            <a:ln w="8731" cap="flat">
              <a:noFill/>
              <a:prstDash val="solid"/>
              <a:miter/>
            </a:ln>
          </p:spPr>
          <p:txBody>
            <a:bodyPr rtlCol="0" anchor="ctr"/>
            <a:lstStyle/>
            <a:p>
              <a:endParaRPr lang="en-GB"/>
            </a:p>
          </p:txBody>
        </p:sp>
        <p:sp>
          <p:nvSpPr>
            <p:cNvPr id="1488" name="Freeform: Shape 1487">
              <a:extLst>
                <a:ext uri="{FF2B5EF4-FFF2-40B4-BE49-F238E27FC236}">
                  <a16:creationId xmlns:a16="http://schemas.microsoft.com/office/drawing/2014/main" id="{82650C86-CDF7-FF8E-B7DF-F614239FF6B7}"/>
                </a:ext>
              </a:extLst>
            </p:cNvPr>
            <p:cNvSpPr/>
            <p:nvPr/>
          </p:nvSpPr>
          <p:spPr>
            <a:xfrm>
              <a:off x="10496163" y="5302201"/>
              <a:ext cx="32343" cy="27487"/>
            </a:xfrm>
            <a:custGeom>
              <a:avLst/>
              <a:gdLst>
                <a:gd name="connsiteX0" fmla="*/ 32343 w 32343"/>
                <a:gd name="connsiteY0" fmla="*/ 388 h 27487"/>
                <a:gd name="connsiteX1" fmla="*/ 13986 w 32343"/>
                <a:gd name="connsiteY1" fmla="*/ 27487 h 27487"/>
                <a:gd name="connsiteX2" fmla="*/ 0 w 32343"/>
                <a:gd name="connsiteY2" fmla="*/ 8256 h 27487"/>
                <a:gd name="connsiteX3" fmla="*/ 32343 w 32343"/>
                <a:gd name="connsiteY3" fmla="*/ 388 h 27487"/>
                <a:gd name="connsiteX4" fmla="*/ 32343 w 32343"/>
                <a:gd name="connsiteY4" fmla="*/ 388 h 27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27487">
                  <a:moveTo>
                    <a:pt x="32343" y="388"/>
                  </a:moveTo>
                  <a:cubicBezTo>
                    <a:pt x="26224" y="9130"/>
                    <a:pt x="20105" y="18746"/>
                    <a:pt x="13986" y="27487"/>
                  </a:cubicBezTo>
                  <a:cubicBezTo>
                    <a:pt x="9616" y="21368"/>
                    <a:pt x="5245" y="15249"/>
                    <a:pt x="0" y="8256"/>
                  </a:cubicBezTo>
                  <a:cubicBezTo>
                    <a:pt x="10490" y="5634"/>
                    <a:pt x="20979" y="3011"/>
                    <a:pt x="32343" y="388"/>
                  </a:cubicBezTo>
                  <a:cubicBezTo>
                    <a:pt x="31469" y="-486"/>
                    <a:pt x="32343" y="388"/>
                    <a:pt x="32343" y="388"/>
                  </a:cubicBezTo>
                  <a:close/>
                </a:path>
              </a:pathLst>
            </a:custGeom>
            <a:solidFill>
              <a:srgbClr val="DB7F59"/>
            </a:solidFill>
            <a:ln w="8731" cap="flat">
              <a:noFill/>
              <a:prstDash val="solid"/>
              <a:miter/>
            </a:ln>
          </p:spPr>
          <p:txBody>
            <a:bodyPr rtlCol="0" anchor="ctr"/>
            <a:lstStyle/>
            <a:p>
              <a:endParaRPr lang="en-GB"/>
            </a:p>
          </p:txBody>
        </p:sp>
        <p:sp>
          <p:nvSpPr>
            <p:cNvPr id="1489" name="Freeform: Shape 1488">
              <a:extLst>
                <a:ext uri="{FF2B5EF4-FFF2-40B4-BE49-F238E27FC236}">
                  <a16:creationId xmlns:a16="http://schemas.microsoft.com/office/drawing/2014/main" id="{A476C65E-0588-2DFE-DD3D-3622989564D1}"/>
                </a:ext>
              </a:extLst>
            </p:cNvPr>
            <p:cNvSpPr/>
            <p:nvPr/>
          </p:nvSpPr>
          <p:spPr>
            <a:xfrm>
              <a:off x="10545115" y="5326191"/>
              <a:ext cx="19230" cy="26224"/>
            </a:xfrm>
            <a:custGeom>
              <a:avLst/>
              <a:gdLst>
                <a:gd name="connsiteX0" fmla="*/ 0 w 19230"/>
                <a:gd name="connsiteY0" fmla="*/ 1748 h 26224"/>
                <a:gd name="connsiteX1" fmla="*/ 19231 w 19230"/>
                <a:gd name="connsiteY1" fmla="*/ 0 h 26224"/>
                <a:gd name="connsiteX2" fmla="*/ 14860 w 19230"/>
                <a:gd name="connsiteY2" fmla="*/ 26224 h 26224"/>
                <a:gd name="connsiteX3" fmla="*/ 0 w 19230"/>
                <a:gd name="connsiteY3" fmla="*/ 1748 h 26224"/>
              </a:gdLst>
              <a:ahLst/>
              <a:cxnLst>
                <a:cxn ang="0">
                  <a:pos x="connsiteX0" y="connsiteY0"/>
                </a:cxn>
                <a:cxn ang="0">
                  <a:pos x="connsiteX1" y="connsiteY1"/>
                </a:cxn>
                <a:cxn ang="0">
                  <a:pos x="connsiteX2" y="connsiteY2"/>
                </a:cxn>
                <a:cxn ang="0">
                  <a:pos x="connsiteX3" y="connsiteY3"/>
                </a:cxn>
              </a:cxnLst>
              <a:rect l="l" t="t" r="r" b="b"/>
              <a:pathLst>
                <a:path w="19230" h="26224">
                  <a:moveTo>
                    <a:pt x="0" y="1748"/>
                  </a:moveTo>
                  <a:cubicBezTo>
                    <a:pt x="6119" y="874"/>
                    <a:pt x="13112" y="874"/>
                    <a:pt x="19231" y="0"/>
                  </a:cubicBezTo>
                  <a:cubicBezTo>
                    <a:pt x="17483" y="8741"/>
                    <a:pt x="16609" y="17483"/>
                    <a:pt x="14860" y="26224"/>
                  </a:cubicBezTo>
                  <a:cubicBezTo>
                    <a:pt x="10490" y="19231"/>
                    <a:pt x="5245" y="10490"/>
                    <a:pt x="0" y="1748"/>
                  </a:cubicBezTo>
                  <a:close/>
                </a:path>
              </a:pathLst>
            </a:custGeom>
            <a:solidFill>
              <a:srgbClr val="D6273B"/>
            </a:solidFill>
            <a:ln w="8731" cap="flat">
              <a:noFill/>
              <a:prstDash val="solid"/>
              <a:miter/>
            </a:ln>
          </p:spPr>
          <p:txBody>
            <a:bodyPr rtlCol="0" anchor="ctr"/>
            <a:lstStyle/>
            <a:p>
              <a:endParaRPr lang="en-GB"/>
            </a:p>
          </p:txBody>
        </p:sp>
        <p:sp>
          <p:nvSpPr>
            <p:cNvPr id="1490" name="Freeform: Shape 1489">
              <a:extLst>
                <a:ext uri="{FF2B5EF4-FFF2-40B4-BE49-F238E27FC236}">
                  <a16:creationId xmlns:a16="http://schemas.microsoft.com/office/drawing/2014/main" id="{5061CF2A-2EDE-1A3A-8472-9F8018222E04}"/>
                </a:ext>
              </a:extLst>
            </p:cNvPr>
            <p:cNvSpPr/>
            <p:nvPr/>
          </p:nvSpPr>
          <p:spPr>
            <a:xfrm>
              <a:off x="9584432" y="1806894"/>
              <a:ext cx="159968" cy="108393"/>
            </a:xfrm>
            <a:custGeom>
              <a:avLst/>
              <a:gdLst>
                <a:gd name="connsiteX0" fmla="*/ 159968 w 159968"/>
                <a:gd name="connsiteY0" fmla="*/ 33217 h 108393"/>
                <a:gd name="connsiteX1" fmla="*/ 149478 w 159968"/>
                <a:gd name="connsiteY1" fmla="*/ 58568 h 108393"/>
                <a:gd name="connsiteX2" fmla="*/ 98778 w 159968"/>
                <a:gd name="connsiteY2" fmla="*/ 67309 h 108393"/>
                <a:gd name="connsiteX3" fmla="*/ 78673 w 159968"/>
                <a:gd name="connsiteY3" fmla="*/ 58568 h 108393"/>
                <a:gd name="connsiteX4" fmla="*/ 76925 w 159968"/>
                <a:gd name="connsiteY4" fmla="*/ 65561 h 108393"/>
                <a:gd name="connsiteX5" fmla="*/ 98778 w 159968"/>
                <a:gd name="connsiteY5" fmla="*/ 67309 h 108393"/>
                <a:gd name="connsiteX6" fmla="*/ 63812 w 159968"/>
                <a:gd name="connsiteY6" fmla="*/ 108394 h 108393"/>
                <a:gd name="connsiteX7" fmla="*/ 36714 w 159968"/>
                <a:gd name="connsiteY7" fmla="*/ 38462 h 108393"/>
                <a:gd name="connsiteX8" fmla="*/ 20105 w 159968"/>
                <a:gd name="connsiteY8" fmla="*/ 22728 h 108393"/>
                <a:gd name="connsiteX9" fmla="*/ 6119 w 159968"/>
                <a:gd name="connsiteY9" fmla="*/ 16609 h 108393"/>
                <a:gd name="connsiteX10" fmla="*/ 0 w 159968"/>
                <a:gd name="connsiteY10" fmla="*/ 5245 h 108393"/>
                <a:gd name="connsiteX11" fmla="*/ 5245 w 159968"/>
                <a:gd name="connsiteY11" fmla="*/ 4371 h 108393"/>
                <a:gd name="connsiteX12" fmla="*/ 49826 w 159968"/>
                <a:gd name="connsiteY12" fmla="*/ 13986 h 108393"/>
                <a:gd name="connsiteX13" fmla="*/ 90037 w 159968"/>
                <a:gd name="connsiteY13" fmla="*/ 19231 h 108393"/>
                <a:gd name="connsiteX14" fmla="*/ 140737 w 159968"/>
                <a:gd name="connsiteY14" fmla="*/ 3497 h 108393"/>
                <a:gd name="connsiteX15" fmla="*/ 140737 w 159968"/>
                <a:gd name="connsiteY15" fmla="*/ 3497 h 108393"/>
                <a:gd name="connsiteX16" fmla="*/ 150352 w 159968"/>
                <a:gd name="connsiteY16" fmla="*/ 0 h 108393"/>
                <a:gd name="connsiteX17" fmla="*/ 159968 w 159968"/>
                <a:gd name="connsiteY17" fmla="*/ 33217 h 10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968" h="108393">
                  <a:moveTo>
                    <a:pt x="159968" y="33217"/>
                  </a:moveTo>
                  <a:cubicBezTo>
                    <a:pt x="156472" y="41959"/>
                    <a:pt x="152975" y="50700"/>
                    <a:pt x="149478" y="58568"/>
                  </a:cubicBezTo>
                  <a:cubicBezTo>
                    <a:pt x="130247" y="46330"/>
                    <a:pt x="109268" y="29721"/>
                    <a:pt x="98778" y="67309"/>
                  </a:cubicBezTo>
                  <a:cubicBezTo>
                    <a:pt x="91785" y="64687"/>
                    <a:pt x="85666" y="62064"/>
                    <a:pt x="78673" y="58568"/>
                  </a:cubicBezTo>
                  <a:cubicBezTo>
                    <a:pt x="77799" y="61190"/>
                    <a:pt x="76925" y="62938"/>
                    <a:pt x="76925" y="65561"/>
                  </a:cubicBezTo>
                  <a:cubicBezTo>
                    <a:pt x="83918" y="66435"/>
                    <a:pt x="90911" y="66435"/>
                    <a:pt x="98778" y="67309"/>
                  </a:cubicBezTo>
                  <a:cubicBezTo>
                    <a:pt x="87414" y="81295"/>
                    <a:pt x="75176" y="95282"/>
                    <a:pt x="63812" y="108394"/>
                  </a:cubicBezTo>
                  <a:cubicBezTo>
                    <a:pt x="55071" y="84792"/>
                    <a:pt x="45455" y="61190"/>
                    <a:pt x="36714" y="38462"/>
                  </a:cubicBezTo>
                  <a:cubicBezTo>
                    <a:pt x="31469" y="33217"/>
                    <a:pt x="25350" y="27973"/>
                    <a:pt x="20105" y="22728"/>
                  </a:cubicBezTo>
                  <a:cubicBezTo>
                    <a:pt x="15735" y="20979"/>
                    <a:pt x="10490" y="19231"/>
                    <a:pt x="6119" y="16609"/>
                  </a:cubicBezTo>
                  <a:cubicBezTo>
                    <a:pt x="4371" y="13112"/>
                    <a:pt x="2622" y="9616"/>
                    <a:pt x="0" y="5245"/>
                  </a:cubicBezTo>
                  <a:cubicBezTo>
                    <a:pt x="1748" y="5245"/>
                    <a:pt x="3497" y="4371"/>
                    <a:pt x="5245" y="4371"/>
                  </a:cubicBezTo>
                  <a:cubicBezTo>
                    <a:pt x="20105" y="7867"/>
                    <a:pt x="34966" y="10490"/>
                    <a:pt x="49826" y="13986"/>
                  </a:cubicBezTo>
                  <a:cubicBezTo>
                    <a:pt x="62938" y="15735"/>
                    <a:pt x="76050" y="17483"/>
                    <a:pt x="90037" y="19231"/>
                  </a:cubicBezTo>
                  <a:cubicBezTo>
                    <a:pt x="106645" y="13986"/>
                    <a:pt x="123254" y="8741"/>
                    <a:pt x="140737" y="3497"/>
                  </a:cubicBezTo>
                  <a:cubicBezTo>
                    <a:pt x="140737" y="3497"/>
                    <a:pt x="140737" y="3497"/>
                    <a:pt x="140737" y="3497"/>
                  </a:cubicBezTo>
                  <a:cubicBezTo>
                    <a:pt x="144234" y="2622"/>
                    <a:pt x="146856" y="874"/>
                    <a:pt x="150352" y="0"/>
                  </a:cubicBezTo>
                  <a:cubicBezTo>
                    <a:pt x="152101" y="13112"/>
                    <a:pt x="156472" y="23602"/>
                    <a:pt x="159968" y="33217"/>
                  </a:cubicBezTo>
                  <a:close/>
                </a:path>
              </a:pathLst>
            </a:custGeom>
            <a:solidFill>
              <a:srgbClr val="D6273B"/>
            </a:solidFill>
            <a:ln w="8731" cap="flat">
              <a:noFill/>
              <a:prstDash val="solid"/>
              <a:miter/>
            </a:ln>
          </p:spPr>
          <p:txBody>
            <a:bodyPr rtlCol="0" anchor="ctr"/>
            <a:lstStyle/>
            <a:p>
              <a:endParaRPr lang="en-GB"/>
            </a:p>
          </p:txBody>
        </p:sp>
        <p:sp>
          <p:nvSpPr>
            <p:cNvPr id="1491" name="Freeform: Shape 1490">
              <a:extLst>
                <a:ext uri="{FF2B5EF4-FFF2-40B4-BE49-F238E27FC236}">
                  <a16:creationId xmlns:a16="http://schemas.microsoft.com/office/drawing/2014/main" id="{19EFC60F-C837-1218-B96B-37E0E0F68A3B}"/>
                </a:ext>
              </a:extLst>
            </p:cNvPr>
            <p:cNvSpPr/>
            <p:nvPr/>
          </p:nvSpPr>
          <p:spPr>
            <a:xfrm>
              <a:off x="9589677" y="1741818"/>
              <a:ext cx="83043" cy="80810"/>
            </a:xfrm>
            <a:custGeom>
              <a:avLst/>
              <a:gdLst>
                <a:gd name="connsiteX0" fmla="*/ 44581 w 83043"/>
                <a:gd name="connsiteY0" fmla="*/ 80811 h 80810"/>
                <a:gd name="connsiteX1" fmla="*/ 0 w 83043"/>
                <a:gd name="connsiteY1" fmla="*/ 71195 h 80810"/>
                <a:gd name="connsiteX2" fmla="*/ 35840 w 83043"/>
                <a:gd name="connsiteY2" fmla="*/ 45845 h 80810"/>
                <a:gd name="connsiteX3" fmla="*/ 14860 w 83043"/>
                <a:gd name="connsiteY3" fmla="*/ 30110 h 80810"/>
                <a:gd name="connsiteX4" fmla="*/ 12238 w 83043"/>
                <a:gd name="connsiteY4" fmla="*/ 26614 h 80810"/>
                <a:gd name="connsiteX5" fmla="*/ 83044 w 83043"/>
                <a:gd name="connsiteY5" fmla="*/ 2138 h 80810"/>
                <a:gd name="connsiteX6" fmla="*/ 50700 w 83043"/>
                <a:gd name="connsiteY6" fmla="*/ 70321 h 80810"/>
                <a:gd name="connsiteX7" fmla="*/ 44581 w 83043"/>
                <a:gd name="connsiteY7" fmla="*/ 80811 h 80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043" h="80810">
                  <a:moveTo>
                    <a:pt x="44581" y="80811"/>
                  </a:moveTo>
                  <a:cubicBezTo>
                    <a:pt x="29721" y="77314"/>
                    <a:pt x="14860" y="74692"/>
                    <a:pt x="0" y="71195"/>
                  </a:cubicBezTo>
                  <a:cubicBezTo>
                    <a:pt x="12238" y="62454"/>
                    <a:pt x="23602" y="54586"/>
                    <a:pt x="35840" y="45845"/>
                  </a:cubicBezTo>
                  <a:cubicBezTo>
                    <a:pt x="28847" y="40600"/>
                    <a:pt x="21854" y="35355"/>
                    <a:pt x="14860" y="30110"/>
                  </a:cubicBezTo>
                  <a:cubicBezTo>
                    <a:pt x="13986" y="29236"/>
                    <a:pt x="13112" y="27488"/>
                    <a:pt x="12238" y="26614"/>
                  </a:cubicBezTo>
                  <a:cubicBezTo>
                    <a:pt x="21854" y="-22338"/>
                    <a:pt x="60316" y="13502"/>
                    <a:pt x="83044" y="2138"/>
                  </a:cubicBezTo>
                  <a:cubicBezTo>
                    <a:pt x="72554" y="24866"/>
                    <a:pt x="62064" y="47593"/>
                    <a:pt x="50700" y="70321"/>
                  </a:cubicBezTo>
                  <a:cubicBezTo>
                    <a:pt x="48078" y="73817"/>
                    <a:pt x="46330" y="77314"/>
                    <a:pt x="44581" y="80811"/>
                  </a:cubicBezTo>
                  <a:close/>
                </a:path>
              </a:pathLst>
            </a:custGeom>
            <a:solidFill>
              <a:srgbClr val="BA3325"/>
            </a:solidFill>
            <a:ln w="8731" cap="flat">
              <a:noFill/>
              <a:prstDash val="solid"/>
              <a:miter/>
            </a:ln>
          </p:spPr>
          <p:txBody>
            <a:bodyPr rtlCol="0" anchor="ctr"/>
            <a:lstStyle/>
            <a:p>
              <a:endParaRPr lang="en-GB"/>
            </a:p>
          </p:txBody>
        </p:sp>
        <p:sp>
          <p:nvSpPr>
            <p:cNvPr id="1492" name="Freeform: Shape 1491">
              <a:extLst>
                <a:ext uri="{FF2B5EF4-FFF2-40B4-BE49-F238E27FC236}">
                  <a16:creationId xmlns:a16="http://schemas.microsoft.com/office/drawing/2014/main" id="{9911C091-90AD-7AA8-A8AA-CA4AC4416765}"/>
                </a:ext>
              </a:extLst>
            </p:cNvPr>
            <p:cNvSpPr/>
            <p:nvPr/>
          </p:nvSpPr>
          <p:spPr>
            <a:xfrm>
              <a:off x="9544222" y="1750075"/>
              <a:ext cx="59441" cy="44581"/>
            </a:xfrm>
            <a:custGeom>
              <a:avLst/>
              <a:gdLst>
                <a:gd name="connsiteX0" fmla="*/ 32343 w 59441"/>
                <a:gd name="connsiteY0" fmla="*/ 44581 h 44581"/>
                <a:gd name="connsiteX1" fmla="*/ 0 w 59441"/>
                <a:gd name="connsiteY1" fmla="*/ 0 h 44581"/>
                <a:gd name="connsiteX2" fmla="*/ 56819 w 59441"/>
                <a:gd name="connsiteY2" fmla="*/ 18357 h 44581"/>
                <a:gd name="connsiteX3" fmla="*/ 59442 w 59441"/>
                <a:gd name="connsiteY3" fmla="*/ 21854 h 44581"/>
                <a:gd name="connsiteX4" fmla="*/ 32343 w 59441"/>
                <a:gd name="connsiteY4" fmla="*/ 44581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44581">
                  <a:moveTo>
                    <a:pt x="32343" y="44581"/>
                  </a:moveTo>
                  <a:cubicBezTo>
                    <a:pt x="21854" y="29721"/>
                    <a:pt x="10490" y="14861"/>
                    <a:pt x="0" y="0"/>
                  </a:cubicBezTo>
                  <a:cubicBezTo>
                    <a:pt x="19231" y="6119"/>
                    <a:pt x="38462" y="12238"/>
                    <a:pt x="56819" y="18357"/>
                  </a:cubicBezTo>
                  <a:cubicBezTo>
                    <a:pt x="57693" y="19231"/>
                    <a:pt x="58568" y="20979"/>
                    <a:pt x="59442" y="21854"/>
                  </a:cubicBezTo>
                  <a:cubicBezTo>
                    <a:pt x="50700" y="29721"/>
                    <a:pt x="41959" y="36714"/>
                    <a:pt x="32343" y="44581"/>
                  </a:cubicBezTo>
                  <a:close/>
                </a:path>
              </a:pathLst>
            </a:custGeom>
            <a:solidFill>
              <a:srgbClr val="BA3325"/>
            </a:solidFill>
            <a:ln w="8731" cap="flat">
              <a:noFill/>
              <a:prstDash val="solid"/>
              <a:miter/>
            </a:ln>
          </p:spPr>
          <p:txBody>
            <a:bodyPr rtlCol="0" anchor="ctr"/>
            <a:lstStyle/>
            <a:p>
              <a:endParaRPr lang="en-GB"/>
            </a:p>
          </p:txBody>
        </p:sp>
        <p:sp>
          <p:nvSpPr>
            <p:cNvPr id="1493" name="Freeform: Shape 1492">
              <a:extLst>
                <a:ext uri="{FF2B5EF4-FFF2-40B4-BE49-F238E27FC236}">
                  <a16:creationId xmlns:a16="http://schemas.microsoft.com/office/drawing/2014/main" id="{30EA545E-661D-18F0-02E4-CE230D0E5084}"/>
                </a:ext>
              </a:extLst>
            </p:cNvPr>
            <p:cNvSpPr/>
            <p:nvPr/>
          </p:nvSpPr>
          <p:spPr>
            <a:xfrm>
              <a:off x="9576565" y="1771054"/>
              <a:ext cx="48077" cy="41958"/>
            </a:xfrm>
            <a:custGeom>
              <a:avLst/>
              <a:gdLst>
                <a:gd name="connsiteX0" fmla="*/ 0 w 48077"/>
                <a:gd name="connsiteY0" fmla="*/ 23602 h 41958"/>
                <a:gd name="connsiteX1" fmla="*/ 27098 w 48077"/>
                <a:gd name="connsiteY1" fmla="*/ 0 h 41958"/>
                <a:gd name="connsiteX2" fmla="*/ 48078 w 48077"/>
                <a:gd name="connsiteY2" fmla="*/ 15735 h 41958"/>
                <a:gd name="connsiteX3" fmla="*/ 12238 w 48077"/>
                <a:gd name="connsiteY3" fmla="*/ 41085 h 41958"/>
                <a:gd name="connsiteX4" fmla="*/ 6993 w 48077"/>
                <a:gd name="connsiteY4" fmla="*/ 41959 h 41958"/>
                <a:gd name="connsiteX5" fmla="*/ 0 w 48077"/>
                <a:gd name="connsiteY5" fmla="*/ 23602 h 41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077" h="41958">
                  <a:moveTo>
                    <a:pt x="0" y="23602"/>
                  </a:moveTo>
                  <a:cubicBezTo>
                    <a:pt x="8741" y="15735"/>
                    <a:pt x="18357" y="7867"/>
                    <a:pt x="27098" y="0"/>
                  </a:cubicBezTo>
                  <a:cubicBezTo>
                    <a:pt x="34092" y="5245"/>
                    <a:pt x="41085" y="10490"/>
                    <a:pt x="48078" y="15735"/>
                  </a:cubicBezTo>
                  <a:cubicBezTo>
                    <a:pt x="35840" y="24476"/>
                    <a:pt x="24476" y="32343"/>
                    <a:pt x="12238" y="41085"/>
                  </a:cubicBezTo>
                  <a:cubicBezTo>
                    <a:pt x="10490" y="41085"/>
                    <a:pt x="8741" y="41085"/>
                    <a:pt x="6993" y="41959"/>
                  </a:cubicBezTo>
                  <a:cubicBezTo>
                    <a:pt x="5245" y="35840"/>
                    <a:pt x="2622" y="29721"/>
                    <a:pt x="0" y="23602"/>
                  </a:cubicBezTo>
                  <a:close/>
                </a:path>
              </a:pathLst>
            </a:custGeom>
            <a:solidFill>
              <a:srgbClr val="E56A2D"/>
            </a:solidFill>
            <a:ln w="8731" cap="flat">
              <a:noFill/>
              <a:prstDash val="solid"/>
              <a:miter/>
            </a:ln>
          </p:spPr>
          <p:txBody>
            <a:bodyPr rtlCol="0" anchor="ctr"/>
            <a:lstStyle/>
            <a:p>
              <a:endParaRPr lang="en-GB"/>
            </a:p>
          </p:txBody>
        </p:sp>
        <p:sp>
          <p:nvSpPr>
            <p:cNvPr id="1494" name="Freeform: Shape 1493">
              <a:extLst>
                <a:ext uri="{FF2B5EF4-FFF2-40B4-BE49-F238E27FC236}">
                  <a16:creationId xmlns:a16="http://schemas.microsoft.com/office/drawing/2014/main" id="{EA15BA6F-3641-98AB-903B-9E28A9FBAC03}"/>
                </a:ext>
              </a:extLst>
            </p:cNvPr>
            <p:cNvSpPr/>
            <p:nvPr/>
          </p:nvSpPr>
          <p:spPr>
            <a:xfrm>
              <a:off x="11467335" y="1819932"/>
              <a:ext cx="37588" cy="27233"/>
            </a:xfrm>
            <a:custGeom>
              <a:avLst/>
              <a:gdLst>
                <a:gd name="connsiteX0" fmla="*/ 37588 w 37588"/>
                <a:gd name="connsiteY0" fmla="*/ 12312 h 27233"/>
                <a:gd name="connsiteX1" fmla="*/ 14860 w 37588"/>
                <a:gd name="connsiteY1" fmla="*/ 27173 h 27233"/>
                <a:gd name="connsiteX2" fmla="*/ 0 w 37588"/>
                <a:gd name="connsiteY2" fmla="*/ 14935 h 27233"/>
                <a:gd name="connsiteX3" fmla="*/ 17483 w 37588"/>
                <a:gd name="connsiteY3" fmla="*/ 74 h 27233"/>
                <a:gd name="connsiteX4" fmla="*/ 37588 w 37588"/>
                <a:gd name="connsiteY4" fmla="*/ 12312 h 27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8" h="27233">
                  <a:moveTo>
                    <a:pt x="37588" y="12312"/>
                  </a:moveTo>
                  <a:cubicBezTo>
                    <a:pt x="27098" y="19306"/>
                    <a:pt x="21854" y="26299"/>
                    <a:pt x="14860" y="27173"/>
                  </a:cubicBezTo>
                  <a:cubicBezTo>
                    <a:pt x="10490" y="28047"/>
                    <a:pt x="5245" y="19306"/>
                    <a:pt x="0" y="14935"/>
                  </a:cubicBezTo>
                  <a:cubicBezTo>
                    <a:pt x="6119" y="9690"/>
                    <a:pt x="10490" y="2697"/>
                    <a:pt x="17483" y="74"/>
                  </a:cubicBezTo>
                  <a:cubicBezTo>
                    <a:pt x="20979" y="-800"/>
                    <a:pt x="27972" y="6194"/>
                    <a:pt x="37588" y="12312"/>
                  </a:cubicBezTo>
                  <a:close/>
                </a:path>
              </a:pathLst>
            </a:custGeom>
            <a:solidFill>
              <a:srgbClr val="7B2B29"/>
            </a:solidFill>
            <a:ln w="8731" cap="flat">
              <a:noFill/>
              <a:prstDash val="solid"/>
              <a:miter/>
            </a:ln>
          </p:spPr>
          <p:txBody>
            <a:bodyPr rtlCol="0" anchor="ctr"/>
            <a:lstStyle/>
            <a:p>
              <a:endParaRPr lang="en-GB"/>
            </a:p>
          </p:txBody>
        </p:sp>
        <p:sp>
          <p:nvSpPr>
            <p:cNvPr id="1495" name="Freeform: Shape 1494">
              <a:extLst>
                <a:ext uri="{FF2B5EF4-FFF2-40B4-BE49-F238E27FC236}">
                  <a16:creationId xmlns:a16="http://schemas.microsoft.com/office/drawing/2014/main" id="{77DEC692-6984-8B91-4CDC-CB762F08A2F5}"/>
                </a:ext>
              </a:extLst>
            </p:cNvPr>
            <p:cNvSpPr/>
            <p:nvPr/>
          </p:nvSpPr>
          <p:spPr>
            <a:xfrm>
              <a:off x="10773266" y="3375980"/>
              <a:ext cx="96155" cy="108393"/>
            </a:xfrm>
            <a:custGeom>
              <a:avLst/>
              <a:gdLst>
                <a:gd name="connsiteX0" fmla="*/ 96156 w 96155"/>
                <a:gd name="connsiteY0" fmla="*/ 108394 h 108393"/>
                <a:gd name="connsiteX1" fmla="*/ 0 w 96155"/>
                <a:gd name="connsiteY1" fmla="*/ 13986 h 108393"/>
                <a:gd name="connsiteX2" fmla="*/ 43707 w 96155"/>
                <a:gd name="connsiteY2" fmla="*/ 0 h 108393"/>
                <a:gd name="connsiteX3" fmla="*/ 58567 w 96155"/>
                <a:gd name="connsiteY3" fmla="*/ 7867 h 108393"/>
                <a:gd name="connsiteX4" fmla="*/ 96156 w 96155"/>
                <a:gd name="connsiteY4" fmla="*/ 108394 h 1083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5" h="108393">
                  <a:moveTo>
                    <a:pt x="96156" y="108394"/>
                  </a:moveTo>
                  <a:cubicBezTo>
                    <a:pt x="63812" y="76925"/>
                    <a:pt x="32343" y="45456"/>
                    <a:pt x="0" y="13986"/>
                  </a:cubicBezTo>
                  <a:cubicBezTo>
                    <a:pt x="14860" y="9616"/>
                    <a:pt x="28847" y="4371"/>
                    <a:pt x="43707" y="0"/>
                  </a:cubicBezTo>
                  <a:cubicBezTo>
                    <a:pt x="48952" y="2623"/>
                    <a:pt x="53322" y="5245"/>
                    <a:pt x="58567" y="7867"/>
                  </a:cubicBezTo>
                  <a:cubicBezTo>
                    <a:pt x="71680" y="41085"/>
                    <a:pt x="83917" y="74302"/>
                    <a:pt x="96156" y="108394"/>
                  </a:cubicBezTo>
                  <a:close/>
                </a:path>
              </a:pathLst>
            </a:custGeom>
            <a:solidFill>
              <a:srgbClr val="54683D"/>
            </a:solidFill>
            <a:ln w="8731" cap="flat">
              <a:noFill/>
              <a:prstDash val="solid"/>
              <a:miter/>
            </a:ln>
          </p:spPr>
          <p:txBody>
            <a:bodyPr rtlCol="0" anchor="ctr"/>
            <a:lstStyle/>
            <a:p>
              <a:endParaRPr lang="en-GB"/>
            </a:p>
          </p:txBody>
        </p:sp>
        <p:sp>
          <p:nvSpPr>
            <p:cNvPr id="1496" name="Freeform: Shape 1495">
              <a:extLst>
                <a:ext uri="{FF2B5EF4-FFF2-40B4-BE49-F238E27FC236}">
                  <a16:creationId xmlns:a16="http://schemas.microsoft.com/office/drawing/2014/main" id="{51E32A6A-1E68-9F36-FC66-AD9CF5813D07}"/>
                </a:ext>
              </a:extLst>
            </p:cNvPr>
            <p:cNvSpPr/>
            <p:nvPr/>
          </p:nvSpPr>
          <p:spPr>
            <a:xfrm>
              <a:off x="10816973" y="3342762"/>
              <a:ext cx="35839" cy="40210"/>
            </a:xfrm>
            <a:custGeom>
              <a:avLst/>
              <a:gdLst>
                <a:gd name="connsiteX0" fmla="*/ 14860 w 35839"/>
                <a:gd name="connsiteY0" fmla="*/ 40211 h 40210"/>
                <a:gd name="connsiteX1" fmla="*/ 0 w 35839"/>
                <a:gd name="connsiteY1" fmla="*/ 32343 h 40210"/>
                <a:gd name="connsiteX2" fmla="*/ 874 w 35839"/>
                <a:gd name="connsiteY2" fmla="*/ 28847 h 40210"/>
                <a:gd name="connsiteX3" fmla="*/ 8741 w 35839"/>
                <a:gd name="connsiteY3" fmla="*/ 17483 h 40210"/>
                <a:gd name="connsiteX4" fmla="*/ 18357 w 35839"/>
                <a:gd name="connsiteY4" fmla="*/ 4371 h 40210"/>
                <a:gd name="connsiteX5" fmla="*/ 24476 w 35839"/>
                <a:gd name="connsiteY5" fmla="*/ 0 h 40210"/>
                <a:gd name="connsiteX6" fmla="*/ 35840 w 35839"/>
                <a:gd name="connsiteY6" fmla="*/ 3497 h 40210"/>
                <a:gd name="connsiteX7" fmla="*/ 14860 w 35839"/>
                <a:gd name="connsiteY7" fmla="*/ 40211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839" h="40210">
                  <a:moveTo>
                    <a:pt x="14860" y="40211"/>
                  </a:moveTo>
                  <a:cubicBezTo>
                    <a:pt x="9615" y="37588"/>
                    <a:pt x="5245" y="34966"/>
                    <a:pt x="0" y="32343"/>
                  </a:cubicBezTo>
                  <a:cubicBezTo>
                    <a:pt x="0" y="32343"/>
                    <a:pt x="874" y="28847"/>
                    <a:pt x="874" y="28847"/>
                  </a:cubicBezTo>
                  <a:cubicBezTo>
                    <a:pt x="3497" y="25350"/>
                    <a:pt x="6119" y="20979"/>
                    <a:pt x="8741" y="17483"/>
                  </a:cubicBezTo>
                  <a:cubicBezTo>
                    <a:pt x="12238" y="13112"/>
                    <a:pt x="14860" y="8741"/>
                    <a:pt x="18357" y="4371"/>
                  </a:cubicBezTo>
                  <a:cubicBezTo>
                    <a:pt x="20105" y="2622"/>
                    <a:pt x="21854" y="874"/>
                    <a:pt x="24476" y="0"/>
                  </a:cubicBezTo>
                  <a:cubicBezTo>
                    <a:pt x="27972" y="874"/>
                    <a:pt x="32343" y="2622"/>
                    <a:pt x="35840" y="3497"/>
                  </a:cubicBezTo>
                  <a:cubicBezTo>
                    <a:pt x="28847" y="15734"/>
                    <a:pt x="21854" y="27972"/>
                    <a:pt x="14860" y="40211"/>
                  </a:cubicBezTo>
                  <a:close/>
                </a:path>
              </a:pathLst>
            </a:custGeom>
            <a:solidFill>
              <a:srgbClr val="7DB87E"/>
            </a:solidFill>
            <a:ln w="8731" cap="flat">
              <a:noFill/>
              <a:prstDash val="solid"/>
              <a:miter/>
            </a:ln>
          </p:spPr>
          <p:txBody>
            <a:bodyPr rtlCol="0" anchor="ctr"/>
            <a:lstStyle/>
            <a:p>
              <a:endParaRPr lang="en-GB"/>
            </a:p>
          </p:txBody>
        </p:sp>
        <p:sp>
          <p:nvSpPr>
            <p:cNvPr id="1497" name="Freeform: Shape 1496">
              <a:extLst>
                <a:ext uri="{FF2B5EF4-FFF2-40B4-BE49-F238E27FC236}">
                  <a16:creationId xmlns:a16="http://schemas.microsoft.com/office/drawing/2014/main" id="{344E7130-1FD4-7C3B-537C-84FA266D407A}"/>
                </a:ext>
              </a:extLst>
            </p:cNvPr>
            <p:cNvSpPr/>
            <p:nvPr/>
          </p:nvSpPr>
          <p:spPr>
            <a:xfrm>
              <a:off x="10841449" y="3334895"/>
              <a:ext cx="12237" cy="11363"/>
            </a:xfrm>
            <a:custGeom>
              <a:avLst/>
              <a:gdLst>
                <a:gd name="connsiteX0" fmla="*/ 11364 w 12237"/>
                <a:gd name="connsiteY0" fmla="*/ 11364 h 11363"/>
                <a:gd name="connsiteX1" fmla="*/ 0 w 12237"/>
                <a:gd name="connsiteY1" fmla="*/ 7867 h 11363"/>
                <a:gd name="connsiteX2" fmla="*/ 12238 w 12237"/>
                <a:gd name="connsiteY2" fmla="*/ 0 h 11363"/>
                <a:gd name="connsiteX3" fmla="*/ 11364 w 12237"/>
                <a:gd name="connsiteY3" fmla="*/ 11364 h 11363"/>
              </a:gdLst>
              <a:ahLst/>
              <a:cxnLst>
                <a:cxn ang="0">
                  <a:pos x="connsiteX0" y="connsiteY0"/>
                </a:cxn>
                <a:cxn ang="0">
                  <a:pos x="connsiteX1" y="connsiteY1"/>
                </a:cxn>
                <a:cxn ang="0">
                  <a:pos x="connsiteX2" y="connsiteY2"/>
                </a:cxn>
                <a:cxn ang="0">
                  <a:pos x="connsiteX3" y="connsiteY3"/>
                </a:cxn>
              </a:cxnLst>
              <a:rect l="l" t="t" r="r" b="b"/>
              <a:pathLst>
                <a:path w="12237" h="11363">
                  <a:moveTo>
                    <a:pt x="11364" y="11364"/>
                  </a:moveTo>
                  <a:cubicBezTo>
                    <a:pt x="7867" y="10490"/>
                    <a:pt x="3497" y="8741"/>
                    <a:pt x="0" y="7867"/>
                  </a:cubicBezTo>
                  <a:cubicBezTo>
                    <a:pt x="4371" y="5245"/>
                    <a:pt x="7867" y="2622"/>
                    <a:pt x="12238" y="0"/>
                  </a:cubicBezTo>
                  <a:cubicBezTo>
                    <a:pt x="11364" y="3497"/>
                    <a:pt x="11364" y="6993"/>
                    <a:pt x="11364" y="11364"/>
                  </a:cubicBezTo>
                  <a:close/>
                </a:path>
              </a:pathLst>
            </a:custGeom>
            <a:solidFill>
              <a:srgbClr val="654A38"/>
            </a:solidFill>
            <a:ln w="8731" cap="flat">
              <a:noFill/>
              <a:prstDash val="solid"/>
              <a:miter/>
            </a:ln>
          </p:spPr>
          <p:txBody>
            <a:bodyPr rtlCol="0" anchor="ctr"/>
            <a:lstStyle/>
            <a:p>
              <a:endParaRPr lang="en-GB"/>
            </a:p>
          </p:txBody>
        </p:sp>
        <p:sp>
          <p:nvSpPr>
            <p:cNvPr id="1498" name="Freeform: Shape 1497">
              <a:extLst>
                <a:ext uri="{FF2B5EF4-FFF2-40B4-BE49-F238E27FC236}">
                  <a16:creationId xmlns:a16="http://schemas.microsoft.com/office/drawing/2014/main" id="{A4F3B2E5-C1DD-7D0F-13D0-094CC530F3AB}"/>
                </a:ext>
              </a:extLst>
            </p:cNvPr>
            <p:cNvSpPr/>
            <p:nvPr/>
          </p:nvSpPr>
          <p:spPr>
            <a:xfrm>
              <a:off x="9199810" y="2119837"/>
              <a:ext cx="12238" cy="11363"/>
            </a:xfrm>
            <a:custGeom>
              <a:avLst/>
              <a:gdLst>
                <a:gd name="connsiteX0" fmla="*/ 9616 w 12238"/>
                <a:gd name="connsiteY0" fmla="*/ 11364 h 11363"/>
                <a:gd name="connsiteX1" fmla="*/ 0 w 12238"/>
                <a:gd name="connsiteY1" fmla="*/ 4371 h 11363"/>
                <a:gd name="connsiteX2" fmla="*/ 8741 w 12238"/>
                <a:gd name="connsiteY2" fmla="*/ 0 h 11363"/>
                <a:gd name="connsiteX3" fmla="*/ 12238 w 12238"/>
                <a:gd name="connsiteY3" fmla="*/ 2622 h 11363"/>
                <a:gd name="connsiteX4" fmla="*/ 9616 w 12238"/>
                <a:gd name="connsiteY4" fmla="*/ 11364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1363">
                  <a:moveTo>
                    <a:pt x="9616" y="11364"/>
                  </a:moveTo>
                  <a:cubicBezTo>
                    <a:pt x="6119" y="8741"/>
                    <a:pt x="3497" y="6993"/>
                    <a:pt x="0" y="4371"/>
                  </a:cubicBezTo>
                  <a:cubicBezTo>
                    <a:pt x="2622" y="2622"/>
                    <a:pt x="6119" y="874"/>
                    <a:pt x="8741" y="0"/>
                  </a:cubicBezTo>
                  <a:cubicBezTo>
                    <a:pt x="8741" y="0"/>
                    <a:pt x="12238" y="2622"/>
                    <a:pt x="12238" y="2622"/>
                  </a:cubicBezTo>
                  <a:cubicBezTo>
                    <a:pt x="11364" y="5245"/>
                    <a:pt x="10490" y="7867"/>
                    <a:pt x="9616" y="11364"/>
                  </a:cubicBezTo>
                  <a:close/>
                </a:path>
              </a:pathLst>
            </a:custGeom>
            <a:solidFill>
              <a:srgbClr val="B09B7B"/>
            </a:solidFill>
            <a:ln w="8731" cap="flat">
              <a:noFill/>
              <a:prstDash val="solid"/>
              <a:miter/>
            </a:ln>
          </p:spPr>
          <p:txBody>
            <a:bodyPr rtlCol="0" anchor="ctr"/>
            <a:lstStyle/>
            <a:p>
              <a:endParaRPr lang="en-GB"/>
            </a:p>
          </p:txBody>
        </p:sp>
        <p:sp>
          <p:nvSpPr>
            <p:cNvPr id="1499" name="Freeform: Shape 1498">
              <a:extLst>
                <a:ext uri="{FF2B5EF4-FFF2-40B4-BE49-F238E27FC236}">
                  <a16:creationId xmlns:a16="http://schemas.microsoft.com/office/drawing/2014/main" id="{7B1F4B53-A705-1175-7FC0-DFABB343559B}"/>
                </a:ext>
              </a:extLst>
            </p:cNvPr>
            <p:cNvSpPr/>
            <p:nvPr/>
          </p:nvSpPr>
          <p:spPr>
            <a:xfrm>
              <a:off x="9329183" y="2172285"/>
              <a:ext cx="2622" cy="3496"/>
            </a:xfrm>
            <a:custGeom>
              <a:avLst/>
              <a:gdLst>
                <a:gd name="connsiteX0" fmla="*/ 2622 w 2622"/>
                <a:gd name="connsiteY0" fmla="*/ 3497 h 3496"/>
                <a:gd name="connsiteX1" fmla="*/ 0 w 2622"/>
                <a:gd name="connsiteY1" fmla="*/ 2622 h 3496"/>
                <a:gd name="connsiteX2" fmla="*/ 874 w 2622"/>
                <a:gd name="connsiteY2" fmla="*/ 0 h 3496"/>
                <a:gd name="connsiteX3" fmla="*/ 2622 w 2622"/>
                <a:gd name="connsiteY3" fmla="*/ 3497 h 3496"/>
              </a:gdLst>
              <a:ahLst/>
              <a:cxnLst>
                <a:cxn ang="0">
                  <a:pos x="connsiteX0" y="connsiteY0"/>
                </a:cxn>
                <a:cxn ang="0">
                  <a:pos x="connsiteX1" y="connsiteY1"/>
                </a:cxn>
                <a:cxn ang="0">
                  <a:pos x="connsiteX2" y="connsiteY2"/>
                </a:cxn>
                <a:cxn ang="0">
                  <a:pos x="connsiteX3" y="connsiteY3"/>
                </a:cxn>
              </a:cxnLst>
              <a:rect l="l" t="t" r="r" b="b"/>
              <a:pathLst>
                <a:path w="2622" h="3496">
                  <a:moveTo>
                    <a:pt x="2622" y="3497"/>
                  </a:moveTo>
                  <a:lnTo>
                    <a:pt x="0" y="2622"/>
                  </a:lnTo>
                  <a:cubicBezTo>
                    <a:pt x="0" y="2622"/>
                    <a:pt x="874" y="0"/>
                    <a:pt x="874" y="0"/>
                  </a:cubicBezTo>
                  <a:cubicBezTo>
                    <a:pt x="2622" y="874"/>
                    <a:pt x="2622" y="1748"/>
                    <a:pt x="2622" y="3497"/>
                  </a:cubicBezTo>
                  <a:close/>
                </a:path>
              </a:pathLst>
            </a:custGeom>
            <a:solidFill>
              <a:srgbClr val="BA3325"/>
            </a:solidFill>
            <a:ln w="8731" cap="flat">
              <a:noFill/>
              <a:prstDash val="solid"/>
              <a:miter/>
            </a:ln>
          </p:spPr>
          <p:txBody>
            <a:bodyPr rtlCol="0" anchor="ctr"/>
            <a:lstStyle/>
            <a:p>
              <a:endParaRPr lang="en-GB"/>
            </a:p>
          </p:txBody>
        </p:sp>
        <p:sp>
          <p:nvSpPr>
            <p:cNvPr id="1500" name="Freeform: Shape 1499">
              <a:extLst>
                <a:ext uri="{FF2B5EF4-FFF2-40B4-BE49-F238E27FC236}">
                  <a16:creationId xmlns:a16="http://schemas.microsoft.com/office/drawing/2014/main" id="{F0955C4F-151E-155C-9D56-9C1E4F4E37DB}"/>
                </a:ext>
              </a:extLst>
            </p:cNvPr>
            <p:cNvSpPr/>
            <p:nvPr/>
          </p:nvSpPr>
          <p:spPr>
            <a:xfrm>
              <a:off x="9965559" y="4800832"/>
              <a:ext cx="37588" cy="2622"/>
            </a:xfrm>
            <a:custGeom>
              <a:avLst/>
              <a:gdLst>
                <a:gd name="connsiteX0" fmla="*/ 0 w 37588"/>
                <a:gd name="connsiteY0" fmla="*/ 0 h 2622"/>
                <a:gd name="connsiteX1" fmla="*/ 37588 w 37588"/>
                <a:gd name="connsiteY1" fmla="*/ 2622 h 2622"/>
                <a:gd name="connsiteX2" fmla="*/ 0 w 37588"/>
                <a:gd name="connsiteY2" fmla="*/ 0 h 2622"/>
              </a:gdLst>
              <a:ahLst/>
              <a:cxnLst>
                <a:cxn ang="0">
                  <a:pos x="connsiteX0" y="connsiteY0"/>
                </a:cxn>
                <a:cxn ang="0">
                  <a:pos x="connsiteX1" y="connsiteY1"/>
                </a:cxn>
                <a:cxn ang="0">
                  <a:pos x="connsiteX2" y="connsiteY2"/>
                </a:cxn>
              </a:cxnLst>
              <a:rect l="l" t="t" r="r" b="b"/>
              <a:pathLst>
                <a:path w="37588" h="2622">
                  <a:moveTo>
                    <a:pt x="0" y="0"/>
                  </a:moveTo>
                  <a:cubicBezTo>
                    <a:pt x="12238" y="874"/>
                    <a:pt x="25350" y="1748"/>
                    <a:pt x="37588" y="2622"/>
                  </a:cubicBezTo>
                  <a:cubicBezTo>
                    <a:pt x="25350" y="2622"/>
                    <a:pt x="12238" y="874"/>
                    <a:pt x="0" y="0"/>
                  </a:cubicBezTo>
                  <a:close/>
                </a:path>
              </a:pathLst>
            </a:custGeom>
            <a:solidFill>
              <a:srgbClr val="3D2226"/>
            </a:solidFill>
            <a:ln w="8731" cap="flat">
              <a:noFill/>
              <a:prstDash val="solid"/>
              <a:miter/>
            </a:ln>
          </p:spPr>
          <p:txBody>
            <a:bodyPr rtlCol="0" anchor="ctr"/>
            <a:lstStyle/>
            <a:p>
              <a:endParaRPr lang="en-GB"/>
            </a:p>
          </p:txBody>
        </p:sp>
        <p:sp>
          <p:nvSpPr>
            <p:cNvPr id="1501" name="Freeform: Shape 1500">
              <a:extLst>
                <a:ext uri="{FF2B5EF4-FFF2-40B4-BE49-F238E27FC236}">
                  <a16:creationId xmlns:a16="http://schemas.microsoft.com/office/drawing/2014/main" id="{421112BB-980A-F9F5-057D-BFFDB8D237D6}"/>
                </a:ext>
              </a:extLst>
            </p:cNvPr>
            <p:cNvSpPr/>
            <p:nvPr/>
          </p:nvSpPr>
          <p:spPr>
            <a:xfrm>
              <a:off x="8940189" y="2121585"/>
              <a:ext cx="69057" cy="25350"/>
            </a:xfrm>
            <a:custGeom>
              <a:avLst/>
              <a:gdLst>
                <a:gd name="connsiteX0" fmla="*/ 0 w 69057"/>
                <a:gd name="connsiteY0" fmla="*/ 0 h 25350"/>
                <a:gd name="connsiteX1" fmla="*/ 69057 w 69057"/>
                <a:gd name="connsiteY1" fmla="*/ 18357 h 25350"/>
                <a:gd name="connsiteX2" fmla="*/ 31469 w 69057"/>
                <a:gd name="connsiteY2" fmla="*/ 25350 h 25350"/>
                <a:gd name="connsiteX3" fmla="*/ 10490 w 69057"/>
                <a:gd name="connsiteY3" fmla="*/ 24476 h 25350"/>
                <a:gd name="connsiteX4" fmla="*/ 0 w 69057"/>
                <a:gd name="connsiteY4" fmla="*/ 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57" h="25350">
                  <a:moveTo>
                    <a:pt x="0" y="0"/>
                  </a:moveTo>
                  <a:cubicBezTo>
                    <a:pt x="22728" y="6119"/>
                    <a:pt x="45455" y="12238"/>
                    <a:pt x="69057" y="18357"/>
                  </a:cubicBezTo>
                  <a:cubicBezTo>
                    <a:pt x="56819" y="20979"/>
                    <a:pt x="43707" y="22728"/>
                    <a:pt x="31469" y="25350"/>
                  </a:cubicBezTo>
                  <a:cubicBezTo>
                    <a:pt x="24476" y="25350"/>
                    <a:pt x="17483" y="24476"/>
                    <a:pt x="10490" y="24476"/>
                  </a:cubicBezTo>
                  <a:cubicBezTo>
                    <a:pt x="6993" y="15735"/>
                    <a:pt x="3497" y="7867"/>
                    <a:pt x="0" y="0"/>
                  </a:cubicBezTo>
                  <a:close/>
                </a:path>
              </a:pathLst>
            </a:custGeom>
            <a:solidFill>
              <a:srgbClr val="BA3325"/>
            </a:solidFill>
            <a:ln w="8731" cap="flat">
              <a:noFill/>
              <a:prstDash val="solid"/>
              <a:miter/>
            </a:ln>
          </p:spPr>
          <p:txBody>
            <a:bodyPr rtlCol="0" anchor="ctr"/>
            <a:lstStyle/>
            <a:p>
              <a:endParaRPr lang="en-GB"/>
            </a:p>
          </p:txBody>
        </p:sp>
        <p:sp>
          <p:nvSpPr>
            <p:cNvPr id="1502" name="Freeform: Shape 1501">
              <a:extLst>
                <a:ext uri="{FF2B5EF4-FFF2-40B4-BE49-F238E27FC236}">
                  <a16:creationId xmlns:a16="http://schemas.microsoft.com/office/drawing/2014/main" id="{03B4EAD6-9B4F-AF13-B548-754B33C90B88}"/>
                </a:ext>
              </a:extLst>
            </p:cNvPr>
            <p:cNvSpPr/>
            <p:nvPr/>
          </p:nvSpPr>
          <p:spPr>
            <a:xfrm>
              <a:off x="8950679" y="2145187"/>
              <a:ext cx="20979" cy="35839"/>
            </a:xfrm>
            <a:custGeom>
              <a:avLst/>
              <a:gdLst>
                <a:gd name="connsiteX0" fmla="*/ 0 w 20979"/>
                <a:gd name="connsiteY0" fmla="*/ 0 h 35839"/>
                <a:gd name="connsiteX1" fmla="*/ 20979 w 20979"/>
                <a:gd name="connsiteY1" fmla="*/ 874 h 35839"/>
                <a:gd name="connsiteX2" fmla="*/ 15735 w 20979"/>
                <a:gd name="connsiteY2" fmla="*/ 35840 h 35839"/>
                <a:gd name="connsiteX3" fmla="*/ 0 w 20979"/>
                <a:gd name="connsiteY3" fmla="*/ 0 h 35839"/>
              </a:gdLst>
              <a:ahLst/>
              <a:cxnLst>
                <a:cxn ang="0">
                  <a:pos x="connsiteX0" y="connsiteY0"/>
                </a:cxn>
                <a:cxn ang="0">
                  <a:pos x="connsiteX1" y="connsiteY1"/>
                </a:cxn>
                <a:cxn ang="0">
                  <a:pos x="connsiteX2" y="connsiteY2"/>
                </a:cxn>
                <a:cxn ang="0">
                  <a:pos x="connsiteX3" y="connsiteY3"/>
                </a:cxn>
              </a:cxnLst>
              <a:rect l="l" t="t" r="r" b="b"/>
              <a:pathLst>
                <a:path w="20979" h="35839">
                  <a:moveTo>
                    <a:pt x="0" y="0"/>
                  </a:moveTo>
                  <a:cubicBezTo>
                    <a:pt x="6993" y="0"/>
                    <a:pt x="13986" y="874"/>
                    <a:pt x="20979" y="874"/>
                  </a:cubicBezTo>
                  <a:cubicBezTo>
                    <a:pt x="19231" y="12238"/>
                    <a:pt x="17483" y="23602"/>
                    <a:pt x="15735" y="35840"/>
                  </a:cubicBezTo>
                  <a:cubicBezTo>
                    <a:pt x="10490" y="24476"/>
                    <a:pt x="5245" y="12238"/>
                    <a:pt x="0" y="0"/>
                  </a:cubicBezTo>
                  <a:close/>
                </a:path>
              </a:pathLst>
            </a:custGeom>
            <a:solidFill>
              <a:srgbClr val="4F513D"/>
            </a:solidFill>
            <a:ln w="8731" cap="flat">
              <a:noFill/>
              <a:prstDash val="solid"/>
              <a:miter/>
            </a:ln>
          </p:spPr>
          <p:txBody>
            <a:bodyPr rtlCol="0" anchor="ctr"/>
            <a:lstStyle/>
            <a:p>
              <a:endParaRPr lang="en-GB"/>
            </a:p>
          </p:txBody>
        </p:sp>
        <p:sp>
          <p:nvSpPr>
            <p:cNvPr id="1503" name="Freeform: Shape 1502">
              <a:extLst>
                <a:ext uri="{FF2B5EF4-FFF2-40B4-BE49-F238E27FC236}">
                  <a16:creationId xmlns:a16="http://schemas.microsoft.com/office/drawing/2014/main" id="{6DD738E4-B0B9-E2E3-9881-836C47EC50DB}"/>
                </a:ext>
              </a:extLst>
            </p:cNvPr>
            <p:cNvSpPr/>
            <p:nvPr/>
          </p:nvSpPr>
          <p:spPr>
            <a:xfrm>
              <a:off x="9103654" y="3771092"/>
              <a:ext cx="30594" cy="44581"/>
            </a:xfrm>
            <a:custGeom>
              <a:avLst/>
              <a:gdLst>
                <a:gd name="connsiteX0" fmla="*/ 19231 w 30594"/>
                <a:gd name="connsiteY0" fmla="*/ 0 h 44581"/>
                <a:gd name="connsiteX1" fmla="*/ 30595 w 30594"/>
                <a:gd name="connsiteY1" fmla="*/ 16609 h 44581"/>
                <a:gd name="connsiteX2" fmla="*/ 0 w 30594"/>
                <a:gd name="connsiteY2" fmla="*/ 44581 h 44581"/>
                <a:gd name="connsiteX3" fmla="*/ 5245 w 30594"/>
                <a:gd name="connsiteY3" fmla="*/ 0 h 44581"/>
                <a:gd name="connsiteX4" fmla="*/ 19231 w 30594"/>
                <a:gd name="connsiteY4" fmla="*/ 0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94" h="44581">
                  <a:moveTo>
                    <a:pt x="19231" y="0"/>
                  </a:moveTo>
                  <a:cubicBezTo>
                    <a:pt x="22728" y="5245"/>
                    <a:pt x="27098" y="11364"/>
                    <a:pt x="30595" y="16609"/>
                  </a:cubicBezTo>
                  <a:cubicBezTo>
                    <a:pt x="20105" y="26224"/>
                    <a:pt x="10490" y="34966"/>
                    <a:pt x="0" y="44581"/>
                  </a:cubicBezTo>
                  <a:cubicBezTo>
                    <a:pt x="1748" y="29721"/>
                    <a:pt x="3497" y="14860"/>
                    <a:pt x="5245" y="0"/>
                  </a:cubicBezTo>
                  <a:cubicBezTo>
                    <a:pt x="10490" y="0"/>
                    <a:pt x="14860" y="0"/>
                    <a:pt x="19231" y="0"/>
                  </a:cubicBezTo>
                  <a:close/>
                </a:path>
              </a:pathLst>
            </a:custGeom>
            <a:solidFill>
              <a:srgbClr val="4F513D"/>
            </a:solidFill>
            <a:ln w="8731" cap="flat">
              <a:noFill/>
              <a:prstDash val="solid"/>
              <a:miter/>
            </a:ln>
          </p:spPr>
          <p:txBody>
            <a:bodyPr rtlCol="0" anchor="ctr"/>
            <a:lstStyle/>
            <a:p>
              <a:endParaRPr lang="en-GB"/>
            </a:p>
          </p:txBody>
        </p:sp>
        <p:sp>
          <p:nvSpPr>
            <p:cNvPr id="1504" name="Freeform: Shape 1503">
              <a:extLst>
                <a:ext uri="{FF2B5EF4-FFF2-40B4-BE49-F238E27FC236}">
                  <a16:creationId xmlns:a16="http://schemas.microsoft.com/office/drawing/2014/main" id="{84584B23-CA2F-5674-429D-2ACC1B777C32}"/>
                </a:ext>
              </a:extLst>
            </p:cNvPr>
            <p:cNvSpPr/>
            <p:nvPr/>
          </p:nvSpPr>
          <p:spPr>
            <a:xfrm>
              <a:off x="9105402" y="3743994"/>
              <a:ext cx="17482" cy="27098"/>
            </a:xfrm>
            <a:custGeom>
              <a:avLst/>
              <a:gdLst>
                <a:gd name="connsiteX0" fmla="*/ 17483 w 17482"/>
                <a:gd name="connsiteY0" fmla="*/ 27098 h 27098"/>
                <a:gd name="connsiteX1" fmla="*/ 3497 w 17482"/>
                <a:gd name="connsiteY1" fmla="*/ 27098 h 27098"/>
                <a:gd name="connsiteX2" fmla="*/ 0 w 17482"/>
                <a:gd name="connsiteY2" fmla="*/ 0 h 27098"/>
                <a:gd name="connsiteX3" fmla="*/ 17483 w 17482"/>
                <a:gd name="connsiteY3" fmla="*/ 27098 h 27098"/>
              </a:gdLst>
              <a:ahLst/>
              <a:cxnLst>
                <a:cxn ang="0">
                  <a:pos x="connsiteX0" y="connsiteY0"/>
                </a:cxn>
                <a:cxn ang="0">
                  <a:pos x="connsiteX1" y="connsiteY1"/>
                </a:cxn>
                <a:cxn ang="0">
                  <a:pos x="connsiteX2" y="connsiteY2"/>
                </a:cxn>
                <a:cxn ang="0">
                  <a:pos x="connsiteX3" y="connsiteY3"/>
                </a:cxn>
              </a:cxnLst>
              <a:rect l="l" t="t" r="r" b="b"/>
              <a:pathLst>
                <a:path w="17482" h="27098">
                  <a:moveTo>
                    <a:pt x="17483" y="27098"/>
                  </a:moveTo>
                  <a:cubicBezTo>
                    <a:pt x="13112" y="27098"/>
                    <a:pt x="8741" y="27098"/>
                    <a:pt x="3497" y="27098"/>
                  </a:cubicBezTo>
                  <a:cubicBezTo>
                    <a:pt x="2622" y="18357"/>
                    <a:pt x="1748" y="8741"/>
                    <a:pt x="0" y="0"/>
                  </a:cubicBezTo>
                  <a:cubicBezTo>
                    <a:pt x="6993" y="8741"/>
                    <a:pt x="12238" y="18357"/>
                    <a:pt x="17483" y="27098"/>
                  </a:cubicBezTo>
                  <a:close/>
                </a:path>
              </a:pathLst>
            </a:custGeom>
            <a:solidFill>
              <a:srgbClr val="7E6426"/>
            </a:solidFill>
            <a:ln w="8731" cap="flat">
              <a:noFill/>
              <a:prstDash val="solid"/>
              <a:miter/>
            </a:ln>
          </p:spPr>
          <p:txBody>
            <a:bodyPr rtlCol="0" anchor="ctr"/>
            <a:lstStyle/>
            <a:p>
              <a:endParaRPr lang="en-GB"/>
            </a:p>
          </p:txBody>
        </p:sp>
        <p:sp>
          <p:nvSpPr>
            <p:cNvPr id="1505" name="Freeform: Shape 1504">
              <a:extLst>
                <a:ext uri="{FF2B5EF4-FFF2-40B4-BE49-F238E27FC236}">
                  <a16:creationId xmlns:a16="http://schemas.microsoft.com/office/drawing/2014/main" id="{BEB488FD-45E2-4855-786C-6F279AB58D17}"/>
                </a:ext>
              </a:extLst>
            </p:cNvPr>
            <p:cNvSpPr/>
            <p:nvPr/>
          </p:nvSpPr>
          <p:spPr>
            <a:xfrm>
              <a:off x="9080052" y="3728259"/>
              <a:ext cx="6993" cy="15734"/>
            </a:xfrm>
            <a:custGeom>
              <a:avLst/>
              <a:gdLst>
                <a:gd name="connsiteX0" fmla="*/ 6993 w 6993"/>
                <a:gd name="connsiteY0" fmla="*/ 0 h 15734"/>
                <a:gd name="connsiteX1" fmla="*/ 3497 w 6993"/>
                <a:gd name="connsiteY1" fmla="*/ 15734 h 15734"/>
                <a:gd name="connsiteX2" fmla="*/ 0 w 6993"/>
                <a:gd name="connsiteY2" fmla="*/ 13986 h 15734"/>
                <a:gd name="connsiteX3" fmla="*/ 6993 w 6993"/>
                <a:gd name="connsiteY3" fmla="*/ 0 h 15734"/>
                <a:gd name="connsiteX4" fmla="*/ 6993 w 6993"/>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15734">
                  <a:moveTo>
                    <a:pt x="6993" y="0"/>
                  </a:moveTo>
                  <a:cubicBezTo>
                    <a:pt x="6119" y="5245"/>
                    <a:pt x="4371" y="10490"/>
                    <a:pt x="3497" y="15734"/>
                  </a:cubicBezTo>
                  <a:cubicBezTo>
                    <a:pt x="2622" y="14860"/>
                    <a:pt x="0" y="13986"/>
                    <a:pt x="0" y="13986"/>
                  </a:cubicBezTo>
                  <a:cubicBezTo>
                    <a:pt x="2622" y="9615"/>
                    <a:pt x="4371" y="4371"/>
                    <a:pt x="6993" y="0"/>
                  </a:cubicBezTo>
                  <a:cubicBezTo>
                    <a:pt x="6993" y="0"/>
                    <a:pt x="6993" y="0"/>
                    <a:pt x="6993" y="0"/>
                  </a:cubicBezTo>
                  <a:close/>
                </a:path>
              </a:pathLst>
            </a:custGeom>
            <a:solidFill>
              <a:srgbClr val="54683D"/>
            </a:solidFill>
            <a:ln w="8731" cap="flat">
              <a:noFill/>
              <a:prstDash val="solid"/>
              <a:miter/>
            </a:ln>
          </p:spPr>
          <p:txBody>
            <a:bodyPr rtlCol="0" anchor="ctr"/>
            <a:lstStyle/>
            <a:p>
              <a:endParaRPr lang="en-GB"/>
            </a:p>
          </p:txBody>
        </p:sp>
        <p:sp>
          <p:nvSpPr>
            <p:cNvPr id="1506" name="Freeform: Shape 1505">
              <a:extLst>
                <a:ext uri="{FF2B5EF4-FFF2-40B4-BE49-F238E27FC236}">
                  <a16:creationId xmlns:a16="http://schemas.microsoft.com/office/drawing/2014/main" id="{CA89732E-DF72-E92B-71DB-1D2571D4FE0F}"/>
                </a:ext>
              </a:extLst>
            </p:cNvPr>
            <p:cNvSpPr/>
            <p:nvPr/>
          </p:nvSpPr>
          <p:spPr>
            <a:xfrm>
              <a:off x="9096661" y="3729133"/>
              <a:ext cx="8741" cy="15734"/>
            </a:xfrm>
            <a:custGeom>
              <a:avLst/>
              <a:gdLst>
                <a:gd name="connsiteX0" fmla="*/ 0 w 8741"/>
                <a:gd name="connsiteY0" fmla="*/ 0 h 15734"/>
                <a:gd name="connsiteX1" fmla="*/ 8741 w 8741"/>
                <a:gd name="connsiteY1" fmla="*/ 15735 h 15734"/>
                <a:gd name="connsiteX2" fmla="*/ 0 w 8741"/>
                <a:gd name="connsiteY2" fmla="*/ 0 h 15734"/>
              </a:gdLst>
              <a:ahLst/>
              <a:cxnLst>
                <a:cxn ang="0">
                  <a:pos x="connsiteX0" y="connsiteY0"/>
                </a:cxn>
                <a:cxn ang="0">
                  <a:pos x="connsiteX1" y="connsiteY1"/>
                </a:cxn>
                <a:cxn ang="0">
                  <a:pos x="connsiteX2" y="connsiteY2"/>
                </a:cxn>
              </a:cxnLst>
              <a:rect l="l" t="t" r="r" b="b"/>
              <a:pathLst>
                <a:path w="8741" h="15734">
                  <a:moveTo>
                    <a:pt x="0" y="0"/>
                  </a:moveTo>
                  <a:cubicBezTo>
                    <a:pt x="2622" y="5245"/>
                    <a:pt x="5245" y="10490"/>
                    <a:pt x="8741" y="15735"/>
                  </a:cubicBezTo>
                  <a:cubicBezTo>
                    <a:pt x="6119" y="10490"/>
                    <a:pt x="2622" y="5245"/>
                    <a:pt x="0" y="0"/>
                  </a:cubicBezTo>
                  <a:close/>
                </a:path>
              </a:pathLst>
            </a:custGeom>
            <a:solidFill>
              <a:srgbClr val="54683D"/>
            </a:solidFill>
            <a:ln w="8731" cap="flat">
              <a:noFill/>
              <a:prstDash val="solid"/>
              <a:miter/>
            </a:ln>
          </p:spPr>
          <p:txBody>
            <a:bodyPr rtlCol="0" anchor="ctr"/>
            <a:lstStyle/>
            <a:p>
              <a:endParaRPr lang="en-GB"/>
            </a:p>
          </p:txBody>
        </p:sp>
        <p:sp>
          <p:nvSpPr>
            <p:cNvPr id="1507" name="Freeform: Shape 1506">
              <a:extLst>
                <a:ext uri="{FF2B5EF4-FFF2-40B4-BE49-F238E27FC236}">
                  <a16:creationId xmlns:a16="http://schemas.microsoft.com/office/drawing/2014/main" id="{360C15AB-6763-8BE2-6079-002205091FF2}"/>
                </a:ext>
              </a:extLst>
            </p:cNvPr>
            <p:cNvSpPr/>
            <p:nvPr/>
          </p:nvSpPr>
          <p:spPr>
            <a:xfrm>
              <a:off x="10907884" y="5591056"/>
              <a:ext cx="60315" cy="111016"/>
            </a:xfrm>
            <a:custGeom>
              <a:avLst/>
              <a:gdLst>
                <a:gd name="connsiteX0" fmla="*/ 16609 w 60315"/>
                <a:gd name="connsiteY0" fmla="*/ 106645 h 111016"/>
                <a:gd name="connsiteX1" fmla="*/ 0 w 60315"/>
                <a:gd name="connsiteY1" fmla="*/ 8741 h 111016"/>
                <a:gd name="connsiteX2" fmla="*/ 32343 w 60315"/>
                <a:gd name="connsiteY2" fmla="*/ 0 h 111016"/>
                <a:gd name="connsiteX3" fmla="*/ 50700 w 60315"/>
                <a:gd name="connsiteY3" fmla="*/ 34092 h 111016"/>
                <a:gd name="connsiteX4" fmla="*/ 50700 w 60315"/>
                <a:gd name="connsiteY4" fmla="*/ 34092 h 111016"/>
                <a:gd name="connsiteX5" fmla="*/ 60316 w 60315"/>
                <a:gd name="connsiteY5" fmla="*/ 69931 h 111016"/>
                <a:gd name="connsiteX6" fmla="*/ 60316 w 60315"/>
                <a:gd name="connsiteY6" fmla="*/ 69057 h 111016"/>
                <a:gd name="connsiteX7" fmla="*/ 51574 w 60315"/>
                <a:gd name="connsiteY7" fmla="*/ 80421 h 111016"/>
                <a:gd name="connsiteX8" fmla="*/ 50700 w 60315"/>
                <a:gd name="connsiteY8" fmla="*/ 94407 h 111016"/>
                <a:gd name="connsiteX9" fmla="*/ 50700 w 60315"/>
                <a:gd name="connsiteY9" fmla="*/ 94407 h 111016"/>
                <a:gd name="connsiteX10" fmla="*/ 34092 w 60315"/>
                <a:gd name="connsiteY10" fmla="*/ 101401 h 111016"/>
                <a:gd name="connsiteX11" fmla="*/ 31469 w 60315"/>
                <a:gd name="connsiteY11" fmla="*/ 111016 h 111016"/>
                <a:gd name="connsiteX12" fmla="*/ 16609 w 60315"/>
                <a:gd name="connsiteY12" fmla="*/ 106645 h 11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15" h="111016">
                  <a:moveTo>
                    <a:pt x="16609" y="106645"/>
                  </a:moveTo>
                  <a:cubicBezTo>
                    <a:pt x="11364" y="74302"/>
                    <a:pt x="5245" y="41085"/>
                    <a:pt x="0" y="8741"/>
                  </a:cubicBezTo>
                  <a:cubicBezTo>
                    <a:pt x="10490" y="6119"/>
                    <a:pt x="21854" y="2622"/>
                    <a:pt x="32343" y="0"/>
                  </a:cubicBezTo>
                  <a:cubicBezTo>
                    <a:pt x="38462" y="11364"/>
                    <a:pt x="44581" y="22728"/>
                    <a:pt x="50700" y="34092"/>
                  </a:cubicBezTo>
                  <a:lnTo>
                    <a:pt x="50700" y="34092"/>
                  </a:lnTo>
                  <a:cubicBezTo>
                    <a:pt x="54197" y="46329"/>
                    <a:pt x="56819" y="57694"/>
                    <a:pt x="60316" y="69931"/>
                  </a:cubicBezTo>
                  <a:cubicBezTo>
                    <a:pt x="60316" y="69931"/>
                    <a:pt x="60316" y="69057"/>
                    <a:pt x="60316" y="69057"/>
                  </a:cubicBezTo>
                  <a:cubicBezTo>
                    <a:pt x="57693" y="72554"/>
                    <a:pt x="54197" y="76924"/>
                    <a:pt x="51574" y="80421"/>
                  </a:cubicBezTo>
                  <a:cubicBezTo>
                    <a:pt x="51574" y="84792"/>
                    <a:pt x="50700" y="89163"/>
                    <a:pt x="50700" y="94407"/>
                  </a:cubicBezTo>
                  <a:lnTo>
                    <a:pt x="50700" y="94407"/>
                  </a:lnTo>
                  <a:cubicBezTo>
                    <a:pt x="45455" y="97030"/>
                    <a:pt x="40211" y="98778"/>
                    <a:pt x="34092" y="101401"/>
                  </a:cubicBezTo>
                  <a:cubicBezTo>
                    <a:pt x="33217" y="104897"/>
                    <a:pt x="32343" y="108394"/>
                    <a:pt x="31469" y="111016"/>
                  </a:cubicBezTo>
                  <a:cubicBezTo>
                    <a:pt x="25350" y="109268"/>
                    <a:pt x="20979" y="108394"/>
                    <a:pt x="16609" y="106645"/>
                  </a:cubicBezTo>
                  <a:close/>
                </a:path>
              </a:pathLst>
            </a:custGeom>
            <a:solidFill>
              <a:srgbClr val="D6273B"/>
            </a:solidFill>
            <a:ln w="8731" cap="flat">
              <a:noFill/>
              <a:prstDash val="solid"/>
              <a:miter/>
            </a:ln>
          </p:spPr>
          <p:txBody>
            <a:bodyPr rtlCol="0" anchor="ctr"/>
            <a:lstStyle/>
            <a:p>
              <a:endParaRPr lang="en-GB"/>
            </a:p>
          </p:txBody>
        </p:sp>
        <p:sp>
          <p:nvSpPr>
            <p:cNvPr id="1508" name="Freeform: Shape 1507">
              <a:extLst>
                <a:ext uri="{FF2B5EF4-FFF2-40B4-BE49-F238E27FC236}">
                  <a16:creationId xmlns:a16="http://schemas.microsoft.com/office/drawing/2014/main" id="{2C2D8B6F-5EF3-ADE0-6A23-EA1FD6FAC336}"/>
                </a:ext>
              </a:extLst>
            </p:cNvPr>
            <p:cNvSpPr/>
            <p:nvPr/>
          </p:nvSpPr>
          <p:spPr>
            <a:xfrm>
              <a:off x="10939353" y="5545601"/>
              <a:ext cx="62063" cy="116261"/>
            </a:xfrm>
            <a:custGeom>
              <a:avLst/>
              <a:gdLst>
                <a:gd name="connsiteX0" fmla="*/ 18357 w 62063"/>
                <a:gd name="connsiteY0" fmla="*/ 79547 h 116261"/>
                <a:gd name="connsiteX1" fmla="*/ 0 w 62063"/>
                <a:gd name="connsiteY1" fmla="*/ 45456 h 116261"/>
                <a:gd name="connsiteX2" fmla="*/ 1748 w 62063"/>
                <a:gd name="connsiteY2" fmla="*/ 34966 h 116261"/>
                <a:gd name="connsiteX3" fmla="*/ 13112 w 62063"/>
                <a:gd name="connsiteY3" fmla="*/ 2623 h 116261"/>
                <a:gd name="connsiteX4" fmla="*/ 62064 w 62063"/>
                <a:gd name="connsiteY4" fmla="*/ 0 h 116261"/>
                <a:gd name="connsiteX5" fmla="*/ 41959 w 62063"/>
                <a:gd name="connsiteY5" fmla="*/ 52449 h 116261"/>
                <a:gd name="connsiteX6" fmla="*/ 34966 w 62063"/>
                <a:gd name="connsiteY6" fmla="*/ 111891 h 116261"/>
                <a:gd name="connsiteX7" fmla="*/ 27098 w 62063"/>
                <a:gd name="connsiteY7" fmla="*/ 116261 h 116261"/>
                <a:gd name="connsiteX8" fmla="*/ 18357 w 62063"/>
                <a:gd name="connsiteY8" fmla="*/ 79547 h 116261"/>
                <a:gd name="connsiteX9" fmla="*/ 34092 w 62063"/>
                <a:gd name="connsiteY9" fmla="*/ 70806 h 116261"/>
                <a:gd name="connsiteX10" fmla="*/ 21854 w 62063"/>
                <a:gd name="connsiteY10" fmla="*/ 62938 h 116261"/>
                <a:gd name="connsiteX11" fmla="*/ 18357 w 62063"/>
                <a:gd name="connsiteY11" fmla="*/ 79547 h 116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63" h="116261">
                  <a:moveTo>
                    <a:pt x="18357" y="79547"/>
                  </a:moveTo>
                  <a:cubicBezTo>
                    <a:pt x="12238" y="68184"/>
                    <a:pt x="6119" y="56819"/>
                    <a:pt x="0" y="45456"/>
                  </a:cubicBezTo>
                  <a:cubicBezTo>
                    <a:pt x="874" y="41959"/>
                    <a:pt x="874" y="38462"/>
                    <a:pt x="1748" y="34966"/>
                  </a:cubicBezTo>
                  <a:cubicBezTo>
                    <a:pt x="5245" y="24476"/>
                    <a:pt x="9615" y="13112"/>
                    <a:pt x="13112" y="2623"/>
                  </a:cubicBezTo>
                  <a:cubicBezTo>
                    <a:pt x="29721" y="1748"/>
                    <a:pt x="45455" y="874"/>
                    <a:pt x="62064" y="0"/>
                  </a:cubicBezTo>
                  <a:cubicBezTo>
                    <a:pt x="55071" y="17483"/>
                    <a:pt x="48952" y="34966"/>
                    <a:pt x="41959" y="52449"/>
                  </a:cubicBezTo>
                  <a:cubicBezTo>
                    <a:pt x="39336" y="72554"/>
                    <a:pt x="37588" y="91785"/>
                    <a:pt x="34966" y="111891"/>
                  </a:cubicBezTo>
                  <a:cubicBezTo>
                    <a:pt x="33217" y="113639"/>
                    <a:pt x="30595" y="115387"/>
                    <a:pt x="27098" y="116261"/>
                  </a:cubicBezTo>
                  <a:cubicBezTo>
                    <a:pt x="24476" y="103149"/>
                    <a:pt x="20979" y="90911"/>
                    <a:pt x="18357" y="79547"/>
                  </a:cubicBezTo>
                  <a:cubicBezTo>
                    <a:pt x="23602" y="76925"/>
                    <a:pt x="28847" y="73428"/>
                    <a:pt x="34092" y="70806"/>
                  </a:cubicBezTo>
                  <a:cubicBezTo>
                    <a:pt x="29721" y="68184"/>
                    <a:pt x="26224" y="65561"/>
                    <a:pt x="21854" y="62938"/>
                  </a:cubicBezTo>
                  <a:cubicBezTo>
                    <a:pt x="20105" y="68184"/>
                    <a:pt x="19231" y="73428"/>
                    <a:pt x="18357" y="79547"/>
                  </a:cubicBezTo>
                  <a:close/>
                </a:path>
              </a:pathLst>
            </a:custGeom>
            <a:solidFill>
              <a:srgbClr val="BA3325"/>
            </a:solidFill>
            <a:ln w="8731" cap="flat">
              <a:noFill/>
              <a:prstDash val="solid"/>
              <a:miter/>
            </a:ln>
          </p:spPr>
          <p:txBody>
            <a:bodyPr rtlCol="0" anchor="ctr"/>
            <a:lstStyle/>
            <a:p>
              <a:endParaRPr lang="en-GB"/>
            </a:p>
          </p:txBody>
        </p:sp>
        <p:sp>
          <p:nvSpPr>
            <p:cNvPr id="1509" name="Freeform: Shape 1508">
              <a:extLst>
                <a:ext uri="{FF2B5EF4-FFF2-40B4-BE49-F238E27FC236}">
                  <a16:creationId xmlns:a16="http://schemas.microsoft.com/office/drawing/2014/main" id="{492F8C7A-CA68-65D2-B89F-016A413E458A}"/>
                </a:ext>
              </a:extLst>
            </p:cNvPr>
            <p:cNvSpPr/>
            <p:nvPr/>
          </p:nvSpPr>
          <p:spPr>
            <a:xfrm>
              <a:off x="10858932" y="5499271"/>
              <a:ext cx="35839" cy="47203"/>
            </a:xfrm>
            <a:custGeom>
              <a:avLst/>
              <a:gdLst>
                <a:gd name="connsiteX0" fmla="*/ 4371 w 35839"/>
                <a:gd name="connsiteY0" fmla="*/ 47204 h 47203"/>
                <a:gd name="connsiteX1" fmla="*/ 0 w 35839"/>
                <a:gd name="connsiteY1" fmla="*/ 38462 h 47203"/>
                <a:gd name="connsiteX2" fmla="*/ 10490 w 35839"/>
                <a:gd name="connsiteY2" fmla="*/ 0 h 47203"/>
                <a:gd name="connsiteX3" fmla="*/ 35840 w 35839"/>
                <a:gd name="connsiteY3" fmla="*/ 8741 h 47203"/>
                <a:gd name="connsiteX4" fmla="*/ 4371 w 35839"/>
                <a:gd name="connsiteY4" fmla="*/ 47204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7203">
                  <a:moveTo>
                    <a:pt x="4371" y="47204"/>
                  </a:moveTo>
                  <a:cubicBezTo>
                    <a:pt x="2622" y="44582"/>
                    <a:pt x="1748" y="41085"/>
                    <a:pt x="0" y="38462"/>
                  </a:cubicBezTo>
                  <a:cubicBezTo>
                    <a:pt x="3497" y="25350"/>
                    <a:pt x="6993" y="13112"/>
                    <a:pt x="10490" y="0"/>
                  </a:cubicBezTo>
                  <a:cubicBezTo>
                    <a:pt x="19231" y="2622"/>
                    <a:pt x="27098" y="5245"/>
                    <a:pt x="35840" y="8741"/>
                  </a:cubicBezTo>
                  <a:cubicBezTo>
                    <a:pt x="26224" y="20980"/>
                    <a:pt x="14861" y="34092"/>
                    <a:pt x="4371" y="47204"/>
                  </a:cubicBezTo>
                  <a:close/>
                </a:path>
              </a:pathLst>
            </a:custGeom>
            <a:solidFill>
              <a:srgbClr val="923957"/>
            </a:solidFill>
            <a:ln w="8731" cap="flat">
              <a:noFill/>
              <a:prstDash val="solid"/>
              <a:miter/>
            </a:ln>
          </p:spPr>
          <p:txBody>
            <a:bodyPr rtlCol="0" anchor="ctr"/>
            <a:lstStyle/>
            <a:p>
              <a:endParaRPr lang="en-GB"/>
            </a:p>
          </p:txBody>
        </p:sp>
        <p:sp>
          <p:nvSpPr>
            <p:cNvPr id="1510" name="Freeform: Shape 1509">
              <a:extLst>
                <a:ext uri="{FF2B5EF4-FFF2-40B4-BE49-F238E27FC236}">
                  <a16:creationId xmlns:a16="http://schemas.microsoft.com/office/drawing/2014/main" id="{630A5D44-E739-E62F-8264-7C29869B4A64}"/>
                </a:ext>
              </a:extLst>
            </p:cNvPr>
            <p:cNvSpPr/>
            <p:nvPr/>
          </p:nvSpPr>
          <p:spPr>
            <a:xfrm>
              <a:off x="10981312" y="5544727"/>
              <a:ext cx="30594" cy="60316"/>
            </a:xfrm>
            <a:custGeom>
              <a:avLst/>
              <a:gdLst>
                <a:gd name="connsiteX0" fmla="*/ 0 w 30594"/>
                <a:gd name="connsiteY0" fmla="*/ 52449 h 60316"/>
                <a:gd name="connsiteX1" fmla="*/ 20105 w 30594"/>
                <a:gd name="connsiteY1" fmla="*/ 0 h 60316"/>
                <a:gd name="connsiteX2" fmla="*/ 30595 w 30594"/>
                <a:gd name="connsiteY2" fmla="*/ 18357 h 60316"/>
                <a:gd name="connsiteX3" fmla="*/ 29721 w 30594"/>
                <a:gd name="connsiteY3" fmla="*/ 34092 h 60316"/>
                <a:gd name="connsiteX4" fmla="*/ 22728 w 30594"/>
                <a:gd name="connsiteY4" fmla="*/ 60316 h 60316"/>
                <a:gd name="connsiteX5" fmla="*/ 0 w 30594"/>
                <a:gd name="connsiteY5" fmla="*/ 52449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4" h="60316">
                  <a:moveTo>
                    <a:pt x="0" y="52449"/>
                  </a:moveTo>
                  <a:cubicBezTo>
                    <a:pt x="6993" y="34966"/>
                    <a:pt x="13112" y="17483"/>
                    <a:pt x="20105" y="0"/>
                  </a:cubicBezTo>
                  <a:cubicBezTo>
                    <a:pt x="23602" y="6119"/>
                    <a:pt x="27098" y="12238"/>
                    <a:pt x="30595" y="18357"/>
                  </a:cubicBezTo>
                  <a:cubicBezTo>
                    <a:pt x="30595" y="23602"/>
                    <a:pt x="29721" y="28847"/>
                    <a:pt x="29721" y="34092"/>
                  </a:cubicBezTo>
                  <a:cubicBezTo>
                    <a:pt x="27098" y="42833"/>
                    <a:pt x="25350" y="51575"/>
                    <a:pt x="22728" y="60316"/>
                  </a:cubicBezTo>
                  <a:cubicBezTo>
                    <a:pt x="15734" y="58568"/>
                    <a:pt x="7867" y="55945"/>
                    <a:pt x="0" y="52449"/>
                  </a:cubicBezTo>
                  <a:close/>
                </a:path>
              </a:pathLst>
            </a:custGeom>
            <a:solidFill>
              <a:srgbClr val="EA9024"/>
            </a:solidFill>
            <a:ln w="8731" cap="flat">
              <a:noFill/>
              <a:prstDash val="solid"/>
              <a:miter/>
            </a:ln>
          </p:spPr>
          <p:txBody>
            <a:bodyPr rtlCol="0" anchor="ctr"/>
            <a:lstStyle/>
            <a:p>
              <a:endParaRPr lang="en-GB"/>
            </a:p>
          </p:txBody>
        </p:sp>
        <p:sp>
          <p:nvSpPr>
            <p:cNvPr id="1511" name="Freeform: Shape 1510">
              <a:extLst>
                <a:ext uri="{FF2B5EF4-FFF2-40B4-BE49-F238E27FC236}">
                  <a16:creationId xmlns:a16="http://schemas.microsoft.com/office/drawing/2014/main" id="{B42FDC53-F5F4-C749-11AA-C6E33817C727}"/>
                </a:ext>
              </a:extLst>
            </p:cNvPr>
            <p:cNvSpPr/>
            <p:nvPr/>
          </p:nvSpPr>
          <p:spPr>
            <a:xfrm>
              <a:off x="10923619" y="5548224"/>
              <a:ext cx="28846" cy="32342"/>
            </a:xfrm>
            <a:custGeom>
              <a:avLst/>
              <a:gdLst>
                <a:gd name="connsiteX0" fmla="*/ 28847 w 28846"/>
                <a:gd name="connsiteY0" fmla="*/ 0 h 32342"/>
                <a:gd name="connsiteX1" fmla="*/ 17483 w 28846"/>
                <a:gd name="connsiteY1" fmla="*/ 32343 h 32342"/>
                <a:gd name="connsiteX2" fmla="*/ 0 w 28846"/>
                <a:gd name="connsiteY2" fmla="*/ 874 h 32342"/>
                <a:gd name="connsiteX3" fmla="*/ 28847 w 28846"/>
                <a:gd name="connsiteY3" fmla="*/ 0 h 32342"/>
              </a:gdLst>
              <a:ahLst/>
              <a:cxnLst>
                <a:cxn ang="0">
                  <a:pos x="connsiteX0" y="connsiteY0"/>
                </a:cxn>
                <a:cxn ang="0">
                  <a:pos x="connsiteX1" y="connsiteY1"/>
                </a:cxn>
                <a:cxn ang="0">
                  <a:pos x="connsiteX2" y="connsiteY2"/>
                </a:cxn>
                <a:cxn ang="0">
                  <a:pos x="connsiteX3" y="connsiteY3"/>
                </a:cxn>
              </a:cxnLst>
              <a:rect l="l" t="t" r="r" b="b"/>
              <a:pathLst>
                <a:path w="28846" h="32342">
                  <a:moveTo>
                    <a:pt x="28847" y="0"/>
                  </a:moveTo>
                  <a:cubicBezTo>
                    <a:pt x="25350" y="10489"/>
                    <a:pt x="20979" y="21854"/>
                    <a:pt x="17483" y="32343"/>
                  </a:cubicBezTo>
                  <a:cubicBezTo>
                    <a:pt x="11364" y="21854"/>
                    <a:pt x="6119" y="11364"/>
                    <a:pt x="0" y="874"/>
                  </a:cubicBezTo>
                  <a:cubicBezTo>
                    <a:pt x="9616" y="0"/>
                    <a:pt x="19231" y="0"/>
                    <a:pt x="28847" y="0"/>
                  </a:cubicBezTo>
                  <a:close/>
                </a:path>
              </a:pathLst>
            </a:custGeom>
            <a:solidFill>
              <a:srgbClr val="E7BB54"/>
            </a:solidFill>
            <a:ln w="8731" cap="flat">
              <a:noFill/>
              <a:prstDash val="solid"/>
              <a:miter/>
            </a:ln>
          </p:spPr>
          <p:txBody>
            <a:bodyPr rtlCol="0" anchor="ctr"/>
            <a:lstStyle/>
            <a:p>
              <a:endParaRPr lang="en-GB"/>
            </a:p>
          </p:txBody>
        </p:sp>
        <p:sp>
          <p:nvSpPr>
            <p:cNvPr id="1512" name="Freeform: Shape 1511">
              <a:extLst>
                <a:ext uri="{FF2B5EF4-FFF2-40B4-BE49-F238E27FC236}">
                  <a16:creationId xmlns:a16="http://schemas.microsoft.com/office/drawing/2014/main" id="{24AA0524-CAFA-A329-C839-BBFFE32C0318}"/>
                </a:ext>
              </a:extLst>
            </p:cNvPr>
            <p:cNvSpPr/>
            <p:nvPr/>
          </p:nvSpPr>
          <p:spPr>
            <a:xfrm>
              <a:off x="10888653" y="5459061"/>
              <a:ext cx="874" cy="16608"/>
            </a:xfrm>
            <a:custGeom>
              <a:avLst/>
              <a:gdLst>
                <a:gd name="connsiteX0" fmla="*/ 0 w 874"/>
                <a:gd name="connsiteY0" fmla="*/ 16608 h 16608"/>
                <a:gd name="connsiteX1" fmla="*/ 0 w 874"/>
                <a:gd name="connsiteY1" fmla="*/ 0 h 16608"/>
                <a:gd name="connsiteX2" fmla="*/ 874 w 874"/>
                <a:gd name="connsiteY2" fmla="*/ 0 h 16608"/>
                <a:gd name="connsiteX3" fmla="*/ 0 w 874"/>
                <a:gd name="connsiteY3" fmla="*/ 16608 h 16608"/>
                <a:gd name="connsiteX4" fmla="*/ 0 w 874"/>
                <a:gd name="connsiteY4" fmla="*/ 16608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 h="16608">
                  <a:moveTo>
                    <a:pt x="0" y="16608"/>
                  </a:moveTo>
                  <a:cubicBezTo>
                    <a:pt x="0" y="11364"/>
                    <a:pt x="0" y="5245"/>
                    <a:pt x="0" y="0"/>
                  </a:cubicBezTo>
                  <a:cubicBezTo>
                    <a:pt x="0" y="0"/>
                    <a:pt x="874" y="0"/>
                    <a:pt x="874" y="0"/>
                  </a:cubicBezTo>
                  <a:cubicBezTo>
                    <a:pt x="874" y="5245"/>
                    <a:pt x="874" y="11364"/>
                    <a:pt x="0" y="16608"/>
                  </a:cubicBezTo>
                  <a:lnTo>
                    <a:pt x="0" y="16608"/>
                  </a:lnTo>
                  <a:close/>
                </a:path>
              </a:pathLst>
            </a:custGeom>
            <a:solidFill>
              <a:srgbClr val="7B2B29"/>
            </a:solidFill>
            <a:ln w="8731" cap="flat">
              <a:noFill/>
              <a:prstDash val="solid"/>
              <a:miter/>
            </a:ln>
          </p:spPr>
          <p:txBody>
            <a:bodyPr rtlCol="0" anchor="ctr"/>
            <a:lstStyle/>
            <a:p>
              <a:endParaRPr lang="en-GB"/>
            </a:p>
          </p:txBody>
        </p:sp>
        <p:sp>
          <p:nvSpPr>
            <p:cNvPr id="1513" name="Freeform: Shape 1512">
              <a:extLst>
                <a:ext uri="{FF2B5EF4-FFF2-40B4-BE49-F238E27FC236}">
                  <a16:creationId xmlns:a16="http://schemas.microsoft.com/office/drawing/2014/main" id="{D4A12A5D-F4F9-38D9-E50F-52F8B4D68BFF}"/>
                </a:ext>
              </a:extLst>
            </p:cNvPr>
            <p:cNvSpPr/>
            <p:nvPr/>
          </p:nvSpPr>
          <p:spPr>
            <a:xfrm>
              <a:off x="10824841" y="5520251"/>
              <a:ext cx="9615" cy="7866"/>
            </a:xfrm>
            <a:custGeom>
              <a:avLst/>
              <a:gdLst>
                <a:gd name="connsiteX0" fmla="*/ 9616 w 9615"/>
                <a:gd name="connsiteY0" fmla="*/ 7867 h 7866"/>
                <a:gd name="connsiteX1" fmla="*/ 0 w 9615"/>
                <a:gd name="connsiteY1" fmla="*/ 0 h 7866"/>
                <a:gd name="connsiteX2" fmla="*/ 9616 w 9615"/>
                <a:gd name="connsiteY2" fmla="*/ 7867 h 7866"/>
              </a:gdLst>
              <a:ahLst/>
              <a:cxnLst>
                <a:cxn ang="0">
                  <a:pos x="connsiteX0" y="connsiteY0"/>
                </a:cxn>
                <a:cxn ang="0">
                  <a:pos x="connsiteX1" y="connsiteY1"/>
                </a:cxn>
                <a:cxn ang="0">
                  <a:pos x="connsiteX2" y="connsiteY2"/>
                </a:cxn>
              </a:cxnLst>
              <a:rect l="l" t="t" r="r" b="b"/>
              <a:pathLst>
                <a:path w="9615" h="7866">
                  <a:moveTo>
                    <a:pt x="9616" y="7867"/>
                  </a:moveTo>
                  <a:cubicBezTo>
                    <a:pt x="6119" y="5245"/>
                    <a:pt x="3497" y="2622"/>
                    <a:pt x="0" y="0"/>
                  </a:cubicBezTo>
                  <a:cubicBezTo>
                    <a:pt x="3497" y="1748"/>
                    <a:pt x="6993" y="4371"/>
                    <a:pt x="9616" y="7867"/>
                  </a:cubicBezTo>
                  <a:close/>
                </a:path>
              </a:pathLst>
            </a:custGeom>
            <a:solidFill>
              <a:srgbClr val="D6273B"/>
            </a:solidFill>
            <a:ln w="8731" cap="flat">
              <a:noFill/>
              <a:prstDash val="solid"/>
              <a:miter/>
            </a:ln>
          </p:spPr>
          <p:txBody>
            <a:bodyPr rtlCol="0" anchor="ctr"/>
            <a:lstStyle/>
            <a:p>
              <a:endParaRPr lang="en-GB"/>
            </a:p>
          </p:txBody>
        </p:sp>
        <p:sp>
          <p:nvSpPr>
            <p:cNvPr id="1514" name="Freeform: Shape 1513">
              <a:extLst>
                <a:ext uri="{FF2B5EF4-FFF2-40B4-BE49-F238E27FC236}">
                  <a16:creationId xmlns:a16="http://schemas.microsoft.com/office/drawing/2014/main" id="{7254CC41-5C53-80F5-F5D5-D3F56E7B3E3C}"/>
                </a:ext>
              </a:extLst>
            </p:cNvPr>
            <p:cNvSpPr/>
            <p:nvPr/>
          </p:nvSpPr>
          <p:spPr>
            <a:xfrm>
              <a:off x="10249655" y="3473884"/>
              <a:ext cx="34965" cy="52448"/>
            </a:xfrm>
            <a:custGeom>
              <a:avLst/>
              <a:gdLst>
                <a:gd name="connsiteX0" fmla="*/ 0 w 34965"/>
                <a:gd name="connsiteY0" fmla="*/ 52449 h 52448"/>
                <a:gd name="connsiteX1" fmla="*/ 34966 w 34965"/>
                <a:gd name="connsiteY1" fmla="*/ 0 h 52448"/>
                <a:gd name="connsiteX2" fmla="*/ 0 w 34965"/>
                <a:gd name="connsiteY2" fmla="*/ 52449 h 52448"/>
              </a:gdLst>
              <a:ahLst/>
              <a:cxnLst>
                <a:cxn ang="0">
                  <a:pos x="connsiteX0" y="connsiteY0"/>
                </a:cxn>
                <a:cxn ang="0">
                  <a:pos x="connsiteX1" y="connsiteY1"/>
                </a:cxn>
                <a:cxn ang="0">
                  <a:pos x="connsiteX2" y="connsiteY2"/>
                </a:cxn>
              </a:cxnLst>
              <a:rect l="l" t="t" r="r" b="b"/>
              <a:pathLst>
                <a:path w="34965" h="52448">
                  <a:moveTo>
                    <a:pt x="0" y="52449"/>
                  </a:moveTo>
                  <a:cubicBezTo>
                    <a:pt x="11364" y="34966"/>
                    <a:pt x="22728" y="17483"/>
                    <a:pt x="34966" y="0"/>
                  </a:cubicBezTo>
                  <a:cubicBezTo>
                    <a:pt x="23602" y="17483"/>
                    <a:pt x="11364" y="34966"/>
                    <a:pt x="0" y="52449"/>
                  </a:cubicBezTo>
                  <a:close/>
                </a:path>
              </a:pathLst>
            </a:custGeom>
            <a:solidFill>
              <a:srgbClr val="E56A2D"/>
            </a:solidFill>
            <a:ln w="8731" cap="flat">
              <a:noFill/>
              <a:prstDash val="solid"/>
              <a:miter/>
            </a:ln>
          </p:spPr>
          <p:txBody>
            <a:bodyPr rtlCol="0" anchor="ctr"/>
            <a:lstStyle/>
            <a:p>
              <a:endParaRPr lang="en-GB"/>
            </a:p>
          </p:txBody>
        </p:sp>
        <p:sp>
          <p:nvSpPr>
            <p:cNvPr id="1515" name="Freeform: Shape 1514">
              <a:extLst>
                <a:ext uri="{FF2B5EF4-FFF2-40B4-BE49-F238E27FC236}">
                  <a16:creationId xmlns:a16="http://schemas.microsoft.com/office/drawing/2014/main" id="{7D2F2A37-4A2C-FC65-0DA9-707785F6A625}"/>
                </a:ext>
              </a:extLst>
            </p:cNvPr>
            <p:cNvSpPr/>
            <p:nvPr/>
          </p:nvSpPr>
          <p:spPr>
            <a:xfrm>
              <a:off x="10318712" y="3495737"/>
              <a:ext cx="33217" cy="56819"/>
            </a:xfrm>
            <a:custGeom>
              <a:avLst/>
              <a:gdLst>
                <a:gd name="connsiteX0" fmla="*/ 18357 w 33217"/>
                <a:gd name="connsiteY0" fmla="*/ 0 h 56819"/>
                <a:gd name="connsiteX1" fmla="*/ 33217 w 33217"/>
                <a:gd name="connsiteY1" fmla="*/ 21854 h 56819"/>
                <a:gd name="connsiteX2" fmla="*/ 26224 w 33217"/>
                <a:gd name="connsiteY2" fmla="*/ 46329 h 56819"/>
                <a:gd name="connsiteX3" fmla="*/ 0 w 33217"/>
                <a:gd name="connsiteY3" fmla="*/ 56819 h 56819"/>
                <a:gd name="connsiteX4" fmla="*/ 18357 w 33217"/>
                <a:gd name="connsiteY4" fmla="*/ 0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17" h="56819">
                  <a:moveTo>
                    <a:pt x="18357" y="0"/>
                  </a:moveTo>
                  <a:cubicBezTo>
                    <a:pt x="23602" y="6993"/>
                    <a:pt x="27973" y="14860"/>
                    <a:pt x="33217" y="21854"/>
                  </a:cubicBezTo>
                  <a:cubicBezTo>
                    <a:pt x="30595" y="29721"/>
                    <a:pt x="28847" y="38462"/>
                    <a:pt x="26224" y="46329"/>
                  </a:cubicBezTo>
                  <a:cubicBezTo>
                    <a:pt x="17483" y="49826"/>
                    <a:pt x="8741" y="53323"/>
                    <a:pt x="0" y="56819"/>
                  </a:cubicBezTo>
                  <a:cubicBezTo>
                    <a:pt x="6119" y="38462"/>
                    <a:pt x="12238" y="19231"/>
                    <a:pt x="18357" y="0"/>
                  </a:cubicBezTo>
                  <a:close/>
                </a:path>
              </a:pathLst>
            </a:custGeom>
            <a:solidFill>
              <a:srgbClr val="E7BB54"/>
            </a:solidFill>
            <a:ln w="8731" cap="flat">
              <a:noFill/>
              <a:prstDash val="solid"/>
              <a:miter/>
            </a:ln>
          </p:spPr>
          <p:txBody>
            <a:bodyPr rtlCol="0" anchor="ctr"/>
            <a:lstStyle/>
            <a:p>
              <a:endParaRPr lang="en-GB"/>
            </a:p>
          </p:txBody>
        </p:sp>
        <p:sp>
          <p:nvSpPr>
            <p:cNvPr id="1516" name="Freeform: Shape 1515">
              <a:extLst>
                <a:ext uri="{FF2B5EF4-FFF2-40B4-BE49-F238E27FC236}">
                  <a16:creationId xmlns:a16="http://schemas.microsoft.com/office/drawing/2014/main" id="{CF61261F-B656-078E-2AAC-2177231EF63F}"/>
                </a:ext>
              </a:extLst>
            </p:cNvPr>
            <p:cNvSpPr/>
            <p:nvPr/>
          </p:nvSpPr>
          <p:spPr>
            <a:xfrm>
              <a:off x="10318712" y="3542067"/>
              <a:ext cx="26224" cy="38462"/>
            </a:xfrm>
            <a:custGeom>
              <a:avLst/>
              <a:gdLst>
                <a:gd name="connsiteX0" fmla="*/ 0 w 26224"/>
                <a:gd name="connsiteY0" fmla="*/ 10490 h 38462"/>
                <a:gd name="connsiteX1" fmla="*/ 26224 w 26224"/>
                <a:gd name="connsiteY1" fmla="*/ 0 h 38462"/>
                <a:gd name="connsiteX2" fmla="*/ 13112 w 26224"/>
                <a:gd name="connsiteY2" fmla="*/ 38462 h 38462"/>
                <a:gd name="connsiteX3" fmla="*/ 0 w 26224"/>
                <a:gd name="connsiteY3" fmla="*/ 10490 h 38462"/>
              </a:gdLst>
              <a:ahLst/>
              <a:cxnLst>
                <a:cxn ang="0">
                  <a:pos x="connsiteX0" y="connsiteY0"/>
                </a:cxn>
                <a:cxn ang="0">
                  <a:pos x="connsiteX1" y="connsiteY1"/>
                </a:cxn>
                <a:cxn ang="0">
                  <a:pos x="connsiteX2" y="connsiteY2"/>
                </a:cxn>
                <a:cxn ang="0">
                  <a:pos x="connsiteX3" y="connsiteY3"/>
                </a:cxn>
              </a:cxnLst>
              <a:rect l="l" t="t" r="r" b="b"/>
              <a:pathLst>
                <a:path w="26224" h="38462">
                  <a:moveTo>
                    <a:pt x="0" y="10490"/>
                  </a:moveTo>
                  <a:cubicBezTo>
                    <a:pt x="8741" y="6993"/>
                    <a:pt x="17483" y="3497"/>
                    <a:pt x="26224" y="0"/>
                  </a:cubicBezTo>
                  <a:cubicBezTo>
                    <a:pt x="21854" y="12238"/>
                    <a:pt x="17483" y="25350"/>
                    <a:pt x="13112" y="38462"/>
                  </a:cubicBezTo>
                  <a:cubicBezTo>
                    <a:pt x="9616" y="28847"/>
                    <a:pt x="4371" y="20105"/>
                    <a:pt x="0" y="10490"/>
                  </a:cubicBezTo>
                  <a:close/>
                </a:path>
              </a:pathLst>
            </a:custGeom>
            <a:solidFill>
              <a:srgbClr val="7E6426"/>
            </a:solidFill>
            <a:ln w="8731" cap="flat">
              <a:noFill/>
              <a:prstDash val="solid"/>
              <a:miter/>
            </a:ln>
          </p:spPr>
          <p:txBody>
            <a:bodyPr rtlCol="0" anchor="ctr"/>
            <a:lstStyle/>
            <a:p>
              <a:endParaRPr lang="en-GB"/>
            </a:p>
          </p:txBody>
        </p:sp>
        <p:sp>
          <p:nvSpPr>
            <p:cNvPr id="1517" name="Freeform: Shape 1516">
              <a:extLst>
                <a:ext uri="{FF2B5EF4-FFF2-40B4-BE49-F238E27FC236}">
                  <a16:creationId xmlns:a16="http://schemas.microsoft.com/office/drawing/2014/main" id="{D6EF2D5A-84FA-7094-9D62-0B28B45B73AB}"/>
                </a:ext>
              </a:extLst>
            </p:cNvPr>
            <p:cNvSpPr/>
            <p:nvPr/>
          </p:nvSpPr>
          <p:spPr>
            <a:xfrm>
              <a:off x="10227801" y="3527206"/>
              <a:ext cx="18356" cy="26224"/>
            </a:xfrm>
            <a:custGeom>
              <a:avLst/>
              <a:gdLst>
                <a:gd name="connsiteX0" fmla="*/ 0 w 18356"/>
                <a:gd name="connsiteY0" fmla="*/ 17483 h 26224"/>
                <a:gd name="connsiteX1" fmla="*/ 4371 w 18356"/>
                <a:gd name="connsiteY1" fmla="*/ 0 h 26224"/>
                <a:gd name="connsiteX2" fmla="*/ 18357 w 18356"/>
                <a:gd name="connsiteY2" fmla="*/ 874 h 26224"/>
                <a:gd name="connsiteX3" fmla="*/ 15735 w 18356"/>
                <a:gd name="connsiteY3" fmla="*/ 26224 h 26224"/>
                <a:gd name="connsiteX4" fmla="*/ 0 w 18356"/>
                <a:gd name="connsiteY4" fmla="*/ 17483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6" h="26224">
                  <a:moveTo>
                    <a:pt x="0" y="17483"/>
                  </a:moveTo>
                  <a:cubicBezTo>
                    <a:pt x="1748" y="11364"/>
                    <a:pt x="3497" y="6119"/>
                    <a:pt x="4371" y="0"/>
                  </a:cubicBezTo>
                  <a:cubicBezTo>
                    <a:pt x="8741" y="0"/>
                    <a:pt x="13986" y="874"/>
                    <a:pt x="18357" y="874"/>
                  </a:cubicBezTo>
                  <a:cubicBezTo>
                    <a:pt x="17483" y="9615"/>
                    <a:pt x="16609" y="18357"/>
                    <a:pt x="15735" y="26224"/>
                  </a:cubicBezTo>
                  <a:cubicBezTo>
                    <a:pt x="10490" y="23602"/>
                    <a:pt x="5245" y="20105"/>
                    <a:pt x="0" y="17483"/>
                  </a:cubicBezTo>
                  <a:close/>
                </a:path>
              </a:pathLst>
            </a:custGeom>
            <a:solidFill>
              <a:srgbClr val="654A38"/>
            </a:solidFill>
            <a:ln w="8731" cap="flat">
              <a:noFill/>
              <a:prstDash val="solid"/>
              <a:miter/>
            </a:ln>
          </p:spPr>
          <p:txBody>
            <a:bodyPr rtlCol="0" anchor="ctr"/>
            <a:lstStyle/>
            <a:p>
              <a:endParaRPr lang="en-GB"/>
            </a:p>
          </p:txBody>
        </p:sp>
        <p:sp>
          <p:nvSpPr>
            <p:cNvPr id="1518" name="Freeform: Shape 1517">
              <a:extLst>
                <a:ext uri="{FF2B5EF4-FFF2-40B4-BE49-F238E27FC236}">
                  <a16:creationId xmlns:a16="http://schemas.microsoft.com/office/drawing/2014/main" id="{06CD9BBB-63F3-A2E5-BB2A-794715F4FD6D}"/>
                </a:ext>
              </a:extLst>
            </p:cNvPr>
            <p:cNvSpPr/>
            <p:nvPr/>
          </p:nvSpPr>
          <p:spPr>
            <a:xfrm>
              <a:off x="10330950" y="3607627"/>
              <a:ext cx="874" cy="3496"/>
            </a:xfrm>
            <a:custGeom>
              <a:avLst/>
              <a:gdLst>
                <a:gd name="connsiteX0" fmla="*/ 0 w 874"/>
                <a:gd name="connsiteY0" fmla="*/ 0 h 3496"/>
                <a:gd name="connsiteX1" fmla="*/ 874 w 874"/>
                <a:gd name="connsiteY1" fmla="*/ 3497 h 3496"/>
                <a:gd name="connsiteX2" fmla="*/ 0 w 874"/>
                <a:gd name="connsiteY2" fmla="*/ 0 h 3496"/>
              </a:gdLst>
              <a:ahLst/>
              <a:cxnLst>
                <a:cxn ang="0">
                  <a:pos x="connsiteX0" y="connsiteY0"/>
                </a:cxn>
                <a:cxn ang="0">
                  <a:pos x="connsiteX1" y="connsiteY1"/>
                </a:cxn>
                <a:cxn ang="0">
                  <a:pos x="connsiteX2" y="connsiteY2"/>
                </a:cxn>
              </a:cxnLst>
              <a:rect l="l" t="t" r="r" b="b"/>
              <a:pathLst>
                <a:path w="874" h="3496">
                  <a:moveTo>
                    <a:pt x="0" y="0"/>
                  </a:moveTo>
                  <a:cubicBezTo>
                    <a:pt x="0" y="874"/>
                    <a:pt x="0" y="2623"/>
                    <a:pt x="874" y="3497"/>
                  </a:cubicBezTo>
                  <a:cubicBezTo>
                    <a:pt x="874" y="2623"/>
                    <a:pt x="874" y="874"/>
                    <a:pt x="0" y="0"/>
                  </a:cubicBezTo>
                  <a:close/>
                </a:path>
              </a:pathLst>
            </a:custGeom>
            <a:solidFill>
              <a:srgbClr val="7E6426"/>
            </a:solidFill>
            <a:ln w="8731" cap="flat">
              <a:noFill/>
              <a:prstDash val="solid"/>
              <a:miter/>
            </a:ln>
          </p:spPr>
          <p:txBody>
            <a:bodyPr rtlCol="0" anchor="ctr"/>
            <a:lstStyle/>
            <a:p>
              <a:endParaRPr lang="en-GB"/>
            </a:p>
          </p:txBody>
        </p:sp>
        <p:sp>
          <p:nvSpPr>
            <p:cNvPr id="1519" name="Freeform: Shape 1518">
              <a:extLst>
                <a:ext uri="{FF2B5EF4-FFF2-40B4-BE49-F238E27FC236}">
                  <a16:creationId xmlns:a16="http://schemas.microsoft.com/office/drawing/2014/main" id="{9FFE4D86-0FC6-B5E0-224C-E022A94E0566}"/>
                </a:ext>
              </a:extLst>
            </p:cNvPr>
            <p:cNvSpPr/>
            <p:nvPr/>
          </p:nvSpPr>
          <p:spPr>
            <a:xfrm>
              <a:off x="10328328" y="3460771"/>
              <a:ext cx="8741" cy="35839"/>
            </a:xfrm>
            <a:custGeom>
              <a:avLst/>
              <a:gdLst>
                <a:gd name="connsiteX0" fmla="*/ 0 w 8741"/>
                <a:gd name="connsiteY0" fmla="*/ 0 h 35839"/>
                <a:gd name="connsiteX1" fmla="*/ 8741 w 8741"/>
                <a:gd name="connsiteY1" fmla="*/ 35840 h 35839"/>
                <a:gd name="connsiteX2" fmla="*/ 0 w 8741"/>
                <a:gd name="connsiteY2" fmla="*/ 0 h 35839"/>
              </a:gdLst>
              <a:ahLst/>
              <a:cxnLst>
                <a:cxn ang="0">
                  <a:pos x="connsiteX0" y="connsiteY0"/>
                </a:cxn>
                <a:cxn ang="0">
                  <a:pos x="connsiteX1" y="connsiteY1"/>
                </a:cxn>
                <a:cxn ang="0">
                  <a:pos x="connsiteX2" y="connsiteY2"/>
                </a:cxn>
              </a:cxnLst>
              <a:rect l="l" t="t" r="r" b="b"/>
              <a:pathLst>
                <a:path w="8741" h="35839">
                  <a:moveTo>
                    <a:pt x="0" y="0"/>
                  </a:moveTo>
                  <a:cubicBezTo>
                    <a:pt x="2622" y="12238"/>
                    <a:pt x="6119" y="23602"/>
                    <a:pt x="8741" y="35840"/>
                  </a:cubicBezTo>
                  <a:cubicBezTo>
                    <a:pt x="6119" y="23602"/>
                    <a:pt x="2622" y="12238"/>
                    <a:pt x="0" y="0"/>
                  </a:cubicBezTo>
                  <a:close/>
                </a:path>
              </a:pathLst>
            </a:custGeom>
            <a:solidFill>
              <a:srgbClr val="E7BB54"/>
            </a:solidFill>
            <a:ln w="8731" cap="flat">
              <a:noFill/>
              <a:prstDash val="solid"/>
              <a:miter/>
            </a:ln>
          </p:spPr>
          <p:txBody>
            <a:bodyPr rtlCol="0" anchor="ctr"/>
            <a:lstStyle/>
            <a:p>
              <a:endParaRPr lang="en-GB"/>
            </a:p>
          </p:txBody>
        </p:sp>
        <p:sp>
          <p:nvSpPr>
            <p:cNvPr id="1520" name="Freeform: Shape 1519">
              <a:extLst>
                <a:ext uri="{FF2B5EF4-FFF2-40B4-BE49-F238E27FC236}">
                  <a16:creationId xmlns:a16="http://schemas.microsoft.com/office/drawing/2014/main" id="{0D00F15C-28E6-2EE4-BFC8-2C8C958A8542}"/>
                </a:ext>
              </a:extLst>
            </p:cNvPr>
            <p:cNvSpPr/>
            <p:nvPr/>
          </p:nvSpPr>
          <p:spPr>
            <a:xfrm>
              <a:off x="10301229" y="3421435"/>
              <a:ext cx="874" cy="20979"/>
            </a:xfrm>
            <a:custGeom>
              <a:avLst/>
              <a:gdLst>
                <a:gd name="connsiteX0" fmla="*/ 0 w 874"/>
                <a:gd name="connsiteY0" fmla="*/ 20979 h 20979"/>
                <a:gd name="connsiteX1" fmla="*/ 874 w 874"/>
                <a:gd name="connsiteY1" fmla="*/ 0 h 20979"/>
                <a:gd name="connsiteX2" fmla="*/ 0 w 874"/>
                <a:gd name="connsiteY2" fmla="*/ 20979 h 20979"/>
              </a:gdLst>
              <a:ahLst/>
              <a:cxnLst>
                <a:cxn ang="0">
                  <a:pos x="connsiteX0" y="connsiteY0"/>
                </a:cxn>
                <a:cxn ang="0">
                  <a:pos x="connsiteX1" y="connsiteY1"/>
                </a:cxn>
                <a:cxn ang="0">
                  <a:pos x="connsiteX2" y="connsiteY2"/>
                </a:cxn>
              </a:cxnLst>
              <a:rect l="l" t="t" r="r" b="b"/>
              <a:pathLst>
                <a:path w="874" h="20979">
                  <a:moveTo>
                    <a:pt x="0" y="20979"/>
                  </a:moveTo>
                  <a:cubicBezTo>
                    <a:pt x="0" y="13986"/>
                    <a:pt x="874" y="6993"/>
                    <a:pt x="874" y="0"/>
                  </a:cubicBezTo>
                  <a:cubicBezTo>
                    <a:pt x="0" y="6993"/>
                    <a:pt x="0" y="13986"/>
                    <a:pt x="0" y="20979"/>
                  </a:cubicBezTo>
                  <a:close/>
                </a:path>
              </a:pathLst>
            </a:custGeom>
            <a:solidFill>
              <a:srgbClr val="EA9024"/>
            </a:solidFill>
            <a:ln w="8731" cap="flat">
              <a:noFill/>
              <a:prstDash val="solid"/>
              <a:miter/>
            </a:ln>
          </p:spPr>
          <p:txBody>
            <a:bodyPr rtlCol="0" anchor="ctr"/>
            <a:lstStyle/>
            <a:p>
              <a:endParaRPr lang="en-GB"/>
            </a:p>
          </p:txBody>
        </p:sp>
        <p:sp>
          <p:nvSpPr>
            <p:cNvPr id="1521" name="Freeform: Shape 1520">
              <a:extLst>
                <a:ext uri="{FF2B5EF4-FFF2-40B4-BE49-F238E27FC236}">
                  <a16:creationId xmlns:a16="http://schemas.microsoft.com/office/drawing/2014/main" id="{7208D090-663E-AB63-C125-F9718340CB62}"/>
                </a:ext>
              </a:extLst>
            </p:cNvPr>
            <p:cNvSpPr/>
            <p:nvPr/>
          </p:nvSpPr>
          <p:spPr>
            <a:xfrm>
              <a:off x="9019736" y="2073507"/>
              <a:ext cx="29720" cy="27972"/>
            </a:xfrm>
            <a:custGeom>
              <a:avLst/>
              <a:gdLst>
                <a:gd name="connsiteX0" fmla="*/ 0 w 29720"/>
                <a:gd name="connsiteY0" fmla="*/ 27973 h 27972"/>
                <a:gd name="connsiteX1" fmla="*/ 6993 w 29720"/>
                <a:gd name="connsiteY1" fmla="*/ 0 h 27972"/>
                <a:gd name="connsiteX2" fmla="*/ 29721 w 29720"/>
                <a:gd name="connsiteY2" fmla="*/ 12238 h 27972"/>
                <a:gd name="connsiteX3" fmla="*/ 0 w 29720"/>
                <a:gd name="connsiteY3" fmla="*/ 27973 h 27972"/>
              </a:gdLst>
              <a:ahLst/>
              <a:cxnLst>
                <a:cxn ang="0">
                  <a:pos x="connsiteX0" y="connsiteY0"/>
                </a:cxn>
                <a:cxn ang="0">
                  <a:pos x="connsiteX1" y="connsiteY1"/>
                </a:cxn>
                <a:cxn ang="0">
                  <a:pos x="connsiteX2" y="connsiteY2"/>
                </a:cxn>
                <a:cxn ang="0">
                  <a:pos x="connsiteX3" y="connsiteY3"/>
                </a:cxn>
              </a:cxnLst>
              <a:rect l="l" t="t" r="r" b="b"/>
              <a:pathLst>
                <a:path w="29720" h="27972">
                  <a:moveTo>
                    <a:pt x="0" y="27973"/>
                  </a:moveTo>
                  <a:cubicBezTo>
                    <a:pt x="2622" y="18357"/>
                    <a:pt x="4371" y="9616"/>
                    <a:pt x="6993" y="0"/>
                  </a:cubicBezTo>
                  <a:cubicBezTo>
                    <a:pt x="14860" y="4371"/>
                    <a:pt x="21854" y="7867"/>
                    <a:pt x="29721" y="12238"/>
                  </a:cubicBezTo>
                  <a:cubicBezTo>
                    <a:pt x="20105" y="17483"/>
                    <a:pt x="10490" y="22728"/>
                    <a:pt x="0" y="27973"/>
                  </a:cubicBezTo>
                  <a:close/>
                </a:path>
              </a:pathLst>
            </a:custGeom>
            <a:solidFill>
              <a:srgbClr val="7E6426"/>
            </a:solidFill>
            <a:ln w="8731" cap="flat">
              <a:noFill/>
              <a:prstDash val="solid"/>
              <a:miter/>
            </a:ln>
          </p:spPr>
          <p:txBody>
            <a:bodyPr rtlCol="0" anchor="ctr"/>
            <a:lstStyle/>
            <a:p>
              <a:endParaRPr lang="en-GB"/>
            </a:p>
          </p:txBody>
        </p:sp>
        <p:sp>
          <p:nvSpPr>
            <p:cNvPr id="1522" name="Freeform: Shape 1521">
              <a:extLst>
                <a:ext uri="{FF2B5EF4-FFF2-40B4-BE49-F238E27FC236}">
                  <a16:creationId xmlns:a16="http://schemas.microsoft.com/office/drawing/2014/main" id="{844E0EE2-FA9F-B110-C8A0-228446875F35}"/>
                </a:ext>
              </a:extLst>
            </p:cNvPr>
            <p:cNvSpPr/>
            <p:nvPr/>
          </p:nvSpPr>
          <p:spPr>
            <a:xfrm>
              <a:off x="8991764" y="2111970"/>
              <a:ext cx="41084" cy="17482"/>
            </a:xfrm>
            <a:custGeom>
              <a:avLst/>
              <a:gdLst>
                <a:gd name="connsiteX0" fmla="*/ 41085 w 41084"/>
                <a:gd name="connsiteY0" fmla="*/ 17483 h 17482"/>
                <a:gd name="connsiteX1" fmla="*/ 0 w 41084"/>
                <a:gd name="connsiteY1" fmla="*/ 4371 h 17482"/>
                <a:gd name="connsiteX2" fmla="*/ 23602 w 41084"/>
                <a:gd name="connsiteY2" fmla="*/ 0 h 17482"/>
                <a:gd name="connsiteX3" fmla="*/ 41085 w 41084"/>
                <a:gd name="connsiteY3" fmla="*/ 17483 h 17482"/>
              </a:gdLst>
              <a:ahLst/>
              <a:cxnLst>
                <a:cxn ang="0">
                  <a:pos x="connsiteX0" y="connsiteY0"/>
                </a:cxn>
                <a:cxn ang="0">
                  <a:pos x="connsiteX1" y="connsiteY1"/>
                </a:cxn>
                <a:cxn ang="0">
                  <a:pos x="connsiteX2" y="connsiteY2"/>
                </a:cxn>
                <a:cxn ang="0">
                  <a:pos x="connsiteX3" y="connsiteY3"/>
                </a:cxn>
              </a:cxnLst>
              <a:rect l="l" t="t" r="r" b="b"/>
              <a:pathLst>
                <a:path w="41084" h="17482">
                  <a:moveTo>
                    <a:pt x="41085" y="17483"/>
                  </a:moveTo>
                  <a:cubicBezTo>
                    <a:pt x="27098" y="13112"/>
                    <a:pt x="13986" y="8741"/>
                    <a:pt x="0" y="4371"/>
                  </a:cubicBezTo>
                  <a:cubicBezTo>
                    <a:pt x="7867" y="2622"/>
                    <a:pt x="15735" y="1748"/>
                    <a:pt x="23602" y="0"/>
                  </a:cubicBezTo>
                  <a:cubicBezTo>
                    <a:pt x="29721" y="6119"/>
                    <a:pt x="34966" y="11364"/>
                    <a:pt x="41085" y="17483"/>
                  </a:cubicBezTo>
                  <a:close/>
                </a:path>
              </a:pathLst>
            </a:custGeom>
            <a:solidFill>
              <a:srgbClr val="BA3325"/>
            </a:solidFill>
            <a:ln w="8731" cap="flat">
              <a:noFill/>
              <a:prstDash val="solid"/>
              <a:miter/>
            </a:ln>
          </p:spPr>
          <p:txBody>
            <a:bodyPr rtlCol="0" anchor="ctr"/>
            <a:lstStyle/>
            <a:p>
              <a:endParaRPr lang="en-GB"/>
            </a:p>
          </p:txBody>
        </p:sp>
        <p:sp>
          <p:nvSpPr>
            <p:cNvPr id="1523" name="Freeform: Shape 1522">
              <a:extLst>
                <a:ext uri="{FF2B5EF4-FFF2-40B4-BE49-F238E27FC236}">
                  <a16:creationId xmlns:a16="http://schemas.microsoft.com/office/drawing/2014/main" id="{457A0BD9-6942-46BD-C64A-A8EB8C126948}"/>
                </a:ext>
              </a:extLst>
            </p:cNvPr>
            <p:cNvSpPr/>
            <p:nvPr/>
          </p:nvSpPr>
          <p:spPr>
            <a:xfrm>
              <a:off x="9140368" y="2109347"/>
              <a:ext cx="26224" cy="16608"/>
            </a:xfrm>
            <a:custGeom>
              <a:avLst/>
              <a:gdLst>
                <a:gd name="connsiteX0" fmla="*/ 0 w 26224"/>
                <a:gd name="connsiteY0" fmla="*/ 0 h 16608"/>
                <a:gd name="connsiteX1" fmla="*/ 16609 w 26224"/>
                <a:gd name="connsiteY1" fmla="*/ 874 h 16608"/>
                <a:gd name="connsiteX2" fmla="*/ 26224 w 26224"/>
                <a:gd name="connsiteY2" fmla="*/ 16609 h 16608"/>
                <a:gd name="connsiteX3" fmla="*/ 0 w 26224"/>
                <a:gd name="connsiteY3" fmla="*/ 0 h 16608"/>
              </a:gdLst>
              <a:ahLst/>
              <a:cxnLst>
                <a:cxn ang="0">
                  <a:pos x="connsiteX0" y="connsiteY0"/>
                </a:cxn>
                <a:cxn ang="0">
                  <a:pos x="connsiteX1" y="connsiteY1"/>
                </a:cxn>
                <a:cxn ang="0">
                  <a:pos x="connsiteX2" y="connsiteY2"/>
                </a:cxn>
                <a:cxn ang="0">
                  <a:pos x="connsiteX3" y="connsiteY3"/>
                </a:cxn>
              </a:cxnLst>
              <a:rect l="l" t="t" r="r" b="b"/>
              <a:pathLst>
                <a:path w="26224" h="16608">
                  <a:moveTo>
                    <a:pt x="0" y="0"/>
                  </a:moveTo>
                  <a:cubicBezTo>
                    <a:pt x="5245" y="0"/>
                    <a:pt x="11364" y="874"/>
                    <a:pt x="16609" y="874"/>
                  </a:cubicBezTo>
                  <a:cubicBezTo>
                    <a:pt x="20105" y="6119"/>
                    <a:pt x="22728" y="11364"/>
                    <a:pt x="26224" y="16609"/>
                  </a:cubicBezTo>
                  <a:cubicBezTo>
                    <a:pt x="17483" y="11364"/>
                    <a:pt x="8741" y="5245"/>
                    <a:pt x="0" y="0"/>
                  </a:cubicBezTo>
                  <a:close/>
                </a:path>
              </a:pathLst>
            </a:custGeom>
            <a:solidFill>
              <a:srgbClr val="BE7625"/>
            </a:solidFill>
            <a:ln w="8731" cap="flat">
              <a:noFill/>
              <a:prstDash val="solid"/>
              <a:miter/>
            </a:ln>
          </p:spPr>
          <p:txBody>
            <a:bodyPr rtlCol="0" anchor="ctr"/>
            <a:lstStyle/>
            <a:p>
              <a:endParaRPr lang="en-GB"/>
            </a:p>
          </p:txBody>
        </p:sp>
        <p:sp>
          <p:nvSpPr>
            <p:cNvPr id="1524" name="Freeform: Shape 1523">
              <a:extLst>
                <a:ext uri="{FF2B5EF4-FFF2-40B4-BE49-F238E27FC236}">
                  <a16:creationId xmlns:a16="http://schemas.microsoft.com/office/drawing/2014/main" id="{EF3378EE-56BD-818D-7346-BEEFA73C48DB}"/>
                </a:ext>
              </a:extLst>
            </p:cNvPr>
            <p:cNvSpPr/>
            <p:nvPr/>
          </p:nvSpPr>
          <p:spPr>
            <a:xfrm>
              <a:off x="10643893" y="5110278"/>
              <a:ext cx="14125" cy="12411"/>
            </a:xfrm>
            <a:custGeom>
              <a:avLst/>
              <a:gdLst>
                <a:gd name="connsiteX0" fmla="*/ 0 w 14125"/>
                <a:gd name="connsiteY0" fmla="*/ 8741 h 12411"/>
                <a:gd name="connsiteX1" fmla="*/ 5245 w 14125"/>
                <a:gd name="connsiteY1" fmla="*/ 0 h 12411"/>
                <a:gd name="connsiteX2" fmla="*/ 13986 w 14125"/>
                <a:gd name="connsiteY2" fmla="*/ 6119 h 12411"/>
                <a:gd name="connsiteX3" fmla="*/ 10490 w 14125"/>
                <a:gd name="connsiteY3" fmla="*/ 12238 h 12411"/>
                <a:gd name="connsiteX4" fmla="*/ 0 w 14125"/>
                <a:gd name="connsiteY4" fmla="*/ 8741 h 124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5" h="12411">
                  <a:moveTo>
                    <a:pt x="0" y="8741"/>
                  </a:moveTo>
                  <a:cubicBezTo>
                    <a:pt x="2623" y="5245"/>
                    <a:pt x="3497" y="2622"/>
                    <a:pt x="5245" y="0"/>
                  </a:cubicBezTo>
                  <a:cubicBezTo>
                    <a:pt x="7867" y="1748"/>
                    <a:pt x="11364" y="3497"/>
                    <a:pt x="13986" y="6119"/>
                  </a:cubicBezTo>
                  <a:cubicBezTo>
                    <a:pt x="14861" y="6993"/>
                    <a:pt x="11364" y="12238"/>
                    <a:pt x="10490" y="12238"/>
                  </a:cubicBezTo>
                  <a:cubicBezTo>
                    <a:pt x="6993" y="13112"/>
                    <a:pt x="3497" y="10490"/>
                    <a:pt x="0" y="8741"/>
                  </a:cubicBezTo>
                  <a:close/>
                </a:path>
              </a:pathLst>
            </a:custGeom>
            <a:solidFill>
              <a:srgbClr val="E96E81"/>
            </a:solidFill>
            <a:ln w="8731" cap="flat">
              <a:noFill/>
              <a:prstDash val="solid"/>
              <a:miter/>
            </a:ln>
          </p:spPr>
          <p:txBody>
            <a:bodyPr rtlCol="0" anchor="ctr"/>
            <a:lstStyle/>
            <a:p>
              <a:endParaRPr lang="en-GB"/>
            </a:p>
          </p:txBody>
        </p:sp>
        <p:sp>
          <p:nvSpPr>
            <p:cNvPr id="1525" name="Freeform: Shape 1524">
              <a:extLst>
                <a:ext uri="{FF2B5EF4-FFF2-40B4-BE49-F238E27FC236}">
                  <a16:creationId xmlns:a16="http://schemas.microsoft.com/office/drawing/2014/main" id="{1377E6CF-97D8-65F8-2F54-EDD69C6FCAAF}"/>
                </a:ext>
              </a:extLst>
            </p:cNvPr>
            <p:cNvSpPr/>
            <p:nvPr/>
          </p:nvSpPr>
          <p:spPr>
            <a:xfrm>
              <a:off x="10313242" y="626802"/>
              <a:ext cx="31755" cy="41958"/>
            </a:xfrm>
            <a:custGeom>
              <a:avLst/>
              <a:gdLst>
                <a:gd name="connsiteX0" fmla="*/ 15960 w 31755"/>
                <a:gd name="connsiteY0" fmla="*/ 41959 h 41958"/>
                <a:gd name="connsiteX1" fmla="*/ 225 w 31755"/>
                <a:gd name="connsiteY1" fmla="*/ 18357 h 41958"/>
                <a:gd name="connsiteX2" fmla="*/ 19456 w 31755"/>
                <a:gd name="connsiteY2" fmla="*/ 0 h 41958"/>
                <a:gd name="connsiteX3" fmla="*/ 31694 w 31755"/>
                <a:gd name="connsiteY3" fmla="*/ 14860 h 41958"/>
                <a:gd name="connsiteX4" fmla="*/ 15960 w 31755"/>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55" h="41958">
                  <a:moveTo>
                    <a:pt x="15960" y="41959"/>
                  </a:moveTo>
                  <a:cubicBezTo>
                    <a:pt x="7218" y="29721"/>
                    <a:pt x="-1523" y="20979"/>
                    <a:pt x="225" y="18357"/>
                  </a:cubicBezTo>
                  <a:cubicBezTo>
                    <a:pt x="4596" y="10490"/>
                    <a:pt x="13337" y="6119"/>
                    <a:pt x="19456" y="0"/>
                  </a:cubicBezTo>
                  <a:cubicBezTo>
                    <a:pt x="23827" y="5245"/>
                    <a:pt x="32568" y="10490"/>
                    <a:pt x="31694" y="14860"/>
                  </a:cubicBezTo>
                  <a:cubicBezTo>
                    <a:pt x="29946" y="21854"/>
                    <a:pt x="23827" y="28847"/>
                    <a:pt x="15960" y="41959"/>
                  </a:cubicBezTo>
                  <a:close/>
                </a:path>
              </a:pathLst>
            </a:custGeom>
            <a:solidFill>
              <a:srgbClr val="7E6426"/>
            </a:solidFill>
            <a:ln w="8731" cap="flat">
              <a:noFill/>
              <a:prstDash val="solid"/>
              <a:miter/>
            </a:ln>
          </p:spPr>
          <p:txBody>
            <a:bodyPr rtlCol="0" anchor="ctr"/>
            <a:lstStyle/>
            <a:p>
              <a:endParaRPr lang="en-GB"/>
            </a:p>
          </p:txBody>
        </p:sp>
        <p:sp>
          <p:nvSpPr>
            <p:cNvPr id="1526" name="Freeform: Shape 1525">
              <a:extLst>
                <a:ext uri="{FF2B5EF4-FFF2-40B4-BE49-F238E27FC236}">
                  <a16:creationId xmlns:a16="http://schemas.microsoft.com/office/drawing/2014/main" id="{4366D17B-1FAA-A3FD-51EC-C1EA38B42581}"/>
                </a:ext>
              </a:extLst>
            </p:cNvPr>
            <p:cNvSpPr/>
            <p:nvPr/>
          </p:nvSpPr>
          <p:spPr>
            <a:xfrm>
              <a:off x="10879037" y="1385557"/>
              <a:ext cx="2622" cy="1748"/>
            </a:xfrm>
            <a:custGeom>
              <a:avLst/>
              <a:gdLst>
                <a:gd name="connsiteX0" fmla="*/ 0 w 2622"/>
                <a:gd name="connsiteY0" fmla="*/ 0 h 1748"/>
                <a:gd name="connsiteX1" fmla="*/ 2623 w 2622"/>
                <a:gd name="connsiteY1" fmla="*/ 1748 h 1748"/>
                <a:gd name="connsiteX2" fmla="*/ 0 w 2622"/>
                <a:gd name="connsiteY2" fmla="*/ 0 h 1748"/>
              </a:gdLst>
              <a:ahLst/>
              <a:cxnLst>
                <a:cxn ang="0">
                  <a:pos x="connsiteX0" y="connsiteY0"/>
                </a:cxn>
                <a:cxn ang="0">
                  <a:pos x="connsiteX1" y="connsiteY1"/>
                </a:cxn>
                <a:cxn ang="0">
                  <a:pos x="connsiteX2" y="connsiteY2"/>
                </a:cxn>
              </a:cxnLst>
              <a:rect l="l" t="t" r="r" b="b"/>
              <a:pathLst>
                <a:path w="2622" h="1748">
                  <a:moveTo>
                    <a:pt x="0" y="0"/>
                  </a:moveTo>
                  <a:lnTo>
                    <a:pt x="2623" y="1748"/>
                  </a:lnTo>
                  <a:lnTo>
                    <a:pt x="0" y="0"/>
                  </a:lnTo>
                  <a:close/>
                </a:path>
              </a:pathLst>
            </a:custGeom>
            <a:solidFill>
              <a:srgbClr val="BA3325"/>
            </a:solidFill>
            <a:ln w="8731" cap="flat">
              <a:noFill/>
              <a:prstDash val="solid"/>
              <a:miter/>
            </a:ln>
          </p:spPr>
          <p:txBody>
            <a:bodyPr rtlCol="0" anchor="ctr"/>
            <a:lstStyle/>
            <a:p>
              <a:endParaRPr lang="en-GB"/>
            </a:p>
          </p:txBody>
        </p:sp>
        <p:sp>
          <p:nvSpPr>
            <p:cNvPr id="1527" name="Freeform: Shape 1526">
              <a:extLst>
                <a:ext uri="{FF2B5EF4-FFF2-40B4-BE49-F238E27FC236}">
                  <a16:creationId xmlns:a16="http://schemas.microsoft.com/office/drawing/2014/main" id="{098A6265-A311-CF6D-1041-4D13071BB438}"/>
                </a:ext>
              </a:extLst>
            </p:cNvPr>
            <p:cNvSpPr/>
            <p:nvPr/>
          </p:nvSpPr>
          <p:spPr>
            <a:xfrm>
              <a:off x="10364167" y="2898698"/>
              <a:ext cx="6993" cy="9615"/>
            </a:xfrm>
            <a:custGeom>
              <a:avLst/>
              <a:gdLst>
                <a:gd name="connsiteX0" fmla="*/ 6993 w 6993"/>
                <a:gd name="connsiteY0" fmla="*/ 6993 h 9615"/>
                <a:gd name="connsiteX1" fmla="*/ 1748 w 6993"/>
                <a:gd name="connsiteY1" fmla="*/ 9616 h 9615"/>
                <a:gd name="connsiteX2" fmla="*/ 0 w 6993"/>
                <a:gd name="connsiteY2" fmla="*/ 2623 h 9615"/>
                <a:gd name="connsiteX3" fmla="*/ 3497 w 6993"/>
                <a:gd name="connsiteY3" fmla="*/ 0 h 9615"/>
                <a:gd name="connsiteX4" fmla="*/ 6993 w 6993"/>
                <a:gd name="connsiteY4" fmla="*/ 6993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9615">
                  <a:moveTo>
                    <a:pt x="6993" y="6993"/>
                  </a:moveTo>
                  <a:cubicBezTo>
                    <a:pt x="5245" y="7867"/>
                    <a:pt x="3497" y="8741"/>
                    <a:pt x="1748" y="9616"/>
                  </a:cubicBezTo>
                  <a:cubicBezTo>
                    <a:pt x="874" y="6993"/>
                    <a:pt x="0" y="5245"/>
                    <a:pt x="0" y="2623"/>
                  </a:cubicBezTo>
                  <a:cubicBezTo>
                    <a:pt x="0" y="1748"/>
                    <a:pt x="1748" y="874"/>
                    <a:pt x="3497" y="0"/>
                  </a:cubicBezTo>
                  <a:cubicBezTo>
                    <a:pt x="4371" y="2623"/>
                    <a:pt x="5245" y="5245"/>
                    <a:pt x="6993" y="6993"/>
                  </a:cubicBezTo>
                  <a:close/>
                </a:path>
              </a:pathLst>
            </a:custGeom>
            <a:solidFill>
              <a:srgbClr val="BA3325"/>
            </a:solidFill>
            <a:ln w="8731" cap="flat">
              <a:noFill/>
              <a:prstDash val="solid"/>
              <a:miter/>
            </a:ln>
          </p:spPr>
          <p:txBody>
            <a:bodyPr rtlCol="0" anchor="ctr"/>
            <a:lstStyle/>
            <a:p>
              <a:endParaRPr lang="en-GB"/>
            </a:p>
          </p:txBody>
        </p:sp>
        <p:sp>
          <p:nvSpPr>
            <p:cNvPr id="1528" name="Freeform: Shape 1527">
              <a:extLst>
                <a:ext uri="{FF2B5EF4-FFF2-40B4-BE49-F238E27FC236}">
                  <a16:creationId xmlns:a16="http://schemas.microsoft.com/office/drawing/2014/main" id="{3956468B-9743-09A0-8B78-85FAB3EAF024}"/>
                </a:ext>
              </a:extLst>
            </p:cNvPr>
            <p:cNvSpPr/>
            <p:nvPr/>
          </p:nvSpPr>
          <p:spPr>
            <a:xfrm>
              <a:off x="9792478" y="2026304"/>
              <a:ext cx="34091" cy="20214"/>
            </a:xfrm>
            <a:custGeom>
              <a:avLst/>
              <a:gdLst>
                <a:gd name="connsiteX0" fmla="*/ 34092 w 34091"/>
                <a:gd name="connsiteY0" fmla="*/ 6993 h 20214"/>
                <a:gd name="connsiteX1" fmla="*/ 8741 w 34091"/>
                <a:gd name="connsiteY1" fmla="*/ 20105 h 20214"/>
                <a:gd name="connsiteX2" fmla="*/ 0 w 34091"/>
                <a:gd name="connsiteY2" fmla="*/ 8741 h 20214"/>
                <a:gd name="connsiteX3" fmla="*/ 11364 w 34091"/>
                <a:gd name="connsiteY3" fmla="*/ 0 h 20214"/>
                <a:gd name="connsiteX4" fmla="*/ 34092 w 34091"/>
                <a:gd name="connsiteY4" fmla="*/ 6993 h 20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0214">
                  <a:moveTo>
                    <a:pt x="34092" y="6993"/>
                  </a:moveTo>
                  <a:cubicBezTo>
                    <a:pt x="16609" y="16609"/>
                    <a:pt x="12238" y="20979"/>
                    <a:pt x="8741" y="20105"/>
                  </a:cubicBezTo>
                  <a:cubicBezTo>
                    <a:pt x="5245" y="19231"/>
                    <a:pt x="0" y="12238"/>
                    <a:pt x="0" y="8741"/>
                  </a:cubicBezTo>
                  <a:cubicBezTo>
                    <a:pt x="874" y="5245"/>
                    <a:pt x="6993" y="0"/>
                    <a:pt x="11364" y="0"/>
                  </a:cubicBezTo>
                  <a:cubicBezTo>
                    <a:pt x="16609" y="0"/>
                    <a:pt x="21854" y="3497"/>
                    <a:pt x="34092" y="6993"/>
                  </a:cubicBezTo>
                  <a:close/>
                </a:path>
              </a:pathLst>
            </a:custGeom>
            <a:solidFill>
              <a:srgbClr val="BA3325"/>
            </a:solidFill>
            <a:ln w="8731" cap="flat">
              <a:noFill/>
              <a:prstDash val="solid"/>
              <a:miter/>
            </a:ln>
          </p:spPr>
          <p:txBody>
            <a:bodyPr rtlCol="0" anchor="ctr"/>
            <a:lstStyle/>
            <a:p>
              <a:endParaRPr lang="en-GB"/>
            </a:p>
          </p:txBody>
        </p:sp>
        <p:sp>
          <p:nvSpPr>
            <p:cNvPr id="1529" name="Freeform: Shape 1528">
              <a:extLst>
                <a:ext uri="{FF2B5EF4-FFF2-40B4-BE49-F238E27FC236}">
                  <a16:creationId xmlns:a16="http://schemas.microsoft.com/office/drawing/2014/main" id="{F26EE5A1-F042-A419-DD95-D38E0EFF3A1C}"/>
                </a:ext>
              </a:extLst>
            </p:cNvPr>
            <p:cNvSpPr/>
            <p:nvPr/>
          </p:nvSpPr>
          <p:spPr>
            <a:xfrm>
              <a:off x="9785485" y="1547274"/>
              <a:ext cx="28086" cy="31469"/>
            </a:xfrm>
            <a:custGeom>
              <a:avLst/>
              <a:gdLst>
                <a:gd name="connsiteX0" fmla="*/ 0 w 28086"/>
                <a:gd name="connsiteY0" fmla="*/ 13986 h 31469"/>
                <a:gd name="connsiteX1" fmla="*/ 22728 w 28086"/>
                <a:gd name="connsiteY1" fmla="*/ 0 h 31469"/>
                <a:gd name="connsiteX2" fmla="*/ 27973 w 28086"/>
                <a:gd name="connsiteY2" fmla="*/ 10490 h 31469"/>
                <a:gd name="connsiteX3" fmla="*/ 14860 w 28086"/>
                <a:gd name="connsiteY3" fmla="*/ 31469 h 31469"/>
                <a:gd name="connsiteX4" fmla="*/ 0 w 28086"/>
                <a:gd name="connsiteY4" fmla="*/ 13986 h 31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86" h="31469">
                  <a:moveTo>
                    <a:pt x="0" y="13986"/>
                  </a:moveTo>
                  <a:cubicBezTo>
                    <a:pt x="8741" y="8741"/>
                    <a:pt x="15735" y="4371"/>
                    <a:pt x="22728" y="0"/>
                  </a:cubicBezTo>
                  <a:cubicBezTo>
                    <a:pt x="24476" y="3497"/>
                    <a:pt x="28847" y="7867"/>
                    <a:pt x="27973" y="10490"/>
                  </a:cubicBezTo>
                  <a:cubicBezTo>
                    <a:pt x="24476" y="18357"/>
                    <a:pt x="19231" y="24476"/>
                    <a:pt x="14860" y="31469"/>
                  </a:cubicBezTo>
                  <a:cubicBezTo>
                    <a:pt x="11364" y="27098"/>
                    <a:pt x="7867" y="23602"/>
                    <a:pt x="0" y="13986"/>
                  </a:cubicBezTo>
                  <a:close/>
                </a:path>
              </a:pathLst>
            </a:custGeom>
            <a:solidFill>
              <a:srgbClr val="4F513D"/>
            </a:solidFill>
            <a:ln w="8731" cap="flat">
              <a:noFill/>
              <a:prstDash val="solid"/>
              <a:miter/>
            </a:ln>
          </p:spPr>
          <p:txBody>
            <a:bodyPr rtlCol="0" anchor="ctr"/>
            <a:lstStyle/>
            <a:p>
              <a:endParaRPr lang="en-GB"/>
            </a:p>
          </p:txBody>
        </p:sp>
        <p:sp>
          <p:nvSpPr>
            <p:cNvPr id="1530" name="Freeform: Shape 1529">
              <a:extLst>
                <a:ext uri="{FF2B5EF4-FFF2-40B4-BE49-F238E27FC236}">
                  <a16:creationId xmlns:a16="http://schemas.microsoft.com/office/drawing/2014/main" id="{BE66950D-3850-0415-8E6F-C4E4EB9DDCD1}"/>
                </a:ext>
              </a:extLst>
            </p:cNvPr>
            <p:cNvSpPr/>
            <p:nvPr/>
          </p:nvSpPr>
          <p:spPr>
            <a:xfrm>
              <a:off x="9779366" y="1617205"/>
              <a:ext cx="19231" cy="13986"/>
            </a:xfrm>
            <a:custGeom>
              <a:avLst/>
              <a:gdLst>
                <a:gd name="connsiteX0" fmla="*/ 19231 w 19231"/>
                <a:gd name="connsiteY0" fmla="*/ 6993 h 13986"/>
                <a:gd name="connsiteX1" fmla="*/ 5245 w 19231"/>
                <a:gd name="connsiteY1" fmla="*/ 13986 h 13986"/>
                <a:gd name="connsiteX2" fmla="*/ 0 w 19231"/>
                <a:gd name="connsiteY2" fmla="*/ 6119 h 13986"/>
                <a:gd name="connsiteX3" fmla="*/ 4371 w 19231"/>
                <a:gd name="connsiteY3" fmla="*/ 0 h 13986"/>
                <a:gd name="connsiteX4" fmla="*/ 19231 w 19231"/>
                <a:gd name="connsiteY4" fmla="*/ 6993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1" h="13986">
                  <a:moveTo>
                    <a:pt x="19231" y="6993"/>
                  </a:moveTo>
                  <a:cubicBezTo>
                    <a:pt x="12238" y="10490"/>
                    <a:pt x="8741" y="13986"/>
                    <a:pt x="5245" y="13986"/>
                  </a:cubicBezTo>
                  <a:cubicBezTo>
                    <a:pt x="3497" y="13986"/>
                    <a:pt x="874" y="9616"/>
                    <a:pt x="0" y="6119"/>
                  </a:cubicBezTo>
                  <a:cubicBezTo>
                    <a:pt x="0" y="4371"/>
                    <a:pt x="2622" y="0"/>
                    <a:pt x="4371" y="0"/>
                  </a:cubicBezTo>
                  <a:cubicBezTo>
                    <a:pt x="6993" y="0"/>
                    <a:pt x="10490" y="2622"/>
                    <a:pt x="19231" y="6993"/>
                  </a:cubicBezTo>
                  <a:close/>
                </a:path>
              </a:pathLst>
            </a:custGeom>
            <a:solidFill>
              <a:srgbClr val="4F513D"/>
            </a:solidFill>
            <a:ln w="8731" cap="flat">
              <a:noFill/>
              <a:prstDash val="solid"/>
              <a:miter/>
            </a:ln>
          </p:spPr>
          <p:txBody>
            <a:bodyPr rtlCol="0" anchor="ctr"/>
            <a:lstStyle/>
            <a:p>
              <a:endParaRPr lang="en-GB"/>
            </a:p>
          </p:txBody>
        </p:sp>
        <p:sp>
          <p:nvSpPr>
            <p:cNvPr id="1531" name="Freeform: Shape 1530">
              <a:extLst>
                <a:ext uri="{FF2B5EF4-FFF2-40B4-BE49-F238E27FC236}">
                  <a16:creationId xmlns:a16="http://schemas.microsoft.com/office/drawing/2014/main" id="{2024DE70-A9FB-76DF-EA13-190921D8C7BC}"/>
                </a:ext>
              </a:extLst>
            </p:cNvPr>
            <p:cNvSpPr/>
            <p:nvPr/>
          </p:nvSpPr>
          <p:spPr>
            <a:xfrm>
              <a:off x="9742652" y="1629443"/>
              <a:ext cx="25350" cy="18356"/>
            </a:xfrm>
            <a:custGeom>
              <a:avLst/>
              <a:gdLst>
                <a:gd name="connsiteX0" fmla="*/ 25350 w 25350"/>
                <a:gd name="connsiteY0" fmla="*/ 18357 h 18356"/>
                <a:gd name="connsiteX1" fmla="*/ 0 w 25350"/>
                <a:gd name="connsiteY1" fmla="*/ 0 h 18356"/>
                <a:gd name="connsiteX2" fmla="*/ 25350 w 25350"/>
                <a:gd name="connsiteY2" fmla="*/ 18357 h 18356"/>
              </a:gdLst>
              <a:ahLst/>
              <a:cxnLst>
                <a:cxn ang="0">
                  <a:pos x="connsiteX0" y="connsiteY0"/>
                </a:cxn>
                <a:cxn ang="0">
                  <a:pos x="connsiteX1" y="connsiteY1"/>
                </a:cxn>
                <a:cxn ang="0">
                  <a:pos x="connsiteX2" y="connsiteY2"/>
                </a:cxn>
              </a:cxnLst>
              <a:rect l="l" t="t" r="r" b="b"/>
              <a:pathLst>
                <a:path w="25350" h="18356">
                  <a:moveTo>
                    <a:pt x="25350" y="18357"/>
                  </a:moveTo>
                  <a:cubicBezTo>
                    <a:pt x="16609" y="12238"/>
                    <a:pt x="8741" y="6119"/>
                    <a:pt x="0" y="0"/>
                  </a:cubicBezTo>
                  <a:cubicBezTo>
                    <a:pt x="8741" y="6119"/>
                    <a:pt x="17483" y="12238"/>
                    <a:pt x="25350" y="18357"/>
                  </a:cubicBezTo>
                  <a:close/>
                </a:path>
              </a:pathLst>
            </a:custGeom>
            <a:solidFill>
              <a:srgbClr val="7B2B29"/>
            </a:solidFill>
            <a:ln w="8731" cap="flat">
              <a:noFill/>
              <a:prstDash val="solid"/>
              <a:miter/>
            </a:ln>
          </p:spPr>
          <p:txBody>
            <a:bodyPr rtlCol="0" anchor="ctr"/>
            <a:lstStyle/>
            <a:p>
              <a:endParaRPr lang="en-GB"/>
            </a:p>
          </p:txBody>
        </p:sp>
        <p:sp>
          <p:nvSpPr>
            <p:cNvPr id="1532" name="Freeform: Shape 1531">
              <a:extLst>
                <a:ext uri="{FF2B5EF4-FFF2-40B4-BE49-F238E27FC236}">
                  <a16:creationId xmlns:a16="http://schemas.microsoft.com/office/drawing/2014/main" id="{CB3C2D84-6E30-A7C8-9D3C-0EF58D1C4696}"/>
                </a:ext>
              </a:extLst>
            </p:cNvPr>
            <p:cNvSpPr/>
            <p:nvPr/>
          </p:nvSpPr>
          <p:spPr>
            <a:xfrm>
              <a:off x="9778492" y="1648674"/>
              <a:ext cx="6119" cy="5244"/>
            </a:xfrm>
            <a:custGeom>
              <a:avLst/>
              <a:gdLst>
                <a:gd name="connsiteX0" fmla="*/ 6119 w 6119"/>
                <a:gd name="connsiteY0" fmla="*/ 5245 h 5244"/>
                <a:gd name="connsiteX1" fmla="*/ 0 w 6119"/>
                <a:gd name="connsiteY1" fmla="*/ 0 h 5244"/>
                <a:gd name="connsiteX2" fmla="*/ 6119 w 6119"/>
                <a:gd name="connsiteY2" fmla="*/ 5245 h 5244"/>
              </a:gdLst>
              <a:ahLst/>
              <a:cxnLst>
                <a:cxn ang="0">
                  <a:pos x="connsiteX0" y="connsiteY0"/>
                </a:cxn>
                <a:cxn ang="0">
                  <a:pos x="connsiteX1" y="connsiteY1"/>
                </a:cxn>
                <a:cxn ang="0">
                  <a:pos x="connsiteX2" y="connsiteY2"/>
                </a:cxn>
              </a:cxnLst>
              <a:rect l="l" t="t" r="r" b="b"/>
              <a:pathLst>
                <a:path w="6119" h="5244">
                  <a:moveTo>
                    <a:pt x="6119" y="5245"/>
                  </a:moveTo>
                  <a:cubicBezTo>
                    <a:pt x="2622" y="5245"/>
                    <a:pt x="874" y="3497"/>
                    <a:pt x="0" y="0"/>
                  </a:cubicBezTo>
                  <a:cubicBezTo>
                    <a:pt x="2622" y="874"/>
                    <a:pt x="5245" y="2622"/>
                    <a:pt x="6119" y="5245"/>
                  </a:cubicBezTo>
                  <a:close/>
                </a:path>
              </a:pathLst>
            </a:custGeom>
            <a:solidFill>
              <a:srgbClr val="7B2B29"/>
            </a:solidFill>
            <a:ln w="8731" cap="flat">
              <a:noFill/>
              <a:prstDash val="solid"/>
              <a:miter/>
            </a:ln>
          </p:spPr>
          <p:txBody>
            <a:bodyPr rtlCol="0" anchor="ctr"/>
            <a:lstStyle/>
            <a:p>
              <a:endParaRPr lang="en-GB"/>
            </a:p>
          </p:txBody>
        </p:sp>
        <p:sp>
          <p:nvSpPr>
            <p:cNvPr id="1533" name="Freeform: Shape 1532">
              <a:extLst>
                <a:ext uri="{FF2B5EF4-FFF2-40B4-BE49-F238E27FC236}">
                  <a16:creationId xmlns:a16="http://schemas.microsoft.com/office/drawing/2014/main" id="{DE677EC7-D9B6-538F-53F3-483A92D2B348}"/>
                </a:ext>
              </a:extLst>
            </p:cNvPr>
            <p:cNvSpPr/>
            <p:nvPr/>
          </p:nvSpPr>
          <p:spPr>
            <a:xfrm>
              <a:off x="9620272" y="4720411"/>
              <a:ext cx="20105" cy="22727"/>
            </a:xfrm>
            <a:custGeom>
              <a:avLst/>
              <a:gdLst>
                <a:gd name="connsiteX0" fmla="*/ 20105 w 20105"/>
                <a:gd name="connsiteY0" fmla="*/ 2622 h 22727"/>
                <a:gd name="connsiteX1" fmla="*/ 13986 w 20105"/>
                <a:gd name="connsiteY1" fmla="*/ 22727 h 22727"/>
                <a:gd name="connsiteX2" fmla="*/ 0 w 20105"/>
                <a:gd name="connsiteY2" fmla="*/ 15734 h 22727"/>
                <a:gd name="connsiteX3" fmla="*/ 17483 w 20105"/>
                <a:gd name="connsiteY3" fmla="*/ 0 h 22727"/>
                <a:gd name="connsiteX4" fmla="*/ 20105 w 20105"/>
                <a:gd name="connsiteY4" fmla="*/ 2622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2727">
                  <a:moveTo>
                    <a:pt x="20105" y="2622"/>
                  </a:moveTo>
                  <a:cubicBezTo>
                    <a:pt x="18357" y="9615"/>
                    <a:pt x="16609" y="16608"/>
                    <a:pt x="13986" y="22727"/>
                  </a:cubicBezTo>
                  <a:cubicBezTo>
                    <a:pt x="9615" y="20105"/>
                    <a:pt x="4371" y="18357"/>
                    <a:pt x="0" y="15734"/>
                  </a:cubicBezTo>
                  <a:cubicBezTo>
                    <a:pt x="6119" y="10490"/>
                    <a:pt x="11364" y="5245"/>
                    <a:pt x="17483" y="0"/>
                  </a:cubicBezTo>
                  <a:cubicBezTo>
                    <a:pt x="17483" y="0"/>
                    <a:pt x="20105" y="2622"/>
                    <a:pt x="20105" y="2622"/>
                  </a:cubicBezTo>
                  <a:close/>
                </a:path>
              </a:pathLst>
            </a:custGeom>
            <a:solidFill>
              <a:srgbClr val="923957"/>
            </a:solidFill>
            <a:ln w="8731" cap="flat">
              <a:noFill/>
              <a:prstDash val="solid"/>
              <a:miter/>
            </a:ln>
          </p:spPr>
          <p:txBody>
            <a:bodyPr rtlCol="0" anchor="ctr"/>
            <a:lstStyle/>
            <a:p>
              <a:endParaRPr lang="en-GB"/>
            </a:p>
          </p:txBody>
        </p:sp>
        <p:sp>
          <p:nvSpPr>
            <p:cNvPr id="1534" name="Freeform: Shape 1533">
              <a:extLst>
                <a:ext uri="{FF2B5EF4-FFF2-40B4-BE49-F238E27FC236}">
                  <a16:creationId xmlns:a16="http://schemas.microsoft.com/office/drawing/2014/main" id="{39E58A0E-CAA7-8202-6228-015067160999}"/>
                </a:ext>
              </a:extLst>
            </p:cNvPr>
            <p:cNvSpPr/>
            <p:nvPr/>
          </p:nvSpPr>
          <p:spPr>
            <a:xfrm>
              <a:off x="9221663" y="2443131"/>
              <a:ext cx="14860" cy="15873"/>
            </a:xfrm>
            <a:custGeom>
              <a:avLst/>
              <a:gdLst>
                <a:gd name="connsiteX0" fmla="*/ 7867 w 14860"/>
                <a:gd name="connsiteY0" fmla="*/ 15874 h 15873"/>
                <a:gd name="connsiteX1" fmla="*/ 0 w 14860"/>
                <a:gd name="connsiteY1" fmla="*/ 6258 h 15873"/>
                <a:gd name="connsiteX2" fmla="*/ 8741 w 14860"/>
                <a:gd name="connsiteY2" fmla="*/ 139 h 15873"/>
                <a:gd name="connsiteX3" fmla="*/ 14860 w 14860"/>
                <a:gd name="connsiteY3" fmla="*/ 3636 h 15873"/>
                <a:gd name="connsiteX4" fmla="*/ 7867 w 14860"/>
                <a:gd name="connsiteY4" fmla="*/ 15874 h 1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5873">
                  <a:moveTo>
                    <a:pt x="7867" y="15874"/>
                  </a:moveTo>
                  <a:cubicBezTo>
                    <a:pt x="4371" y="11503"/>
                    <a:pt x="1748" y="8881"/>
                    <a:pt x="0" y="6258"/>
                  </a:cubicBezTo>
                  <a:cubicBezTo>
                    <a:pt x="2622" y="4510"/>
                    <a:pt x="6119" y="1013"/>
                    <a:pt x="8741" y="139"/>
                  </a:cubicBezTo>
                  <a:cubicBezTo>
                    <a:pt x="10490" y="-735"/>
                    <a:pt x="13112" y="2761"/>
                    <a:pt x="14860" y="3636"/>
                  </a:cubicBezTo>
                  <a:cubicBezTo>
                    <a:pt x="13112" y="8006"/>
                    <a:pt x="11364" y="11503"/>
                    <a:pt x="7867" y="15874"/>
                  </a:cubicBezTo>
                  <a:close/>
                </a:path>
              </a:pathLst>
            </a:custGeom>
            <a:solidFill>
              <a:srgbClr val="BE7625"/>
            </a:solidFill>
            <a:ln w="8731" cap="flat">
              <a:noFill/>
              <a:prstDash val="solid"/>
              <a:miter/>
            </a:ln>
          </p:spPr>
          <p:txBody>
            <a:bodyPr rtlCol="0" anchor="ctr"/>
            <a:lstStyle/>
            <a:p>
              <a:endParaRPr lang="en-GB"/>
            </a:p>
          </p:txBody>
        </p:sp>
        <p:sp>
          <p:nvSpPr>
            <p:cNvPr id="1535" name="Freeform: Shape 1534">
              <a:extLst>
                <a:ext uri="{FF2B5EF4-FFF2-40B4-BE49-F238E27FC236}">
                  <a16:creationId xmlns:a16="http://schemas.microsoft.com/office/drawing/2014/main" id="{7E6F157F-CF30-357E-D303-347724548176}"/>
                </a:ext>
              </a:extLst>
            </p:cNvPr>
            <p:cNvSpPr/>
            <p:nvPr/>
          </p:nvSpPr>
          <p:spPr>
            <a:xfrm>
              <a:off x="11691990" y="1297269"/>
              <a:ext cx="8741" cy="45455"/>
            </a:xfrm>
            <a:custGeom>
              <a:avLst/>
              <a:gdLst>
                <a:gd name="connsiteX0" fmla="*/ 0 w 8741"/>
                <a:gd name="connsiteY0" fmla="*/ 45455 h 45455"/>
                <a:gd name="connsiteX1" fmla="*/ 0 w 8741"/>
                <a:gd name="connsiteY1" fmla="*/ 0 h 45455"/>
                <a:gd name="connsiteX2" fmla="*/ 0 w 8741"/>
                <a:gd name="connsiteY2" fmla="*/ 45455 h 45455"/>
              </a:gdLst>
              <a:ahLst/>
              <a:cxnLst>
                <a:cxn ang="0">
                  <a:pos x="connsiteX0" y="connsiteY0"/>
                </a:cxn>
                <a:cxn ang="0">
                  <a:pos x="connsiteX1" y="connsiteY1"/>
                </a:cxn>
                <a:cxn ang="0">
                  <a:pos x="connsiteX2" y="connsiteY2"/>
                </a:cxn>
              </a:cxnLst>
              <a:rect l="l" t="t" r="r" b="b"/>
              <a:pathLst>
                <a:path w="8741" h="45455">
                  <a:moveTo>
                    <a:pt x="0" y="45455"/>
                  </a:moveTo>
                  <a:cubicBezTo>
                    <a:pt x="0" y="30595"/>
                    <a:pt x="0" y="14860"/>
                    <a:pt x="0" y="0"/>
                  </a:cubicBezTo>
                  <a:cubicBezTo>
                    <a:pt x="0" y="14860"/>
                    <a:pt x="0" y="29721"/>
                    <a:pt x="0" y="45455"/>
                  </a:cubicBezTo>
                  <a:close/>
                </a:path>
              </a:pathLst>
            </a:custGeom>
            <a:solidFill>
              <a:srgbClr val="7B2B29"/>
            </a:solidFill>
            <a:ln w="8731" cap="flat">
              <a:noFill/>
              <a:prstDash val="solid"/>
              <a:miter/>
            </a:ln>
          </p:spPr>
          <p:txBody>
            <a:bodyPr rtlCol="0" anchor="ctr"/>
            <a:lstStyle/>
            <a:p>
              <a:endParaRPr lang="en-GB"/>
            </a:p>
          </p:txBody>
        </p:sp>
        <p:sp>
          <p:nvSpPr>
            <p:cNvPr id="1536" name="Freeform: Shape 1535">
              <a:extLst>
                <a:ext uri="{FF2B5EF4-FFF2-40B4-BE49-F238E27FC236}">
                  <a16:creationId xmlns:a16="http://schemas.microsoft.com/office/drawing/2014/main" id="{E09B35CB-72F2-2E39-8A98-C9B9F3D33F8F}"/>
                </a:ext>
              </a:extLst>
            </p:cNvPr>
            <p:cNvSpPr/>
            <p:nvPr/>
          </p:nvSpPr>
          <p:spPr>
            <a:xfrm>
              <a:off x="9560831" y="868939"/>
              <a:ext cx="6993" cy="8741"/>
            </a:xfrm>
            <a:custGeom>
              <a:avLst/>
              <a:gdLst>
                <a:gd name="connsiteX0" fmla="*/ 6993 w 6993"/>
                <a:gd name="connsiteY0" fmla="*/ 0 h 8741"/>
                <a:gd name="connsiteX1" fmla="*/ 0 w 6993"/>
                <a:gd name="connsiteY1" fmla="*/ 8741 h 8741"/>
                <a:gd name="connsiteX2" fmla="*/ 6993 w 6993"/>
                <a:gd name="connsiteY2" fmla="*/ 0 h 8741"/>
              </a:gdLst>
              <a:ahLst/>
              <a:cxnLst>
                <a:cxn ang="0">
                  <a:pos x="connsiteX0" y="connsiteY0"/>
                </a:cxn>
                <a:cxn ang="0">
                  <a:pos x="connsiteX1" y="connsiteY1"/>
                </a:cxn>
                <a:cxn ang="0">
                  <a:pos x="connsiteX2" y="connsiteY2"/>
                </a:cxn>
              </a:cxnLst>
              <a:rect l="l" t="t" r="r" b="b"/>
              <a:pathLst>
                <a:path w="6993" h="8741">
                  <a:moveTo>
                    <a:pt x="6993" y="0"/>
                  </a:moveTo>
                  <a:cubicBezTo>
                    <a:pt x="4371" y="2622"/>
                    <a:pt x="2622" y="6119"/>
                    <a:pt x="0" y="8741"/>
                  </a:cubicBezTo>
                  <a:cubicBezTo>
                    <a:pt x="2622" y="6119"/>
                    <a:pt x="5245" y="3497"/>
                    <a:pt x="6993" y="0"/>
                  </a:cubicBezTo>
                  <a:close/>
                </a:path>
              </a:pathLst>
            </a:custGeom>
            <a:solidFill>
              <a:srgbClr val="7B2B29"/>
            </a:solidFill>
            <a:ln w="8731" cap="flat">
              <a:noFill/>
              <a:prstDash val="solid"/>
              <a:miter/>
            </a:ln>
          </p:spPr>
          <p:txBody>
            <a:bodyPr rtlCol="0" anchor="ctr"/>
            <a:lstStyle/>
            <a:p>
              <a:endParaRPr lang="en-GB"/>
            </a:p>
          </p:txBody>
        </p:sp>
        <p:sp>
          <p:nvSpPr>
            <p:cNvPr id="1537" name="Freeform: Shape 1536">
              <a:extLst>
                <a:ext uri="{FF2B5EF4-FFF2-40B4-BE49-F238E27FC236}">
                  <a16:creationId xmlns:a16="http://schemas.microsoft.com/office/drawing/2014/main" id="{2B19C4D0-5B43-FA48-90D3-86CCE0E5DEB3}"/>
                </a:ext>
              </a:extLst>
            </p:cNvPr>
            <p:cNvSpPr/>
            <p:nvPr/>
          </p:nvSpPr>
          <p:spPr>
            <a:xfrm>
              <a:off x="11299363" y="619809"/>
              <a:ext cx="20242" cy="17482"/>
            </a:xfrm>
            <a:custGeom>
              <a:avLst/>
              <a:gdLst>
                <a:gd name="connsiteX0" fmla="*/ 20242 w 20242"/>
                <a:gd name="connsiteY0" fmla="*/ 5245 h 17482"/>
                <a:gd name="connsiteX1" fmla="*/ 12375 w 20242"/>
                <a:gd name="connsiteY1" fmla="*/ 17483 h 17482"/>
                <a:gd name="connsiteX2" fmla="*/ 137 w 20242"/>
                <a:gd name="connsiteY2" fmla="*/ 9616 h 17482"/>
                <a:gd name="connsiteX3" fmla="*/ 5382 w 20242"/>
                <a:gd name="connsiteY3" fmla="*/ 0 h 17482"/>
                <a:gd name="connsiteX4" fmla="*/ 20242 w 20242"/>
                <a:gd name="connsiteY4" fmla="*/ 5245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42" h="17482">
                  <a:moveTo>
                    <a:pt x="20242" y="5245"/>
                  </a:moveTo>
                  <a:cubicBezTo>
                    <a:pt x="15872" y="11364"/>
                    <a:pt x="13249" y="17483"/>
                    <a:pt x="12375" y="17483"/>
                  </a:cubicBezTo>
                  <a:cubicBezTo>
                    <a:pt x="8004" y="16609"/>
                    <a:pt x="2760" y="13986"/>
                    <a:pt x="137" y="9616"/>
                  </a:cubicBezTo>
                  <a:cubicBezTo>
                    <a:pt x="-737" y="8741"/>
                    <a:pt x="2760" y="0"/>
                    <a:pt x="5382" y="0"/>
                  </a:cubicBezTo>
                  <a:cubicBezTo>
                    <a:pt x="8878" y="0"/>
                    <a:pt x="14123" y="2622"/>
                    <a:pt x="20242" y="5245"/>
                  </a:cubicBezTo>
                  <a:close/>
                </a:path>
              </a:pathLst>
            </a:custGeom>
            <a:solidFill>
              <a:srgbClr val="BA3325"/>
            </a:solidFill>
            <a:ln w="8731" cap="flat">
              <a:noFill/>
              <a:prstDash val="solid"/>
              <a:miter/>
            </a:ln>
          </p:spPr>
          <p:txBody>
            <a:bodyPr rtlCol="0" anchor="ctr"/>
            <a:lstStyle/>
            <a:p>
              <a:endParaRPr lang="en-GB"/>
            </a:p>
          </p:txBody>
        </p:sp>
        <p:sp>
          <p:nvSpPr>
            <p:cNvPr id="1538" name="Freeform: Shape 1537">
              <a:extLst>
                <a:ext uri="{FF2B5EF4-FFF2-40B4-BE49-F238E27FC236}">
                  <a16:creationId xmlns:a16="http://schemas.microsoft.com/office/drawing/2014/main" id="{8E2F7F1E-75DC-06C2-9B8E-C39B62098CA9}"/>
                </a:ext>
              </a:extLst>
            </p:cNvPr>
            <p:cNvSpPr/>
            <p:nvPr/>
          </p:nvSpPr>
          <p:spPr>
            <a:xfrm>
              <a:off x="9610657" y="4709921"/>
              <a:ext cx="3496" cy="6119"/>
            </a:xfrm>
            <a:custGeom>
              <a:avLst/>
              <a:gdLst>
                <a:gd name="connsiteX0" fmla="*/ 1748 w 3496"/>
                <a:gd name="connsiteY0" fmla="*/ 0 h 6119"/>
                <a:gd name="connsiteX1" fmla="*/ 3497 w 3496"/>
                <a:gd name="connsiteY1" fmla="*/ 3497 h 6119"/>
                <a:gd name="connsiteX2" fmla="*/ 0 w 3496"/>
                <a:gd name="connsiteY2" fmla="*/ 6119 h 6119"/>
                <a:gd name="connsiteX3" fmla="*/ 1748 w 3496"/>
                <a:gd name="connsiteY3" fmla="*/ 0 h 6119"/>
              </a:gdLst>
              <a:ahLst/>
              <a:cxnLst>
                <a:cxn ang="0">
                  <a:pos x="connsiteX0" y="connsiteY0"/>
                </a:cxn>
                <a:cxn ang="0">
                  <a:pos x="connsiteX1" y="connsiteY1"/>
                </a:cxn>
                <a:cxn ang="0">
                  <a:pos x="connsiteX2" y="connsiteY2"/>
                </a:cxn>
                <a:cxn ang="0">
                  <a:pos x="connsiteX3" y="connsiteY3"/>
                </a:cxn>
              </a:cxnLst>
              <a:rect l="l" t="t" r="r" b="b"/>
              <a:pathLst>
                <a:path w="3496" h="6119">
                  <a:moveTo>
                    <a:pt x="1748" y="0"/>
                  </a:moveTo>
                  <a:lnTo>
                    <a:pt x="3497" y="3497"/>
                  </a:lnTo>
                  <a:cubicBezTo>
                    <a:pt x="3497" y="3497"/>
                    <a:pt x="0" y="6119"/>
                    <a:pt x="0" y="6119"/>
                  </a:cubicBezTo>
                  <a:cubicBezTo>
                    <a:pt x="874" y="4371"/>
                    <a:pt x="874" y="2622"/>
                    <a:pt x="1748" y="0"/>
                  </a:cubicBezTo>
                  <a:close/>
                </a:path>
              </a:pathLst>
            </a:custGeom>
            <a:solidFill>
              <a:srgbClr val="3D2226"/>
            </a:solidFill>
            <a:ln w="8731" cap="flat">
              <a:noFill/>
              <a:prstDash val="solid"/>
              <a:miter/>
            </a:ln>
          </p:spPr>
          <p:txBody>
            <a:bodyPr rtlCol="0" anchor="ctr"/>
            <a:lstStyle/>
            <a:p>
              <a:endParaRPr lang="en-GB"/>
            </a:p>
          </p:txBody>
        </p:sp>
        <p:sp>
          <p:nvSpPr>
            <p:cNvPr id="1539" name="Freeform: Shape 1538">
              <a:extLst>
                <a:ext uri="{FF2B5EF4-FFF2-40B4-BE49-F238E27FC236}">
                  <a16:creationId xmlns:a16="http://schemas.microsoft.com/office/drawing/2014/main" id="{C290146E-2557-A8CE-D4B9-ED069126C4EF}"/>
                </a:ext>
              </a:extLst>
            </p:cNvPr>
            <p:cNvSpPr/>
            <p:nvPr/>
          </p:nvSpPr>
          <p:spPr>
            <a:xfrm>
              <a:off x="10889527" y="5459061"/>
              <a:ext cx="12237" cy="17482"/>
            </a:xfrm>
            <a:custGeom>
              <a:avLst/>
              <a:gdLst>
                <a:gd name="connsiteX0" fmla="*/ 0 w 12237"/>
                <a:gd name="connsiteY0" fmla="*/ 17483 h 17482"/>
                <a:gd name="connsiteX1" fmla="*/ 0 w 12237"/>
                <a:gd name="connsiteY1" fmla="*/ 0 h 17482"/>
                <a:gd name="connsiteX2" fmla="*/ 12238 w 12237"/>
                <a:gd name="connsiteY2" fmla="*/ 8741 h 17482"/>
                <a:gd name="connsiteX3" fmla="*/ 0 w 12237"/>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2237" h="17482">
                  <a:moveTo>
                    <a:pt x="0" y="17483"/>
                  </a:moveTo>
                  <a:cubicBezTo>
                    <a:pt x="0" y="11364"/>
                    <a:pt x="0" y="6119"/>
                    <a:pt x="0" y="0"/>
                  </a:cubicBezTo>
                  <a:cubicBezTo>
                    <a:pt x="4371" y="2622"/>
                    <a:pt x="7867" y="6119"/>
                    <a:pt x="12238" y="8741"/>
                  </a:cubicBezTo>
                  <a:cubicBezTo>
                    <a:pt x="8741" y="11364"/>
                    <a:pt x="4371" y="13986"/>
                    <a:pt x="0" y="17483"/>
                  </a:cubicBezTo>
                  <a:close/>
                </a:path>
              </a:pathLst>
            </a:custGeom>
            <a:solidFill>
              <a:srgbClr val="E17A69"/>
            </a:solidFill>
            <a:ln w="8731" cap="flat">
              <a:noFill/>
              <a:prstDash val="solid"/>
              <a:miter/>
            </a:ln>
          </p:spPr>
          <p:txBody>
            <a:bodyPr rtlCol="0" anchor="ctr"/>
            <a:lstStyle/>
            <a:p>
              <a:endParaRPr lang="en-GB"/>
            </a:p>
          </p:txBody>
        </p:sp>
        <p:sp>
          <p:nvSpPr>
            <p:cNvPr id="1540" name="Freeform: Shape 1539">
              <a:extLst>
                <a:ext uri="{FF2B5EF4-FFF2-40B4-BE49-F238E27FC236}">
                  <a16:creationId xmlns:a16="http://schemas.microsoft.com/office/drawing/2014/main" id="{05814F81-258D-8680-39F3-A4D1062CF648}"/>
                </a:ext>
              </a:extLst>
            </p:cNvPr>
            <p:cNvSpPr/>
            <p:nvPr/>
          </p:nvSpPr>
          <p:spPr>
            <a:xfrm>
              <a:off x="10965578" y="5716059"/>
              <a:ext cx="55070" cy="60316"/>
            </a:xfrm>
            <a:custGeom>
              <a:avLst/>
              <a:gdLst>
                <a:gd name="connsiteX0" fmla="*/ 13112 w 55070"/>
                <a:gd name="connsiteY0" fmla="*/ 0 h 60316"/>
                <a:gd name="connsiteX1" fmla="*/ 55071 w 55070"/>
                <a:gd name="connsiteY1" fmla="*/ 41959 h 60316"/>
                <a:gd name="connsiteX2" fmla="*/ 44581 w 55070"/>
                <a:gd name="connsiteY2" fmla="*/ 60316 h 60316"/>
                <a:gd name="connsiteX3" fmla="*/ 8741 w 55070"/>
                <a:gd name="connsiteY3" fmla="*/ 31469 h 60316"/>
                <a:gd name="connsiteX4" fmla="*/ 0 w 55070"/>
                <a:gd name="connsiteY4" fmla="*/ 6994 h 60316"/>
                <a:gd name="connsiteX5" fmla="*/ 13112 w 55070"/>
                <a:gd name="connsiteY5" fmla="*/ 0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070" h="60316">
                  <a:moveTo>
                    <a:pt x="13112" y="0"/>
                  </a:moveTo>
                  <a:cubicBezTo>
                    <a:pt x="27098" y="13987"/>
                    <a:pt x="41085" y="27973"/>
                    <a:pt x="55071" y="41959"/>
                  </a:cubicBezTo>
                  <a:cubicBezTo>
                    <a:pt x="51574" y="48078"/>
                    <a:pt x="48078" y="54197"/>
                    <a:pt x="44581" y="60316"/>
                  </a:cubicBezTo>
                  <a:cubicBezTo>
                    <a:pt x="32343" y="50701"/>
                    <a:pt x="20979" y="41085"/>
                    <a:pt x="8741" y="31469"/>
                  </a:cubicBezTo>
                  <a:cubicBezTo>
                    <a:pt x="6119" y="23602"/>
                    <a:pt x="2622" y="15735"/>
                    <a:pt x="0" y="6994"/>
                  </a:cubicBezTo>
                  <a:cubicBezTo>
                    <a:pt x="4371" y="4371"/>
                    <a:pt x="8741" y="1748"/>
                    <a:pt x="13112" y="0"/>
                  </a:cubicBezTo>
                  <a:close/>
                </a:path>
              </a:pathLst>
            </a:custGeom>
            <a:solidFill>
              <a:srgbClr val="4F513D"/>
            </a:solidFill>
            <a:ln w="8731" cap="flat">
              <a:noFill/>
              <a:prstDash val="solid"/>
              <a:miter/>
            </a:ln>
          </p:spPr>
          <p:txBody>
            <a:bodyPr rtlCol="0" anchor="ctr"/>
            <a:lstStyle/>
            <a:p>
              <a:endParaRPr lang="en-GB"/>
            </a:p>
          </p:txBody>
        </p:sp>
        <p:sp>
          <p:nvSpPr>
            <p:cNvPr id="1541" name="Freeform: Shape 1540">
              <a:extLst>
                <a:ext uri="{FF2B5EF4-FFF2-40B4-BE49-F238E27FC236}">
                  <a16:creationId xmlns:a16="http://schemas.microsoft.com/office/drawing/2014/main" id="{EEB0CC0E-F0B8-9164-9708-F5B23C0AC228}"/>
                </a:ext>
              </a:extLst>
            </p:cNvPr>
            <p:cNvSpPr/>
            <p:nvPr/>
          </p:nvSpPr>
          <p:spPr>
            <a:xfrm>
              <a:off x="10897394" y="5697702"/>
              <a:ext cx="44581" cy="38462"/>
            </a:xfrm>
            <a:custGeom>
              <a:avLst/>
              <a:gdLst>
                <a:gd name="connsiteX0" fmla="*/ 27098 w 44581"/>
                <a:gd name="connsiteY0" fmla="*/ 0 h 38462"/>
                <a:gd name="connsiteX1" fmla="*/ 41085 w 44581"/>
                <a:gd name="connsiteY1" fmla="*/ 4371 h 38462"/>
                <a:gd name="connsiteX2" fmla="*/ 44581 w 44581"/>
                <a:gd name="connsiteY2" fmla="*/ 16609 h 38462"/>
                <a:gd name="connsiteX3" fmla="*/ 13986 w 44581"/>
                <a:gd name="connsiteY3" fmla="*/ 38462 h 38462"/>
                <a:gd name="connsiteX4" fmla="*/ 0 w 44581"/>
                <a:gd name="connsiteY4" fmla="*/ 14861 h 38462"/>
                <a:gd name="connsiteX5" fmla="*/ 27098 w 44581"/>
                <a:gd name="connsiteY5" fmla="*/ 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38462">
                  <a:moveTo>
                    <a:pt x="27098" y="0"/>
                  </a:moveTo>
                  <a:cubicBezTo>
                    <a:pt x="31469" y="1748"/>
                    <a:pt x="36714" y="2622"/>
                    <a:pt x="41085" y="4371"/>
                  </a:cubicBezTo>
                  <a:cubicBezTo>
                    <a:pt x="41959" y="8741"/>
                    <a:pt x="42833" y="12238"/>
                    <a:pt x="44581" y="16609"/>
                  </a:cubicBezTo>
                  <a:cubicBezTo>
                    <a:pt x="34092" y="23602"/>
                    <a:pt x="24476" y="31469"/>
                    <a:pt x="13986" y="38462"/>
                  </a:cubicBezTo>
                  <a:cubicBezTo>
                    <a:pt x="9616" y="30595"/>
                    <a:pt x="4371" y="22727"/>
                    <a:pt x="0" y="14861"/>
                  </a:cubicBezTo>
                  <a:cubicBezTo>
                    <a:pt x="7867" y="9615"/>
                    <a:pt x="17483" y="5245"/>
                    <a:pt x="27098" y="0"/>
                  </a:cubicBezTo>
                  <a:close/>
                </a:path>
              </a:pathLst>
            </a:custGeom>
            <a:solidFill>
              <a:srgbClr val="B23D4A"/>
            </a:solidFill>
            <a:ln w="8731" cap="flat">
              <a:noFill/>
              <a:prstDash val="solid"/>
              <a:miter/>
            </a:ln>
          </p:spPr>
          <p:txBody>
            <a:bodyPr rtlCol="0" anchor="ctr"/>
            <a:lstStyle/>
            <a:p>
              <a:endParaRPr lang="en-GB"/>
            </a:p>
          </p:txBody>
        </p:sp>
        <p:sp>
          <p:nvSpPr>
            <p:cNvPr id="1542" name="Freeform: Shape 1541">
              <a:extLst>
                <a:ext uri="{FF2B5EF4-FFF2-40B4-BE49-F238E27FC236}">
                  <a16:creationId xmlns:a16="http://schemas.microsoft.com/office/drawing/2014/main" id="{EC3A09F6-37BE-CA1B-C798-CD22DB715B46}"/>
                </a:ext>
              </a:extLst>
            </p:cNvPr>
            <p:cNvSpPr/>
            <p:nvPr/>
          </p:nvSpPr>
          <p:spPr>
            <a:xfrm>
              <a:off x="10937605" y="5685464"/>
              <a:ext cx="41958" cy="36714"/>
            </a:xfrm>
            <a:custGeom>
              <a:avLst/>
              <a:gdLst>
                <a:gd name="connsiteX0" fmla="*/ 3497 w 41958"/>
                <a:gd name="connsiteY0" fmla="*/ 28847 h 36714"/>
                <a:gd name="connsiteX1" fmla="*/ 0 w 41958"/>
                <a:gd name="connsiteY1" fmla="*/ 16609 h 36714"/>
                <a:gd name="connsiteX2" fmla="*/ 2622 w 41958"/>
                <a:gd name="connsiteY2" fmla="*/ 6994 h 36714"/>
                <a:gd name="connsiteX3" fmla="*/ 19231 w 41958"/>
                <a:gd name="connsiteY3" fmla="*/ 0 h 36714"/>
                <a:gd name="connsiteX4" fmla="*/ 19231 w 41958"/>
                <a:gd name="connsiteY4" fmla="*/ 0 h 36714"/>
                <a:gd name="connsiteX5" fmla="*/ 37588 w 41958"/>
                <a:gd name="connsiteY5" fmla="*/ 9616 h 36714"/>
                <a:gd name="connsiteX6" fmla="*/ 37588 w 41958"/>
                <a:gd name="connsiteY6" fmla="*/ 8741 h 36714"/>
                <a:gd name="connsiteX7" fmla="*/ 41959 w 41958"/>
                <a:gd name="connsiteY7" fmla="*/ 26224 h 36714"/>
                <a:gd name="connsiteX8" fmla="*/ 41085 w 41958"/>
                <a:gd name="connsiteY8" fmla="*/ 29721 h 36714"/>
                <a:gd name="connsiteX9" fmla="*/ 27973 w 41958"/>
                <a:gd name="connsiteY9" fmla="*/ 36714 h 36714"/>
                <a:gd name="connsiteX10" fmla="*/ 3497 w 41958"/>
                <a:gd name="connsiteY10" fmla="*/ 28847 h 36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8" h="36714">
                  <a:moveTo>
                    <a:pt x="3497" y="28847"/>
                  </a:moveTo>
                  <a:cubicBezTo>
                    <a:pt x="2622" y="24476"/>
                    <a:pt x="1748" y="20980"/>
                    <a:pt x="0" y="16609"/>
                  </a:cubicBezTo>
                  <a:cubicBezTo>
                    <a:pt x="874" y="13112"/>
                    <a:pt x="1748" y="9616"/>
                    <a:pt x="2622" y="6994"/>
                  </a:cubicBezTo>
                  <a:cubicBezTo>
                    <a:pt x="7867" y="4371"/>
                    <a:pt x="13112" y="2623"/>
                    <a:pt x="19231" y="0"/>
                  </a:cubicBezTo>
                  <a:cubicBezTo>
                    <a:pt x="19231" y="0"/>
                    <a:pt x="19231" y="0"/>
                    <a:pt x="19231" y="0"/>
                  </a:cubicBezTo>
                  <a:cubicBezTo>
                    <a:pt x="25350" y="3497"/>
                    <a:pt x="31469" y="6119"/>
                    <a:pt x="37588" y="9616"/>
                  </a:cubicBezTo>
                  <a:lnTo>
                    <a:pt x="37588" y="8741"/>
                  </a:lnTo>
                  <a:cubicBezTo>
                    <a:pt x="39336" y="14861"/>
                    <a:pt x="40211" y="20980"/>
                    <a:pt x="41959" y="26224"/>
                  </a:cubicBezTo>
                  <a:cubicBezTo>
                    <a:pt x="41959" y="26224"/>
                    <a:pt x="41085" y="29721"/>
                    <a:pt x="41085" y="29721"/>
                  </a:cubicBezTo>
                  <a:cubicBezTo>
                    <a:pt x="36714" y="32343"/>
                    <a:pt x="32343" y="34966"/>
                    <a:pt x="27973" y="36714"/>
                  </a:cubicBezTo>
                  <a:cubicBezTo>
                    <a:pt x="20105" y="34966"/>
                    <a:pt x="11364" y="31469"/>
                    <a:pt x="3497" y="28847"/>
                  </a:cubicBezTo>
                  <a:close/>
                </a:path>
              </a:pathLst>
            </a:custGeom>
            <a:solidFill>
              <a:srgbClr val="8C5D5A"/>
            </a:solidFill>
            <a:ln w="8731" cap="flat">
              <a:noFill/>
              <a:prstDash val="solid"/>
              <a:miter/>
            </a:ln>
          </p:spPr>
          <p:txBody>
            <a:bodyPr rtlCol="0" anchor="ctr"/>
            <a:lstStyle/>
            <a:p>
              <a:endParaRPr lang="en-GB"/>
            </a:p>
          </p:txBody>
        </p:sp>
        <p:sp>
          <p:nvSpPr>
            <p:cNvPr id="1543" name="Freeform: Shape 1542">
              <a:extLst>
                <a:ext uri="{FF2B5EF4-FFF2-40B4-BE49-F238E27FC236}">
                  <a16:creationId xmlns:a16="http://schemas.microsoft.com/office/drawing/2014/main" id="{19BEAC53-E4A5-A101-CD37-6394B743F364}"/>
                </a:ext>
              </a:extLst>
            </p:cNvPr>
            <p:cNvSpPr/>
            <p:nvPr/>
          </p:nvSpPr>
          <p:spPr>
            <a:xfrm>
              <a:off x="10940227" y="5782494"/>
              <a:ext cx="26224" cy="44581"/>
            </a:xfrm>
            <a:custGeom>
              <a:avLst/>
              <a:gdLst>
                <a:gd name="connsiteX0" fmla="*/ 26224 w 26224"/>
                <a:gd name="connsiteY0" fmla="*/ 0 h 44581"/>
                <a:gd name="connsiteX1" fmla="*/ 17483 w 26224"/>
                <a:gd name="connsiteY1" fmla="*/ 44581 h 44581"/>
                <a:gd name="connsiteX2" fmla="*/ 0 w 26224"/>
                <a:gd name="connsiteY2" fmla="*/ 16608 h 44581"/>
                <a:gd name="connsiteX3" fmla="*/ 26224 w 26224"/>
                <a:gd name="connsiteY3" fmla="*/ 0 h 44581"/>
              </a:gdLst>
              <a:ahLst/>
              <a:cxnLst>
                <a:cxn ang="0">
                  <a:pos x="connsiteX0" y="connsiteY0"/>
                </a:cxn>
                <a:cxn ang="0">
                  <a:pos x="connsiteX1" y="connsiteY1"/>
                </a:cxn>
                <a:cxn ang="0">
                  <a:pos x="connsiteX2" y="connsiteY2"/>
                </a:cxn>
                <a:cxn ang="0">
                  <a:pos x="connsiteX3" y="connsiteY3"/>
                </a:cxn>
              </a:cxnLst>
              <a:rect l="l" t="t" r="r" b="b"/>
              <a:pathLst>
                <a:path w="26224" h="44581">
                  <a:moveTo>
                    <a:pt x="26224" y="0"/>
                  </a:moveTo>
                  <a:cubicBezTo>
                    <a:pt x="23602" y="14861"/>
                    <a:pt x="20105" y="29721"/>
                    <a:pt x="17483" y="44581"/>
                  </a:cubicBezTo>
                  <a:cubicBezTo>
                    <a:pt x="11364" y="34966"/>
                    <a:pt x="6119" y="26224"/>
                    <a:pt x="0" y="16608"/>
                  </a:cubicBezTo>
                  <a:cubicBezTo>
                    <a:pt x="8741" y="11364"/>
                    <a:pt x="17483" y="6119"/>
                    <a:pt x="26224" y="0"/>
                  </a:cubicBezTo>
                  <a:close/>
                </a:path>
              </a:pathLst>
            </a:custGeom>
            <a:solidFill>
              <a:srgbClr val="B09B7B"/>
            </a:solidFill>
            <a:ln w="8731" cap="flat">
              <a:noFill/>
              <a:prstDash val="solid"/>
              <a:miter/>
            </a:ln>
          </p:spPr>
          <p:txBody>
            <a:bodyPr rtlCol="0" anchor="ctr"/>
            <a:lstStyle/>
            <a:p>
              <a:endParaRPr lang="en-GB"/>
            </a:p>
          </p:txBody>
        </p:sp>
        <p:sp>
          <p:nvSpPr>
            <p:cNvPr id="1544" name="Freeform: Shape 1543">
              <a:extLst>
                <a:ext uri="{FF2B5EF4-FFF2-40B4-BE49-F238E27FC236}">
                  <a16:creationId xmlns:a16="http://schemas.microsoft.com/office/drawing/2014/main" id="{472DEECC-A2B1-47A3-6C6E-872C97A8B634}"/>
                </a:ext>
              </a:extLst>
            </p:cNvPr>
            <p:cNvSpPr/>
            <p:nvPr/>
          </p:nvSpPr>
          <p:spPr>
            <a:xfrm>
              <a:off x="10933234" y="5798228"/>
              <a:ext cx="23601" cy="32343"/>
            </a:xfrm>
            <a:custGeom>
              <a:avLst/>
              <a:gdLst>
                <a:gd name="connsiteX0" fmla="*/ 6119 w 23601"/>
                <a:gd name="connsiteY0" fmla="*/ 874 h 32343"/>
                <a:gd name="connsiteX1" fmla="*/ 23602 w 23601"/>
                <a:gd name="connsiteY1" fmla="*/ 28847 h 32343"/>
                <a:gd name="connsiteX2" fmla="*/ 6993 w 23601"/>
                <a:gd name="connsiteY2" fmla="*/ 32343 h 32343"/>
                <a:gd name="connsiteX3" fmla="*/ 0 w 23601"/>
                <a:gd name="connsiteY3" fmla="*/ 0 h 32343"/>
                <a:gd name="connsiteX4" fmla="*/ 6119 w 23601"/>
                <a:gd name="connsiteY4" fmla="*/ 874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32343">
                  <a:moveTo>
                    <a:pt x="6119" y="874"/>
                  </a:moveTo>
                  <a:cubicBezTo>
                    <a:pt x="12238" y="10490"/>
                    <a:pt x="17483" y="19231"/>
                    <a:pt x="23602" y="28847"/>
                  </a:cubicBezTo>
                  <a:cubicBezTo>
                    <a:pt x="18357" y="29721"/>
                    <a:pt x="12238" y="31469"/>
                    <a:pt x="6993" y="32343"/>
                  </a:cubicBezTo>
                  <a:cubicBezTo>
                    <a:pt x="4371" y="21854"/>
                    <a:pt x="1748" y="11364"/>
                    <a:pt x="0" y="0"/>
                  </a:cubicBezTo>
                  <a:cubicBezTo>
                    <a:pt x="2622" y="0"/>
                    <a:pt x="4371" y="0"/>
                    <a:pt x="6119" y="874"/>
                  </a:cubicBezTo>
                  <a:close/>
                </a:path>
              </a:pathLst>
            </a:custGeom>
            <a:solidFill>
              <a:srgbClr val="DB7F59"/>
            </a:solidFill>
            <a:ln w="8731" cap="flat">
              <a:noFill/>
              <a:prstDash val="solid"/>
              <a:miter/>
            </a:ln>
          </p:spPr>
          <p:txBody>
            <a:bodyPr rtlCol="0" anchor="ctr"/>
            <a:lstStyle/>
            <a:p>
              <a:endParaRPr lang="en-GB"/>
            </a:p>
          </p:txBody>
        </p:sp>
        <p:sp>
          <p:nvSpPr>
            <p:cNvPr id="1545" name="Freeform: Shape 1544">
              <a:extLst>
                <a:ext uri="{FF2B5EF4-FFF2-40B4-BE49-F238E27FC236}">
                  <a16:creationId xmlns:a16="http://schemas.microsoft.com/office/drawing/2014/main" id="{AA03349D-4B59-B4DF-AC60-861658802C2C}"/>
                </a:ext>
              </a:extLst>
            </p:cNvPr>
            <p:cNvSpPr/>
            <p:nvPr/>
          </p:nvSpPr>
          <p:spPr>
            <a:xfrm>
              <a:off x="10923619" y="5760640"/>
              <a:ext cx="7867" cy="13112"/>
            </a:xfrm>
            <a:custGeom>
              <a:avLst/>
              <a:gdLst>
                <a:gd name="connsiteX0" fmla="*/ 7867 w 7867"/>
                <a:gd name="connsiteY0" fmla="*/ 11364 h 13112"/>
                <a:gd name="connsiteX1" fmla="*/ 1748 w 7867"/>
                <a:gd name="connsiteY1" fmla="*/ 13112 h 13112"/>
                <a:gd name="connsiteX2" fmla="*/ 0 w 7867"/>
                <a:gd name="connsiteY2" fmla="*/ 5245 h 13112"/>
                <a:gd name="connsiteX3" fmla="*/ 4371 w 7867"/>
                <a:gd name="connsiteY3" fmla="*/ 0 h 13112"/>
                <a:gd name="connsiteX4" fmla="*/ 7867 w 7867"/>
                <a:gd name="connsiteY4" fmla="*/ 11364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3112">
                  <a:moveTo>
                    <a:pt x="7867" y="11364"/>
                  </a:moveTo>
                  <a:cubicBezTo>
                    <a:pt x="5245" y="12238"/>
                    <a:pt x="3497" y="12238"/>
                    <a:pt x="1748" y="13112"/>
                  </a:cubicBezTo>
                  <a:cubicBezTo>
                    <a:pt x="874" y="10490"/>
                    <a:pt x="0" y="7867"/>
                    <a:pt x="0" y="5245"/>
                  </a:cubicBezTo>
                  <a:cubicBezTo>
                    <a:pt x="0" y="3496"/>
                    <a:pt x="2623" y="1748"/>
                    <a:pt x="4371" y="0"/>
                  </a:cubicBezTo>
                  <a:cubicBezTo>
                    <a:pt x="5245" y="3496"/>
                    <a:pt x="6119" y="6993"/>
                    <a:pt x="7867" y="11364"/>
                  </a:cubicBezTo>
                  <a:close/>
                </a:path>
              </a:pathLst>
            </a:custGeom>
            <a:solidFill>
              <a:srgbClr val="B23D4A"/>
            </a:solidFill>
            <a:ln w="8731" cap="flat">
              <a:noFill/>
              <a:prstDash val="solid"/>
              <a:miter/>
            </a:ln>
          </p:spPr>
          <p:txBody>
            <a:bodyPr rtlCol="0" anchor="ctr"/>
            <a:lstStyle/>
            <a:p>
              <a:endParaRPr lang="en-GB"/>
            </a:p>
          </p:txBody>
        </p:sp>
        <p:sp>
          <p:nvSpPr>
            <p:cNvPr id="1546" name="Freeform: Shape 1545">
              <a:extLst>
                <a:ext uri="{FF2B5EF4-FFF2-40B4-BE49-F238E27FC236}">
                  <a16:creationId xmlns:a16="http://schemas.microsoft.com/office/drawing/2014/main" id="{A84D0A1F-025A-24DE-7F5F-F0CB05B7454E}"/>
                </a:ext>
              </a:extLst>
            </p:cNvPr>
            <p:cNvSpPr/>
            <p:nvPr/>
          </p:nvSpPr>
          <p:spPr>
            <a:xfrm>
              <a:off x="11560868" y="1157406"/>
              <a:ext cx="26224" cy="20105"/>
            </a:xfrm>
            <a:custGeom>
              <a:avLst/>
              <a:gdLst>
                <a:gd name="connsiteX0" fmla="*/ 26224 w 26224"/>
                <a:gd name="connsiteY0" fmla="*/ 874 h 20105"/>
                <a:gd name="connsiteX1" fmla="*/ 10490 w 26224"/>
                <a:gd name="connsiteY1" fmla="*/ 20105 h 20105"/>
                <a:gd name="connsiteX2" fmla="*/ 0 w 26224"/>
                <a:gd name="connsiteY2" fmla="*/ 0 h 20105"/>
                <a:gd name="connsiteX3" fmla="*/ 26224 w 26224"/>
                <a:gd name="connsiteY3" fmla="*/ 874 h 20105"/>
              </a:gdLst>
              <a:ahLst/>
              <a:cxnLst>
                <a:cxn ang="0">
                  <a:pos x="connsiteX0" y="connsiteY0"/>
                </a:cxn>
                <a:cxn ang="0">
                  <a:pos x="connsiteX1" y="connsiteY1"/>
                </a:cxn>
                <a:cxn ang="0">
                  <a:pos x="connsiteX2" y="connsiteY2"/>
                </a:cxn>
                <a:cxn ang="0">
                  <a:pos x="connsiteX3" y="connsiteY3"/>
                </a:cxn>
              </a:cxnLst>
              <a:rect l="l" t="t" r="r" b="b"/>
              <a:pathLst>
                <a:path w="26224" h="20105">
                  <a:moveTo>
                    <a:pt x="26224" y="874"/>
                  </a:moveTo>
                  <a:cubicBezTo>
                    <a:pt x="20980" y="6993"/>
                    <a:pt x="15735" y="13986"/>
                    <a:pt x="10490" y="20105"/>
                  </a:cubicBezTo>
                  <a:cubicBezTo>
                    <a:pt x="6993" y="13112"/>
                    <a:pt x="3497" y="6993"/>
                    <a:pt x="0" y="0"/>
                  </a:cubicBezTo>
                  <a:cubicBezTo>
                    <a:pt x="8741" y="874"/>
                    <a:pt x="17483" y="874"/>
                    <a:pt x="26224" y="874"/>
                  </a:cubicBezTo>
                  <a:close/>
                </a:path>
              </a:pathLst>
            </a:custGeom>
            <a:solidFill>
              <a:srgbClr val="D6273B"/>
            </a:solidFill>
            <a:ln w="8731" cap="flat">
              <a:noFill/>
              <a:prstDash val="solid"/>
              <a:miter/>
            </a:ln>
          </p:spPr>
          <p:txBody>
            <a:bodyPr rtlCol="0" anchor="ctr"/>
            <a:lstStyle/>
            <a:p>
              <a:endParaRPr lang="en-GB"/>
            </a:p>
          </p:txBody>
        </p:sp>
        <p:sp>
          <p:nvSpPr>
            <p:cNvPr id="1547" name="Freeform: Shape 1546">
              <a:extLst>
                <a:ext uri="{FF2B5EF4-FFF2-40B4-BE49-F238E27FC236}">
                  <a16:creationId xmlns:a16="http://schemas.microsoft.com/office/drawing/2014/main" id="{3598D2AC-0A7D-E69A-31F0-5626AC44B01F}"/>
                </a:ext>
              </a:extLst>
            </p:cNvPr>
            <p:cNvSpPr/>
            <p:nvPr/>
          </p:nvSpPr>
          <p:spPr>
            <a:xfrm>
              <a:off x="9806465" y="256651"/>
              <a:ext cx="15734" cy="15248"/>
            </a:xfrm>
            <a:custGeom>
              <a:avLst/>
              <a:gdLst>
                <a:gd name="connsiteX0" fmla="*/ 15734 w 15734"/>
                <a:gd name="connsiteY0" fmla="*/ 389 h 15248"/>
                <a:gd name="connsiteX1" fmla="*/ 5245 w 15734"/>
                <a:gd name="connsiteY1" fmla="*/ 15249 h 15248"/>
                <a:gd name="connsiteX2" fmla="*/ 0 w 15734"/>
                <a:gd name="connsiteY2" fmla="*/ 10004 h 15248"/>
                <a:gd name="connsiteX3" fmla="*/ 15734 w 15734"/>
                <a:gd name="connsiteY3" fmla="*/ 389 h 15248"/>
                <a:gd name="connsiteX4" fmla="*/ 15734 w 15734"/>
                <a:gd name="connsiteY4" fmla="*/ 389 h 15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5248">
                  <a:moveTo>
                    <a:pt x="15734" y="389"/>
                  </a:moveTo>
                  <a:cubicBezTo>
                    <a:pt x="12238" y="5633"/>
                    <a:pt x="8741" y="10004"/>
                    <a:pt x="5245" y="15249"/>
                  </a:cubicBezTo>
                  <a:cubicBezTo>
                    <a:pt x="3497" y="13501"/>
                    <a:pt x="1748" y="11752"/>
                    <a:pt x="0" y="10004"/>
                  </a:cubicBezTo>
                  <a:cubicBezTo>
                    <a:pt x="5245" y="6508"/>
                    <a:pt x="10490" y="3011"/>
                    <a:pt x="15734" y="389"/>
                  </a:cubicBezTo>
                  <a:cubicBezTo>
                    <a:pt x="14860" y="-486"/>
                    <a:pt x="15734" y="389"/>
                    <a:pt x="15734" y="389"/>
                  </a:cubicBezTo>
                  <a:close/>
                </a:path>
              </a:pathLst>
            </a:custGeom>
            <a:solidFill>
              <a:srgbClr val="7B2B29"/>
            </a:solidFill>
            <a:ln w="8731" cap="flat">
              <a:noFill/>
              <a:prstDash val="solid"/>
              <a:miter/>
            </a:ln>
          </p:spPr>
          <p:txBody>
            <a:bodyPr rtlCol="0" anchor="ctr"/>
            <a:lstStyle/>
            <a:p>
              <a:endParaRPr lang="en-GB"/>
            </a:p>
          </p:txBody>
        </p:sp>
        <p:sp>
          <p:nvSpPr>
            <p:cNvPr id="1548" name="Freeform: Shape 1547">
              <a:extLst>
                <a:ext uri="{FF2B5EF4-FFF2-40B4-BE49-F238E27FC236}">
                  <a16:creationId xmlns:a16="http://schemas.microsoft.com/office/drawing/2014/main" id="{15AB180D-61DF-1A59-60AD-3F2EFD50E8EE}"/>
                </a:ext>
              </a:extLst>
            </p:cNvPr>
            <p:cNvSpPr/>
            <p:nvPr/>
          </p:nvSpPr>
          <p:spPr>
            <a:xfrm>
              <a:off x="9726043" y="257914"/>
              <a:ext cx="7867" cy="7867"/>
            </a:xfrm>
            <a:custGeom>
              <a:avLst/>
              <a:gdLst>
                <a:gd name="connsiteX0" fmla="*/ 0 w 7867"/>
                <a:gd name="connsiteY0" fmla="*/ 7867 h 7867"/>
                <a:gd name="connsiteX1" fmla="*/ 7867 w 7867"/>
                <a:gd name="connsiteY1" fmla="*/ 0 h 7867"/>
                <a:gd name="connsiteX2" fmla="*/ 0 w 7867"/>
                <a:gd name="connsiteY2" fmla="*/ 7867 h 7867"/>
              </a:gdLst>
              <a:ahLst/>
              <a:cxnLst>
                <a:cxn ang="0">
                  <a:pos x="connsiteX0" y="connsiteY0"/>
                </a:cxn>
                <a:cxn ang="0">
                  <a:pos x="connsiteX1" y="connsiteY1"/>
                </a:cxn>
                <a:cxn ang="0">
                  <a:pos x="connsiteX2" y="connsiteY2"/>
                </a:cxn>
              </a:cxnLst>
              <a:rect l="l" t="t" r="r" b="b"/>
              <a:pathLst>
                <a:path w="7867" h="7867">
                  <a:moveTo>
                    <a:pt x="0" y="7867"/>
                  </a:moveTo>
                  <a:cubicBezTo>
                    <a:pt x="2622" y="5245"/>
                    <a:pt x="5245" y="2622"/>
                    <a:pt x="7867" y="0"/>
                  </a:cubicBezTo>
                  <a:cubicBezTo>
                    <a:pt x="5245" y="3497"/>
                    <a:pt x="2622" y="5245"/>
                    <a:pt x="0" y="7867"/>
                  </a:cubicBezTo>
                  <a:close/>
                </a:path>
              </a:pathLst>
            </a:custGeom>
            <a:solidFill>
              <a:srgbClr val="7E4E29"/>
            </a:solidFill>
            <a:ln w="8731" cap="flat">
              <a:noFill/>
              <a:prstDash val="solid"/>
              <a:miter/>
            </a:ln>
          </p:spPr>
          <p:txBody>
            <a:bodyPr rtlCol="0" anchor="ctr"/>
            <a:lstStyle/>
            <a:p>
              <a:endParaRPr lang="en-GB"/>
            </a:p>
          </p:txBody>
        </p:sp>
        <p:sp>
          <p:nvSpPr>
            <p:cNvPr id="1549" name="Freeform: Shape 1548">
              <a:extLst>
                <a:ext uri="{FF2B5EF4-FFF2-40B4-BE49-F238E27FC236}">
                  <a16:creationId xmlns:a16="http://schemas.microsoft.com/office/drawing/2014/main" id="{BD57D5E1-0264-B6FA-2C1A-8DFD1C4AF5EB}"/>
                </a:ext>
              </a:extLst>
            </p:cNvPr>
            <p:cNvSpPr/>
            <p:nvPr/>
          </p:nvSpPr>
          <p:spPr>
            <a:xfrm>
              <a:off x="9117640" y="3628607"/>
              <a:ext cx="25350" cy="54196"/>
            </a:xfrm>
            <a:custGeom>
              <a:avLst/>
              <a:gdLst>
                <a:gd name="connsiteX0" fmla="*/ 0 w 25350"/>
                <a:gd name="connsiteY0" fmla="*/ 41085 h 54196"/>
                <a:gd name="connsiteX1" fmla="*/ 10490 w 25350"/>
                <a:gd name="connsiteY1" fmla="*/ 0 h 54196"/>
                <a:gd name="connsiteX2" fmla="*/ 17483 w 25350"/>
                <a:gd name="connsiteY2" fmla="*/ 2623 h 54196"/>
                <a:gd name="connsiteX3" fmla="*/ 23602 w 25350"/>
                <a:gd name="connsiteY3" fmla="*/ 26224 h 54196"/>
                <a:gd name="connsiteX4" fmla="*/ 25350 w 25350"/>
                <a:gd name="connsiteY4" fmla="*/ 38462 h 54196"/>
                <a:gd name="connsiteX5" fmla="*/ 24476 w 25350"/>
                <a:gd name="connsiteY5" fmla="*/ 52449 h 54196"/>
                <a:gd name="connsiteX6" fmla="*/ 4371 w 25350"/>
                <a:gd name="connsiteY6" fmla="*/ 54197 h 54196"/>
                <a:gd name="connsiteX7" fmla="*/ 0 w 25350"/>
                <a:gd name="connsiteY7" fmla="*/ 41085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50" h="54196">
                  <a:moveTo>
                    <a:pt x="0" y="41085"/>
                  </a:moveTo>
                  <a:cubicBezTo>
                    <a:pt x="3497" y="27098"/>
                    <a:pt x="6993" y="13986"/>
                    <a:pt x="10490" y="0"/>
                  </a:cubicBezTo>
                  <a:cubicBezTo>
                    <a:pt x="13112" y="874"/>
                    <a:pt x="15735" y="1748"/>
                    <a:pt x="17483" y="2623"/>
                  </a:cubicBezTo>
                  <a:cubicBezTo>
                    <a:pt x="19231" y="10490"/>
                    <a:pt x="21854" y="18357"/>
                    <a:pt x="23602" y="26224"/>
                  </a:cubicBezTo>
                  <a:cubicBezTo>
                    <a:pt x="24476" y="30595"/>
                    <a:pt x="24476" y="34966"/>
                    <a:pt x="25350" y="38462"/>
                  </a:cubicBezTo>
                  <a:cubicBezTo>
                    <a:pt x="24476" y="42833"/>
                    <a:pt x="24476" y="48078"/>
                    <a:pt x="24476" y="52449"/>
                  </a:cubicBezTo>
                  <a:cubicBezTo>
                    <a:pt x="17483" y="53323"/>
                    <a:pt x="10490" y="53323"/>
                    <a:pt x="4371" y="54197"/>
                  </a:cubicBezTo>
                  <a:cubicBezTo>
                    <a:pt x="2622" y="49826"/>
                    <a:pt x="1748" y="45456"/>
                    <a:pt x="0" y="41085"/>
                  </a:cubicBezTo>
                  <a:close/>
                </a:path>
              </a:pathLst>
            </a:custGeom>
            <a:solidFill>
              <a:srgbClr val="BA3325"/>
            </a:solidFill>
            <a:ln w="8731" cap="flat">
              <a:noFill/>
              <a:prstDash val="solid"/>
              <a:miter/>
            </a:ln>
          </p:spPr>
          <p:txBody>
            <a:bodyPr rtlCol="0" anchor="ctr"/>
            <a:lstStyle/>
            <a:p>
              <a:endParaRPr lang="en-GB"/>
            </a:p>
          </p:txBody>
        </p:sp>
        <p:sp>
          <p:nvSpPr>
            <p:cNvPr id="1550" name="Freeform: Shape 1549">
              <a:extLst>
                <a:ext uri="{FF2B5EF4-FFF2-40B4-BE49-F238E27FC236}">
                  <a16:creationId xmlns:a16="http://schemas.microsoft.com/office/drawing/2014/main" id="{E9911E4B-F1BB-540E-FFE8-1D15DA2719E9}"/>
                </a:ext>
              </a:extLst>
            </p:cNvPr>
            <p:cNvSpPr/>
            <p:nvPr/>
          </p:nvSpPr>
          <p:spPr>
            <a:xfrm>
              <a:off x="9121137" y="3677559"/>
              <a:ext cx="32343" cy="33217"/>
            </a:xfrm>
            <a:custGeom>
              <a:avLst/>
              <a:gdLst>
                <a:gd name="connsiteX0" fmla="*/ 0 w 32343"/>
                <a:gd name="connsiteY0" fmla="*/ 5245 h 33217"/>
                <a:gd name="connsiteX1" fmla="*/ 20105 w 32343"/>
                <a:gd name="connsiteY1" fmla="*/ 3497 h 33217"/>
                <a:gd name="connsiteX2" fmla="*/ 32343 w 32343"/>
                <a:gd name="connsiteY2" fmla="*/ 0 h 33217"/>
                <a:gd name="connsiteX3" fmla="*/ 13986 w 32343"/>
                <a:gd name="connsiteY3" fmla="*/ 33218 h 33217"/>
                <a:gd name="connsiteX4" fmla="*/ 0 w 32343"/>
                <a:gd name="connsiteY4" fmla="*/ 5245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33217">
                  <a:moveTo>
                    <a:pt x="0" y="5245"/>
                  </a:moveTo>
                  <a:cubicBezTo>
                    <a:pt x="6993" y="4371"/>
                    <a:pt x="13986" y="4371"/>
                    <a:pt x="20105" y="3497"/>
                  </a:cubicBezTo>
                  <a:cubicBezTo>
                    <a:pt x="24476" y="2623"/>
                    <a:pt x="28847" y="874"/>
                    <a:pt x="32343" y="0"/>
                  </a:cubicBezTo>
                  <a:cubicBezTo>
                    <a:pt x="26224" y="11364"/>
                    <a:pt x="20105" y="22728"/>
                    <a:pt x="13986" y="33218"/>
                  </a:cubicBezTo>
                  <a:cubicBezTo>
                    <a:pt x="10490" y="24476"/>
                    <a:pt x="5245" y="14861"/>
                    <a:pt x="0" y="5245"/>
                  </a:cubicBezTo>
                  <a:close/>
                </a:path>
              </a:pathLst>
            </a:custGeom>
            <a:solidFill>
              <a:srgbClr val="7B2B29"/>
            </a:solidFill>
            <a:ln w="8731" cap="flat">
              <a:noFill/>
              <a:prstDash val="solid"/>
              <a:miter/>
            </a:ln>
          </p:spPr>
          <p:txBody>
            <a:bodyPr rtlCol="0" anchor="ctr"/>
            <a:lstStyle/>
            <a:p>
              <a:endParaRPr lang="en-GB"/>
            </a:p>
          </p:txBody>
        </p:sp>
        <p:sp>
          <p:nvSpPr>
            <p:cNvPr id="1551" name="Freeform: Shape 1550">
              <a:extLst>
                <a:ext uri="{FF2B5EF4-FFF2-40B4-BE49-F238E27FC236}">
                  <a16:creationId xmlns:a16="http://schemas.microsoft.com/office/drawing/2014/main" id="{7006E528-90AD-69A4-97D3-9FD59572A511}"/>
                </a:ext>
              </a:extLst>
            </p:cNvPr>
            <p:cNvSpPr/>
            <p:nvPr/>
          </p:nvSpPr>
          <p:spPr>
            <a:xfrm>
              <a:off x="9142116" y="3667069"/>
              <a:ext cx="12238" cy="13986"/>
            </a:xfrm>
            <a:custGeom>
              <a:avLst/>
              <a:gdLst>
                <a:gd name="connsiteX0" fmla="*/ 12238 w 12238"/>
                <a:gd name="connsiteY0" fmla="*/ 10490 h 13986"/>
                <a:gd name="connsiteX1" fmla="*/ 0 w 12238"/>
                <a:gd name="connsiteY1" fmla="*/ 13986 h 13986"/>
                <a:gd name="connsiteX2" fmla="*/ 874 w 12238"/>
                <a:gd name="connsiteY2" fmla="*/ 0 h 13986"/>
                <a:gd name="connsiteX3" fmla="*/ 12238 w 12238"/>
                <a:gd name="connsiteY3" fmla="*/ 10490 h 13986"/>
              </a:gdLst>
              <a:ahLst/>
              <a:cxnLst>
                <a:cxn ang="0">
                  <a:pos x="connsiteX0" y="connsiteY0"/>
                </a:cxn>
                <a:cxn ang="0">
                  <a:pos x="connsiteX1" y="connsiteY1"/>
                </a:cxn>
                <a:cxn ang="0">
                  <a:pos x="connsiteX2" y="connsiteY2"/>
                </a:cxn>
                <a:cxn ang="0">
                  <a:pos x="connsiteX3" y="connsiteY3"/>
                </a:cxn>
              </a:cxnLst>
              <a:rect l="l" t="t" r="r" b="b"/>
              <a:pathLst>
                <a:path w="12238" h="13986">
                  <a:moveTo>
                    <a:pt x="12238" y="10490"/>
                  </a:moveTo>
                  <a:cubicBezTo>
                    <a:pt x="7867" y="11364"/>
                    <a:pt x="3497" y="13112"/>
                    <a:pt x="0" y="13986"/>
                  </a:cubicBezTo>
                  <a:cubicBezTo>
                    <a:pt x="0" y="9615"/>
                    <a:pt x="874" y="4371"/>
                    <a:pt x="874" y="0"/>
                  </a:cubicBezTo>
                  <a:cubicBezTo>
                    <a:pt x="4371" y="3497"/>
                    <a:pt x="8741" y="6993"/>
                    <a:pt x="12238" y="10490"/>
                  </a:cubicBezTo>
                  <a:close/>
                </a:path>
              </a:pathLst>
            </a:custGeom>
            <a:solidFill>
              <a:srgbClr val="E17A69"/>
            </a:solidFill>
            <a:ln w="8731" cap="flat">
              <a:noFill/>
              <a:prstDash val="solid"/>
              <a:miter/>
            </a:ln>
          </p:spPr>
          <p:txBody>
            <a:bodyPr rtlCol="0" anchor="ctr"/>
            <a:lstStyle/>
            <a:p>
              <a:endParaRPr lang="en-GB"/>
            </a:p>
          </p:txBody>
        </p:sp>
        <p:sp>
          <p:nvSpPr>
            <p:cNvPr id="1552" name="Freeform: Shape 1551">
              <a:extLst>
                <a:ext uri="{FF2B5EF4-FFF2-40B4-BE49-F238E27FC236}">
                  <a16:creationId xmlns:a16="http://schemas.microsoft.com/office/drawing/2014/main" id="{C451B52F-B3A1-3FBD-5362-6ED366F36828}"/>
                </a:ext>
              </a:extLst>
            </p:cNvPr>
            <p:cNvSpPr/>
            <p:nvPr/>
          </p:nvSpPr>
          <p:spPr>
            <a:xfrm>
              <a:off x="10553856" y="341831"/>
              <a:ext cx="46329" cy="40210"/>
            </a:xfrm>
            <a:custGeom>
              <a:avLst/>
              <a:gdLst>
                <a:gd name="connsiteX0" fmla="*/ 20105 w 46329"/>
                <a:gd name="connsiteY0" fmla="*/ 0 h 40210"/>
                <a:gd name="connsiteX1" fmla="*/ 46329 w 46329"/>
                <a:gd name="connsiteY1" fmla="*/ 7867 h 40210"/>
                <a:gd name="connsiteX2" fmla="*/ 2622 w 46329"/>
                <a:gd name="connsiteY2" fmla="*/ 40211 h 40210"/>
                <a:gd name="connsiteX3" fmla="*/ 0 w 46329"/>
                <a:gd name="connsiteY3" fmla="*/ 13112 h 40210"/>
                <a:gd name="connsiteX4" fmla="*/ 20105 w 46329"/>
                <a:gd name="connsiteY4" fmla="*/ 0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40210">
                  <a:moveTo>
                    <a:pt x="20105" y="0"/>
                  </a:moveTo>
                  <a:cubicBezTo>
                    <a:pt x="28847" y="2622"/>
                    <a:pt x="37588" y="5245"/>
                    <a:pt x="46329" y="7867"/>
                  </a:cubicBezTo>
                  <a:cubicBezTo>
                    <a:pt x="31469" y="18357"/>
                    <a:pt x="17483" y="29721"/>
                    <a:pt x="2622" y="40211"/>
                  </a:cubicBezTo>
                  <a:cubicBezTo>
                    <a:pt x="1748" y="31469"/>
                    <a:pt x="874" y="22728"/>
                    <a:pt x="0" y="13112"/>
                  </a:cubicBezTo>
                  <a:cubicBezTo>
                    <a:pt x="6993" y="8741"/>
                    <a:pt x="13986" y="4371"/>
                    <a:pt x="20105" y="0"/>
                  </a:cubicBezTo>
                  <a:close/>
                </a:path>
              </a:pathLst>
            </a:custGeom>
            <a:solidFill>
              <a:srgbClr val="4F513D"/>
            </a:solidFill>
            <a:ln w="8731" cap="flat">
              <a:noFill/>
              <a:prstDash val="solid"/>
              <a:miter/>
            </a:ln>
          </p:spPr>
          <p:txBody>
            <a:bodyPr rtlCol="0" anchor="ctr"/>
            <a:lstStyle/>
            <a:p>
              <a:endParaRPr lang="en-GB"/>
            </a:p>
          </p:txBody>
        </p:sp>
        <p:sp>
          <p:nvSpPr>
            <p:cNvPr id="1553" name="Freeform: Shape 1552">
              <a:extLst>
                <a:ext uri="{FF2B5EF4-FFF2-40B4-BE49-F238E27FC236}">
                  <a16:creationId xmlns:a16="http://schemas.microsoft.com/office/drawing/2014/main" id="{E6ADB918-454C-2D5E-B302-1B9EF34E01FA}"/>
                </a:ext>
              </a:extLst>
            </p:cNvPr>
            <p:cNvSpPr/>
            <p:nvPr/>
          </p:nvSpPr>
          <p:spPr>
            <a:xfrm>
              <a:off x="10277627" y="2257077"/>
              <a:ext cx="62938" cy="39336"/>
            </a:xfrm>
            <a:custGeom>
              <a:avLst/>
              <a:gdLst>
                <a:gd name="connsiteX0" fmla="*/ 5245 w 62938"/>
                <a:gd name="connsiteY0" fmla="*/ 2623 h 39336"/>
                <a:gd name="connsiteX1" fmla="*/ 24476 w 62938"/>
                <a:gd name="connsiteY1" fmla="*/ 0 h 39336"/>
                <a:gd name="connsiteX2" fmla="*/ 62938 w 62938"/>
                <a:gd name="connsiteY2" fmla="*/ 26224 h 39336"/>
                <a:gd name="connsiteX3" fmla="*/ 41959 w 62938"/>
                <a:gd name="connsiteY3" fmla="*/ 30595 h 39336"/>
                <a:gd name="connsiteX4" fmla="*/ 2622 w 62938"/>
                <a:gd name="connsiteY4" fmla="*/ 39336 h 39336"/>
                <a:gd name="connsiteX5" fmla="*/ 0 w 62938"/>
                <a:gd name="connsiteY5" fmla="*/ 10490 h 39336"/>
                <a:gd name="connsiteX6" fmla="*/ 5245 w 62938"/>
                <a:gd name="connsiteY6" fmla="*/ 2623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38" h="39336">
                  <a:moveTo>
                    <a:pt x="5245" y="2623"/>
                  </a:moveTo>
                  <a:cubicBezTo>
                    <a:pt x="11364" y="1748"/>
                    <a:pt x="17483" y="874"/>
                    <a:pt x="24476" y="0"/>
                  </a:cubicBezTo>
                  <a:cubicBezTo>
                    <a:pt x="37588" y="8741"/>
                    <a:pt x="49826" y="17483"/>
                    <a:pt x="62938" y="26224"/>
                  </a:cubicBezTo>
                  <a:cubicBezTo>
                    <a:pt x="55945" y="27973"/>
                    <a:pt x="48952" y="28847"/>
                    <a:pt x="41959" y="30595"/>
                  </a:cubicBezTo>
                  <a:cubicBezTo>
                    <a:pt x="28847" y="33218"/>
                    <a:pt x="15735" y="36714"/>
                    <a:pt x="2622" y="39336"/>
                  </a:cubicBezTo>
                  <a:cubicBezTo>
                    <a:pt x="1748" y="29721"/>
                    <a:pt x="874" y="20105"/>
                    <a:pt x="0" y="10490"/>
                  </a:cubicBezTo>
                  <a:cubicBezTo>
                    <a:pt x="874" y="7867"/>
                    <a:pt x="2622" y="5245"/>
                    <a:pt x="5245" y="2623"/>
                  </a:cubicBezTo>
                  <a:close/>
                </a:path>
              </a:pathLst>
            </a:custGeom>
            <a:solidFill>
              <a:srgbClr val="BA3325"/>
            </a:solidFill>
            <a:ln w="8731" cap="flat">
              <a:noFill/>
              <a:prstDash val="solid"/>
              <a:miter/>
            </a:ln>
          </p:spPr>
          <p:txBody>
            <a:bodyPr rtlCol="0" anchor="ctr"/>
            <a:lstStyle/>
            <a:p>
              <a:endParaRPr lang="en-GB"/>
            </a:p>
          </p:txBody>
        </p:sp>
        <p:sp>
          <p:nvSpPr>
            <p:cNvPr id="1554" name="Freeform: Shape 1553">
              <a:extLst>
                <a:ext uri="{FF2B5EF4-FFF2-40B4-BE49-F238E27FC236}">
                  <a16:creationId xmlns:a16="http://schemas.microsoft.com/office/drawing/2014/main" id="{A7EF8CAD-6F67-88CF-AB92-A714A244EE17}"/>
                </a:ext>
              </a:extLst>
            </p:cNvPr>
            <p:cNvSpPr/>
            <p:nvPr/>
          </p:nvSpPr>
          <p:spPr>
            <a:xfrm>
              <a:off x="10304665" y="2182775"/>
              <a:ext cx="25411" cy="33217"/>
            </a:xfrm>
            <a:custGeom>
              <a:avLst/>
              <a:gdLst>
                <a:gd name="connsiteX0" fmla="*/ 13173 w 25411"/>
                <a:gd name="connsiteY0" fmla="*/ 33218 h 33217"/>
                <a:gd name="connsiteX1" fmla="*/ 61 w 25411"/>
                <a:gd name="connsiteY1" fmla="*/ 8741 h 33217"/>
                <a:gd name="connsiteX2" fmla="*/ 11425 w 25411"/>
                <a:gd name="connsiteY2" fmla="*/ 0 h 33217"/>
                <a:gd name="connsiteX3" fmla="*/ 25411 w 25411"/>
                <a:gd name="connsiteY3" fmla="*/ 27973 h 33217"/>
                <a:gd name="connsiteX4" fmla="*/ 13173 w 25411"/>
                <a:gd name="connsiteY4" fmla="*/ 33218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1" h="33217">
                  <a:moveTo>
                    <a:pt x="13173" y="33218"/>
                  </a:moveTo>
                  <a:cubicBezTo>
                    <a:pt x="8803" y="25350"/>
                    <a:pt x="3558" y="16609"/>
                    <a:pt x="61" y="8741"/>
                  </a:cubicBezTo>
                  <a:cubicBezTo>
                    <a:pt x="-813" y="7867"/>
                    <a:pt x="7928" y="2622"/>
                    <a:pt x="11425" y="0"/>
                  </a:cubicBezTo>
                  <a:cubicBezTo>
                    <a:pt x="15796" y="9616"/>
                    <a:pt x="20166" y="19231"/>
                    <a:pt x="25411" y="27973"/>
                  </a:cubicBezTo>
                  <a:cubicBezTo>
                    <a:pt x="21040" y="29721"/>
                    <a:pt x="17544" y="31469"/>
                    <a:pt x="13173" y="33218"/>
                  </a:cubicBezTo>
                  <a:close/>
                </a:path>
              </a:pathLst>
            </a:custGeom>
            <a:solidFill>
              <a:srgbClr val="D6273B"/>
            </a:solidFill>
            <a:ln w="8731" cap="flat">
              <a:noFill/>
              <a:prstDash val="solid"/>
              <a:miter/>
            </a:ln>
          </p:spPr>
          <p:txBody>
            <a:bodyPr rtlCol="0" anchor="ctr"/>
            <a:lstStyle/>
            <a:p>
              <a:endParaRPr lang="en-GB"/>
            </a:p>
          </p:txBody>
        </p:sp>
        <p:sp>
          <p:nvSpPr>
            <p:cNvPr id="1555" name="Freeform: Shape 1554">
              <a:extLst>
                <a:ext uri="{FF2B5EF4-FFF2-40B4-BE49-F238E27FC236}">
                  <a16:creationId xmlns:a16="http://schemas.microsoft.com/office/drawing/2014/main" id="{1A303EE6-9A82-65EC-BC95-7D0BD7119695}"/>
                </a:ext>
              </a:extLst>
            </p:cNvPr>
            <p:cNvSpPr/>
            <p:nvPr/>
          </p:nvSpPr>
          <p:spPr>
            <a:xfrm>
              <a:off x="10376405" y="2193089"/>
              <a:ext cx="11364" cy="10665"/>
            </a:xfrm>
            <a:custGeom>
              <a:avLst/>
              <a:gdLst>
                <a:gd name="connsiteX0" fmla="*/ 11364 w 11364"/>
                <a:gd name="connsiteY0" fmla="*/ 6295 h 10665"/>
                <a:gd name="connsiteX1" fmla="*/ 6119 w 11364"/>
                <a:gd name="connsiteY1" fmla="*/ 10666 h 10665"/>
                <a:gd name="connsiteX2" fmla="*/ 0 w 11364"/>
                <a:gd name="connsiteY2" fmla="*/ 2798 h 10665"/>
                <a:gd name="connsiteX3" fmla="*/ 6993 w 11364"/>
                <a:gd name="connsiteY3" fmla="*/ 176 h 10665"/>
                <a:gd name="connsiteX4" fmla="*/ 11364 w 11364"/>
                <a:gd name="connsiteY4" fmla="*/ 6295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4" h="10665">
                  <a:moveTo>
                    <a:pt x="11364" y="6295"/>
                  </a:moveTo>
                  <a:cubicBezTo>
                    <a:pt x="9616" y="8043"/>
                    <a:pt x="7867" y="8917"/>
                    <a:pt x="6119" y="10666"/>
                  </a:cubicBezTo>
                  <a:cubicBezTo>
                    <a:pt x="4371" y="8043"/>
                    <a:pt x="1748" y="5421"/>
                    <a:pt x="0" y="2798"/>
                  </a:cubicBezTo>
                  <a:cubicBezTo>
                    <a:pt x="2623" y="1924"/>
                    <a:pt x="5245" y="-698"/>
                    <a:pt x="6993" y="176"/>
                  </a:cubicBezTo>
                  <a:cubicBezTo>
                    <a:pt x="7867" y="1050"/>
                    <a:pt x="8741" y="3672"/>
                    <a:pt x="11364" y="6295"/>
                  </a:cubicBezTo>
                  <a:close/>
                </a:path>
              </a:pathLst>
            </a:custGeom>
            <a:solidFill>
              <a:srgbClr val="BA3325"/>
            </a:solidFill>
            <a:ln w="8731" cap="flat">
              <a:noFill/>
              <a:prstDash val="solid"/>
              <a:miter/>
            </a:ln>
          </p:spPr>
          <p:txBody>
            <a:bodyPr rtlCol="0" anchor="ctr"/>
            <a:lstStyle/>
            <a:p>
              <a:endParaRPr lang="en-GB"/>
            </a:p>
          </p:txBody>
        </p:sp>
        <p:sp>
          <p:nvSpPr>
            <p:cNvPr id="1556" name="Freeform: Shape 1555">
              <a:extLst>
                <a:ext uri="{FF2B5EF4-FFF2-40B4-BE49-F238E27FC236}">
                  <a16:creationId xmlns:a16="http://schemas.microsoft.com/office/drawing/2014/main" id="{A960FFF7-EF58-74B9-4D1F-9081CD7263B9}"/>
                </a:ext>
              </a:extLst>
            </p:cNvPr>
            <p:cNvSpPr/>
            <p:nvPr/>
          </p:nvSpPr>
          <p:spPr>
            <a:xfrm>
              <a:off x="10668369" y="5423221"/>
              <a:ext cx="54357" cy="54196"/>
            </a:xfrm>
            <a:custGeom>
              <a:avLst/>
              <a:gdLst>
                <a:gd name="connsiteX0" fmla="*/ 35840 w 54357"/>
                <a:gd name="connsiteY0" fmla="*/ 54197 h 54196"/>
                <a:gd name="connsiteX1" fmla="*/ 0 w 54357"/>
                <a:gd name="connsiteY1" fmla="*/ 26224 h 54196"/>
                <a:gd name="connsiteX2" fmla="*/ 18357 w 54357"/>
                <a:gd name="connsiteY2" fmla="*/ 0 h 54196"/>
                <a:gd name="connsiteX3" fmla="*/ 35840 w 54357"/>
                <a:gd name="connsiteY3" fmla="*/ 54197 h 54196"/>
              </a:gdLst>
              <a:ahLst/>
              <a:cxnLst>
                <a:cxn ang="0">
                  <a:pos x="connsiteX0" y="connsiteY0"/>
                </a:cxn>
                <a:cxn ang="0">
                  <a:pos x="connsiteX1" y="connsiteY1"/>
                </a:cxn>
                <a:cxn ang="0">
                  <a:pos x="connsiteX2" y="connsiteY2"/>
                </a:cxn>
                <a:cxn ang="0">
                  <a:pos x="connsiteX3" y="connsiteY3"/>
                </a:cxn>
              </a:cxnLst>
              <a:rect l="l" t="t" r="r" b="b"/>
              <a:pathLst>
                <a:path w="54357" h="54196">
                  <a:moveTo>
                    <a:pt x="35840" y="54197"/>
                  </a:moveTo>
                  <a:cubicBezTo>
                    <a:pt x="23602" y="44582"/>
                    <a:pt x="12238" y="35840"/>
                    <a:pt x="0" y="26224"/>
                  </a:cubicBezTo>
                  <a:cubicBezTo>
                    <a:pt x="6119" y="17483"/>
                    <a:pt x="12238" y="8741"/>
                    <a:pt x="18357" y="0"/>
                  </a:cubicBezTo>
                  <a:cubicBezTo>
                    <a:pt x="56819" y="7867"/>
                    <a:pt x="67309" y="24476"/>
                    <a:pt x="35840" y="54197"/>
                  </a:cubicBezTo>
                  <a:close/>
                </a:path>
              </a:pathLst>
            </a:custGeom>
            <a:solidFill>
              <a:srgbClr val="8C5D5A"/>
            </a:solidFill>
            <a:ln w="8731" cap="flat">
              <a:noFill/>
              <a:prstDash val="solid"/>
              <a:miter/>
            </a:ln>
          </p:spPr>
          <p:txBody>
            <a:bodyPr rtlCol="0" anchor="ctr"/>
            <a:lstStyle/>
            <a:p>
              <a:endParaRPr lang="en-GB"/>
            </a:p>
          </p:txBody>
        </p:sp>
        <p:sp>
          <p:nvSpPr>
            <p:cNvPr id="1557" name="Freeform: Shape 1556">
              <a:extLst>
                <a:ext uri="{FF2B5EF4-FFF2-40B4-BE49-F238E27FC236}">
                  <a16:creationId xmlns:a16="http://schemas.microsoft.com/office/drawing/2014/main" id="{AF3006D0-BFB6-E287-61F6-343F5E73C835}"/>
                </a:ext>
              </a:extLst>
            </p:cNvPr>
            <p:cNvSpPr/>
            <p:nvPr/>
          </p:nvSpPr>
          <p:spPr>
            <a:xfrm>
              <a:off x="8886867" y="1725599"/>
              <a:ext cx="56819" cy="44581"/>
            </a:xfrm>
            <a:custGeom>
              <a:avLst/>
              <a:gdLst>
                <a:gd name="connsiteX0" fmla="*/ 2622 w 56819"/>
                <a:gd name="connsiteY0" fmla="*/ 1748 h 44581"/>
                <a:gd name="connsiteX1" fmla="*/ 8741 w 56819"/>
                <a:gd name="connsiteY1" fmla="*/ 0 h 44581"/>
                <a:gd name="connsiteX2" fmla="*/ 56819 w 56819"/>
                <a:gd name="connsiteY2" fmla="*/ 26224 h 44581"/>
                <a:gd name="connsiteX3" fmla="*/ 35840 w 56819"/>
                <a:gd name="connsiteY3" fmla="*/ 44581 h 44581"/>
                <a:gd name="connsiteX4" fmla="*/ 28847 w 56819"/>
                <a:gd name="connsiteY4" fmla="*/ 41959 h 44581"/>
                <a:gd name="connsiteX5" fmla="*/ 0 w 56819"/>
                <a:gd name="connsiteY5" fmla="*/ 19231 h 44581"/>
                <a:gd name="connsiteX6" fmla="*/ 2622 w 56819"/>
                <a:gd name="connsiteY6" fmla="*/ 1748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819" h="44581">
                  <a:moveTo>
                    <a:pt x="2622" y="1748"/>
                  </a:moveTo>
                  <a:cubicBezTo>
                    <a:pt x="5245" y="1748"/>
                    <a:pt x="6993" y="1748"/>
                    <a:pt x="8741" y="0"/>
                  </a:cubicBezTo>
                  <a:cubicBezTo>
                    <a:pt x="24476" y="8741"/>
                    <a:pt x="40211" y="17483"/>
                    <a:pt x="56819" y="26224"/>
                  </a:cubicBezTo>
                  <a:cubicBezTo>
                    <a:pt x="49826" y="32343"/>
                    <a:pt x="42833" y="38462"/>
                    <a:pt x="35840" y="44581"/>
                  </a:cubicBezTo>
                  <a:cubicBezTo>
                    <a:pt x="34092" y="43707"/>
                    <a:pt x="31469" y="42833"/>
                    <a:pt x="28847" y="41959"/>
                  </a:cubicBezTo>
                  <a:cubicBezTo>
                    <a:pt x="19231" y="34092"/>
                    <a:pt x="9616" y="27098"/>
                    <a:pt x="0" y="19231"/>
                  </a:cubicBezTo>
                  <a:cubicBezTo>
                    <a:pt x="0" y="13112"/>
                    <a:pt x="874" y="7867"/>
                    <a:pt x="2622" y="1748"/>
                  </a:cubicBezTo>
                  <a:close/>
                </a:path>
              </a:pathLst>
            </a:custGeom>
            <a:solidFill>
              <a:srgbClr val="D6273B"/>
            </a:solidFill>
            <a:ln w="8731" cap="flat">
              <a:noFill/>
              <a:prstDash val="solid"/>
              <a:miter/>
            </a:ln>
          </p:spPr>
          <p:txBody>
            <a:bodyPr rtlCol="0" anchor="ctr"/>
            <a:lstStyle/>
            <a:p>
              <a:endParaRPr lang="en-GB"/>
            </a:p>
          </p:txBody>
        </p:sp>
        <p:sp>
          <p:nvSpPr>
            <p:cNvPr id="1558" name="Freeform: Shape 1557">
              <a:extLst>
                <a:ext uri="{FF2B5EF4-FFF2-40B4-BE49-F238E27FC236}">
                  <a16:creationId xmlns:a16="http://schemas.microsoft.com/office/drawing/2014/main" id="{A946C83F-A6F5-6586-711E-ADFC30728752}"/>
                </a:ext>
              </a:extLst>
            </p:cNvPr>
            <p:cNvSpPr/>
            <p:nvPr/>
          </p:nvSpPr>
          <p:spPr>
            <a:xfrm>
              <a:off x="8940189" y="1701123"/>
              <a:ext cx="7867" cy="7867"/>
            </a:xfrm>
            <a:custGeom>
              <a:avLst/>
              <a:gdLst>
                <a:gd name="connsiteX0" fmla="*/ 0 w 7867"/>
                <a:gd name="connsiteY0" fmla="*/ 0 h 7867"/>
                <a:gd name="connsiteX1" fmla="*/ 7867 w 7867"/>
                <a:gd name="connsiteY1" fmla="*/ 7867 h 7867"/>
                <a:gd name="connsiteX2" fmla="*/ 0 w 7867"/>
                <a:gd name="connsiteY2" fmla="*/ 0 h 7867"/>
              </a:gdLst>
              <a:ahLst/>
              <a:cxnLst>
                <a:cxn ang="0">
                  <a:pos x="connsiteX0" y="connsiteY0"/>
                </a:cxn>
                <a:cxn ang="0">
                  <a:pos x="connsiteX1" y="connsiteY1"/>
                </a:cxn>
                <a:cxn ang="0">
                  <a:pos x="connsiteX2" y="connsiteY2"/>
                </a:cxn>
              </a:cxnLst>
              <a:rect l="l" t="t" r="r" b="b"/>
              <a:pathLst>
                <a:path w="7867" h="7867">
                  <a:moveTo>
                    <a:pt x="0" y="0"/>
                  </a:moveTo>
                  <a:cubicBezTo>
                    <a:pt x="2622" y="2622"/>
                    <a:pt x="5245" y="5245"/>
                    <a:pt x="7867" y="7867"/>
                  </a:cubicBezTo>
                  <a:cubicBezTo>
                    <a:pt x="5245" y="5245"/>
                    <a:pt x="2622" y="2622"/>
                    <a:pt x="0" y="0"/>
                  </a:cubicBezTo>
                  <a:close/>
                </a:path>
              </a:pathLst>
            </a:custGeom>
            <a:solidFill>
              <a:srgbClr val="3D2226"/>
            </a:solidFill>
            <a:ln w="8731" cap="flat">
              <a:noFill/>
              <a:prstDash val="solid"/>
              <a:miter/>
            </a:ln>
          </p:spPr>
          <p:txBody>
            <a:bodyPr rtlCol="0" anchor="ctr"/>
            <a:lstStyle/>
            <a:p>
              <a:endParaRPr lang="en-GB"/>
            </a:p>
          </p:txBody>
        </p:sp>
        <p:sp>
          <p:nvSpPr>
            <p:cNvPr id="1559" name="Freeform: Shape 1558">
              <a:extLst>
                <a:ext uri="{FF2B5EF4-FFF2-40B4-BE49-F238E27FC236}">
                  <a16:creationId xmlns:a16="http://schemas.microsoft.com/office/drawing/2014/main" id="{899C5BE8-5772-5926-B6D5-C38DF1BEF2B7}"/>
                </a:ext>
              </a:extLst>
            </p:cNvPr>
            <p:cNvSpPr/>
            <p:nvPr/>
          </p:nvSpPr>
          <p:spPr>
            <a:xfrm>
              <a:off x="9976048" y="5510635"/>
              <a:ext cx="41958" cy="29721"/>
            </a:xfrm>
            <a:custGeom>
              <a:avLst/>
              <a:gdLst>
                <a:gd name="connsiteX0" fmla="*/ 27973 w 41958"/>
                <a:gd name="connsiteY0" fmla="*/ 0 h 29721"/>
                <a:gd name="connsiteX1" fmla="*/ 41959 w 41958"/>
                <a:gd name="connsiteY1" fmla="*/ 26224 h 29721"/>
                <a:gd name="connsiteX2" fmla="*/ 30595 w 41958"/>
                <a:gd name="connsiteY2" fmla="*/ 29721 h 29721"/>
                <a:gd name="connsiteX3" fmla="*/ 2622 w 41958"/>
                <a:gd name="connsiteY3" fmla="*/ 27099 h 29721"/>
                <a:gd name="connsiteX4" fmla="*/ 1748 w 41958"/>
                <a:gd name="connsiteY4" fmla="*/ 27973 h 29721"/>
                <a:gd name="connsiteX5" fmla="*/ 0 w 41958"/>
                <a:gd name="connsiteY5" fmla="*/ 9616 h 29721"/>
                <a:gd name="connsiteX6" fmla="*/ 27973 w 41958"/>
                <a:gd name="connsiteY6" fmla="*/ 0 h 29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58" h="29721">
                  <a:moveTo>
                    <a:pt x="27973" y="0"/>
                  </a:moveTo>
                  <a:cubicBezTo>
                    <a:pt x="32343" y="8741"/>
                    <a:pt x="37588" y="17483"/>
                    <a:pt x="41959" y="26224"/>
                  </a:cubicBezTo>
                  <a:cubicBezTo>
                    <a:pt x="38462" y="27099"/>
                    <a:pt x="34092" y="28847"/>
                    <a:pt x="30595" y="29721"/>
                  </a:cubicBezTo>
                  <a:cubicBezTo>
                    <a:pt x="20979" y="28847"/>
                    <a:pt x="12238" y="27973"/>
                    <a:pt x="2622" y="27099"/>
                  </a:cubicBezTo>
                  <a:cubicBezTo>
                    <a:pt x="2622" y="27099"/>
                    <a:pt x="1748" y="27973"/>
                    <a:pt x="1748" y="27973"/>
                  </a:cubicBezTo>
                  <a:cubicBezTo>
                    <a:pt x="874" y="21854"/>
                    <a:pt x="874" y="15735"/>
                    <a:pt x="0" y="9616"/>
                  </a:cubicBezTo>
                  <a:cubicBezTo>
                    <a:pt x="8741" y="6119"/>
                    <a:pt x="18357" y="3497"/>
                    <a:pt x="27973" y="0"/>
                  </a:cubicBezTo>
                  <a:close/>
                </a:path>
              </a:pathLst>
            </a:custGeom>
            <a:solidFill>
              <a:srgbClr val="B23D4A"/>
            </a:solidFill>
            <a:ln w="8731" cap="flat">
              <a:noFill/>
              <a:prstDash val="solid"/>
              <a:miter/>
            </a:ln>
          </p:spPr>
          <p:txBody>
            <a:bodyPr rtlCol="0" anchor="ctr"/>
            <a:lstStyle/>
            <a:p>
              <a:endParaRPr lang="en-GB"/>
            </a:p>
          </p:txBody>
        </p:sp>
        <p:sp>
          <p:nvSpPr>
            <p:cNvPr id="1560" name="Freeform: Shape 1559">
              <a:extLst>
                <a:ext uri="{FF2B5EF4-FFF2-40B4-BE49-F238E27FC236}">
                  <a16:creationId xmlns:a16="http://schemas.microsoft.com/office/drawing/2014/main" id="{A0C3929C-12B9-7724-9EE7-06A3791AD88A}"/>
                </a:ext>
              </a:extLst>
            </p:cNvPr>
            <p:cNvSpPr/>
            <p:nvPr/>
          </p:nvSpPr>
          <p:spPr>
            <a:xfrm>
              <a:off x="10719944" y="4033335"/>
              <a:ext cx="39336" cy="37588"/>
            </a:xfrm>
            <a:custGeom>
              <a:avLst/>
              <a:gdLst>
                <a:gd name="connsiteX0" fmla="*/ 10490 w 39336"/>
                <a:gd name="connsiteY0" fmla="*/ 37588 h 37588"/>
                <a:gd name="connsiteX1" fmla="*/ 0 w 39336"/>
                <a:gd name="connsiteY1" fmla="*/ 0 h 37588"/>
                <a:gd name="connsiteX2" fmla="*/ 34966 w 39336"/>
                <a:gd name="connsiteY2" fmla="*/ 5245 h 37588"/>
                <a:gd name="connsiteX3" fmla="*/ 39336 w 39336"/>
                <a:gd name="connsiteY3" fmla="*/ 10490 h 37588"/>
                <a:gd name="connsiteX4" fmla="*/ 10490 w 39336"/>
                <a:gd name="connsiteY4" fmla="*/ 37588 h 3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7588">
                  <a:moveTo>
                    <a:pt x="10490" y="37588"/>
                  </a:moveTo>
                  <a:cubicBezTo>
                    <a:pt x="6993" y="25350"/>
                    <a:pt x="3497" y="12238"/>
                    <a:pt x="0" y="0"/>
                  </a:cubicBezTo>
                  <a:cubicBezTo>
                    <a:pt x="11364" y="1748"/>
                    <a:pt x="23602" y="3497"/>
                    <a:pt x="34966" y="5245"/>
                  </a:cubicBezTo>
                  <a:cubicBezTo>
                    <a:pt x="35840" y="7867"/>
                    <a:pt x="37588" y="9616"/>
                    <a:pt x="39336" y="10490"/>
                  </a:cubicBezTo>
                  <a:cubicBezTo>
                    <a:pt x="29721" y="19231"/>
                    <a:pt x="20105" y="28847"/>
                    <a:pt x="10490" y="37588"/>
                  </a:cubicBezTo>
                  <a:close/>
                </a:path>
              </a:pathLst>
            </a:custGeom>
            <a:solidFill>
              <a:srgbClr val="923957"/>
            </a:solidFill>
            <a:ln w="8731" cap="flat">
              <a:noFill/>
              <a:prstDash val="solid"/>
              <a:miter/>
            </a:ln>
          </p:spPr>
          <p:txBody>
            <a:bodyPr rtlCol="0" anchor="ctr"/>
            <a:lstStyle/>
            <a:p>
              <a:endParaRPr lang="en-GB"/>
            </a:p>
          </p:txBody>
        </p:sp>
        <p:sp>
          <p:nvSpPr>
            <p:cNvPr id="1561" name="Freeform: Shape 1560">
              <a:extLst>
                <a:ext uri="{FF2B5EF4-FFF2-40B4-BE49-F238E27FC236}">
                  <a16:creationId xmlns:a16="http://schemas.microsoft.com/office/drawing/2014/main" id="{1E23C2D8-C60B-C3B3-0990-8BD2D01FEB80}"/>
                </a:ext>
              </a:extLst>
            </p:cNvPr>
            <p:cNvSpPr/>
            <p:nvPr/>
          </p:nvSpPr>
          <p:spPr>
            <a:xfrm>
              <a:off x="8747004" y="1249191"/>
              <a:ext cx="7381" cy="5244"/>
            </a:xfrm>
            <a:custGeom>
              <a:avLst/>
              <a:gdLst>
                <a:gd name="connsiteX0" fmla="*/ 6993 w 7381"/>
                <a:gd name="connsiteY0" fmla="*/ 5245 h 5244"/>
                <a:gd name="connsiteX1" fmla="*/ 0 w 7381"/>
                <a:gd name="connsiteY1" fmla="*/ 2622 h 5244"/>
                <a:gd name="connsiteX2" fmla="*/ 1748 w 7381"/>
                <a:gd name="connsiteY2" fmla="*/ 0 h 5244"/>
                <a:gd name="connsiteX3" fmla="*/ 6993 w 7381"/>
                <a:gd name="connsiteY3" fmla="*/ 5245 h 5244"/>
                <a:gd name="connsiteX4" fmla="*/ 6993 w 7381"/>
                <a:gd name="connsiteY4" fmla="*/ 5245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1" h="5244">
                  <a:moveTo>
                    <a:pt x="6993" y="5245"/>
                  </a:moveTo>
                  <a:cubicBezTo>
                    <a:pt x="4371" y="4371"/>
                    <a:pt x="2622" y="3497"/>
                    <a:pt x="0" y="2622"/>
                  </a:cubicBezTo>
                  <a:cubicBezTo>
                    <a:pt x="874" y="1748"/>
                    <a:pt x="1748" y="874"/>
                    <a:pt x="1748" y="0"/>
                  </a:cubicBezTo>
                  <a:cubicBezTo>
                    <a:pt x="4371" y="1748"/>
                    <a:pt x="6119" y="3497"/>
                    <a:pt x="6993" y="5245"/>
                  </a:cubicBezTo>
                  <a:cubicBezTo>
                    <a:pt x="7867" y="4371"/>
                    <a:pt x="6993" y="5245"/>
                    <a:pt x="6993" y="5245"/>
                  </a:cubicBezTo>
                  <a:close/>
                </a:path>
              </a:pathLst>
            </a:custGeom>
            <a:solidFill>
              <a:srgbClr val="3D2226"/>
            </a:solidFill>
            <a:ln w="8731" cap="flat">
              <a:noFill/>
              <a:prstDash val="solid"/>
              <a:miter/>
            </a:ln>
          </p:spPr>
          <p:txBody>
            <a:bodyPr rtlCol="0" anchor="ctr"/>
            <a:lstStyle/>
            <a:p>
              <a:endParaRPr lang="en-GB"/>
            </a:p>
          </p:txBody>
        </p:sp>
        <p:sp>
          <p:nvSpPr>
            <p:cNvPr id="1562" name="Freeform: Shape 1561">
              <a:extLst>
                <a:ext uri="{FF2B5EF4-FFF2-40B4-BE49-F238E27FC236}">
                  <a16:creationId xmlns:a16="http://schemas.microsoft.com/office/drawing/2014/main" id="{5DEBD1FE-3B96-F054-A45A-B83F9EBB00C6}"/>
                </a:ext>
              </a:extLst>
            </p:cNvPr>
            <p:cNvSpPr/>
            <p:nvPr/>
          </p:nvSpPr>
          <p:spPr>
            <a:xfrm>
              <a:off x="8936693" y="1155658"/>
              <a:ext cx="44581" cy="43707"/>
            </a:xfrm>
            <a:custGeom>
              <a:avLst/>
              <a:gdLst>
                <a:gd name="connsiteX0" fmla="*/ 44581 w 44581"/>
                <a:gd name="connsiteY0" fmla="*/ 27098 h 43707"/>
                <a:gd name="connsiteX1" fmla="*/ 41085 w 44581"/>
                <a:gd name="connsiteY1" fmla="*/ 43707 h 43707"/>
                <a:gd name="connsiteX2" fmla="*/ 1748 w 44581"/>
                <a:gd name="connsiteY2" fmla="*/ 20979 h 43707"/>
                <a:gd name="connsiteX3" fmla="*/ 0 w 44581"/>
                <a:gd name="connsiteY3" fmla="*/ 10490 h 43707"/>
                <a:gd name="connsiteX4" fmla="*/ 3497 w 44581"/>
                <a:gd name="connsiteY4" fmla="*/ 0 h 43707"/>
                <a:gd name="connsiteX5" fmla="*/ 44581 w 44581"/>
                <a:gd name="connsiteY5" fmla="*/ 27098 h 4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43707">
                  <a:moveTo>
                    <a:pt x="44581" y="27098"/>
                  </a:moveTo>
                  <a:cubicBezTo>
                    <a:pt x="43707" y="32343"/>
                    <a:pt x="42833" y="38462"/>
                    <a:pt x="41085" y="43707"/>
                  </a:cubicBezTo>
                  <a:cubicBezTo>
                    <a:pt x="27973" y="35840"/>
                    <a:pt x="14860" y="27973"/>
                    <a:pt x="1748" y="20979"/>
                  </a:cubicBezTo>
                  <a:cubicBezTo>
                    <a:pt x="874" y="17483"/>
                    <a:pt x="874" y="13986"/>
                    <a:pt x="0" y="10490"/>
                  </a:cubicBezTo>
                  <a:cubicBezTo>
                    <a:pt x="874" y="6993"/>
                    <a:pt x="2622" y="3497"/>
                    <a:pt x="3497" y="0"/>
                  </a:cubicBezTo>
                  <a:cubicBezTo>
                    <a:pt x="17483" y="8741"/>
                    <a:pt x="31469" y="18357"/>
                    <a:pt x="44581" y="27098"/>
                  </a:cubicBezTo>
                  <a:close/>
                </a:path>
              </a:pathLst>
            </a:custGeom>
            <a:solidFill>
              <a:srgbClr val="EA9024"/>
            </a:solidFill>
            <a:ln w="8731" cap="flat">
              <a:noFill/>
              <a:prstDash val="solid"/>
              <a:miter/>
            </a:ln>
          </p:spPr>
          <p:txBody>
            <a:bodyPr rtlCol="0" anchor="ctr"/>
            <a:lstStyle/>
            <a:p>
              <a:endParaRPr lang="en-GB"/>
            </a:p>
          </p:txBody>
        </p:sp>
        <p:sp>
          <p:nvSpPr>
            <p:cNvPr id="1563" name="Freeform: Shape 1562">
              <a:extLst>
                <a:ext uri="{FF2B5EF4-FFF2-40B4-BE49-F238E27FC236}">
                  <a16:creationId xmlns:a16="http://schemas.microsoft.com/office/drawing/2014/main" id="{948214D8-CC9D-CE63-1053-E212BC301D0D}"/>
                </a:ext>
              </a:extLst>
            </p:cNvPr>
            <p:cNvSpPr/>
            <p:nvPr/>
          </p:nvSpPr>
          <p:spPr>
            <a:xfrm>
              <a:off x="8936693" y="1166148"/>
              <a:ext cx="1748" cy="10489"/>
            </a:xfrm>
            <a:custGeom>
              <a:avLst/>
              <a:gdLst>
                <a:gd name="connsiteX0" fmla="*/ 0 w 1748"/>
                <a:gd name="connsiteY0" fmla="*/ 0 h 10489"/>
                <a:gd name="connsiteX1" fmla="*/ 1748 w 1748"/>
                <a:gd name="connsiteY1" fmla="*/ 10490 h 10489"/>
                <a:gd name="connsiteX2" fmla="*/ 0 w 1748"/>
                <a:gd name="connsiteY2" fmla="*/ 0 h 10489"/>
              </a:gdLst>
              <a:ahLst/>
              <a:cxnLst>
                <a:cxn ang="0">
                  <a:pos x="connsiteX0" y="connsiteY0"/>
                </a:cxn>
                <a:cxn ang="0">
                  <a:pos x="connsiteX1" y="connsiteY1"/>
                </a:cxn>
                <a:cxn ang="0">
                  <a:pos x="connsiteX2" y="connsiteY2"/>
                </a:cxn>
              </a:cxnLst>
              <a:rect l="l" t="t" r="r" b="b"/>
              <a:pathLst>
                <a:path w="1748" h="10489">
                  <a:moveTo>
                    <a:pt x="0" y="0"/>
                  </a:moveTo>
                  <a:cubicBezTo>
                    <a:pt x="874" y="3497"/>
                    <a:pt x="874" y="6993"/>
                    <a:pt x="1748" y="10490"/>
                  </a:cubicBezTo>
                  <a:cubicBezTo>
                    <a:pt x="1748" y="6993"/>
                    <a:pt x="874" y="3497"/>
                    <a:pt x="0" y="0"/>
                  </a:cubicBezTo>
                  <a:close/>
                </a:path>
              </a:pathLst>
            </a:custGeom>
            <a:solidFill>
              <a:srgbClr val="7E4E29"/>
            </a:solidFill>
            <a:ln w="8731" cap="flat">
              <a:noFill/>
              <a:prstDash val="solid"/>
              <a:miter/>
            </a:ln>
          </p:spPr>
          <p:txBody>
            <a:bodyPr rtlCol="0" anchor="ctr"/>
            <a:lstStyle/>
            <a:p>
              <a:endParaRPr lang="en-GB"/>
            </a:p>
          </p:txBody>
        </p:sp>
        <p:sp>
          <p:nvSpPr>
            <p:cNvPr id="1564" name="Freeform: Shape 1563">
              <a:extLst>
                <a:ext uri="{FF2B5EF4-FFF2-40B4-BE49-F238E27FC236}">
                  <a16:creationId xmlns:a16="http://schemas.microsoft.com/office/drawing/2014/main" id="{D79BDB83-3634-AF99-09B8-A589E9FCCCA8}"/>
                </a:ext>
              </a:extLst>
            </p:cNvPr>
            <p:cNvSpPr/>
            <p:nvPr/>
          </p:nvSpPr>
          <p:spPr>
            <a:xfrm>
              <a:off x="8876377" y="1744830"/>
              <a:ext cx="38462" cy="22727"/>
            </a:xfrm>
            <a:custGeom>
              <a:avLst/>
              <a:gdLst>
                <a:gd name="connsiteX0" fmla="*/ 9616 w 38462"/>
                <a:gd name="connsiteY0" fmla="*/ 0 h 22727"/>
                <a:gd name="connsiteX1" fmla="*/ 38462 w 38462"/>
                <a:gd name="connsiteY1" fmla="*/ 22728 h 22727"/>
                <a:gd name="connsiteX2" fmla="*/ 0 w 38462"/>
                <a:gd name="connsiteY2" fmla="*/ 0 h 22727"/>
                <a:gd name="connsiteX3" fmla="*/ 9616 w 38462"/>
                <a:gd name="connsiteY3" fmla="*/ 0 h 22727"/>
              </a:gdLst>
              <a:ahLst/>
              <a:cxnLst>
                <a:cxn ang="0">
                  <a:pos x="connsiteX0" y="connsiteY0"/>
                </a:cxn>
                <a:cxn ang="0">
                  <a:pos x="connsiteX1" y="connsiteY1"/>
                </a:cxn>
                <a:cxn ang="0">
                  <a:pos x="connsiteX2" y="connsiteY2"/>
                </a:cxn>
                <a:cxn ang="0">
                  <a:pos x="connsiteX3" y="connsiteY3"/>
                </a:cxn>
              </a:cxnLst>
              <a:rect l="l" t="t" r="r" b="b"/>
              <a:pathLst>
                <a:path w="38462" h="22727">
                  <a:moveTo>
                    <a:pt x="9616" y="0"/>
                  </a:moveTo>
                  <a:cubicBezTo>
                    <a:pt x="19231" y="7867"/>
                    <a:pt x="28847" y="14860"/>
                    <a:pt x="38462" y="22728"/>
                  </a:cubicBezTo>
                  <a:cubicBezTo>
                    <a:pt x="25350" y="14860"/>
                    <a:pt x="13112" y="7867"/>
                    <a:pt x="0" y="0"/>
                  </a:cubicBezTo>
                  <a:cubicBezTo>
                    <a:pt x="2622" y="0"/>
                    <a:pt x="6119" y="0"/>
                    <a:pt x="9616" y="0"/>
                  </a:cubicBezTo>
                  <a:close/>
                </a:path>
              </a:pathLst>
            </a:custGeom>
            <a:solidFill>
              <a:srgbClr val="7B2B29"/>
            </a:solidFill>
            <a:ln w="8731" cap="flat">
              <a:noFill/>
              <a:prstDash val="solid"/>
              <a:miter/>
            </a:ln>
          </p:spPr>
          <p:txBody>
            <a:bodyPr rtlCol="0" anchor="ctr"/>
            <a:lstStyle/>
            <a:p>
              <a:endParaRPr lang="en-GB"/>
            </a:p>
          </p:txBody>
        </p:sp>
        <p:sp>
          <p:nvSpPr>
            <p:cNvPr id="1565" name="Freeform: Shape 1564">
              <a:extLst>
                <a:ext uri="{FF2B5EF4-FFF2-40B4-BE49-F238E27FC236}">
                  <a16:creationId xmlns:a16="http://schemas.microsoft.com/office/drawing/2014/main" id="{956DA09F-E40D-89D9-FFE0-FE71E8D7025F}"/>
                </a:ext>
              </a:extLst>
            </p:cNvPr>
            <p:cNvSpPr/>
            <p:nvPr/>
          </p:nvSpPr>
          <p:spPr>
            <a:xfrm>
              <a:off x="9448342" y="1759690"/>
              <a:ext cx="32067" cy="36713"/>
            </a:xfrm>
            <a:custGeom>
              <a:avLst/>
              <a:gdLst>
                <a:gd name="connsiteX0" fmla="*/ 32067 w 32067"/>
                <a:gd name="connsiteY0" fmla="*/ 0 h 36713"/>
                <a:gd name="connsiteX1" fmla="*/ 13710 w 32067"/>
                <a:gd name="connsiteY1" fmla="*/ 36714 h 36713"/>
                <a:gd name="connsiteX2" fmla="*/ 32067 w 32067"/>
                <a:gd name="connsiteY2" fmla="*/ 0 h 36713"/>
              </a:gdLst>
              <a:ahLst/>
              <a:cxnLst>
                <a:cxn ang="0">
                  <a:pos x="connsiteX0" y="connsiteY0"/>
                </a:cxn>
                <a:cxn ang="0">
                  <a:pos x="connsiteX1" y="connsiteY1"/>
                </a:cxn>
                <a:cxn ang="0">
                  <a:pos x="connsiteX2" y="connsiteY2"/>
                </a:cxn>
              </a:cxnLst>
              <a:rect l="l" t="t" r="r" b="b"/>
              <a:pathLst>
                <a:path w="32067" h="36713">
                  <a:moveTo>
                    <a:pt x="32067" y="0"/>
                  </a:moveTo>
                  <a:cubicBezTo>
                    <a:pt x="25948" y="12238"/>
                    <a:pt x="19829" y="24476"/>
                    <a:pt x="13710" y="36714"/>
                  </a:cubicBezTo>
                  <a:cubicBezTo>
                    <a:pt x="-16885" y="6119"/>
                    <a:pt x="10214" y="4371"/>
                    <a:pt x="32067" y="0"/>
                  </a:cubicBezTo>
                  <a:close/>
                </a:path>
              </a:pathLst>
            </a:custGeom>
            <a:solidFill>
              <a:srgbClr val="7B2B29"/>
            </a:solidFill>
            <a:ln w="8731" cap="flat">
              <a:noFill/>
              <a:prstDash val="solid"/>
              <a:miter/>
            </a:ln>
          </p:spPr>
          <p:txBody>
            <a:bodyPr rtlCol="0" anchor="ctr"/>
            <a:lstStyle/>
            <a:p>
              <a:endParaRPr lang="en-GB"/>
            </a:p>
          </p:txBody>
        </p:sp>
        <p:sp>
          <p:nvSpPr>
            <p:cNvPr id="1566" name="Freeform: Shape 1565">
              <a:extLst>
                <a:ext uri="{FF2B5EF4-FFF2-40B4-BE49-F238E27FC236}">
                  <a16:creationId xmlns:a16="http://schemas.microsoft.com/office/drawing/2014/main" id="{3681627C-EE72-1172-E27C-114589510771}"/>
                </a:ext>
              </a:extLst>
            </p:cNvPr>
            <p:cNvSpPr/>
            <p:nvPr/>
          </p:nvSpPr>
          <p:spPr>
            <a:xfrm>
              <a:off x="9148235" y="748308"/>
              <a:ext cx="34091" cy="41958"/>
            </a:xfrm>
            <a:custGeom>
              <a:avLst/>
              <a:gdLst>
                <a:gd name="connsiteX0" fmla="*/ 874 w 34091"/>
                <a:gd name="connsiteY0" fmla="*/ 41959 h 41958"/>
                <a:gd name="connsiteX1" fmla="*/ 0 w 34091"/>
                <a:gd name="connsiteY1" fmla="*/ 7867 h 41958"/>
                <a:gd name="connsiteX2" fmla="*/ 874 w 34091"/>
                <a:gd name="connsiteY2" fmla="*/ 0 h 41958"/>
                <a:gd name="connsiteX3" fmla="*/ 34092 w 34091"/>
                <a:gd name="connsiteY3" fmla="*/ 23602 h 41958"/>
                <a:gd name="connsiteX4" fmla="*/ 874 w 34091"/>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41958">
                  <a:moveTo>
                    <a:pt x="874" y="41959"/>
                  </a:moveTo>
                  <a:cubicBezTo>
                    <a:pt x="874" y="30595"/>
                    <a:pt x="0" y="19231"/>
                    <a:pt x="0" y="7867"/>
                  </a:cubicBezTo>
                  <a:cubicBezTo>
                    <a:pt x="874" y="5245"/>
                    <a:pt x="874" y="2622"/>
                    <a:pt x="874" y="0"/>
                  </a:cubicBezTo>
                  <a:cubicBezTo>
                    <a:pt x="12238" y="7867"/>
                    <a:pt x="22728" y="15735"/>
                    <a:pt x="34092" y="23602"/>
                  </a:cubicBezTo>
                  <a:cubicBezTo>
                    <a:pt x="22728" y="29721"/>
                    <a:pt x="11364" y="35840"/>
                    <a:pt x="874" y="41959"/>
                  </a:cubicBezTo>
                  <a:close/>
                </a:path>
              </a:pathLst>
            </a:custGeom>
            <a:solidFill>
              <a:srgbClr val="BA3325"/>
            </a:solidFill>
            <a:ln w="8731" cap="flat">
              <a:noFill/>
              <a:prstDash val="solid"/>
              <a:miter/>
            </a:ln>
          </p:spPr>
          <p:txBody>
            <a:bodyPr rtlCol="0" anchor="ctr"/>
            <a:lstStyle/>
            <a:p>
              <a:endParaRPr lang="en-GB"/>
            </a:p>
          </p:txBody>
        </p:sp>
        <p:sp>
          <p:nvSpPr>
            <p:cNvPr id="1567" name="Freeform: Shape 1566">
              <a:extLst>
                <a:ext uri="{FF2B5EF4-FFF2-40B4-BE49-F238E27FC236}">
                  <a16:creationId xmlns:a16="http://schemas.microsoft.com/office/drawing/2014/main" id="{3EE97948-A50E-45E2-9A76-29DE70145805}"/>
                </a:ext>
              </a:extLst>
            </p:cNvPr>
            <p:cNvSpPr/>
            <p:nvPr/>
          </p:nvSpPr>
          <p:spPr>
            <a:xfrm>
              <a:off x="10121156" y="3168696"/>
              <a:ext cx="20979" cy="15846"/>
            </a:xfrm>
            <a:custGeom>
              <a:avLst/>
              <a:gdLst>
                <a:gd name="connsiteX0" fmla="*/ 20979 w 20979"/>
                <a:gd name="connsiteY0" fmla="*/ 8853 h 15846"/>
                <a:gd name="connsiteX1" fmla="*/ 6119 w 20979"/>
                <a:gd name="connsiteY1" fmla="*/ 15846 h 15846"/>
                <a:gd name="connsiteX2" fmla="*/ 0 w 20979"/>
                <a:gd name="connsiteY2" fmla="*/ 7979 h 15846"/>
                <a:gd name="connsiteX3" fmla="*/ 11364 w 20979"/>
                <a:gd name="connsiteY3" fmla="*/ 112 h 15846"/>
                <a:gd name="connsiteX4" fmla="*/ 20979 w 20979"/>
                <a:gd name="connsiteY4" fmla="*/ 8853 h 15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15846">
                  <a:moveTo>
                    <a:pt x="20979" y="8853"/>
                  </a:moveTo>
                  <a:cubicBezTo>
                    <a:pt x="13986" y="12350"/>
                    <a:pt x="10490" y="15846"/>
                    <a:pt x="6119" y="15846"/>
                  </a:cubicBezTo>
                  <a:cubicBezTo>
                    <a:pt x="4371" y="15846"/>
                    <a:pt x="1748" y="10602"/>
                    <a:pt x="0" y="7979"/>
                  </a:cubicBezTo>
                  <a:cubicBezTo>
                    <a:pt x="3497" y="5357"/>
                    <a:pt x="7867" y="1860"/>
                    <a:pt x="11364" y="112"/>
                  </a:cubicBezTo>
                  <a:cubicBezTo>
                    <a:pt x="13112" y="-762"/>
                    <a:pt x="15734" y="3608"/>
                    <a:pt x="20979" y="8853"/>
                  </a:cubicBezTo>
                  <a:close/>
                </a:path>
              </a:pathLst>
            </a:custGeom>
            <a:solidFill>
              <a:srgbClr val="BA3325"/>
            </a:solidFill>
            <a:ln w="8731" cap="flat">
              <a:noFill/>
              <a:prstDash val="solid"/>
              <a:miter/>
            </a:ln>
          </p:spPr>
          <p:txBody>
            <a:bodyPr rtlCol="0" anchor="ctr"/>
            <a:lstStyle/>
            <a:p>
              <a:endParaRPr lang="en-GB"/>
            </a:p>
          </p:txBody>
        </p:sp>
        <p:sp>
          <p:nvSpPr>
            <p:cNvPr id="1568" name="Freeform: Shape 1567">
              <a:extLst>
                <a:ext uri="{FF2B5EF4-FFF2-40B4-BE49-F238E27FC236}">
                  <a16:creationId xmlns:a16="http://schemas.microsoft.com/office/drawing/2014/main" id="{D30D30FF-63E9-9B52-7880-21434FB909FE}"/>
                </a:ext>
              </a:extLst>
            </p:cNvPr>
            <p:cNvSpPr/>
            <p:nvPr/>
          </p:nvSpPr>
          <p:spPr>
            <a:xfrm>
              <a:off x="10615046" y="4689816"/>
              <a:ext cx="46329" cy="40210"/>
            </a:xfrm>
            <a:custGeom>
              <a:avLst/>
              <a:gdLst>
                <a:gd name="connsiteX0" fmla="*/ 14860 w 46329"/>
                <a:gd name="connsiteY0" fmla="*/ 40210 h 40210"/>
                <a:gd name="connsiteX1" fmla="*/ 2622 w 46329"/>
                <a:gd name="connsiteY1" fmla="*/ 22727 h 40210"/>
                <a:gd name="connsiteX2" fmla="*/ 874 w 46329"/>
                <a:gd name="connsiteY2" fmla="*/ 15734 h 40210"/>
                <a:gd name="connsiteX3" fmla="*/ 0 w 46329"/>
                <a:gd name="connsiteY3" fmla="*/ 16608 h 40210"/>
                <a:gd name="connsiteX4" fmla="*/ 46329 w 46329"/>
                <a:gd name="connsiteY4" fmla="*/ 0 h 40210"/>
                <a:gd name="connsiteX5" fmla="*/ 14860 w 46329"/>
                <a:gd name="connsiteY5" fmla="*/ 40210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329" h="40210">
                  <a:moveTo>
                    <a:pt x="14860" y="40210"/>
                  </a:moveTo>
                  <a:cubicBezTo>
                    <a:pt x="10490" y="34091"/>
                    <a:pt x="6993" y="28847"/>
                    <a:pt x="2622" y="22727"/>
                  </a:cubicBezTo>
                  <a:cubicBezTo>
                    <a:pt x="3497" y="20105"/>
                    <a:pt x="3497" y="17483"/>
                    <a:pt x="874" y="15734"/>
                  </a:cubicBezTo>
                  <a:cubicBezTo>
                    <a:pt x="874" y="15734"/>
                    <a:pt x="0" y="16608"/>
                    <a:pt x="0" y="16608"/>
                  </a:cubicBezTo>
                  <a:cubicBezTo>
                    <a:pt x="15734" y="11364"/>
                    <a:pt x="30595" y="5245"/>
                    <a:pt x="46329" y="0"/>
                  </a:cubicBezTo>
                  <a:cubicBezTo>
                    <a:pt x="35840" y="13112"/>
                    <a:pt x="25350" y="27098"/>
                    <a:pt x="14860" y="40210"/>
                  </a:cubicBezTo>
                  <a:close/>
                </a:path>
              </a:pathLst>
            </a:custGeom>
            <a:solidFill>
              <a:srgbClr val="E7BB54"/>
            </a:solidFill>
            <a:ln w="8731" cap="flat">
              <a:noFill/>
              <a:prstDash val="solid"/>
              <a:miter/>
            </a:ln>
          </p:spPr>
          <p:txBody>
            <a:bodyPr rtlCol="0" anchor="ctr"/>
            <a:lstStyle/>
            <a:p>
              <a:endParaRPr lang="en-GB"/>
            </a:p>
          </p:txBody>
        </p:sp>
        <p:sp>
          <p:nvSpPr>
            <p:cNvPr id="1569" name="Freeform: Shape 1568">
              <a:extLst>
                <a:ext uri="{FF2B5EF4-FFF2-40B4-BE49-F238E27FC236}">
                  <a16:creationId xmlns:a16="http://schemas.microsoft.com/office/drawing/2014/main" id="{A834C731-ED67-CAC2-E2EA-7D5F2AF6D0D8}"/>
                </a:ext>
              </a:extLst>
            </p:cNvPr>
            <p:cNvSpPr/>
            <p:nvPr/>
          </p:nvSpPr>
          <p:spPr>
            <a:xfrm>
              <a:off x="10669243" y="4658346"/>
              <a:ext cx="25350" cy="21853"/>
            </a:xfrm>
            <a:custGeom>
              <a:avLst/>
              <a:gdLst>
                <a:gd name="connsiteX0" fmla="*/ 25350 w 25350"/>
                <a:gd name="connsiteY0" fmla="*/ 21854 h 21853"/>
                <a:gd name="connsiteX1" fmla="*/ 0 w 25350"/>
                <a:gd name="connsiteY1" fmla="*/ 14861 h 21853"/>
                <a:gd name="connsiteX2" fmla="*/ 12238 w 25350"/>
                <a:gd name="connsiteY2" fmla="*/ 0 h 21853"/>
                <a:gd name="connsiteX3" fmla="*/ 25350 w 25350"/>
                <a:gd name="connsiteY3" fmla="*/ 21854 h 21853"/>
                <a:gd name="connsiteX4" fmla="*/ 25350 w 25350"/>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21853">
                  <a:moveTo>
                    <a:pt x="25350" y="21854"/>
                  </a:moveTo>
                  <a:cubicBezTo>
                    <a:pt x="16609" y="19231"/>
                    <a:pt x="8741" y="17483"/>
                    <a:pt x="0" y="14861"/>
                  </a:cubicBezTo>
                  <a:cubicBezTo>
                    <a:pt x="4371" y="9616"/>
                    <a:pt x="7867" y="4371"/>
                    <a:pt x="12238" y="0"/>
                  </a:cubicBezTo>
                  <a:cubicBezTo>
                    <a:pt x="16609" y="6994"/>
                    <a:pt x="20980" y="13987"/>
                    <a:pt x="25350" y="21854"/>
                  </a:cubicBezTo>
                  <a:cubicBezTo>
                    <a:pt x="25350" y="21854"/>
                    <a:pt x="25350" y="21854"/>
                    <a:pt x="25350" y="21854"/>
                  </a:cubicBezTo>
                  <a:close/>
                </a:path>
              </a:pathLst>
            </a:custGeom>
            <a:solidFill>
              <a:srgbClr val="DB7F59"/>
            </a:solidFill>
            <a:ln w="8731" cap="flat">
              <a:noFill/>
              <a:prstDash val="solid"/>
              <a:miter/>
            </a:ln>
          </p:spPr>
          <p:txBody>
            <a:bodyPr rtlCol="0" anchor="ctr"/>
            <a:lstStyle/>
            <a:p>
              <a:endParaRPr lang="en-GB"/>
            </a:p>
          </p:txBody>
        </p:sp>
        <p:sp>
          <p:nvSpPr>
            <p:cNvPr id="1570" name="Freeform: Shape 1569">
              <a:extLst>
                <a:ext uri="{FF2B5EF4-FFF2-40B4-BE49-F238E27FC236}">
                  <a16:creationId xmlns:a16="http://schemas.microsoft.com/office/drawing/2014/main" id="{804B4EFB-AFFB-744D-B6C3-B7943D7969CC}"/>
                </a:ext>
              </a:extLst>
            </p:cNvPr>
            <p:cNvSpPr/>
            <p:nvPr/>
          </p:nvSpPr>
          <p:spPr>
            <a:xfrm>
              <a:off x="10213815" y="1078733"/>
              <a:ext cx="31469" cy="18356"/>
            </a:xfrm>
            <a:custGeom>
              <a:avLst/>
              <a:gdLst>
                <a:gd name="connsiteX0" fmla="*/ 0 w 31469"/>
                <a:gd name="connsiteY0" fmla="*/ 0 h 18356"/>
                <a:gd name="connsiteX1" fmla="*/ 31469 w 31469"/>
                <a:gd name="connsiteY1" fmla="*/ 18357 h 18356"/>
                <a:gd name="connsiteX2" fmla="*/ 0 w 31469"/>
                <a:gd name="connsiteY2" fmla="*/ 0 h 18356"/>
              </a:gdLst>
              <a:ahLst/>
              <a:cxnLst>
                <a:cxn ang="0">
                  <a:pos x="connsiteX0" y="connsiteY0"/>
                </a:cxn>
                <a:cxn ang="0">
                  <a:pos x="connsiteX1" y="connsiteY1"/>
                </a:cxn>
                <a:cxn ang="0">
                  <a:pos x="connsiteX2" y="connsiteY2"/>
                </a:cxn>
              </a:cxnLst>
              <a:rect l="l" t="t" r="r" b="b"/>
              <a:pathLst>
                <a:path w="31469" h="18356">
                  <a:moveTo>
                    <a:pt x="0" y="0"/>
                  </a:moveTo>
                  <a:cubicBezTo>
                    <a:pt x="10490" y="6119"/>
                    <a:pt x="20980" y="12238"/>
                    <a:pt x="31469" y="18357"/>
                  </a:cubicBezTo>
                  <a:cubicBezTo>
                    <a:pt x="20105" y="12238"/>
                    <a:pt x="9616" y="6119"/>
                    <a:pt x="0" y="0"/>
                  </a:cubicBezTo>
                  <a:close/>
                </a:path>
              </a:pathLst>
            </a:custGeom>
            <a:solidFill>
              <a:srgbClr val="E17A69"/>
            </a:solidFill>
            <a:ln w="8731" cap="flat">
              <a:noFill/>
              <a:prstDash val="solid"/>
              <a:miter/>
            </a:ln>
          </p:spPr>
          <p:txBody>
            <a:bodyPr rtlCol="0" anchor="ctr"/>
            <a:lstStyle/>
            <a:p>
              <a:endParaRPr lang="en-GB"/>
            </a:p>
          </p:txBody>
        </p:sp>
        <p:sp>
          <p:nvSpPr>
            <p:cNvPr id="1571" name="Freeform: Shape 1570">
              <a:extLst>
                <a:ext uri="{FF2B5EF4-FFF2-40B4-BE49-F238E27FC236}">
                  <a16:creationId xmlns:a16="http://schemas.microsoft.com/office/drawing/2014/main" id="{D267302D-8159-7964-D85B-A8316DA96370}"/>
                </a:ext>
              </a:extLst>
            </p:cNvPr>
            <p:cNvSpPr/>
            <p:nvPr/>
          </p:nvSpPr>
          <p:spPr>
            <a:xfrm>
              <a:off x="9837934" y="757049"/>
              <a:ext cx="18357" cy="14860"/>
            </a:xfrm>
            <a:custGeom>
              <a:avLst/>
              <a:gdLst>
                <a:gd name="connsiteX0" fmla="*/ 18357 w 18357"/>
                <a:gd name="connsiteY0" fmla="*/ 0 h 14860"/>
                <a:gd name="connsiteX1" fmla="*/ 0 w 18357"/>
                <a:gd name="connsiteY1" fmla="*/ 14860 h 14860"/>
                <a:gd name="connsiteX2" fmla="*/ 18357 w 18357"/>
                <a:gd name="connsiteY2" fmla="*/ 0 h 14860"/>
              </a:gdLst>
              <a:ahLst/>
              <a:cxnLst>
                <a:cxn ang="0">
                  <a:pos x="connsiteX0" y="connsiteY0"/>
                </a:cxn>
                <a:cxn ang="0">
                  <a:pos x="connsiteX1" y="connsiteY1"/>
                </a:cxn>
                <a:cxn ang="0">
                  <a:pos x="connsiteX2" y="connsiteY2"/>
                </a:cxn>
              </a:cxnLst>
              <a:rect l="l" t="t" r="r" b="b"/>
              <a:pathLst>
                <a:path w="18357" h="14860">
                  <a:moveTo>
                    <a:pt x="18357" y="0"/>
                  </a:moveTo>
                  <a:cubicBezTo>
                    <a:pt x="12238" y="5245"/>
                    <a:pt x="6119" y="9616"/>
                    <a:pt x="0" y="14860"/>
                  </a:cubicBezTo>
                  <a:cubicBezTo>
                    <a:pt x="6119" y="9616"/>
                    <a:pt x="12238" y="4371"/>
                    <a:pt x="18357" y="0"/>
                  </a:cubicBezTo>
                  <a:close/>
                </a:path>
              </a:pathLst>
            </a:custGeom>
            <a:solidFill>
              <a:srgbClr val="7B2B29"/>
            </a:solidFill>
            <a:ln w="8731" cap="flat">
              <a:noFill/>
              <a:prstDash val="solid"/>
              <a:miter/>
            </a:ln>
          </p:spPr>
          <p:txBody>
            <a:bodyPr rtlCol="0" anchor="ctr"/>
            <a:lstStyle/>
            <a:p>
              <a:endParaRPr lang="en-GB"/>
            </a:p>
          </p:txBody>
        </p:sp>
        <p:sp>
          <p:nvSpPr>
            <p:cNvPr id="1572" name="Freeform: Shape 1571">
              <a:extLst>
                <a:ext uri="{FF2B5EF4-FFF2-40B4-BE49-F238E27FC236}">
                  <a16:creationId xmlns:a16="http://schemas.microsoft.com/office/drawing/2014/main" id="{9CBD2655-344B-6B16-1AC1-80C5097E035C}"/>
                </a:ext>
              </a:extLst>
            </p:cNvPr>
            <p:cNvSpPr/>
            <p:nvPr/>
          </p:nvSpPr>
          <p:spPr>
            <a:xfrm>
              <a:off x="8911343" y="2040290"/>
              <a:ext cx="91784" cy="8741"/>
            </a:xfrm>
            <a:custGeom>
              <a:avLst/>
              <a:gdLst>
                <a:gd name="connsiteX0" fmla="*/ 0 w 91784"/>
                <a:gd name="connsiteY0" fmla="*/ 0 h 8741"/>
                <a:gd name="connsiteX1" fmla="*/ 91785 w 91784"/>
                <a:gd name="connsiteY1" fmla="*/ 0 h 8741"/>
                <a:gd name="connsiteX2" fmla="*/ 0 w 91784"/>
                <a:gd name="connsiteY2" fmla="*/ 0 h 8741"/>
              </a:gdLst>
              <a:ahLst/>
              <a:cxnLst>
                <a:cxn ang="0">
                  <a:pos x="connsiteX0" y="connsiteY0"/>
                </a:cxn>
                <a:cxn ang="0">
                  <a:pos x="connsiteX1" y="connsiteY1"/>
                </a:cxn>
                <a:cxn ang="0">
                  <a:pos x="connsiteX2" y="connsiteY2"/>
                </a:cxn>
              </a:cxnLst>
              <a:rect l="l" t="t" r="r" b="b"/>
              <a:pathLst>
                <a:path w="91784" h="8741">
                  <a:moveTo>
                    <a:pt x="0" y="0"/>
                  </a:moveTo>
                  <a:cubicBezTo>
                    <a:pt x="30595" y="0"/>
                    <a:pt x="61190" y="0"/>
                    <a:pt x="91785" y="0"/>
                  </a:cubicBezTo>
                  <a:cubicBezTo>
                    <a:pt x="61190" y="0"/>
                    <a:pt x="30595" y="0"/>
                    <a:pt x="0" y="0"/>
                  </a:cubicBezTo>
                  <a:close/>
                </a:path>
              </a:pathLst>
            </a:custGeom>
            <a:solidFill>
              <a:srgbClr val="BA3325"/>
            </a:solidFill>
            <a:ln w="8731" cap="flat">
              <a:noFill/>
              <a:prstDash val="solid"/>
              <a:miter/>
            </a:ln>
          </p:spPr>
          <p:txBody>
            <a:bodyPr rtlCol="0" anchor="ctr"/>
            <a:lstStyle/>
            <a:p>
              <a:endParaRPr lang="en-GB"/>
            </a:p>
          </p:txBody>
        </p:sp>
        <p:sp>
          <p:nvSpPr>
            <p:cNvPr id="1573" name="Freeform: Shape 1572">
              <a:extLst>
                <a:ext uri="{FF2B5EF4-FFF2-40B4-BE49-F238E27FC236}">
                  <a16:creationId xmlns:a16="http://schemas.microsoft.com/office/drawing/2014/main" id="{13685927-17D9-6E9C-5C34-6891433CD29A}"/>
                </a:ext>
              </a:extLst>
            </p:cNvPr>
            <p:cNvSpPr/>
            <p:nvPr/>
          </p:nvSpPr>
          <p:spPr>
            <a:xfrm>
              <a:off x="10976941" y="5794731"/>
              <a:ext cx="18357" cy="32343"/>
            </a:xfrm>
            <a:custGeom>
              <a:avLst/>
              <a:gdLst>
                <a:gd name="connsiteX0" fmla="*/ 18357 w 18357"/>
                <a:gd name="connsiteY0" fmla="*/ 14861 h 32343"/>
                <a:gd name="connsiteX1" fmla="*/ 5245 w 18357"/>
                <a:gd name="connsiteY1" fmla="*/ 32343 h 32343"/>
                <a:gd name="connsiteX2" fmla="*/ 0 w 18357"/>
                <a:gd name="connsiteY2" fmla="*/ 14861 h 32343"/>
                <a:gd name="connsiteX3" fmla="*/ 5245 w 18357"/>
                <a:gd name="connsiteY3" fmla="*/ 0 h 32343"/>
                <a:gd name="connsiteX4" fmla="*/ 18357 w 18357"/>
                <a:gd name="connsiteY4" fmla="*/ 14861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32343">
                  <a:moveTo>
                    <a:pt x="18357" y="14861"/>
                  </a:moveTo>
                  <a:cubicBezTo>
                    <a:pt x="13112" y="21854"/>
                    <a:pt x="8741" y="27099"/>
                    <a:pt x="5245" y="32343"/>
                  </a:cubicBezTo>
                  <a:cubicBezTo>
                    <a:pt x="3497" y="26224"/>
                    <a:pt x="0" y="20980"/>
                    <a:pt x="0" y="14861"/>
                  </a:cubicBezTo>
                  <a:cubicBezTo>
                    <a:pt x="0" y="10490"/>
                    <a:pt x="3497" y="5245"/>
                    <a:pt x="5245" y="0"/>
                  </a:cubicBezTo>
                  <a:cubicBezTo>
                    <a:pt x="8741" y="5245"/>
                    <a:pt x="13112" y="9616"/>
                    <a:pt x="18357" y="14861"/>
                  </a:cubicBezTo>
                  <a:close/>
                </a:path>
              </a:pathLst>
            </a:custGeom>
            <a:solidFill>
              <a:srgbClr val="E56A2D"/>
            </a:solidFill>
            <a:ln w="8731" cap="flat">
              <a:noFill/>
              <a:prstDash val="solid"/>
              <a:miter/>
            </a:ln>
          </p:spPr>
          <p:txBody>
            <a:bodyPr rtlCol="0" anchor="ctr"/>
            <a:lstStyle/>
            <a:p>
              <a:endParaRPr lang="en-GB"/>
            </a:p>
          </p:txBody>
        </p:sp>
        <p:sp>
          <p:nvSpPr>
            <p:cNvPr id="1574" name="Freeform: Shape 1573">
              <a:extLst>
                <a:ext uri="{FF2B5EF4-FFF2-40B4-BE49-F238E27FC236}">
                  <a16:creationId xmlns:a16="http://schemas.microsoft.com/office/drawing/2014/main" id="{E110DEBF-0571-8930-241D-5A88F2508F9C}"/>
                </a:ext>
              </a:extLst>
            </p:cNvPr>
            <p:cNvSpPr/>
            <p:nvPr/>
          </p:nvSpPr>
          <p:spPr>
            <a:xfrm>
              <a:off x="11010159" y="5758018"/>
              <a:ext cx="14860" cy="31468"/>
            </a:xfrm>
            <a:custGeom>
              <a:avLst/>
              <a:gdLst>
                <a:gd name="connsiteX0" fmla="*/ 0 w 14860"/>
                <a:gd name="connsiteY0" fmla="*/ 18357 h 31468"/>
                <a:gd name="connsiteX1" fmla="*/ 10490 w 14860"/>
                <a:gd name="connsiteY1" fmla="*/ 0 h 31468"/>
                <a:gd name="connsiteX2" fmla="*/ 14861 w 14860"/>
                <a:gd name="connsiteY2" fmla="*/ 31469 h 31468"/>
                <a:gd name="connsiteX3" fmla="*/ 0 w 14860"/>
                <a:gd name="connsiteY3" fmla="*/ 18357 h 31468"/>
              </a:gdLst>
              <a:ahLst/>
              <a:cxnLst>
                <a:cxn ang="0">
                  <a:pos x="connsiteX0" y="connsiteY0"/>
                </a:cxn>
                <a:cxn ang="0">
                  <a:pos x="connsiteX1" y="connsiteY1"/>
                </a:cxn>
                <a:cxn ang="0">
                  <a:pos x="connsiteX2" y="connsiteY2"/>
                </a:cxn>
                <a:cxn ang="0">
                  <a:pos x="connsiteX3" y="connsiteY3"/>
                </a:cxn>
              </a:cxnLst>
              <a:rect l="l" t="t" r="r" b="b"/>
              <a:pathLst>
                <a:path w="14860" h="31468">
                  <a:moveTo>
                    <a:pt x="0" y="18357"/>
                  </a:moveTo>
                  <a:cubicBezTo>
                    <a:pt x="3497" y="12238"/>
                    <a:pt x="6993" y="6119"/>
                    <a:pt x="10490" y="0"/>
                  </a:cubicBezTo>
                  <a:cubicBezTo>
                    <a:pt x="12238" y="10489"/>
                    <a:pt x="13986" y="20979"/>
                    <a:pt x="14861" y="31469"/>
                  </a:cubicBezTo>
                  <a:cubicBezTo>
                    <a:pt x="9616" y="27098"/>
                    <a:pt x="4371" y="22727"/>
                    <a:pt x="0" y="18357"/>
                  </a:cubicBezTo>
                  <a:close/>
                </a:path>
              </a:pathLst>
            </a:custGeom>
            <a:solidFill>
              <a:srgbClr val="EA9024"/>
            </a:solidFill>
            <a:ln w="8731" cap="flat">
              <a:noFill/>
              <a:prstDash val="solid"/>
              <a:miter/>
            </a:ln>
          </p:spPr>
          <p:txBody>
            <a:bodyPr rtlCol="0" anchor="ctr"/>
            <a:lstStyle/>
            <a:p>
              <a:endParaRPr lang="en-GB"/>
            </a:p>
          </p:txBody>
        </p:sp>
        <p:sp>
          <p:nvSpPr>
            <p:cNvPr id="1575" name="Freeform: Shape 1574">
              <a:extLst>
                <a:ext uri="{FF2B5EF4-FFF2-40B4-BE49-F238E27FC236}">
                  <a16:creationId xmlns:a16="http://schemas.microsoft.com/office/drawing/2014/main" id="{E7B60DF6-B7FB-B162-A11E-D20AA16876F6}"/>
                </a:ext>
              </a:extLst>
            </p:cNvPr>
            <p:cNvSpPr/>
            <p:nvPr/>
          </p:nvSpPr>
          <p:spPr>
            <a:xfrm>
              <a:off x="10762776" y="348824"/>
              <a:ext cx="20105" cy="31469"/>
            </a:xfrm>
            <a:custGeom>
              <a:avLst/>
              <a:gdLst>
                <a:gd name="connsiteX0" fmla="*/ 0 w 20105"/>
                <a:gd name="connsiteY0" fmla="*/ 22728 h 31469"/>
                <a:gd name="connsiteX1" fmla="*/ 20105 w 20105"/>
                <a:gd name="connsiteY1" fmla="*/ 0 h 31469"/>
                <a:gd name="connsiteX2" fmla="*/ 17483 w 20105"/>
                <a:gd name="connsiteY2" fmla="*/ 31469 h 31469"/>
                <a:gd name="connsiteX3" fmla="*/ 4371 w 20105"/>
                <a:gd name="connsiteY3" fmla="*/ 31469 h 31469"/>
                <a:gd name="connsiteX4" fmla="*/ 0 w 20105"/>
                <a:gd name="connsiteY4" fmla="*/ 22728 h 31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31469">
                  <a:moveTo>
                    <a:pt x="0" y="22728"/>
                  </a:moveTo>
                  <a:cubicBezTo>
                    <a:pt x="6993" y="14860"/>
                    <a:pt x="13112" y="7867"/>
                    <a:pt x="20105" y="0"/>
                  </a:cubicBezTo>
                  <a:cubicBezTo>
                    <a:pt x="19231" y="10490"/>
                    <a:pt x="18357" y="20979"/>
                    <a:pt x="17483" y="31469"/>
                  </a:cubicBezTo>
                  <a:cubicBezTo>
                    <a:pt x="13112" y="31469"/>
                    <a:pt x="8741" y="31469"/>
                    <a:pt x="4371" y="31469"/>
                  </a:cubicBezTo>
                  <a:cubicBezTo>
                    <a:pt x="3497" y="28847"/>
                    <a:pt x="1748" y="25350"/>
                    <a:pt x="0" y="22728"/>
                  </a:cubicBezTo>
                  <a:close/>
                </a:path>
              </a:pathLst>
            </a:custGeom>
            <a:solidFill>
              <a:srgbClr val="4F513D"/>
            </a:solidFill>
            <a:ln w="8731" cap="flat">
              <a:noFill/>
              <a:prstDash val="solid"/>
              <a:miter/>
            </a:ln>
          </p:spPr>
          <p:txBody>
            <a:bodyPr rtlCol="0" anchor="ctr"/>
            <a:lstStyle/>
            <a:p>
              <a:endParaRPr lang="en-GB"/>
            </a:p>
          </p:txBody>
        </p:sp>
        <p:sp>
          <p:nvSpPr>
            <p:cNvPr id="1576" name="Freeform: Shape 1575">
              <a:extLst>
                <a:ext uri="{FF2B5EF4-FFF2-40B4-BE49-F238E27FC236}">
                  <a16:creationId xmlns:a16="http://schemas.microsoft.com/office/drawing/2014/main" id="{404EFD55-5642-27CE-48DD-5EB7ADAE90AF}"/>
                </a:ext>
              </a:extLst>
            </p:cNvPr>
            <p:cNvSpPr/>
            <p:nvPr/>
          </p:nvSpPr>
          <p:spPr>
            <a:xfrm>
              <a:off x="10780259" y="349338"/>
              <a:ext cx="25911" cy="35326"/>
            </a:xfrm>
            <a:custGeom>
              <a:avLst/>
              <a:gdLst>
                <a:gd name="connsiteX0" fmla="*/ 0 w 25911"/>
                <a:gd name="connsiteY0" fmla="*/ 31830 h 35326"/>
                <a:gd name="connsiteX1" fmla="*/ 2622 w 25911"/>
                <a:gd name="connsiteY1" fmla="*/ 360 h 35326"/>
                <a:gd name="connsiteX2" fmla="*/ 18357 w 25911"/>
                <a:gd name="connsiteY2" fmla="*/ 34452 h 35326"/>
                <a:gd name="connsiteX3" fmla="*/ 15734 w 25911"/>
                <a:gd name="connsiteY3" fmla="*/ 34452 h 35326"/>
                <a:gd name="connsiteX4" fmla="*/ 13112 w 25911"/>
                <a:gd name="connsiteY4" fmla="*/ 35326 h 35326"/>
                <a:gd name="connsiteX5" fmla="*/ 0 w 25911"/>
                <a:gd name="connsiteY5" fmla="*/ 31830 h 35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911" h="35326">
                  <a:moveTo>
                    <a:pt x="0" y="31830"/>
                  </a:moveTo>
                  <a:cubicBezTo>
                    <a:pt x="874" y="21340"/>
                    <a:pt x="1748" y="10850"/>
                    <a:pt x="2622" y="360"/>
                  </a:cubicBezTo>
                  <a:cubicBezTo>
                    <a:pt x="40211" y="-3136"/>
                    <a:pt x="21854" y="19592"/>
                    <a:pt x="18357" y="34452"/>
                  </a:cubicBezTo>
                  <a:cubicBezTo>
                    <a:pt x="18357" y="34452"/>
                    <a:pt x="15734" y="34452"/>
                    <a:pt x="15734" y="34452"/>
                  </a:cubicBezTo>
                  <a:cubicBezTo>
                    <a:pt x="15734" y="34452"/>
                    <a:pt x="13112" y="35326"/>
                    <a:pt x="13112" y="35326"/>
                  </a:cubicBezTo>
                  <a:cubicBezTo>
                    <a:pt x="8741" y="33578"/>
                    <a:pt x="4371" y="32704"/>
                    <a:pt x="0" y="31830"/>
                  </a:cubicBezTo>
                  <a:close/>
                </a:path>
              </a:pathLst>
            </a:custGeom>
            <a:solidFill>
              <a:srgbClr val="469784"/>
            </a:solidFill>
            <a:ln w="8731" cap="flat">
              <a:noFill/>
              <a:prstDash val="solid"/>
              <a:miter/>
            </a:ln>
          </p:spPr>
          <p:txBody>
            <a:bodyPr rtlCol="0" anchor="ctr"/>
            <a:lstStyle/>
            <a:p>
              <a:endParaRPr lang="en-GB"/>
            </a:p>
          </p:txBody>
        </p:sp>
        <p:sp>
          <p:nvSpPr>
            <p:cNvPr id="1577" name="Freeform: Shape 1576">
              <a:extLst>
                <a:ext uri="{FF2B5EF4-FFF2-40B4-BE49-F238E27FC236}">
                  <a16:creationId xmlns:a16="http://schemas.microsoft.com/office/drawing/2014/main" id="{06FB9F18-B1B0-B9F4-1BF1-AF1413D5B4EC}"/>
                </a:ext>
              </a:extLst>
            </p:cNvPr>
            <p:cNvSpPr/>
            <p:nvPr/>
          </p:nvSpPr>
          <p:spPr>
            <a:xfrm>
              <a:off x="10767147" y="380294"/>
              <a:ext cx="26224" cy="4370"/>
            </a:xfrm>
            <a:custGeom>
              <a:avLst/>
              <a:gdLst>
                <a:gd name="connsiteX0" fmla="*/ 13112 w 26224"/>
                <a:gd name="connsiteY0" fmla="*/ 874 h 4370"/>
                <a:gd name="connsiteX1" fmla="*/ 26224 w 26224"/>
                <a:gd name="connsiteY1" fmla="*/ 4371 h 4370"/>
                <a:gd name="connsiteX2" fmla="*/ 0 w 26224"/>
                <a:gd name="connsiteY2" fmla="*/ 0 h 4370"/>
                <a:gd name="connsiteX3" fmla="*/ 13112 w 26224"/>
                <a:gd name="connsiteY3" fmla="*/ 874 h 4370"/>
              </a:gdLst>
              <a:ahLst/>
              <a:cxnLst>
                <a:cxn ang="0">
                  <a:pos x="connsiteX0" y="connsiteY0"/>
                </a:cxn>
                <a:cxn ang="0">
                  <a:pos x="connsiteX1" y="connsiteY1"/>
                </a:cxn>
                <a:cxn ang="0">
                  <a:pos x="connsiteX2" y="connsiteY2"/>
                </a:cxn>
                <a:cxn ang="0">
                  <a:pos x="connsiteX3" y="connsiteY3"/>
                </a:cxn>
              </a:cxnLst>
              <a:rect l="l" t="t" r="r" b="b"/>
              <a:pathLst>
                <a:path w="26224" h="4370">
                  <a:moveTo>
                    <a:pt x="13112" y="874"/>
                  </a:moveTo>
                  <a:cubicBezTo>
                    <a:pt x="17483" y="1748"/>
                    <a:pt x="21854" y="3497"/>
                    <a:pt x="26224" y="4371"/>
                  </a:cubicBezTo>
                  <a:cubicBezTo>
                    <a:pt x="17483" y="2622"/>
                    <a:pt x="8741" y="1748"/>
                    <a:pt x="0" y="0"/>
                  </a:cubicBezTo>
                  <a:cubicBezTo>
                    <a:pt x="4371" y="0"/>
                    <a:pt x="8741" y="0"/>
                    <a:pt x="13112" y="874"/>
                  </a:cubicBezTo>
                  <a:close/>
                </a:path>
              </a:pathLst>
            </a:custGeom>
            <a:solidFill>
              <a:srgbClr val="3D2226"/>
            </a:solidFill>
            <a:ln w="8731" cap="flat">
              <a:noFill/>
              <a:prstDash val="solid"/>
              <a:miter/>
            </a:ln>
          </p:spPr>
          <p:txBody>
            <a:bodyPr rtlCol="0" anchor="ctr"/>
            <a:lstStyle/>
            <a:p>
              <a:endParaRPr lang="en-GB"/>
            </a:p>
          </p:txBody>
        </p:sp>
        <p:sp>
          <p:nvSpPr>
            <p:cNvPr id="1578" name="Freeform: Shape 1577">
              <a:extLst>
                <a:ext uri="{FF2B5EF4-FFF2-40B4-BE49-F238E27FC236}">
                  <a16:creationId xmlns:a16="http://schemas.microsoft.com/office/drawing/2014/main" id="{881960D1-0DC5-75E3-9CCB-596871061E41}"/>
                </a:ext>
              </a:extLst>
            </p:cNvPr>
            <p:cNvSpPr/>
            <p:nvPr/>
          </p:nvSpPr>
          <p:spPr>
            <a:xfrm>
              <a:off x="9043338" y="1936267"/>
              <a:ext cx="33217" cy="8741"/>
            </a:xfrm>
            <a:custGeom>
              <a:avLst/>
              <a:gdLst>
                <a:gd name="connsiteX0" fmla="*/ 33217 w 33217"/>
                <a:gd name="connsiteY0" fmla="*/ 8741 h 8741"/>
                <a:gd name="connsiteX1" fmla="*/ 0 w 33217"/>
                <a:gd name="connsiteY1" fmla="*/ 3497 h 8741"/>
                <a:gd name="connsiteX2" fmla="*/ 33217 w 33217"/>
                <a:gd name="connsiteY2" fmla="*/ 0 h 8741"/>
                <a:gd name="connsiteX3" fmla="*/ 33217 w 33217"/>
                <a:gd name="connsiteY3" fmla="*/ 8741 h 8741"/>
              </a:gdLst>
              <a:ahLst/>
              <a:cxnLst>
                <a:cxn ang="0">
                  <a:pos x="connsiteX0" y="connsiteY0"/>
                </a:cxn>
                <a:cxn ang="0">
                  <a:pos x="connsiteX1" y="connsiteY1"/>
                </a:cxn>
                <a:cxn ang="0">
                  <a:pos x="connsiteX2" y="connsiteY2"/>
                </a:cxn>
                <a:cxn ang="0">
                  <a:pos x="connsiteX3" y="connsiteY3"/>
                </a:cxn>
              </a:cxnLst>
              <a:rect l="l" t="t" r="r" b="b"/>
              <a:pathLst>
                <a:path w="33217" h="8741">
                  <a:moveTo>
                    <a:pt x="33217" y="8741"/>
                  </a:moveTo>
                  <a:cubicBezTo>
                    <a:pt x="21854" y="6993"/>
                    <a:pt x="11364" y="5245"/>
                    <a:pt x="0" y="3497"/>
                  </a:cubicBezTo>
                  <a:cubicBezTo>
                    <a:pt x="11364" y="2622"/>
                    <a:pt x="21854" y="874"/>
                    <a:pt x="33217" y="0"/>
                  </a:cubicBezTo>
                  <a:cubicBezTo>
                    <a:pt x="33217" y="2622"/>
                    <a:pt x="33217" y="6119"/>
                    <a:pt x="33217" y="8741"/>
                  </a:cubicBezTo>
                  <a:close/>
                </a:path>
              </a:pathLst>
            </a:custGeom>
            <a:solidFill>
              <a:srgbClr val="E56A2D"/>
            </a:solidFill>
            <a:ln w="8731" cap="flat">
              <a:noFill/>
              <a:prstDash val="solid"/>
              <a:miter/>
            </a:ln>
          </p:spPr>
          <p:txBody>
            <a:bodyPr rtlCol="0" anchor="ctr"/>
            <a:lstStyle/>
            <a:p>
              <a:endParaRPr lang="en-GB"/>
            </a:p>
          </p:txBody>
        </p:sp>
        <p:sp>
          <p:nvSpPr>
            <p:cNvPr id="1579" name="Freeform: Shape 1578">
              <a:extLst>
                <a:ext uri="{FF2B5EF4-FFF2-40B4-BE49-F238E27FC236}">
                  <a16:creationId xmlns:a16="http://schemas.microsoft.com/office/drawing/2014/main" id="{FDAFFEA2-8CCC-8B8B-D585-866E7A1D53B9}"/>
                </a:ext>
              </a:extLst>
            </p:cNvPr>
            <p:cNvSpPr/>
            <p:nvPr/>
          </p:nvSpPr>
          <p:spPr>
            <a:xfrm>
              <a:off x="9570932" y="1289402"/>
              <a:ext cx="27486" cy="86540"/>
            </a:xfrm>
            <a:custGeom>
              <a:avLst/>
              <a:gdLst>
                <a:gd name="connsiteX0" fmla="*/ 388 w 27486"/>
                <a:gd name="connsiteY0" fmla="*/ 0 h 86540"/>
                <a:gd name="connsiteX1" fmla="*/ 27487 w 27486"/>
                <a:gd name="connsiteY1" fmla="*/ 69931 h 86540"/>
                <a:gd name="connsiteX2" fmla="*/ 11752 w 27486"/>
                <a:gd name="connsiteY2" fmla="*/ 86540 h 86540"/>
                <a:gd name="connsiteX3" fmla="*/ 388 w 27486"/>
                <a:gd name="connsiteY3" fmla="*/ 69931 h 86540"/>
                <a:gd name="connsiteX4" fmla="*/ 388 w 27486"/>
                <a:gd name="connsiteY4" fmla="*/ 0 h 8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86" h="86540">
                  <a:moveTo>
                    <a:pt x="388" y="0"/>
                  </a:moveTo>
                  <a:cubicBezTo>
                    <a:pt x="21368" y="51574"/>
                    <a:pt x="27487" y="61190"/>
                    <a:pt x="27487" y="69931"/>
                  </a:cubicBezTo>
                  <a:cubicBezTo>
                    <a:pt x="27487" y="75176"/>
                    <a:pt x="16997" y="80421"/>
                    <a:pt x="11752" y="86540"/>
                  </a:cubicBezTo>
                  <a:cubicBezTo>
                    <a:pt x="8256" y="81295"/>
                    <a:pt x="3011" y="76050"/>
                    <a:pt x="388" y="69931"/>
                  </a:cubicBezTo>
                  <a:cubicBezTo>
                    <a:pt x="-486" y="64687"/>
                    <a:pt x="388" y="58568"/>
                    <a:pt x="388" y="0"/>
                  </a:cubicBezTo>
                  <a:close/>
                </a:path>
              </a:pathLst>
            </a:custGeom>
            <a:solidFill>
              <a:srgbClr val="E56A2D"/>
            </a:solidFill>
            <a:ln w="8731" cap="flat">
              <a:noFill/>
              <a:prstDash val="solid"/>
              <a:miter/>
            </a:ln>
          </p:spPr>
          <p:txBody>
            <a:bodyPr rtlCol="0" anchor="ctr"/>
            <a:lstStyle/>
            <a:p>
              <a:endParaRPr lang="en-GB"/>
            </a:p>
          </p:txBody>
        </p:sp>
        <p:sp>
          <p:nvSpPr>
            <p:cNvPr id="1580" name="Freeform: Shape 1579">
              <a:extLst>
                <a:ext uri="{FF2B5EF4-FFF2-40B4-BE49-F238E27FC236}">
                  <a16:creationId xmlns:a16="http://schemas.microsoft.com/office/drawing/2014/main" id="{748C7C02-4749-282F-64F1-EF2226660AE0}"/>
                </a:ext>
              </a:extLst>
            </p:cNvPr>
            <p:cNvSpPr/>
            <p:nvPr/>
          </p:nvSpPr>
          <p:spPr>
            <a:xfrm>
              <a:off x="9602789" y="1438006"/>
              <a:ext cx="8741" cy="18357"/>
            </a:xfrm>
            <a:custGeom>
              <a:avLst/>
              <a:gdLst>
                <a:gd name="connsiteX0" fmla="*/ 8741 w 8741"/>
                <a:gd name="connsiteY0" fmla="*/ 0 h 18357"/>
                <a:gd name="connsiteX1" fmla="*/ 874 w 8741"/>
                <a:gd name="connsiteY1" fmla="*/ 18357 h 18357"/>
                <a:gd name="connsiteX2" fmla="*/ 0 w 8741"/>
                <a:gd name="connsiteY2" fmla="*/ 17483 h 18357"/>
                <a:gd name="connsiteX3" fmla="*/ 8741 w 8741"/>
                <a:gd name="connsiteY3" fmla="*/ 0 h 18357"/>
                <a:gd name="connsiteX4" fmla="*/ 8741 w 8741"/>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18357">
                  <a:moveTo>
                    <a:pt x="8741" y="0"/>
                  </a:moveTo>
                  <a:cubicBezTo>
                    <a:pt x="6119" y="6119"/>
                    <a:pt x="3497" y="12238"/>
                    <a:pt x="874" y="18357"/>
                  </a:cubicBezTo>
                  <a:lnTo>
                    <a:pt x="0" y="17483"/>
                  </a:lnTo>
                  <a:cubicBezTo>
                    <a:pt x="2622" y="10490"/>
                    <a:pt x="5245" y="5245"/>
                    <a:pt x="8741" y="0"/>
                  </a:cubicBezTo>
                  <a:cubicBezTo>
                    <a:pt x="8741" y="0"/>
                    <a:pt x="8741" y="0"/>
                    <a:pt x="8741" y="0"/>
                  </a:cubicBezTo>
                  <a:close/>
                </a:path>
              </a:pathLst>
            </a:custGeom>
            <a:solidFill>
              <a:srgbClr val="D6273B"/>
            </a:solidFill>
            <a:ln w="8731" cap="flat">
              <a:noFill/>
              <a:prstDash val="solid"/>
              <a:miter/>
            </a:ln>
          </p:spPr>
          <p:txBody>
            <a:bodyPr rtlCol="0" anchor="ctr"/>
            <a:lstStyle/>
            <a:p>
              <a:endParaRPr lang="en-GB"/>
            </a:p>
          </p:txBody>
        </p:sp>
        <p:sp>
          <p:nvSpPr>
            <p:cNvPr id="1581" name="Freeform: Shape 1580">
              <a:extLst>
                <a:ext uri="{FF2B5EF4-FFF2-40B4-BE49-F238E27FC236}">
                  <a16:creationId xmlns:a16="http://schemas.microsoft.com/office/drawing/2014/main" id="{B19B5FBC-19F3-9AE4-C41B-A8F2C5B159F1}"/>
                </a:ext>
              </a:extLst>
            </p:cNvPr>
            <p:cNvSpPr/>
            <p:nvPr/>
          </p:nvSpPr>
          <p:spPr>
            <a:xfrm>
              <a:off x="9599293" y="1453740"/>
              <a:ext cx="4370" cy="4370"/>
            </a:xfrm>
            <a:custGeom>
              <a:avLst/>
              <a:gdLst>
                <a:gd name="connsiteX0" fmla="*/ 4371 w 4370"/>
                <a:gd name="connsiteY0" fmla="*/ 1748 h 4370"/>
                <a:gd name="connsiteX1" fmla="*/ 1748 w 4370"/>
                <a:gd name="connsiteY1" fmla="*/ 4371 h 4370"/>
                <a:gd name="connsiteX2" fmla="*/ 0 w 4370"/>
                <a:gd name="connsiteY2" fmla="*/ 2622 h 4370"/>
                <a:gd name="connsiteX3" fmla="*/ 3497 w 4370"/>
                <a:gd name="connsiteY3" fmla="*/ 0 h 4370"/>
                <a:gd name="connsiteX4" fmla="*/ 4371 w 4370"/>
                <a:gd name="connsiteY4" fmla="*/ 1748 h 4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4370">
                  <a:moveTo>
                    <a:pt x="4371" y="1748"/>
                  </a:moveTo>
                  <a:cubicBezTo>
                    <a:pt x="3497" y="2622"/>
                    <a:pt x="2622" y="3497"/>
                    <a:pt x="1748" y="4371"/>
                  </a:cubicBezTo>
                  <a:cubicBezTo>
                    <a:pt x="874" y="3497"/>
                    <a:pt x="874" y="3497"/>
                    <a:pt x="0" y="2622"/>
                  </a:cubicBezTo>
                  <a:cubicBezTo>
                    <a:pt x="874" y="1748"/>
                    <a:pt x="1748" y="874"/>
                    <a:pt x="3497" y="0"/>
                  </a:cubicBezTo>
                  <a:cubicBezTo>
                    <a:pt x="2622" y="874"/>
                    <a:pt x="4371" y="1748"/>
                    <a:pt x="4371" y="1748"/>
                  </a:cubicBezTo>
                  <a:close/>
                </a:path>
              </a:pathLst>
            </a:custGeom>
            <a:solidFill>
              <a:srgbClr val="D6273B"/>
            </a:solidFill>
            <a:ln w="8731" cap="flat">
              <a:noFill/>
              <a:prstDash val="solid"/>
              <a:miter/>
            </a:ln>
          </p:spPr>
          <p:txBody>
            <a:bodyPr rtlCol="0" anchor="ctr"/>
            <a:lstStyle/>
            <a:p>
              <a:endParaRPr lang="en-GB"/>
            </a:p>
          </p:txBody>
        </p:sp>
        <p:sp>
          <p:nvSpPr>
            <p:cNvPr id="1582" name="Freeform: Shape 1581">
              <a:extLst>
                <a:ext uri="{FF2B5EF4-FFF2-40B4-BE49-F238E27FC236}">
                  <a16:creationId xmlns:a16="http://schemas.microsoft.com/office/drawing/2014/main" id="{A525D206-78CE-6841-51D0-F12BA7FC3CBF}"/>
                </a:ext>
              </a:extLst>
            </p:cNvPr>
            <p:cNvSpPr/>
            <p:nvPr/>
          </p:nvSpPr>
          <p:spPr>
            <a:xfrm>
              <a:off x="9153480" y="2094487"/>
              <a:ext cx="28846" cy="16608"/>
            </a:xfrm>
            <a:custGeom>
              <a:avLst/>
              <a:gdLst>
                <a:gd name="connsiteX0" fmla="*/ 3497 w 28846"/>
                <a:gd name="connsiteY0" fmla="*/ 16609 h 16608"/>
                <a:gd name="connsiteX1" fmla="*/ 0 w 28846"/>
                <a:gd name="connsiteY1" fmla="*/ 0 h 16608"/>
                <a:gd name="connsiteX2" fmla="*/ 28847 w 28846"/>
                <a:gd name="connsiteY2" fmla="*/ 0 h 16608"/>
                <a:gd name="connsiteX3" fmla="*/ 25350 w 28846"/>
                <a:gd name="connsiteY3" fmla="*/ 13986 h 16608"/>
                <a:gd name="connsiteX4" fmla="*/ 3497 w 28846"/>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16608">
                  <a:moveTo>
                    <a:pt x="3497" y="16609"/>
                  </a:moveTo>
                  <a:cubicBezTo>
                    <a:pt x="2622" y="11364"/>
                    <a:pt x="874" y="5245"/>
                    <a:pt x="0" y="0"/>
                  </a:cubicBezTo>
                  <a:cubicBezTo>
                    <a:pt x="9616" y="0"/>
                    <a:pt x="19231" y="0"/>
                    <a:pt x="28847" y="0"/>
                  </a:cubicBezTo>
                  <a:cubicBezTo>
                    <a:pt x="27973" y="4371"/>
                    <a:pt x="27098" y="9615"/>
                    <a:pt x="25350" y="13986"/>
                  </a:cubicBezTo>
                  <a:cubicBezTo>
                    <a:pt x="17483" y="14860"/>
                    <a:pt x="10490" y="15735"/>
                    <a:pt x="3497" y="16609"/>
                  </a:cubicBezTo>
                  <a:close/>
                </a:path>
              </a:pathLst>
            </a:custGeom>
            <a:solidFill>
              <a:srgbClr val="E7BB54"/>
            </a:solidFill>
            <a:ln w="8731" cap="flat">
              <a:noFill/>
              <a:prstDash val="solid"/>
              <a:miter/>
            </a:ln>
          </p:spPr>
          <p:txBody>
            <a:bodyPr rtlCol="0" anchor="ctr"/>
            <a:lstStyle/>
            <a:p>
              <a:endParaRPr lang="en-GB"/>
            </a:p>
          </p:txBody>
        </p:sp>
        <p:sp>
          <p:nvSpPr>
            <p:cNvPr id="1583" name="Freeform: Shape 1582">
              <a:extLst>
                <a:ext uri="{FF2B5EF4-FFF2-40B4-BE49-F238E27FC236}">
                  <a16:creationId xmlns:a16="http://schemas.microsoft.com/office/drawing/2014/main" id="{828FB89E-1F34-53BE-066E-2B888C007302}"/>
                </a:ext>
              </a:extLst>
            </p:cNvPr>
            <p:cNvSpPr/>
            <p:nvPr/>
          </p:nvSpPr>
          <p:spPr>
            <a:xfrm>
              <a:off x="9178830" y="2092739"/>
              <a:ext cx="14860" cy="19231"/>
            </a:xfrm>
            <a:custGeom>
              <a:avLst/>
              <a:gdLst>
                <a:gd name="connsiteX0" fmla="*/ 0 w 14860"/>
                <a:gd name="connsiteY0" fmla="*/ 15734 h 19231"/>
                <a:gd name="connsiteX1" fmla="*/ 3497 w 14860"/>
                <a:gd name="connsiteY1" fmla="*/ 1748 h 19231"/>
                <a:gd name="connsiteX2" fmla="*/ 12238 w 14860"/>
                <a:gd name="connsiteY2" fmla="*/ 0 h 19231"/>
                <a:gd name="connsiteX3" fmla="*/ 14860 w 14860"/>
                <a:gd name="connsiteY3" fmla="*/ 3497 h 19231"/>
                <a:gd name="connsiteX4" fmla="*/ 4371 w 14860"/>
                <a:gd name="connsiteY4" fmla="*/ 19231 h 19231"/>
                <a:gd name="connsiteX5" fmla="*/ 0 w 14860"/>
                <a:gd name="connsiteY5" fmla="*/ 15734 h 1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60" h="19231">
                  <a:moveTo>
                    <a:pt x="0" y="15734"/>
                  </a:moveTo>
                  <a:cubicBezTo>
                    <a:pt x="874" y="11364"/>
                    <a:pt x="1748" y="6119"/>
                    <a:pt x="3497" y="1748"/>
                  </a:cubicBezTo>
                  <a:cubicBezTo>
                    <a:pt x="6119" y="874"/>
                    <a:pt x="9616" y="0"/>
                    <a:pt x="12238" y="0"/>
                  </a:cubicBezTo>
                  <a:cubicBezTo>
                    <a:pt x="12238" y="0"/>
                    <a:pt x="14860" y="3497"/>
                    <a:pt x="14860" y="3497"/>
                  </a:cubicBezTo>
                  <a:cubicBezTo>
                    <a:pt x="11364" y="8741"/>
                    <a:pt x="7867" y="13986"/>
                    <a:pt x="4371" y="19231"/>
                  </a:cubicBezTo>
                  <a:cubicBezTo>
                    <a:pt x="1748" y="18357"/>
                    <a:pt x="874" y="17483"/>
                    <a:pt x="0" y="15734"/>
                  </a:cubicBezTo>
                  <a:close/>
                </a:path>
              </a:pathLst>
            </a:custGeom>
            <a:solidFill>
              <a:srgbClr val="B09B7B"/>
            </a:solidFill>
            <a:ln w="8731" cap="flat">
              <a:noFill/>
              <a:prstDash val="solid"/>
              <a:miter/>
            </a:ln>
          </p:spPr>
          <p:txBody>
            <a:bodyPr rtlCol="0" anchor="ctr"/>
            <a:lstStyle/>
            <a:p>
              <a:endParaRPr lang="en-GB"/>
            </a:p>
          </p:txBody>
        </p:sp>
        <p:sp>
          <p:nvSpPr>
            <p:cNvPr id="1584" name="Freeform: Shape 1583">
              <a:extLst>
                <a:ext uri="{FF2B5EF4-FFF2-40B4-BE49-F238E27FC236}">
                  <a16:creationId xmlns:a16="http://schemas.microsoft.com/office/drawing/2014/main" id="{8D0E0468-ECA5-CD53-DC68-E763DF1043C2}"/>
                </a:ext>
              </a:extLst>
            </p:cNvPr>
            <p:cNvSpPr/>
            <p:nvPr/>
          </p:nvSpPr>
          <p:spPr>
            <a:xfrm>
              <a:off x="10651760" y="336586"/>
              <a:ext cx="37588" cy="26224"/>
            </a:xfrm>
            <a:custGeom>
              <a:avLst/>
              <a:gdLst>
                <a:gd name="connsiteX0" fmla="*/ 24476 w 37588"/>
                <a:gd name="connsiteY0" fmla="*/ 26224 h 26224"/>
                <a:gd name="connsiteX1" fmla="*/ 0 w 37588"/>
                <a:gd name="connsiteY1" fmla="*/ 0 h 26224"/>
                <a:gd name="connsiteX2" fmla="*/ 37588 w 37588"/>
                <a:gd name="connsiteY2" fmla="*/ 7867 h 26224"/>
                <a:gd name="connsiteX3" fmla="*/ 24476 w 37588"/>
                <a:gd name="connsiteY3" fmla="*/ 26224 h 26224"/>
              </a:gdLst>
              <a:ahLst/>
              <a:cxnLst>
                <a:cxn ang="0">
                  <a:pos x="connsiteX0" y="connsiteY0"/>
                </a:cxn>
                <a:cxn ang="0">
                  <a:pos x="connsiteX1" y="connsiteY1"/>
                </a:cxn>
                <a:cxn ang="0">
                  <a:pos x="connsiteX2" y="connsiteY2"/>
                </a:cxn>
                <a:cxn ang="0">
                  <a:pos x="connsiteX3" y="connsiteY3"/>
                </a:cxn>
              </a:cxnLst>
              <a:rect l="l" t="t" r="r" b="b"/>
              <a:pathLst>
                <a:path w="37588" h="26224">
                  <a:moveTo>
                    <a:pt x="24476" y="26224"/>
                  </a:moveTo>
                  <a:cubicBezTo>
                    <a:pt x="16609" y="17483"/>
                    <a:pt x="8741" y="8741"/>
                    <a:pt x="0" y="0"/>
                  </a:cubicBezTo>
                  <a:cubicBezTo>
                    <a:pt x="12238" y="2622"/>
                    <a:pt x="25350" y="5245"/>
                    <a:pt x="37588" y="7867"/>
                  </a:cubicBezTo>
                  <a:cubicBezTo>
                    <a:pt x="33218" y="13986"/>
                    <a:pt x="28847" y="20105"/>
                    <a:pt x="24476" y="26224"/>
                  </a:cubicBezTo>
                  <a:close/>
                </a:path>
              </a:pathLst>
            </a:custGeom>
            <a:solidFill>
              <a:srgbClr val="D6273B"/>
            </a:solidFill>
            <a:ln w="8731" cap="flat">
              <a:noFill/>
              <a:prstDash val="solid"/>
              <a:miter/>
            </a:ln>
          </p:spPr>
          <p:txBody>
            <a:bodyPr rtlCol="0" anchor="ctr"/>
            <a:lstStyle/>
            <a:p>
              <a:endParaRPr lang="en-GB"/>
            </a:p>
          </p:txBody>
        </p:sp>
        <p:sp>
          <p:nvSpPr>
            <p:cNvPr id="1585" name="Freeform: Shape 1584">
              <a:extLst>
                <a:ext uri="{FF2B5EF4-FFF2-40B4-BE49-F238E27FC236}">
                  <a16:creationId xmlns:a16="http://schemas.microsoft.com/office/drawing/2014/main" id="{12BC25CB-1E55-A934-BF5E-D771B931E7F0}"/>
                </a:ext>
              </a:extLst>
            </p:cNvPr>
            <p:cNvSpPr/>
            <p:nvPr/>
          </p:nvSpPr>
          <p:spPr>
            <a:xfrm>
              <a:off x="9371142" y="2103228"/>
              <a:ext cx="53322" cy="41958"/>
            </a:xfrm>
            <a:custGeom>
              <a:avLst/>
              <a:gdLst>
                <a:gd name="connsiteX0" fmla="*/ 34092 w 53322"/>
                <a:gd name="connsiteY0" fmla="*/ 0 h 41958"/>
                <a:gd name="connsiteX1" fmla="*/ 53323 w 53322"/>
                <a:gd name="connsiteY1" fmla="*/ 18357 h 41958"/>
                <a:gd name="connsiteX2" fmla="*/ 48952 w 53322"/>
                <a:gd name="connsiteY2" fmla="*/ 34966 h 41958"/>
                <a:gd name="connsiteX3" fmla="*/ 10490 w 53322"/>
                <a:gd name="connsiteY3" fmla="*/ 41959 h 41958"/>
                <a:gd name="connsiteX4" fmla="*/ 0 w 53322"/>
                <a:gd name="connsiteY4" fmla="*/ 27973 h 41958"/>
                <a:gd name="connsiteX5" fmla="*/ 29721 w 53322"/>
                <a:gd name="connsiteY5" fmla="*/ 7867 h 41958"/>
                <a:gd name="connsiteX6" fmla="*/ 34092 w 53322"/>
                <a:gd name="connsiteY6" fmla="*/ 0 h 41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22" h="41958">
                  <a:moveTo>
                    <a:pt x="34092" y="0"/>
                  </a:moveTo>
                  <a:cubicBezTo>
                    <a:pt x="40210" y="6119"/>
                    <a:pt x="47204" y="12238"/>
                    <a:pt x="53323" y="18357"/>
                  </a:cubicBezTo>
                  <a:cubicBezTo>
                    <a:pt x="51574" y="23602"/>
                    <a:pt x="49826" y="29721"/>
                    <a:pt x="48952" y="34966"/>
                  </a:cubicBezTo>
                  <a:cubicBezTo>
                    <a:pt x="35840" y="37588"/>
                    <a:pt x="23602" y="39336"/>
                    <a:pt x="10490" y="41959"/>
                  </a:cubicBezTo>
                  <a:cubicBezTo>
                    <a:pt x="6993" y="37588"/>
                    <a:pt x="3497" y="32343"/>
                    <a:pt x="0" y="27973"/>
                  </a:cubicBezTo>
                  <a:cubicBezTo>
                    <a:pt x="9615" y="20979"/>
                    <a:pt x="19231" y="14860"/>
                    <a:pt x="29721" y="7867"/>
                  </a:cubicBezTo>
                  <a:cubicBezTo>
                    <a:pt x="29721" y="5245"/>
                    <a:pt x="31469" y="2622"/>
                    <a:pt x="34092" y="0"/>
                  </a:cubicBezTo>
                  <a:close/>
                </a:path>
              </a:pathLst>
            </a:custGeom>
            <a:solidFill>
              <a:srgbClr val="7E4E29"/>
            </a:solidFill>
            <a:ln w="8731" cap="flat">
              <a:noFill/>
              <a:prstDash val="solid"/>
              <a:miter/>
            </a:ln>
          </p:spPr>
          <p:txBody>
            <a:bodyPr rtlCol="0" anchor="ctr"/>
            <a:lstStyle/>
            <a:p>
              <a:endParaRPr lang="en-GB"/>
            </a:p>
          </p:txBody>
        </p:sp>
        <p:sp>
          <p:nvSpPr>
            <p:cNvPr id="1586" name="Freeform: Shape 1585">
              <a:extLst>
                <a:ext uri="{FF2B5EF4-FFF2-40B4-BE49-F238E27FC236}">
                  <a16:creationId xmlns:a16="http://schemas.microsoft.com/office/drawing/2014/main" id="{C014ACC7-7694-9D52-62FA-C342702E0D56}"/>
                </a:ext>
              </a:extLst>
            </p:cNvPr>
            <p:cNvSpPr/>
            <p:nvPr/>
          </p:nvSpPr>
          <p:spPr>
            <a:xfrm>
              <a:off x="9369393" y="2111096"/>
              <a:ext cx="29720" cy="20979"/>
            </a:xfrm>
            <a:custGeom>
              <a:avLst/>
              <a:gdLst>
                <a:gd name="connsiteX0" fmla="*/ 29721 w 29720"/>
                <a:gd name="connsiteY0" fmla="*/ 0 h 20979"/>
                <a:gd name="connsiteX1" fmla="*/ 0 w 29720"/>
                <a:gd name="connsiteY1" fmla="*/ 20105 h 20979"/>
                <a:gd name="connsiteX2" fmla="*/ 0 w 29720"/>
                <a:gd name="connsiteY2" fmla="*/ 20979 h 20979"/>
                <a:gd name="connsiteX3" fmla="*/ 29721 w 29720"/>
                <a:gd name="connsiteY3" fmla="*/ 0 h 20979"/>
              </a:gdLst>
              <a:ahLst/>
              <a:cxnLst>
                <a:cxn ang="0">
                  <a:pos x="connsiteX0" y="connsiteY0"/>
                </a:cxn>
                <a:cxn ang="0">
                  <a:pos x="connsiteX1" y="connsiteY1"/>
                </a:cxn>
                <a:cxn ang="0">
                  <a:pos x="connsiteX2" y="connsiteY2"/>
                </a:cxn>
                <a:cxn ang="0">
                  <a:pos x="connsiteX3" y="connsiteY3"/>
                </a:cxn>
              </a:cxnLst>
              <a:rect l="l" t="t" r="r" b="b"/>
              <a:pathLst>
                <a:path w="29720" h="20979">
                  <a:moveTo>
                    <a:pt x="29721" y="0"/>
                  </a:moveTo>
                  <a:cubicBezTo>
                    <a:pt x="20105" y="6993"/>
                    <a:pt x="10490" y="13112"/>
                    <a:pt x="0" y="20105"/>
                  </a:cubicBezTo>
                  <a:cubicBezTo>
                    <a:pt x="0" y="20105"/>
                    <a:pt x="0" y="20979"/>
                    <a:pt x="0" y="20979"/>
                  </a:cubicBezTo>
                  <a:cubicBezTo>
                    <a:pt x="10490" y="13986"/>
                    <a:pt x="20105" y="6993"/>
                    <a:pt x="29721" y="0"/>
                  </a:cubicBezTo>
                  <a:close/>
                </a:path>
              </a:pathLst>
            </a:custGeom>
            <a:solidFill>
              <a:srgbClr val="714682"/>
            </a:solidFill>
            <a:ln w="8731" cap="flat">
              <a:noFill/>
              <a:prstDash val="solid"/>
              <a:miter/>
            </a:ln>
          </p:spPr>
          <p:txBody>
            <a:bodyPr rtlCol="0" anchor="ctr"/>
            <a:lstStyle/>
            <a:p>
              <a:endParaRPr lang="en-GB"/>
            </a:p>
          </p:txBody>
        </p:sp>
        <p:sp>
          <p:nvSpPr>
            <p:cNvPr id="1587" name="Freeform: Shape 1586">
              <a:extLst>
                <a:ext uri="{FF2B5EF4-FFF2-40B4-BE49-F238E27FC236}">
                  <a16:creationId xmlns:a16="http://schemas.microsoft.com/office/drawing/2014/main" id="{930AC60C-5652-61D5-D90E-8AA4553C2E38}"/>
                </a:ext>
              </a:extLst>
            </p:cNvPr>
            <p:cNvSpPr/>
            <p:nvPr/>
          </p:nvSpPr>
          <p:spPr>
            <a:xfrm>
              <a:off x="8663086" y="1659164"/>
              <a:ext cx="6993" cy="5244"/>
            </a:xfrm>
            <a:custGeom>
              <a:avLst/>
              <a:gdLst>
                <a:gd name="connsiteX0" fmla="*/ 6993 w 6993"/>
                <a:gd name="connsiteY0" fmla="*/ 1748 h 5244"/>
                <a:gd name="connsiteX1" fmla="*/ 4371 w 6993"/>
                <a:gd name="connsiteY1" fmla="*/ 5245 h 5244"/>
                <a:gd name="connsiteX2" fmla="*/ 0 w 6993"/>
                <a:gd name="connsiteY2" fmla="*/ 1748 h 5244"/>
                <a:gd name="connsiteX3" fmla="*/ 3497 w 6993"/>
                <a:gd name="connsiteY3" fmla="*/ 0 h 5244"/>
                <a:gd name="connsiteX4" fmla="*/ 6993 w 6993"/>
                <a:gd name="connsiteY4" fmla="*/ 1748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5244">
                  <a:moveTo>
                    <a:pt x="6993" y="1748"/>
                  </a:moveTo>
                  <a:cubicBezTo>
                    <a:pt x="6119" y="2622"/>
                    <a:pt x="5245" y="3497"/>
                    <a:pt x="4371" y="5245"/>
                  </a:cubicBezTo>
                  <a:cubicBezTo>
                    <a:pt x="2622" y="4371"/>
                    <a:pt x="1748" y="2622"/>
                    <a:pt x="0" y="1748"/>
                  </a:cubicBezTo>
                  <a:cubicBezTo>
                    <a:pt x="874" y="874"/>
                    <a:pt x="2622" y="0"/>
                    <a:pt x="3497" y="0"/>
                  </a:cubicBezTo>
                  <a:cubicBezTo>
                    <a:pt x="4371" y="0"/>
                    <a:pt x="6119" y="1748"/>
                    <a:pt x="6993" y="1748"/>
                  </a:cubicBezTo>
                  <a:close/>
                </a:path>
              </a:pathLst>
            </a:custGeom>
            <a:solidFill>
              <a:srgbClr val="3D2226"/>
            </a:solidFill>
            <a:ln w="8731" cap="flat">
              <a:noFill/>
              <a:prstDash val="solid"/>
              <a:miter/>
            </a:ln>
          </p:spPr>
          <p:txBody>
            <a:bodyPr rtlCol="0" anchor="ctr"/>
            <a:lstStyle/>
            <a:p>
              <a:endParaRPr lang="en-GB"/>
            </a:p>
          </p:txBody>
        </p:sp>
        <p:sp>
          <p:nvSpPr>
            <p:cNvPr id="1588" name="Freeform: Shape 1587">
              <a:extLst>
                <a:ext uri="{FF2B5EF4-FFF2-40B4-BE49-F238E27FC236}">
                  <a16:creationId xmlns:a16="http://schemas.microsoft.com/office/drawing/2014/main" id="{F3A59305-163B-3DB4-74DB-B96BDB6E343C}"/>
                </a:ext>
              </a:extLst>
            </p:cNvPr>
            <p:cNvSpPr/>
            <p:nvPr/>
          </p:nvSpPr>
          <p:spPr>
            <a:xfrm>
              <a:off x="9603663" y="1830496"/>
              <a:ext cx="16608" cy="15734"/>
            </a:xfrm>
            <a:custGeom>
              <a:avLst/>
              <a:gdLst>
                <a:gd name="connsiteX0" fmla="*/ 0 w 16608"/>
                <a:gd name="connsiteY0" fmla="*/ 0 h 15734"/>
                <a:gd name="connsiteX1" fmla="*/ 16609 w 16608"/>
                <a:gd name="connsiteY1" fmla="*/ 15734 h 15734"/>
                <a:gd name="connsiteX2" fmla="*/ 0 w 16608"/>
                <a:gd name="connsiteY2" fmla="*/ 0 h 15734"/>
              </a:gdLst>
              <a:ahLst/>
              <a:cxnLst>
                <a:cxn ang="0">
                  <a:pos x="connsiteX0" y="connsiteY0"/>
                </a:cxn>
                <a:cxn ang="0">
                  <a:pos x="connsiteX1" y="connsiteY1"/>
                </a:cxn>
                <a:cxn ang="0">
                  <a:pos x="connsiteX2" y="connsiteY2"/>
                </a:cxn>
              </a:cxnLst>
              <a:rect l="l" t="t" r="r" b="b"/>
              <a:pathLst>
                <a:path w="16608" h="15734">
                  <a:moveTo>
                    <a:pt x="0" y="0"/>
                  </a:moveTo>
                  <a:cubicBezTo>
                    <a:pt x="5245" y="5245"/>
                    <a:pt x="11364" y="10490"/>
                    <a:pt x="16609" y="15734"/>
                  </a:cubicBezTo>
                  <a:cubicBezTo>
                    <a:pt x="11364" y="10490"/>
                    <a:pt x="5245" y="5245"/>
                    <a:pt x="0" y="0"/>
                  </a:cubicBezTo>
                  <a:close/>
                </a:path>
              </a:pathLst>
            </a:custGeom>
            <a:solidFill>
              <a:srgbClr val="7B2B29"/>
            </a:solidFill>
            <a:ln w="8731" cap="flat">
              <a:noFill/>
              <a:prstDash val="solid"/>
              <a:miter/>
            </a:ln>
          </p:spPr>
          <p:txBody>
            <a:bodyPr rtlCol="0" anchor="ctr"/>
            <a:lstStyle/>
            <a:p>
              <a:endParaRPr lang="en-GB"/>
            </a:p>
          </p:txBody>
        </p:sp>
        <p:sp>
          <p:nvSpPr>
            <p:cNvPr id="1589" name="Freeform: Shape 1588">
              <a:extLst>
                <a:ext uri="{FF2B5EF4-FFF2-40B4-BE49-F238E27FC236}">
                  <a16:creationId xmlns:a16="http://schemas.microsoft.com/office/drawing/2014/main" id="{676994EE-2734-7945-A6D9-E2B56374C5B3}"/>
                </a:ext>
              </a:extLst>
            </p:cNvPr>
            <p:cNvSpPr/>
            <p:nvPr/>
          </p:nvSpPr>
          <p:spPr>
            <a:xfrm>
              <a:off x="10726937" y="4461664"/>
              <a:ext cx="10489" cy="17482"/>
            </a:xfrm>
            <a:custGeom>
              <a:avLst/>
              <a:gdLst>
                <a:gd name="connsiteX0" fmla="*/ 0 w 10489"/>
                <a:gd name="connsiteY0" fmla="*/ 17483 h 17482"/>
                <a:gd name="connsiteX1" fmla="*/ 3497 w 10489"/>
                <a:gd name="connsiteY1" fmla="*/ 0 h 17482"/>
                <a:gd name="connsiteX2" fmla="*/ 10490 w 10489"/>
                <a:gd name="connsiteY2" fmla="*/ 9616 h 17482"/>
                <a:gd name="connsiteX3" fmla="*/ 0 w 10489"/>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0489" h="17482">
                  <a:moveTo>
                    <a:pt x="0" y="17483"/>
                  </a:moveTo>
                  <a:cubicBezTo>
                    <a:pt x="874" y="11364"/>
                    <a:pt x="1748" y="5245"/>
                    <a:pt x="3497" y="0"/>
                  </a:cubicBezTo>
                  <a:cubicBezTo>
                    <a:pt x="6119" y="3497"/>
                    <a:pt x="8741" y="6119"/>
                    <a:pt x="10490" y="9616"/>
                  </a:cubicBezTo>
                  <a:cubicBezTo>
                    <a:pt x="6993" y="11364"/>
                    <a:pt x="3497" y="13987"/>
                    <a:pt x="0" y="17483"/>
                  </a:cubicBezTo>
                  <a:close/>
                </a:path>
              </a:pathLst>
            </a:custGeom>
            <a:solidFill>
              <a:srgbClr val="7B2B29"/>
            </a:solidFill>
            <a:ln w="8731" cap="flat">
              <a:noFill/>
              <a:prstDash val="solid"/>
              <a:miter/>
            </a:ln>
          </p:spPr>
          <p:txBody>
            <a:bodyPr rtlCol="0" anchor="ctr"/>
            <a:lstStyle/>
            <a:p>
              <a:endParaRPr lang="en-GB"/>
            </a:p>
          </p:txBody>
        </p:sp>
        <p:sp>
          <p:nvSpPr>
            <p:cNvPr id="1590" name="Freeform: Shape 1589">
              <a:extLst>
                <a:ext uri="{FF2B5EF4-FFF2-40B4-BE49-F238E27FC236}">
                  <a16:creationId xmlns:a16="http://schemas.microsoft.com/office/drawing/2014/main" id="{82D04271-51C1-0EE1-7201-604B8BC03F27}"/>
                </a:ext>
              </a:extLst>
            </p:cNvPr>
            <p:cNvSpPr/>
            <p:nvPr/>
          </p:nvSpPr>
          <p:spPr>
            <a:xfrm>
              <a:off x="10761028" y="3368112"/>
              <a:ext cx="57693" cy="20979"/>
            </a:xfrm>
            <a:custGeom>
              <a:avLst/>
              <a:gdLst>
                <a:gd name="connsiteX0" fmla="*/ 57693 w 57693"/>
                <a:gd name="connsiteY0" fmla="*/ 3497 h 20979"/>
                <a:gd name="connsiteX1" fmla="*/ 56819 w 57693"/>
                <a:gd name="connsiteY1" fmla="*/ 6993 h 20979"/>
                <a:gd name="connsiteX2" fmla="*/ 13112 w 57693"/>
                <a:gd name="connsiteY2" fmla="*/ 20979 h 20979"/>
                <a:gd name="connsiteX3" fmla="*/ 0 w 57693"/>
                <a:gd name="connsiteY3" fmla="*/ 9616 h 20979"/>
                <a:gd name="connsiteX4" fmla="*/ 26224 w 57693"/>
                <a:gd name="connsiteY4" fmla="*/ 0 h 20979"/>
                <a:gd name="connsiteX5" fmla="*/ 57693 w 57693"/>
                <a:gd name="connsiteY5" fmla="*/ 3497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3" h="20979">
                  <a:moveTo>
                    <a:pt x="57693" y="3497"/>
                  </a:moveTo>
                  <a:cubicBezTo>
                    <a:pt x="57693" y="3497"/>
                    <a:pt x="56819" y="6993"/>
                    <a:pt x="56819" y="6993"/>
                  </a:cubicBezTo>
                  <a:cubicBezTo>
                    <a:pt x="41959" y="11364"/>
                    <a:pt x="27973" y="16609"/>
                    <a:pt x="13112" y="20979"/>
                  </a:cubicBezTo>
                  <a:cubicBezTo>
                    <a:pt x="8741" y="17483"/>
                    <a:pt x="4371" y="13986"/>
                    <a:pt x="0" y="9616"/>
                  </a:cubicBezTo>
                  <a:cubicBezTo>
                    <a:pt x="8741" y="6119"/>
                    <a:pt x="17483" y="3497"/>
                    <a:pt x="26224" y="0"/>
                  </a:cubicBezTo>
                  <a:cubicBezTo>
                    <a:pt x="36714" y="1748"/>
                    <a:pt x="47204" y="2622"/>
                    <a:pt x="57693" y="3497"/>
                  </a:cubicBezTo>
                  <a:close/>
                </a:path>
              </a:pathLst>
            </a:custGeom>
            <a:solidFill>
              <a:srgbClr val="469784"/>
            </a:solidFill>
            <a:ln w="8731" cap="flat">
              <a:noFill/>
              <a:prstDash val="solid"/>
              <a:miter/>
            </a:ln>
          </p:spPr>
          <p:txBody>
            <a:bodyPr rtlCol="0" anchor="ctr"/>
            <a:lstStyle/>
            <a:p>
              <a:endParaRPr lang="en-GB"/>
            </a:p>
          </p:txBody>
        </p:sp>
        <p:sp>
          <p:nvSpPr>
            <p:cNvPr id="1591" name="Freeform: Shape 1590">
              <a:extLst>
                <a:ext uri="{FF2B5EF4-FFF2-40B4-BE49-F238E27FC236}">
                  <a16:creationId xmlns:a16="http://schemas.microsoft.com/office/drawing/2014/main" id="{F19D73E2-C3AA-9181-36A2-26FAEC55EB73}"/>
                </a:ext>
              </a:extLst>
            </p:cNvPr>
            <p:cNvSpPr/>
            <p:nvPr/>
          </p:nvSpPr>
          <p:spPr>
            <a:xfrm>
              <a:off x="10380776" y="3177549"/>
              <a:ext cx="2622" cy="1748"/>
            </a:xfrm>
            <a:custGeom>
              <a:avLst/>
              <a:gdLst>
                <a:gd name="connsiteX0" fmla="*/ 0 w 2622"/>
                <a:gd name="connsiteY0" fmla="*/ 0 h 1748"/>
                <a:gd name="connsiteX1" fmla="*/ 2623 w 2622"/>
                <a:gd name="connsiteY1" fmla="*/ 1748 h 1748"/>
                <a:gd name="connsiteX2" fmla="*/ 0 w 2622"/>
                <a:gd name="connsiteY2" fmla="*/ 0 h 1748"/>
                <a:gd name="connsiteX3" fmla="*/ 0 w 2622"/>
                <a:gd name="connsiteY3" fmla="*/ 0 h 1748"/>
              </a:gdLst>
              <a:ahLst/>
              <a:cxnLst>
                <a:cxn ang="0">
                  <a:pos x="connsiteX0" y="connsiteY0"/>
                </a:cxn>
                <a:cxn ang="0">
                  <a:pos x="connsiteX1" y="connsiteY1"/>
                </a:cxn>
                <a:cxn ang="0">
                  <a:pos x="connsiteX2" y="connsiteY2"/>
                </a:cxn>
                <a:cxn ang="0">
                  <a:pos x="connsiteX3" y="connsiteY3"/>
                </a:cxn>
              </a:cxnLst>
              <a:rect l="l" t="t" r="r" b="b"/>
              <a:pathLst>
                <a:path w="2622" h="1748">
                  <a:moveTo>
                    <a:pt x="0" y="0"/>
                  </a:moveTo>
                  <a:cubicBezTo>
                    <a:pt x="874" y="874"/>
                    <a:pt x="1748" y="874"/>
                    <a:pt x="2623" y="1748"/>
                  </a:cubicBezTo>
                  <a:cubicBezTo>
                    <a:pt x="1748" y="874"/>
                    <a:pt x="874" y="0"/>
                    <a:pt x="0" y="0"/>
                  </a:cubicBezTo>
                  <a:cubicBezTo>
                    <a:pt x="0" y="0"/>
                    <a:pt x="0" y="0"/>
                    <a:pt x="0" y="0"/>
                  </a:cubicBezTo>
                  <a:close/>
                </a:path>
              </a:pathLst>
            </a:custGeom>
            <a:solidFill>
              <a:srgbClr val="EA9024"/>
            </a:solidFill>
            <a:ln w="8731" cap="flat">
              <a:noFill/>
              <a:prstDash val="solid"/>
              <a:miter/>
            </a:ln>
          </p:spPr>
          <p:txBody>
            <a:bodyPr rtlCol="0" anchor="ctr"/>
            <a:lstStyle/>
            <a:p>
              <a:endParaRPr lang="en-GB"/>
            </a:p>
          </p:txBody>
        </p:sp>
        <p:sp>
          <p:nvSpPr>
            <p:cNvPr id="1592" name="Freeform: Shape 1591">
              <a:extLst>
                <a:ext uri="{FF2B5EF4-FFF2-40B4-BE49-F238E27FC236}">
                  <a16:creationId xmlns:a16="http://schemas.microsoft.com/office/drawing/2014/main" id="{F871D659-62A4-2F81-AF15-3988AF9A4353}"/>
                </a:ext>
              </a:extLst>
            </p:cNvPr>
            <p:cNvSpPr/>
            <p:nvPr/>
          </p:nvSpPr>
          <p:spPr>
            <a:xfrm>
              <a:off x="10223431" y="537639"/>
              <a:ext cx="26224" cy="34965"/>
            </a:xfrm>
            <a:custGeom>
              <a:avLst/>
              <a:gdLst>
                <a:gd name="connsiteX0" fmla="*/ 8741 w 26224"/>
                <a:gd name="connsiteY0" fmla="*/ 34966 h 34965"/>
                <a:gd name="connsiteX1" fmla="*/ 0 w 26224"/>
                <a:gd name="connsiteY1" fmla="*/ 0 h 34965"/>
                <a:gd name="connsiteX2" fmla="*/ 26224 w 26224"/>
                <a:gd name="connsiteY2" fmla="*/ 13986 h 34965"/>
                <a:gd name="connsiteX3" fmla="*/ 8741 w 26224"/>
                <a:gd name="connsiteY3" fmla="*/ 34966 h 34965"/>
              </a:gdLst>
              <a:ahLst/>
              <a:cxnLst>
                <a:cxn ang="0">
                  <a:pos x="connsiteX0" y="connsiteY0"/>
                </a:cxn>
                <a:cxn ang="0">
                  <a:pos x="connsiteX1" y="connsiteY1"/>
                </a:cxn>
                <a:cxn ang="0">
                  <a:pos x="connsiteX2" y="connsiteY2"/>
                </a:cxn>
                <a:cxn ang="0">
                  <a:pos x="connsiteX3" y="connsiteY3"/>
                </a:cxn>
              </a:cxnLst>
              <a:rect l="l" t="t" r="r" b="b"/>
              <a:pathLst>
                <a:path w="26224" h="34965">
                  <a:moveTo>
                    <a:pt x="8741" y="34966"/>
                  </a:moveTo>
                  <a:cubicBezTo>
                    <a:pt x="6119" y="23602"/>
                    <a:pt x="2622" y="11364"/>
                    <a:pt x="0" y="0"/>
                  </a:cubicBezTo>
                  <a:cubicBezTo>
                    <a:pt x="8741" y="4371"/>
                    <a:pt x="17483" y="8741"/>
                    <a:pt x="26224" y="13986"/>
                  </a:cubicBezTo>
                  <a:cubicBezTo>
                    <a:pt x="20105" y="20105"/>
                    <a:pt x="14860" y="27973"/>
                    <a:pt x="8741" y="34966"/>
                  </a:cubicBezTo>
                  <a:close/>
                </a:path>
              </a:pathLst>
            </a:custGeom>
            <a:solidFill>
              <a:srgbClr val="D6273B"/>
            </a:solidFill>
            <a:ln w="8731" cap="flat">
              <a:noFill/>
              <a:prstDash val="solid"/>
              <a:miter/>
            </a:ln>
          </p:spPr>
          <p:txBody>
            <a:bodyPr rtlCol="0" anchor="ctr"/>
            <a:lstStyle/>
            <a:p>
              <a:endParaRPr lang="en-GB"/>
            </a:p>
          </p:txBody>
        </p:sp>
        <p:sp>
          <p:nvSpPr>
            <p:cNvPr id="1593" name="Freeform: Shape 1592">
              <a:extLst>
                <a:ext uri="{FF2B5EF4-FFF2-40B4-BE49-F238E27FC236}">
                  <a16:creationId xmlns:a16="http://schemas.microsoft.com/office/drawing/2014/main" id="{30970CC3-53ED-B63F-B57F-9A2616BE9A30}"/>
                </a:ext>
              </a:extLst>
            </p:cNvPr>
            <p:cNvSpPr/>
            <p:nvPr/>
          </p:nvSpPr>
          <p:spPr>
            <a:xfrm>
              <a:off x="9531984" y="2105851"/>
              <a:ext cx="13112" cy="13986"/>
            </a:xfrm>
            <a:custGeom>
              <a:avLst/>
              <a:gdLst>
                <a:gd name="connsiteX0" fmla="*/ 0 w 13112"/>
                <a:gd name="connsiteY0" fmla="*/ 13986 h 13986"/>
                <a:gd name="connsiteX1" fmla="*/ 10490 w 13112"/>
                <a:gd name="connsiteY1" fmla="*/ 0 h 13986"/>
                <a:gd name="connsiteX2" fmla="*/ 13112 w 13112"/>
                <a:gd name="connsiteY2" fmla="*/ 2622 h 13986"/>
                <a:gd name="connsiteX3" fmla="*/ 0 w 13112"/>
                <a:gd name="connsiteY3" fmla="*/ 13986 h 13986"/>
                <a:gd name="connsiteX4" fmla="*/ 0 w 13112"/>
                <a:gd name="connsiteY4" fmla="*/ 13986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986">
                  <a:moveTo>
                    <a:pt x="0" y="13986"/>
                  </a:moveTo>
                  <a:cubicBezTo>
                    <a:pt x="3497" y="9615"/>
                    <a:pt x="6993" y="4371"/>
                    <a:pt x="10490" y="0"/>
                  </a:cubicBezTo>
                  <a:cubicBezTo>
                    <a:pt x="11364" y="874"/>
                    <a:pt x="12238" y="1748"/>
                    <a:pt x="13112" y="2622"/>
                  </a:cubicBezTo>
                  <a:cubicBezTo>
                    <a:pt x="9616" y="6119"/>
                    <a:pt x="4371" y="10490"/>
                    <a:pt x="0" y="13986"/>
                  </a:cubicBezTo>
                  <a:cubicBezTo>
                    <a:pt x="0" y="13986"/>
                    <a:pt x="0" y="13986"/>
                    <a:pt x="0" y="13986"/>
                  </a:cubicBezTo>
                  <a:close/>
                </a:path>
              </a:pathLst>
            </a:custGeom>
            <a:solidFill>
              <a:srgbClr val="E56A2D"/>
            </a:solidFill>
            <a:ln w="8731" cap="flat">
              <a:noFill/>
              <a:prstDash val="solid"/>
              <a:miter/>
            </a:ln>
          </p:spPr>
          <p:txBody>
            <a:bodyPr rtlCol="0" anchor="ctr"/>
            <a:lstStyle/>
            <a:p>
              <a:endParaRPr lang="en-GB"/>
            </a:p>
          </p:txBody>
        </p:sp>
        <p:sp>
          <p:nvSpPr>
            <p:cNvPr id="1594" name="Freeform: Shape 1593">
              <a:extLst>
                <a:ext uri="{FF2B5EF4-FFF2-40B4-BE49-F238E27FC236}">
                  <a16:creationId xmlns:a16="http://schemas.microsoft.com/office/drawing/2014/main" id="{F2540977-851F-180A-8A64-C58B042D1A96}"/>
                </a:ext>
              </a:extLst>
            </p:cNvPr>
            <p:cNvSpPr/>
            <p:nvPr/>
          </p:nvSpPr>
          <p:spPr>
            <a:xfrm>
              <a:off x="9528487" y="1500070"/>
              <a:ext cx="50700" cy="8741"/>
            </a:xfrm>
            <a:custGeom>
              <a:avLst/>
              <a:gdLst>
                <a:gd name="connsiteX0" fmla="*/ 50700 w 50700"/>
                <a:gd name="connsiteY0" fmla="*/ 0 h 8741"/>
                <a:gd name="connsiteX1" fmla="*/ 0 w 50700"/>
                <a:gd name="connsiteY1" fmla="*/ 0 h 8741"/>
                <a:gd name="connsiteX2" fmla="*/ 50700 w 50700"/>
                <a:gd name="connsiteY2" fmla="*/ 0 h 8741"/>
              </a:gdLst>
              <a:ahLst/>
              <a:cxnLst>
                <a:cxn ang="0">
                  <a:pos x="connsiteX0" y="connsiteY0"/>
                </a:cxn>
                <a:cxn ang="0">
                  <a:pos x="connsiteX1" y="connsiteY1"/>
                </a:cxn>
                <a:cxn ang="0">
                  <a:pos x="connsiteX2" y="connsiteY2"/>
                </a:cxn>
              </a:cxnLst>
              <a:rect l="l" t="t" r="r" b="b"/>
              <a:pathLst>
                <a:path w="50700" h="8741">
                  <a:moveTo>
                    <a:pt x="50700" y="0"/>
                  </a:moveTo>
                  <a:cubicBezTo>
                    <a:pt x="34092" y="0"/>
                    <a:pt x="16609" y="0"/>
                    <a:pt x="0" y="0"/>
                  </a:cubicBezTo>
                  <a:cubicBezTo>
                    <a:pt x="17483" y="0"/>
                    <a:pt x="34092" y="0"/>
                    <a:pt x="50700" y="0"/>
                  </a:cubicBezTo>
                  <a:close/>
                </a:path>
              </a:pathLst>
            </a:custGeom>
            <a:solidFill>
              <a:srgbClr val="7B2B29"/>
            </a:solidFill>
            <a:ln w="8731" cap="flat">
              <a:noFill/>
              <a:prstDash val="solid"/>
              <a:miter/>
            </a:ln>
          </p:spPr>
          <p:txBody>
            <a:bodyPr rtlCol="0" anchor="ctr"/>
            <a:lstStyle/>
            <a:p>
              <a:endParaRPr lang="en-GB"/>
            </a:p>
          </p:txBody>
        </p:sp>
        <p:sp>
          <p:nvSpPr>
            <p:cNvPr id="1595" name="Freeform: Shape 1594">
              <a:extLst>
                <a:ext uri="{FF2B5EF4-FFF2-40B4-BE49-F238E27FC236}">
                  <a16:creationId xmlns:a16="http://schemas.microsoft.com/office/drawing/2014/main" id="{F61B01BD-B043-C03E-7AC8-0D0B3678C671}"/>
                </a:ext>
              </a:extLst>
            </p:cNvPr>
            <p:cNvSpPr/>
            <p:nvPr/>
          </p:nvSpPr>
          <p:spPr>
            <a:xfrm>
              <a:off x="10966452" y="737818"/>
              <a:ext cx="3496" cy="8741"/>
            </a:xfrm>
            <a:custGeom>
              <a:avLst/>
              <a:gdLst>
                <a:gd name="connsiteX0" fmla="*/ 0 w 3496"/>
                <a:gd name="connsiteY0" fmla="*/ 8741 h 8741"/>
                <a:gd name="connsiteX1" fmla="*/ 0 w 3496"/>
                <a:gd name="connsiteY1" fmla="*/ 0 h 8741"/>
                <a:gd name="connsiteX2" fmla="*/ 3497 w 3496"/>
                <a:gd name="connsiteY2" fmla="*/ 6119 h 8741"/>
                <a:gd name="connsiteX3" fmla="*/ 0 w 3496"/>
                <a:gd name="connsiteY3" fmla="*/ 8741 h 8741"/>
              </a:gdLst>
              <a:ahLst/>
              <a:cxnLst>
                <a:cxn ang="0">
                  <a:pos x="connsiteX0" y="connsiteY0"/>
                </a:cxn>
                <a:cxn ang="0">
                  <a:pos x="connsiteX1" y="connsiteY1"/>
                </a:cxn>
                <a:cxn ang="0">
                  <a:pos x="connsiteX2" y="connsiteY2"/>
                </a:cxn>
                <a:cxn ang="0">
                  <a:pos x="connsiteX3" y="connsiteY3"/>
                </a:cxn>
              </a:cxnLst>
              <a:rect l="l" t="t" r="r" b="b"/>
              <a:pathLst>
                <a:path w="3496" h="8741">
                  <a:moveTo>
                    <a:pt x="0" y="8741"/>
                  </a:moveTo>
                  <a:cubicBezTo>
                    <a:pt x="0" y="6119"/>
                    <a:pt x="0" y="3497"/>
                    <a:pt x="0" y="0"/>
                  </a:cubicBezTo>
                  <a:cubicBezTo>
                    <a:pt x="874" y="1748"/>
                    <a:pt x="2623" y="3497"/>
                    <a:pt x="3497" y="6119"/>
                  </a:cubicBezTo>
                  <a:cubicBezTo>
                    <a:pt x="3497" y="6993"/>
                    <a:pt x="874" y="7867"/>
                    <a:pt x="0" y="8741"/>
                  </a:cubicBezTo>
                  <a:close/>
                </a:path>
              </a:pathLst>
            </a:custGeom>
            <a:solidFill>
              <a:srgbClr val="7B2B29"/>
            </a:solidFill>
            <a:ln w="8731" cap="flat">
              <a:noFill/>
              <a:prstDash val="solid"/>
              <a:miter/>
            </a:ln>
          </p:spPr>
          <p:txBody>
            <a:bodyPr rtlCol="0" anchor="ctr"/>
            <a:lstStyle/>
            <a:p>
              <a:endParaRPr lang="en-GB"/>
            </a:p>
          </p:txBody>
        </p:sp>
        <p:sp>
          <p:nvSpPr>
            <p:cNvPr id="1596" name="Freeform: Shape 1595">
              <a:extLst>
                <a:ext uri="{FF2B5EF4-FFF2-40B4-BE49-F238E27FC236}">
                  <a16:creationId xmlns:a16="http://schemas.microsoft.com/office/drawing/2014/main" id="{2C85D00B-9012-C60A-667B-5C57C254516B}"/>
                </a:ext>
              </a:extLst>
            </p:cNvPr>
            <p:cNvSpPr/>
            <p:nvPr/>
          </p:nvSpPr>
          <p:spPr>
            <a:xfrm>
              <a:off x="8677072" y="1479091"/>
              <a:ext cx="77798" cy="54196"/>
            </a:xfrm>
            <a:custGeom>
              <a:avLst/>
              <a:gdLst>
                <a:gd name="connsiteX0" fmla="*/ 76925 w 77798"/>
                <a:gd name="connsiteY0" fmla="*/ 0 h 54196"/>
                <a:gd name="connsiteX1" fmla="*/ 77799 w 77798"/>
                <a:gd name="connsiteY1" fmla="*/ 43707 h 54196"/>
                <a:gd name="connsiteX2" fmla="*/ 53323 w 77798"/>
                <a:gd name="connsiteY2" fmla="*/ 54197 h 54196"/>
                <a:gd name="connsiteX3" fmla="*/ 0 w 77798"/>
                <a:gd name="connsiteY3" fmla="*/ 18357 h 54196"/>
                <a:gd name="connsiteX4" fmla="*/ 76925 w 77798"/>
                <a:gd name="connsiteY4" fmla="*/ 0 h 5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8" h="54196">
                  <a:moveTo>
                    <a:pt x="76925" y="0"/>
                  </a:moveTo>
                  <a:cubicBezTo>
                    <a:pt x="76925" y="14861"/>
                    <a:pt x="77799" y="28847"/>
                    <a:pt x="77799" y="43707"/>
                  </a:cubicBezTo>
                  <a:cubicBezTo>
                    <a:pt x="69931" y="47204"/>
                    <a:pt x="61190" y="50700"/>
                    <a:pt x="53323" y="54197"/>
                  </a:cubicBezTo>
                  <a:cubicBezTo>
                    <a:pt x="35840" y="41959"/>
                    <a:pt x="17483" y="29721"/>
                    <a:pt x="0" y="18357"/>
                  </a:cubicBezTo>
                  <a:cubicBezTo>
                    <a:pt x="26224" y="12238"/>
                    <a:pt x="51574" y="6119"/>
                    <a:pt x="76925" y="0"/>
                  </a:cubicBezTo>
                  <a:close/>
                </a:path>
              </a:pathLst>
            </a:custGeom>
            <a:solidFill>
              <a:srgbClr val="654A38"/>
            </a:solidFill>
            <a:ln w="8731" cap="flat">
              <a:noFill/>
              <a:prstDash val="solid"/>
              <a:miter/>
            </a:ln>
          </p:spPr>
          <p:txBody>
            <a:bodyPr rtlCol="0" anchor="ctr"/>
            <a:lstStyle/>
            <a:p>
              <a:endParaRPr lang="en-GB"/>
            </a:p>
          </p:txBody>
        </p:sp>
        <p:sp>
          <p:nvSpPr>
            <p:cNvPr id="1597" name="Freeform: Shape 1596">
              <a:extLst>
                <a:ext uri="{FF2B5EF4-FFF2-40B4-BE49-F238E27FC236}">
                  <a16:creationId xmlns:a16="http://schemas.microsoft.com/office/drawing/2014/main" id="{4BD8C674-1EE9-E5F9-AEF8-70DBEC160F10}"/>
                </a:ext>
              </a:extLst>
            </p:cNvPr>
            <p:cNvSpPr/>
            <p:nvPr/>
          </p:nvSpPr>
          <p:spPr>
            <a:xfrm>
              <a:off x="8651722" y="1518427"/>
              <a:ext cx="6119" cy="14860"/>
            </a:xfrm>
            <a:custGeom>
              <a:avLst/>
              <a:gdLst>
                <a:gd name="connsiteX0" fmla="*/ 0 w 6119"/>
                <a:gd name="connsiteY0" fmla="*/ 13112 h 14860"/>
                <a:gd name="connsiteX1" fmla="*/ 874 w 6119"/>
                <a:gd name="connsiteY1" fmla="*/ 2622 h 14860"/>
                <a:gd name="connsiteX2" fmla="*/ 6119 w 6119"/>
                <a:gd name="connsiteY2" fmla="*/ 0 h 14860"/>
                <a:gd name="connsiteX3" fmla="*/ 6119 w 6119"/>
                <a:gd name="connsiteY3" fmla="*/ 14861 h 14860"/>
                <a:gd name="connsiteX4" fmla="*/ 0 w 6119"/>
                <a:gd name="connsiteY4" fmla="*/ 13112 h 14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9" h="14860">
                  <a:moveTo>
                    <a:pt x="0" y="13112"/>
                  </a:moveTo>
                  <a:cubicBezTo>
                    <a:pt x="0" y="9616"/>
                    <a:pt x="0" y="6119"/>
                    <a:pt x="874" y="2622"/>
                  </a:cubicBezTo>
                  <a:cubicBezTo>
                    <a:pt x="2622" y="1748"/>
                    <a:pt x="4371" y="874"/>
                    <a:pt x="6119" y="0"/>
                  </a:cubicBezTo>
                  <a:cubicBezTo>
                    <a:pt x="6119" y="5245"/>
                    <a:pt x="6119" y="9616"/>
                    <a:pt x="6119" y="14861"/>
                  </a:cubicBezTo>
                  <a:cubicBezTo>
                    <a:pt x="4371" y="13986"/>
                    <a:pt x="1748" y="13986"/>
                    <a:pt x="0" y="13112"/>
                  </a:cubicBezTo>
                  <a:close/>
                </a:path>
              </a:pathLst>
            </a:custGeom>
            <a:solidFill>
              <a:srgbClr val="C8A5A6"/>
            </a:solidFill>
            <a:ln w="8731" cap="flat">
              <a:noFill/>
              <a:prstDash val="solid"/>
              <a:miter/>
            </a:ln>
          </p:spPr>
          <p:txBody>
            <a:bodyPr rtlCol="0" anchor="ctr"/>
            <a:lstStyle/>
            <a:p>
              <a:endParaRPr lang="en-GB"/>
            </a:p>
          </p:txBody>
        </p:sp>
        <p:sp>
          <p:nvSpPr>
            <p:cNvPr id="1598" name="Freeform: Shape 1597">
              <a:extLst>
                <a:ext uri="{FF2B5EF4-FFF2-40B4-BE49-F238E27FC236}">
                  <a16:creationId xmlns:a16="http://schemas.microsoft.com/office/drawing/2014/main" id="{02C7CB90-3F13-B782-D7CF-36EDC9ECCDBC}"/>
                </a:ext>
              </a:extLst>
            </p:cNvPr>
            <p:cNvSpPr/>
            <p:nvPr/>
          </p:nvSpPr>
          <p:spPr>
            <a:xfrm>
              <a:off x="8666583" y="1483461"/>
              <a:ext cx="11363" cy="14860"/>
            </a:xfrm>
            <a:custGeom>
              <a:avLst/>
              <a:gdLst>
                <a:gd name="connsiteX0" fmla="*/ 0 w 11363"/>
                <a:gd name="connsiteY0" fmla="*/ 14861 h 14860"/>
                <a:gd name="connsiteX1" fmla="*/ 6119 w 11363"/>
                <a:gd name="connsiteY1" fmla="*/ 0 h 14860"/>
                <a:gd name="connsiteX2" fmla="*/ 11364 w 11363"/>
                <a:gd name="connsiteY2" fmla="*/ 13986 h 14860"/>
                <a:gd name="connsiteX3" fmla="*/ 0 w 11363"/>
                <a:gd name="connsiteY3" fmla="*/ 14861 h 14860"/>
              </a:gdLst>
              <a:ahLst/>
              <a:cxnLst>
                <a:cxn ang="0">
                  <a:pos x="connsiteX0" y="connsiteY0"/>
                </a:cxn>
                <a:cxn ang="0">
                  <a:pos x="connsiteX1" y="connsiteY1"/>
                </a:cxn>
                <a:cxn ang="0">
                  <a:pos x="connsiteX2" y="connsiteY2"/>
                </a:cxn>
                <a:cxn ang="0">
                  <a:pos x="connsiteX3" y="connsiteY3"/>
                </a:cxn>
              </a:cxnLst>
              <a:rect l="l" t="t" r="r" b="b"/>
              <a:pathLst>
                <a:path w="11363" h="14860">
                  <a:moveTo>
                    <a:pt x="0" y="14861"/>
                  </a:moveTo>
                  <a:cubicBezTo>
                    <a:pt x="1748" y="9616"/>
                    <a:pt x="3497" y="5245"/>
                    <a:pt x="6119" y="0"/>
                  </a:cubicBezTo>
                  <a:cubicBezTo>
                    <a:pt x="7867" y="4371"/>
                    <a:pt x="9616" y="9616"/>
                    <a:pt x="11364" y="13986"/>
                  </a:cubicBezTo>
                  <a:cubicBezTo>
                    <a:pt x="6993" y="13986"/>
                    <a:pt x="3497" y="14861"/>
                    <a:pt x="0" y="14861"/>
                  </a:cubicBezTo>
                  <a:close/>
                </a:path>
              </a:pathLst>
            </a:custGeom>
            <a:solidFill>
              <a:srgbClr val="654A38"/>
            </a:solidFill>
            <a:ln w="8731" cap="flat">
              <a:noFill/>
              <a:prstDash val="solid"/>
              <a:miter/>
            </a:ln>
          </p:spPr>
          <p:txBody>
            <a:bodyPr rtlCol="0" anchor="ctr"/>
            <a:lstStyle/>
            <a:p>
              <a:endParaRPr lang="en-GB"/>
            </a:p>
          </p:txBody>
        </p:sp>
        <p:sp>
          <p:nvSpPr>
            <p:cNvPr id="1599" name="Freeform: Shape 1598">
              <a:extLst>
                <a:ext uri="{FF2B5EF4-FFF2-40B4-BE49-F238E27FC236}">
                  <a16:creationId xmlns:a16="http://schemas.microsoft.com/office/drawing/2014/main" id="{3381FB60-554C-ED6A-CBF7-D66BEEE7E086}"/>
                </a:ext>
              </a:extLst>
            </p:cNvPr>
            <p:cNvSpPr/>
            <p:nvPr/>
          </p:nvSpPr>
          <p:spPr>
            <a:xfrm>
              <a:off x="8649100" y="1531539"/>
              <a:ext cx="8741" cy="10489"/>
            </a:xfrm>
            <a:custGeom>
              <a:avLst/>
              <a:gdLst>
                <a:gd name="connsiteX0" fmla="*/ 2622 w 8741"/>
                <a:gd name="connsiteY0" fmla="*/ 0 h 10489"/>
                <a:gd name="connsiteX1" fmla="*/ 8741 w 8741"/>
                <a:gd name="connsiteY1" fmla="*/ 1748 h 10489"/>
                <a:gd name="connsiteX2" fmla="*/ 0 w 8741"/>
                <a:gd name="connsiteY2" fmla="*/ 10490 h 10489"/>
                <a:gd name="connsiteX3" fmla="*/ 2622 w 8741"/>
                <a:gd name="connsiteY3" fmla="*/ 0 h 10489"/>
              </a:gdLst>
              <a:ahLst/>
              <a:cxnLst>
                <a:cxn ang="0">
                  <a:pos x="connsiteX0" y="connsiteY0"/>
                </a:cxn>
                <a:cxn ang="0">
                  <a:pos x="connsiteX1" y="connsiteY1"/>
                </a:cxn>
                <a:cxn ang="0">
                  <a:pos x="connsiteX2" y="connsiteY2"/>
                </a:cxn>
                <a:cxn ang="0">
                  <a:pos x="connsiteX3" y="connsiteY3"/>
                </a:cxn>
              </a:cxnLst>
              <a:rect l="l" t="t" r="r" b="b"/>
              <a:pathLst>
                <a:path w="8741" h="10489">
                  <a:moveTo>
                    <a:pt x="2622" y="0"/>
                  </a:moveTo>
                  <a:cubicBezTo>
                    <a:pt x="4371" y="0"/>
                    <a:pt x="6993" y="874"/>
                    <a:pt x="8741" y="1748"/>
                  </a:cubicBezTo>
                  <a:cubicBezTo>
                    <a:pt x="6119" y="4371"/>
                    <a:pt x="3497" y="7867"/>
                    <a:pt x="0" y="10490"/>
                  </a:cubicBezTo>
                  <a:cubicBezTo>
                    <a:pt x="874" y="6993"/>
                    <a:pt x="1748" y="3497"/>
                    <a:pt x="2622" y="0"/>
                  </a:cubicBezTo>
                  <a:close/>
                </a:path>
              </a:pathLst>
            </a:custGeom>
            <a:solidFill>
              <a:srgbClr val="654A38"/>
            </a:solidFill>
            <a:ln w="8731" cap="flat">
              <a:noFill/>
              <a:prstDash val="solid"/>
              <a:miter/>
            </a:ln>
          </p:spPr>
          <p:txBody>
            <a:bodyPr rtlCol="0" anchor="ctr"/>
            <a:lstStyle/>
            <a:p>
              <a:endParaRPr lang="en-GB"/>
            </a:p>
          </p:txBody>
        </p:sp>
        <p:sp>
          <p:nvSpPr>
            <p:cNvPr id="1600" name="Freeform: Shape 1599">
              <a:extLst>
                <a:ext uri="{FF2B5EF4-FFF2-40B4-BE49-F238E27FC236}">
                  <a16:creationId xmlns:a16="http://schemas.microsoft.com/office/drawing/2014/main" id="{73E83E1A-A12C-7886-7B8E-DEC904208899}"/>
                </a:ext>
              </a:extLst>
            </p:cNvPr>
            <p:cNvSpPr/>
            <p:nvPr/>
          </p:nvSpPr>
          <p:spPr>
            <a:xfrm>
              <a:off x="9503137" y="4616388"/>
              <a:ext cx="29720" cy="39336"/>
            </a:xfrm>
            <a:custGeom>
              <a:avLst/>
              <a:gdLst>
                <a:gd name="connsiteX0" fmla="*/ 5245 w 29720"/>
                <a:gd name="connsiteY0" fmla="*/ 0 h 39336"/>
                <a:gd name="connsiteX1" fmla="*/ 29721 w 29720"/>
                <a:gd name="connsiteY1" fmla="*/ 34092 h 39336"/>
                <a:gd name="connsiteX2" fmla="*/ 0 w 29720"/>
                <a:gd name="connsiteY2" fmla="*/ 39336 h 39336"/>
                <a:gd name="connsiteX3" fmla="*/ 5245 w 29720"/>
                <a:gd name="connsiteY3" fmla="*/ 0 h 39336"/>
              </a:gdLst>
              <a:ahLst/>
              <a:cxnLst>
                <a:cxn ang="0">
                  <a:pos x="connsiteX0" y="connsiteY0"/>
                </a:cxn>
                <a:cxn ang="0">
                  <a:pos x="connsiteX1" y="connsiteY1"/>
                </a:cxn>
                <a:cxn ang="0">
                  <a:pos x="connsiteX2" y="connsiteY2"/>
                </a:cxn>
                <a:cxn ang="0">
                  <a:pos x="connsiteX3" y="connsiteY3"/>
                </a:cxn>
              </a:cxnLst>
              <a:rect l="l" t="t" r="r" b="b"/>
              <a:pathLst>
                <a:path w="29720" h="39336">
                  <a:moveTo>
                    <a:pt x="5245" y="0"/>
                  </a:moveTo>
                  <a:cubicBezTo>
                    <a:pt x="13112" y="11364"/>
                    <a:pt x="21854" y="22728"/>
                    <a:pt x="29721" y="34092"/>
                  </a:cubicBezTo>
                  <a:cubicBezTo>
                    <a:pt x="20105" y="35840"/>
                    <a:pt x="10490" y="37588"/>
                    <a:pt x="0" y="39336"/>
                  </a:cubicBezTo>
                  <a:cubicBezTo>
                    <a:pt x="1748" y="25350"/>
                    <a:pt x="3497" y="13112"/>
                    <a:pt x="5245" y="0"/>
                  </a:cubicBezTo>
                  <a:close/>
                </a:path>
              </a:pathLst>
            </a:custGeom>
            <a:solidFill>
              <a:srgbClr val="B09B7B"/>
            </a:solidFill>
            <a:ln w="8731" cap="flat">
              <a:noFill/>
              <a:prstDash val="solid"/>
              <a:miter/>
            </a:ln>
          </p:spPr>
          <p:txBody>
            <a:bodyPr rtlCol="0" anchor="ctr"/>
            <a:lstStyle/>
            <a:p>
              <a:endParaRPr lang="en-GB"/>
            </a:p>
          </p:txBody>
        </p:sp>
        <p:sp>
          <p:nvSpPr>
            <p:cNvPr id="1601" name="Freeform: Shape 1600">
              <a:extLst>
                <a:ext uri="{FF2B5EF4-FFF2-40B4-BE49-F238E27FC236}">
                  <a16:creationId xmlns:a16="http://schemas.microsoft.com/office/drawing/2014/main" id="{119F6EFF-AA3B-3A0D-3C14-E8A458AC896C}"/>
                </a:ext>
              </a:extLst>
            </p:cNvPr>
            <p:cNvSpPr/>
            <p:nvPr/>
          </p:nvSpPr>
          <p:spPr>
            <a:xfrm>
              <a:off x="9698945" y="1781544"/>
              <a:ext cx="25350" cy="30983"/>
            </a:xfrm>
            <a:custGeom>
              <a:avLst/>
              <a:gdLst>
                <a:gd name="connsiteX0" fmla="*/ 25350 w 25350"/>
                <a:gd name="connsiteY0" fmla="*/ 30595 h 30983"/>
                <a:gd name="connsiteX1" fmla="*/ 0 w 25350"/>
                <a:gd name="connsiteY1" fmla="*/ 13986 h 30983"/>
                <a:gd name="connsiteX2" fmla="*/ 12238 w 25350"/>
                <a:gd name="connsiteY2" fmla="*/ 0 h 30983"/>
                <a:gd name="connsiteX3" fmla="*/ 25350 w 25350"/>
                <a:gd name="connsiteY3" fmla="*/ 30595 h 30983"/>
                <a:gd name="connsiteX4" fmla="*/ 25350 w 25350"/>
                <a:gd name="connsiteY4" fmla="*/ 30595 h 309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30983">
                  <a:moveTo>
                    <a:pt x="25350" y="30595"/>
                  </a:moveTo>
                  <a:cubicBezTo>
                    <a:pt x="16609" y="25350"/>
                    <a:pt x="8741" y="19231"/>
                    <a:pt x="0" y="13986"/>
                  </a:cubicBezTo>
                  <a:cubicBezTo>
                    <a:pt x="4371" y="9616"/>
                    <a:pt x="8741" y="4371"/>
                    <a:pt x="12238" y="0"/>
                  </a:cubicBezTo>
                  <a:cubicBezTo>
                    <a:pt x="16609" y="10490"/>
                    <a:pt x="20979" y="20979"/>
                    <a:pt x="25350" y="30595"/>
                  </a:cubicBezTo>
                  <a:cubicBezTo>
                    <a:pt x="25350" y="31469"/>
                    <a:pt x="25350" y="30595"/>
                    <a:pt x="25350" y="30595"/>
                  </a:cubicBezTo>
                  <a:close/>
                </a:path>
              </a:pathLst>
            </a:custGeom>
            <a:solidFill>
              <a:srgbClr val="714682"/>
            </a:solidFill>
            <a:ln w="8731" cap="flat">
              <a:noFill/>
              <a:prstDash val="solid"/>
              <a:miter/>
            </a:ln>
          </p:spPr>
          <p:txBody>
            <a:bodyPr rtlCol="0" anchor="ctr"/>
            <a:lstStyle/>
            <a:p>
              <a:endParaRPr lang="en-GB"/>
            </a:p>
          </p:txBody>
        </p:sp>
        <p:sp>
          <p:nvSpPr>
            <p:cNvPr id="1602" name="Freeform: Shape 1601">
              <a:extLst>
                <a:ext uri="{FF2B5EF4-FFF2-40B4-BE49-F238E27FC236}">
                  <a16:creationId xmlns:a16="http://schemas.microsoft.com/office/drawing/2014/main" id="{1777AF47-FAF2-F014-F5B2-5F7A3D467C73}"/>
                </a:ext>
              </a:extLst>
            </p:cNvPr>
            <p:cNvSpPr/>
            <p:nvPr/>
          </p:nvSpPr>
          <p:spPr>
            <a:xfrm>
              <a:off x="9634258" y="1812139"/>
              <a:ext cx="40210" cy="15734"/>
            </a:xfrm>
            <a:custGeom>
              <a:avLst/>
              <a:gdLst>
                <a:gd name="connsiteX0" fmla="*/ 0 w 40210"/>
                <a:gd name="connsiteY0" fmla="*/ 10490 h 15734"/>
                <a:gd name="connsiteX1" fmla="*/ 6119 w 40210"/>
                <a:gd name="connsiteY1" fmla="*/ 0 h 15734"/>
                <a:gd name="connsiteX2" fmla="*/ 40211 w 40210"/>
                <a:gd name="connsiteY2" fmla="*/ 15735 h 15734"/>
                <a:gd name="connsiteX3" fmla="*/ 0 w 40210"/>
                <a:gd name="connsiteY3" fmla="*/ 10490 h 15734"/>
              </a:gdLst>
              <a:ahLst/>
              <a:cxnLst>
                <a:cxn ang="0">
                  <a:pos x="connsiteX0" y="connsiteY0"/>
                </a:cxn>
                <a:cxn ang="0">
                  <a:pos x="connsiteX1" y="connsiteY1"/>
                </a:cxn>
                <a:cxn ang="0">
                  <a:pos x="connsiteX2" y="connsiteY2"/>
                </a:cxn>
                <a:cxn ang="0">
                  <a:pos x="connsiteX3" y="connsiteY3"/>
                </a:cxn>
              </a:cxnLst>
              <a:rect l="l" t="t" r="r" b="b"/>
              <a:pathLst>
                <a:path w="40210" h="15734">
                  <a:moveTo>
                    <a:pt x="0" y="10490"/>
                  </a:moveTo>
                  <a:cubicBezTo>
                    <a:pt x="1748" y="6993"/>
                    <a:pt x="4371" y="3497"/>
                    <a:pt x="6119" y="0"/>
                  </a:cubicBezTo>
                  <a:cubicBezTo>
                    <a:pt x="17483" y="5245"/>
                    <a:pt x="28847" y="10490"/>
                    <a:pt x="40211" y="15735"/>
                  </a:cubicBezTo>
                  <a:cubicBezTo>
                    <a:pt x="26224" y="13986"/>
                    <a:pt x="13112" y="12238"/>
                    <a:pt x="0" y="10490"/>
                  </a:cubicBezTo>
                  <a:close/>
                </a:path>
              </a:pathLst>
            </a:custGeom>
            <a:solidFill>
              <a:srgbClr val="923957"/>
            </a:solidFill>
            <a:ln w="8731" cap="flat">
              <a:noFill/>
              <a:prstDash val="solid"/>
              <a:miter/>
            </a:ln>
          </p:spPr>
          <p:txBody>
            <a:bodyPr rtlCol="0" anchor="ctr"/>
            <a:lstStyle/>
            <a:p>
              <a:endParaRPr lang="en-GB"/>
            </a:p>
          </p:txBody>
        </p:sp>
        <p:sp>
          <p:nvSpPr>
            <p:cNvPr id="1603" name="Freeform: Shape 1602">
              <a:extLst>
                <a:ext uri="{FF2B5EF4-FFF2-40B4-BE49-F238E27FC236}">
                  <a16:creationId xmlns:a16="http://schemas.microsoft.com/office/drawing/2014/main" id="{494EAB81-325C-9CDD-64CC-A1FA2674C918}"/>
                </a:ext>
              </a:extLst>
            </p:cNvPr>
            <p:cNvSpPr/>
            <p:nvPr/>
          </p:nvSpPr>
          <p:spPr>
            <a:xfrm>
              <a:off x="9704190" y="1750949"/>
              <a:ext cx="13500" cy="14860"/>
            </a:xfrm>
            <a:custGeom>
              <a:avLst/>
              <a:gdLst>
                <a:gd name="connsiteX0" fmla="*/ 13112 w 13500"/>
                <a:gd name="connsiteY0" fmla="*/ 0 h 14860"/>
                <a:gd name="connsiteX1" fmla="*/ 2622 w 13500"/>
                <a:gd name="connsiteY1" fmla="*/ 14860 h 14860"/>
                <a:gd name="connsiteX2" fmla="*/ 0 w 13500"/>
                <a:gd name="connsiteY2" fmla="*/ 12238 h 14860"/>
                <a:gd name="connsiteX3" fmla="*/ 13112 w 13500"/>
                <a:gd name="connsiteY3" fmla="*/ 0 h 14860"/>
                <a:gd name="connsiteX4" fmla="*/ 13112 w 13500"/>
                <a:gd name="connsiteY4" fmla="*/ 0 h 14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0" h="14860">
                  <a:moveTo>
                    <a:pt x="13112" y="0"/>
                  </a:moveTo>
                  <a:cubicBezTo>
                    <a:pt x="9616" y="5245"/>
                    <a:pt x="6119" y="9616"/>
                    <a:pt x="2622" y="14860"/>
                  </a:cubicBezTo>
                  <a:cubicBezTo>
                    <a:pt x="1748" y="13986"/>
                    <a:pt x="874" y="13112"/>
                    <a:pt x="0" y="12238"/>
                  </a:cubicBezTo>
                  <a:cubicBezTo>
                    <a:pt x="4371" y="7867"/>
                    <a:pt x="9616" y="4371"/>
                    <a:pt x="13112" y="0"/>
                  </a:cubicBezTo>
                  <a:cubicBezTo>
                    <a:pt x="13986" y="0"/>
                    <a:pt x="13112" y="0"/>
                    <a:pt x="13112" y="0"/>
                  </a:cubicBezTo>
                  <a:close/>
                </a:path>
              </a:pathLst>
            </a:custGeom>
            <a:solidFill>
              <a:srgbClr val="BA3325"/>
            </a:solidFill>
            <a:ln w="8731" cap="flat">
              <a:noFill/>
              <a:prstDash val="solid"/>
              <a:miter/>
            </a:ln>
          </p:spPr>
          <p:txBody>
            <a:bodyPr rtlCol="0" anchor="ctr"/>
            <a:lstStyle/>
            <a:p>
              <a:endParaRPr lang="en-GB"/>
            </a:p>
          </p:txBody>
        </p:sp>
        <p:sp>
          <p:nvSpPr>
            <p:cNvPr id="1604" name="Freeform: Shape 1603">
              <a:extLst>
                <a:ext uri="{FF2B5EF4-FFF2-40B4-BE49-F238E27FC236}">
                  <a16:creationId xmlns:a16="http://schemas.microsoft.com/office/drawing/2014/main" id="{1C4F90B4-71A9-396E-C310-A02103926FFA}"/>
                </a:ext>
              </a:extLst>
            </p:cNvPr>
            <p:cNvSpPr/>
            <p:nvPr/>
          </p:nvSpPr>
          <p:spPr>
            <a:xfrm>
              <a:off x="10357174" y="1503567"/>
              <a:ext cx="29720" cy="34965"/>
            </a:xfrm>
            <a:custGeom>
              <a:avLst/>
              <a:gdLst>
                <a:gd name="connsiteX0" fmla="*/ 6993 w 29720"/>
                <a:gd name="connsiteY0" fmla="*/ 0 h 34965"/>
                <a:gd name="connsiteX1" fmla="*/ 29721 w 29720"/>
                <a:gd name="connsiteY1" fmla="*/ 27098 h 34965"/>
                <a:gd name="connsiteX2" fmla="*/ 22728 w 29720"/>
                <a:gd name="connsiteY2" fmla="*/ 34966 h 34965"/>
                <a:gd name="connsiteX3" fmla="*/ 0 w 29720"/>
                <a:gd name="connsiteY3" fmla="*/ 13112 h 34965"/>
                <a:gd name="connsiteX4" fmla="*/ 6993 w 29720"/>
                <a:gd name="connsiteY4" fmla="*/ 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34965">
                  <a:moveTo>
                    <a:pt x="6993" y="0"/>
                  </a:moveTo>
                  <a:cubicBezTo>
                    <a:pt x="14860" y="8741"/>
                    <a:pt x="22728" y="17483"/>
                    <a:pt x="29721" y="27098"/>
                  </a:cubicBezTo>
                  <a:cubicBezTo>
                    <a:pt x="29721" y="27973"/>
                    <a:pt x="25350" y="32343"/>
                    <a:pt x="22728" y="34966"/>
                  </a:cubicBezTo>
                  <a:cubicBezTo>
                    <a:pt x="14860" y="27973"/>
                    <a:pt x="7867" y="20105"/>
                    <a:pt x="0" y="13112"/>
                  </a:cubicBezTo>
                  <a:cubicBezTo>
                    <a:pt x="2622" y="8741"/>
                    <a:pt x="4371" y="4371"/>
                    <a:pt x="6993" y="0"/>
                  </a:cubicBezTo>
                  <a:close/>
                </a:path>
              </a:pathLst>
            </a:custGeom>
            <a:solidFill>
              <a:srgbClr val="469784"/>
            </a:solidFill>
            <a:ln w="8731" cap="flat">
              <a:noFill/>
              <a:prstDash val="solid"/>
              <a:miter/>
            </a:ln>
          </p:spPr>
          <p:txBody>
            <a:bodyPr rtlCol="0" anchor="ctr"/>
            <a:lstStyle/>
            <a:p>
              <a:endParaRPr lang="en-GB"/>
            </a:p>
          </p:txBody>
        </p:sp>
        <p:sp>
          <p:nvSpPr>
            <p:cNvPr id="1605" name="Freeform: Shape 1604">
              <a:extLst>
                <a:ext uri="{FF2B5EF4-FFF2-40B4-BE49-F238E27FC236}">
                  <a16:creationId xmlns:a16="http://schemas.microsoft.com/office/drawing/2014/main" id="{4277EBE0-17CF-9499-97FE-3AAD275B268E}"/>
                </a:ext>
              </a:extLst>
            </p:cNvPr>
            <p:cNvSpPr/>
            <p:nvPr/>
          </p:nvSpPr>
          <p:spPr>
            <a:xfrm>
              <a:off x="10346685" y="1503567"/>
              <a:ext cx="17482" cy="13112"/>
            </a:xfrm>
            <a:custGeom>
              <a:avLst/>
              <a:gdLst>
                <a:gd name="connsiteX0" fmla="*/ 17483 w 17482"/>
                <a:gd name="connsiteY0" fmla="*/ 0 h 13112"/>
                <a:gd name="connsiteX1" fmla="*/ 10490 w 17482"/>
                <a:gd name="connsiteY1" fmla="*/ 13112 h 13112"/>
                <a:gd name="connsiteX2" fmla="*/ 0 w 17482"/>
                <a:gd name="connsiteY2" fmla="*/ 0 h 13112"/>
                <a:gd name="connsiteX3" fmla="*/ 17483 w 17482"/>
                <a:gd name="connsiteY3" fmla="*/ 0 h 13112"/>
              </a:gdLst>
              <a:ahLst/>
              <a:cxnLst>
                <a:cxn ang="0">
                  <a:pos x="connsiteX0" y="connsiteY0"/>
                </a:cxn>
                <a:cxn ang="0">
                  <a:pos x="connsiteX1" y="connsiteY1"/>
                </a:cxn>
                <a:cxn ang="0">
                  <a:pos x="connsiteX2" y="connsiteY2"/>
                </a:cxn>
                <a:cxn ang="0">
                  <a:pos x="connsiteX3" y="connsiteY3"/>
                </a:cxn>
              </a:cxnLst>
              <a:rect l="l" t="t" r="r" b="b"/>
              <a:pathLst>
                <a:path w="17482" h="13112">
                  <a:moveTo>
                    <a:pt x="17483" y="0"/>
                  </a:moveTo>
                  <a:cubicBezTo>
                    <a:pt x="14861" y="4371"/>
                    <a:pt x="13112" y="8741"/>
                    <a:pt x="10490" y="13112"/>
                  </a:cubicBezTo>
                  <a:cubicBezTo>
                    <a:pt x="6993" y="8741"/>
                    <a:pt x="3497" y="4371"/>
                    <a:pt x="0" y="0"/>
                  </a:cubicBezTo>
                  <a:cubicBezTo>
                    <a:pt x="6119" y="0"/>
                    <a:pt x="11364" y="0"/>
                    <a:pt x="17483" y="0"/>
                  </a:cubicBezTo>
                  <a:close/>
                </a:path>
              </a:pathLst>
            </a:custGeom>
            <a:solidFill>
              <a:srgbClr val="3D2226"/>
            </a:solidFill>
            <a:ln w="8731" cap="flat">
              <a:noFill/>
              <a:prstDash val="solid"/>
              <a:miter/>
            </a:ln>
          </p:spPr>
          <p:txBody>
            <a:bodyPr rtlCol="0" anchor="ctr"/>
            <a:lstStyle/>
            <a:p>
              <a:endParaRPr lang="en-GB"/>
            </a:p>
          </p:txBody>
        </p:sp>
        <p:sp>
          <p:nvSpPr>
            <p:cNvPr id="1606" name="Freeform: Shape 1605">
              <a:extLst>
                <a:ext uri="{FF2B5EF4-FFF2-40B4-BE49-F238E27FC236}">
                  <a16:creationId xmlns:a16="http://schemas.microsoft.com/office/drawing/2014/main" id="{A71F35D0-DA77-6D44-ECA0-D36E1ACA1E23}"/>
                </a:ext>
              </a:extLst>
            </p:cNvPr>
            <p:cNvSpPr/>
            <p:nvPr/>
          </p:nvSpPr>
          <p:spPr>
            <a:xfrm>
              <a:off x="9527785" y="2184524"/>
              <a:ext cx="138816" cy="69931"/>
            </a:xfrm>
            <a:custGeom>
              <a:avLst/>
              <a:gdLst>
                <a:gd name="connsiteX0" fmla="*/ 119585 w 138816"/>
                <a:gd name="connsiteY0" fmla="*/ 33217 h 69931"/>
                <a:gd name="connsiteX1" fmla="*/ 138817 w 138816"/>
                <a:gd name="connsiteY1" fmla="*/ 46329 h 69931"/>
                <a:gd name="connsiteX2" fmla="*/ 110844 w 138816"/>
                <a:gd name="connsiteY2" fmla="*/ 69931 h 69931"/>
                <a:gd name="connsiteX3" fmla="*/ 31297 w 138816"/>
                <a:gd name="connsiteY3" fmla="*/ 65561 h 69931"/>
                <a:gd name="connsiteX4" fmla="*/ 29549 w 138816"/>
                <a:gd name="connsiteY4" fmla="*/ 56819 h 69931"/>
                <a:gd name="connsiteX5" fmla="*/ 7695 w 138816"/>
                <a:gd name="connsiteY5" fmla="*/ 0 h 69931"/>
                <a:gd name="connsiteX6" fmla="*/ 119585 w 138816"/>
                <a:gd name="connsiteY6" fmla="*/ 33217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816" h="69931">
                  <a:moveTo>
                    <a:pt x="119585" y="33217"/>
                  </a:moveTo>
                  <a:cubicBezTo>
                    <a:pt x="125705" y="37588"/>
                    <a:pt x="131824" y="41959"/>
                    <a:pt x="138817" y="46329"/>
                  </a:cubicBezTo>
                  <a:cubicBezTo>
                    <a:pt x="129201" y="54197"/>
                    <a:pt x="120460" y="62064"/>
                    <a:pt x="110844" y="69931"/>
                  </a:cubicBezTo>
                  <a:cubicBezTo>
                    <a:pt x="84620" y="68183"/>
                    <a:pt x="57521" y="67309"/>
                    <a:pt x="31297" y="65561"/>
                  </a:cubicBezTo>
                  <a:cubicBezTo>
                    <a:pt x="30423" y="62938"/>
                    <a:pt x="29549" y="60316"/>
                    <a:pt x="29549" y="56819"/>
                  </a:cubicBezTo>
                  <a:cubicBezTo>
                    <a:pt x="95984" y="9616"/>
                    <a:pt x="-31641" y="37588"/>
                    <a:pt x="7695" y="0"/>
                  </a:cubicBezTo>
                  <a:cubicBezTo>
                    <a:pt x="44409" y="12238"/>
                    <a:pt x="81997" y="22728"/>
                    <a:pt x="119585" y="33217"/>
                  </a:cubicBezTo>
                  <a:close/>
                </a:path>
              </a:pathLst>
            </a:custGeom>
            <a:solidFill>
              <a:srgbClr val="BA3325"/>
            </a:solidFill>
            <a:ln w="8731" cap="flat">
              <a:noFill/>
              <a:prstDash val="solid"/>
              <a:miter/>
            </a:ln>
          </p:spPr>
          <p:txBody>
            <a:bodyPr rtlCol="0" anchor="ctr"/>
            <a:lstStyle/>
            <a:p>
              <a:endParaRPr lang="en-GB"/>
            </a:p>
          </p:txBody>
        </p:sp>
        <p:sp>
          <p:nvSpPr>
            <p:cNvPr id="1607" name="Freeform: Shape 1606">
              <a:extLst>
                <a:ext uri="{FF2B5EF4-FFF2-40B4-BE49-F238E27FC236}">
                  <a16:creationId xmlns:a16="http://schemas.microsoft.com/office/drawing/2014/main" id="{771EF2AE-4A89-E595-B879-E5E262EECDF1}"/>
                </a:ext>
              </a:extLst>
            </p:cNvPr>
            <p:cNvSpPr/>
            <p:nvPr/>
          </p:nvSpPr>
          <p:spPr>
            <a:xfrm>
              <a:off x="9479535" y="2180153"/>
              <a:ext cx="96887" cy="62064"/>
            </a:xfrm>
            <a:custGeom>
              <a:avLst/>
              <a:gdLst>
                <a:gd name="connsiteX0" fmla="*/ 55945 w 96887"/>
                <a:gd name="connsiteY0" fmla="*/ 5245 h 62064"/>
                <a:gd name="connsiteX1" fmla="*/ 77799 w 96887"/>
                <a:gd name="connsiteY1" fmla="*/ 62064 h 62064"/>
                <a:gd name="connsiteX2" fmla="*/ 34966 w 96887"/>
                <a:gd name="connsiteY2" fmla="*/ 55945 h 62064"/>
                <a:gd name="connsiteX3" fmla="*/ 34092 w 96887"/>
                <a:gd name="connsiteY3" fmla="*/ 57693 h 62064"/>
                <a:gd name="connsiteX4" fmla="*/ 29721 w 96887"/>
                <a:gd name="connsiteY4" fmla="*/ 55945 h 62064"/>
                <a:gd name="connsiteX5" fmla="*/ 0 w 96887"/>
                <a:gd name="connsiteY5" fmla="*/ 39336 h 62064"/>
                <a:gd name="connsiteX6" fmla="*/ 42833 w 96887"/>
                <a:gd name="connsiteY6" fmla="*/ 0 h 62064"/>
                <a:gd name="connsiteX7" fmla="*/ 55945 w 96887"/>
                <a:gd name="connsiteY7" fmla="*/ 5245 h 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887" h="62064">
                  <a:moveTo>
                    <a:pt x="55945" y="5245"/>
                  </a:moveTo>
                  <a:cubicBezTo>
                    <a:pt x="15735" y="41959"/>
                    <a:pt x="143359" y="14860"/>
                    <a:pt x="77799" y="62064"/>
                  </a:cubicBezTo>
                  <a:cubicBezTo>
                    <a:pt x="63812" y="60316"/>
                    <a:pt x="48952" y="57693"/>
                    <a:pt x="34966" y="55945"/>
                  </a:cubicBezTo>
                  <a:cubicBezTo>
                    <a:pt x="34966" y="55945"/>
                    <a:pt x="34092" y="57693"/>
                    <a:pt x="34092" y="57693"/>
                  </a:cubicBezTo>
                  <a:cubicBezTo>
                    <a:pt x="32343" y="56819"/>
                    <a:pt x="30595" y="56819"/>
                    <a:pt x="29721" y="55945"/>
                  </a:cubicBezTo>
                  <a:cubicBezTo>
                    <a:pt x="20105" y="50700"/>
                    <a:pt x="9616" y="44581"/>
                    <a:pt x="0" y="39336"/>
                  </a:cubicBezTo>
                  <a:cubicBezTo>
                    <a:pt x="13986" y="26224"/>
                    <a:pt x="28847" y="13112"/>
                    <a:pt x="42833" y="0"/>
                  </a:cubicBezTo>
                  <a:cubicBezTo>
                    <a:pt x="46330" y="1748"/>
                    <a:pt x="50700" y="3497"/>
                    <a:pt x="55945" y="5245"/>
                  </a:cubicBezTo>
                  <a:close/>
                </a:path>
              </a:pathLst>
            </a:custGeom>
            <a:solidFill>
              <a:srgbClr val="D6273B"/>
            </a:solidFill>
            <a:ln w="8731" cap="flat">
              <a:noFill/>
              <a:prstDash val="solid"/>
              <a:miter/>
            </a:ln>
          </p:spPr>
          <p:txBody>
            <a:bodyPr rtlCol="0" anchor="ctr"/>
            <a:lstStyle/>
            <a:p>
              <a:endParaRPr lang="en-GB"/>
            </a:p>
          </p:txBody>
        </p:sp>
        <p:sp>
          <p:nvSpPr>
            <p:cNvPr id="1608" name="Freeform: Shape 1607">
              <a:extLst>
                <a:ext uri="{FF2B5EF4-FFF2-40B4-BE49-F238E27FC236}">
                  <a16:creationId xmlns:a16="http://schemas.microsoft.com/office/drawing/2014/main" id="{BFA5B1FD-0D83-2CE9-39F7-A80E8D32D183}"/>
                </a:ext>
              </a:extLst>
            </p:cNvPr>
            <p:cNvSpPr/>
            <p:nvPr/>
          </p:nvSpPr>
          <p:spPr>
            <a:xfrm>
              <a:off x="9446318" y="2132949"/>
              <a:ext cx="74302" cy="86540"/>
            </a:xfrm>
            <a:custGeom>
              <a:avLst/>
              <a:gdLst>
                <a:gd name="connsiteX0" fmla="*/ 74302 w 74302"/>
                <a:gd name="connsiteY0" fmla="*/ 47204 h 86540"/>
                <a:gd name="connsiteX1" fmla="*/ 31469 w 74302"/>
                <a:gd name="connsiteY1" fmla="*/ 86540 h 86540"/>
                <a:gd name="connsiteX2" fmla="*/ 0 w 74302"/>
                <a:gd name="connsiteY2" fmla="*/ 64687 h 86540"/>
                <a:gd name="connsiteX3" fmla="*/ 7867 w 74302"/>
                <a:gd name="connsiteY3" fmla="*/ 50700 h 86540"/>
                <a:gd name="connsiteX4" fmla="*/ 18357 w 74302"/>
                <a:gd name="connsiteY4" fmla="*/ 55945 h 86540"/>
                <a:gd name="connsiteX5" fmla="*/ 11364 w 74302"/>
                <a:gd name="connsiteY5" fmla="*/ 39336 h 86540"/>
                <a:gd name="connsiteX6" fmla="*/ 874 w 74302"/>
                <a:gd name="connsiteY6" fmla="*/ 0 h 86540"/>
                <a:gd name="connsiteX7" fmla="*/ 15735 w 74302"/>
                <a:gd name="connsiteY7" fmla="*/ 6119 h 86540"/>
                <a:gd name="connsiteX8" fmla="*/ 74302 w 74302"/>
                <a:gd name="connsiteY8" fmla="*/ 47204 h 8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02" h="86540">
                  <a:moveTo>
                    <a:pt x="74302" y="47204"/>
                  </a:moveTo>
                  <a:cubicBezTo>
                    <a:pt x="60316" y="60316"/>
                    <a:pt x="45456" y="73428"/>
                    <a:pt x="31469" y="86540"/>
                  </a:cubicBezTo>
                  <a:cubicBezTo>
                    <a:pt x="20980" y="78673"/>
                    <a:pt x="10490" y="71680"/>
                    <a:pt x="0" y="64687"/>
                  </a:cubicBezTo>
                  <a:cubicBezTo>
                    <a:pt x="2622" y="60316"/>
                    <a:pt x="5245" y="55071"/>
                    <a:pt x="7867" y="50700"/>
                  </a:cubicBezTo>
                  <a:cubicBezTo>
                    <a:pt x="11364" y="52449"/>
                    <a:pt x="14861" y="54197"/>
                    <a:pt x="18357" y="55945"/>
                  </a:cubicBezTo>
                  <a:cubicBezTo>
                    <a:pt x="15735" y="50700"/>
                    <a:pt x="13986" y="45455"/>
                    <a:pt x="11364" y="39336"/>
                  </a:cubicBezTo>
                  <a:cubicBezTo>
                    <a:pt x="7867" y="26224"/>
                    <a:pt x="4371" y="13112"/>
                    <a:pt x="874" y="0"/>
                  </a:cubicBezTo>
                  <a:cubicBezTo>
                    <a:pt x="6119" y="1748"/>
                    <a:pt x="10490" y="4371"/>
                    <a:pt x="15735" y="6119"/>
                  </a:cubicBezTo>
                  <a:cubicBezTo>
                    <a:pt x="34966" y="19231"/>
                    <a:pt x="55071" y="33217"/>
                    <a:pt x="74302" y="47204"/>
                  </a:cubicBezTo>
                  <a:close/>
                </a:path>
              </a:pathLst>
            </a:custGeom>
            <a:solidFill>
              <a:srgbClr val="BA3325"/>
            </a:solidFill>
            <a:ln w="8731" cap="flat">
              <a:noFill/>
              <a:prstDash val="solid"/>
              <a:miter/>
            </a:ln>
          </p:spPr>
          <p:txBody>
            <a:bodyPr rtlCol="0" anchor="ctr"/>
            <a:lstStyle/>
            <a:p>
              <a:endParaRPr lang="en-GB"/>
            </a:p>
          </p:txBody>
        </p:sp>
        <p:sp>
          <p:nvSpPr>
            <p:cNvPr id="1609" name="Freeform: Shape 1608">
              <a:extLst>
                <a:ext uri="{FF2B5EF4-FFF2-40B4-BE49-F238E27FC236}">
                  <a16:creationId xmlns:a16="http://schemas.microsoft.com/office/drawing/2014/main" id="{6B79367B-2C09-63E5-5B7D-1D633C3A237F}"/>
                </a:ext>
              </a:extLst>
            </p:cNvPr>
            <p:cNvSpPr/>
            <p:nvPr/>
          </p:nvSpPr>
          <p:spPr>
            <a:xfrm>
              <a:off x="9419219" y="2122459"/>
              <a:ext cx="38462" cy="76924"/>
            </a:xfrm>
            <a:custGeom>
              <a:avLst/>
              <a:gdLst>
                <a:gd name="connsiteX0" fmla="*/ 34966 w 38462"/>
                <a:gd name="connsiteY0" fmla="*/ 60316 h 76924"/>
                <a:gd name="connsiteX1" fmla="*/ 27098 w 38462"/>
                <a:gd name="connsiteY1" fmla="*/ 74302 h 76924"/>
                <a:gd name="connsiteX2" fmla="*/ 18357 w 38462"/>
                <a:gd name="connsiteY2" fmla="*/ 76924 h 76924"/>
                <a:gd name="connsiteX3" fmla="*/ 14860 w 38462"/>
                <a:gd name="connsiteY3" fmla="*/ 70806 h 76924"/>
                <a:gd name="connsiteX4" fmla="*/ 0 w 38462"/>
                <a:gd name="connsiteY4" fmla="*/ 16609 h 76924"/>
                <a:gd name="connsiteX5" fmla="*/ 4371 w 38462"/>
                <a:gd name="connsiteY5" fmla="*/ 0 h 76924"/>
                <a:gd name="connsiteX6" fmla="*/ 27973 w 38462"/>
                <a:gd name="connsiteY6" fmla="*/ 10490 h 76924"/>
                <a:gd name="connsiteX7" fmla="*/ 38462 w 38462"/>
                <a:gd name="connsiteY7" fmla="*/ 49826 h 76924"/>
                <a:gd name="connsiteX8" fmla="*/ 34966 w 38462"/>
                <a:gd name="connsiteY8" fmla="*/ 60316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462" h="76924">
                  <a:moveTo>
                    <a:pt x="34966" y="60316"/>
                  </a:moveTo>
                  <a:cubicBezTo>
                    <a:pt x="32343" y="64686"/>
                    <a:pt x="29721" y="69931"/>
                    <a:pt x="27098" y="74302"/>
                  </a:cubicBezTo>
                  <a:cubicBezTo>
                    <a:pt x="24476" y="75176"/>
                    <a:pt x="21854" y="76051"/>
                    <a:pt x="18357" y="76924"/>
                  </a:cubicBezTo>
                  <a:cubicBezTo>
                    <a:pt x="16609" y="75176"/>
                    <a:pt x="15735" y="72554"/>
                    <a:pt x="14860" y="70806"/>
                  </a:cubicBezTo>
                  <a:cubicBezTo>
                    <a:pt x="9615" y="52449"/>
                    <a:pt x="5245" y="34092"/>
                    <a:pt x="0" y="16609"/>
                  </a:cubicBezTo>
                  <a:cubicBezTo>
                    <a:pt x="1748" y="11364"/>
                    <a:pt x="3497" y="5245"/>
                    <a:pt x="4371" y="0"/>
                  </a:cubicBezTo>
                  <a:cubicBezTo>
                    <a:pt x="12238" y="3497"/>
                    <a:pt x="20105" y="6993"/>
                    <a:pt x="27973" y="10490"/>
                  </a:cubicBezTo>
                  <a:cubicBezTo>
                    <a:pt x="31469" y="23602"/>
                    <a:pt x="34966" y="36714"/>
                    <a:pt x="38462" y="49826"/>
                  </a:cubicBezTo>
                  <a:cubicBezTo>
                    <a:pt x="36714" y="52449"/>
                    <a:pt x="35840" y="55945"/>
                    <a:pt x="34966" y="60316"/>
                  </a:cubicBezTo>
                  <a:close/>
                </a:path>
              </a:pathLst>
            </a:custGeom>
            <a:solidFill>
              <a:srgbClr val="E56A2D"/>
            </a:solidFill>
            <a:ln w="8731" cap="flat">
              <a:noFill/>
              <a:prstDash val="solid"/>
              <a:miter/>
            </a:ln>
          </p:spPr>
          <p:txBody>
            <a:bodyPr rtlCol="0" anchor="ctr"/>
            <a:lstStyle/>
            <a:p>
              <a:endParaRPr lang="en-GB"/>
            </a:p>
          </p:txBody>
        </p:sp>
        <p:sp>
          <p:nvSpPr>
            <p:cNvPr id="1610" name="Freeform: Shape 1609">
              <a:extLst>
                <a:ext uri="{FF2B5EF4-FFF2-40B4-BE49-F238E27FC236}">
                  <a16:creationId xmlns:a16="http://schemas.microsoft.com/office/drawing/2014/main" id="{810BF2ED-BA87-E770-1C4F-9F7FE7E45DD1}"/>
                </a:ext>
              </a:extLst>
            </p:cNvPr>
            <p:cNvSpPr/>
            <p:nvPr/>
          </p:nvSpPr>
          <p:spPr>
            <a:xfrm>
              <a:off x="9471668" y="2241343"/>
              <a:ext cx="27972" cy="27972"/>
            </a:xfrm>
            <a:custGeom>
              <a:avLst/>
              <a:gdLst>
                <a:gd name="connsiteX0" fmla="*/ 27973 w 27972"/>
                <a:gd name="connsiteY0" fmla="*/ 16609 h 27972"/>
                <a:gd name="connsiteX1" fmla="*/ 2622 w 27972"/>
                <a:gd name="connsiteY1" fmla="*/ 27972 h 27972"/>
                <a:gd name="connsiteX2" fmla="*/ 0 w 27972"/>
                <a:gd name="connsiteY2" fmla="*/ 0 h 27972"/>
                <a:gd name="connsiteX3" fmla="*/ 27973 w 27972"/>
                <a:gd name="connsiteY3" fmla="*/ 16609 h 27972"/>
              </a:gdLst>
              <a:ahLst/>
              <a:cxnLst>
                <a:cxn ang="0">
                  <a:pos x="connsiteX0" y="connsiteY0"/>
                </a:cxn>
                <a:cxn ang="0">
                  <a:pos x="connsiteX1" y="connsiteY1"/>
                </a:cxn>
                <a:cxn ang="0">
                  <a:pos x="connsiteX2" y="connsiteY2"/>
                </a:cxn>
                <a:cxn ang="0">
                  <a:pos x="connsiteX3" y="connsiteY3"/>
                </a:cxn>
              </a:cxnLst>
              <a:rect l="l" t="t" r="r" b="b"/>
              <a:pathLst>
                <a:path w="27972" h="27972">
                  <a:moveTo>
                    <a:pt x="27973" y="16609"/>
                  </a:moveTo>
                  <a:cubicBezTo>
                    <a:pt x="19231" y="20105"/>
                    <a:pt x="11364" y="24476"/>
                    <a:pt x="2622" y="27972"/>
                  </a:cubicBezTo>
                  <a:cubicBezTo>
                    <a:pt x="1748" y="18357"/>
                    <a:pt x="874" y="8741"/>
                    <a:pt x="0" y="0"/>
                  </a:cubicBezTo>
                  <a:cubicBezTo>
                    <a:pt x="9615" y="5245"/>
                    <a:pt x="18357" y="10490"/>
                    <a:pt x="27973" y="16609"/>
                  </a:cubicBezTo>
                  <a:close/>
                </a:path>
              </a:pathLst>
            </a:custGeom>
            <a:solidFill>
              <a:srgbClr val="D6273B"/>
            </a:solidFill>
            <a:ln w="8731" cap="flat">
              <a:noFill/>
              <a:prstDash val="solid"/>
              <a:miter/>
            </a:ln>
          </p:spPr>
          <p:txBody>
            <a:bodyPr rtlCol="0" anchor="ctr"/>
            <a:lstStyle/>
            <a:p>
              <a:endParaRPr lang="en-GB"/>
            </a:p>
          </p:txBody>
        </p:sp>
        <p:sp>
          <p:nvSpPr>
            <p:cNvPr id="1611" name="Freeform: Shape 1610">
              <a:extLst>
                <a:ext uri="{FF2B5EF4-FFF2-40B4-BE49-F238E27FC236}">
                  <a16:creationId xmlns:a16="http://schemas.microsoft.com/office/drawing/2014/main" id="{183FEC67-4704-197A-985F-7869BAC25792}"/>
                </a:ext>
              </a:extLst>
            </p:cNvPr>
            <p:cNvSpPr/>
            <p:nvPr/>
          </p:nvSpPr>
          <p:spPr>
            <a:xfrm>
              <a:off x="9638629" y="2230853"/>
              <a:ext cx="41084" cy="23601"/>
            </a:xfrm>
            <a:custGeom>
              <a:avLst/>
              <a:gdLst>
                <a:gd name="connsiteX0" fmla="*/ 0 w 41084"/>
                <a:gd name="connsiteY0" fmla="*/ 23602 h 23601"/>
                <a:gd name="connsiteX1" fmla="*/ 27973 w 41084"/>
                <a:gd name="connsiteY1" fmla="*/ 0 h 23601"/>
                <a:gd name="connsiteX2" fmla="*/ 41085 w 41084"/>
                <a:gd name="connsiteY2" fmla="*/ 13112 h 23601"/>
                <a:gd name="connsiteX3" fmla="*/ 0 w 41084"/>
                <a:gd name="connsiteY3" fmla="*/ 23602 h 23601"/>
              </a:gdLst>
              <a:ahLst/>
              <a:cxnLst>
                <a:cxn ang="0">
                  <a:pos x="connsiteX0" y="connsiteY0"/>
                </a:cxn>
                <a:cxn ang="0">
                  <a:pos x="connsiteX1" y="connsiteY1"/>
                </a:cxn>
                <a:cxn ang="0">
                  <a:pos x="connsiteX2" y="connsiteY2"/>
                </a:cxn>
                <a:cxn ang="0">
                  <a:pos x="connsiteX3" y="connsiteY3"/>
                </a:cxn>
              </a:cxnLst>
              <a:rect l="l" t="t" r="r" b="b"/>
              <a:pathLst>
                <a:path w="41084" h="23601">
                  <a:moveTo>
                    <a:pt x="0" y="23602"/>
                  </a:moveTo>
                  <a:cubicBezTo>
                    <a:pt x="9616" y="15735"/>
                    <a:pt x="18357" y="7867"/>
                    <a:pt x="27973" y="0"/>
                  </a:cubicBezTo>
                  <a:cubicBezTo>
                    <a:pt x="32343" y="4371"/>
                    <a:pt x="36714" y="8741"/>
                    <a:pt x="41085" y="13112"/>
                  </a:cubicBezTo>
                  <a:cubicBezTo>
                    <a:pt x="27098" y="16609"/>
                    <a:pt x="13112" y="20105"/>
                    <a:pt x="0" y="23602"/>
                  </a:cubicBezTo>
                  <a:close/>
                </a:path>
              </a:pathLst>
            </a:custGeom>
            <a:solidFill>
              <a:srgbClr val="444C77"/>
            </a:solidFill>
            <a:ln w="8731" cap="flat">
              <a:noFill/>
              <a:prstDash val="solid"/>
              <a:miter/>
            </a:ln>
          </p:spPr>
          <p:txBody>
            <a:bodyPr rtlCol="0" anchor="ctr"/>
            <a:lstStyle/>
            <a:p>
              <a:endParaRPr lang="en-GB"/>
            </a:p>
          </p:txBody>
        </p:sp>
        <p:sp>
          <p:nvSpPr>
            <p:cNvPr id="1612" name="Freeform: Shape 1611">
              <a:extLst>
                <a:ext uri="{FF2B5EF4-FFF2-40B4-BE49-F238E27FC236}">
                  <a16:creationId xmlns:a16="http://schemas.microsoft.com/office/drawing/2014/main" id="{CA9BB7B4-3BF9-108A-324C-C8FD5467839E}"/>
                </a:ext>
              </a:extLst>
            </p:cNvPr>
            <p:cNvSpPr/>
            <p:nvPr/>
          </p:nvSpPr>
          <p:spPr>
            <a:xfrm>
              <a:off x="9513627" y="2236098"/>
              <a:ext cx="44581" cy="14860"/>
            </a:xfrm>
            <a:custGeom>
              <a:avLst/>
              <a:gdLst>
                <a:gd name="connsiteX0" fmla="*/ 0 w 44581"/>
                <a:gd name="connsiteY0" fmla="*/ 0 h 14860"/>
                <a:gd name="connsiteX1" fmla="*/ 42833 w 44581"/>
                <a:gd name="connsiteY1" fmla="*/ 6119 h 14860"/>
                <a:gd name="connsiteX2" fmla="*/ 44581 w 44581"/>
                <a:gd name="connsiteY2" fmla="*/ 14861 h 14860"/>
                <a:gd name="connsiteX3" fmla="*/ 0 w 44581"/>
                <a:gd name="connsiteY3" fmla="*/ 0 h 14860"/>
              </a:gdLst>
              <a:ahLst/>
              <a:cxnLst>
                <a:cxn ang="0">
                  <a:pos x="connsiteX0" y="connsiteY0"/>
                </a:cxn>
                <a:cxn ang="0">
                  <a:pos x="connsiteX1" y="connsiteY1"/>
                </a:cxn>
                <a:cxn ang="0">
                  <a:pos x="connsiteX2" y="connsiteY2"/>
                </a:cxn>
                <a:cxn ang="0">
                  <a:pos x="connsiteX3" y="connsiteY3"/>
                </a:cxn>
              </a:cxnLst>
              <a:rect l="l" t="t" r="r" b="b"/>
              <a:pathLst>
                <a:path w="44581" h="14860">
                  <a:moveTo>
                    <a:pt x="0" y="0"/>
                  </a:moveTo>
                  <a:cubicBezTo>
                    <a:pt x="13986" y="1748"/>
                    <a:pt x="28847" y="4371"/>
                    <a:pt x="42833" y="6119"/>
                  </a:cubicBezTo>
                  <a:cubicBezTo>
                    <a:pt x="42833" y="8741"/>
                    <a:pt x="43707" y="11364"/>
                    <a:pt x="44581" y="14861"/>
                  </a:cubicBezTo>
                  <a:cubicBezTo>
                    <a:pt x="29721" y="9616"/>
                    <a:pt x="14860" y="4371"/>
                    <a:pt x="0" y="0"/>
                  </a:cubicBezTo>
                  <a:close/>
                </a:path>
              </a:pathLst>
            </a:custGeom>
            <a:solidFill>
              <a:srgbClr val="923957"/>
            </a:solidFill>
            <a:ln w="8731" cap="flat">
              <a:noFill/>
              <a:prstDash val="solid"/>
              <a:miter/>
            </a:ln>
          </p:spPr>
          <p:txBody>
            <a:bodyPr rtlCol="0" anchor="ctr"/>
            <a:lstStyle/>
            <a:p>
              <a:endParaRPr lang="en-GB"/>
            </a:p>
          </p:txBody>
        </p:sp>
        <p:sp>
          <p:nvSpPr>
            <p:cNvPr id="1613" name="Freeform: Shape 1612">
              <a:extLst>
                <a:ext uri="{FF2B5EF4-FFF2-40B4-BE49-F238E27FC236}">
                  <a16:creationId xmlns:a16="http://schemas.microsoft.com/office/drawing/2014/main" id="{AF7ACE33-5B33-6A7F-F59D-30A238CB7449}"/>
                </a:ext>
              </a:extLst>
            </p:cNvPr>
            <p:cNvSpPr/>
            <p:nvPr/>
          </p:nvSpPr>
          <p:spPr>
            <a:xfrm>
              <a:off x="9507508" y="2235224"/>
              <a:ext cx="4370" cy="1748"/>
            </a:xfrm>
            <a:custGeom>
              <a:avLst/>
              <a:gdLst>
                <a:gd name="connsiteX0" fmla="*/ 0 w 4370"/>
                <a:gd name="connsiteY0" fmla="*/ 0 h 1748"/>
                <a:gd name="connsiteX1" fmla="*/ 4371 w 4370"/>
                <a:gd name="connsiteY1" fmla="*/ 1748 h 1748"/>
                <a:gd name="connsiteX2" fmla="*/ 1748 w 4370"/>
                <a:gd name="connsiteY2" fmla="*/ 1748 h 1748"/>
                <a:gd name="connsiteX3" fmla="*/ 0 w 4370"/>
                <a:gd name="connsiteY3" fmla="*/ 0 h 1748"/>
              </a:gdLst>
              <a:ahLst/>
              <a:cxnLst>
                <a:cxn ang="0">
                  <a:pos x="connsiteX0" y="connsiteY0"/>
                </a:cxn>
                <a:cxn ang="0">
                  <a:pos x="connsiteX1" y="connsiteY1"/>
                </a:cxn>
                <a:cxn ang="0">
                  <a:pos x="connsiteX2" y="connsiteY2"/>
                </a:cxn>
                <a:cxn ang="0">
                  <a:pos x="connsiteX3" y="connsiteY3"/>
                </a:cxn>
              </a:cxnLst>
              <a:rect l="l" t="t" r="r" b="b"/>
              <a:pathLst>
                <a:path w="4370" h="1748">
                  <a:moveTo>
                    <a:pt x="0" y="0"/>
                  </a:moveTo>
                  <a:cubicBezTo>
                    <a:pt x="1748" y="874"/>
                    <a:pt x="3497" y="874"/>
                    <a:pt x="4371" y="1748"/>
                  </a:cubicBezTo>
                  <a:cubicBezTo>
                    <a:pt x="4371" y="1748"/>
                    <a:pt x="1748" y="1748"/>
                    <a:pt x="1748" y="1748"/>
                  </a:cubicBezTo>
                  <a:lnTo>
                    <a:pt x="0" y="0"/>
                  </a:lnTo>
                  <a:close/>
                </a:path>
              </a:pathLst>
            </a:custGeom>
            <a:solidFill>
              <a:srgbClr val="923957"/>
            </a:solidFill>
            <a:ln w="8731" cap="flat">
              <a:noFill/>
              <a:prstDash val="solid"/>
              <a:miter/>
            </a:ln>
          </p:spPr>
          <p:txBody>
            <a:bodyPr rtlCol="0" anchor="ctr"/>
            <a:lstStyle/>
            <a:p>
              <a:endParaRPr lang="en-GB"/>
            </a:p>
          </p:txBody>
        </p:sp>
        <p:sp>
          <p:nvSpPr>
            <p:cNvPr id="1614" name="Freeform: Shape 1613">
              <a:extLst>
                <a:ext uri="{FF2B5EF4-FFF2-40B4-BE49-F238E27FC236}">
                  <a16:creationId xmlns:a16="http://schemas.microsoft.com/office/drawing/2014/main" id="{BDE68307-B257-2D45-BF75-CAEE071C5D4F}"/>
                </a:ext>
              </a:extLst>
            </p:cNvPr>
            <p:cNvSpPr/>
            <p:nvPr/>
          </p:nvSpPr>
          <p:spPr>
            <a:xfrm>
              <a:off x="9628139" y="288509"/>
              <a:ext cx="4370" cy="4370"/>
            </a:xfrm>
            <a:custGeom>
              <a:avLst/>
              <a:gdLst>
                <a:gd name="connsiteX0" fmla="*/ 0 w 4370"/>
                <a:gd name="connsiteY0" fmla="*/ 2622 h 4370"/>
                <a:gd name="connsiteX1" fmla="*/ 2622 w 4370"/>
                <a:gd name="connsiteY1" fmla="*/ 0 h 4370"/>
                <a:gd name="connsiteX2" fmla="*/ 4371 w 4370"/>
                <a:gd name="connsiteY2" fmla="*/ 1748 h 4370"/>
                <a:gd name="connsiteX3" fmla="*/ 874 w 4370"/>
                <a:gd name="connsiteY3" fmla="*/ 4371 h 4370"/>
                <a:gd name="connsiteX4" fmla="*/ 0 w 4370"/>
                <a:gd name="connsiteY4" fmla="*/ 2622 h 4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4370">
                  <a:moveTo>
                    <a:pt x="0" y="2622"/>
                  </a:moveTo>
                  <a:cubicBezTo>
                    <a:pt x="874" y="1748"/>
                    <a:pt x="1748" y="874"/>
                    <a:pt x="2622" y="0"/>
                  </a:cubicBezTo>
                  <a:cubicBezTo>
                    <a:pt x="3497" y="874"/>
                    <a:pt x="4371" y="1748"/>
                    <a:pt x="4371" y="1748"/>
                  </a:cubicBezTo>
                  <a:cubicBezTo>
                    <a:pt x="3497" y="2622"/>
                    <a:pt x="2622" y="3497"/>
                    <a:pt x="874" y="4371"/>
                  </a:cubicBezTo>
                  <a:cubicBezTo>
                    <a:pt x="1748" y="4371"/>
                    <a:pt x="0" y="2622"/>
                    <a:pt x="0" y="2622"/>
                  </a:cubicBezTo>
                  <a:close/>
                </a:path>
              </a:pathLst>
            </a:custGeom>
            <a:solidFill>
              <a:srgbClr val="547F31"/>
            </a:solidFill>
            <a:ln w="8731" cap="flat">
              <a:noFill/>
              <a:prstDash val="solid"/>
              <a:miter/>
            </a:ln>
          </p:spPr>
          <p:txBody>
            <a:bodyPr rtlCol="0" anchor="ctr"/>
            <a:lstStyle/>
            <a:p>
              <a:endParaRPr lang="en-GB"/>
            </a:p>
          </p:txBody>
        </p:sp>
        <p:sp>
          <p:nvSpPr>
            <p:cNvPr id="1615" name="Freeform: Shape 1614">
              <a:extLst>
                <a:ext uri="{FF2B5EF4-FFF2-40B4-BE49-F238E27FC236}">
                  <a16:creationId xmlns:a16="http://schemas.microsoft.com/office/drawing/2014/main" id="{487E41D5-0A39-CB5F-0E22-0950DC04FB23}"/>
                </a:ext>
              </a:extLst>
            </p:cNvPr>
            <p:cNvSpPr/>
            <p:nvPr/>
          </p:nvSpPr>
          <p:spPr>
            <a:xfrm>
              <a:off x="9939334" y="1429264"/>
              <a:ext cx="26224" cy="8741"/>
            </a:xfrm>
            <a:custGeom>
              <a:avLst/>
              <a:gdLst>
                <a:gd name="connsiteX0" fmla="*/ 0 w 26224"/>
                <a:gd name="connsiteY0" fmla="*/ 0 h 8741"/>
                <a:gd name="connsiteX1" fmla="*/ 26224 w 26224"/>
                <a:gd name="connsiteY1" fmla="*/ 8741 h 8741"/>
                <a:gd name="connsiteX2" fmla="*/ 0 w 26224"/>
                <a:gd name="connsiteY2" fmla="*/ 0 h 8741"/>
              </a:gdLst>
              <a:ahLst/>
              <a:cxnLst>
                <a:cxn ang="0">
                  <a:pos x="connsiteX0" y="connsiteY0"/>
                </a:cxn>
                <a:cxn ang="0">
                  <a:pos x="connsiteX1" y="connsiteY1"/>
                </a:cxn>
                <a:cxn ang="0">
                  <a:pos x="connsiteX2" y="connsiteY2"/>
                </a:cxn>
              </a:cxnLst>
              <a:rect l="l" t="t" r="r" b="b"/>
              <a:pathLst>
                <a:path w="26224" h="8741">
                  <a:moveTo>
                    <a:pt x="0" y="0"/>
                  </a:moveTo>
                  <a:cubicBezTo>
                    <a:pt x="8741" y="2622"/>
                    <a:pt x="17483" y="6119"/>
                    <a:pt x="26224" y="8741"/>
                  </a:cubicBezTo>
                  <a:cubicBezTo>
                    <a:pt x="17483" y="5245"/>
                    <a:pt x="8741" y="2622"/>
                    <a:pt x="0" y="0"/>
                  </a:cubicBezTo>
                  <a:close/>
                </a:path>
              </a:pathLst>
            </a:custGeom>
            <a:solidFill>
              <a:srgbClr val="7B2B29"/>
            </a:solidFill>
            <a:ln w="8731" cap="flat">
              <a:noFill/>
              <a:prstDash val="solid"/>
              <a:miter/>
            </a:ln>
          </p:spPr>
          <p:txBody>
            <a:bodyPr rtlCol="0" anchor="ctr"/>
            <a:lstStyle/>
            <a:p>
              <a:endParaRPr lang="en-GB"/>
            </a:p>
          </p:txBody>
        </p:sp>
        <p:sp>
          <p:nvSpPr>
            <p:cNvPr id="1616" name="Freeform: Shape 1615">
              <a:extLst>
                <a:ext uri="{FF2B5EF4-FFF2-40B4-BE49-F238E27FC236}">
                  <a16:creationId xmlns:a16="http://schemas.microsoft.com/office/drawing/2014/main" id="{D453B0CB-AB89-C72C-8A85-D391DF015C3B}"/>
                </a:ext>
              </a:extLst>
            </p:cNvPr>
            <p:cNvSpPr/>
            <p:nvPr/>
          </p:nvSpPr>
          <p:spPr>
            <a:xfrm>
              <a:off x="10556479" y="4269353"/>
              <a:ext cx="16608" cy="13986"/>
            </a:xfrm>
            <a:custGeom>
              <a:avLst/>
              <a:gdLst>
                <a:gd name="connsiteX0" fmla="*/ 874 w 16608"/>
                <a:gd name="connsiteY0" fmla="*/ 0 h 13986"/>
                <a:gd name="connsiteX1" fmla="*/ 16609 w 16608"/>
                <a:gd name="connsiteY1" fmla="*/ 8741 h 13986"/>
                <a:gd name="connsiteX2" fmla="*/ 6119 w 16608"/>
                <a:gd name="connsiteY2" fmla="*/ 13986 h 13986"/>
                <a:gd name="connsiteX3" fmla="*/ 0 w 16608"/>
                <a:gd name="connsiteY3" fmla="*/ 9616 h 13986"/>
                <a:gd name="connsiteX4" fmla="*/ 874 w 16608"/>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3986">
                  <a:moveTo>
                    <a:pt x="874" y="0"/>
                  </a:moveTo>
                  <a:cubicBezTo>
                    <a:pt x="6119" y="2622"/>
                    <a:pt x="11364" y="6119"/>
                    <a:pt x="16609" y="8741"/>
                  </a:cubicBezTo>
                  <a:cubicBezTo>
                    <a:pt x="13112" y="10490"/>
                    <a:pt x="9616" y="12238"/>
                    <a:pt x="6119" y="13986"/>
                  </a:cubicBezTo>
                  <a:cubicBezTo>
                    <a:pt x="4371" y="12238"/>
                    <a:pt x="2623" y="10490"/>
                    <a:pt x="0" y="9616"/>
                  </a:cubicBezTo>
                  <a:cubicBezTo>
                    <a:pt x="874" y="6119"/>
                    <a:pt x="874" y="3497"/>
                    <a:pt x="874" y="0"/>
                  </a:cubicBezTo>
                  <a:close/>
                </a:path>
              </a:pathLst>
            </a:custGeom>
            <a:solidFill>
              <a:srgbClr val="C8A5A6"/>
            </a:solidFill>
            <a:ln w="8731" cap="flat">
              <a:noFill/>
              <a:prstDash val="solid"/>
              <a:miter/>
            </a:ln>
          </p:spPr>
          <p:txBody>
            <a:bodyPr rtlCol="0" anchor="ctr"/>
            <a:lstStyle/>
            <a:p>
              <a:endParaRPr lang="en-GB"/>
            </a:p>
          </p:txBody>
        </p:sp>
        <p:sp>
          <p:nvSpPr>
            <p:cNvPr id="1617" name="Freeform: Shape 1616">
              <a:extLst>
                <a:ext uri="{FF2B5EF4-FFF2-40B4-BE49-F238E27FC236}">
                  <a16:creationId xmlns:a16="http://schemas.microsoft.com/office/drawing/2014/main" id="{5DAE6F8D-882D-FFE7-3498-000225D515FD}"/>
                </a:ext>
              </a:extLst>
            </p:cNvPr>
            <p:cNvSpPr/>
            <p:nvPr/>
          </p:nvSpPr>
          <p:spPr>
            <a:xfrm>
              <a:off x="10546863" y="4278969"/>
              <a:ext cx="16608" cy="35839"/>
            </a:xfrm>
            <a:custGeom>
              <a:avLst/>
              <a:gdLst>
                <a:gd name="connsiteX0" fmla="*/ 10490 w 16608"/>
                <a:gd name="connsiteY0" fmla="*/ 0 h 35839"/>
                <a:gd name="connsiteX1" fmla="*/ 16609 w 16608"/>
                <a:gd name="connsiteY1" fmla="*/ 4371 h 35839"/>
                <a:gd name="connsiteX2" fmla="*/ 8741 w 16608"/>
                <a:gd name="connsiteY2" fmla="*/ 35840 h 35839"/>
                <a:gd name="connsiteX3" fmla="*/ 0 w 16608"/>
                <a:gd name="connsiteY3" fmla="*/ 18357 h 35839"/>
                <a:gd name="connsiteX4" fmla="*/ 10490 w 16608"/>
                <a:gd name="connsiteY4" fmla="*/ 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35839">
                  <a:moveTo>
                    <a:pt x="10490" y="0"/>
                  </a:moveTo>
                  <a:cubicBezTo>
                    <a:pt x="13112" y="874"/>
                    <a:pt x="14861" y="2622"/>
                    <a:pt x="16609" y="4371"/>
                  </a:cubicBezTo>
                  <a:cubicBezTo>
                    <a:pt x="13986" y="14860"/>
                    <a:pt x="11364" y="25350"/>
                    <a:pt x="8741" y="35840"/>
                  </a:cubicBezTo>
                  <a:cubicBezTo>
                    <a:pt x="6119" y="29721"/>
                    <a:pt x="3497" y="23602"/>
                    <a:pt x="0" y="18357"/>
                  </a:cubicBezTo>
                  <a:cubicBezTo>
                    <a:pt x="3497" y="12238"/>
                    <a:pt x="6993" y="6119"/>
                    <a:pt x="10490" y="0"/>
                  </a:cubicBezTo>
                  <a:close/>
                </a:path>
              </a:pathLst>
            </a:custGeom>
            <a:solidFill>
              <a:srgbClr val="654A38"/>
            </a:solidFill>
            <a:ln w="8731" cap="flat">
              <a:noFill/>
              <a:prstDash val="solid"/>
              <a:miter/>
            </a:ln>
          </p:spPr>
          <p:txBody>
            <a:bodyPr rtlCol="0" anchor="ctr"/>
            <a:lstStyle/>
            <a:p>
              <a:endParaRPr lang="en-GB"/>
            </a:p>
          </p:txBody>
        </p:sp>
        <p:sp>
          <p:nvSpPr>
            <p:cNvPr id="1618" name="Freeform: Shape 1617">
              <a:extLst>
                <a:ext uri="{FF2B5EF4-FFF2-40B4-BE49-F238E27FC236}">
                  <a16:creationId xmlns:a16="http://schemas.microsoft.com/office/drawing/2014/main" id="{583EA1EA-EB4A-0837-7A52-5CA26E387F36}"/>
                </a:ext>
              </a:extLst>
            </p:cNvPr>
            <p:cNvSpPr/>
            <p:nvPr/>
          </p:nvSpPr>
          <p:spPr>
            <a:xfrm>
              <a:off x="9262748" y="1256205"/>
              <a:ext cx="191437" cy="165192"/>
            </a:xfrm>
            <a:custGeom>
              <a:avLst/>
              <a:gdLst>
                <a:gd name="connsiteX0" fmla="*/ 0 w 191437"/>
                <a:gd name="connsiteY0" fmla="*/ 41064 h 165192"/>
                <a:gd name="connsiteX1" fmla="*/ 17483 w 191437"/>
                <a:gd name="connsiteY1" fmla="*/ 15714 h 165192"/>
                <a:gd name="connsiteX2" fmla="*/ 191437 w 191437"/>
                <a:gd name="connsiteY2" fmla="*/ 32323 h 165192"/>
                <a:gd name="connsiteX3" fmla="*/ 164339 w 191437"/>
                <a:gd name="connsiteY3" fmla="*/ 50679 h 165192"/>
                <a:gd name="connsiteX4" fmla="*/ 131996 w 191437"/>
                <a:gd name="connsiteY4" fmla="*/ 83897 h 165192"/>
                <a:gd name="connsiteX5" fmla="*/ 87414 w 191437"/>
                <a:gd name="connsiteY5" fmla="*/ 153828 h 165192"/>
                <a:gd name="connsiteX6" fmla="*/ 70806 w 191437"/>
                <a:gd name="connsiteY6" fmla="*/ 165192 h 165192"/>
                <a:gd name="connsiteX7" fmla="*/ 15735 w 191437"/>
                <a:gd name="connsiteY7" fmla="*/ 117988 h 165192"/>
                <a:gd name="connsiteX8" fmla="*/ 0 w 191437"/>
                <a:gd name="connsiteY8" fmla="*/ 41064 h 165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1437" h="165192">
                  <a:moveTo>
                    <a:pt x="0" y="41064"/>
                  </a:moveTo>
                  <a:cubicBezTo>
                    <a:pt x="6119" y="32323"/>
                    <a:pt x="11364" y="24455"/>
                    <a:pt x="17483" y="15714"/>
                  </a:cubicBezTo>
                  <a:cubicBezTo>
                    <a:pt x="76925" y="4350"/>
                    <a:pt x="138115" y="-20126"/>
                    <a:pt x="191437" y="32323"/>
                  </a:cubicBezTo>
                  <a:cubicBezTo>
                    <a:pt x="182696" y="38441"/>
                    <a:pt x="173080" y="44560"/>
                    <a:pt x="164339" y="50679"/>
                  </a:cubicBezTo>
                  <a:cubicBezTo>
                    <a:pt x="153849" y="62043"/>
                    <a:pt x="142485" y="72533"/>
                    <a:pt x="131996" y="83897"/>
                  </a:cubicBezTo>
                  <a:cubicBezTo>
                    <a:pt x="117135" y="107499"/>
                    <a:pt x="102275" y="131100"/>
                    <a:pt x="87414" y="153828"/>
                  </a:cubicBezTo>
                  <a:cubicBezTo>
                    <a:pt x="82169" y="157325"/>
                    <a:pt x="76051" y="161695"/>
                    <a:pt x="70806" y="165192"/>
                  </a:cubicBezTo>
                  <a:cubicBezTo>
                    <a:pt x="52449" y="149458"/>
                    <a:pt x="34092" y="133723"/>
                    <a:pt x="15735" y="117988"/>
                  </a:cubicBezTo>
                  <a:cubicBezTo>
                    <a:pt x="10490" y="93512"/>
                    <a:pt x="5245" y="67288"/>
                    <a:pt x="0" y="41064"/>
                  </a:cubicBezTo>
                  <a:close/>
                </a:path>
              </a:pathLst>
            </a:custGeom>
            <a:solidFill>
              <a:srgbClr val="D6273B"/>
            </a:solidFill>
            <a:ln w="8731" cap="flat">
              <a:noFill/>
              <a:prstDash val="solid"/>
              <a:miter/>
            </a:ln>
          </p:spPr>
          <p:txBody>
            <a:bodyPr rtlCol="0" anchor="ctr"/>
            <a:lstStyle/>
            <a:p>
              <a:endParaRPr lang="en-GB"/>
            </a:p>
          </p:txBody>
        </p:sp>
        <p:sp>
          <p:nvSpPr>
            <p:cNvPr id="1619" name="Freeform: Shape 1618">
              <a:extLst>
                <a:ext uri="{FF2B5EF4-FFF2-40B4-BE49-F238E27FC236}">
                  <a16:creationId xmlns:a16="http://schemas.microsoft.com/office/drawing/2014/main" id="{352D224B-F585-1D82-4844-6CCFF6F2839F}"/>
                </a:ext>
              </a:extLst>
            </p:cNvPr>
            <p:cNvSpPr/>
            <p:nvPr/>
          </p:nvSpPr>
          <p:spPr>
            <a:xfrm>
              <a:off x="10351929" y="205465"/>
              <a:ext cx="108393" cy="21853"/>
            </a:xfrm>
            <a:custGeom>
              <a:avLst/>
              <a:gdLst>
                <a:gd name="connsiteX0" fmla="*/ 0 w 108393"/>
                <a:gd name="connsiteY0" fmla="*/ 6993 h 21853"/>
                <a:gd name="connsiteX1" fmla="*/ 108394 w 108393"/>
                <a:gd name="connsiteY1" fmla="*/ 0 h 21853"/>
                <a:gd name="connsiteX2" fmla="*/ 55071 w 108393"/>
                <a:gd name="connsiteY2" fmla="*/ 21854 h 21853"/>
                <a:gd name="connsiteX3" fmla="*/ 0 w 108393"/>
                <a:gd name="connsiteY3" fmla="*/ 6993 h 21853"/>
              </a:gdLst>
              <a:ahLst/>
              <a:cxnLst>
                <a:cxn ang="0">
                  <a:pos x="connsiteX0" y="connsiteY0"/>
                </a:cxn>
                <a:cxn ang="0">
                  <a:pos x="connsiteX1" y="connsiteY1"/>
                </a:cxn>
                <a:cxn ang="0">
                  <a:pos x="connsiteX2" y="connsiteY2"/>
                </a:cxn>
                <a:cxn ang="0">
                  <a:pos x="connsiteX3" y="connsiteY3"/>
                </a:cxn>
              </a:cxnLst>
              <a:rect l="l" t="t" r="r" b="b"/>
              <a:pathLst>
                <a:path w="108393" h="21853">
                  <a:moveTo>
                    <a:pt x="0" y="6993"/>
                  </a:moveTo>
                  <a:cubicBezTo>
                    <a:pt x="35840" y="4371"/>
                    <a:pt x="71680" y="2622"/>
                    <a:pt x="108394" y="0"/>
                  </a:cubicBezTo>
                  <a:cubicBezTo>
                    <a:pt x="90911" y="6993"/>
                    <a:pt x="72554" y="14860"/>
                    <a:pt x="55071" y="21854"/>
                  </a:cubicBezTo>
                  <a:cubicBezTo>
                    <a:pt x="35840" y="16609"/>
                    <a:pt x="17483" y="11364"/>
                    <a:pt x="0" y="6993"/>
                  </a:cubicBezTo>
                  <a:close/>
                </a:path>
              </a:pathLst>
            </a:custGeom>
            <a:solidFill>
              <a:srgbClr val="444C77"/>
            </a:solidFill>
            <a:ln w="8731" cap="flat">
              <a:noFill/>
              <a:prstDash val="solid"/>
              <a:miter/>
            </a:ln>
          </p:spPr>
          <p:txBody>
            <a:bodyPr rtlCol="0" anchor="ctr"/>
            <a:lstStyle/>
            <a:p>
              <a:endParaRPr lang="en-GB"/>
            </a:p>
          </p:txBody>
        </p:sp>
        <p:sp>
          <p:nvSpPr>
            <p:cNvPr id="1620" name="Freeform: Shape 1619">
              <a:extLst>
                <a:ext uri="{FF2B5EF4-FFF2-40B4-BE49-F238E27FC236}">
                  <a16:creationId xmlns:a16="http://schemas.microsoft.com/office/drawing/2014/main" id="{EC71A490-1E72-7F0F-781C-CD3BEAD57DDB}"/>
                </a:ext>
              </a:extLst>
            </p:cNvPr>
            <p:cNvSpPr/>
            <p:nvPr/>
          </p:nvSpPr>
          <p:spPr>
            <a:xfrm>
              <a:off x="10459449" y="197598"/>
              <a:ext cx="6993" cy="7867"/>
            </a:xfrm>
            <a:custGeom>
              <a:avLst/>
              <a:gdLst>
                <a:gd name="connsiteX0" fmla="*/ 0 w 6993"/>
                <a:gd name="connsiteY0" fmla="*/ 7867 h 7867"/>
                <a:gd name="connsiteX1" fmla="*/ 6993 w 6993"/>
                <a:gd name="connsiteY1" fmla="*/ 0 h 7867"/>
                <a:gd name="connsiteX2" fmla="*/ 0 w 6993"/>
                <a:gd name="connsiteY2" fmla="*/ 7867 h 7867"/>
              </a:gdLst>
              <a:ahLst/>
              <a:cxnLst>
                <a:cxn ang="0">
                  <a:pos x="connsiteX0" y="connsiteY0"/>
                </a:cxn>
                <a:cxn ang="0">
                  <a:pos x="connsiteX1" y="connsiteY1"/>
                </a:cxn>
                <a:cxn ang="0">
                  <a:pos x="connsiteX2" y="connsiteY2"/>
                </a:cxn>
              </a:cxnLst>
              <a:rect l="l" t="t" r="r" b="b"/>
              <a:pathLst>
                <a:path w="6993" h="7867">
                  <a:moveTo>
                    <a:pt x="0" y="7867"/>
                  </a:moveTo>
                  <a:cubicBezTo>
                    <a:pt x="2623" y="5245"/>
                    <a:pt x="5245" y="2622"/>
                    <a:pt x="6993" y="0"/>
                  </a:cubicBezTo>
                  <a:cubicBezTo>
                    <a:pt x="4371" y="2622"/>
                    <a:pt x="2623" y="5245"/>
                    <a:pt x="0" y="7867"/>
                  </a:cubicBezTo>
                  <a:close/>
                </a:path>
              </a:pathLst>
            </a:custGeom>
            <a:solidFill>
              <a:srgbClr val="444C77"/>
            </a:solidFill>
            <a:ln w="8731" cap="flat">
              <a:noFill/>
              <a:prstDash val="solid"/>
              <a:miter/>
            </a:ln>
          </p:spPr>
          <p:txBody>
            <a:bodyPr rtlCol="0" anchor="ctr"/>
            <a:lstStyle/>
            <a:p>
              <a:endParaRPr lang="en-GB"/>
            </a:p>
          </p:txBody>
        </p:sp>
        <p:sp>
          <p:nvSpPr>
            <p:cNvPr id="1621" name="Freeform: Shape 1620">
              <a:extLst>
                <a:ext uri="{FF2B5EF4-FFF2-40B4-BE49-F238E27FC236}">
                  <a16:creationId xmlns:a16="http://schemas.microsoft.com/office/drawing/2014/main" id="{CE0592E6-88D1-B3DA-6A82-287771DBA627}"/>
                </a:ext>
              </a:extLst>
            </p:cNvPr>
            <p:cNvSpPr/>
            <p:nvPr/>
          </p:nvSpPr>
          <p:spPr>
            <a:xfrm>
              <a:off x="10760154" y="4523729"/>
              <a:ext cx="13986" cy="14860"/>
            </a:xfrm>
            <a:custGeom>
              <a:avLst/>
              <a:gdLst>
                <a:gd name="connsiteX0" fmla="*/ 4371 w 13986"/>
                <a:gd name="connsiteY0" fmla="*/ 14861 h 14860"/>
                <a:gd name="connsiteX1" fmla="*/ 0 w 13986"/>
                <a:gd name="connsiteY1" fmla="*/ 13986 h 14860"/>
                <a:gd name="connsiteX2" fmla="*/ 874 w 13986"/>
                <a:gd name="connsiteY2" fmla="*/ 0 h 14860"/>
                <a:gd name="connsiteX3" fmla="*/ 13986 w 13986"/>
                <a:gd name="connsiteY3" fmla="*/ 7867 h 14860"/>
                <a:gd name="connsiteX4" fmla="*/ 13986 w 13986"/>
                <a:gd name="connsiteY4" fmla="*/ 8741 h 14860"/>
                <a:gd name="connsiteX5" fmla="*/ 4371 w 13986"/>
                <a:gd name="connsiteY5" fmla="*/ 14861 h 14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86" h="14860">
                  <a:moveTo>
                    <a:pt x="4371" y="14861"/>
                  </a:moveTo>
                  <a:cubicBezTo>
                    <a:pt x="2622" y="13986"/>
                    <a:pt x="1748" y="13986"/>
                    <a:pt x="0" y="13986"/>
                  </a:cubicBezTo>
                  <a:cubicBezTo>
                    <a:pt x="0" y="9615"/>
                    <a:pt x="874" y="4371"/>
                    <a:pt x="874" y="0"/>
                  </a:cubicBezTo>
                  <a:cubicBezTo>
                    <a:pt x="5245" y="2622"/>
                    <a:pt x="9615" y="5245"/>
                    <a:pt x="13986" y="7867"/>
                  </a:cubicBezTo>
                  <a:cubicBezTo>
                    <a:pt x="13986" y="7867"/>
                    <a:pt x="13986" y="8741"/>
                    <a:pt x="13986" y="8741"/>
                  </a:cubicBezTo>
                  <a:cubicBezTo>
                    <a:pt x="10490" y="10490"/>
                    <a:pt x="7867" y="13112"/>
                    <a:pt x="4371" y="14861"/>
                  </a:cubicBezTo>
                  <a:close/>
                </a:path>
              </a:pathLst>
            </a:custGeom>
            <a:solidFill>
              <a:srgbClr val="40293D"/>
            </a:solidFill>
            <a:ln w="8731" cap="flat">
              <a:noFill/>
              <a:prstDash val="solid"/>
              <a:miter/>
            </a:ln>
          </p:spPr>
          <p:txBody>
            <a:bodyPr rtlCol="0" anchor="ctr"/>
            <a:lstStyle/>
            <a:p>
              <a:endParaRPr lang="en-GB"/>
            </a:p>
          </p:txBody>
        </p:sp>
        <p:sp>
          <p:nvSpPr>
            <p:cNvPr id="1622" name="Freeform: Shape 1621">
              <a:extLst>
                <a:ext uri="{FF2B5EF4-FFF2-40B4-BE49-F238E27FC236}">
                  <a16:creationId xmlns:a16="http://schemas.microsoft.com/office/drawing/2014/main" id="{63325817-BD4B-015F-C166-F08C9C540146}"/>
                </a:ext>
              </a:extLst>
            </p:cNvPr>
            <p:cNvSpPr/>
            <p:nvPr/>
          </p:nvSpPr>
          <p:spPr>
            <a:xfrm>
              <a:off x="10759280" y="4470406"/>
              <a:ext cx="15734" cy="19231"/>
            </a:xfrm>
            <a:custGeom>
              <a:avLst/>
              <a:gdLst>
                <a:gd name="connsiteX0" fmla="*/ 0 w 15734"/>
                <a:gd name="connsiteY0" fmla="*/ 0 h 19231"/>
                <a:gd name="connsiteX1" fmla="*/ 15734 w 15734"/>
                <a:gd name="connsiteY1" fmla="*/ 19231 h 19231"/>
                <a:gd name="connsiteX2" fmla="*/ 0 w 15734"/>
                <a:gd name="connsiteY2" fmla="*/ 0 h 19231"/>
              </a:gdLst>
              <a:ahLst/>
              <a:cxnLst>
                <a:cxn ang="0">
                  <a:pos x="connsiteX0" y="connsiteY0"/>
                </a:cxn>
                <a:cxn ang="0">
                  <a:pos x="connsiteX1" y="connsiteY1"/>
                </a:cxn>
                <a:cxn ang="0">
                  <a:pos x="connsiteX2" y="connsiteY2"/>
                </a:cxn>
              </a:cxnLst>
              <a:rect l="l" t="t" r="r" b="b"/>
              <a:pathLst>
                <a:path w="15734" h="19231">
                  <a:moveTo>
                    <a:pt x="0" y="0"/>
                  </a:moveTo>
                  <a:cubicBezTo>
                    <a:pt x="5245" y="6119"/>
                    <a:pt x="10490" y="12238"/>
                    <a:pt x="15734" y="19231"/>
                  </a:cubicBezTo>
                  <a:cubicBezTo>
                    <a:pt x="9616" y="12238"/>
                    <a:pt x="4371" y="6119"/>
                    <a:pt x="0" y="0"/>
                  </a:cubicBezTo>
                  <a:close/>
                </a:path>
              </a:pathLst>
            </a:custGeom>
            <a:solidFill>
              <a:srgbClr val="7B2B29"/>
            </a:solidFill>
            <a:ln w="8731" cap="flat">
              <a:noFill/>
              <a:prstDash val="solid"/>
              <a:miter/>
            </a:ln>
          </p:spPr>
          <p:txBody>
            <a:bodyPr rtlCol="0" anchor="ctr"/>
            <a:lstStyle/>
            <a:p>
              <a:endParaRPr lang="en-GB"/>
            </a:p>
          </p:txBody>
        </p:sp>
        <p:sp>
          <p:nvSpPr>
            <p:cNvPr id="1623" name="Freeform: Shape 1622">
              <a:extLst>
                <a:ext uri="{FF2B5EF4-FFF2-40B4-BE49-F238E27FC236}">
                  <a16:creationId xmlns:a16="http://schemas.microsoft.com/office/drawing/2014/main" id="{FE32A8F2-B2C5-FE92-7382-6999A147144C}"/>
                </a:ext>
              </a:extLst>
            </p:cNvPr>
            <p:cNvSpPr/>
            <p:nvPr/>
          </p:nvSpPr>
          <p:spPr>
            <a:xfrm>
              <a:off x="10772392" y="5886516"/>
              <a:ext cx="48952" cy="40210"/>
            </a:xfrm>
            <a:custGeom>
              <a:avLst/>
              <a:gdLst>
                <a:gd name="connsiteX0" fmla="*/ 0 w 48952"/>
                <a:gd name="connsiteY0" fmla="*/ 40211 h 40210"/>
                <a:gd name="connsiteX1" fmla="*/ 0 w 48952"/>
                <a:gd name="connsiteY1" fmla="*/ 17483 h 40210"/>
                <a:gd name="connsiteX2" fmla="*/ 48952 w 48952"/>
                <a:gd name="connsiteY2" fmla="*/ 0 h 40210"/>
                <a:gd name="connsiteX3" fmla="*/ 34966 w 48952"/>
                <a:gd name="connsiteY3" fmla="*/ 40211 h 40210"/>
                <a:gd name="connsiteX4" fmla="*/ 0 w 48952"/>
                <a:gd name="connsiteY4" fmla="*/ 40211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40210">
                  <a:moveTo>
                    <a:pt x="0" y="40211"/>
                  </a:moveTo>
                  <a:cubicBezTo>
                    <a:pt x="0" y="32343"/>
                    <a:pt x="0" y="25350"/>
                    <a:pt x="0" y="17483"/>
                  </a:cubicBezTo>
                  <a:cubicBezTo>
                    <a:pt x="16609" y="11364"/>
                    <a:pt x="32343" y="6119"/>
                    <a:pt x="48952" y="0"/>
                  </a:cubicBezTo>
                  <a:cubicBezTo>
                    <a:pt x="44581" y="13112"/>
                    <a:pt x="39336" y="27099"/>
                    <a:pt x="34966" y="40211"/>
                  </a:cubicBezTo>
                  <a:cubicBezTo>
                    <a:pt x="23602" y="40211"/>
                    <a:pt x="12238" y="40211"/>
                    <a:pt x="0" y="40211"/>
                  </a:cubicBezTo>
                  <a:close/>
                </a:path>
              </a:pathLst>
            </a:custGeom>
            <a:solidFill>
              <a:srgbClr val="7B2B29"/>
            </a:solidFill>
            <a:ln w="8731" cap="flat">
              <a:noFill/>
              <a:prstDash val="solid"/>
              <a:miter/>
            </a:ln>
          </p:spPr>
          <p:txBody>
            <a:bodyPr rtlCol="0" anchor="ctr"/>
            <a:lstStyle/>
            <a:p>
              <a:endParaRPr lang="en-GB"/>
            </a:p>
          </p:txBody>
        </p:sp>
        <p:sp>
          <p:nvSpPr>
            <p:cNvPr id="1624" name="Freeform: Shape 1623">
              <a:extLst>
                <a:ext uri="{FF2B5EF4-FFF2-40B4-BE49-F238E27FC236}">
                  <a16:creationId xmlns:a16="http://schemas.microsoft.com/office/drawing/2014/main" id="{C2D15A75-1500-EA52-D68B-482CEE45760E}"/>
                </a:ext>
              </a:extLst>
            </p:cNvPr>
            <p:cNvSpPr/>
            <p:nvPr/>
          </p:nvSpPr>
          <p:spPr>
            <a:xfrm>
              <a:off x="10607179" y="4855903"/>
              <a:ext cx="20979" cy="60315"/>
            </a:xfrm>
            <a:custGeom>
              <a:avLst/>
              <a:gdLst>
                <a:gd name="connsiteX0" fmla="*/ 19231 w 20979"/>
                <a:gd name="connsiteY0" fmla="*/ 41959 h 60315"/>
                <a:gd name="connsiteX1" fmla="*/ 0 w 20979"/>
                <a:gd name="connsiteY1" fmla="*/ 60316 h 60315"/>
                <a:gd name="connsiteX2" fmla="*/ 0 w 20979"/>
                <a:gd name="connsiteY2" fmla="*/ 34091 h 60315"/>
                <a:gd name="connsiteX3" fmla="*/ 874 w 20979"/>
                <a:gd name="connsiteY3" fmla="*/ 0 h 60315"/>
                <a:gd name="connsiteX4" fmla="*/ 20979 w 20979"/>
                <a:gd name="connsiteY4" fmla="*/ 8741 h 60315"/>
                <a:gd name="connsiteX5" fmla="*/ 19231 w 20979"/>
                <a:gd name="connsiteY5" fmla="*/ 41959 h 60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9" h="60315">
                  <a:moveTo>
                    <a:pt x="19231" y="41959"/>
                  </a:moveTo>
                  <a:cubicBezTo>
                    <a:pt x="13112" y="48078"/>
                    <a:pt x="6119" y="54197"/>
                    <a:pt x="0" y="60316"/>
                  </a:cubicBezTo>
                  <a:cubicBezTo>
                    <a:pt x="0" y="51574"/>
                    <a:pt x="0" y="42833"/>
                    <a:pt x="0" y="34091"/>
                  </a:cubicBezTo>
                  <a:cubicBezTo>
                    <a:pt x="0" y="22727"/>
                    <a:pt x="0" y="11364"/>
                    <a:pt x="874" y="0"/>
                  </a:cubicBezTo>
                  <a:cubicBezTo>
                    <a:pt x="7867" y="2622"/>
                    <a:pt x="13986" y="6119"/>
                    <a:pt x="20979" y="8741"/>
                  </a:cubicBezTo>
                  <a:cubicBezTo>
                    <a:pt x="20105" y="19231"/>
                    <a:pt x="19231" y="30595"/>
                    <a:pt x="19231" y="41959"/>
                  </a:cubicBezTo>
                  <a:close/>
                </a:path>
              </a:pathLst>
            </a:custGeom>
            <a:solidFill>
              <a:srgbClr val="E56A2D"/>
            </a:solidFill>
            <a:ln w="8731" cap="flat">
              <a:noFill/>
              <a:prstDash val="solid"/>
              <a:miter/>
            </a:ln>
          </p:spPr>
          <p:txBody>
            <a:bodyPr rtlCol="0" anchor="ctr"/>
            <a:lstStyle/>
            <a:p>
              <a:endParaRPr lang="en-GB"/>
            </a:p>
          </p:txBody>
        </p:sp>
        <p:sp>
          <p:nvSpPr>
            <p:cNvPr id="1625" name="Freeform: Shape 1624">
              <a:extLst>
                <a:ext uri="{FF2B5EF4-FFF2-40B4-BE49-F238E27FC236}">
                  <a16:creationId xmlns:a16="http://schemas.microsoft.com/office/drawing/2014/main" id="{A2FC934A-29F5-FC61-B364-A9EC1D257911}"/>
                </a:ext>
              </a:extLst>
            </p:cNvPr>
            <p:cNvSpPr/>
            <p:nvPr/>
          </p:nvSpPr>
          <p:spPr>
            <a:xfrm>
              <a:off x="10626410" y="4864644"/>
              <a:ext cx="7867" cy="34091"/>
            </a:xfrm>
            <a:custGeom>
              <a:avLst/>
              <a:gdLst>
                <a:gd name="connsiteX0" fmla="*/ 0 w 7867"/>
                <a:gd name="connsiteY0" fmla="*/ 33217 h 34091"/>
                <a:gd name="connsiteX1" fmla="*/ 874 w 7867"/>
                <a:gd name="connsiteY1" fmla="*/ 0 h 34091"/>
                <a:gd name="connsiteX2" fmla="*/ 6993 w 7867"/>
                <a:gd name="connsiteY2" fmla="*/ 0 h 34091"/>
                <a:gd name="connsiteX3" fmla="*/ 7867 w 7867"/>
                <a:gd name="connsiteY3" fmla="*/ 34091 h 34091"/>
                <a:gd name="connsiteX4" fmla="*/ 4371 w 7867"/>
                <a:gd name="connsiteY4" fmla="*/ 34091 h 34091"/>
                <a:gd name="connsiteX5" fmla="*/ 0 w 7867"/>
                <a:gd name="connsiteY5" fmla="*/ 33217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67" h="34091">
                  <a:moveTo>
                    <a:pt x="0" y="33217"/>
                  </a:moveTo>
                  <a:cubicBezTo>
                    <a:pt x="0" y="21854"/>
                    <a:pt x="0" y="11364"/>
                    <a:pt x="874" y="0"/>
                  </a:cubicBezTo>
                  <a:cubicBezTo>
                    <a:pt x="2623" y="0"/>
                    <a:pt x="4371" y="0"/>
                    <a:pt x="6993" y="0"/>
                  </a:cubicBezTo>
                  <a:cubicBezTo>
                    <a:pt x="6993" y="11364"/>
                    <a:pt x="7867" y="22727"/>
                    <a:pt x="7867" y="34091"/>
                  </a:cubicBezTo>
                  <a:cubicBezTo>
                    <a:pt x="7867" y="34091"/>
                    <a:pt x="4371" y="34091"/>
                    <a:pt x="4371" y="34091"/>
                  </a:cubicBezTo>
                  <a:lnTo>
                    <a:pt x="0" y="33217"/>
                  </a:lnTo>
                  <a:close/>
                </a:path>
              </a:pathLst>
            </a:custGeom>
            <a:solidFill>
              <a:srgbClr val="E17A69"/>
            </a:solidFill>
            <a:ln w="8731" cap="flat">
              <a:noFill/>
              <a:prstDash val="solid"/>
              <a:miter/>
            </a:ln>
          </p:spPr>
          <p:txBody>
            <a:bodyPr rtlCol="0" anchor="ctr"/>
            <a:lstStyle/>
            <a:p>
              <a:endParaRPr lang="en-GB"/>
            </a:p>
          </p:txBody>
        </p:sp>
        <p:sp>
          <p:nvSpPr>
            <p:cNvPr id="1626" name="Freeform: Shape 1625">
              <a:extLst>
                <a:ext uri="{FF2B5EF4-FFF2-40B4-BE49-F238E27FC236}">
                  <a16:creationId xmlns:a16="http://schemas.microsoft.com/office/drawing/2014/main" id="{EFBED792-1422-C8EB-733D-1429BACB10E1}"/>
                </a:ext>
              </a:extLst>
            </p:cNvPr>
            <p:cNvSpPr/>
            <p:nvPr/>
          </p:nvSpPr>
          <p:spPr>
            <a:xfrm>
              <a:off x="11772411" y="1356055"/>
              <a:ext cx="43707" cy="19899"/>
            </a:xfrm>
            <a:custGeom>
              <a:avLst/>
              <a:gdLst>
                <a:gd name="connsiteX0" fmla="*/ 43707 w 43707"/>
                <a:gd name="connsiteY0" fmla="*/ 19012 h 19899"/>
                <a:gd name="connsiteX1" fmla="*/ 0 w 43707"/>
                <a:gd name="connsiteY1" fmla="*/ 19887 h 19899"/>
                <a:gd name="connsiteX2" fmla="*/ 43707 w 43707"/>
                <a:gd name="connsiteY2" fmla="*/ 19012 h 19899"/>
              </a:gdLst>
              <a:ahLst/>
              <a:cxnLst>
                <a:cxn ang="0">
                  <a:pos x="connsiteX0" y="connsiteY0"/>
                </a:cxn>
                <a:cxn ang="0">
                  <a:pos x="connsiteX1" y="connsiteY1"/>
                </a:cxn>
                <a:cxn ang="0">
                  <a:pos x="connsiteX2" y="connsiteY2"/>
                </a:cxn>
              </a:cxnLst>
              <a:rect l="l" t="t" r="r" b="b"/>
              <a:pathLst>
                <a:path w="43707" h="19899">
                  <a:moveTo>
                    <a:pt x="43707" y="19012"/>
                  </a:moveTo>
                  <a:cubicBezTo>
                    <a:pt x="28847" y="19012"/>
                    <a:pt x="14861" y="19012"/>
                    <a:pt x="0" y="19887"/>
                  </a:cubicBezTo>
                  <a:cubicBezTo>
                    <a:pt x="14861" y="20761"/>
                    <a:pt x="28847" y="-24695"/>
                    <a:pt x="43707" y="19012"/>
                  </a:cubicBezTo>
                  <a:close/>
                </a:path>
              </a:pathLst>
            </a:custGeom>
            <a:solidFill>
              <a:srgbClr val="E56A2D"/>
            </a:solidFill>
            <a:ln w="8731" cap="flat">
              <a:noFill/>
              <a:prstDash val="solid"/>
              <a:miter/>
            </a:ln>
          </p:spPr>
          <p:txBody>
            <a:bodyPr rtlCol="0" anchor="ctr"/>
            <a:lstStyle/>
            <a:p>
              <a:endParaRPr lang="en-GB"/>
            </a:p>
          </p:txBody>
        </p:sp>
        <p:sp>
          <p:nvSpPr>
            <p:cNvPr id="1627" name="Freeform: Shape 1626">
              <a:extLst>
                <a:ext uri="{FF2B5EF4-FFF2-40B4-BE49-F238E27FC236}">
                  <a16:creationId xmlns:a16="http://schemas.microsoft.com/office/drawing/2014/main" id="{E13E4572-3494-90EF-245F-5790A750748C}"/>
                </a:ext>
              </a:extLst>
            </p:cNvPr>
            <p:cNvSpPr/>
            <p:nvPr/>
          </p:nvSpPr>
          <p:spPr>
            <a:xfrm>
              <a:off x="9468171" y="745685"/>
              <a:ext cx="3496" cy="1748"/>
            </a:xfrm>
            <a:custGeom>
              <a:avLst/>
              <a:gdLst>
                <a:gd name="connsiteX0" fmla="*/ 3497 w 3496"/>
                <a:gd name="connsiteY0" fmla="*/ 1748 h 1748"/>
                <a:gd name="connsiteX1" fmla="*/ 0 w 3496"/>
                <a:gd name="connsiteY1" fmla="*/ 0 h 1748"/>
                <a:gd name="connsiteX2" fmla="*/ 3497 w 3496"/>
                <a:gd name="connsiteY2" fmla="*/ 1748 h 1748"/>
                <a:gd name="connsiteX3" fmla="*/ 3497 w 3496"/>
                <a:gd name="connsiteY3" fmla="*/ 1748 h 1748"/>
              </a:gdLst>
              <a:ahLst/>
              <a:cxnLst>
                <a:cxn ang="0">
                  <a:pos x="connsiteX0" y="connsiteY0"/>
                </a:cxn>
                <a:cxn ang="0">
                  <a:pos x="connsiteX1" y="connsiteY1"/>
                </a:cxn>
                <a:cxn ang="0">
                  <a:pos x="connsiteX2" y="connsiteY2"/>
                </a:cxn>
                <a:cxn ang="0">
                  <a:pos x="connsiteX3" y="connsiteY3"/>
                </a:cxn>
              </a:cxnLst>
              <a:rect l="l" t="t" r="r" b="b"/>
              <a:pathLst>
                <a:path w="3496" h="1748">
                  <a:moveTo>
                    <a:pt x="3497" y="1748"/>
                  </a:moveTo>
                  <a:cubicBezTo>
                    <a:pt x="2622" y="874"/>
                    <a:pt x="1748" y="874"/>
                    <a:pt x="0" y="0"/>
                  </a:cubicBezTo>
                  <a:cubicBezTo>
                    <a:pt x="874" y="0"/>
                    <a:pt x="2622" y="874"/>
                    <a:pt x="3497" y="1748"/>
                  </a:cubicBezTo>
                  <a:cubicBezTo>
                    <a:pt x="3497" y="874"/>
                    <a:pt x="3497" y="1748"/>
                    <a:pt x="3497" y="1748"/>
                  </a:cubicBezTo>
                  <a:close/>
                </a:path>
              </a:pathLst>
            </a:custGeom>
            <a:solidFill>
              <a:srgbClr val="4F513D"/>
            </a:solidFill>
            <a:ln w="8731" cap="flat">
              <a:noFill/>
              <a:prstDash val="solid"/>
              <a:miter/>
            </a:ln>
          </p:spPr>
          <p:txBody>
            <a:bodyPr rtlCol="0" anchor="ctr"/>
            <a:lstStyle/>
            <a:p>
              <a:endParaRPr lang="en-GB"/>
            </a:p>
          </p:txBody>
        </p:sp>
        <p:sp>
          <p:nvSpPr>
            <p:cNvPr id="1628" name="Freeform: Shape 1627">
              <a:extLst>
                <a:ext uri="{FF2B5EF4-FFF2-40B4-BE49-F238E27FC236}">
                  <a16:creationId xmlns:a16="http://schemas.microsoft.com/office/drawing/2014/main" id="{0F32FA52-3798-2669-B796-51C7DB87EB77}"/>
                </a:ext>
              </a:extLst>
            </p:cNvPr>
            <p:cNvSpPr/>
            <p:nvPr/>
          </p:nvSpPr>
          <p:spPr>
            <a:xfrm>
              <a:off x="9471798" y="2036793"/>
              <a:ext cx="36583" cy="28752"/>
            </a:xfrm>
            <a:custGeom>
              <a:avLst/>
              <a:gdLst>
                <a:gd name="connsiteX0" fmla="*/ 744 w 36583"/>
                <a:gd name="connsiteY0" fmla="*/ 4371 h 28752"/>
                <a:gd name="connsiteX1" fmla="*/ 9485 w 36583"/>
                <a:gd name="connsiteY1" fmla="*/ 0 h 28752"/>
                <a:gd name="connsiteX2" fmla="*/ 36584 w 36583"/>
                <a:gd name="connsiteY2" fmla="*/ 20979 h 28752"/>
                <a:gd name="connsiteX3" fmla="*/ 744 w 36583"/>
                <a:gd name="connsiteY3" fmla="*/ 4371 h 28752"/>
              </a:gdLst>
              <a:ahLst/>
              <a:cxnLst>
                <a:cxn ang="0">
                  <a:pos x="connsiteX0" y="connsiteY0"/>
                </a:cxn>
                <a:cxn ang="0">
                  <a:pos x="connsiteX1" y="connsiteY1"/>
                </a:cxn>
                <a:cxn ang="0">
                  <a:pos x="connsiteX2" y="connsiteY2"/>
                </a:cxn>
                <a:cxn ang="0">
                  <a:pos x="connsiteX3" y="connsiteY3"/>
                </a:cxn>
              </a:cxnLst>
              <a:rect l="l" t="t" r="r" b="b"/>
              <a:pathLst>
                <a:path w="36583" h="28752">
                  <a:moveTo>
                    <a:pt x="744" y="4371"/>
                  </a:moveTo>
                  <a:cubicBezTo>
                    <a:pt x="3366" y="2622"/>
                    <a:pt x="5989" y="1748"/>
                    <a:pt x="9485" y="0"/>
                  </a:cubicBezTo>
                  <a:cubicBezTo>
                    <a:pt x="18227" y="6993"/>
                    <a:pt x="26968" y="13986"/>
                    <a:pt x="36584" y="20979"/>
                  </a:cubicBezTo>
                  <a:cubicBezTo>
                    <a:pt x="19101" y="24476"/>
                    <a:pt x="-4501" y="43707"/>
                    <a:pt x="744" y="4371"/>
                  </a:cubicBezTo>
                  <a:close/>
                </a:path>
              </a:pathLst>
            </a:custGeom>
            <a:solidFill>
              <a:srgbClr val="714682"/>
            </a:solidFill>
            <a:ln w="8731" cap="flat">
              <a:noFill/>
              <a:prstDash val="solid"/>
              <a:miter/>
            </a:ln>
          </p:spPr>
          <p:txBody>
            <a:bodyPr rtlCol="0" anchor="ctr"/>
            <a:lstStyle/>
            <a:p>
              <a:endParaRPr lang="en-GB"/>
            </a:p>
          </p:txBody>
        </p:sp>
        <p:sp>
          <p:nvSpPr>
            <p:cNvPr id="1629" name="Freeform: Shape 1628">
              <a:extLst>
                <a:ext uri="{FF2B5EF4-FFF2-40B4-BE49-F238E27FC236}">
                  <a16:creationId xmlns:a16="http://schemas.microsoft.com/office/drawing/2014/main" id="{7D667D12-B2C8-0E79-7A78-EC04FEEAB9C5}"/>
                </a:ext>
              </a:extLst>
            </p:cNvPr>
            <p:cNvSpPr/>
            <p:nvPr/>
          </p:nvSpPr>
          <p:spPr>
            <a:xfrm>
              <a:off x="10804735" y="3292062"/>
              <a:ext cx="41084" cy="26224"/>
            </a:xfrm>
            <a:custGeom>
              <a:avLst/>
              <a:gdLst>
                <a:gd name="connsiteX0" fmla="*/ 20980 w 41084"/>
                <a:gd name="connsiteY0" fmla="*/ 0 h 26224"/>
                <a:gd name="connsiteX1" fmla="*/ 30595 w 41084"/>
                <a:gd name="connsiteY1" fmla="*/ 7867 h 26224"/>
                <a:gd name="connsiteX2" fmla="*/ 37588 w 41084"/>
                <a:gd name="connsiteY2" fmla="*/ 14861 h 26224"/>
                <a:gd name="connsiteX3" fmla="*/ 41085 w 41084"/>
                <a:gd name="connsiteY3" fmla="*/ 26224 h 26224"/>
                <a:gd name="connsiteX4" fmla="*/ 0 w 41084"/>
                <a:gd name="connsiteY4" fmla="*/ 19231 h 26224"/>
                <a:gd name="connsiteX5" fmla="*/ 20980 w 41084"/>
                <a:gd name="connsiteY5" fmla="*/ 0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84" h="26224">
                  <a:moveTo>
                    <a:pt x="20980" y="0"/>
                  </a:moveTo>
                  <a:cubicBezTo>
                    <a:pt x="24476" y="2623"/>
                    <a:pt x="27098" y="5245"/>
                    <a:pt x="30595" y="7867"/>
                  </a:cubicBezTo>
                  <a:cubicBezTo>
                    <a:pt x="33218" y="10490"/>
                    <a:pt x="34966" y="12238"/>
                    <a:pt x="37588" y="14861"/>
                  </a:cubicBezTo>
                  <a:cubicBezTo>
                    <a:pt x="38462" y="18357"/>
                    <a:pt x="40211" y="21854"/>
                    <a:pt x="41085" y="26224"/>
                  </a:cubicBezTo>
                  <a:cubicBezTo>
                    <a:pt x="27098" y="23602"/>
                    <a:pt x="13986" y="21854"/>
                    <a:pt x="0" y="19231"/>
                  </a:cubicBezTo>
                  <a:cubicBezTo>
                    <a:pt x="6993" y="13112"/>
                    <a:pt x="13986" y="6993"/>
                    <a:pt x="20980" y="0"/>
                  </a:cubicBezTo>
                  <a:close/>
                </a:path>
              </a:pathLst>
            </a:custGeom>
            <a:solidFill>
              <a:srgbClr val="E56A2D"/>
            </a:solidFill>
            <a:ln w="8731" cap="flat">
              <a:noFill/>
              <a:prstDash val="solid"/>
              <a:miter/>
            </a:ln>
          </p:spPr>
          <p:txBody>
            <a:bodyPr rtlCol="0" anchor="ctr"/>
            <a:lstStyle/>
            <a:p>
              <a:endParaRPr lang="en-GB"/>
            </a:p>
          </p:txBody>
        </p:sp>
        <p:sp>
          <p:nvSpPr>
            <p:cNvPr id="1630" name="Freeform: Shape 1629">
              <a:extLst>
                <a:ext uri="{FF2B5EF4-FFF2-40B4-BE49-F238E27FC236}">
                  <a16:creationId xmlns:a16="http://schemas.microsoft.com/office/drawing/2014/main" id="{249D2567-C6EE-808A-5DA3-9F67731CA57A}"/>
                </a:ext>
              </a:extLst>
            </p:cNvPr>
            <p:cNvSpPr/>
            <p:nvPr/>
          </p:nvSpPr>
          <p:spPr>
            <a:xfrm>
              <a:off x="10825715" y="3347133"/>
              <a:ext cx="9615" cy="13112"/>
            </a:xfrm>
            <a:custGeom>
              <a:avLst/>
              <a:gdLst>
                <a:gd name="connsiteX0" fmla="*/ 9615 w 9615"/>
                <a:gd name="connsiteY0" fmla="*/ 0 h 13112"/>
                <a:gd name="connsiteX1" fmla="*/ 0 w 9615"/>
                <a:gd name="connsiteY1" fmla="*/ 13112 h 13112"/>
                <a:gd name="connsiteX2" fmla="*/ 9615 w 9615"/>
                <a:gd name="connsiteY2" fmla="*/ 0 h 13112"/>
              </a:gdLst>
              <a:ahLst/>
              <a:cxnLst>
                <a:cxn ang="0">
                  <a:pos x="connsiteX0" y="connsiteY0"/>
                </a:cxn>
                <a:cxn ang="0">
                  <a:pos x="connsiteX1" y="connsiteY1"/>
                </a:cxn>
                <a:cxn ang="0">
                  <a:pos x="connsiteX2" y="connsiteY2"/>
                </a:cxn>
              </a:cxnLst>
              <a:rect l="l" t="t" r="r" b="b"/>
              <a:pathLst>
                <a:path w="9615" h="13112">
                  <a:moveTo>
                    <a:pt x="9615" y="0"/>
                  </a:moveTo>
                  <a:cubicBezTo>
                    <a:pt x="6119" y="4371"/>
                    <a:pt x="3497" y="8741"/>
                    <a:pt x="0" y="13112"/>
                  </a:cubicBezTo>
                  <a:cubicBezTo>
                    <a:pt x="3497" y="8741"/>
                    <a:pt x="6119" y="4371"/>
                    <a:pt x="9615" y="0"/>
                  </a:cubicBezTo>
                  <a:close/>
                </a:path>
              </a:pathLst>
            </a:custGeom>
            <a:solidFill>
              <a:srgbClr val="469784"/>
            </a:solidFill>
            <a:ln w="8731" cap="flat">
              <a:noFill/>
              <a:prstDash val="solid"/>
              <a:miter/>
            </a:ln>
          </p:spPr>
          <p:txBody>
            <a:bodyPr rtlCol="0" anchor="ctr"/>
            <a:lstStyle/>
            <a:p>
              <a:endParaRPr lang="en-GB"/>
            </a:p>
          </p:txBody>
        </p:sp>
        <p:sp>
          <p:nvSpPr>
            <p:cNvPr id="1631" name="Freeform: Shape 1630">
              <a:extLst>
                <a:ext uri="{FF2B5EF4-FFF2-40B4-BE49-F238E27FC236}">
                  <a16:creationId xmlns:a16="http://schemas.microsoft.com/office/drawing/2014/main" id="{5A5D4C78-77D1-B066-7A48-2940BAB57DD8}"/>
                </a:ext>
              </a:extLst>
            </p:cNvPr>
            <p:cNvSpPr/>
            <p:nvPr/>
          </p:nvSpPr>
          <p:spPr>
            <a:xfrm>
              <a:off x="9407856" y="2076130"/>
              <a:ext cx="27098" cy="27972"/>
            </a:xfrm>
            <a:custGeom>
              <a:avLst/>
              <a:gdLst>
                <a:gd name="connsiteX0" fmla="*/ 27098 w 27098"/>
                <a:gd name="connsiteY0" fmla="*/ 27973 h 27972"/>
                <a:gd name="connsiteX1" fmla="*/ 0 w 27098"/>
                <a:gd name="connsiteY1" fmla="*/ 2622 h 27972"/>
                <a:gd name="connsiteX2" fmla="*/ 20105 w 27098"/>
                <a:gd name="connsiteY2" fmla="*/ 0 h 27972"/>
                <a:gd name="connsiteX3" fmla="*/ 27098 w 27098"/>
                <a:gd name="connsiteY3" fmla="*/ 10490 h 27972"/>
                <a:gd name="connsiteX4" fmla="*/ 27098 w 27098"/>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27972">
                  <a:moveTo>
                    <a:pt x="27098" y="27973"/>
                  </a:moveTo>
                  <a:cubicBezTo>
                    <a:pt x="18357" y="19231"/>
                    <a:pt x="8741" y="11364"/>
                    <a:pt x="0" y="2622"/>
                  </a:cubicBezTo>
                  <a:cubicBezTo>
                    <a:pt x="6993" y="1748"/>
                    <a:pt x="13112" y="874"/>
                    <a:pt x="20105" y="0"/>
                  </a:cubicBezTo>
                  <a:cubicBezTo>
                    <a:pt x="22728" y="3497"/>
                    <a:pt x="24476" y="6993"/>
                    <a:pt x="27098" y="10490"/>
                  </a:cubicBezTo>
                  <a:cubicBezTo>
                    <a:pt x="27098" y="15735"/>
                    <a:pt x="27098" y="21854"/>
                    <a:pt x="27098" y="27973"/>
                  </a:cubicBezTo>
                  <a:close/>
                </a:path>
              </a:pathLst>
            </a:custGeom>
            <a:solidFill>
              <a:srgbClr val="4F513D"/>
            </a:solidFill>
            <a:ln w="8731" cap="flat">
              <a:noFill/>
              <a:prstDash val="solid"/>
              <a:miter/>
            </a:ln>
          </p:spPr>
          <p:txBody>
            <a:bodyPr rtlCol="0" anchor="ctr"/>
            <a:lstStyle/>
            <a:p>
              <a:endParaRPr lang="en-GB"/>
            </a:p>
          </p:txBody>
        </p:sp>
        <p:sp>
          <p:nvSpPr>
            <p:cNvPr id="1632" name="Freeform: Shape 1631">
              <a:extLst>
                <a:ext uri="{FF2B5EF4-FFF2-40B4-BE49-F238E27FC236}">
                  <a16:creationId xmlns:a16="http://schemas.microsoft.com/office/drawing/2014/main" id="{774E0F06-2AAC-97BD-9E14-3F324128C781}"/>
                </a:ext>
              </a:extLst>
            </p:cNvPr>
            <p:cNvSpPr/>
            <p:nvPr/>
          </p:nvSpPr>
          <p:spPr>
            <a:xfrm>
              <a:off x="9577439" y="355818"/>
              <a:ext cx="24476" cy="6993"/>
            </a:xfrm>
            <a:custGeom>
              <a:avLst/>
              <a:gdLst>
                <a:gd name="connsiteX0" fmla="*/ 24476 w 24476"/>
                <a:gd name="connsiteY0" fmla="*/ 6993 h 6993"/>
                <a:gd name="connsiteX1" fmla="*/ 0 w 24476"/>
                <a:gd name="connsiteY1" fmla="*/ 0 h 6993"/>
                <a:gd name="connsiteX2" fmla="*/ 24476 w 24476"/>
                <a:gd name="connsiteY2" fmla="*/ 6993 h 6993"/>
              </a:gdLst>
              <a:ahLst/>
              <a:cxnLst>
                <a:cxn ang="0">
                  <a:pos x="connsiteX0" y="connsiteY0"/>
                </a:cxn>
                <a:cxn ang="0">
                  <a:pos x="connsiteX1" y="connsiteY1"/>
                </a:cxn>
                <a:cxn ang="0">
                  <a:pos x="connsiteX2" y="connsiteY2"/>
                </a:cxn>
              </a:cxnLst>
              <a:rect l="l" t="t" r="r" b="b"/>
              <a:pathLst>
                <a:path w="24476" h="6993">
                  <a:moveTo>
                    <a:pt x="24476" y="6993"/>
                  </a:moveTo>
                  <a:cubicBezTo>
                    <a:pt x="16609" y="4371"/>
                    <a:pt x="7867" y="2622"/>
                    <a:pt x="0" y="0"/>
                  </a:cubicBezTo>
                  <a:cubicBezTo>
                    <a:pt x="7867" y="2622"/>
                    <a:pt x="16609" y="5245"/>
                    <a:pt x="24476" y="6993"/>
                  </a:cubicBezTo>
                  <a:close/>
                </a:path>
              </a:pathLst>
            </a:custGeom>
            <a:solidFill>
              <a:srgbClr val="469784"/>
            </a:solidFill>
            <a:ln w="8731" cap="flat">
              <a:noFill/>
              <a:prstDash val="solid"/>
              <a:miter/>
            </a:ln>
          </p:spPr>
          <p:txBody>
            <a:bodyPr rtlCol="0" anchor="ctr"/>
            <a:lstStyle/>
            <a:p>
              <a:endParaRPr lang="en-GB"/>
            </a:p>
          </p:txBody>
        </p:sp>
        <p:sp>
          <p:nvSpPr>
            <p:cNvPr id="1633" name="Freeform: Shape 1632">
              <a:extLst>
                <a:ext uri="{FF2B5EF4-FFF2-40B4-BE49-F238E27FC236}">
                  <a16:creationId xmlns:a16="http://schemas.microsoft.com/office/drawing/2014/main" id="{52740FB2-16BA-B4DA-96D2-3E86628D9A0C}"/>
                </a:ext>
              </a:extLst>
            </p:cNvPr>
            <p:cNvSpPr/>
            <p:nvPr/>
          </p:nvSpPr>
          <p:spPr>
            <a:xfrm>
              <a:off x="11639541" y="1228212"/>
              <a:ext cx="27972" cy="29720"/>
            </a:xfrm>
            <a:custGeom>
              <a:avLst/>
              <a:gdLst>
                <a:gd name="connsiteX0" fmla="*/ 16609 w 27972"/>
                <a:gd name="connsiteY0" fmla="*/ 29721 h 29720"/>
                <a:gd name="connsiteX1" fmla="*/ 0 w 27972"/>
                <a:gd name="connsiteY1" fmla="*/ 0 h 29720"/>
                <a:gd name="connsiteX2" fmla="*/ 27973 w 27972"/>
                <a:gd name="connsiteY2" fmla="*/ 5245 h 29720"/>
                <a:gd name="connsiteX3" fmla="*/ 16609 w 27972"/>
                <a:gd name="connsiteY3" fmla="*/ 29721 h 29720"/>
              </a:gdLst>
              <a:ahLst/>
              <a:cxnLst>
                <a:cxn ang="0">
                  <a:pos x="connsiteX0" y="connsiteY0"/>
                </a:cxn>
                <a:cxn ang="0">
                  <a:pos x="connsiteX1" y="connsiteY1"/>
                </a:cxn>
                <a:cxn ang="0">
                  <a:pos x="connsiteX2" y="connsiteY2"/>
                </a:cxn>
                <a:cxn ang="0">
                  <a:pos x="connsiteX3" y="connsiteY3"/>
                </a:cxn>
              </a:cxnLst>
              <a:rect l="l" t="t" r="r" b="b"/>
              <a:pathLst>
                <a:path w="27972" h="29720">
                  <a:moveTo>
                    <a:pt x="16609" y="29721"/>
                  </a:moveTo>
                  <a:cubicBezTo>
                    <a:pt x="11364" y="20105"/>
                    <a:pt x="5245" y="9616"/>
                    <a:pt x="0" y="0"/>
                  </a:cubicBezTo>
                  <a:cubicBezTo>
                    <a:pt x="9616" y="1748"/>
                    <a:pt x="18357" y="3497"/>
                    <a:pt x="27973" y="5245"/>
                  </a:cubicBezTo>
                  <a:cubicBezTo>
                    <a:pt x="24476" y="13986"/>
                    <a:pt x="20980" y="21854"/>
                    <a:pt x="16609" y="29721"/>
                  </a:cubicBezTo>
                  <a:close/>
                </a:path>
              </a:pathLst>
            </a:custGeom>
            <a:solidFill>
              <a:srgbClr val="3D2226"/>
            </a:solidFill>
            <a:ln w="8731" cap="flat">
              <a:noFill/>
              <a:prstDash val="solid"/>
              <a:miter/>
            </a:ln>
          </p:spPr>
          <p:txBody>
            <a:bodyPr rtlCol="0" anchor="ctr"/>
            <a:lstStyle/>
            <a:p>
              <a:endParaRPr lang="en-GB"/>
            </a:p>
          </p:txBody>
        </p:sp>
        <p:sp>
          <p:nvSpPr>
            <p:cNvPr id="1634" name="Freeform: Shape 1633">
              <a:extLst>
                <a:ext uri="{FF2B5EF4-FFF2-40B4-BE49-F238E27FC236}">
                  <a16:creationId xmlns:a16="http://schemas.microsoft.com/office/drawing/2014/main" id="{FE829B27-E6F8-E69D-32C4-8B0C0FF9B320}"/>
                </a:ext>
              </a:extLst>
            </p:cNvPr>
            <p:cNvSpPr/>
            <p:nvPr/>
          </p:nvSpPr>
          <p:spPr>
            <a:xfrm>
              <a:off x="9533732" y="2146061"/>
              <a:ext cx="77798" cy="43707"/>
            </a:xfrm>
            <a:custGeom>
              <a:avLst/>
              <a:gdLst>
                <a:gd name="connsiteX0" fmla="*/ 77799 w 77798"/>
                <a:gd name="connsiteY0" fmla="*/ 43707 h 43707"/>
                <a:gd name="connsiteX1" fmla="*/ 0 w 77798"/>
                <a:gd name="connsiteY1" fmla="*/ 15735 h 43707"/>
                <a:gd name="connsiteX2" fmla="*/ 1748 w 77798"/>
                <a:gd name="connsiteY2" fmla="*/ 0 h 43707"/>
                <a:gd name="connsiteX3" fmla="*/ 77799 w 77798"/>
                <a:gd name="connsiteY3" fmla="*/ 43707 h 43707"/>
              </a:gdLst>
              <a:ahLst/>
              <a:cxnLst>
                <a:cxn ang="0">
                  <a:pos x="connsiteX0" y="connsiteY0"/>
                </a:cxn>
                <a:cxn ang="0">
                  <a:pos x="connsiteX1" y="connsiteY1"/>
                </a:cxn>
                <a:cxn ang="0">
                  <a:pos x="connsiteX2" y="connsiteY2"/>
                </a:cxn>
                <a:cxn ang="0">
                  <a:pos x="connsiteX3" y="connsiteY3"/>
                </a:cxn>
              </a:cxnLst>
              <a:rect l="l" t="t" r="r" b="b"/>
              <a:pathLst>
                <a:path w="77798" h="43707">
                  <a:moveTo>
                    <a:pt x="77799" y="43707"/>
                  </a:moveTo>
                  <a:cubicBezTo>
                    <a:pt x="51574" y="34092"/>
                    <a:pt x="26224" y="25350"/>
                    <a:pt x="0" y="15735"/>
                  </a:cubicBezTo>
                  <a:cubicBezTo>
                    <a:pt x="874" y="10490"/>
                    <a:pt x="874" y="5245"/>
                    <a:pt x="1748" y="0"/>
                  </a:cubicBezTo>
                  <a:cubicBezTo>
                    <a:pt x="27098" y="14860"/>
                    <a:pt x="52449" y="28847"/>
                    <a:pt x="77799" y="43707"/>
                  </a:cubicBezTo>
                  <a:close/>
                </a:path>
              </a:pathLst>
            </a:custGeom>
            <a:solidFill>
              <a:srgbClr val="BA3325"/>
            </a:solidFill>
            <a:ln w="8731" cap="flat">
              <a:noFill/>
              <a:prstDash val="solid"/>
              <a:miter/>
            </a:ln>
          </p:spPr>
          <p:txBody>
            <a:bodyPr rtlCol="0" anchor="ctr"/>
            <a:lstStyle/>
            <a:p>
              <a:endParaRPr lang="en-GB"/>
            </a:p>
          </p:txBody>
        </p:sp>
        <p:sp>
          <p:nvSpPr>
            <p:cNvPr id="1635" name="Freeform: Shape 1634">
              <a:extLst>
                <a:ext uri="{FF2B5EF4-FFF2-40B4-BE49-F238E27FC236}">
                  <a16:creationId xmlns:a16="http://schemas.microsoft.com/office/drawing/2014/main" id="{8EADD90E-1BD2-417C-98E4-3697C6DEB6A9}"/>
                </a:ext>
              </a:extLst>
            </p:cNvPr>
            <p:cNvSpPr/>
            <p:nvPr/>
          </p:nvSpPr>
          <p:spPr>
            <a:xfrm>
              <a:off x="9462927" y="2101480"/>
              <a:ext cx="54196" cy="45455"/>
            </a:xfrm>
            <a:custGeom>
              <a:avLst/>
              <a:gdLst>
                <a:gd name="connsiteX0" fmla="*/ 874 w 54196"/>
                <a:gd name="connsiteY0" fmla="*/ 26224 h 45455"/>
                <a:gd name="connsiteX1" fmla="*/ 0 w 54196"/>
                <a:gd name="connsiteY1" fmla="*/ 21854 h 45455"/>
                <a:gd name="connsiteX2" fmla="*/ 10490 w 54196"/>
                <a:gd name="connsiteY2" fmla="*/ 0 h 45455"/>
                <a:gd name="connsiteX3" fmla="*/ 54197 w 54196"/>
                <a:gd name="connsiteY3" fmla="*/ 34092 h 45455"/>
                <a:gd name="connsiteX4" fmla="*/ 43707 w 54196"/>
                <a:gd name="connsiteY4" fmla="*/ 45455 h 45455"/>
                <a:gd name="connsiteX5" fmla="*/ 874 w 54196"/>
                <a:gd name="connsiteY5" fmla="*/ 26224 h 4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6" h="45455">
                  <a:moveTo>
                    <a:pt x="874" y="26224"/>
                  </a:moveTo>
                  <a:cubicBezTo>
                    <a:pt x="0" y="24476"/>
                    <a:pt x="0" y="23602"/>
                    <a:pt x="0" y="21854"/>
                  </a:cubicBezTo>
                  <a:cubicBezTo>
                    <a:pt x="3497" y="14860"/>
                    <a:pt x="6993" y="6993"/>
                    <a:pt x="10490" y="0"/>
                  </a:cubicBezTo>
                  <a:cubicBezTo>
                    <a:pt x="25350" y="11364"/>
                    <a:pt x="39336" y="22728"/>
                    <a:pt x="54197" y="34092"/>
                  </a:cubicBezTo>
                  <a:cubicBezTo>
                    <a:pt x="50700" y="37588"/>
                    <a:pt x="47204" y="41959"/>
                    <a:pt x="43707" y="45455"/>
                  </a:cubicBezTo>
                  <a:cubicBezTo>
                    <a:pt x="28847" y="38462"/>
                    <a:pt x="14860" y="32343"/>
                    <a:pt x="874" y="26224"/>
                  </a:cubicBezTo>
                  <a:close/>
                </a:path>
              </a:pathLst>
            </a:custGeom>
            <a:solidFill>
              <a:srgbClr val="D6273B"/>
            </a:solidFill>
            <a:ln w="8731" cap="flat">
              <a:noFill/>
              <a:prstDash val="solid"/>
              <a:miter/>
            </a:ln>
          </p:spPr>
          <p:txBody>
            <a:bodyPr rtlCol="0" anchor="ctr"/>
            <a:lstStyle/>
            <a:p>
              <a:endParaRPr lang="en-GB"/>
            </a:p>
          </p:txBody>
        </p:sp>
        <p:sp>
          <p:nvSpPr>
            <p:cNvPr id="1636" name="Freeform: Shape 1635">
              <a:extLst>
                <a:ext uri="{FF2B5EF4-FFF2-40B4-BE49-F238E27FC236}">
                  <a16:creationId xmlns:a16="http://schemas.microsoft.com/office/drawing/2014/main" id="{D27CC852-4649-835B-BCAC-99D4CCD92253}"/>
                </a:ext>
              </a:extLst>
            </p:cNvPr>
            <p:cNvSpPr/>
            <p:nvPr/>
          </p:nvSpPr>
          <p:spPr>
            <a:xfrm>
              <a:off x="9505760" y="2134697"/>
              <a:ext cx="28846" cy="27098"/>
            </a:xfrm>
            <a:custGeom>
              <a:avLst/>
              <a:gdLst>
                <a:gd name="connsiteX0" fmla="*/ 0 w 28846"/>
                <a:gd name="connsiteY0" fmla="*/ 11364 h 27098"/>
                <a:gd name="connsiteX1" fmla="*/ 10490 w 28846"/>
                <a:gd name="connsiteY1" fmla="*/ 0 h 27098"/>
                <a:gd name="connsiteX2" fmla="*/ 28847 w 28846"/>
                <a:gd name="connsiteY2" fmla="*/ 11364 h 27098"/>
                <a:gd name="connsiteX3" fmla="*/ 27098 w 28846"/>
                <a:gd name="connsiteY3" fmla="*/ 27098 h 27098"/>
                <a:gd name="connsiteX4" fmla="*/ 0 w 28846"/>
                <a:gd name="connsiteY4" fmla="*/ 11364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7098">
                  <a:moveTo>
                    <a:pt x="0" y="11364"/>
                  </a:moveTo>
                  <a:cubicBezTo>
                    <a:pt x="3497" y="7867"/>
                    <a:pt x="6993" y="3497"/>
                    <a:pt x="10490" y="0"/>
                  </a:cubicBezTo>
                  <a:cubicBezTo>
                    <a:pt x="16609" y="3497"/>
                    <a:pt x="22728" y="7867"/>
                    <a:pt x="28847" y="11364"/>
                  </a:cubicBezTo>
                  <a:cubicBezTo>
                    <a:pt x="27973" y="16609"/>
                    <a:pt x="27973" y="21854"/>
                    <a:pt x="27098" y="27098"/>
                  </a:cubicBezTo>
                  <a:cubicBezTo>
                    <a:pt x="19231" y="21854"/>
                    <a:pt x="9616" y="16609"/>
                    <a:pt x="0" y="11364"/>
                  </a:cubicBezTo>
                  <a:close/>
                </a:path>
              </a:pathLst>
            </a:custGeom>
            <a:solidFill>
              <a:srgbClr val="7B2B29"/>
            </a:solidFill>
            <a:ln w="8731" cap="flat">
              <a:noFill/>
              <a:prstDash val="solid"/>
              <a:miter/>
            </a:ln>
          </p:spPr>
          <p:txBody>
            <a:bodyPr rtlCol="0" anchor="ctr"/>
            <a:lstStyle/>
            <a:p>
              <a:endParaRPr lang="en-GB"/>
            </a:p>
          </p:txBody>
        </p:sp>
        <p:sp>
          <p:nvSpPr>
            <p:cNvPr id="1637" name="Freeform: Shape 1636">
              <a:extLst>
                <a:ext uri="{FF2B5EF4-FFF2-40B4-BE49-F238E27FC236}">
                  <a16:creationId xmlns:a16="http://schemas.microsoft.com/office/drawing/2014/main" id="{036D5860-0C3E-0244-98BF-5995558D66E7}"/>
                </a:ext>
              </a:extLst>
            </p:cNvPr>
            <p:cNvSpPr/>
            <p:nvPr/>
          </p:nvSpPr>
          <p:spPr>
            <a:xfrm>
              <a:off x="10676236" y="4603275"/>
              <a:ext cx="2622" cy="1748"/>
            </a:xfrm>
            <a:custGeom>
              <a:avLst/>
              <a:gdLst>
                <a:gd name="connsiteX0" fmla="*/ 0 w 2622"/>
                <a:gd name="connsiteY0" fmla="*/ 1748 h 1748"/>
                <a:gd name="connsiteX1" fmla="*/ 874 w 2622"/>
                <a:gd name="connsiteY1" fmla="*/ 0 h 1748"/>
                <a:gd name="connsiteX2" fmla="*/ 2622 w 2622"/>
                <a:gd name="connsiteY2" fmla="*/ 1748 h 1748"/>
              </a:gdLst>
              <a:ahLst/>
              <a:cxnLst>
                <a:cxn ang="0">
                  <a:pos x="connsiteX0" y="connsiteY0"/>
                </a:cxn>
                <a:cxn ang="0">
                  <a:pos x="connsiteX1" y="connsiteY1"/>
                </a:cxn>
                <a:cxn ang="0">
                  <a:pos x="connsiteX2" y="connsiteY2"/>
                </a:cxn>
              </a:cxnLst>
              <a:rect l="l" t="t" r="r" b="b"/>
              <a:pathLst>
                <a:path w="2622" h="1748">
                  <a:moveTo>
                    <a:pt x="0" y="1748"/>
                  </a:moveTo>
                  <a:lnTo>
                    <a:pt x="874" y="0"/>
                  </a:lnTo>
                  <a:lnTo>
                    <a:pt x="2622" y="1748"/>
                  </a:lnTo>
                  <a:close/>
                </a:path>
              </a:pathLst>
            </a:custGeom>
            <a:solidFill>
              <a:srgbClr val="923957"/>
            </a:solidFill>
            <a:ln w="8731" cap="flat">
              <a:noFill/>
              <a:prstDash val="solid"/>
              <a:miter/>
            </a:ln>
          </p:spPr>
          <p:txBody>
            <a:bodyPr rtlCol="0" anchor="ctr"/>
            <a:lstStyle/>
            <a:p>
              <a:endParaRPr lang="en-GB"/>
            </a:p>
          </p:txBody>
        </p:sp>
        <p:sp>
          <p:nvSpPr>
            <p:cNvPr id="1638" name="Freeform: Shape 1637">
              <a:extLst>
                <a:ext uri="{FF2B5EF4-FFF2-40B4-BE49-F238E27FC236}">
                  <a16:creationId xmlns:a16="http://schemas.microsoft.com/office/drawing/2014/main" id="{26E6AE43-AC18-40E1-1029-AAF45201E120}"/>
                </a:ext>
              </a:extLst>
            </p:cNvPr>
            <p:cNvSpPr/>
            <p:nvPr/>
          </p:nvSpPr>
          <p:spPr>
            <a:xfrm>
              <a:off x="10598438" y="4270015"/>
              <a:ext cx="71679" cy="43045"/>
            </a:xfrm>
            <a:custGeom>
              <a:avLst/>
              <a:gdLst>
                <a:gd name="connsiteX0" fmla="*/ 66435 w 71679"/>
                <a:gd name="connsiteY0" fmla="*/ 43046 h 43045"/>
                <a:gd name="connsiteX1" fmla="*/ 10490 w 71679"/>
                <a:gd name="connsiteY1" fmla="*/ 39549 h 43045"/>
                <a:gd name="connsiteX2" fmla="*/ 0 w 71679"/>
                <a:gd name="connsiteY2" fmla="*/ 41297 h 43045"/>
                <a:gd name="connsiteX3" fmla="*/ 1748 w 71679"/>
                <a:gd name="connsiteY3" fmla="*/ 10702 h 43045"/>
                <a:gd name="connsiteX4" fmla="*/ 71680 w 71679"/>
                <a:gd name="connsiteY4" fmla="*/ 22940 h 43045"/>
                <a:gd name="connsiteX5" fmla="*/ 70805 w 71679"/>
                <a:gd name="connsiteY5" fmla="*/ 43046 h 43045"/>
                <a:gd name="connsiteX6" fmla="*/ 66435 w 71679"/>
                <a:gd name="connsiteY6" fmla="*/ 43046 h 43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679" h="43045">
                  <a:moveTo>
                    <a:pt x="66435" y="43046"/>
                  </a:moveTo>
                  <a:cubicBezTo>
                    <a:pt x="48078" y="42172"/>
                    <a:pt x="28847" y="41297"/>
                    <a:pt x="10490" y="39549"/>
                  </a:cubicBezTo>
                  <a:cubicBezTo>
                    <a:pt x="6993" y="40423"/>
                    <a:pt x="3497" y="40423"/>
                    <a:pt x="0" y="41297"/>
                  </a:cubicBezTo>
                  <a:cubicBezTo>
                    <a:pt x="874" y="30808"/>
                    <a:pt x="874" y="21192"/>
                    <a:pt x="1748" y="10702"/>
                  </a:cubicBezTo>
                  <a:cubicBezTo>
                    <a:pt x="25350" y="11577"/>
                    <a:pt x="55071" y="-20767"/>
                    <a:pt x="71680" y="22940"/>
                  </a:cubicBezTo>
                  <a:cubicBezTo>
                    <a:pt x="70805" y="29934"/>
                    <a:pt x="70805" y="36052"/>
                    <a:pt x="70805" y="43046"/>
                  </a:cubicBezTo>
                  <a:lnTo>
                    <a:pt x="66435" y="43046"/>
                  </a:lnTo>
                  <a:close/>
                </a:path>
              </a:pathLst>
            </a:custGeom>
            <a:solidFill>
              <a:srgbClr val="7B2B29"/>
            </a:solidFill>
            <a:ln w="8731" cap="flat">
              <a:noFill/>
              <a:prstDash val="solid"/>
              <a:miter/>
            </a:ln>
          </p:spPr>
          <p:txBody>
            <a:bodyPr rtlCol="0" anchor="ctr"/>
            <a:lstStyle/>
            <a:p>
              <a:endParaRPr lang="en-GB"/>
            </a:p>
          </p:txBody>
        </p:sp>
        <p:sp>
          <p:nvSpPr>
            <p:cNvPr id="1639" name="Freeform: Shape 1638">
              <a:extLst>
                <a:ext uri="{FF2B5EF4-FFF2-40B4-BE49-F238E27FC236}">
                  <a16:creationId xmlns:a16="http://schemas.microsoft.com/office/drawing/2014/main" id="{5D0828CE-4CE2-0843-3A3A-8CBB7AA1A31E}"/>
                </a:ext>
              </a:extLst>
            </p:cNvPr>
            <p:cNvSpPr/>
            <p:nvPr/>
          </p:nvSpPr>
          <p:spPr>
            <a:xfrm>
              <a:off x="10554731" y="4275472"/>
              <a:ext cx="45455" cy="38462"/>
            </a:xfrm>
            <a:custGeom>
              <a:avLst/>
              <a:gdLst>
                <a:gd name="connsiteX0" fmla="*/ 45455 w 45455"/>
                <a:gd name="connsiteY0" fmla="*/ 5245 h 38462"/>
                <a:gd name="connsiteX1" fmla="*/ 43707 w 45455"/>
                <a:gd name="connsiteY1" fmla="*/ 35840 h 38462"/>
                <a:gd name="connsiteX2" fmla="*/ 43707 w 45455"/>
                <a:gd name="connsiteY2" fmla="*/ 36714 h 38462"/>
                <a:gd name="connsiteX3" fmla="*/ 0 w 45455"/>
                <a:gd name="connsiteY3" fmla="*/ 37588 h 38462"/>
                <a:gd name="connsiteX4" fmla="*/ 0 w 45455"/>
                <a:gd name="connsiteY4" fmla="*/ 38462 h 38462"/>
                <a:gd name="connsiteX5" fmla="*/ 7867 w 45455"/>
                <a:gd name="connsiteY5" fmla="*/ 6993 h 38462"/>
                <a:gd name="connsiteX6" fmla="*/ 18357 w 45455"/>
                <a:gd name="connsiteY6" fmla="*/ 1748 h 38462"/>
                <a:gd name="connsiteX7" fmla="*/ 34966 w 45455"/>
                <a:gd name="connsiteY7" fmla="*/ 0 h 38462"/>
                <a:gd name="connsiteX8" fmla="*/ 45455 w 45455"/>
                <a:gd name="connsiteY8" fmla="*/ 5245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455" h="38462">
                  <a:moveTo>
                    <a:pt x="45455" y="5245"/>
                  </a:moveTo>
                  <a:cubicBezTo>
                    <a:pt x="44581" y="15735"/>
                    <a:pt x="44581" y="25350"/>
                    <a:pt x="43707" y="35840"/>
                  </a:cubicBezTo>
                  <a:cubicBezTo>
                    <a:pt x="43707" y="35840"/>
                    <a:pt x="43707" y="36714"/>
                    <a:pt x="43707" y="36714"/>
                  </a:cubicBezTo>
                  <a:cubicBezTo>
                    <a:pt x="28847" y="36714"/>
                    <a:pt x="13986" y="37588"/>
                    <a:pt x="0" y="37588"/>
                  </a:cubicBezTo>
                  <a:cubicBezTo>
                    <a:pt x="0" y="37588"/>
                    <a:pt x="0" y="38462"/>
                    <a:pt x="0" y="38462"/>
                  </a:cubicBezTo>
                  <a:cubicBezTo>
                    <a:pt x="2622" y="27973"/>
                    <a:pt x="5245" y="17483"/>
                    <a:pt x="7867" y="6993"/>
                  </a:cubicBezTo>
                  <a:cubicBezTo>
                    <a:pt x="11364" y="5245"/>
                    <a:pt x="14860" y="3497"/>
                    <a:pt x="18357" y="1748"/>
                  </a:cubicBezTo>
                  <a:cubicBezTo>
                    <a:pt x="23602" y="874"/>
                    <a:pt x="29721" y="874"/>
                    <a:pt x="34966" y="0"/>
                  </a:cubicBezTo>
                  <a:cubicBezTo>
                    <a:pt x="39336" y="2623"/>
                    <a:pt x="41959" y="4371"/>
                    <a:pt x="45455" y="5245"/>
                  </a:cubicBezTo>
                  <a:close/>
                </a:path>
              </a:pathLst>
            </a:custGeom>
            <a:solidFill>
              <a:srgbClr val="B23D4A"/>
            </a:solidFill>
            <a:ln w="8731" cap="flat">
              <a:noFill/>
              <a:prstDash val="solid"/>
              <a:miter/>
            </a:ln>
          </p:spPr>
          <p:txBody>
            <a:bodyPr rtlCol="0" anchor="ctr"/>
            <a:lstStyle/>
            <a:p>
              <a:endParaRPr lang="en-GB"/>
            </a:p>
          </p:txBody>
        </p:sp>
        <p:sp>
          <p:nvSpPr>
            <p:cNvPr id="1640" name="Freeform: Shape 1639">
              <a:extLst>
                <a:ext uri="{FF2B5EF4-FFF2-40B4-BE49-F238E27FC236}">
                  <a16:creationId xmlns:a16="http://schemas.microsoft.com/office/drawing/2014/main" id="{D654DCB9-D8E1-5820-C195-6C94AE9FBFF5}"/>
                </a:ext>
              </a:extLst>
            </p:cNvPr>
            <p:cNvSpPr/>
            <p:nvPr/>
          </p:nvSpPr>
          <p:spPr>
            <a:xfrm>
              <a:off x="10669243" y="4278969"/>
              <a:ext cx="42174" cy="37772"/>
            </a:xfrm>
            <a:custGeom>
              <a:avLst/>
              <a:gdLst>
                <a:gd name="connsiteX0" fmla="*/ 0 w 42174"/>
                <a:gd name="connsiteY0" fmla="*/ 34966 h 37772"/>
                <a:gd name="connsiteX1" fmla="*/ 874 w 42174"/>
                <a:gd name="connsiteY1" fmla="*/ 14860 h 37772"/>
                <a:gd name="connsiteX2" fmla="*/ 34966 w 42174"/>
                <a:gd name="connsiteY2" fmla="*/ 0 h 37772"/>
                <a:gd name="connsiteX3" fmla="*/ 0 w 42174"/>
                <a:gd name="connsiteY3" fmla="*/ 34966 h 37772"/>
              </a:gdLst>
              <a:ahLst/>
              <a:cxnLst>
                <a:cxn ang="0">
                  <a:pos x="connsiteX0" y="connsiteY0"/>
                </a:cxn>
                <a:cxn ang="0">
                  <a:pos x="connsiteX1" y="connsiteY1"/>
                </a:cxn>
                <a:cxn ang="0">
                  <a:pos x="connsiteX2" y="connsiteY2"/>
                </a:cxn>
                <a:cxn ang="0">
                  <a:pos x="connsiteX3" y="connsiteY3"/>
                </a:cxn>
              </a:cxnLst>
              <a:rect l="l" t="t" r="r" b="b"/>
              <a:pathLst>
                <a:path w="42174" h="37772">
                  <a:moveTo>
                    <a:pt x="0" y="34966"/>
                  </a:moveTo>
                  <a:cubicBezTo>
                    <a:pt x="0" y="27972"/>
                    <a:pt x="874" y="21854"/>
                    <a:pt x="874" y="14860"/>
                  </a:cubicBezTo>
                  <a:cubicBezTo>
                    <a:pt x="12238" y="9615"/>
                    <a:pt x="23602" y="5245"/>
                    <a:pt x="34966" y="0"/>
                  </a:cubicBezTo>
                  <a:cubicBezTo>
                    <a:pt x="55945" y="44581"/>
                    <a:pt x="27098" y="39336"/>
                    <a:pt x="0" y="34966"/>
                  </a:cubicBezTo>
                  <a:close/>
                </a:path>
              </a:pathLst>
            </a:custGeom>
            <a:solidFill>
              <a:srgbClr val="469784"/>
            </a:solidFill>
            <a:ln w="8731" cap="flat">
              <a:noFill/>
              <a:prstDash val="solid"/>
              <a:miter/>
            </a:ln>
          </p:spPr>
          <p:txBody>
            <a:bodyPr rtlCol="0" anchor="ctr"/>
            <a:lstStyle/>
            <a:p>
              <a:endParaRPr lang="en-GB"/>
            </a:p>
          </p:txBody>
        </p:sp>
        <p:sp>
          <p:nvSpPr>
            <p:cNvPr id="1641" name="Freeform: Shape 1640">
              <a:extLst>
                <a:ext uri="{FF2B5EF4-FFF2-40B4-BE49-F238E27FC236}">
                  <a16:creationId xmlns:a16="http://schemas.microsoft.com/office/drawing/2014/main" id="{64C7F567-DCC8-FC69-CFFD-325DB5902252}"/>
                </a:ext>
              </a:extLst>
            </p:cNvPr>
            <p:cNvSpPr/>
            <p:nvPr/>
          </p:nvSpPr>
          <p:spPr>
            <a:xfrm>
              <a:off x="10092309" y="5412732"/>
              <a:ext cx="34965" cy="46329"/>
            </a:xfrm>
            <a:custGeom>
              <a:avLst/>
              <a:gdLst>
                <a:gd name="connsiteX0" fmla="*/ 34966 w 34965"/>
                <a:gd name="connsiteY0" fmla="*/ 1748 h 46329"/>
                <a:gd name="connsiteX1" fmla="*/ 12238 w 34965"/>
                <a:gd name="connsiteY1" fmla="*/ 46329 h 46329"/>
                <a:gd name="connsiteX2" fmla="*/ 0 w 34965"/>
                <a:gd name="connsiteY2" fmla="*/ 28847 h 46329"/>
                <a:gd name="connsiteX3" fmla="*/ 16609 w 34965"/>
                <a:gd name="connsiteY3" fmla="*/ 3496 h 46329"/>
                <a:gd name="connsiteX4" fmla="*/ 26224 w 34965"/>
                <a:gd name="connsiteY4" fmla="*/ 0 h 46329"/>
                <a:gd name="connsiteX5" fmla="*/ 34966 w 34965"/>
                <a:gd name="connsiteY5" fmla="*/ 1748 h 46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46329">
                  <a:moveTo>
                    <a:pt x="34966" y="1748"/>
                  </a:moveTo>
                  <a:cubicBezTo>
                    <a:pt x="27098" y="16608"/>
                    <a:pt x="19231" y="31469"/>
                    <a:pt x="12238" y="46329"/>
                  </a:cubicBezTo>
                  <a:cubicBezTo>
                    <a:pt x="7867" y="40210"/>
                    <a:pt x="4371" y="34966"/>
                    <a:pt x="0" y="28847"/>
                  </a:cubicBezTo>
                  <a:cubicBezTo>
                    <a:pt x="5245" y="20105"/>
                    <a:pt x="11364" y="12238"/>
                    <a:pt x="16609" y="3496"/>
                  </a:cubicBezTo>
                  <a:cubicBezTo>
                    <a:pt x="20105" y="2622"/>
                    <a:pt x="22728" y="874"/>
                    <a:pt x="26224" y="0"/>
                  </a:cubicBezTo>
                  <a:cubicBezTo>
                    <a:pt x="29721" y="0"/>
                    <a:pt x="32343" y="874"/>
                    <a:pt x="34966" y="1748"/>
                  </a:cubicBezTo>
                  <a:close/>
                </a:path>
              </a:pathLst>
            </a:custGeom>
            <a:solidFill>
              <a:srgbClr val="DB7F59"/>
            </a:solidFill>
            <a:ln w="8731" cap="flat">
              <a:noFill/>
              <a:prstDash val="solid"/>
              <a:miter/>
            </a:ln>
          </p:spPr>
          <p:txBody>
            <a:bodyPr rtlCol="0" anchor="ctr"/>
            <a:lstStyle/>
            <a:p>
              <a:endParaRPr lang="en-GB"/>
            </a:p>
          </p:txBody>
        </p:sp>
        <p:sp>
          <p:nvSpPr>
            <p:cNvPr id="1642" name="Freeform: Shape 1641">
              <a:extLst>
                <a:ext uri="{FF2B5EF4-FFF2-40B4-BE49-F238E27FC236}">
                  <a16:creationId xmlns:a16="http://schemas.microsoft.com/office/drawing/2014/main" id="{8756A76A-7F68-8F5C-B1D9-7A89E62C44BB}"/>
                </a:ext>
              </a:extLst>
            </p:cNvPr>
            <p:cNvSpPr/>
            <p:nvPr/>
          </p:nvSpPr>
          <p:spPr>
            <a:xfrm>
              <a:off x="10074171" y="5416228"/>
              <a:ext cx="34747" cy="25350"/>
            </a:xfrm>
            <a:custGeom>
              <a:avLst/>
              <a:gdLst>
                <a:gd name="connsiteX0" fmla="*/ 34747 w 34747"/>
                <a:gd name="connsiteY0" fmla="*/ 0 h 25350"/>
                <a:gd name="connsiteX1" fmla="*/ 18138 w 34747"/>
                <a:gd name="connsiteY1" fmla="*/ 25350 h 25350"/>
                <a:gd name="connsiteX2" fmla="*/ 18138 w 34747"/>
                <a:gd name="connsiteY2" fmla="*/ 25350 h 25350"/>
                <a:gd name="connsiteX3" fmla="*/ 656 w 34747"/>
                <a:gd name="connsiteY3" fmla="*/ 6119 h 25350"/>
                <a:gd name="connsiteX4" fmla="*/ 656 w 34747"/>
                <a:gd name="connsiteY4" fmla="*/ 1748 h 25350"/>
                <a:gd name="connsiteX5" fmla="*/ 34747 w 34747"/>
                <a:gd name="connsiteY5" fmla="*/ 0 h 2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47" h="25350">
                  <a:moveTo>
                    <a:pt x="34747" y="0"/>
                  </a:moveTo>
                  <a:cubicBezTo>
                    <a:pt x="29502" y="8741"/>
                    <a:pt x="23383" y="16609"/>
                    <a:pt x="18138" y="25350"/>
                  </a:cubicBezTo>
                  <a:cubicBezTo>
                    <a:pt x="18138" y="25350"/>
                    <a:pt x="18138" y="25350"/>
                    <a:pt x="18138" y="25350"/>
                  </a:cubicBezTo>
                  <a:cubicBezTo>
                    <a:pt x="12020" y="19231"/>
                    <a:pt x="6775" y="12238"/>
                    <a:pt x="656" y="6119"/>
                  </a:cubicBezTo>
                  <a:cubicBezTo>
                    <a:pt x="-219" y="4371"/>
                    <a:pt x="-219" y="2622"/>
                    <a:pt x="656" y="1748"/>
                  </a:cubicBezTo>
                  <a:cubicBezTo>
                    <a:pt x="12020" y="0"/>
                    <a:pt x="23383" y="0"/>
                    <a:pt x="34747" y="0"/>
                  </a:cubicBezTo>
                  <a:close/>
                </a:path>
              </a:pathLst>
            </a:custGeom>
            <a:solidFill>
              <a:srgbClr val="BA3325"/>
            </a:solidFill>
            <a:ln w="8731" cap="flat">
              <a:noFill/>
              <a:prstDash val="solid"/>
              <a:miter/>
            </a:ln>
          </p:spPr>
          <p:txBody>
            <a:bodyPr rtlCol="0" anchor="ctr"/>
            <a:lstStyle/>
            <a:p>
              <a:endParaRPr lang="en-GB"/>
            </a:p>
          </p:txBody>
        </p:sp>
        <p:sp>
          <p:nvSpPr>
            <p:cNvPr id="1643" name="Freeform: Shape 1642">
              <a:extLst>
                <a:ext uri="{FF2B5EF4-FFF2-40B4-BE49-F238E27FC236}">
                  <a16:creationId xmlns:a16="http://schemas.microsoft.com/office/drawing/2014/main" id="{3AC49D81-4E13-DF57-834F-FD4ED289AF25}"/>
                </a:ext>
              </a:extLst>
            </p:cNvPr>
            <p:cNvSpPr/>
            <p:nvPr/>
          </p:nvSpPr>
          <p:spPr>
            <a:xfrm>
              <a:off x="10050350" y="5416228"/>
              <a:ext cx="23601" cy="6993"/>
            </a:xfrm>
            <a:custGeom>
              <a:avLst/>
              <a:gdLst>
                <a:gd name="connsiteX0" fmla="*/ 23602 w 23601"/>
                <a:gd name="connsiteY0" fmla="*/ 874 h 6993"/>
                <a:gd name="connsiteX1" fmla="*/ 23602 w 23601"/>
                <a:gd name="connsiteY1" fmla="*/ 5245 h 6993"/>
                <a:gd name="connsiteX2" fmla="*/ 16609 w 23601"/>
                <a:gd name="connsiteY2" fmla="*/ 6993 h 6993"/>
                <a:gd name="connsiteX3" fmla="*/ 0 w 23601"/>
                <a:gd name="connsiteY3" fmla="*/ 0 h 6993"/>
                <a:gd name="connsiteX4" fmla="*/ 23602 w 23601"/>
                <a:gd name="connsiteY4" fmla="*/ 874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6993">
                  <a:moveTo>
                    <a:pt x="23602" y="874"/>
                  </a:moveTo>
                  <a:cubicBezTo>
                    <a:pt x="22728" y="2622"/>
                    <a:pt x="23602" y="4371"/>
                    <a:pt x="23602" y="5245"/>
                  </a:cubicBezTo>
                  <a:cubicBezTo>
                    <a:pt x="20979" y="6119"/>
                    <a:pt x="19231" y="6119"/>
                    <a:pt x="16609" y="6993"/>
                  </a:cubicBezTo>
                  <a:cubicBezTo>
                    <a:pt x="11364" y="4371"/>
                    <a:pt x="6119" y="1748"/>
                    <a:pt x="0" y="0"/>
                  </a:cubicBezTo>
                  <a:cubicBezTo>
                    <a:pt x="8741" y="0"/>
                    <a:pt x="16609" y="0"/>
                    <a:pt x="23602" y="874"/>
                  </a:cubicBezTo>
                  <a:close/>
                </a:path>
              </a:pathLst>
            </a:custGeom>
            <a:solidFill>
              <a:srgbClr val="D6273B"/>
            </a:solidFill>
            <a:ln w="8731" cap="flat">
              <a:noFill/>
              <a:prstDash val="solid"/>
              <a:miter/>
            </a:ln>
          </p:spPr>
          <p:txBody>
            <a:bodyPr rtlCol="0" anchor="ctr"/>
            <a:lstStyle/>
            <a:p>
              <a:endParaRPr lang="en-GB"/>
            </a:p>
          </p:txBody>
        </p:sp>
        <p:sp>
          <p:nvSpPr>
            <p:cNvPr id="1644" name="Freeform: Shape 1643">
              <a:extLst>
                <a:ext uri="{FF2B5EF4-FFF2-40B4-BE49-F238E27FC236}">
                  <a16:creationId xmlns:a16="http://schemas.microsoft.com/office/drawing/2014/main" id="{C7241CB9-2611-D938-3D4C-367C9CEB9ABD}"/>
                </a:ext>
              </a:extLst>
            </p:cNvPr>
            <p:cNvSpPr/>
            <p:nvPr/>
          </p:nvSpPr>
          <p:spPr>
            <a:xfrm>
              <a:off x="10974319" y="5636512"/>
              <a:ext cx="55070" cy="67309"/>
            </a:xfrm>
            <a:custGeom>
              <a:avLst/>
              <a:gdLst>
                <a:gd name="connsiteX0" fmla="*/ 55071 w 55070"/>
                <a:gd name="connsiteY0" fmla="*/ 5245 h 67309"/>
                <a:gd name="connsiteX1" fmla="*/ 44581 w 55070"/>
                <a:gd name="connsiteY1" fmla="*/ 55071 h 67309"/>
                <a:gd name="connsiteX2" fmla="*/ 44581 w 55070"/>
                <a:gd name="connsiteY2" fmla="*/ 55071 h 67309"/>
                <a:gd name="connsiteX3" fmla="*/ 27972 w 55070"/>
                <a:gd name="connsiteY3" fmla="*/ 65561 h 67309"/>
                <a:gd name="connsiteX4" fmla="*/ 26224 w 55070"/>
                <a:gd name="connsiteY4" fmla="*/ 67309 h 67309"/>
                <a:gd name="connsiteX5" fmla="*/ 0 w 55070"/>
                <a:gd name="connsiteY5" fmla="*/ 57693 h 67309"/>
                <a:gd name="connsiteX6" fmla="*/ 0 w 55070"/>
                <a:gd name="connsiteY6" fmla="*/ 58568 h 67309"/>
                <a:gd name="connsiteX7" fmla="*/ 1748 w 55070"/>
                <a:gd name="connsiteY7" fmla="*/ 34092 h 67309"/>
                <a:gd name="connsiteX8" fmla="*/ 35840 w 55070"/>
                <a:gd name="connsiteY8" fmla="*/ 0 h 67309"/>
                <a:gd name="connsiteX9" fmla="*/ 55071 w 55070"/>
                <a:gd name="connsiteY9" fmla="*/ 5245 h 67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0" h="67309">
                  <a:moveTo>
                    <a:pt x="55071" y="5245"/>
                  </a:moveTo>
                  <a:cubicBezTo>
                    <a:pt x="51574" y="21854"/>
                    <a:pt x="48078" y="38462"/>
                    <a:pt x="44581" y="55071"/>
                  </a:cubicBezTo>
                  <a:cubicBezTo>
                    <a:pt x="44581" y="55071"/>
                    <a:pt x="44581" y="55071"/>
                    <a:pt x="44581" y="55071"/>
                  </a:cubicBezTo>
                  <a:cubicBezTo>
                    <a:pt x="39336" y="58568"/>
                    <a:pt x="33217" y="62064"/>
                    <a:pt x="27972" y="65561"/>
                  </a:cubicBezTo>
                  <a:cubicBezTo>
                    <a:pt x="27972" y="65561"/>
                    <a:pt x="26224" y="67309"/>
                    <a:pt x="26224" y="67309"/>
                  </a:cubicBezTo>
                  <a:cubicBezTo>
                    <a:pt x="17483" y="63812"/>
                    <a:pt x="8741" y="61190"/>
                    <a:pt x="0" y="57693"/>
                  </a:cubicBezTo>
                  <a:cubicBezTo>
                    <a:pt x="0" y="57693"/>
                    <a:pt x="0" y="58568"/>
                    <a:pt x="0" y="58568"/>
                  </a:cubicBezTo>
                  <a:cubicBezTo>
                    <a:pt x="874" y="50700"/>
                    <a:pt x="874" y="42833"/>
                    <a:pt x="1748" y="34092"/>
                  </a:cubicBezTo>
                  <a:cubicBezTo>
                    <a:pt x="13112" y="22727"/>
                    <a:pt x="24476" y="11364"/>
                    <a:pt x="35840" y="0"/>
                  </a:cubicBezTo>
                  <a:cubicBezTo>
                    <a:pt x="43707" y="1748"/>
                    <a:pt x="48952" y="3497"/>
                    <a:pt x="55071" y="5245"/>
                  </a:cubicBezTo>
                  <a:close/>
                </a:path>
              </a:pathLst>
            </a:custGeom>
            <a:solidFill>
              <a:srgbClr val="BA3325"/>
            </a:solidFill>
            <a:ln w="8731" cap="flat">
              <a:noFill/>
              <a:prstDash val="solid"/>
              <a:miter/>
            </a:ln>
          </p:spPr>
          <p:txBody>
            <a:bodyPr rtlCol="0" anchor="ctr"/>
            <a:lstStyle/>
            <a:p>
              <a:endParaRPr lang="en-GB"/>
            </a:p>
          </p:txBody>
        </p:sp>
        <p:sp>
          <p:nvSpPr>
            <p:cNvPr id="1645" name="Freeform: Shape 1644">
              <a:extLst>
                <a:ext uri="{FF2B5EF4-FFF2-40B4-BE49-F238E27FC236}">
                  <a16:creationId xmlns:a16="http://schemas.microsoft.com/office/drawing/2014/main" id="{75AD4A35-0815-7EFC-A12C-5C9E7616090E}"/>
                </a:ext>
              </a:extLst>
            </p:cNvPr>
            <p:cNvSpPr/>
            <p:nvPr/>
          </p:nvSpPr>
          <p:spPr>
            <a:xfrm>
              <a:off x="10975193" y="5694205"/>
              <a:ext cx="26224" cy="17482"/>
            </a:xfrm>
            <a:custGeom>
              <a:avLst/>
              <a:gdLst>
                <a:gd name="connsiteX0" fmla="*/ 0 w 26224"/>
                <a:gd name="connsiteY0" fmla="*/ 0 h 17482"/>
                <a:gd name="connsiteX1" fmla="*/ 26224 w 26224"/>
                <a:gd name="connsiteY1" fmla="*/ 9616 h 17482"/>
                <a:gd name="connsiteX2" fmla="*/ 4371 w 26224"/>
                <a:gd name="connsiteY2" fmla="*/ 17483 h 17482"/>
                <a:gd name="connsiteX3" fmla="*/ 0 w 26224"/>
                <a:gd name="connsiteY3" fmla="*/ 0 h 17482"/>
              </a:gdLst>
              <a:ahLst/>
              <a:cxnLst>
                <a:cxn ang="0">
                  <a:pos x="connsiteX0" y="connsiteY0"/>
                </a:cxn>
                <a:cxn ang="0">
                  <a:pos x="connsiteX1" y="connsiteY1"/>
                </a:cxn>
                <a:cxn ang="0">
                  <a:pos x="connsiteX2" y="connsiteY2"/>
                </a:cxn>
                <a:cxn ang="0">
                  <a:pos x="connsiteX3" y="connsiteY3"/>
                </a:cxn>
              </a:cxnLst>
              <a:rect l="l" t="t" r="r" b="b"/>
              <a:pathLst>
                <a:path w="26224" h="17482">
                  <a:moveTo>
                    <a:pt x="0" y="0"/>
                  </a:moveTo>
                  <a:cubicBezTo>
                    <a:pt x="8741" y="3497"/>
                    <a:pt x="17483" y="6119"/>
                    <a:pt x="26224" y="9616"/>
                  </a:cubicBezTo>
                  <a:cubicBezTo>
                    <a:pt x="19231" y="12238"/>
                    <a:pt x="11364" y="14861"/>
                    <a:pt x="4371" y="17483"/>
                  </a:cubicBezTo>
                  <a:cubicBezTo>
                    <a:pt x="2623" y="12238"/>
                    <a:pt x="1748" y="6119"/>
                    <a:pt x="0" y="0"/>
                  </a:cubicBezTo>
                  <a:close/>
                </a:path>
              </a:pathLst>
            </a:custGeom>
            <a:solidFill>
              <a:srgbClr val="DB7F59"/>
            </a:solidFill>
            <a:ln w="8731" cap="flat">
              <a:noFill/>
              <a:prstDash val="solid"/>
              <a:miter/>
            </a:ln>
          </p:spPr>
          <p:txBody>
            <a:bodyPr rtlCol="0" anchor="ctr"/>
            <a:lstStyle/>
            <a:p>
              <a:endParaRPr lang="en-GB"/>
            </a:p>
          </p:txBody>
        </p:sp>
        <p:sp>
          <p:nvSpPr>
            <p:cNvPr id="1646" name="Freeform: Shape 1645">
              <a:extLst>
                <a:ext uri="{FF2B5EF4-FFF2-40B4-BE49-F238E27FC236}">
                  <a16:creationId xmlns:a16="http://schemas.microsoft.com/office/drawing/2014/main" id="{9710E5F0-CAA5-F8FA-BB0F-5A442080E9C1}"/>
                </a:ext>
              </a:extLst>
            </p:cNvPr>
            <p:cNvSpPr/>
            <p:nvPr/>
          </p:nvSpPr>
          <p:spPr>
            <a:xfrm>
              <a:off x="11002291" y="5691583"/>
              <a:ext cx="16608" cy="10489"/>
            </a:xfrm>
            <a:custGeom>
              <a:avLst/>
              <a:gdLst>
                <a:gd name="connsiteX0" fmla="*/ 0 w 16608"/>
                <a:gd name="connsiteY0" fmla="*/ 10490 h 10489"/>
                <a:gd name="connsiteX1" fmla="*/ 16609 w 16608"/>
                <a:gd name="connsiteY1" fmla="*/ 0 h 10489"/>
                <a:gd name="connsiteX2" fmla="*/ 0 w 16608"/>
                <a:gd name="connsiteY2" fmla="*/ 10490 h 10489"/>
              </a:gdLst>
              <a:ahLst/>
              <a:cxnLst>
                <a:cxn ang="0">
                  <a:pos x="connsiteX0" y="connsiteY0"/>
                </a:cxn>
                <a:cxn ang="0">
                  <a:pos x="connsiteX1" y="connsiteY1"/>
                </a:cxn>
                <a:cxn ang="0">
                  <a:pos x="connsiteX2" y="connsiteY2"/>
                </a:cxn>
              </a:cxnLst>
              <a:rect l="l" t="t" r="r" b="b"/>
              <a:pathLst>
                <a:path w="16608" h="10489">
                  <a:moveTo>
                    <a:pt x="0" y="10490"/>
                  </a:moveTo>
                  <a:cubicBezTo>
                    <a:pt x="5245" y="6993"/>
                    <a:pt x="11364" y="3497"/>
                    <a:pt x="16609" y="0"/>
                  </a:cubicBezTo>
                  <a:cubicBezTo>
                    <a:pt x="11364" y="3497"/>
                    <a:pt x="6119" y="6993"/>
                    <a:pt x="0" y="10490"/>
                  </a:cubicBezTo>
                  <a:close/>
                </a:path>
              </a:pathLst>
            </a:custGeom>
            <a:solidFill>
              <a:srgbClr val="7B2B29"/>
            </a:solidFill>
            <a:ln w="8731" cap="flat">
              <a:noFill/>
              <a:prstDash val="solid"/>
              <a:miter/>
            </a:ln>
          </p:spPr>
          <p:txBody>
            <a:bodyPr rtlCol="0" anchor="ctr"/>
            <a:lstStyle/>
            <a:p>
              <a:endParaRPr lang="en-GB"/>
            </a:p>
          </p:txBody>
        </p:sp>
        <p:sp>
          <p:nvSpPr>
            <p:cNvPr id="1647" name="Freeform: Shape 1646">
              <a:extLst>
                <a:ext uri="{FF2B5EF4-FFF2-40B4-BE49-F238E27FC236}">
                  <a16:creationId xmlns:a16="http://schemas.microsoft.com/office/drawing/2014/main" id="{738AD6D9-16A1-E86F-293D-BECCB849F7C5}"/>
                </a:ext>
              </a:extLst>
            </p:cNvPr>
            <p:cNvSpPr/>
            <p:nvPr/>
          </p:nvSpPr>
          <p:spPr>
            <a:xfrm>
              <a:off x="10021504" y="2294666"/>
              <a:ext cx="20105" cy="17482"/>
            </a:xfrm>
            <a:custGeom>
              <a:avLst/>
              <a:gdLst>
                <a:gd name="connsiteX0" fmla="*/ 17483 w 20105"/>
                <a:gd name="connsiteY0" fmla="*/ 8741 h 17482"/>
                <a:gd name="connsiteX1" fmla="*/ 20105 w 20105"/>
                <a:gd name="connsiteY1" fmla="*/ 17483 h 17482"/>
                <a:gd name="connsiteX2" fmla="*/ 0 w 20105"/>
                <a:gd name="connsiteY2" fmla="*/ 10490 h 17482"/>
                <a:gd name="connsiteX3" fmla="*/ 6993 w 20105"/>
                <a:gd name="connsiteY3" fmla="*/ 0 h 17482"/>
                <a:gd name="connsiteX4" fmla="*/ 17483 w 20105"/>
                <a:gd name="connsiteY4" fmla="*/ 8741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7482">
                  <a:moveTo>
                    <a:pt x="17483" y="8741"/>
                  </a:moveTo>
                  <a:cubicBezTo>
                    <a:pt x="18357" y="11364"/>
                    <a:pt x="19231" y="14860"/>
                    <a:pt x="20105" y="17483"/>
                  </a:cubicBezTo>
                  <a:cubicBezTo>
                    <a:pt x="13112" y="14860"/>
                    <a:pt x="6119" y="13112"/>
                    <a:pt x="0" y="10490"/>
                  </a:cubicBezTo>
                  <a:cubicBezTo>
                    <a:pt x="2622" y="6993"/>
                    <a:pt x="4371" y="3497"/>
                    <a:pt x="6993" y="0"/>
                  </a:cubicBezTo>
                  <a:cubicBezTo>
                    <a:pt x="10490" y="2622"/>
                    <a:pt x="13986" y="6119"/>
                    <a:pt x="17483" y="8741"/>
                  </a:cubicBezTo>
                  <a:close/>
                </a:path>
              </a:pathLst>
            </a:custGeom>
            <a:solidFill>
              <a:srgbClr val="54683D"/>
            </a:solidFill>
            <a:ln w="8731" cap="flat">
              <a:noFill/>
              <a:prstDash val="solid"/>
              <a:miter/>
            </a:ln>
          </p:spPr>
          <p:txBody>
            <a:bodyPr rtlCol="0" anchor="ctr"/>
            <a:lstStyle/>
            <a:p>
              <a:endParaRPr lang="en-GB"/>
            </a:p>
          </p:txBody>
        </p:sp>
        <p:sp>
          <p:nvSpPr>
            <p:cNvPr id="1648" name="Freeform: Shape 1647">
              <a:extLst>
                <a:ext uri="{FF2B5EF4-FFF2-40B4-BE49-F238E27FC236}">
                  <a16:creationId xmlns:a16="http://schemas.microsoft.com/office/drawing/2014/main" id="{A0FF89B4-151B-20E6-6305-0E1C2181EFBD}"/>
                </a:ext>
              </a:extLst>
            </p:cNvPr>
            <p:cNvSpPr/>
            <p:nvPr/>
          </p:nvSpPr>
          <p:spPr>
            <a:xfrm>
              <a:off x="8962043" y="1987842"/>
              <a:ext cx="35839" cy="22727"/>
            </a:xfrm>
            <a:custGeom>
              <a:avLst/>
              <a:gdLst>
                <a:gd name="connsiteX0" fmla="*/ 0 w 35839"/>
                <a:gd name="connsiteY0" fmla="*/ 8741 h 22727"/>
                <a:gd name="connsiteX1" fmla="*/ 5245 w 35839"/>
                <a:gd name="connsiteY1" fmla="*/ 0 h 22727"/>
                <a:gd name="connsiteX2" fmla="*/ 35840 w 35839"/>
                <a:gd name="connsiteY2" fmla="*/ 2622 h 22727"/>
                <a:gd name="connsiteX3" fmla="*/ 34092 w 35839"/>
                <a:gd name="connsiteY3" fmla="*/ 18357 h 22727"/>
                <a:gd name="connsiteX4" fmla="*/ 16609 w 35839"/>
                <a:gd name="connsiteY4" fmla="*/ 22728 h 22727"/>
                <a:gd name="connsiteX5" fmla="*/ 2622 w 35839"/>
                <a:gd name="connsiteY5" fmla="*/ 18357 h 22727"/>
                <a:gd name="connsiteX6" fmla="*/ 0 w 35839"/>
                <a:gd name="connsiteY6" fmla="*/ 8741 h 2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39" h="22727">
                  <a:moveTo>
                    <a:pt x="0" y="8741"/>
                  </a:moveTo>
                  <a:cubicBezTo>
                    <a:pt x="1748" y="6119"/>
                    <a:pt x="3497" y="2622"/>
                    <a:pt x="5245" y="0"/>
                  </a:cubicBezTo>
                  <a:cubicBezTo>
                    <a:pt x="15735" y="874"/>
                    <a:pt x="25350" y="1748"/>
                    <a:pt x="35840" y="2622"/>
                  </a:cubicBezTo>
                  <a:cubicBezTo>
                    <a:pt x="34966" y="7867"/>
                    <a:pt x="34966" y="13112"/>
                    <a:pt x="34092" y="18357"/>
                  </a:cubicBezTo>
                  <a:cubicBezTo>
                    <a:pt x="27973" y="20105"/>
                    <a:pt x="21854" y="20979"/>
                    <a:pt x="16609" y="22728"/>
                  </a:cubicBezTo>
                  <a:cubicBezTo>
                    <a:pt x="12238" y="20979"/>
                    <a:pt x="6993" y="20105"/>
                    <a:pt x="2622" y="18357"/>
                  </a:cubicBezTo>
                  <a:cubicBezTo>
                    <a:pt x="1748" y="14860"/>
                    <a:pt x="874" y="12238"/>
                    <a:pt x="0" y="8741"/>
                  </a:cubicBezTo>
                  <a:close/>
                </a:path>
              </a:pathLst>
            </a:custGeom>
            <a:solidFill>
              <a:srgbClr val="7E4E29"/>
            </a:solidFill>
            <a:ln w="8731" cap="flat">
              <a:noFill/>
              <a:prstDash val="solid"/>
              <a:miter/>
            </a:ln>
          </p:spPr>
          <p:txBody>
            <a:bodyPr rtlCol="0" anchor="ctr"/>
            <a:lstStyle/>
            <a:p>
              <a:endParaRPr lang="en-GB"/>
            </a:p>
          </p:txBody>
        </p:sp>
        <p:sp>
          <p:nvSpPr>
            <p:cNvPr id="1649" name="Freeform: Shape 1648">
              <a:extLst>
                <a:ext uri="{FF2B5EF4-FFF2-40B4-BE49-F238E27FC236}">
                  <a16:creationId xmlns:a16="http://schemas.microsoft.com/office/drawing/2014/main" id="{64392CD4-B99F-2B9C-008F-12E2A9707565}"/>
                </a:ext>
              </a:extLst>
            </p:cNvPr>
            <p:cNvSpPr/>
            <p:nvPr/>
          </p:nvSpPr>
          <p:spPr>
            <a:xfrm>
              <a:off x="8978652" y="2005324"/>
              <a:ext cx="18138" cy="6993"/>
            </a:xfrm>
            <a:custGeom>
              <a:avLst/>
              <a:gdLst>
                <a:gd name="connsiteX0" fmla="*/ 0 w 18138"/>
                <a:gd name="connsiteY0" fmla="*/ 4371 h 6993"/>
                <a:gd name="connsiteX1" fmla="*/ 17483 w 18138"/>
                <a:gd name="connsiteY1" fmla="*/ 0 h 6993"/>
                <a:gd name="connsiteX2" fmla="*/ 17483 w 18138"/>
                <a:gd name="connsiteY2" fmla="*/ 6993 h 6993"/>
                <a:gd name="connsiteX3" fmla="*/ 0 w 18138"/>
                <a:gd name="connsiteY3" fmla="*/ 4371 h 6993"/>
              </a:gdLst>
              <a:ahLst/>
              <a:cxnLst>
                <a:cxn ang="0">
                  <a:pos x="connsiteX0" y="connsiteY0"/>
                </a:cxn>
                <a:cxn ang="0">
                  <a:pos x="connsiteX1" y="connsiteY1"/>
                </a:cxn>
                <a:cxn ang="0">
                  <a:pos x="connsiteX2" y="connsiteY2"/>
                </a:cxn>
                <a:cxn ang="0">
                  <a:pos x="connsiteX3" y="connsiteY3"/>
                </a:cxn>
              </a:cxnLst>
              <a:rect l="l" t="t" r="r" b="b"/>
              <a:pathLst>
                <a:path w="18138" h="6993">
                  <a:moveTo>
                    <a:pt x="0" y="4371"/>
                  </a:moveTo>
                  <a:cubicBezTo>
                    <a:pt x="6119" y="2622"/>
                    <a:pt x="12238" y="1748"/>
                    <a:pt x="17483" y="0"/>
                  </a:cubicBezTo>
                  <a:cubicBezTo>
                    <a:pt x="18357" y="2622"/>
                    <a:pt x="18357" y="4371"/>
                    <a:pt x="17483" y="6993"/>
                  </a:cubicBezTo>
                  <a:cubicBezTo>
                    <a:pt x="12238" y="6119"/>
                    <a:pt x="6119" y="5245"/>
                    <a:pt x="0" y="4371"/>
                  </a:cubicBezTo>
                  <a:close/>
                </a:path>
              </a:pathLst>
            </a:custGeom>
            <a:solidFill>
              <a:srgbClr val="BE7625"/>
            </a:solidFill>
            <a:ln w="8731" cap="flat">
              <a:noFill/>
              <a:prstDash val="solid"/>
              <a:miter/>
            </a:ln>
          </p:spPr>
          <p:txBody>
            <a:bodyPr rtlCol="0" anchor="ctr"/>
            <a:lstStyle/>
            <a:p>
              <a:endParaRPr lang="en-GB"/>
            </a:p>
          </p:txBody>
        </p:sp>
        <p:sp>
          <p:nvSpPr>
            <p:cNvPr id="1650" name="Freeform: Shape 1649">
              <a:extLst>
                <a:ext uri="{FF2B5EF4-FFF2-40B4-BE49-F238E27FC236}">
                  <a16:creationId xmlns:a16="http://schemas.microsoft.com/office/drawing/2014/main" id="{BEB53914-82BB-2A02-6FDF-6A29C5DB890F}"/>
                </a:ext>
              </a:extLst>
            </p:cNvPr>
            <p:cNvSpPr/>
            <p:nvPr/>
          </p:nvSpPr>
          <p:spPr>
            <a:xfrm>
              <a:off x="10238291" y="2328757"/>
              <a:ext cx="2622" cy="4370"/>
            </a:xfrm>
            <a:custGeom>
              <a:avLst/>
              <a:gdLst>
                <a:gd name="connsiteX0" fmla="*/ 2622 w 2622"/>
                <a:gd name="connsiteY0" fmla="*/ 874 h 4370"/>
                <a:gd name="connsiteX1" fmla="*/ 0 w 2622"/>
                <a:gd name="connsiteY1" fmla="*/ 4371 h 4370"/>
                <a:gd name="connsiteX2" fmla="*/ 1748 w 2622"/>
                <a:gd name="connsiteY2" fmla="*/ 0 h 4370"/>
                <a:gd name="connsiteX3" fmla="*/ 2622 w 2622"/>
                <a:gd name="connsiteY3" fmla="*/ 874 h 4370"/>
              </a:gdLst>
              <a:ahLst/>
              <a:cxnLst>
                <a:cxn ang="0">
                  <a:pos x="connsiteX0" y="connsiteY0"/>
                </a:cxn>
                <a:cxn ang="0">
                  <a:pos x="connsiteX1" y="connsiteY1"/>
                </a:cxn>
                <a:cxn ang="0">
                  <a:pos x="connsiteX2" y="connsiteY2"/>
                </a:cxn>
                <a:cxn ang="0">
                  <a:pos x="connsiteX3" y="connsiteY3"/>
                </a:cxn>
              </a:cxnLst>
              <a:rect l="l" t="t" r="r" b="b"/>
              <a:pathLst>
                <a:path w="2622" h="4370">
                  <a:moveTo>
                    <a:pt x="2622" y="874"/>
                  </a:moveTo>
                  <a:cubicBezTo>
                    <a:pt x="1748" y="1748"/>
                    <a:pt x="874" y="2622"/>
                    <a:pt x="0" y="4371"/>
                  </a:cubicBezTo>
                  <a:cubicBezTo>
                    <a:pt x="874" y="2622"/>
                    <a:pt x="874" y="1748"/>
                    <a:pt x="1748" y="0"/>
                  </a:cubicBezTo>
                  <a:cubicBezTo>
                    <a:pt x="1748" y="0"/>
                    <a:pt x="2622" y="874"/>
                    <a:pt x="2622" y="874"/>
                  </a:cubicBezTo>
                  <a:close/>
                </a:path>
              </a:pathLst>
            </a:custGeom>
            <a:solidFill>
              <a:srgbClr val="469784"/>
            </a:solidFill>
            <a:ln w="8731" cap="flat">
              <a:noFill/>
              <a:prstDash val="solid"/>
              <a:miter/>
            </a:ln>
          </p:spPr>
          <p:txBody>
            <a:bodyPr rtlCol="0" anchor="ctr"/>
            <a:lstStyle/>
            <a:p>
              <a:endParaRPr lang="en-GB"/>
            </a:p>
          </p:txBody>
        </p:sp>
        <p:sp>
          <p:nvSpPr>
            <p:cNvPr id="1651" name="Freeform: Shape 1650">
              <a:extLst>
                <a:ext uri="{FF2B5EF4-FFF2-40B4-BE49-F238E27FC236}">
                  <a16:creationId xmlns:a16="http://schemas.microsoft.com/office/drawing/2014/main" id="{89286B35-B2AE-4ED1-C537-06A13C64E634}"/>
                </a:ext>
              </a:extLst>
            </p:cNvPr>
            <p:cNvSpPr/>
            <p:nvPr/>
          </p:nvSpPr>
          <p:spPr>
            <a:xfrm>
              <a:off x="9674469" y="2501837"/>
              <a:ext cx="26612" cy="30594"/>
            </a:xfrm>
            <a:custGeom>
              <a:avLst/>
              <a:gdLst>
                <a:gd name="connsiteX0" fmla="*/ 26224 w 26612"/>
                <a:gd name="connsiteY0" fmla="*/ 30595 h 30594"/>
                <a:gd name="connsiteX1" fmla="*/ 0 w 26612"/>
                <a:gd name="connsiteY1" fmla="*/ 11364 h 30594"/>
                <a:gd name="connsiteX2" fmla="*/ 21854 w 26612"/>
                <a:gd name="connsiteY2" fmla="*/ 0 h 30594"/>
                <a:gd name="connsiteX3" fmla="*/ 26224 w 26612"/>
                <a:gd name="connsiteY3" fmla="*/ 30595 h 30594"/>
                <a:gd name="connsiteX4" fmla="*/ 26224 w 26612"/>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12" h="30594">
                  <a:moveTo>
                    <a:pt x="26224" y="30595"/>
                  </a:moveTo>
                  <a:cubicBezTo>
                    <a:pt x="17483" y="24476"/>
                    <a:pt x="8741" y="17483"/>
                    <a:pt x="0" y="11364"/>
                  </a:cubicBezTo>
                  <a:cubicBezTo>
                    <a:pt x="6993" y="7867"/>
                    <a:pt x="14860" y="3497"/>
                    <a:pt x="21854" y="0"/>
                  </a:cubicBezTo>
                  <a:cubicBezTo>
                    <a:pt x="23602" y="9616"/>
                    <a:pt x="25350" y="19231"/>
                    <a:pt x="26224" y="30595"/>
                  </a:cubicBezTo>
                  <a:cubicBezTo>
                    <a:pt x="27098" y="29721"/>
                    <a:pt x="26224" y="30595"/>
                    <a:pt x="26224" y="30595"/>
                  </a:cubicBezTo>
                  <a:close/>
                </a:path>
              </a:pathLst>
            </a:custGeom>
            <a:solidFill>
              <a:srgbClr val="D6273B"/>
            </a:solidFill>
            <a:ln w="8731" cap="flat">
              <a:noFill/>
              <a:prstDash val="solid"/>
              <a:miter/>
            </a:ln>
          </p:spPr>
          <p:txBody>
            <a:bodyPr rtlCol="0" anchor="ctr"/>
            <a:lstStyle/>
            <a:p>
              <a:endParaRPr lang="en-GB"/>
            </a:p>
          </p:txBody>
        </p:sp>
        <p:sp>
          <p:nvSpPr>
            <p:cNvPr id="1652" name="Freeform: Shape 1651">
              <a:extLst>
                <a:ext uri="{FF2B5EF4-FFF2-40B4-BE49-F238E27FC236}">
                  <a16:creationId xmlns:a16="http://schemas.microsoft.com/office/drawing/2014/main" id="{035FEE3D-59AB-4A05-8687-76B43FFBFE99}"/>
                </a:ext>
              </a:extLst>
            </p:cNvPr>
            <p:cNvSpPr/>
            <p:nvPr/>
          </p:nvSpPr>
          <p:spPr>
            <a:xfrm>
              <a:off x="10291614" y="6539501"/>
              <a:ext cx="20105" cy="32998"/>
            </a:xfrm>
            <a:custGeom>
              <a:avLst/>
              <a:gdLst>
                <a:gd name="connsiteX0" fmla="*/ 0 w 20105"/>
                <a:gd name="connsiteY0" fmla="*/ 2622 h 32998"/>
                <a:gd name="connsiteX1" fmla="*/ 8741 w 20105"/>
                <a:gd name="connsiteY1" fmla="*/ 0 h 32998"/>
                <a:gd name="connsiteX2" fmla="*/ 19231 w 20105"/>
                <a:gd name="connsiteY2" fmla="*/ 2622 h 32998"/>
                <a:gd name="connsiteX3" fmla="*/ 20105 w 20105"/>
                <a:gd name="connsiteY3" fmla="*/ 2622 h 32998"/>
                <a:gd name="connsiteX4" fmla="*/ 18357 w 20105"/>
                <a:gd name="connsiteY4" fmla="*/ 32343 h 32998"/>
                <a:gd name="connsiteX5" fmla="*/ 3497 w 20105"/>
                <a:gd name="connsiteY5" fmla="*/ 32343 h 32998"/>
                <a:gd name="connsiteX6" fmla="*/ 0 w 20105"/>
                <a:gd name="connsiteY6" fmla="*/ 2622 h 32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5" h="32998">
                  <a:moveTo>
                    <a:pt x="0" y="2622"/>
                  </a:moveTo>
                  <a:cubicBezTo>
                    <a:pt x="2622" y="1748"/>
                    <a:pt x="6119" y="874"/>
                    <a:pt x="8741" y="0"/>
                  </a:cubicBezTo>
                  <a:cubicBezTo>
                    <a:pt x="12238" y="874"/>
                    <a:pt x="15734" y="1748"/>
                    <a:pt x="19231" y="2622"/>
                  </a:cubicBezTo>
                  <a:cubicBezTo>
                    <a:pt x="19231" y="2622"/>
                    <a:pt x="20105" y="2622"/>
                    <a:pt x="20105" y="2622"/>
                  </a:cubicBezTo>
                  <a:cubicBezTo>
                    <a:pt x="19231" y="12238"/>
                    <a:pt x="19231" y="22728"/>
                    <a:pt x="18357" y="32343"/>
                  </a:cubicBezTo>
                  <a:cubicBezTo>
                    <a:pt x="18357" y="33217"/>
                    <a:pt x="4371" y="33217"/>
                    <a:pt x="3497" y="32343"/>
                  </a:cubicBezTo>
                  <a:cubicBezTo>
                    <a:pt x="874" y="22728"/>
                    <a:pt x="874" y="12238"/>
                    <a:pt x="0" y="2622"/>
                  </a:cubicBezTo>
                  <a:close/>
                </a:path>
              </a:pathLst>
            </a:custGeom>
            <a:solidFill>
              <a:srgbClr val="469784"/>
            </a:solidFill>
            <a:ln w="8731" cap="flat">
              <a:noFill/>
              <a:prstDash val="solid"/>
              <a:miter/>
            </a:ln>
          </p:spPr>
          <p:txBody>
            <a:bodyPr rtlCol="0" anchor="ctr"/>
            <a:lstStyle/>
            <a:p>
              <a:endParaRPr lang="en-GB"/>
            </a:p>
          </p:txBody>
        </p:sp>
        <p:sp>
          <p:nvSpPr>
            <p:cNvPr id="1653" name="Freeform: Shape 1652">
              <a:extLst>
                <a:ext uri="{FF2B5EF4-FFF2-40B4-BE49-F238E27FC236}">
                  <a16:creationId xmlns:a16="http://schemas.microsoft.com/office/drawing/2014/main" id="{43FB7C45-32FA-5E87-2201-BA55B6CE6CA6}"/>
                </a:ext>
              </a:extLst>
            </p:cNvPr>
            <p:cNvSpPr/>
            <p:nvPr/>
          </p:nvSpPr>
          <p:spPr>
            <a:xfrm>
              <a:off x="10975193" y="5597176"/>
              <a:ext cx="36714" cy="73428"/>
            </a:xfrm>
            <a:custGeom>
              <a:avLst/>
              <a:gdLst>
                <a:gd name="connsiteX0" fmla="*/ 36714 w 36714"/>
                <a:gd name="connsiteY0" fmla="*/ 39336 h 73428"/>
                <a:gd name="connsiteX1" fmla="*/ 2623 w 36714"/>
                <a:gd name="connsiteY1" fmla="*/ 73428 h 73428"/>
                <a:gd name="connsiteX2" fmla="*/ 0 w 36714"/>
                <a:gd name="connsiteY2" fmla="*/ 59442 h 73428"/>
                <a:gd name="connsiteX3" fmla="*/ 6993 w 36714"/>
                <a:gd name="connsiteY3" fmla="*/ 0 h 73428"/>
                <a:gd name="connsiteX4" fmla="*/ 30595 w 36714"/>
                <a:gd name="connsiteY4" fmla="*/ 8741 h 73428"/>
                <a:gd name="connsiteX5" fmla="*/ 36714 w 36714"/>
                <a:gd name="connsiteY5" fmla="*/ 39336 h 7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4" h="73428">
                  <a:moveTo>
                    <a:pt x="36714" y="39336"/>
                  </a:moveTo>
                  <a:cubicBezTo>
                    <a:pt x="25350" y="50700"/>
                    <a:pt x="13986" y="62064"/>
                    <a:pt x="2623" y="73428"/>
                  </a:cubicBezTo>
                  <a:cubicBezTo>
                    <a:pt x="1748" y="69057"/>
                    <a:pt x="874" y="63812"/>
                    <a:pt x="0" y="59442"/>
                  </a:cubicBezTo>
                  <a:cubicBezTo>
                    <a:pt x="2623" y="39336"/>
                    <a:pt x="4371" y="20105"/>
                    <a:pt x="6993" y="0"/>
                  </a:cubicBezTo>
                  <a:cubicBezTo>
                    <a:pt x="14861" y="2622"/>
                    <a:pt x="22728" y="5245"/>
                    <a:pt x="30595" y="8741"/>
                  </a:cubicBezTo>
                  <a:cubicBezTo>
                    <a:pt x="32343" y="19231"/>
                    <a:pt x="34092" y="29721"/>
                    <a:pt x="36714" y="39336"/>
                  </a:cubicBezTo>
                  <a:close/>
                </a:path>
              </a:pathLst>
            </a:custGeom>
            <a:solidFill>
              <a:srgbClr val="DB7F59"/>
            </a:solidFill>
            <a:ln w="8731" cap="flat">
              <a:noFill/>
              <a:prstDash val="solid"/>
              <a:miter/>
            </a:ln>
          </p:spPr>
          <p:txBody>
            <a:bodyPr rtlCol="0" anchor="ctr"/>
            <a:lstStyle/>
            <a:p>
              <a:endParaRPr lang="en-GB"/>
            </a:p>
          </p:txBody>
        </p:sp>
        <p:sp>
          <p:nvSpPr>
            <p:cNvPr id="1654" name="Freeform: Shape 1653">
              <a:extLst>
                <a:ext uri="{FF2B5EF4-FFF2-40B4-BE49-F238E27FC236}">
                  <a16:creationId xmlns:a16="http://schemas.microsoft.com/office/drawing/2014/main" id="{A75CBF73-8276-99DF-2F8D-58B853BAC38C}"/>
                </a:ext>
              </a:extLst>
            </p:cNvPr>
            <p:cNvSpPr/>
            <p:nvPr/>
          </p:nvSpPr>
          <p:spPr>
            <a:xfrm>
              <a:off x="10055534" y="3160067"/>
              <a:ext cx="36775" cy="34317"/>
            </a:xfrm>
            <a:custGeom>
              <a:avLst/>
              <a:gdLst>
                <a:gd name="connsiteX0" fmla="*/ 36775 w 36775"/>
                <a:gd name="connsiteY0" fmla="*/ 20105 h 34317"/>
                <a:gd name="connsiteX1" fmla="*/ 14921 w 36775"/>
                <a:gd name="connsiteY1" fmla="*/ 34092 h 34317"/>
                <a:gd name="connsiteX2" fmla="*/ 61 w 36775"/>
                <a:gd name="connsiteY2" fmla="*/ 17483 h 34317"/>
                <a:gd name="connsiteX3" fmla="*/ 11425 w 36775"/>
                <a:gd name="connsiteY3" fmla="*/ 0 h 34317"/>
                <a:gd name="connsiteX4" fmla="*/ 36775 w 36775"/>
                <a:gd name="connsiteY4" fmla="*/ 20105 h 3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75" h="34317">
                  <a:moveTo>
                    <a:pt x="36775" y="20105"/>
                  </a:moveTo>
                  <a:cubicBezTo>
                    <a:pt x="26285" y="27098"/>
                    <a:pt x="19292" y="35840"/>
                    <a:pt x="14921" y="34092"/>
                  </a:cubicBezTo>
                  <a:cubicBezTo>
                    <a:pt x="8803" y="32343"/>
                    <a:pt x="935" y="24476"/>
                    <a:pt x="61" y="17483"/>
                  </a:cubicBezTo>
                  <a:cubicBezTo>
                    <a:pt x="-813" y="12238"/>
                    <a:pt x="7928" y="6119"/>
                    <a:pt x="11425" y="0"/>
                  </a:cubicBezTo>
                  <a:cubicBezTo>
                    <a:pt x="19292" y="6119"/>
                    <a:pt x="26285" y="11364"/>
                    <a:pt x="36775" y="20105"/>
                  </a:cubicBezTo>
                  <a:close/>
                </a:path>
              </a:pathLst>
            </a:custGeom>
            <a:solidFill>
              <a:srgbClr val="4AB2B0"/>
            </a:solidFill>
            <a:ln w="8731" cap="flat">
              <a:noFill/>
              <a:prstDash val="solid"/>
              <a:miter/>
            </a:ln>
          </p:spPr>
          <p:txBody>
            <a:bodyPr rtlCol="0" anchor="ctr"/>
            <a:lstStyle/>
            <a:p>
              <a:endParaRPr lang="en-GB"/>
            </a:p>
          </p:txBody>
        </p:sp>
        <p:sp>
          <p:nvSpPr>
            <p:cNvPr id="1655" name="Freeform: Shape 1654">
              <a:extLst>
                <a:ext uri="{FF2B5EF4-FFF2-40B4-BE49-F238E27FC236}">
                  <a16:creationId xmlns:a16="http://schemas.microsoft.com/office/drawing/2014/main" id="{063E9602-68DB-3655-8EC1-CF9F4332C6C4}"/>
                </a:ext>
              </a:extLst>
            </p:cNvPr>
            <p:cNvSpPr/>
            <p:nvPr/>
          </p:nvSpPr>
          <p:spPr>
            <a:xfrm>
              <a:off x="9182327" y="2095361"/>
              <a:ext cx="26224" cy="27972"/>
            </a:xfrm>
            <a:custGeom>
              <a:avLst/>
              <a:gdLst>
                <a:gd name="connsiteX0" fmla="*/ 0 w 26224"/>
                <a:gd name="connsiteY0" fmla="*/ 15735 h 27972"/>
                <a:gd name="connsiteX1" fmla="*/ 10490 w 26224"/>
                <a:gd name="connsiteY1" fmla="*/ 0 h 27972"/>
                <a:gd name="connsiteX2" fmla="*/ 26224 w 26224"/>
                <a:gd name="connsiteY2" fmla="*/ 23602 h 27972"/>
                <a:gd name="connsiteX3" fmla="*/ 17483 w 26224"/>
                <a:gd name="connsiteY3" fmla="*/ 27973 h 27972"/>
                <a:gd name="connsiteX4" fmla="*/ 0 w 26224"/>
                <a:gd name="connsiteY4" fmla="*/ 15735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7972">
                  <a:moveTo>
                    <a:pt x="0" y="15735"/>
                  </a:moveTo>
                  <a:cubicBezTo>
                    <a:pt x="3497" y="10490"/>
                    <a:pt x="6993" y="5245"/>
                    <a:pt x="10490" y="0"/>
                  </a:cubicBezTo>
                  <a:cubicBezTo>
                    <a:pt x="15735" y="7867"/>
                    <a:pt x="20979" y="15735"/>
                    <a:pt x="26224" y="23602"/>
                  </a:cubicBezTo>
                  <a:cubicBezTo>
                    <a:pt x="23602" y="25350"/>
                    <a:pt x="20105" y="27098"/>
                    <a:pt x="17483" y="27973"/>
                  </a:cubicBezTo>
                  <a:cubicBezTo>
                    <a:pt x="11364" y="24476"/>
                    <a:pt x="6119" y="20105"/>
                    <a:pt x="0" y="15735"/>
                  </a:cubicBezTo>
                  <a:close/>
                </a:path>
              </a:pathLst>
            </a:custGeom>
            <a:solidFill>
              <a:srgbClr val="4D68A2"/>
            </a:solidFill>
            <a:ln w="8731" cap="flat">
              <a:noFill/>
              <a:prstDash val="solid"/>
              <a:miter/>
            </a:ln>
          </p:spPr>
          <p:txBody>
            <a:bodyPr rtlCol="0" anchor="ctr"/>
            <a:lstStyle/>
            <a:p>
              <a:endParaRPr lang="en-GB"/>
            </a:p>
          </p:txBody>
        </p:sp>
        <p:sp>
          <p:nvSpPr>
            <p:cNvPr id="1656" name="Freeform: Shape 1655">
              <a:extLst>
                <a:ext uri="{FF2B5EF4-FFF2-40B4-BE49-F238E27FC236}">
                  <a16:creationId xmlns:a16="http://schemas.microsoft.com/office/drawing/2014/main" id="{570B9FC0-A10B-DB7D-66B7-2DF6BB564060}"/>
                </a:ext>
              </a:extLst>
            </p:cNvPr>
            <p:cNvSpPr/>
            <p:nvPr/>
          </p:nvSpPr>
          <p:spPr>
            <a:xfrm>
              <a:off x="10556479" y="349699"/>
              <a:ext cx="52448" cy="51301"/>
            </a:xfrm>
            <a:custGeom>
              <a:avLst/>
              <a:gdLst>
                <a:gd name="connsiteX0" fmla="*/ 0 w 52448"/>
                <a:gd name="connsiteY0" fmla="*/ 32343 h 51301"/>
                <a:gd name="connsiteX1" fmla="*/ 43707 w 52448"/>
                <a:gd name="connsiteY1" fmla="*/ 0 h 51301"/>
                <a:gd name="connsiteX2" fmla="*/ 52449 w 52448"/>
                <a:gd name="connsiteY2" fmla="*/ 3497 h 51301"/>
                <a:gd name="connsiteX3" fmla="*/ 0 w 52448"/>
                <a:gd name="connsiteY3" fmla="*/ 47204 h 51301"/>
                <a:gd name="connsiteX4" fmla="*/ 0 w 52448"/>
                <a:gd name="connsiteY4" fmla="*/ 32343 h 51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8" h="51301">
                  <a:moveTo>
                    <a:pt x="0" y="32343"/>
                  </a:moveTo>
                  <a:cubicBezTo>
                    <a:pt x="14861" y="21854"/>
                    <a:pt x="28847" y="10490"/>
                    <a:pt x="43707" y="0"/>
                  </a:cubicBezTo>
                  <a:cubicBezTo>
                    <a:pt x="46330" y="874"/>
                    <a:pt x="49826" y="2622"/>
                    <a:pt x="52449" y="3497"/>
                  </a:cubicBezTo>
                  <a:cubicBezTo>
                    <a:pt x="50700" y="37588"/>
                    <a:pt x="41085" y="61190"/>
                    <a:pt x="0" y="47204"/>
                  </a:cubicBezTo>
                  <a:cubicBezTo>
                    <a:pt x="0" y="41959"/>
                    <a:pt x="0" y="37588"/>
                    <a:pt x="0" y="32343"/>
                  </a:cubicBezTo>
                  <a:close/>
                </a:path>
              </a:pathLst>
            </a:custGeom>
            <a:solidFill>
              <a:srgbClr val="469784"/>
            </a:solidFill>
            <a:ln w="8731" cap="flat">
              <a:noFill/>
              <a:prstDash val="solid"/>
              <a:miter/>
            </a:ln>
          </p:spPr>
          <p:txBody>
            <a:bodyPr rtlCol="0" anchor="ctr"/>
            <a:lstStyle/>
            <a:p>
              <a:endParaRPr lang="en-GB"/>
            </a:p>
          </p:txBody>
        </p:sp>
        <p:sp>
          <p:nvSpPr>
            <p:cNvPr id="1657" name="Freeform: Shape 1656">
              <a:extLst>
                <a:ext uri="{FF2B5EF4-FFF2-40B4-BE49-F238E27FC236}">
                  <a16:creationId xmlns:a16="http://schemas.microsoft.com/office/drawing/2014/main" id="{EE35A335-2B30-CD69-06EE-2F02B4CFB2C7}"/>
                </a:ext>
              </a:extLst>
            </p:cNvPr>
            <p:cNvSpPr/>
            <p:nvPr/>
          </p:nvSpPr>
          <p:spPr>
            <a:xfrm>
              <a:off x="10248781" y="1516679"/>
              <a:ext cx="6993" cy="6993"/>
            </a:xfrm>
            <a:custGeom>
              <a:avLst/>
              <a:gdLst>
                <a:gd name="connsiteX0" fmla="*/ 6993 w 6993"/>
                <a:gd name="connsiteY0" fmla="*/ 0 h 6993"/>
                <a:gd name="connsiteX1" fmla="*/ 0 w 6993"/>
                <a:gd name="connsiteY1" fmla="*/ 6993 h 6993"/>
                <a:gd name="connsiteX2" fmla="*/ 6993 w 6993"/>
                <a:gd name="connsiteY2" fmla="*/ 0 h 6993"/>
              </a:gdLst>
              <a:ahLst/>
              <a:cxnLst>
                <a:cxn ang="0">
                  <a:pos x="connsiteX0" y="connsiteY0"/>
                </a:cxn>
                <a:cxn ang="0">
                  <a:pos x="connsiteX1" y="connsiteY1"/>
                </a:cxn>
                <a:cxn ang="0">
                  <a:pos x="connsiteX2" y="connsiteY2"/>
                </a:cxn>
              </a:cxnLst>
              <a:rect l="l" t="t" r="r" b="b"/>
              <a:pathLst>
                <a:path w="6993" h="6993">
                  <a:moveTo>
                    <a:pt x="6993" y="0"/>
                  </a:moveTo>
                  <a:cubicBezTo>
                    <a:pt x="4371" y="2622"/>
                    <a:pt x="1748" y="4371"/>
                    <a:pt x="0" y="6993"/>
                  </a:cubicBezTo>
                  <a:cubicBezTo>
                    <a:pt x="1748" y="5245"/>
                    <a:pt x="4371" y="2622"/>
                    <a:pt x="6993" y="0"/>
                  </a:cubicBezTo>
                  <a:close/>
                </a:path>
              </a:pathLst>
            </a:custGeom>
            <a:solidFill>
              <a:srgbClr val="BE7625"/>
            </a:solidFill>
            <a:ln w="8731" cap="flat">
              <a:noFill/>
              <a:prstDash val="solid"/>
              <a:miter/>
            </a:ln>
          </p:spPr>
          <p:txBody>
            <a:bodyPr rtlCol="0" anchor="ctr"/>
            <a:lstStyle/>
            <a:p>
              <a:endParaRPr lang="en-GB"/>
            </a:p>
          </p:txBody>
        </p:sp>
        <p:sp>
          <p:nvSpPr>
            <p:cNvPr id="1658" name="Freeform: Shape 1657">
              <a:extLst>
                <a:ext uri="{FF2B5EF4-FFF2-40B4-BE49-F238E27FC236}">
                  <a16:creationId xmlns:a16="http://schemas.microsoft.com/office/drawing/2014/main" id="{EED606A7-6B0C-3A9D-C3FC-ECC5A7B450DA}"/>
                </a:ext>
              </a:extLst>
            </p:cNvPr>
            <p:cNvSpPr/>
            <p:nvPr/>
          </p:nvSpPr>
          <p:spPr>
            <a:xfrm>
              <a:off x="10336097" y="2963300"/>
              <a:ext cx="15832" cy="16693"/>
            </a:xfrm>
            <a:custGeom>
              <a:avLst/>
              <a:gdLst>
                <a:gd name="connsiteX0" fmla="*/ 15832 w 15832"/>
                <a:gd name="connsiteY0" fmla="*/ 6204 h 16693"/>
                <a:gd name="connsiteX1" fmla="*/ 8839 w 15832"/>
                <a:gd name="connsiteY1" fmla="*/ 16694 h 16693"/>
                <a:gd name="connsiteX2" fmla="*/ 97 w 15832"/>
                <a:gd name="connsiteY2" fmla="*/ 7078 h 16693"/>
                <a:gd name="connsiteX3" fmla="*/ 6216 w 15832"/>
                <a:gd name="connsiteY3" fmla="*/ 85 h 16693"/>
                <a:gd name="connsiteX4" fmla="*/ 15832 w 15832"/>
                <a:gd name="connsiteY4" fmla="*/ 6204 h 16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2" h="16693">
                  <a:moveTo>
                    <a:pt x="15832" y="6204"/>
                  </a:moveTo>
                  <a:cubicBezTo>
                    <a:pt x="13210" y="10575"/>
                    <a:pt x="10587" y="13197"/>
                    <a:pt x="8839" y="16694"/>
                  </a:cubicBezTo>
                  <a:cubicBezTo>
                    <a:pt x="5342" y="13197"/>
                    <a:pt x="1846" y="10575"/>
                    <a:pt x="97" y="7078"/>
                  </a:cubicBezTo>
                  <a:cubicBezTo>
                    <a:pt x="-777" y="5330"/>
                    <a:pt x="4468" y="-789"/>
                    <a:pt x="6216" y="85"/>
                  </a:cubicBezTo>
                  <a:cubicBezTo>
                    <a:pt x="8839" y="85"/>
                    <a:pt x="12336" y="3581"/>
                    <a:pt x="15832" y="6204"/>
                  </a:cubicBezTo>
                  <a:close/>
                </a:path>
              </a:pathLst>
            </a:custGeom>
            <a:solidFill>
              <a:srgbClr val="237E97"/>
            </a:solidFill>
            <a:ln w="8731" cap="flat">
              <a:noFill/>
              <a:prstDash val="solid"/>
              <a:miter/>
            </a:ln>
          </p:spPr>
          <p:txBody>
            <a:bodyPr rtlCol="0" anchor="ctr"/>
            <a:lstStyle/>
            <a:p>
              <a:endParaRPr lang="en-GB"/>
            </a:p>
          </p:txBody>
        </p:sp>
        <p:sp>
          <p:nvSpPr>
            <p:cNvPr id="1659" name="Freeform: Shape 1658">
              <a:extLst>
                <a:ext uri="{FF2B5EF4-FFF2-40B4-BE49-F238E27FC236}">
                  <a16:creationId xmlns:a16="http://schemas.microsoft.com/office/drawing/2014/main" id="{031D2C1F-AD95-159A-311A-27B4B3EB8779}"/>
                </a:ext>
              </a:extLst>
            </p:cNvPr>
            <p:cNvSpPr/>
            <p:nvPr/>
          </p:nvSpPr>
          <p:spPr>
            <a:xfrm>
              <a:off x="8839663" y="1482587"/>
              <a:ext cx="18356" cy="57693"/>
            </a:xfrm>
            <a:custGeom>
              <a:avLst/>
              <a:gdLst>
                <a:gd name="connsiteX0" fmla="*/ 3497 w 18356"/>
                <a:gd name="connsiteY0" fmla="*/ 0 h 57693"/>
                <a:gd name="connsiteX1" fmla="*/ 18357 w 18356"/>
                <a:gd name="connsiteY1" fmla="*/ 874 h 57693"/>
                <a:gd name="connsiteX2" fmla="*/ 0 w 18356"/>
                <a:gd name="connsiteY2" fmla="*/ 57693 h 57693"/>
                <a:gd name="connsiteX3" fmla="*/ 3497 w 18356"/>
                <a:gd name="connsiteY3" fmla="*/ 0 h 57693"/>
              </a:gdLst>
              <a:ahLst/>
              <a:cxnLst>
                <a:cxn ang="0">
                  <a:pos x="connsiteX0" y="connsiteY0"/>
                </a:cxn>
                <a:cxn ang="0">
                  <a:pos x="connsiteX1" y="connsiteY1"/>
                </a:cxn>
                <a:cxn ang="0">
                  <a:pos x="connsiteX2" y="connsiteY2"/>
                </a:cxn>
                <a:cxn ang="0">
                  <a:pos x="connsiteX3" y="connsiteY3"/>
                </a:cxn>
              </a:cxnLst>
              <a:rect l="l" t="t" r="r" b="b"/>
              <a:pathLst>
                <a:path w="18356" h="57693">
                  <a:moveTo>
                    <a:pt x="3497" y="0"/>
                  </a:moveTo>
                  <a:cubicBezTo>
                    <a:pt x="8741" y="0"/>
                    <a:pt x="13112" y="0"/>
                    <a:pt x="18357" y="874"/>
                  </a:cubicBezTo>
                  <a:cubicBezTo>
                    <a:pt x="12238" y="20105"/>
                    <a:pt x="6119" y="38462"/>
                    <a:pt x="0" y="57693"/>
                  </a:cubicBezTo>
                  <a:cubicBezTo>
                    <a:pt x="874" y="37588"/>
                    <a:pt x="2622" y="18357"/>
                    <a:pt x="3497" y="0"/>
                  </a:cubicBezTo>
                  <a:close/>
                </a:path>
              </a:pathLst>
            </a:custGeom>
            <a:solidFill>
              <a:srgbClr val="D6273B"/>
            </a:solidFill>
            <a:ln w="8731" cap="flat">
              <a:noFill/>
              <a:prstDash val="solid"/>
              <a:miter/>
            </a:ln>
          </p:spPr>
          <p:txBody>
            <a:bodyPr rtlCol="0" anchor="ctr"/>
            <a:lstStyle/>
            <a:p>
              <a:endParaRPr lang="en-GB"/>
            </a:p>
          </p:txBody>
        </p:sp>
        <p:sp>
          <p:nvSpPr>
            <p:cNvPr id="1660" name="Freeform: Shape 1659">
              <a:extLst>
                <a:ext uri="{FF2B5EF4-FFF2-40B4-BE49-F238E27FC236}">
                  <a16:creationId xmlns:a16="http://schemas.microsoft.com/office/drawing/2014/main" id="{68B852AA-76AF-6FFB-8D87-990751928CE2}"/>
                </a:ext>
              </a:extLst>
            </p:cNvPr>
            <p:cNvSpPr/>
            <p:nvPr/>
          </p:nvSpPr>
          <p:spPr>
            <a:xfrm>
              <a:off x="10764525" y="4532470"/>
              <a:ext cx="8741" cy="6119"/>
            </a:xfrm>
            <a:custGeom>
              <a:avLst/>
              <a:gdLst>
                <a:gd name="connsiteX0" fmla="*/ 0 w 8741"/>
                <a:gd name="connsiteY0" fmla="*/ 6119 h 6119"/>
                <a:gd name="connsiteX1" fmla="*/ 8741 w 8741"/>
                <a:gd name="connsiteY1" fmla="*/ 0 h 6119"/>
                <a:gd name="connsiteX2" fmla="*/ 0 w 8741"/>
                <a:gd name="connsiteY2" fmla="*/ 6119 h 6119"/>
              </a:gdLst>
              <a:ahLst/>
              <a:cxnLst>
                <a:cxn ang="0">
                  <a:pos x="connsiteX0" y="connsiteY0"/>
                </a:cxn>
                <a:cxn ang="0">
                  <a:pos x="connsiteX1" y="connsiteY1"/>
                </a:cxn>
                <a:cxn ang="0">
                  <a:pos x="connsiteX2" y="connsiteY2"/>
                </a:cxn>
              </a:cxnLst>
              <a:rect l="l" t="t" r="r" b="b"/>
              <a:pathLst>
                <a:path w="8741" h="6119">
                  <a:moveTo>
                    <a:pt x="0" y="6119"/>
                  </a:moveTo>
                  <a:cubicBezTo>
                    <a:pt x="2622" y="4371"/>
                    <a:pt x="6119" y="1748"/>
                    <a:pt x="8741" y="0"/>
                  </a:cubicBezTo>
                  <a:cubicBezTo>
                    <a:pt x="6119" y="1748"/>
                    <a:pt x="3497" y="4371"/>
                    <a:pt x="0" y="6119"/>
                  </a:cubicBezTo>
                  <a:close/>
                </a:path>
              </a:pathLst>
            </a:custGeom>
            <a:solidFill>
              <a:srgbClr val="923957"/>
            </a:solidFill>
            <a:ln w="8731" cap="flat">
              <a:noFill/>
              <a:prstDash val="solid"/>
              <a:miter/>
            </a:ln>
          </p:spPr>
          <p:txBody>
            <a:bodyPr rtlCol="0" anchor="ctr"/>
            <a:lstStyle/>
            <a:p>
              <a:endParaRPr lang="en-GB"/>
            </a:p>
          </p:txBody>
        </p:sp>
        <p:sp>
          <p:nvSpPr>
            <p:cNvPr id="1661" name="Freeform: Shape 1660">
              <a:extLst>
                <a:ext uri="{FF2B5EF4-FFF2-40B4-BE49-F238E27FC236}">
                  <a16:creationId xmlns:a16="http://schemas.microsoft.com/office/drawing/2014/main" id="{A975772A-E9D7-F54C-5B5C-6A1B2831FC9E}"/>
                </a:ext>
              </a:extLst>
            </p:cNvPr>
            <p:cNvSpPr/>
            <p:nvPr/>
          </p:nvSpPr>
          <p:spPr>
            <a:xfrm>
              <a:off x="10002272" y="5426718"/>
              <a:ext cx="28846" cy="23601"/>
            </a:xfrm>
            <a:custGeom>
              <a:avLst/>
              <a:gdLst>
                <a:gd name="connsiteX0" fmla="*/ 28847 w 28846"/>
                <a:gd name="connsiteY0" fmla="*/ 23602 h 23601"/>
                <a:gd name="connsiteX1" fmla="*/ 0 w 28846"/>
                <a:gd name="connsiteY1" fmla="*/ 22727 h 23601"/>
                <a:gd name="connsiteX2" fmla="*/ 13112 w 28846"/>
                <a:gd name="connsiteY2" fmla="*/ 0 h 23601"/>
                <a:gd name="connsiteX3" fmla="*/ 28847 w 28846"/>
                <a:gd name="connsiteY3" fmla="*/ 23602 h 23601"/>
              </a:gdLst>
              <a:ahLst/>
              <a:cxnLst>
                <a:cxn ang="0">
                  <a:pos x="connsiteX0" y="connsiteY0"/>
                </a:cxn>
                <a:cxn ang="0">
                  <a:pos x="connsiteX1" y="connsiteY1"/>
                </a:cxn>
                <a:cxn ang="0">
                  <a:pos x="connsiteX2" y="connsiteY2"/>
                </a:cxn>
                <a:cxn ang="0">
                  <a:pos x="connsiteX3" y="connsiteY3"/>
                </a:cxn>
              </a:cxnLst>
              <a:rect l="l" t="t" r="r" b="b"/>
              <a:pathLst>
                <a:path w="28846" h="23601">
                  <a:moveTo>
                    <a:pt x="28847" y="23602"/>
                  </a:moveTo>
                  <a:cubicBezTo>
                    <a:pt x="19231" y="23602"/>
                    <a:pt x="9616" y="23602"/>
                    <a:pt x="0" y="22727"/>
                  </a:cubicBezTo>
                  <a:cubicBezTo>
                    <a:pt x="4371" y="14861"/>
                    <a:pt x="8741" y="7867"/>
                    <a:pt x="13112" y="0"/>
                  </a:cubicBezTo>
                  <a:cubicBezTo>
                    <a:pt x="18357" y="7867"/>
                    <a:pt x="23602" y="15734"/>
                    <a:pt x="28847" y="23602"/>
                  </a:cubicBezTo>
                  <a:close/>
                </a:path>
              </a:pathLst>
            </a:custGeom>
            <a:solidFill>
              <a:srgbClr val="D6273B"/>
            </a:solidFill>
            <a:ln w="8731" cap="flat">
              <a:noFill/>
              <a:prstDash val="solid"/>
              <a:miter/>
            </a:ln>
          </p:spPr>
          <p:txBody>
            <a:bodyPr rtlCol="0" anchor="ctr"/>
            <a:lstStyle/>
            <a:p>
              <a:endParaRPr lang="en-GB"/>
            </a:p>
          </p:txBody>
        </p:sp>
        <p:sp>
          <p:nvSpPr>
            <p:cNvPr id="1662" name="Freeform: Shape 1661">
              <a:extLst>
                <a:ext uri="{FF2B5EF4-FFF2-40B4-BE49-F238E27FC236}">
                  <a16:creationId xmlns:a16="http://schemas.microsoft.com/office/drawing/2014/main" id="{583F1BAB-D46C-E59C-10AB-BA5569F28F8A}"/>
                </a:ext>
              </a:extLst>
            </p:cNvPr>
            <p:cNvSpPr/>
            <p:nvPr/>
          </p:nvSpPr>
          <p:spPr>
            <a:xfrm>
              <a:off x="10066959" y="5421473"/>
              <a:ext cx="24476" cy="19230"/>
            </a:xfrm>
            <a:custGeom>
              <a:avLst/>
              <a:gdLst>
                <a:gd name="connsiteX0" fmla="*/ 0 w 24476"/>
                <a:gd name="connsiteY0" fmla="*/ 1748 h 19230"/>
                <a:gd name="connsiteX1" fmla="*/ 6993 w 24476"/>
                <a:gd name="connsiteY1" fmla="*/ 0 h 19230"/>
                <a:gd name="connsiteX2" fmla="*/ 24476 w 24476"/>
                <a:gd name="connsiteY2" fmla="*/ 19231 h 19230"/>
                <a:gd name="connsiteX3" fmla="*/ 1748 w 24476"/>
                <a:gd name="connsiteY3" fmla="*/ 17483 h 19230"/>
                <a:gd name="connsiteX4" fmla="*/ 0 w 24476"/>
                <a:gd name="connsiteY4" fmla="*/ 1748 h 19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9230">
                  <a:moveTo>
                    <a:pt x="0" y="1748"/>
                  </a:moveTo>
                  <a:cubicBezTo>
                    <a:pt x="2622" y="1748"/>
                    <a:pt x="5245" y="874"/>
                    <a:pt x="6993" y="0"/>
                  </a:cubicBezTo>
                  <a:cubicBezTo>
                    <a:pt x="13112" y="6119"/>
                    <a:pt x="18357" y="13112"/>
                    <a:pt x="24476" y="19231"/>
                  </a:cubicBezTo>
                  <a:cubicBezTo>
                    <a:pt x="16609" y="18357"/>
                    <a:pt x="9616" y="18357"/>
                    <a:pt x="1748" y="17483"/>
                  </a:cubicBezTo>
                  <a:cubicBezTo>
                    <a:pt x="1748" y="12238"/>
                    <a:pt x="874" y="6993"/>
                    <a:pt x="0" y="1748"/>
                  </a:cubicBezTo>
                  <a:close/>
                </a:path>
              </a:pathLst>
            </a:custGeom>
            <a:solidFill>
              <a:srgbClr val="DB7F59"/>
            </a:solidFill>
            <a:ln w="8731" cap="flat">
              <a:noFill/>
              <a:prstDash val="solid"/>
              <a:miter/>
            </a:ln>
          </p:spPr>
          <p:txBody>
            <a:bodyPr rtlCol="0" anchor="ctr"/>
            <a:lstStyle/>
            <a:p>
              <a:endParaRPr lang="en-GB"/>
            </a:p>
          </p:txBody>
        </p:sp>
        <p:sp>
          <p:nvSpPr>
            <p:cNvPr id="1663" name="Freeform: Shape 1662">
              <a:extLst>
                <a:ext uri="{FF2B5EF4-FFF2-40B4-BE49-F238E27FC236}">
                  <a16:creationId xmlns:a16="http://schemas.microsoft.com/office/drawing/2014/main" id="{D84B56A5-5C95-0E82-551E-9D92FE31E6EA}"/>
                </a:ext>
              </a:extLst>
            </p:cNvPr>
            <p:cNvSpPr/>
            <p:nvPr/>
          </p:nvSpPr>
          <p:spPr>
            <a:xfrm>
              <a:off x="11368557" y="879429"/>
              <a:ext cx="8741" cy="6993"/>
            </a:xfrm>
            <a:custGeom>
              <a:avLst/>
              <a:gdLst>
                <a:gd name="connsiteX0" fmla="*/ 0 w 8741"/>
                <a:gd name="connsiteY0" fmla="*/ 0 h 6993"/>
                <a:gd name="connsiteX1" fmla="*/ 8741 w 8741"/>
                <a:gd name="connsiteY1" fmla="*/ 6993 h 6993"/>
                <a:gd name="connsiteX2" fmla="*/ 0 w 8741"/>
                <a:gd name="connsiteY2" fmla="*/ 0 h 6993"/>
              </a:gdLst>
              <a:ahLst/>
              <a:cxnLst>
                <a:cxn ang="0">
                  <a:pos x="connsiteX0" y="connsiteY0"/>
                </a:cxn>
                <a:cxn ang="0">
                  <a:pos x="connsiteX1" y="connsiteY1"/>
                </a:cxn>
                <a:cxn ang="0">
                  <a:pos x="connsiteX2" y="connsiteY2"/>
                </a:cxn>
              </a:cxnLst>
              <a:rect l="l" t="t" r="r" b="b"/>
              <a:pathLst>
                <a:path w="8741" h="6993">
                  <a:moveTo>
                    <a:pt x="0" y="0"/>
                  </a:moveTo>
                  <a:cubicBezTo>
                    <a:pt x="2623" y="2622"/>
                    <a:pt x="5245" y="5245"/>
                    <a:pt x="8741" y="6993"/>
                  </a:cubicBezTo>
                  <a:cubicBezTo>
                    <a:pt x="5245" y="4371"/>
                    <a:pt x="2623" y="2622"/>
                    <a:pt x="0" y="0"/>
                  </a:cubicBezTo>
                  <a:close/>
                </a:path>
              </a:pathLst>
            </a:custGeom>
            <a:solidFill>
              <a:srgbClr val="7E4E29"/>
            </a:solidFill>
            <a:ln w="8731" cap="flat">
              <a:noFill/>
              <a:prstDash val="solid"/>
              <a:miter/>
            </a:ln>
          </p:spPr>
          <p:txBody>
            <a:bodyPr rtlCol="0" anchor="ctr"/>
            <a:lstStyle/>
            <a:p>
              <a:endParaRPr lang="en-GB"/>
            </a:p>
          </p:txBody>
        </p:sp>
        <p:sp>
          <p:nvSpPr>
            <p:cNvPr id="1664" name="Freeform: Shape 1663">
              <a:extLst>
                <a:ext uri="{FF2B5EF4-FFF2-40B4-BE49-F238E27FC236}">
                  <a16:creationId xmlns:a16="http://schemas.microsoft.com/office/drawing/2014/main" id="{95F16304-E98D-1719-FAF6-0A365F271251}"/>
                </a:ext>
              </a:extLst>
            </p:cNvPr>
            <p:cNvSpPr/>
            <p:nvPr/>
          </p:nvSpPr>
          <p:spPr>
            <a:xfrm>
              <a:off x="10275879" y="5624274"/>
              <a:ext cx="17482" cy="655"/>
            </a:xfrm>
            <a:custGeom>
              <a:avLst/>
              <a:gdLst>
                <a:gd name="connsiteX0" fmla="*/ 17483 w 17482"/>
                <a:gd name="connsiteY0" fmla="*/ 0 h 655"/>
                <a:gd name="connsiteX1" fmla="*/ 0 w 17482"/>
                <a:gd name="connsiteY1" fmla="*/ 0 h 655"/>
                <a:gd name="connsiteX2" fmla="*/ 0 w 17482"/>
                <a:gd name="connsiteY2" fmla="*/ 0 h 655"/>
                <a:gd name="connsiteX3" fmla="*/ 17483 w 17482"/>
                <a:gd name="connsiteY3" fmla="*/ 0 h 655"/>
                <a:gd name="connsiteX4" fmla="*/ 17483 w 17482"/>
                <a:gd name="connsiteY4" fmla="*/ 0 h 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655">
                  <a:moveTo>
                    <a:pt x="17483" y="0"/>
                  </a:moveTo>
                  <a:cubicBezTo>
                    <a:pt x="11364" y="0"/>
                    <a:pt x="6119" y="0"/>
                    <a:pt x="0" y="0"/>
                  </a:cubicBezTo>
                  <a:cubicBezTo>
                    <a:pt x="0" y="0"/>
                    <a:pt x="0" y="0"/>
                    <a:pt x="0" y="0"/>
                  </a:cubicBezTo>
                  <a:cubicBezTo>
                    <a:pt x="5245" y="874"/>
                    <a:pt x="11364" y="874"/>
                    <a:pt x="17483" y="0"/>
                  </a:cubicBezTo>
                  <a:lnTo>
                    <a:pt x="17483" y="0"/>
                  </a:lnTo>
                  <a:close/>
                </a:path>
              </a:pathLst>
            </a:custGeom>
            <a:solidFill>
              <a:srgbClr val="E96E81"/>
            </a:solidFill>
            <a:ln w="8731" cap="flat">
              <a:noFill/>
              <a:prstDash val="solid"/>
              <a:miter/>
            </a:ln>
          </p:spPr>
          <p:txBody>
            <a:bodyPr rtlCol="0" anchor="ctr"/>
            <a:lstStyle/>
            <a:p>
              <a:endParaRPr lang="en-GB"/>
            </a:p>
          </p:txBody>
        </p:sp>
        <p:sp>
          <p:nvSpPr>
            <p:cNvPr id="1665" name="Freeform: Shape 1664">
              <a:extLst>
                <a:ext uri="{FF2B5EF4-FFF2-40B4-BE49-F238E27FC236}">
                  <a16:creationId xmlns:a16="http://schemas.microsoft.com/office/drawing/2014/main" id="{33E72BB5-480C-8D58-48B8-059A09C77459}"/>
                </a:ext>
              </a:extLst>
            </p:cNvPr>
            <p:cNvSpPr/>
            <p:nvPr/>
          </p:nvSpPr>
          <p:spPr>
            <a:xfrm>
              <a:off x="10293362" y="5624760"/>
              <a:ext cx="3496" cy="3010"/>
            </a:xfrm>
            <a:custGeom>
              <a:avLst/>
              <a:gdLst>
                <a:gd name="connsiteX0" fmla="*/ 0 w 3496"/>
                <a:gd name="connsiteY0" fmla="*/ 389 h 3010"/>
                <a:gd name="connsiteX1" fmla="*/ 3497 w 3496"/>
                <a:gd name="connsiteY1" fmla="*/ 3011 h 3010"/>
                <a:gd name="connsiteX2" fmla="*/ 0 w 3496"/>
                <a:gd name="connsiteY2" fmla="*/ 389 h 3010"/>
                <a:gd name="connsiteX3" fmla="*/ 0 w 3496"/>
                <a:gd name="connsiteY3" fmla="*/ 389 h 3010"/>
              </a:gdLst>
              <a:ahLst/>
              <a:cxnLst>
                <a:cxn ang="0">
                  <a:pos x="connsiteX0" y="connsiteY0"/>
                </a:cxn>
                <a:cxn ang="0">
                  <a:pos x="connsiteX1" y="connsiteY1"/>
                </a:cxn>
                <a:cxn ang="0">
                  <a:pos x="connsiteX2" y="connsiteY2"/>
                </a:cxn>
                <a:cxn ang="0">
                  <a:pos x="connsiteX3" y="connsiteY3"/>
                </a:cxn>
              </a:cxnLst>
              <a:rect l="l" t="t" r="r" b="b"/>
              <a:pathLst>
                <a:path w="3496" h="3010">
                  <a:moveTo>
                    <a:pt x="0" y="389"/>
                  </a:moveTo>
                  <a:cubicBezTo>
                    <a:pt x="874" y="1263"/>
                    <a:pt x="2622" y="2137"/>
                    <a:pt x="3497" y="3011"/>
                  </a:cubicBezTo>
                  <a:cubicBezTo>
                    <a:pt x="1748" y="1263"/>
                    <a:pt x="874" y="389"/>
                    <a:pt x="0" y="389"/>
                  </a:cubicBezTo>
                  <a:cubicBezTo>
                    <a:pt x="0" y="-486"/>
                    <a:pt x="0" y="389"/>
                    <a:pt x="0" y="389"/>
                  </a:cubicBezTo>
                  <a:close/>
                </a:path>
              </a:pathLst>
            </a:custGeom>
            <a:solidFill>
              <a:srgbClr val="E96E81"/>
            </a:solidFill>
            <a:ln w="8731" cap="flat">
              <a:noFill/>
              <a:prstDash val="solid"/>
              <a:miter/>
            </a:ln>
          </p:spPr>
          <p:txBody>
            <a:bodyPr rtlCol="0" anchor="ctr"/>
            <a:lstStyle/>
            <a:p>
              <a:endParaRPr lang="en-GB"/>
            </a:p>
          </p:txBody>
        </p:sp>
        <p:sp>
          <p:nvSpPr>
            <p:cNvPr id="1666" name="Freeform: Shape 1665">
              <a:extLst>
                <a:ext uri="{FF2B5EF4-FFF2-40B4-BE49-F238E27FC236}">
                  <a16:creationId xmlns:a16="http://schemas.microsoft.com/office/drawing/2014/main" id="{0F5D0B05-70E1-5ED5-B26C-A89BACB1F040}"/>
                </a:ext>
              </a:extLst>
            </p:cNvPr>
            <p:cNvSpPr/>
            <p:nvPr/>
          </p:nvSpPr>
          <p:spPr>
            <a:xfrm>
              <a:off x="10603682" y="5802599"/>
              <a:ext cx="20105" cy="18356"/>
            </a:xfrm>
            <a:custGeom>
              <a:avLst/>
              <a:gdLst>
                <a:gd name="connsiteX0" fmla="*/ 0 w 20105"/>
                <a:gd name="connsiteY0" fmla="*/ 6993 h 18356"/>
                <a:gd name="connsiteX1" fmla="*/ 16609 w 20105"/>
                <a:gd name="connsiteY1" fmla="*/ 0 h 18356"/>
                <a:gd name="connsiteX2" fmla="*/ 20105 w 20105"/>
                <a:gd name="connsiteY2" fmla="*/ 18357 h 18356"/>
                <a:gd name="connsiteX3" fmla="*/ 0 w 20105"/>
                <a:gd name="connsiteY3" fmla="*/ 6993 h 18356"/>
              </a:gdLst>
              <a:ahLst/>
              <a:cxnLst>
                <a:cxn ang="0">
                  <a:pos x="connsiteX0" y="connsiteY0"/>
                </a:cxn>
                <a:cxn ang="0">
                  <a:pos x="connsiteX1" y="connsiteY1"/>
                </a:cxn>
                <a:cxn ang="0">
                  <a:pos x="connsiteX2" y="connsiteY2"/>
                </a:cxn>
                <a:cxn ang="0">
                  <a:pos x="connsiteX3" y="connsiteY3"/>
                </a:cxn>
              </a:cxnLst>
              <a:rect l="l" t="t" r="r" b="b"/>
              <a:pathLst>
                <a:path w="20105" h="18356">
                  <a:moveTo>
                    <a:pt x="0" y="6993"/>
                  </a:moveTo>
                  <a:cubicBezTo>
                    <a:pt x="5245" y="4371"/>
                    <a:pt x="11364" y="1748"/>
                    <a:pt x="16609" y="0"/>
                  </a:cubicBezTo>
                  <a:cubicBezTo>
                    <a:pt x="17483" y="6119"/>
                    <a:pt x="18357" y="12238"/>
                    <a:pt x="20105" y="18357"/>
                  </a:cubicBezTo>
                  <a:cubicBezTo>
                    <a:pt x="13112" y="13986"/>
                    <a:pt x="6119" y="10490"/>
                    <a:pt x="0" y="6993"/>
                  </a:cubicBezTo>
                  <a:close/>
                </a:path>
              </a:pathLst>
            </a:custGeom>
            <a:solidFill>
              <a:srgbClr val="6C2D67"/>
            </a:solidFill>
            <a:ln w="8731" cap="flat">
              <a:noFill/>
              <a:prstDash val="solid"/>
              <a:miter/>
            </a:ln>
          </p:spPr>
          <p:txBody>
            <a:bodyPr rtlCol="0" anchor="ctr"/>
            <a:lstStyle/>
            <a:p>
              <a:endParaRPr lang="en-GB"/>
            </a:p>
          </p:txBody>
        </p:sp>
        <p:sp>
          <p:nvSpPr>
            <p:cNvPr id="1667" name="Freeform: Shape 1666">
              <a:extLst>
                <a:ext uri="{FF2B5EF4-FFF2-40B4-BE49-F238E27FC236}">
                  <a16:creationId xmlns:a16="http://schemas.microsoft.com/office/drawing/2014/main" id="{44E94610-FA26-47DF-BED2-D3C214C6AE6B}"/>
                </a:ext>
              </a:extLst>
            </p:cNvPr>
            <p:cNvSpPr/>
            <p:nvPr/>
          </p:nvSpPr>
          <p:spPr>
            <a:xfrm>
              <a:off x="10729559" y="5832320"/>
              <a:ext cx="9615" cy="10489"/>
            </a:xfrm>
            <a:custGeom>
              <a:avLst/>
              <a:gdLst>
                <a:gd name="connsiteX0" fmla="*/ 874 w 9615"/>
                <a:gd name="connsiteY0" fmla="*/ 1748 h 10489"/>
                <a:gd name="connsiteX1" fmla="*/ 9615 w 9615"/>
                <a:gd name="connsiteY1" fmla="*/ 0 h 10489"/>
                <a:gd name="connsiteX2" fmla="*/ 0 w 9615"/>
                <a:gd name="connsiteY2" fmla="*/ 10489 h 10489"/>
                <a:gd name="connsiteX3" fmla="*/ 874 w 9615"/>
                <a:gd name="connsiteY3" fmla="*/ 1748 h 10489"/>
              </a:gdLst>
              <a:ahLst/>
              <a:cxnLst>
                <a:cxn ang="0">
                  <a:pos x="connsiteX0" y="connsiteY0"/>
                </a:cxn>
                <a:cxn ang="0">
                  <a:pos x="connsiteX1" y="connsiteY1"/>
                </a:cxn>
                <a:cxn ang="0">
                  <a:pos x="connsiteX2" y="connsiteY2"/>
                </a:cxn>
                <a:cxn ang="0">
                  <a:pos x="connsiteX3" y="connsiteY3"/>
                </a:cxn>
              </a:cxnLst>
              <a:rect l="l" t="t" r="r" b="b"/>
              <a:pathLst>
                <a:path w="9615" h="10489">
                  <a:moveTo>
                    <a:pt x="874" y="1748"/>
                  </a:moveTo>
                  <a:cubicBezTo>
                    <a:pt x="3497" y="874"/>
                    <a:pt x="6993" y="874"/>
                    <a:pt x="9615" y="0"/>
                  </a:cubicBezTo>
                  <a:cubicBezTo>
                    <a:pt x="6119" y="3496"/>
                    <a:pt x="3497" y="6993"/>
                    <a:pt x="0" y="10489"/>
                  </a:cubicBezTo>
                  <a:cubicBezTo>
                    <a:pt x="0" y="6993"/>
                    <a:pt x="0" y="4371"/>
                    <a:pt x="874" y="1748"/>
                  </a:cubicBezTo>
                  <a:close/>
                </a:path>
              </a:pathLst>
            </a:custGeom>
            <a:solidFill>
              <a:srgbClr val="7B2B29"/>
            </a:solidFill>
            <a:ln w="8731" cap="flat">
              <a:noFill/>
              <a:prstDash val="solid"/>
              <a:miter/>
            </a:ln>
          </p:spPr>
          <p:txBody>
            <a:bodyPr rtlCol="0" anchor="ctr"/>
            <a:lstStyle/>
            <a:p>
              <a:endParaRPr lang="en-GB"/>
            </a:p>
          </p:txBody>
        </p:sp>
        <p:sp>
          <p:nvSpPr>
            <p:cNvPr id="1668" name="Freeform: Shape 1667">
              <a:extLst>
                <a:ext uri="{FF2B5EF4-FFF2-40B4-BE49-F238E27FC236}">
                  <a16:creationId xmlns:a16="http://schemas.microsoft.com/office/drawing/2014/main" id="{D255B43B-8F80-6C83-D928-4A328CCBAD5C}"/>
                </a:ext>
              </a:extLst>
            </p:cNvPr>
            <p:cNvSpPr/>
            <p:nvPr/>
          </p:nvSpPr>
          <p:spPr>
            <a:xfrm>
              <a:off x="10615046" y="5871656"/>
              <a:ext cx="53322" cy="34091"/>
            </a:xfrm>
            <a:custGeom>
              <a:avLst/>
              <a:gdLst>
                <a:gd name="connsiteX0" fmla="*/ 1748 w 53322"/>
                <a:gd name="connsiteY0" fmla="*/ 24476 h 34091"/>
                <a:gd name="connsiteX1" fmla="*/ 0 w 53322"/>
                <a:gd name="connsiteY1" fmla="*/ 9615 h 34091"/>
                <a:gd name="connsiteX2" fmla="*/ 51574 w 53322"/>
                <a:gd name="connsiteY2" fmla="*/ 0 h 34091"/>
                <a:gd name="connsiteX3" fmla="*/ 53323 w 53322"/>
                <a:gd name="connsiteY3" fmla="*/ 34091 h 34091"/>
                <a:gd name="connsiteX4" fmla="*/ 45455 w 53322"/>
                <a:gd name="connsiteY4" fmla="*/ 33217 h 34091"/>
                <a:gd name="connsiteX5" fmla="*/ 1748 w 53322"/>
                <a:gd name="connsiteY5" fmla="*/ 24476 h 34091"/>
                <a:gd name="connsiteX6" fmla="*/ 1748 w 53322"/>
                <a:gd name="connsiteY6" fmla="*/ 24476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22" h="34091">
                  <a:moveTo>
                    <a:pt x="1748" y="24476"/>
                  </a:moveTo>
                  <a:cubicBezTo>
                    <a:pt x="874" y="19231"/>
                    <a:pt x="874" y="13986"/>
                    <a:pt x="0" y="9615"/>
                  </a:cubicBezTo>
                  <a:cubicBezTo>
                    <a:pt x="17483" y="6119"/>
                    <a:pt x="34092" y="3496"/>
                    <a:pt x="51574" y="0"/>
                  </a:cubicBezTo>
                  <a:cubicBezTo>
                    <a:pt x="52449" y="11364"/>
                    <a:pt x="52449" y="22727"/>
                    <a:pt x="53323" y="34091"/>
                  </a:cubicBezTo>
                  <a:cubicBezTo>
                    <a:pt x="50700" y="33217"/>
                    <a:pt x="48078" y="32343"/>
                    <a:pt x="45455" y="33217"/>
                  </a:cubicBezTo>
                  <a:cubicBezTo>
                    <a:pt x="29721" y="29721"/>
                    <a:pt x="15734" y="27098"/>
                    <a:pt x="1748" y="24476"/>
                  </a:cubicBezTo>
                  <a:lnTo>
                    <a:pt x="1748" y="24476"/>
                  </a:lnTo>
                  <a:close/>
                </a:path>
              </a:pathLst>
            </a:custGeom>
            <a:solidFill>
              <a:srgbClr val="BA3325"/>
            </a:solidFill>
            <a:ln w="8731" cap="flat">
              <a:noFill/>
              <a:prstDash val="solid"/>
              <a:miter/>
            </a:ln>
          </p:spPr>
          <p:txBody>
            <a:bodyPr rtlCol="0" anchor="ctr"/>
            <a:lstStyle/>
            <a:p>
              <a:endParaRPr lang="en-GB"/>
            </a:p>
          </p:txBody>
        </p:sp>
        <p:sp>
          <p:nvSpPr>
            <p:cNvPr id="1669" name="Freeform: Shape 1668">
              <a:extLst>
                <a:ext uri="{FF2B5EF4-FFF2-40B4-BE49-F238E27FC236}">
                  <a16:creationId xmlns:a16="http://schemas.microsoft.com/office/drawing/2014/main" id="{DD97A633-EDD7-66C5-51D8-7EB4759BBC36}"/>
                </a:ext>
              </a:extLst>
            </p:cNvPr>
            <p:cNvSpPr/>
            <p:nvPr/>
          </p:nvSpPr>
          <p:spPr>
            <a:xfrm>
              <a:off x="10634277" y="5903999"/>
              <a:ext cx="34965" cy="35840"/>
            </a:xfrm>
            <a:custGeom>
              <a:avLst/>
              <a:gdLst>
                <a:gd name="connsiteX0" fmla="*/ 25350 w 34965"/>
                <a:gd name="connsiteY0" fmla="*/ 0 h 35840"/>
                <a:gd name="connsiteX1" fmla="*/ 33218 w 34965"/>
                <a:gd name="connsiteY1" fmla="*/ 874 h 35840"/>
                <a:gd name="connsiteX2" fmla="*/ 34966 w 34965"/>
                <a:gd name="connsiteY2" fmla="*/ 10490 h 35840"/>
                <a:gd name="connsiteX3" fmla="*/ 27973 w 34965"/>
                <a:gd name="connsiteY3" fmla="*/ 34966 h 35840"/>
                <a:gd name="connsiteX4" fmla="*/ 20105 w 34965"/>
                <a:gd name="connsiteY4" fmla="*/ 35840 h 35840"/>
                <a:gd name="connsiteX5" fmla="*/ 0 w 34965"/>
                <a:gd name="connsiteY5" fmla="*/ 16609 h 35840"/>
                <a:gd name="connsiteX6" fmla="*/ 25350 w 34965"/>
                <a:gd name="connsiteY6" fmla="*/ 0 h 35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65" h="35840">
                  <a:moveTo>
                    <a:pt x="25350" y="0"/>
                  </a:moveTo>
                  <a:cubicBezTo>
                    <a:pt x="27973" y="0"/>
                    <a:pt x="30595" y="0"/>
                    <a:pt x="33218" y="874"/>
                  </a:cubicBezTo>
                  <a:cubicBezTo>
                    <a:pt x="34092" y="4371"/>
                    <a:pt x="34092" y="6994"/>
                    <a:pt x="34966" y="10490"/>
                  </a:cubicBezTo>
                  <a:cubicBezTo>
                    <a:pt x="32343" y="18357"/>
                    <a:pt x="30595" y="27099"/>
                    <a:pt x="27973" y="34966"/>
                  </a:cubicBezTo>
                  <a:cubicBezTo>
                    <a:pt x="25350" y="35840"/>
                    <a:pt x="22728" y="35840"/>
                    <a:pt x="20105" y="35840"/>
                  </a:cubicBezTo>
                  <a:cubicBezTo>
                    <a:pt x="13112" y="29721"/>
                    <a:pt x="6993" y="22728"/>
                    <a:pt x="0" y="16609"/>
                  </a:cubicBezTo>
                  <a:cubicBezTo>
                    <a:pt x="7867" y="11364"/>
                    <a:pt x="16609" y="6119"/>
                    <a:pt x="25350" y="0"/>
                  </a:cubicBezTo>
                  <a:close/>
                </a:path>
              </a:pathLst>
            </a:custGeom>
            <a:solidFill>
              <a:srgbClr val="8C5D5A"/>
            </a:solidFill>
            <a:ln w="8731" cap="flat">
              <a:noFill/>
              <a:prstDash val="solid"/>
              <a:miter/>
            </a:ln>
          </p:spPr>
          <p:txBody>
            <a:bodyPr rtlCol="0" anchor="ctr"/>
            <a:lstStyle/>
            <a:p>
              <a:endParaRPr lang="en-GB"/>
            </a:p>
          </p:txBody>
        </p:sp>
        <p:sp>
          <p:nvSpPr>
            <p:cNvPr id="1670" name="Freeform: Shape 1669">
              <a:extLst>
                <a:ext uri="{FF2B5EF4-FFF2-40B4-BE49-F238E27FC236}">
                  <a16:creationId xmlns:a16="http://schemas.microsoft.com/office/drawing/2014/main" id="{D4F781FA-CF5D-1DE0-F5E1-B4928B3A4B84}"/>
                </a:ext>
              </a:extLst>
            </p:cNvPr>
            <p:cNvSpPr/>
            <p:nvPr/>
          </p:nvSpPr>
          <p:spPr>
            <a:xfrm>
              <a:off x="10562598" y="5649624"/>
              <a:ext cx="9615" cy="18356"/>
            </a:xfrm>
            <a:custGeom>
              <a:avLst/>
              <a:gdLst>
                <a:gd name="connsiteX0" fmla="*/ 9616 w 9615"/>
                <a:gd name="connsiteY0" fmla="*/ 0 h 18356"/>
                <a:gd name="connsiteX1" fmla="*/ 0 w 9615"/>
                <a:gd name="connsiteY1" fmla="*/ 18357 h 18356"/>
                <a:gd name="connsiteX2" fmla="*/ 9616 w 9615"/>
                <a:gd name="connsiteY2" fmla="*/ 0 h 18356"/>
              </a:gdLst>
              <a:ahLst/>
              <a:cxnLst>
                <a:cxn ang="0">
                  <a:pos x="connsiteX0" y="connsiteY0"/>
                </a:cxn>
                <a:cxn ang="0">
                  <a:pos x="connsiteX1" y="connsiteY1"/>
                </a:cxn>
                <a:cxn ang="0">
                  <a:pos x="connsiteX2" y="connsiteY2"/>
                </a:cxn>
              </a:cxnLst>
              <a:rect l="l" t="t" r="r" b="b"/>
              <a:pathLst>
                <a:path w="9615" h="18356">
                  <a:moveTo>
                    <a:pt x="9616" y="0"/>
                  </a:moveTo>
                  <a:cubicBezTo>
                    <a:pt x="6119" y="6119"/>
                    <a:pt x="3497" y="12238"/>
                    <a:pt x="0" y="18357"/>
                  </a:cubicBezTo>
                  <a:cubicBezTo>
                    <a:pt x="3497" y="12238"/>
                    <a:pt x="6119" y="6119"/>
                    <a:pt x="9616" y="0"/>
                  </a:cubicBezTo>
                  <a:close/>
                </a:path>
              </a:pathLst>
            </a:custGeom>
            <a:solidFill>
              <a:srgbClr val="3D2226"/>
            </a:solidFill>
            <a:ln w="8731" cap="flat">
              <a:noFill/>
              <a:prstDash val="solid"/>
              <a:miter/>
            </a:ln>
          </p:spPr>
          <p:txBody>
            <a:bodyPr rtlCol="0" anchor="ctr"/>
            <a:lstStyle/>
            <a:p>
              <a:endParaRPr lang="en-GB"/>
            </a:p>
          </p:txBody>
        </p:sp>
        <p:sp>
          <p:nvSpPr>
            <p:cNvPr id="1671" name="Freeform: Shape 1670">
              <a:extLst>
                <a:ext uri="{FF2B5EF4-FFF2-40B4-BE49-F238E27FC236}">
                  <a16:creationId xmlns:a16="http://schemas.microsoft.com/office/drawing/2014/main" id="{F5FE7A67-BE4B-BAE5-9FFE-03C811481A1B}"/>
                </a:ext>
              </a:extLst>
            </p:cNvPr>
            <p:cNvSpPr/>
            <p:nvPr/>
          </p:nvSpPr>
          <p:spPr>
            <a:xfrm>
              <a:off x="10616795" y="5895258"/>
              <a:ext cx="42833" cy="25350"/>
            </a:xfrm>
            <a:custGeom>
              <a:avLst/>
              <a:gdLst>
                <a:gd name="connsiteX0" fmla="*/ 42833 w 42833"/>
                <a:gd name="connsiteY0" fmla="*/ 8741 h 25350"/>
                <a:gd name="connsiteX1" fmla="*/ 17483 w 42833"/>
                <a:gd name="connsiteY1" fmla="*/ 25350 h 25350"/>
                <a:gd name="connsiteX2" fmla="*/ 0 w 42833"/>
                <a:gd name="connsiteY2" fmla="*/ 0 h 25350"/>
                <a:gd name="connsiteX3" fmla="*/ 42833 w 42833"/>
                <a:gd name="connsiteY3" fmla="*/ 8741 h 25350"/>
              </a:gdLst>
              <a:ahLst/>
              <a:cxnLst>
                <a:cxn ang="0">
                  <a:pos x="connsiteX0" y="connsiteY0"/>
                </a:cxn>
                <a:cxn ang="0">
                  <a:pos x="connsiteX1" y="connsiteY1"/>
                </a:cxn>
                <a:cxn ang="0">
                  <a:pos x="connsiteX2" y="connsiteY2"/>
                </a:cxn>
                <a:cxn ang="0">
                  <a:pos x="connsiteX3" y="connsiteY3"/>
                </a:cxn>
              </a:cxnLst>
              <a:rect l="l" t="t" r="r" b="b"/>
              <a:pathLst>
                <a:path w="42833" h="25350">
                  <a:moveTo>
                    <a:pt x="42833" y="8741"/>
                  </a:moveTo>
                  <a:cubicBezTo>
                    <a:pt x="34092" y="13987"/>
                    <a:pt x="26224" y="20106"/>
                    <a:pt x="17483" y="25350"/>
                  </a:cubicBezTo>
                  <a:cubicBezTo>
                    <a:pt x="11364" y="16609"/>
                    <a:pt x="5245" y="8741"/>
                    <a:pt x="0" y="0"/>
                  </a:cubicBezTo>
                  <a:cubicBezTo>
                    <a:pt x="13986" y="3497"/>
                    <a:pt x="27973" y="6119"/>
                    <a:pt x="42833" y="8741"/>
                  </a:cubicBezTo>
                  <a:close/>
                </a:path>
              </a:pathLst>
            </a:custGeom>
            <a:solidFill>
              <a:srgbClr val="D06C79"/>
            </a:solidFill>
            <a:ln w="8731" cap="flat">
              <a:noFill/>
              <a:prstDash val="solid"/>
              <a:miter/>
            </a:ln>
          </p:spPr>
          <p:txBody>
            <a:bodyPr rtlCol="0" anchor="ctr"/>
            <a:lstStyle/>
            <a:p>
              <a:endParaRPr lang="en-GB"/>
            </a:p>
          </p:txBody>
        </p:sp>
        <p:sp>
          <p:nvSpPr>
            <p:cNvPr id="1672" name="Freeform: Shape 1671">
              <a:extLst>
                <a:ext uri="{FF2B5EF4-FFF2-40B4-BE49-F238E27FC236}">
                  <a16:creationId xmlns:a16="http://schemas.microsoft.com/office/drawing/2014/main" id="{445D4471-411C-9B71-148B-FAC9502DD48F}"/>
                </a:ext>
              </a:extLst>
            </p:cNvPr>
            <p:cNvSpPr/>
            <p:nvPr/>
          </p:nvSpPr>
          <p:spPr>
            <a:xfrm>
              <a:off x="9978671" y="5537734"/>
              <a:ext cx="27972" cy="26224"/>
            </a:xfrm>
            <a:custGeom>
              <a:avLst/>
              <a:gdLst>
                <a:gd name="connsiteX0" fmla="*/ 0 w 27972"/>
                <a:gd name="connsiteY0" fmla="*/ 0 h 26224"/>
                <a:gd name="connsiteX1" fmla="*/ 27973 w 27972"/>
                <a:gd name="connsiteY1" fmla="*/ 2622 h 26224"/>
                <a:gd name="connsiteX2" fmla="*/ 9615 w 27972"/>
                <a:gd name="connsiteY2" fmla="*/ 26224 h 26224"/>
                <a:gd name="connsiteX3" fmla="*/ 0 w 27972"/>
                <a:gd name="connsiteY3" fmla="*/ 0 h 26224"/>
              </a:gdLst>
              <a:ahLst/>
              <a:cxnLst>
                <a:cxn ang="0">
                  <a:pos x="connsiteX0" y="connsiteY0"/>
                </a:cxn>
                <a:cxn ang="0">
                  <a:pos x="connsiteX1" y="connsiteY1"/>
                </a:cxn>
                <a:cxn ang="0">
                  <a:pos x="connsiteX2" y="connsiteY2"/>
                </a:cxn>
                <a:cxn ang="0">
                  <a:pos x="connsiteX3" y="connsiteY3"/>
                </a:cxn>
              </a:cxnLst>
              <a:rect l="l" t="t" r="r" b="b"/>
              <a:pathLst>
                <a:path w="27972" h="26224">
                  <a:moveTo>
                    <a:pt x="0" y="0"/>
                  </a:moveTo>
                  <a:cubicBezTo>
                    <a:pt x="9615" y="874"/>
                    <a:pt x="18357" y="1748"/>
                    <a:pt x="27973" y="2622"/>
                  </a:cubicBezTo>
                  <a:cubicBezTo>
                    <a:pt x="21854" y="10490"/>
                    <a:pt x="15735" y="18357"/>
                    <a:pt x="9615" y="26224"/>
                  </a:cubicBezTo>
                  <a:cubicBezTo>
                    <a:pt x="6119" y="17483"/>
                    <a:pt x="2622" y="8741"/>
                    <a:pt x="0" y="0"/>
                  </a:cubicBezTo>
                  <a:close/>
                </a:path>
              </a:pathLst>
            </a:custGeom>
            <a:solidFill>
              <a:srgbClr val="BA3325"/>
            </a:solidFill>
            <a:ln w="8731" cap="flat">
              <a:noFill/>
              <a:prstDash val="solid"/>
              <a:miter/>
            </a:ln>
          </p:spPr>
          <p:txBody>
            <a:bodyPr rtlCol="0" anchor="ctr"/>
            <a:lstStyle/>
            <a:p>
              <a:endParaRPr lang="en-GB"/>
            </a:p>
          </p:txBody>
        </p:sp>
        <p:sp>
          <p:nvSpPr>
            <p:cNvPr id="1673" name="Freeform: Shape 1672">
              <a:extLst>
                <a:ext uri="{FF2B5EF4-FFF2-40B4-BE49-F238E27FC236}">
                  <a16:creationId xmlns:a16="http://schemas.microsoft.com/office/drawing/2014/main" id="{56B5F1F7-00EB-4650-4580-879CF026497F}"/>
                </a:ext>
              </a:extLst>
            </p:cNvPr>
            <p:cNvSpPr/>
            <p:nvPr/>
          </p:nvSpPr>
          <p:spPr>
            <a:xfrm>
              <a:off x="10498785" y="5799977"/>
              <a:ext cx="12626" cy="13112"/>
            </a:xfrm>
            <a:custGeom>
              <a:avLst/>
              <a:gdLst>
                <a:gd name="connsiteX0" fmla="*/ 12238 w 12626"/>
                <a:gd name="connsiteY0" fmla="*/ 0 h 13112"/>
                <a:gd name="connsiteX1" fmla="*/ 5245 w 12626"/>
                <a:gd name="connsiteY1" fmla="*/ 13112 h 13112"/>
                <a:gd name="connsiteX2" fmla="*/ 0 w 12626"/>
                <a:gd name="connsiteY2" fmla="*/ 7867 h 13112"/>
                <a:gd name="connsiteX3" fmla="*/ 12238 w 12626"/>
                <a:gd name="connsiteY3" fmla="*/ 0 h 13112"/>
                <a:gd name="connsiteX4" fmla="*/ 12238 w 12626"/>
                <a:gd name="connsiteY4" fmla="*/ 0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26" h="13112">
                  <a:moveTo>
                    <a:pt x="12238" y="0"/>
                  </a:moveTo>
                  <a:cubicBezTo>
                    <a:pt x="9616" y="4371"/>
                    <a:pt x="7867" y="8741"/>
                    <a:pt x="5245" y="13112"/>
                  </a:cubicBezTo>
                  <a:cubicBezTo>
                    <a:pt x="3497" y="11364"/>
                    <a:pt x="1748" y="9615"/>
                    <a:pt x="0" y="7867"/>
                  </a:cubicBezTo>
                  <a:cubicBezTo>
                    <a:pt x="4371" y="5245"/>
                    <a:pt x="8741" y="2622"/>
                    <a:pt x="12238" y="0"/>
                  </a:cubicBezTo>
                  <a:cubicBezTo>
                    <a:pt x="13112" y="0"/>
                    <a:pt x="12238" y="0"/>
                    <a:pt x="12238" y="0"/>
                  </a:cubicBezTo>
                  <a:close/>
                </a:path>
              </a:pathLst>
            </a:custGeom>
            <a:solidFill>
              <a:srgbClr val="E96E81"/>
            </a:solidFill>
            <a:ln w="8731" cap="flat">
              <a:noFill/>
              <a:prstDash val="solid"/>
              <a:miter/>
            </a:ln>
          </p:spPr>
          <p:txBody>
            <a:bodyPr rtlCol="0" anchor="ctr"/>
            <a:lstStyle/>
            <a:p>
              <a:endParaRPr lang="en-GB"/>
            </a:p>
          </p:txBody>
        </p:sp>
        <p:sp>
          <p:nvSpPr>
            <p:cNvPr id="1674" name="Freeform: Shape 1673">
              <a:extLst>
                <a:ext uri="{FF2B5EF4-FFF2-40B4-BE49-F238E27FC236}">
                  <a16:creationId xmlns:a16="http://schemas.microsoft.com/office/drawing/2014/main" id="{7DBE92FC-60B2-5393-6DCC-3C389B330BD2}"/>
                </a:ext>
              </a:extLst>
            </p:cNvPr>
            <p:cNvSpPr/>
            <p:nvPr/>
          </p:nvSpPr>
          <p:spPr>
            <a:xfrm>
              <a:off x="10428854" y="1763090"/>
              <a:ext cx="16722" cy="15831"/>
            </a:xfrm>
            <a:custGeom>
              <a:avLst/>
              <a:gdLst>
                <a:gd name="connsiteX0" fmla="*/ 10490 w 16722"/>
                <a:gd name="connsiteY0" fmla="*/ 15832 h 15831"/>
                <a:gd name="connsiteX1" fmla="*/ 0 w 16722"/>
                <a:gd name="connsiteY1" fmla="*/ 8839 h 15831"/>
                <a:gd name="connsiteX2" fmla="*/ 9616 w 16722"/>
                <a:gd name="connsiteY2" fmla="*/ 97 h 15831"/>
                <a:gd name="connsiteX3" fmla="*/ 16609 w 16722"/>
                <a:gd name="connsiteY3" fmla="*/ 7090 h 15831"/>
                <a:gd name="connsiteX4" fmla="*/ 10490 w 16722"/>
                <a:gd name="connsiteY4" fmla="*/ 15832 h 15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2" h="15831">
                  <a:moveTo>
                    <a:pt x="10490" y="15832"/>
                  </a:moveTo>
                  <a:cubicBezTo>
                    <a:pt x="6119" y="13209"/>
                    <a:pt x="3497" y="10587"/>
                    <a:pt x="0" y="8839"/>
                  </a:cubicBezTo>
                  <a:cubicBezTo>
                    <a:pt x="3497" y="5342"/>
                    <a:pt x="6119" y="1845"/>
                    <a:pt x="9616" y="97"/>
                  </a:cubicBezTo>
                  <a:cubicBezTo>
                    <a:pt x="10490" y="-777"/>
                    <a:pt x="16609" y="4468"/>
                    <a:pt x="16609" y="7090"/>
                  </a:cubicBezTo>
                  <a:cubicBezTo>
                    <a:pt x="17483" y="8839"/>
                    <a:pt x="13112" y="12335"/>
                    <a:pt x="10490" y="15832"/>
                  </a:cubicBezTo>
                  <a:close/>
                </a:path>
              </a:pathLst>
            </a:custGeom>
            <a:solidFill>
              <a:srgbClr val="469784"/>
            </a:solidFill>
            <a:ln w="8731" cap="flat">
              <a:noFill/>
              <a:prstDash val="solid"/>
              <a:miter/>
            </a:ln>
          </p:spPr>
          <p:txBody>
            <a:bodyPr rtlCol="0" anchor="ctr"/>
            <a:lstStyle/>
            <a:p>
              <a:endParaRPr lang="en-GB"/>
            </a:p>
          </p:txBody>
        </p:sp>
        <p:sp>
          <p:nvSpPr>
            <p:cNvPr id="1675" name="Freeform: Shape 1674">
              <a:extLst>
                <a:ext uri="{FF2B5EF4-FFF2-40B4-BE49-F238E27FC236}">
                  <a16:creationId xmlns:a16="http://schemas.microsoft.com/office/drawing/2014/main" id="{727EA880-6EF3-67B4-7C12-5C90C99A890F}"/>
                </a:ext>
              </a:extLst>
            </p:cNvPr>
            <p:cNvSpPr/>
            <p:nvPr/>
          </p:nvSpPr>
          <p:spPr>
            <a:xfrm>
              <a:off x="10376405" y="6286000"/>
              <a:ext cx="76050" cy="83043"/>
            </a:xfrm>
            <a:custGeom>
              <a:avLst/>
              <a:gdLst>
                <a:gd name="connsiteX0" fmla="*/ 39336 w 76050"/>
                <a:gd name="connsiteY0" fmla="*/ 83044 h 83043"/>
                <a:gd name="connsiteX1" fmla="*/ 10490 w 76050"/>
                <a:gd name="connsiteY1" fmla="*/ 83044 h 83043"/>
                <a:gd name="connsiteX2" fmla="*/ 0 w 76050"/>
                <a:gd name="connsiteY2" fmla="*/ 73428 h 83043"/>
                <a:gd name="connsiteX3" fmla="*/ 3497 w 76050"/>
                <a:gd name="connsiteY3" fmla="*/ 20980 h 83043"/>
                <a:gd name="connsiteX4" fmla="*/ 7867 w 76050"/>
                <a:gd name="connsiteY4" fmla="*/ 12238 h 83043"/>
                <a:gd name="connsiteX5" fmla="*/ 31469 w 76050"/>
                <a:gd name="connsiteY5" fmla="*/ 0 h 83043"/>
                <a:gd name="connsiteX6" fmla="*/ 68183 w 76050"/>
                <a:gd name="connsiteY6" fmla="*/ 8741 h 83043"/>
                <a:gd name="connsiteX7" fmla="*/ 76051 w 76050"/>
                <a:gd name="connsiteY7" fmla="*/ 55945 h 83043"/>
                <a:gd name="connsiteX8" fmla="*/ 39336 w 76050"/>
                <a:gd name="connsiteY8" fmla="*/ 83044 h 83043"/>
                <a:gd name="connsiteX9" fmla="*/ 51575 w 76050"/>
                <a:gd name="connsiteY9" fmla="*/ 31469 h 83043"/>
                <a:gd name="connsiteX10" fmla="*/ 35840 w 76050"/>
                <a:gd name="connsiteY10" fmla="*/ 20980 h 83043"/>
                <a:gd name="connsiteX11" fmla="*/ 22728 w 76050"/>
                <a:gd name="connsiteY11" fmla="*/ 27973 h 83043"/>
                <a:gd name="connsiteX12" fmla="*/ 32343 w 76050"/>
                <a:gd name="connsiteY12" fmla="*/ 38462 h 83043"/>
                <a:gd name="connsiteX13" fmla="*/ 51575 w 76050"/>
                <a:gd name="connsiteY13" fmla="*/ 31469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050" h="83043">
                  <a:moveTo>
                    <a:pt x="39336" y="83044"/>
                  </a:moveTo>
                  <a:cubicBezTo>
                    <a:pt x="29721" y="83044"/>
                    <a:pt x="20105" y="83044"/>
                    <a:pt x="10490" y="83044"/>
                  </a:cubicBezTo>
                  <a:cubicBezTo>
                    <a:pt x="6993" y="79547"/>
                    <a:pt x="3497" y="76924"/>
                    <a:pt x="0" y="73428"/>
                  </a:cubicBezTo>
                  <a:cubicBezTo>
                    <a:pt x="874" y="55945"/>
                    <a:pt x="2623" y="38462"/>
                    <a:pt x="3497" y="20980"/>
                  </a:cubicBezTo>
                  <a:cubicBezTo>
                    <a:pt x="5245" y="18357"/>
                    <a:pt x="6119" y="15734"/>
                    <a:pt x="7867" y="12238"/>
                  </a:cubicBezTo>
                  <a:cubicBezTo>
                    <a:pt x="15735" y="7867"/>
                    <a:pt x="23602" y="4371"/>
                    <a:pt x="31469" y="0"/>
                  </a:cubicBezTo>
                  <a:cubicBezTo>
                    <a:pt x="43707" y="2622"/>
                    <a:pt x="55945" y="6119"/>
                    <a:pt x="68183" y="8741"/>
                  </a:cubicBezTo>
                  <a:cubicBezTo>
                    <a:pt x="70806" y="24476"/>
                    <a:pt x="73428" y="40211"/>
                    <a:pt x="76051" y="55945"/>
                  </a:cubicBezTo>
                  <a:cubicBezTo>
                    <a:pt x="55071" y="51575"/>
                    <a:pt x="33218" y="47204"/>
                    <a:pt x="39336" y="83044"/>
                  </a:cubicBezTo>
                  <a:close/>
                  <a:moveTo>
                    <a:pt x="51575" y="31469"/>
                  </a:moveTo>
                  <a:cubicBezTo>
                    <a:pt x="43707" y="26224"/>
                    <a:pt x="39336" y="20980"/>
                    <a:pt x="35840" y="20980"/>
                  </a:cubicBezTo>
                  <a:cubicBezTo>
                    <a:pt x="31469" y="20980"/>
                    <a:pt x="27098" y="25350"/>
                    <a:pt x="22728" y="27973"/>
                  </a:cubicBezTo>
                  <a:cubicBezTo>
                    <a:pt x="26224" y="31469"/>
                    <a:pt x="28847" y="37588"/>
                    <a:pt x="32343" y="38462"/>
                  </a:cubicBezTo>
                  <a:cubicBezTo>
                    <a:pt x="36714" y="39336"/>
                    <a:pt x="41959" y="34966"/>
                    <a:pt x="51575" y="31469"/>
                  </a:cubicBezTo>
                  <a:close/>
                </a:path>
              </a:pathLst>
            </a:custGeom>
            <a:solidFill>
              <a:srgbClr val="54683D"/>
            </a:solidFill>
            <a:ln w="8731" cap="flat">
              <a:noFill/>
              <a:prstDash val="solid"/>
              <a:miter/>
            </a:ln>
          </p:spPr>
          <p:txBody>
            <a:bodyPr rtlCol="0" anchor="ctr"/>
            <a:lstStyle/>
            <a:p>
              <a:endParaRPr lang="en-GB"/>
            </a:p>
          </p:txBody>
        </p:sp>
        <p:sp>
          <p:nvSpPr>
            <p:cNvPr id="1676" name="Freeform: Shape 1675">
              <a:extLst>
                <a:ext uri="{FF2B5EF4-FFF2-40B4-BE49-F238E27FC236}">
                  <a16:creationId xmlns:a16="http://schemas.microsoft.com/office/drawing/2014/main" id="{55F5D169-E1BE-36A5-75A5-D9EAD7A010C7}"/>
                </a:ext>
              </a:extLst>
            </p:cNvPr>
            <p:cNvSpPr/>
            <p:nvPr/>
          </p:nvSpPr>
          <p:spPr>
            <a:xfrm>
              <a:off x="10414698" y="6339249"/>
              <a:ext cx="44750" cy="35913"/>
            </a:xfrm>
            <a:custGeom>
              <a:avLst/>
              <a:gdLst>
                <a:gd name="connsiteX0" fmla="*/ 1044 w 44750"/>
                <a:gd name="connsiteY0" fmla="*/ 29794 h 35913"/>
                <a:gd name="connsiteX1" fmla="*/ 38632 w 44750"/>
                <a:gd name="connsiteY1" fmla="*/ 2696 h 35913"/>
                <a:gd name="connsiteX2" fmla="*/ 44751 w 44750"/>
                <a:gd name="connsiteY2" fmla="*/ 17556 h 35913"/>
                <a:gd name="connsiteX3" fmla="*/ 18527 w 44750"/>
                <a:gd name="connsiteY3" fmla="*/ 35913 h 35913"/>
                <a:gd name="connsiteX4" fmla="*/ 1918 w 44750"/>
                <a:gd name="connsiteY4" fmla="*/ 35913 h 35913"/>
                <a:gd name="connsiteX5" fmla="*/ 1044 w 44750"/>
                <a:gd name="connsiteY5" fmla="*/ 29794 h 3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50" h="35913">
                  <a:moveTo>
                    <a:pt x="1044" y="29794"/>
                  </a:moveTo>
                  <a:cubicBezTo>
                    <a:pt x="-5075" y="-5172"/>
                    <a:pt x="16779" y="-1675"/>
                    <a:pt x="38632" y="2696"/>
                  </a:cubicBezTo>
                  <a:cubicBezTo>
                    <a:pt x="40380" y="7940"/>
                    <a:pt x="43003" y="12311"/>
                    <a:pt x="44751" y="17556"/>
                  </a:cubicBezTo>
                  <a:cubicBezTo>
                    <a:pt x="36010" y="23675"/>
                    <a:pt x="27268" y="29794"/>
                    <a:pt x="18527" y="35913"/>
                  </a:cubicBezTo>
                  <a:cubicBezTo>
                    <a:pt x="13282" y="35913"/>
                    <a:pt x="7163" y="35913"/>
                    <a:pt x="1918" y="35913"/>
                  </a:cubicBezTo>
                  <a:cubicBezTo>
                    <a:pt x="1918" y="34165"/>
                    <a:pt x="1044" y="31542"/>
                    <a:pt x="1044" y="29794"/>
                  </a:cubicBezTo>
                  <a:close/>
                </a:path>
              </a:pathLst>
            </a:custGeom>
            <a:solidFill>
              <a:srgbClr val="654A38"/>
            </a:solidFill>
            <a:ln w="8731" cap="flat">
              <a:noFill/>
              <a:prstDash val="solid"/>
              <a:miter/>
            </a:ln>
          </p:spPr>
          <p:txBody>
            <a:bodyPr rtlCol="0" anchor="ctr"/>
            <a:lstStyle/>
            <a:p>
              <a:endParaRPr lang="en-GB"/>
            </a:p>
          </p:txBody>
        </p:sp>
        <p:sp>
          <p:nvSpPr>
            <p:cNvPr id="1677" name="Freeform: Shape 1676">
              <a:extLst>
                <a:ext uri="{FF2B5EF4-FFF2-40B4-BE49-F238E27FC236}">
                  <a16:creationId xmlns:a16="http://schemas.microsoft.com/office/drawing/2014/main" id="{CAB75D6A-C5DB-0A5C-5FDB-814ADA6ABD36}"/>
                </a:ext>
              </a:extLst>
            </p:cNvPr>
            <p:cNvSpPr/>
            <p:nvPr/>
          </p:nvSpPr>
          <p:spPr>
            <a:xfrm>
              <a:off x="10408749" y="6286000"/>
              <a:ext cx="42832" cy="8741"/>
            </a:xfrm>
            <a:custGeom>
              <a:avLst/>
              <a:gdLst>
                <a:gd name="connsiteX0" fmla="*/ 36714 w 42832"/>
                <a:gd name="connsiteY0" fmla="*/ 8741 h 8741"/>
                <a:gd name="connsiteX1" fmla="*/ 0 w 42832"/>
                <a:gd name="connsiteY1" fmla="*/ 0 h 8741"/>
                <a:gd name="connsiteX2" fmla="*/ 42833 w 42832"/>
                <a:gd name="connsiteY2" fmla="*/ 1748 h 8741"/>
                <a:gd name="connsiteX3" fmla="*/ 36714 w 42832"/>
                <a:gd name="connsiteY3" fmla="*/ 8741 h 8741"/>
              </a:gdLst>
              <a:ahLst/>
              <a:cxnLst>
                <a:cxn ang="0">
                  <a:pos x="connsiteX0" y="connsiteY0"/>
                </a:cxn>
                <a:cxn ang="0">
                  <a:pos x="connsiteX1" y="connsiteY1"/>
                </a:cxn>
                <a:cxn ang="0">
                  <a:pos x="connsiteX2" y="connsiteY2"/>
                </a:cxn>
                <a:cxn ang="0">
                  <a:pos x="connsiteX3" y="connsiteY3"/>
                </a:cxn>
              </a:cxnLst>
              <a:rect l="l" t="t" r="r" b="b"/>
              <a:pathLst>
                <a:path w="42832" h="8741">
                  <a:moveTo>
                    <a:pt x="36714" y="8741"/>
                  </a:moveTo>
                  <a:cubicBezTo>
                    <a:pt x="24476" y="6119"/>
                    <a:pt x="12238" y="2622"/>
                    <a:pt x="0" y="0"/>
                  </a:cubicBezTo>
                  <a:cubicBezTo>
                    <a:pt x="13986" y="874"/>
                    <a:pt x="27973" y="874"/>
                    <a:pt x="42833" y="1748"/>
                  </a:cubicBezTo>
                  <a:cubicBezTo>
                    <a:pt x="40211" y="4371"/>
                    <a:pt x="38462" y="6993"/>
                    <a:pt x="36714" y="8741"/>
                  </a:cubicBezTo>
                  <a:close/>
                </a:path>
              </a:pathLst>
            </a:custGeom>
            <a:solidFill>
              <a:srgbClr val="BE7625"/>
            </a:solidFill>
            <a:ln w="8731" cap="flat">
              <a:noFill/>
              <a:prstDash val="solid"/>
              <a:miter/>
            </a:ln>
          </p:spPr>
          <p:txBody>
            <a:bodyPr rtlCol="0" anchor="ctr"/>
            <a:lstStyle/>
            <a:p>
              <a:endParaRPr lang="en-GB"/>
            </a:p>
          </p:txBody>
        </p:sp>
        <p:sp>
          <p:nvSpPr>
            <p:cNvPr id="1678" name="Freeform: Shape 1677">
              <a:extLst>
                <a:ext uri="{FF2B5EF4-FFF2-40B4-BE49-F238E27FC236}">
                  <a16:creationId xmlns:a16="http://schemas.microsoft.com/office/drawing/2014/main" id="{1758C99D-1E92-6896-DA0A-81DCCF2B2C89}"/>
                </a:ext>
              </a:extLst>
            </p:cNvPr>
            <p:cNvSpPr/>
            <p:nvPr/>
          </p:nvSpPr>
          <p:spPr>
            <a:xfrm>
              <a:off x="10485673" y="6271139"/>
              <a:ext cx="22727" cy="23601"/>
            </a:xfrm>
            <a:custGeom>
              <a:avLst/>
              <a:gdLst>
                <a:gd name="connsiteX0" fmla="*/ 0 w 22727"/>
                <a:gd name="connsiteY0" fmla="*/ 0 h 23601"/>
                <a:gd name="connsiteX1" fmla="*/ 22728 w 22727"/>
                <a:gd name="connsiteY1" fmla="*/ 12238 h 23601"/>
                <a:gd name="connsiteX2" fmla="*/ 11364 w 22727"/>
                <a:gd name="connsiteY2" fmla="*/ 23602 h 23601"/>
                <a:gd name="connsiteX3" fmla="*/ 0 w 22727"/>
                <a:gd name="connsiteY3" fmla="*/ 0 h 23601"/>
                <a:gd name="connsiteX4" fmla="*/ 0 w 22727"/>
                <a:gd name="connsiteY4" fmla="*/ 0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23601">
                  <a:moveTo>
                    <a:pt x="0" y="0"/>
                  </a:moveTo>
                  <a:cubicBezTo>
                    <a:pt x="7867" y="4371"/>
                    <a:pt x="15735" y="7867"/>
                    <a:pt x="22728" y="12238"/>
                  </a:cubicBezTo>
                  <a:cubicBezTo>
                    <a:pt x="19231" y="15735"/>
                    <a:pt x="14861" y="19231"/>
                    <a:pt x="11364" y="23602"/>
                  </a:cubicBezTo>
                  <a:cubicBezTo>
                    <a:pt x="7867" y="15735"/>
                    <a:pt x="3497" y="7867"/>
                    <a:pt x="0" y="0"/>
                  </a:cubicBezTo>
                  <a:lnTo>
                    <a:pt x="0" y="0"/>
                  </a:lnTo>
                  <a:close/>
                </a:path>
              </a:pathLst>
            </a:custGeom>
            <a:solidFill>
              <a:srgbClr val="BA3325"/>
            </a:solidFill>
            <a:ln w="8731" cap="flat">
              <a:noFill/>
              <a:prstDash val="solid"/>
              <a:miter/>
            </a:ln>
          </p:spPr>
          <p:txBody>
            <a:bodyPr rtlCol="0" anchor="ctr"/>
            <a:lstStyle/>
            <a:p>
              <a:endParaRPr lang="en-GB"/>
            </a:p>
          </p:txBody>
        </p:sp>
        <p:sp>
          <p:nvSpPr>
            <p:cNvPr id="1679" name="Freeform: Shape 1678">
              <a:extLst>
                <a:ext uri="{FF2B5EF4-FFF2-40B4-BE49-F238E27FC236}">
                  <a16:creationId xmlns:a16="http://schemas.microsoft.com/office/drawing/2014/main" id="{EB6AFDC4-D560-AD02-C2C0-69A8DC981072}"/>
                </a:ext>
              </a:extLst>
            </p:cNvPr>
            <p:cNvSpPr/>
            <p:nvPr/>
          </p:nvSpPr>
          <p:spPr>
            <a:xfrm>
              <a:off x="10698879" y="6263272"/>
              <a:ext cx="18441" cy="19231"/>
            </a:xfrm>
            <a:custGeom>
              <a:avLst/>
              <a:gdLst>
                <a:gd name="connsiteX0" fmla="*/ 9700 w 18441"/>
                <a:gd name="connsiteY0" fmla="*/ 19231 h 19231"/>
                <a:gd name="connsiteX1" fmla="*/ 85 w 18441"/>
                <a:gd name="connsiteY1" fmla="*/ 6993 h 19231"/>
                <a:gd name="connsiteX2" fmla="*/ 7078 w 18441"/>
                <a:gd name="connsiteY2" fmla="*/ 0 h 19231"/>
                <a:gd name="connsiteX3" fmla="*/ 18442 w 18441"/>
                <a:gd name="connsiteY3" fmla="*/ 7867 h 19231"/>
                <a:gd name="connsiteX4" fmla="*/ 9700 w 18441"/>
                <a:gd name="connsiteY4" fmla="*/ 19231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41" h="19231">
                  <a:moveTo>
                    <a:pt x="9700" y="19231"/>
                  </a:moveTo>
                  <a:cubicBezTo>
                    <a:pt x="5330" y="14861"/>
                    <a:pt x="1833" y="11364"/>
                    <a:pt x="85" y="6993"/>
                  </a:cubicBezTo>
                  <a:cubicBezTo>
                    <a:pt x="-789" y="6119"/>
                    <a:pt x="5330" y="0"/>
                    <a:pt x="7078" y="0"/>
                  </a:cubicBezTo>
                  <a:cubicBezTo>
                    <a:pt x="11449" y="874"/>
                    <a:pt x="14071" y="5245"/>
                    <a:pt x="18442" y="7867"/>
                  </a:cubicBezTo>
                  <a:cubicBezTo>
                    <a:pt x="16694" y="11364"/>
                    <a:pt x="14071" y="13986"/>
                    <a:pt x="9700" y="19231"/>
                  </a:cubicBezTo>
                  <a:close/>
                </a:path>
              </a:pathLst>
            </a:custGeom>
            <a:solidFill>
              <a:srgbClr val="BA3325"/>
            </a:solidFill>
            <a:ln w="8731" cap="flat">
              <a:noFill/>
              <a:prstDash val="solid"/>
              <a:miter/>
            </a:ln>
          </p:spPr>
          <p:txBody>
            <a:bodyPr rtlCol="0" anchor="ctr"/>
            <a:lstStyle/>
            <a:p>
              <a:endParaRPr lang="en-GB"/>
            </a:p>
          </p:txBody>
        </p:sp>
        <p:sp>
          <p:nvSpPr>
            <p:cNvPr id="1680" name="Freeform: Shape 1679">
              <a:extLst>
                <a:ext uri="{FF2B5EF4-FFF2-40B4-BE49-F238E27FC236}">
                  <a16:creationId xmlns:a16="http://schemas.microsoft.com/office/drawing/2014/main" id="{57628DBF-4D02-4028-7AB0-38AE9B268A0B}"/>
                </a:ext>
              </a:extLst>
            </p:cNvPr>
            <p:cNvSpPr/>
            <p:nvPr/>
          </p:nvSpPr>
          <p:spPr>
            <a:xfrm>
              <a:off x="10577458" y="6272014"/>
              <a:ext cx="24476" cy="9615"/>
            </a:xfrm>
            <a:custGeom>
              <a:avLst/>
              <a:gdLst>
                <a:gd name="connsiteX0" fmla="*/ 0 w 24476"/>
                <a:gd name="connsiteY0" fmla="*/ 0 h 9615"/>
                <a:gd name="connsiteX1" fmla="*/ 24476 w 24476"/>
                <a:gd name="connsiteY1" fmla="*/ 9615 h 9615"/>
                <a:gd name="connsiteX2" fmla="*/ 0 w 24476"/>
                <a:gd name="connsiteY2" fmla="*/ 0 h 9615"/>
              </a:gdLst>
              <a:ahLst/>
              <a:cxnLst>
                <a:cxn ang="0">
                  <a:pos x="connsiteX0" y="connsiteY0"/>
                </a:cxn>
                <a:cxn ang="0">
                  <a:pos x="connsiteX1" y="connsiteY1"/>
                </a:cxn>
                <a:cxn ang="0">
                  <a:pos x="connsiteX2" y="connsiteY2"/>
                </a:cxn>
              </a:cxnLst>
              <a:rect l="l" t="t" r="r" b="b"/>
              <a:pathLst>
                <a:path w="24476" h="9615">
                  <a:moveTo>
                    <a:pt x="0" y="0"/>
                  </a:moveTo>
                  <a:cubicBezTo>
                    <a:pt x="7867" y="3496"/>
                    <a:pt x="16609" y="6119"/>
                    <a:pt x="24476" y="9615"/>
                  </a:cubicBezTo>
                  <a:cubicBezTo>
                    <a:pt x="16609" y="6119"/>
                    <a:pt x="7867" y="3496"/>
                    <a:pt x="0" y="0"/>
                  </a:cubicBezTo>
                  <a:close/>
                </a:path>
              </a:pathLst>
            </a:custGeom>
            <a:solidFill>
              <a:srgbClr val="DB7F59"/>
            </a:solidFill>
            <a:ln w="8731" cap="flat">
              <a:noFill/>
              <a:prstDash val="solid"/>
              <a:miter/>
            </a:ln>
          </p:spPr>
          <p:txBody>
            <a:bodyPr rtlCol="0" anchor="ctr"/>
            <a:lstStyle/>
            <a:p>
              <a:endParaRPr lang="en-GB"/>
            </a:p>
          </p:txBody>
        </p:sp>
        <p:sp>
          <p:nvSpPr>
            <p:cNvPr id="1681" name="Freeform: Shape 1680">
              <a:extLst>
                <a:ext uri="{FF2B5EF4-FFF2-40B4-BE49-F238E27FC236}">
                  <a16:creationId xmlns:a16="http://schemas.microsoft.com/office/drawing/2014/main" id="{9908D259-A9F8-04E9-2D81-2378309A34AA}"/>
                </a:ext>
              </a:extLst>
            </p:cNvPr>
            <p:cNvSpPr/>
            <p:nvPr/>
          </p:nvSpPr>
          <p:spPr>
            <a:xfrm>
              <a:off x="10333334" y="6319217"/>
              <a:ext cx="17721" cy="27972"/>
            </a:xfrm>
            <a:custGeom>
              <a:avLst/>
              <a:gdLst>
                <a:gd name="connsiteX0" fmla="*/ 17721 w 17721"/>
                <a:gd name="connsiteY0" fmla="*/ 13112 h 27972"/>
                <a:gd name="connsiteX1" fmla="*/ 1987 w 17721"/>
                <a:gd name="connsiteY1" fmla="*/ 27973 h 27972"/>
                <a:gd name="connsiteX2" fmla="*/ 238 w 17721"/>
                <a:gd name="connsiteY2" fmla="*/ 13112 h 27972"/>
                <a:gd name="connsiteX3" fmla="*/ 9854 w 17721"/>
                <a:gd name="connsiteY3" fmla="*/ 0 h 27972"/>
                <a:gd name="connsiteX4" fmla="*/ 17721 w 17721"/>
                <a:gd name="connsiteY4" fmla="*/ 13112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21" h="27972">
                  <a:moveTo>
                    <a:pt x="17721" y="13112"/>
                  </a:moveTo>
                  <a:cubicBezTo>
                    <a:pt x="11602" y="19231"/>
                    <a:pt x="7232" y="23602"/>
                    <a:pt x="1987" y="27973"/>
                  </a:cubicBezTo>
                  <a:cubicBezTo>
                    <a:pt x="1112" y="22728"/>
                    <a:pt x="-636" y="17483"/>
                    <a:pt x="238" y="13112"/>
                  </a:cubicBezTo>
                  <a:cubicBezTo>
                    <a:pt x="1987" y="7867"/>
                    <a:pt x="6357" y="4371"/>
                    <a:pt x="9854" y="0"/>
                  </a:cubicBezTo>
                  <a:cubicBezTo>
                    <a:pt x="12476" y="3497"/>
                    <a:pt x="14225" y="7867"/>
                    <a:pt x="17721" y="13112"/>
                  </a:cubicBezTo>
                  <a:close/>
                </a:path>
              </a:pathLst>
            </a:custGeom>
            <a:solidFill>
              <a:srgbClr val="BA3325"/>
            </a:solidFill>
            <a:ln w="8731" cap="flat">
              <a:noFill/>
              <a:prstDash val="solid"/>
              <a:miter/>
            </a:ln>
          </p:spPr>
          <p:txBody>
            <a:bodyPr rtlCol="0" anchor="ctr"/>
            <a:lstStyle/>
            <a:p>
              <a:endParaRPr lang="en-GB"/>
            </a:p>
          </p:txBody>
        </p:sp>
        <p:sp>
          <p:nvSpPr>
            <p:cNvPr id="1682" name="Freeform: Shape 1681">
              <a:extLst>
                <a:ext uri="{FF2B5EF4-FFF2-40B4-BE49-F238E27FC236}">
                  <a16:creationId xmlns:a16="http://schemas.microsoft.com/office/drawing/2014/main" id="{78D19000-7409-0E6C-F90D-EC3BD8B28C6D}"/>
                </a:ext>
              </a:extLst>
            </p:cNvPr>
            <p:cNvSpPr/>
            <p:nvPr/>
          </p:nvSpPr>
          <p:spPr>
            <a:xfrm>
              <a:off x="10879912" y="1658290"/>
              <a:ext cx="13112" cy="13112"/>
            </a:xfrm>
            <a:custGeom>
              <a:avLst/>
              <a:gdLst>
                <a:gd name="connsiteX0" fmla="*/ 13112 w 13112"/>
                <a:gd name="connsiteY0" fmla="*/ 13112 h 13112"/>
                <a:gd name="connsiteX1" fmla="*/ 0 w 13112"/>
                <a:gd name="connsiteY1" fmla="*/ 0 h 13112"/>
                <a:gd name="connsiteX2" fmla="*/ 13112 w 13112"/>
                <a:gd name="connsiteY2" fmla="*/ 13112 h 13112"/>
              </a:gdLst>
              <a:ahLst/>
              <a:cxnLst>
                <a:cxn ang="0">
                  <a:pos x="connsiteX0" y="connsiteY0"/>
                </a:cxn>
                <a:cxn ang="0">
                  <a:pos x="connsiteX1" y="connsiteY1"/>
                </a:cxn>
                <a:cxn ang="0">
                  <a:pos x="connsiteX2" y="connsiteY2"/>
                </a:cxn>
              </a:cxnLst>
              <a:rect l="l" t="t" r="r" b="b"/>
              <a:pathLst>
                <a:path w="13112" h="13112">
                  <a:moveTo>
                    <a:pt x="13112" y="13112"/>
                  </a:moveTo>
                  <a:cubicBezTo>
                    <a:pt x="8741" y="8741"/>
                    <a:pt x="4371" y="4371"/>
                    <a:pt x="0" y="0"/>
                  </a:cubicBezTo>
                  <a:cubicBezTo>
                    <a:pt x="4371" y="4371"/>
                    <a:pt x="8741" y="8741"/>
                    <a:pt x="13112" y="13112"/>
                  </a:cubicBezTo>
                  <a:close/>
                </a:path>
              </a:pathLst>
            </a:custGeom>
            <a:solidFill>
              <a:srgbClr val="EA9024"/>
            </a:solidFill>
            <a:ln w="8731" cap="flat">
              <a:noFill/>
              <a:prstDash val="solid"/>
              <a:miter/>
            </a:ln>
          </p:spPr>
          <p:txBody>
            <a:bodyPr rtlCol="0" anchor="ctr"/>
            <a:lstStyle/>
            <a:p>
              <a:endParaRPr lang="en-GB"/>
            </a:p>
          </p:txBody>
        </p:sp>
        <p:sp>
          <p:nvSpPr>
            <p:cNvPr id="1683" name="Freeform: Shape 1682">
              <a:extLst>
                <a:ext uri="{FF2B5EF4-FFF2-40B4-BE49-F238E27FC236}">
                  <a16:creationId xmlns:a16="http://schemas.microsoft.com/office/drawing/2014/main" id="{85D6D766-F708-FA65-C0AB-9B4FC7982DCE}"/>
                </a:ext>
              </a:extLst>
            </p:cNvPr>
            <p:cNvSpPr/>
            <p:nvPr/>
          </p:nvSpPr>
          <p:spPr>
            <a:xfrm>
              <a:off x="10896520" y="1671402"/>
              <a:ext cx="20979" cy="12238"/>
            </a:xfrm>
            <a:custGeom>
              <a:avLst/>
              <a:gdLst>
                <a:gd name="connsiteX0" fmla="*/ 20980 w 20979"/>
                <a:gd name="connsiteY0" fmla="*/ 1748 h 12238"/>
                <a:gd name="connsiteX1" fmla="*/ 8741 w 20979"/>
                <a:gd name="connsiteY1" fmla="*/ 12238 h 12238"/>
                <a:gd name="connsiteX2" fmla="*/ 0 w 20979"/>
                <a:gd name="connsiteY2" fmla="*/ 0 h 12238"/>
                <a:gd name="connsiteX3" fmla="*/ 20980 w 20979"/>
                <a:gd name="connsiteY3" fmla="*/ 1748 h 12238"/>
              </a:gdLst>
              <a:ahLst/>
              <a:cxnLst>
                <a:cxn ang="0">
                  <a:pos x="connsiteX0" y="connsiteY0"/>
                </a:cxn>
                <a:cxn ang="0">
                  <a:pos x="connsiteX1" y="connsiteY1"/>
                </a:cxn>
                <a:cxn ang="0">
                  <a:pos x="connsiteX2" y="connsiteY2"/>
                </a:cxn>
                <a:cxn ang="0">
                  <a:pos x="connsiteX3" y="connsiteY3"/>
                </a:cxn>
              </a:cxnLst>
              <a:rect l="l" t="t" r="r" b="b"/>
              <a:pathLst>
                <a:path w="20979" h="12238">
                  <a:moveTo>
                    <a:pt x="20980" y="1748"/>
                  </a:moveTo>
                  <a:cubicBezTo>
                    <a:pt x="16609" y="5245"/>
                    <a:pt x="12238" y="8741"/>
                    <a:pt x="8741" y="12238"/>
                  </a:cubicBezTo>
                  <a:cubicBezTo>
                    <a:pt x="6119" y="7867"/>
                    <a:pt x="2623" y="4371"/>
                    <a:pt x="0" y="0"/>
                  </a:cubicBezTo>
                  <a:cubicBezTo>
                    <a:pt x="6993" y="0"/>
                    <a:pt x="13986" y="874"/>
                    <a:pt x="20980" y="1748"/>
                  </a:cubicBezTo>
                  <a:close/>
                </a:path>
              </a:pathLst>
            </a:custGeom>
            <a:solidFill>
              <a:srgbClr val="EA9024"/>
            </a:solidFill>
            <a:ln w="8731" cap="flat">
              <a:noFill/>
              <a:prstDash val="solid"/>
              <a:miter/>
            </a:ln>
          </p:spPr>
          <p:txBody>
            <a:bodyPr rtlCol="0" anchor="ctr"/>
            <a:lstStyle/>
            <a:p>
              <a:endParaRPr lang="en-GB"/>
            </a:p>
          </p:txBody>
        </p:sp>
        <p:sp>
          <p:nvSpPr>
            <p:cNvPr id="1684" name="Freeform: Shape 1683">
              <a:extLst>
                <a:ext uri="{FF2B5EF4-FFF2-40B4-BE49-F238E27FC236}">
                  <a16:creationId xmlns:a16="http://schemas.microsoft.com/office/drawing/2014/main" id="{D129084E-75C4-4F16-7DFE-74260787FEB3}"/>
                </a:ext>
              </a:extLst>
            </p:cNvPr>
            <p:cNvSpPr/>
            <p:nvPr/>
          </p:nvSpPr>
          <p:spPr>
            <a:xfrm>
              <a:off x="10712950" y="3998369"/>
              <a:ext cx="41959" cy="40210"/>
            </a:xfrm>
            <a:custGeom>
              <a:avLst/>
              <a:gdLst>
                <a:gd name="connsiteX0" fmla="*/ 41959 w 41959"/>
                <a:gd name="connsiteY0" fmla="*/ 40211 h 40210"/>
                <a:gd name="connsiteX1" fmla="*/ 6993 w 41959"/>
                <a:gd name="connsiteY1" fmla="*/ 34966 h 40210"/>
                <a:gd name="connsiteX2" fmla="*/ 0 w 41959"/>
                <a:gd name="connsiteY2" fmla="*/ 20979 h 40210"/>
                <a:gd name="connsiteX3" fmla="*/ 4371 w 41959"/>
                <a:gd name="connsiteY3" fmla="*/ 0 h 40210"/>
                <a:gd name="connsiteX4" fmla="*/ 16609 w 41959"/>
                <a:gd name="connsiteY4" fmla="*/ 0 h 40210"/>
                <a:gd name="connsiteX5" fmla="*/ 41959 w 41959"/>
                <a:gd name="connsiteY5" fmla="*/ 40211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59" h="40210">
                  <a:moveTo>
                    <a:pt x="41959" y="40211"/>
                  </a:moveTo>
                  <a:cubicBezTo>
                    <a:pt x="30595" y="38462"/>
                    <a:pt x="18357" y="36714"/>
                    <a:pt x="6993" y="34966"/>
                  </a:cubicBezTo>
                  <a:cubicBezTo>
                    <a:pt x="4371" y="30595"/>
                    <a:pt x="2623" y="25350"/>
                    <a:pt x="0" y="20979"/>
                  </a:cubicBezTo>
                  <a:cubicBezTo>
                    <a:pt x="1748" y="13986"/>
                    <a:pt x="2623" y="6993"/>
                    <a:pt x="4371" y="0"/>
                  </a:cubicBezTo>
                  <a:cubicBezTo>
                    <a:pt x="8741" y="0"/>
                    <a:pt x="12238" y="0"/>
                    <a:pt x="16609" y="0"/>
                  </a:cubicBezTo>
                  <a:cubicBezTo>
                    <a:pt x="24476" y="13112"/>
                    <a:pt x="33218" y="27098"/>
                    <a:pt x="41959" y="40211"/>
                  </a:cubicBezTo>
                  <a:close/>
                </a:path>
              </a:pathLst>
            </a:custGeom>
            <a:solidFill>
              <a:srgbClr val="3D2226"/>
            </a:solidFill>
            <a:ln w="8731" cap="flat">
              <a:noFill/>
              <a:prstDash val="solid"/>
              <a:miter/>
            </a:ln>
          </p:spPr>
          <p:txBody>
            <a:bodyPr rtlCol="0" anchor="ctr"/>
            <a:lstStyle/>
            <a:p>
              <a:endParaRPr lang="en-GB"/>
            </a:p>
          </p:txBody>
        </p:sp>
        <p:sp>
          <p:nvSpPr>
            <p:cNvPr id="1685" name="Freeform: Shape 1684">
              <a:extLst>
                <a:ext uri="{FF2B5EF4-FFF2-40B4-BE49-F238E27FC236}">
                  <a16:creationId xmlns:a16="http://schemas.microsoft.com/office/drawing/2014/main" id="{82CC3AC1-7CF5-6FCA-4DEA-81DDA627B3AF}"/>
                </a:ext>
              </a:extLst>
            </p:cNvPr>
            <p:cNvSpPr/>
            <p:nvPr/>
          </p:nvSpPr>
          <p:spPr>
            <a:xfrm>
              <a:off x="10468190" y="3936305"/>
              <a:ext cx="6993" cy="3496"/>
            </a:xfrm>
            <a:custGeom>
              <a:avLst/>
              <a:gdLst>
                <a:gd name="connsiteX0" fmla="*/ 6993 w 6993"/>
                <a:gd name="connsiteY0" fmla="*/ 3497 h 3496"/>
                <a:gd name="connsiteX1" fmla="*/ 0 w 6993"/>
                <a:gd name="connsiteY1" fmla="*/ 0 h 3496"/>
                <a:gd name="connsiteX2" fmla="*/ 6993 w 6993"/>
                <a:gd name="connsiteY2" fmla="*/ 3497 h 3496"/>
              </a:gdLst>
              <a:ahLst/>
              <a:cxnLst>
                <a:cxn ang="0">
                  <a:pos x="connsiteX0" y="connsiteY0"/>
                </a:cxn>
                <a:cxn ang="0">
                  <a:pos x="connsiteX1" y="connsiteY1"/>
                </a:cxn>
                <a:cxn ang="0">
                  <a:pos x="connsiteX2" y="connsiteY2"/>
                </a:cxn>
              </a:cxnLst>
              <a:rect l="l" t="t" r="r" b="b"/>
              <a:pathLst>
                <a:path w="6993" h="3496">
                  <a:moveTo>
                    <a:pt x="6993" y="3497"/>
                  </a:moveTo>
                  <a:cubicBezTo>
                    <a:pt x="4371" y="2622"/>
                    <a:pt x="2623" y="874"/>
                    <a:pt x="0" y="0"/>
                  </a:cubicBezTo>
                  <a:cubicBezTo>
                    <a:pt x="3497" y="874"/>
                    <a:pt x="6119" y="1748"/>
                    <a:pt x="6993" y="3497"/>
                  </a:cubicBezTo>
                  <a:close/>
                </a:path>
              </a:pathLst>
            </a:custGeom>
            <a:solidFill>
              <a:srgbClr val="3D2226"/>
            </a:solidFill>
            <a:ln w="8731" cap="flat">
              <a:noFill/>
              <a:prstDash val="solid"/>
              <a:miter/>
            </a:ln>
          </p:spPr>
          <p:txBody>
            <a:bodyPr rtlCol="0" anchor="ctr"/>
            <a:lstStyle/>
            <a:p>
              <a:endParaRPr lang="en-GB"/>
            </a:p>
          </p:txBody>
        </p:sp>
        <p:sp>
          <p:nvSpPr>
            <p:cNvPr id="1686" name="Freeform: Shape 1685">
              <a:extLst>
                <a:ext uri="{FF2B5EF4-FFF2-40B4-BE49-F238E27FC236}">
                  <a16:creationId xmlns:a16="http://schemas.microsoft.com/office/drawing/2014/main" id="{26D6BF77-2C1E-39BB-7A2F-8C2ED513AEF2}"/>
                </a:ext>
              </a:extLst>
            </p:cNvPr>
            <p:cNvSpPr/>
            <p:nvPr/>
          </p:nvSpPr>
          <p:spPr>
            <a:xfrm>
              <a:off x="10714699" y="3997495"/>
              <a:ext cx="2622" cy="1748"/>
            </a:xfrm>
            <a:custGeom>
              <a:avLst/>
              <a:gdLst>
                <a:gd name="connsiteX0" fmla="*/ 2622 w 2622"/>
                <a:gd name="connsiteY0" fmla="*/ 1748 h 1748"/>
                <a:gd name="connsiteX1" fmla="*/ 0 w 2622"/>
                <a:gd name="connsiteY1" fmla="*/ 0 h 1748"/>
                <a:gd name="connsiteX2" fmla="*/ 2622 w 2622"/>
                <a:gd name="connsiteY2" fmla="*/ 1748 h 1748"/>
              </a:gdLst>
              <a:ahLst/>
              <a:cxnLst>
                <a:cxn ang="0">
                  <a:pos x="connsiteX0" y="connsiteY0"/>
                </a:cxn>
                <a:cxn ang="0">
                  <a:pos x="connsiteX1" y="connsiteY1"/>
                </a:cxn>
                <a:cxn ang="0">
                  <a:pos x="connsiteX2" y="connsiteY2"/>
                </a:cxn>
              </a:cxnLst>
              <a:rect l="l" t="t" r="r" b="b"/>
              <a:pathLst>
                <a:path w="2622" h="1748">
                  <a:moveTo>
                    <a:pt x="2622" y="1748"/>
                  </a:moveTo>
                  <a:cubicBezTo>
                    <a:pt x="2622" y="1748"/>
                    <a:pt x="0" y="0"/>
                    <a:pt x="0" y="0"/>
                  </a:cubicBezTo>
                  <a:cubicBezTo>
                    <a:pt x="874" y="0"/>
                    <a:pt x="1748" y="874"/>
                    <a:pt x="2622" y="1748"/>
                  </a:cubicBezTo>
                  <a:close/>
                </a:path>
              </a:pathLst>
            </a:custGeom>
            <a:solidFill>
              <a:srgbClr val="4F513D"/>
            </a:solidFill>
            <a:ln w="8731" cap="flat">
              <a:noFill/>
              <a:prstDash val="solid"/>
              <a:miter/>
            </a:ln>
          </p:spPr>
          <p:txBody>
            <a:bodyPr rtlCol="0" anchor="ctr"/>
            <a:lstStyle/>
            <a:p>
              <a:endParaRPr lang="en-GB"/>
            </a:p>
          </p:txBody>
        </p:sp>
        <p:sp>
          <p:nvSpPr>
            <p:cNvPr id="1687" name="Freeform: Shape 1686">
              <a:extLst>
                <a:ext uri="{FF2B5EF4-FFF2-40B4-BE49-F238E27FC236}">
                  <a16:creationId xmlns:a16="http://schemas.microsoft.com/office/drawing/2014/main" id="{2F697EEB-3AE9-3597-3993-D60B6C11BE85}"/>
                </a:ext>
              </a:extLst>
            </p:cNvPr>
            <p:cNvSpPr/>
            <p:nvPr/>
          </p:nvSpPr>
          <p:spPr>
            <a:xfrm>
              <a:off x="10416616" y="3299929"/>
              <a:ext cx="25350" cy="16608"/>
            </a:xfrm>
            <a:custGeom>
              <a:avLst/>
              <a:gdLst>
                <a:gd name="connsiteX0" fmla="*/ 0 w 25350"/>
                <a:gd name="connsiteY0" fmla="*/ 0 h 16608"/>
                <a:gd name="connsiteX1" fmla="*/ 25350 w 25350"/>
                <a:gd name="connsiteY1" fmla="*/ 16609 h 16608"/>
                <a:gd name="connsiteX2" fmla="*/ 0 w 25350"/>
                <a:gd name="connsiteY2" fmla="*/ 0 h 16608"/>
              </a:gdLst>
              <a:ahLst/>
              <a:cxnLst>
                <a:cxn ang="0">
                  <a:pos x="connsiteX0" y="connsiteY0"/>
                </a:cxn>
                <a:cxn ang="0">
                  <a:pos x="connsiteX1" y="connsiteY1"/>
                </a:cxn>
                <a:cxn ang="0">
                  <a:pos x="connsiteX2" y="connsiteY2"/>
                </a:cxn>
              </a:cxnLst>
              <a:rect l="l" t="t" r="r" b="b"/>
              <a:pathLst>
                <a:path w="25350" h="16608">
                  <a:moveTo>
                    <a:pt x="0" y="0"/>
                  </a:moveTo>
                  <a:cubicBezTo>
                    <a:pt x="8741" y="5245"/>
                    <a:pt x="16609" y="11364"/>
                    <a:pt x="25350" y="16609"/>
                  </a:cubicBezTo>
                  <a:cubicBezTo>
                    <a:pt x="16609" y="11364"/>
                    <a:pt x="7867" y="6119"/>
                    <a:pt x="0" y="0"/>
                  </a:cubicBezTo>
                  <a:close/>
                </a:path>
              </a:pathLst>
            </a:custGeom>
            <a:solidFill>
              <a:srgbClr val="469784"/>
            </a:solidFill>
            <a:ln w="8731" cap="flat">
              <a:noFill/>
              <a:prstDash val="solid"/>
              <a:miter/>
            </a:ln>
          </p:spPr>
          <p:txBody>
            <a:bodyPr rtlCol="0" anchor="ctr"/>
            <a:lstStyle/>
            <a:p>
              <a:endParaRPr lang="en-GB"/>
            </a:p>
          </p:txBody>
        </p:sp>
        <p:sp>
          <p:nvSpPr>
            <p:cNvPr id="1688" name="Freeform: Shape 1687">
              <a:extLst>
                <a:ext uri="{FF2B5EF4-FFF2-40B4-BE49-F238E27FC236}">
                  <a16:creationId xmlns:a16="http://schemas.microsoft.com/office/drawing/2014/main" id="{A98EC143-47C3-E967-D963-9E73B0F33CA1}"/>
                </a:ext>
              </a:extLst>
            </p:cNvPr>
            <p:cNvSpPr/>
            <p:nvPr/>
          </p:nvSpPr>
          <p:spPr>
            <a:xfrm>
              <a:off x="9947201" y="1377690"/>
              <a:ext cx="16721" cy="16608"/>
            </a:xfrm>
            <a:custGeom>
              <a:avLst/>
              <a:gdLst>
                <a:gd name="connsiteX0" fmla="*/ 9616 w 16721"/>
                <a:gd name="connsiteY0" fmla="*/ 16609 h 16608"/>
                <a:gd name="connsiteX1" fmla="*/ 0 w 16721"/>
                <a:gd name="connsiteY1" fmla="*/ 7867 h 16608"/>
                <a:gd name="connsiteX2" fmla="*/ 7867 w 16721"/>
                <a:gd name="connsiteY2" fmla="*/ 0 h 16608"/>
                <a:gd name="connsiteX3" fmla="*/ 16609 w 16721"/>
                <a:gd name="connsiteY3" fmla="*/ 6119 h 16608"/>
                <a:gd name="connsiteX4" fmla="*/ 9616 w 16721"/>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1" h="16608">
                  <a:moveTo>
                    <a:pt x="9616" y="16609"/>
                  </a:moveTo>
                  <a:cubicBezTo>
                    <a:pt x="6119" y="13112"/>
                    <a:pt x="2622" y="10490"/>
                    <a:pt x="0" y="7867"/>
                  </a:cubicBezTo>
                  <a:cubicBezTo>
                    <a:pt x="2622" y="5245"/>
                    <a:pt x="5245" y="874"/>
                    <a:pt x="7867" y="0"/>
                  </a:cubicBezTo>
                  <a:cubicBezTo>
                    <a:pt x="10490" y="0"/>
                    <a:pt x="15735" y="3497"/>
                    <a:pt x="16609" y="6119"/>
                  </a:cubicBezTo>
                  <a:cubicBezTo>
                    <a:pt x="17483" y="8741"/>
                    <a:pt x="13112" y="12238"/>
                    <a:pt x="9616" y="16609"/>
                  </a:cubicBezTo>
                  <a:close/>
                </a:path>
              </a:pathLst>
            </a:custGeom>
            <a:solidFill>
              <a:srgbClr val="D6273B"/>
            </a:solidFill>
            <a:ln w="8731" cap="flat">
              <a:noFill/>
              <a:prstDash val="solid"/>
              <a:miter/>
            </a:ln>
          </p:spPr>
          <p:txBody>
            <a:bodyPr rtlCol="0" anchor="ctr"/>
            <a:lstStyle/>
            <a:p>
              <a:endParaRPr lang="en-GB"/>
            </a:p>
          </p:txBody>
        </p:sp>
        <p:sp>
          <p:nvSpPr>
            <p:cNvPr id="1689" name="Freeform: Shape 1688">
              <a:extLst>
                <a:ext uri="{FF2B5EF4-FFF2-40B4-BE49-F238E27FC236}">
                  <a16:creationId xmlns:a16="http://schemas.microsoft.com/office/drawing/2014/main" id="{919A3081-F3F1-862A-B711-E922FFAD210E}"/>
                </a:ext>
              </a:extLst>
            </p:cNvPr>
            <p:cNvSpPr/>
            <p:nvPr/>
          </p:nvSpPr>
          <p:spPr>
            <a:xfrm>
              <a:off x="10118533" y="1437132"/>
              <a:ext cx="874" cy="11363"/>
            </a:xfrm>
            <a:custGeom>
              <a:avLst/>
              <a:gdLst>
                <a:gd name="connsiteX0" fmla="*/ 874 w 874"/>
                <a:gd name="connsiteY0" fmla="*/ 11364 h 11363"/>
                <a:gd name="connsiteX1" fmla="*/ 0 w 874"/>
                <a:gd name="connsiteY1" fmla="*/ 0 h 11363"/>
                <a:gd name="connsiteX2" fmla="*/ 874 w 874"/>
                <a:gd name="connsiteY2" fmla="*/ 11364 h 11363"/>
              </a:gdLst>
              <a:ahLst/>
              <a:cxnLst>
                <a:cxn ang="0">
                  <a:pos x="connsiteX0" y="connsiteY0"/>
                </a:cxn>
                <a:cxn ang="0">
                  <a:pos x="connsiteX1" y="connsiteY1"/>
                </a:cxn>
                <a:cxn ang="0">
                  <a:pos x="connsiteX2" y="connsiteY2"/>
                </a:cxn>
              </a:cxnLst>
              <a:rect l="l" t="t" r="r" b="b"/>
              <a:pathLst>
                <a:path w="874" h="11363">
                  <a:moveTo>
                    <a:pt x="874" y="11364"/>
                  </a:moveTo>
                  <a:cubicBezTo>
                    <a:pt x="874" y="7867"/>
                    <a:pt x="0" y="3497"/>
                    <a:pt x="0" y="0"/>
                  </a:cubicBezTo>
                  <a:cubicBezTo>
                    <a:pt x="0" y="3497"/>
                    <a:pt x="874" y="6993"/>
                    <a:pt x="874" y="11364"/>
                  </a:cubicBezTo>
                  <a:close/>
                </a:path>
              </a:pathLst>
            </a:custGeom>
            <a:solidFill>
              <a:srgbClr val="7B2B29"/>
            </a:solidFill>
            <a:ln w="8731" cap="flat">
              <a:noFill/>
              <a:prstDash val="solid"/>
              <a:miter/>
            </a:ln>
          </p:spPr>
          <p:txBody>
            <a:bodyPr rtlCol="0" anchor="ctr"/>
            <a:lstStyle/>
            <a:p>
              <a:endParaRPr lang="en-GB"/>
            </a:p>
          </p:txBody>
        </p:sp>
        <p:sp>
          <p:nvSpPr>
            <p:cNvPr id="1690" name="Freeform: Shape 1689">
              <a:extLst>
                <a:ext uri="{FF2B5EF4-FFF2-40B4-BE49-F238E27FC236}">
                  <a16:creationId xmlns:a16="http://schemas.microsoft.com/office/drawing/2014/main" id="{10E75C86-E29F-FF3D-F159-B043F2B9E93A}"/>
                </a:ext>
              </a:extLst>
            </p:cNvPr>
            <p:cNvSpPr/>
            <p:nvPr/>
          </p:nvSpPr>
          <p:spPr>
            <a:xfrm>
              <a:off x="10341440" y="4371628"/>
              <a:ext cx="116261" cy="212416"/>
            </a:xfrm>
            <a:custGeom>
              <a:avLst/>
              <a:gdLst>
                <a:gd name="connsiteX0" fmla="*/ 59442 w 116261"/>
                <a:gd name="connsiteY0" fmla="*/ 27973 h 212416"/>
                <a:gd name="connsiteX1" fmla="*/ 116261 w 116261"/>
                <a:gd name="connsiteY1" fmla="*/ 0 h 212416"/>
                <a:gd name="connsiteX2" fmla="*/ 64687 w 116261"/>
                <a:gd name="connsiteY2" fmla="*/ 212417 h 212416"/>
                <a:gd name="connsiteX3" fmla="*/ 13112 w 116261"/>
                <a:gd name="connsiteY3" fmla="*/ 170458 h 212416"/>
                <a:gd name="connsiteX4" fmla="*/ 4371 w 116261"/>
                <a:gd name="connsiteY4" fmla="*/ 168709 h 212416"/>
                <a:gd name="connsiteX5" fmla="*/ 0 w 116261"/>
                <a:gd name="connsiteY5" fmla="*/ 160842 h 212416"/>
                <a:gd name="connsiteX6" fmla="*/ 59442 w 116261"/>
                <a:gd name="connsiteY6" fmla="*/ 27973 h 212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61" h="212416">
                  <a:moveTo>
                    <a:pt x="59442" y="27973"/>
                  </a:moveTo>
                  <a:cubicBezTo>
                    <a:pt x="78673" y="18357"/>
                    <a:pt x="97030" y="9616"/>
                    <a:pt x="116261" y="0"/>
                  </a:cubicBezTo>
                  <a:cubicBezTo>
                    <a:pt x="98778" y="70806"/>
                    <a:pt x="82170" y="141611"/>
                    <a:pt x="64687" y="212417"/>
                  </a:cubicBezTo>
                  <a:cubicBezTo>
                    <a:pt x="47204" y="198430"/>
                    <a:pt x="29721" y="184444"/>
                    <a:pt x="13112" y="170458"/>
                  </a:cubicBezTo>
                  <a:cubicBezTo>
                    <a:pt x="10490" y="168709"/>
                    <a:pt x="7867" y="168709"/>
                    <a:pt x="4371" y="168709"/>
                  </a:cubicBezTo>
                  <a:cubicBezTo>
                    <a:pt x="2623" y="166087"/>
                    <a:pt x="874" y="163465"/>
                    <a:pt x="0" y="160842"/>
                  </a:cubicBezTo>
                  <a:cubicBezTo>
                    <a:pt x="19231" y="116261"/>
                    <a:pt x="39336" y="72554"/>
                    <a:pt x="59442" y="27973"/>
                  </a:cubicBezTo>
                  <a:close/>
                </a:path>
              </a:pathLst>
            </a:custGeom>
            <a:solidFill>
              <a:srgbClr val="3D2226"/>
            </a:solidFill>
            <a:ln w="8731" cap="flat">
              <a:noFill/>
              <a:prstDash val="solid"/>
              <a:miter/>
            </a:ln>
          </p:spPr>
          <p:txBody>
            <a:bodyPr rtlCol="0" anchor="ctr"/>
            <a:lstStyle/>
            <a:p>
              <a:endParaRPr lang="en-GB"/>
            </a:p>
          </p:txBody>
        </p:sp>
        <p:sp>
          <p:nvSpPr>
            <p:cNvPr id="1691" name="Freeform: Shape 1690">
              <a:extLst>
                <a:ext uri="{FF2B5EF4-FFF2-40B4-BE49-F238E27FC236}">
                  <a16:creationId xmlns:a16="http://schemas.microsoft.com/office/drawing/2014/main" id="{F2204430-744C-D5A6-B2A6-4CEA6EFE1EEE}"/>
                </a:ext>
              </a:extLst>
            </p:cNvPr>
            <p:cNvSpPr/>
            <p:nvPr/>
          </p:nvSpPr>
          <p:spPr>
            <a:xfrm>
              <a:off x="10334447" y="4531596"/>
              <a:ext cx="10489" cy="7867"/>
            </a:xfrm>
            <a:custGeom>
              <a:avLst/>
              <a:gdLst>
                <a:gd name="connsiteX0" fmla="*/ 6119 w 10489"/>
                <a:gd name="connsiteY0" fmla="*/ 0 h 7867"/>
                <a:gd name="connsiteX1" fmla="*/ 10490 w 10489"/>
                <a:gd name="connsiteY1" fmla="*/ 7867 h 7867"/>
                <a:gd name="connsiteX2" fmla="*/ 0 w 10489"/>
                <a:gd name="connsiteY2" fmla="*/ 6994 h 7867"/>
                <a:gd name="connsiteX3" fmla="*/ 6119 w 10489"/>
                <a:gd name="connsiteY3" fmla="*/ 0 h 7867"/>
              </a:gdLst>
              <a:ahLst/>
              <a:cxnLst>
                <a:cxn ang="0">
                  <a:pos x="connsiteX0" y="connsiteY0"/>
                </a:cxn>
                <a:cxn ang="0">
                  <a:pos x="connsiteX1" y="connsiteY1"/>
                </a:cxn>
                <a:cxn ang="0">
                  <a:pos x="connsiteX2" y="connsiteY2"/>
                </a:cxn>
                <a:cxn ang="0">
                  <a:pos x="connsiteX3" y="connsiteY3"/>
                </a:cxn>
              </a:cxnLst>
              <a:rect l="l" t="t" r="r" b="b"/>
              <a:pathLst>
                <a:path w="10489" h="7867">
                  <a:moveTo>
                    <a:pt x="6119" y="0"/>
                  </a:moveTo>
                  <a:cubicBezTo>
                    <a:pt x="7867" y="2623"/>
                    <a:pt x="9616" y="5245"/>
                    <a:pt x="10490" y="7867"/>
                  </a:cubicBezTo>
                  <a:cubicBezTo>
                    <a:pt x="6993" y="7867"/>
                    <a:pt x="3497" y="6994"/>
                    <a:pt x="0" y="6994"/>
                  </a:cubicBezTo>
                  <a:cubicBezTo>
                    <a:pt x="2622" y="5245"/>
                    <a:pt x="4371" y="2623"/>
                    <a:pt x="6119" y="0"/>
                  </a:cubicBezTo>
                  <a:close/>
                </a:path>
              </a:pathLst>
            </a:custGeom>
            <a:solidFill>
              <a:srgbClr val="7B2B29"/>
            </a:solidFill>
            <a:ln w="8731" cap="flat">
              <a:noFill/>
              <a:prstDash val="solid"/>
              <a:miter/>
            </a:ln>
          </p:spPr>
          <p:txBody>
            <a:bodyPr rtlCol="0" anchor="ctr"/>
            <a:lstStyle/>
            <a:p>
              <a:endParaRPr lang="en-GB"/>
            </a:p>
          </p:txBody>
        </p:sp>
        <p:sp>
          <p:nvSpPr>
            <p:cNvPr id="1692" name="Freeform: Shape 1691">
              <a:extLst>
                <a:ext uri="{FF2B5EF4-FFF2-40B4-BE49-F238E27FC236}">
                  <a16:creationId xmlns:a16="http://schemas.microsoft.com/office/drawing/2014/main" id="{5B54F465-90AD-3C5C-725E-F4C64B406705}"/>
                </a:ext>
              </a:extLst>
            </p:cNvPr>
            <p:cNvSpPr/>
            <p:nvPr/>
          </p:nvSpPr>
          <p:spPr>
            <a:xfrm>
              <a:off x="10302977" y="4881253"/>
              <a:ext cx="50700" cy="50700"/>
            </a:xfrm>
            <a:custGeom>
              <a:avLst/>
              <a:gdLst>
                <a:gd name="connsiteX0" fmla="*/ 50700 w 50700"/>
                <a:gd name="connsiteY0" fmla="*/ 50701 h 50700"/>
                <a:gd name="connsiteX1" fmla="*/ 0 w 50700"/>
                <a:gd name="connsiteY1" fmla="*/ 0 h 50700"/>
                <a:gd name="connsiteX2" fmla="*/ 50700 w 50700"/>
                <a:gd name="connsiteY2" fmla="*/ 50701 h 50700"/>
              </a:gdLst>
              <a:ahLst/>
              <a:cxnLst>
                <a:cxn ang="0">
                  <a:pos x="connsiteX0" y="connsiteY0"/>
                </a:cxn>
                <a:cxn ang="0">
                  <a:pos x="connsiteX1" y="connsiteY1"/>
                </a:cxn>
                <a:cxn ang="0">
                  <a:pos x="connsiteX2" y="connsiteY2"/>
                </a:cxn>
              </a:cxnLst>
              <a:rect l="l" t="t" r="r" b="b"/>
              <a:pathLst>
                <a:path w="50700" h="50700">
                  <a:moveTo>
                    <a:pt x="50700" y="50701"/>
                  </a:moveTo>
                  <a:cubicBezTo>
                    <a:pt x="34092" y="34092"/>
                    <a:pt x="16609" y="16609"/>
                    <a:pt x="0" y="0"/>
                  </a:cubicBezTo>
                  <a:cubicBezTo>
                    <a:pt x="17483" y="16609"/>
                    <a:pt x="34092" y="33218"/>
                    <a:pt x="50700" y="50701"/>
                  </a:cubicBezTo>
                  <a:close/>
                </a:path>
              </a:pathLst>
            </a:custGeom>
            <a:solidFill>
              <a:srgbClr val="7B2B29"/>
            </a:solidFill>
            <a:ln w="8731" cap="flat">
              <a:noFill/>
              <a:prstDash val="solid"/>
              <a:miter/>
            </a:ln>
          </p:spPr>
          <p:txBody>
            <a:bodyPr rtlCol="0" anchor="ctr"/>
            <a:lstStyle/>
            <a:p>
              <a:endParaRPr lang="en-GB"/>
            </a:p>
          </p:txBody>
        </p:sp>
        <p:sp>
          <p:nvSpPr>
            <p:cNvPr id="1693" name="Freeform: Shape 1692">
              <a:extLst>
                <a:ext uri="{FF2B5EF4-FFF2-40B4-BE49-F238E27FC236}">
                  <a16:creationId xmlns:a16="http://schemas.microsoft.com/office/drawing/2014/main" id="{4658DDED-6133-375E-4503-F587BDF742B5}"/>
                </a:ext>
              </a:extLst>
            </p:cNvPr>
            <p:cNvSpPr/>
            <p:nvPr/>
          </p:nvSpPr>
          <p:spPr>
            <a:xfrm>
              <a:off x="10422735" y="5292974"/>
              <a:ext cx="11363" cy="15734"/>
            </a:xfrm>
            <a:custGeom>
              <a:avLst/>
              <a:gdLst>
                <a:gd name="connsiteX0" fmla="*/ 0 w 11363"/>
                <a:gd name="connsiteY0" fmla="*/ 6993 h 15734"/>
                <a:gd name="connsiteX1" fmla="*/ 11364 w 11363"/>
                <a:gd name="connsiteY1" fmla="*/ 0 h 15734"/>
                <a:gd name="connsiteX2" fmla="*/ 11364 w 11363"/>
                <a:gd name="connsiteY2" fmla="*/ 15734 h 15734"/>
                <a:gd name="connsiteX3" fmla="*/ 0 w 11363"/>
                <a:gd name="connsiteY3" fmla="*/ 6993 h 15734"/>
              </a:gdLst>
              <a:ahLst/>
              <a:cxnLst>
                <a:cxn ang="0">
                  <a:pos x="connsiteX0" y="connsiteY0"/>
                </a:cxn>
                <a:cxn ang="0">
                  <a:pos x="connsiteX1" y="connsiteY1"/>
                </a:cxn>
                <a:cxn ang="0">
                  <a:pos x="connsiteX2" y="connsiteY2"/>
                </a:cxn>
                <a:cxn ang="0">
                  <a:pos x="connsiteX3" y="connsiteY3"/>
                </a:cxn>
              </a:cxnLst>
              <a:rect l="l" t="t" r="r" b="b"/>
              <a:pathLst>
                <a:path w="11363" h="15734">
                  <a:moveTo>
                    <a:pt x="0" y="6993"/>
                  </a:moveTo>
                  <a:cubicBezTo>
                    <a:pt x="3497" y="4371"/>
                    <a:pt x="7867" y="1748"/>
                    <a:pt x="11364" y="0"/>
                  </a:cubicBezTo>
                  <a:cubicBezTo>
                    <a:pt x="11364" y="5245"/>
                    <a:pt x="11364" y="10490"/>
                    <a:pt x="11364" y="15734"/>
                  </a:cubicBezTo>
                  <a:cubicBezTo>
                    <a:pt x="6993" y="13112"/>
                    <a:pt x="3497" y="10490"/>
                    <a:pt x="0" y="6993"/>
                  </a:cubicBezTo>
                  <a:close/>
                </a:path>
              </a:pathLst>
            </a:custGeom>
            <a:solidFill>
              <a:srgbClr val="BA3325"/>
            </a:solidFill>
            <a:ln w="8731" cap="flat">
              <a:noFill/>
              <a:prstDash val="solid"/>
              <a:miter/>
            </a:ln>
          </p:spPr>
          <p:txBody>
            <a:bodyPr rtlCol="0" anchor="ctr"/>
            <a:lstStyle/>
            <a:p>
              <a:endParaRPr lang="en-GB"/>
            </a:p>
          </p:txBody>
        </p:sp>
        <p:sp>
          <p:nvSpPr>
            <p:cNvPr id="1694" name="Freeform: Shape 1693">
              <a:extLst>
                <a:ext uri="{FF2B5EF4-FFF2-40B4-BE49-F238E27FC236}">
                  <a16:creationId xmlns:a16="http://schemas.microsoft.com/office/drawing/2014/main" id="{ACCDE9FB-546F-659E-B4D6-05707BA1A3B1}"/>
                </a:ext>
              </a:extLst>
            </p:cNvPr>
            <p:cNvSpPr/>
            <p:nvPr/>
          </p:nvSpPr>
          <p:spPr>
            <a:xfrm>
              <a:off x="10288117" y="4871637"/>
              <a:ext cx="14860" cy="8741"/>
            </a:xfrm>
            <a:custGeom>
              <a:avLst/>
              <a:gdLst>
                <a:gd name="connsiteX0" fmla="*/ 14860 w 14860"/>
                <a:gd name="connsiteY0" fmla="*/ 8741 h 8741"/>
                <a:gd name="connsiteX1" fmla="*/ 0 w 14860"/>
                <a:gd name="connsiteY1" fmla="*/ 0 h 8741"/>
                <a:gd name="connsiteX2" fmla="*/ 14860 w 14860"/>
                <a:gd name="connsiteY2" fmla="*/ 8741 h 8741"/>
              </a:gdLst>
              <a:ahLst/>
              <a:cxnLst>
                <a:cxn ang="0">
                  <a:pos x="connsiteX0" y="connsiteY0"/>
                </a:cxn>
                <a:cxn ang="0">
                  <a:pos x="connsiteX1" y="connsiteY1"/>
                </a:cxn>
                <a:cxn ang="0">
                  <a:pos x="connsiteX2" y="connsiteY2"/>
                </a:cxn>
              </a:cxnLst>
              <a:rect l="l" t="t" r="r" b="b"/>
              <a:pathLst>
                <a:path w="14860" h="8741">
                  <a:moveTo>
                    <a:pt x="14860" y="8741"/>
                  </a:moveTo>
                  <a:cubicBezTo>
                    <a:pt x="9616" y="6119"/>
                    <a:pt x="5245" y="2622"/>
                    <a:pt x="0" y="0"/>
                  </a:cubicBezTo>
                  <a:cubicBezTo>
                    <a:pt x="5245" y="3497"/>
                    <a:pt x="9616" y="6119"/>
                    <a:pt x="14860" y="8741"/>
                  </a:cubicBezTo>
                  <a:close/>
                </a:path>
              </a:pathLst>
            </a:custGeom>
            <a:solidFill>
              <a:srgbClr val="7B2B29"/>
            </a:solidFill>
            <a:ln w="8731" cap="flat">
              <a:noFill/>
              <a:prstDash val="solid"/>
              <a:miter/>
            </a:ln>
          </p:spPr>
          <p:txBody>
            <a:bodyPr rtlCol="0" anchor="ctr"/>
            <a:lstStyle/>
            <a:p>
              <a:endParaRPr lang="en-GB"/>
            </a:p>
          </p:txBody>
        </p:sp>
        <p:sp>
          <p:nvSpPr>
            <p:cNvPr id="1695" name="Freeform: Shape 1694">
              <a:extLst>
                <a:ext uri="{FF2B5EF4-FFF2-40B4-BE49-F238E27FC236}">
                  <a16:creationId xmlns:a16="http://schemas.microsoft.com/office/drawing/2014/main" id="{18AAE05D-420D-0C93-355F-2E2F37EF86BA}"/>
                </a:ext>
              </a:extLst>
            </p:cNvPr>
            <p:cNvSpPr/>
            <p:nvPr/>
          </p:nvSpPr>
          <p:spPr>
            <a:xfrm>
              <a:off x="10039861" y="851456"/>
              <a:ext cx="7867" cy="20979"/>
            </a:xfrm>
            <a:custGeom>
              <a:avLst/>
              <a:gdLst>
                <a:gd name="connsiteX0" fmla="*/ 7867 w 7867"/>
                <a:gd name="connsiteY0" fmla="*/ 20979 h 20979"/>
                <a:gd name="connsiteX1" fmla="*/ 0 w 7867"/>
                <a:gd name="connsiteY1" fmla="*/ 0 h 20979"/>
                <a:gd name="connsiteX2" fmla="*/ 7867 w 7867"/>
                <a:gd name="connsiteY2" fmla="*/ 20979 h 20979"/>
              </a:gdLst>
              <a:ahLst/>
              <a:cxnLst>
                <a:cxn ang="0">
                  <a:pos x="connsiteX0" y="connsiteY0"/>
                </a:cxn>
                <a:cxn ang="0">
                  <a:pos x="connsiteX1" y="connsiteY1"/>
                </a:cxn>
                <a:cxn ang="0">
                  <a:pos x="connsiteX2" y="connsiteY2"/>
                </a:cxn>
              </a:cxnLst>
              <a:rect l="l" t="t" r="r" b="b"/>
              <a:pathLst>
                <a:path w="7867" h="20979">
                  <a:moveTo>
                    <a:pt x="7867" y="20979"/>
                  </a:moveTo>
                  <a:cubicBezTo>
                    <a:pt x="5245" y="13986"/>
                    <a:pt x="2622" y="6993"/>
                    <a:pt x="0" y="0"/>
                  </a:cubicBezTo>
                  <a:cubicBezTo>
                    <a:pt x="1748" y="7867"/>
                    <a:pt x="4371" y="13986"/>
                    <a:pt x="7867" y="20979"/>
                  </a:cubicBezTo>
                  <a:close/>
                </a:path>
              </a:pathLst>
            </a:custGeom>
            <a:solidFill>
              <a:srgbClr val="7B2B29"/>
            </a:solidFill>
            <a:ln w="8731" cap="flat">
              <a:noFill/>
              <a:prstDash val="solid"/>
              <a:miter/>
            </a:ln>
          </p:spPr>
          <p:txBody>
            <a:bodyPr rtlCol="0" anchor="ctr"/>
            <a:lstStyle/>
            <a:p>
              <a:endParaRPr lang="en-GB"/>
            </a:p>
          </p:txBody>
        </p:sp>
        <p:sp>
          <p:nvSpPr>
            <p:cNvPr id="1696" name="Freeform: Shape 1695">
              <a:extLst>
                <a:ext uri="{FF2B5EF4-FFF2-40B4-BE49-F238E27FC236}">
                  <a16:creationId xmlns:a16="http://schemas.microsoft.com/office/drawing/2014/main" id="{194DF5A8-5ED8-D5AF-7668-2B302FA5736D}"/>
                </a:ext>
              </a:extLst>
            </p:cNvPr>
            <p:cNvSpPr/>
            <p:nvPr/>
          </p:nvSpPr>
          <p:spPr>
            <a:xfrm>
              <a:off x="10563472" y="4309564"/>
              <a:ext cx="46329" cy="89162"/>
            </a:xfrm>
            <a:custGeom>
              <a:avLst/>
              <a:gdLst>
                <a:gd name="connsiteX0" fmla="*/ 34966 w 46329"/>
                <a:gd name="connsiteY0" fmla="*/ 1748 h 89162"/>
                <a:gd name="connsiteX1" fmla="*/ 45455 w 46329"/>
                <a:gd name="connsiteY1" fmla="*/ 0 h 89162"/>
                <a:gd name="connsiteX2" fmla="*/ 46329 w 46329"/>
                <a:gd name="connsiteY2" fmla="*/ 89162 h 89162"/>
                <a:gd name="connsiteX3" fmla="*/ 874 w 46329"/>
                <a:gd name="connsiteY3" fmla="*/ 65561 h 89162"/>
                <a:gd name="connsiteX4" fmla="*/ 0 w 46329"/>
                <a:gd name="connsiteY4" fmla="*/ 37588 h 89162"/>
                <a:gd name="connsiteX5" fmla="*/ 34966 w 46329"/>
                <a:gd name="connsiteY5" fmla="*/ 2622 h 89162"/>
                <a:gd name="connsiteX6" fmla="*/ 34966 w 46329"/>
                <a:gd name="connsiteY6" fmla="*/ 1748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9" h="89162">
                  <a:moveTo>
                    <a:pt x="34966" y="1748"/>
                  </a:moveTo>
                  <a:cubicBezTo>
                    <a:pt x="38462" y="874"/>
                    <a:pt x="41959" y="874"/>
                    <a:pt x="45455" y="0"/>
                  </a:cubicBezTo>
                  <a:cubicBezTo>
                    <a:pt x="45455" y="29721"/>
                    <a:pt x="45455" y="59442"/>
                    <a:pt x="46329" y="89162"/>
                  </a:cubicBezTo>
                  <a:cubicBezTo>
                    <a:pt x="31469" y="81295"/>
                    <a:pt x="15734" y="73428"/>
                    <a:pt x="874" y="65561"/>
                  </a:cubicBezTo>
                  <a:cubicBezTo>
                    <a:pt x="874" y="55945"/>
                    <a:pt x="874" y="47204"/>
                    <a:pt x="0" y="37588"/>
                  </a:cubicBezTo>
                  <a:cubicBezTo>
                    <a:pt x="11364" y="26224"/>
                    <a:pt x="23602" y="13986"/>
                    <a:pt x="34966" y="2622"/>
                  </a:cubicBezTo>
                  <a:cubicBezTo>
                    <a:pt x="34966" y="3497"/>
                    <a:pt x="34966" y="1748"/>
                    <a:pt x="34966" y="1748"/>
                  </a:cubicBezTo>
                  <a:close/>
                </a:path>
              </a:pathLst>
            </a:custGeom>
            <a:solidFill>
              <a:srgbClr val="4F513D"/>
            </a:solidFill>
            <a:ln w="8731" cap="flat">
              <a:noFill/>
              <a:prstDash val="solid"/>
              <a:miter/>
            </a:ln>
          </p:spPr>
          <p:txBody>
            <a:bodyPr rtlCol="0" anchor="ctr"/>
            <a:lstStyle/>
            <a:p>
              <a:endParaRPr lang="en-GB"/>
            </a:p>
          </p:txBody>
        </p:sp>
        <p:sp>
          <p:nvSpPr>
            <p:cNvPr id="1697" name="Freeform: Shape 1696">
              <a:extLst>
                <a:ext uri="{FF2B5EF4-FFF2-40B4-BE49-F238E27FC236}">
                  <a16:creationId xmlns:a16="http://schemas.microsoft.com/office/drawing/2014/main" id="{1C672900-AF1A-A0B1-7876-9893F698F529}"/>
                </a:ext>
              </a:extLst>
            </p:cNvPr>
            <p:cNvSpPr/>
            <p:nvPr/>
          </p:nvSpPr>
          <p:spPr>
            <a:xfrm>
              <a:off x="10608927" y="4706424"/>
              <a:ext cx="9084" cy="10489"/>
            </a:xfrm>
            <a:custGeom>
              <a:avLst/>
              <a:gdLst>
                <a:gd name="connsiteX0" fmla="*/ 6993 w 9084"/>
                <a:gd name="connsiteY0" fmla="*/ 0 h 10489"/>
                <a:gd name="connsiteX1" fmla="*/ 8741 w 9084"/>
                <a:gd name="connsiteY1" fmla="*/ 6994 h 10489"/>
                <a:gd name="connsiteX2" fmla="*/ 2623 w 9084"/>
                <a:gd name="connsiteY2" fmla="*/ 10490 h 10489"/>
                <a:gd name="connsiteX3" fmla="*/ 0 w 9084"/>
                <a:gd name="connsiteY3" fmla="*/ 0 h 10489"/>
                <a:gd name="connsiteX4" fmla="*/ 6993 w 9084"/>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84" h="10489">
                  <a:moveTo>
                    <a:pt x="6993" y="0"/>
                  </a:moveTo>
                  <a:cubicBezTo>
                    <a:pt x="8741" y="1748"/>
                    <a:pt x="9616" y="4371"/>
                    <a:pt x="8741" y="6994"/>
                  </a:cubicBezTo>
                  <a:cubicBezTo>
                    <a:pt x="6993" y="7867"/>
                    <a:pt x="5245" y="9616"/>
                    <a:pt x="2623" y="10490"/>
                  </a:cubicBezTo>
                  <a:cubicBezTo>
                    <a:pt x="1748" y="6994"/>
                    <a:pt x="874" y="3497"/>
                    <a:pt x="0" y="0"/>
                  </a:cubicBezTo>
                  <a:cubicBezTo>
                    <a:pt x="2623" y="0"/>
                    <a:pt x="5245" y="0"/>
                    <a:pt x="6993" y="0"/>
                  </a:cubicBezTo>
                  <a:close/>
                </a:path>
              </a:pathLst>
            </a:custGeom>
            <a:solidFill>
              <a:srgbClr val="654A38"/>
            </a:solidFill>
            <a:ln w="8731" cap="flat">
              <a:noFill/>
              <a:prstDash val="solid"/>
              <a:miter/>
            </a:ln>
          </p:spPr>
          <p:txBody>
            <a:bodyPr rtlCol="0" anchor="ctr"/>
            <a:lstStyle/>
            <a:p>
              <a:endParaRPr lang="en-GB"/>
            </a:p>
          </p:txBody>
        </p:sp>
        <p:sp>
          <p:nvSpPr>
            <p:cNvPr id="1698" name="Freeform: Shape 1697">
              <a:extLst>
                <a:ext uri="{FF2B5EF4-FFF2-40B4-BE49-F238E27FC236}">
                  <a16:creationId xmlns:a16="http://schemas.microsoft.com/office/drawing/2014/main" id="{0C3ED5EE-ABB4-FA17-24E2-9BDBCAEEB201}"/>
                </a:ext>
              </a:extLst>
            </p:cNvPr>
            <p:cNvSpPr/>
            <p:nvPr/>
          </p:nvSpPr>
          <p:spPr>
            <a:xfrm>
              <a:off x="10595815" y="4704676"/>
              <a:ext cx="2622" cy="2622"/>
            </a:xfrm>
            <a:custGeom>
              <a:avLst/>
              <a:gdLst>
                <a:gd name="connsiteX0" fmla="*/ 2623 w 2622"/>
                <a:gd name="connsiteY0" fmla="*/ 0 h 2622"/>
                <a:gd name="connsiteX1" fmla="*/ 0 w 2622"/>
                <a:gd name="connsiteY1" fmla="*/ 2622 h 2622"/>
                <a:gd name="connsiteX2" fmla="*/ 2623 w 2622"/>
                <a:gd name="connsiteY2" fmla="*/ 0 h 2622"/>
                <a:gd name="connsiteX3" fmla="*/ 2623 w 2622"/>
                <a:gd name="connsiteY3" fmla="*/ 0 h 2622"/>
              </a:gdLst>
              <a:ahLst/>
              <a:cxnLst>
                <a:cxn ang="0">
                  <a:pos x="connsiteX0" y="connsiteY0"/>
                </a:cxn>
                <a:cxn ang="0">
                  <a:pos x="connsiteX1" y="connsiteY1"/>
                </a:cxn>
                <a:cxn ang="0">
                  <a:pos x="connsiteX2" y="connsiteY2"/>
                </a:cxn>
                <a:cxn ang="0">
                  <a:pos x="connsiteX3" y="connsiteY3"/>
                </a:cxn>
              </a:cxnLst>
              <a:rect l="l" t="t" r="r" b="b"/>
              <a:pathLst>
                <a:path w="2622" h="2622">
                  <a:moveTo>
                    <a:pt x="2623" y="0"/>
                  </a:moveTo>
                  <a:cubicBezTo>
                    <a:pt x="1748" y="874"/>
                    <a:pt x="874" y="1748"/>
                    <a:pt x="0" y="2622"/>
                  </a:cubicBezTo>
                  <a:cubicBezTo>
                    <a:pt x="1748" y="1748"/>
                    <a:pt x="1748" y="874"/>
                    <a:pt x="2623" y="0"/>
                  </a:cubicBezTo>
                  <a:cubicBezTo>
                    <a:pt x="2623" y="0"/>
                    <a:pt x="2623" y="0"/>
                    <a:pt x="2623" y="0"/>
                  </a:cubicBezTo>
                  <a:close/>
                </a:path>
              </a:pathLst>
            </a:custGeom>
            <a:solidFill>
              <a:srgbClr val="3D2226"/>
            </a:solidFill>
            <a:ln w="8731" cap="flat">
              <a:noFill/>
              <a:prstDash val="solid"/>
              <a:miter/>
            </a:ln>
          </p:spPr>
          <p:txBody>
            <a:bodyPr rtlCol="0" anchor="ctr"/>
            <a:lstStyle/>
            <a:p>
              <a:endParaRPr lang="en-GB"/>
            </a:p>
          </p:txBody>
        </p:sp>
        <p:sp>
          <p:nvSpPr>
            <p:cNvPr id="1699" name="Freeform: Shape 1698">
              <a:extLst>
                <a:ext uri="{FF2B5EF4-FFF2-40B4-BE49-F238E27FC236}">
                  <a16:creationId xmlns:a16="http://schemas.microsoft.com/office/drawing/2014/main" id="{6F50CE3B-704C-E51D-EBAF-559353A1C400}"/>
                </a:ext>
              </a:extLst>
            </p:cNvPr>
            <p:cNvSpPr/>
            <p:nvPr/>
          </p:nvSpPr>
          <p:spPr>
            <a:xfrm>
              <a:off x="10587948" y="4693312"/>
              <a:ext cx="6119" cy="6119"/>
            </a:xfrm>
            <a:custGeom>
              <a:avLst/>
              <a:gdLst>
                <a:gd name="connsiteX0" fmla="*/ 6119 w 6119"/>
                <a:gd name="connsiteY0" fmla="*/ 6119 h 6119"/>
                <a:gd name="connsiteX1" fmla="*/ 0 w 6119"/>
                <a:gd name="connsiteY1" fmla="*/ 0 h 6119"/>
                <a:gd name="connsiteX2" fmla="*/ 6119 w 6119"/>
                <a:gd name="connsiteY2" fmla="*/ 6119 h 6119"/>
              </a:gdLst>
              <a:ahLst/>
              <a:cxnLst>
                <a:cxn ang="0">
                  <a:pos x="connsiteX0" y="connsiteY0"/>
                </a:cxn>
                <a:cxn ang="0">
                  <a:pos x="connsiteX1" y="connsiteY1"/>
                </a:cxn>
                <a:cxn ang="0">
                  <a:pos x="connsiteX2" y="connsiteY2"/>
                </a:cxn>
              </a:cxnLst>
              <a:rect l="l" t="t" r="r" b="b"/>
              <a:pathLst>
                <a:path w="6119" h="6119">
                  <a:moveTo>
                    <a:pt x="6119" y="6119"/>
                  </a:moveTo>
                  <a:cubicBezTo>
                    <a:pt x="4371" y="4371"/>
                    <a:pt x="2622" y="1748"/>
                    <a:pt x="0" y="0"/>
                  </a:cubicBezTo>
                  <a:cubicBezTo>
                    <a:pt x="3497" y="1748"/>
                    <a:pt x="5245" y="3497"/>
                    <a:pt x="6119" y="6119"/>
                  </a:cubicBezTo>
                  <a:close/>
                </a:path>
              </a:pathLst>
            </a:custGeom>
            <a:solidFill>
              <a:srgbClr val="3D2226"/>
            </a:solidFill>
            <a:ln w="8731" cap="flat">
              <a:noFill/>
              <a:prstDash val="solid"/>
              <a:miter/>
            </a:ln>
          </p:spPr>
          <p:txBody>
            <a:bodyPr rtlCol="0" anchor="ctr"/>
            <a:lstStyle/>
            <a:p>
              <a:endParaRPr lang="en-GB"/>
            </a:p>
          </p:txBody>
        </p:sp>
        <p:sp>
          <p:nvSpPr>
            <p:cNvPr id="1700" name="Freeform: Shape 1699">
              <a:extLst>
                <a:ext uri="{FF2B5EF4-FFF2-40B4-BE49-F238E27FC236}">
                  <a16:creationId xmlns:a16="http://schemas.microsoft.com/office/drawing/2014/main" id="{1951E47C-2348-8994-8395-60F928E7AF40}"/>
                </a:ext>
              </a:extLst>
            </p:cNvPr>
            <p:cNvSpPr/>
            <p:nvPr/>
          </p:nvSpPr>
          <p:spPr>
            <a:xfrm>
              <a:off x="10554731" y="4313060"/>
              <a:ext cx="43707" cy="34965"/>
            </a:xfrm>
            <a:custGeom>
              <a:avLst/>
              <a:gdLst>
                <a:gd name="connsiteX0" fmla="*/ 43707 w 43707"/>
                <a:gd name="connsiteY0" fmla="*/ 0 h 34965"/>
                <a:gd name="connsiteX1" fmla="*/ 8741 w 43707"/>
                <a:gd name="connsiteY1" fmla="*/ 34966 h 34965"/>
                <a:gd name="connsiteX2" fmla="*/ 0 w 43707"/>
                <a:gd name="connsiteY2" fmla="*/ 874 h 34965"/>
                <a:gd name="connsiteX3" fmla="*/ 43707 w 43707"/>
                <a:gd name="connsiteY3" fmla="*/ 0 h 34965"/>
              </a:gdLst>
              <a:ahLst/>
              <a:cxnLst>
                <a:cxn ang="0">
                  <a:pos x="connsiteX0" y="connsiteY0"/>
                </a:cxn>
                <a:cxn ang="0">
                  <a:pos x="connsiteX1" y="connsiteY1"/>
                </a:cxn>
                <a:cxn ang="0">
                  <a:pos x="connsiteX2" y="connsiteY2"/>
                </a:cxn>
                <a:cxn ang="0">
                  <a:pos x="connsiteX3" y="connsiteY3"/>
                </a:cxn>
              </a:cxnLst>
              <a:rect l="l" t="t" r="r" b="b"/>
              <a:pathLst>
                <a:path w="43707" h="34965">
                  <a:moveTo>
                    <a:pt x="43707" y="0"/>
                  </a:moveTo>
                  <a:cubicBezTo>
                    <a:pt x="32343" y="11364"/>
                    <a:pt x="20105" y="23602"/>
                    <a:pt x="8741" y="34966"/>
                  </a:cubicBezTo>
                  <a:cubicBezTo>
                    <a:pt x="6119" y="23602"/>
                    <a:pt x="2622" y="12238"/>
                    <a:pt x="0" y="874"/>
                  </a:cubicBezTo>
                  <a:cubicBezTo>
                    <a:pt x="14860" y="874"/>
                    <a:pt x="29721" y="0"/>
                    <a:pt x="43707" y="0"/>
                  </a:cubicBezTo>
                  <a:close/>
                </a:path>
              </a:pathLst>
            </a:custGeom>
            <a:solidFill>
              <a:srgbClr val="654A38"/>
            </a:solidFill>
            <a:ln w="8731" cap="flat">
              <a:noFill/>
              <a:prstDash val="solid"/>
              <a:miter/>
            </a:ln>
          </p:spPr>
          <p:txBody>
            <a:bodyPr rtlCol="0" anchor="ctr"/>
            <a:lstStyle/>
            <a:p>
              <a:endParaRPr lang="en-GB"/>
            </a:p>
          </p:txBody>
        </p:sp>
        <p:sp>
          <p:nvSpPr>
            <p:cNvPr id="1701" name="Freeform: Shape 1700">
              <a:extLst>
                <a:ext uri="{FF2B5EF4-FFF2-40B4-BE49-F238E27FC236}">
                  <a16:creationId xmlns:a16="http://schemas.microsoft.com/office/drawing/2014/main" id="{7A628170-DA2B-1013-BA76-74ED1B659E2D}"/>
                </a:ext>
              </a:extLst>
            </p:cNvPr>
            <p:cNvSpPr/>
            <p:nvPr/>
          </p:nvSpPr>
          <p:spPr>
            <a:xfrm>
              <a:off x="10565220" y="4889994"/>
              <a:ext cx="41084" cy="26224"/>
            </a:xfrm>
            <a:custGeom>
              <a:avLst/>
              <a:gdLst>
                <a:gd name="connsiteX0" fmla="*/ 41085 w 41084"/>
                <a:gd name="connsiteY0" fmla="*/ 0 h 26224"/>
                <a:gd name="connsiteX1" fmla="*/ 41085 w 41084"/>
                <a:gd name="connsiteY1" fmla="*/ 26224 h 26224"/>
                <a:gd name="connsiteX2" fmla="*/ 0 w 41084"/>
                <a:gd name="connsiteY2" fmla="*/ 3497 h 26224"/>
                <a:gd name="connsiteX3" fmla="*/ 41085 w 41084"/>
                <a:gd name="connsiteY3" fmla="*/ 0 h 26224"/>
              </a:gdLst>
              <a:ahLst/>
              <a:cxnLst>
                <a:cxn ang="0">
                  <a:pos x="connsiteX0" y="connsiteY0"/>
                </a:cxn>
                <a:cxn ang="0">
                  <a:pos x="connsiteX1" y="connsiteY1"/>
                </a:cxn>
                <a:cxn ang="0">
                  <a:pos x="connsiteX2" y="connsiteY2"/>
                </a:cxn>
                <a:cxn ang="0">
                  <a:pos x="connsiteX3" y="connsiteY3"/>
                </a:cxn>
              </a:cxnLst>
              <a:rect l="l" t="t" r="r" b="b"/>
              <a:pathLst>
                <a:path w="41084" h="26224">
                  <a:moveTo>
                    <a:pt x="41085" y="0"/>
                  </a:moveTo>
                  <a:cubicBezTo>
                    <a:pt x="41085" y="8741"/>
                    <a:pt x="41085" y="17483"/>
                    <a:pt x="41085" y="26224"/>
                  </a:cubicBezTo>
                  <a:cubicBezTo>
                    <a:pt x="27098" y="18357"/>
                    <a:pt x="13986" y="11364"/>
                    <a:pt x="0" y="3497"/>
                  </a:cubicBezTo>
                  <a:cubicBezTo>
                    <a:pt x="13986" y="1748"/>
                    <a:pt x="27973" y="874"/>
                    <a:pt x="41085" y="0"/>
                  </a:cubicBezTo>
                  <a:close/>
                </a:path>
              </a:pathLst>
            </a:custGeom>
            <a:solidFill>
              <a:srgbClr val="E7BB54"/>
            </a:solidFill>
            <a:ln w="8731" cap="flat">
              <a:noFill/>
              <a:prstDash val="solid"/>
              <a:miter/>
            </a:ln>
          </p:spPr>
          <p:txBody>
            <a:bodyPr rtlCol="0" anchor="ctr"/>
            <a:lstStyle/>
            <a:p>
              <a:endParaRPr lang="en-GB"/>
            </a:p>
          </p:txBody>
        </p:sp>
        <p:sp>
          <p:nvSpPr>
            <p:cNvPr id="1702" name="Freeform: Shape 1701">
              <a:extLst>
                <a:ext uri="{FF2B5EF4-FFF2-40B4-BE49-F238E27FC236}">
                  <a16:creationId xmlns:a16="http://schemas.microsoft.com/office/drawing/2014/main" id="{6474F3A9-1D79-86F6-15B0-014D095E2134}"/>
                </a:ext>
              </a:extLst>
            </p:cNvPr>
            <p:cNvSpPr/>
            <p:nvPr/>
          </p:nvSpPr>
          <p:spPr>
            <a:xfrm>
              <a:off x="10819596" y="5278114"/>
              <a:ext cx="13112" cy="20979"/>
            </a:xfrm>
            <a:custGeom>
              <a:avLst/>
              <a:gdLst>
                <a:gd name="connsiteX0" fmla="*/ 13112 w 13112"/>
                <a:gd name="connsiteY0" fmla="*/ 0 h 20979"/>
                <a:gd name="connsiteX1" fmla="*/ 0 w 13112"/>
                <a:gd name="connsiteY1" fmla="*/ 20980 h 20979"/>
                <a:gd name="connsiteX2" fmla="*/ 13112 w 13112"/>
                <a:gd name="connsiteY2" fmla="*/ 0 h 20979"/>
              </a:gdLst>
              <a:ahLst/>
              <a:cxnLst>
                <a:cxn ang="0">
                  <a:pos x="connsiteX0" y="connsiteY0"/>
                </a:cxn>
                <a:cxn ang="0">
                  <a:pos x="connsiteX1" y="connsiteY1"/>
                </a:cxn>
                <a:cxn ang="0">
                  <a:pos x="connsiteX2" y="connsiteY2"/>
                </a:cxn>
              </a:cxnLst>
              <a:rect l="l" t="t" r="r" b="b"/>
              <a:pathLst>
                <a:path w="13112" h="20979">
                  <a:moveTo>
                    <a:pt x="13112" y="0"/>
                  </a:moveTo>
                  <a:cubicBezTo>
                    <a:pt x="8741" y="6993"/>
                    <a:pt x="4371" y="13986"/>
                    <a:pt x="0" y="20980"/>
                  </a:cubicBezTo>
                  <a:cubicBezTo>
                    <a:pt x="4371" y="13112"/>
                    <a:pt x="8741" y="6119"/>
                    <a:pt x="13112" y="0"/>
                  </a:cubicBezTo>
                  <a:close/>
                </a:path>
              </a:pathLst>
            </a:custGeom>
            <a:solidFill>
              <a:srgbClr val="E17A69"/>
            </a:solidFill>
            <a:ln w="8731" cap="flat">
              <a:noFill/>
              <a:prstDash val="solid"/>
              <a:miter/>
            </a:ln>
          </p:spPr>
          <p:txBody>
            <a:bodyPr rtlCol="0" anchor="ctr"/>
            <a:lstStyle/>
            <a:p>
              <a:endParaRPr lang="en-GB"/>
            </a:p>
          </p:txBody>
        </p:sp>
        <p:sp>
          <p:nvSpPr>
            <p:cNvPr id="1703" name="Freeform: Shape 1702">
              <a:extLst>
                <a:ext uri="{FF2B5EF4-FFF2-40B4-BE49-F238E27FC236}">
                  <a16:creationId xmlns:a16="http://schemas.microsoft.com/office/drawing/2014/main" id="{1FBB89C5-48DB-B749-27A8-DF27C9E4E713}"/>
                </a:ext>
              </a:extLst>
            </p:cNvPr>
            <p:cNvSpPr/>
            <p:nvPr/>
          </p:nvSpPr>
          <p:spPr>
            <a:xfrm>
              <a:off x="10300355" y="6539501"/>
              <a:ext cx="10489" cy="2622"/>
            </a:xfrm>
            <a:custGeom>
              <a:avLst/>
              <a:gdLst>
                <a:gd name="connsiteX0" fmla="*/ 10490 w 10489"/>
                <a:gd name="connsiteY0" fmla="*/ 2622 h 2622"/>
                <a:gd name="connsiteX1" fmla="*/ 0 w 10489"/>
                <a:gd name="connsiteY1" fmla="*/ 0 h 2622"/>
                <a:gd name="connsiteX2" fmla="*/ 10490 w 10489"/>
                <a:gd name="connsiteY2" fmla="*/ 2622 h 2622"/>
              </a:gdLst>
              <a:ahLst/>
              <a:cxnLst>
                <a:cxn ang="0">
                  <a:pos x="connsiteX0" y="connsiteY0"/>
                </a:cxn>
                <a:cxn ang="0">
                  <a:pos x="connsiteX1" y="connsiteY1"/>
                </a:cxn>
                <a:cxn ang="0">
                  <a:pos x="connsiteX2" y="connsiteY2"/>
                </a:cxn>
              </a:cxnLst>
              <a:rect l="l" t="t" r="r" b="b"/>
              <a:pathLst>
                <a:path w="10489" h="2622">
                  <a:moveTo>
                    <a:pt x="10490" y="2622"/>
                  </a:moveTo>
                  <a:cubicBezTo>
                    <a:pt x="6993" y="1748"/>
                    <a:pt x="3497" y="874"/>
                    <a:pt x="0" y="0"/>
                  </a:cubicBezTo>
                  <a:cubicBezTo>
                    <a:pt x="3497" y="874"/>
                    <a:pt x="6993" y="1748"/>
                    <a:pt x="10490" y="2622"/>
                  </a:cubicBezTo>
                  <a:close/>
                </a:path>
              </a:pathLst>
            </a:custGeom>
            <a:solidFill>
              <a:srgbClr val="B09B7B"/>
            </a:solidFill>
            <a:ln w="8731" cap="flat">
              <a:noFill/>
              <a:prstDash val="solid"/>
              <a:miter/>
            </a:ln>
          </p:spPr>
          <p:txBody>
            <a:bodyPr rtlCol="0" anchor="ctr"/>
            <a:lstStyle/>
            <a:p>
              <a:endParaRPr lang="en-GB"/>
            </a:p>
          </p:txBody>
        </p:sp>
        <p:sp>
          <p:nvSpPr>
            <p:cNvPr id="1704" name="Freeform: Shape 1703">
              <a:extLst>
                <a:ext uri="{FF2B5EF4-FFF2-40B4-BE49-F238E27FC236}">
                  <a16:creationId xmlns:a16="http://schemas.microsoft.com/office/drawing/2014/main" id="{4A1A23E3-D53D-8AF0-A4A3-63D29C403A16}"/>
                </a:ext>
              </a:extLst>
            </p:cNvPr>
            <p:cNvSpPr/>
            <p:nvPr/>
          </p:nvSpPr>
          <p:spPr>
            <a:xfrm>
              <a:off x="10493427" y="6347190"/>
              <a:ext cx="23715" cy="20242"/>
            </a:xfrm>
            <a:custGeom>
              <a:avLst/>
              <a:gdLst>
                <a:gd name="connsiteX0" fmla="*/ 23715 w 23715"/>
                <a:gd name="connsiteY0" fmla="*/ 14861 h 20242"/>
                <a:gd name="connsiteX1" fmla="*/ 6233 w 23715"/>
                <a:gd name="connsiteY1" fmla="*/ 20105 h 20242"/>
                <a:gd name="connsiteX2" fmla="*/ 114 w 23715"/>
                <a:gd name="connsiteY2" fmla="*/ 10490 h 20242"/>
                <a:gd name="connsiteX3" fmla="*/ 9729 w 23715"/>
                <a:gd name="connsiteY3" fmla="*/ 0 h 20242"/>
                <a:gd name="connsiteX4" fmla="*/ 23715 w 23715"/>
                <a:gd name="connsiteY4" fmla="*/ 14861 h 202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15" h="20242">
                  <a:moveTo>
                    <a:pt x="23715" y="14861"/>
                  </a:moveTo>
                  <a:cubicBezTo>
                    <a:pt x="14974" y="17483"/>
                    <a:pt x="10603" y="20980"/>
                    <a:pt x="6233" y="20105"/>
                  </a:cubicBezTo>
                  <a:cubicBezTo>
                    <a:pt x="3610" y="20105"/>
                    <a:pt x="-760" y="13112"/>
                    <a:pt x="114" y="10490"/>
                  </a:cubicBezTo>
                  <a:cubicBezTo>
                    <a:pt x="1862" y="6119"/>
                    <a:pt x="6233" y="3497"/>
                    <a:pt x="9729" y="0"/>
                  </a:cubicBezTo>
                  <a:cubicBezTo>
                    <a:pt x="14100" y="3497"/>
                    <a:pt x="16722" y="6993"/>
                    <a:pt x="23715" y="14861"/>
                  </a:cubicBezTo>
                  <a:close/>
                </a:path>
              </a:pathLst>
            </a:custGeom>
            <a:solidFill>
              <a:srgbClr val="7B2B29"/>
            </a:solidFill>
            <a:ln w="8731" cap="flat">
              <a:noFill/>
              <a:prstDash val="solid"/>
              <a:miter/>
            </a:ln>
          </p:spPr>
          <p:txBody>
            <a:bodyPr rtlCol="0" anchor="ctr"/>
            <a:lstStyle/>
            <a:p>
              <a:endParaRPr lang="en-GB"/>
            </a:p>
          </p:txBody>
        </p:sp>
        <p:sp>
          <p:nvSpPr>
            <p:cNvPr id="1705" name="Freeform: Shape 1704">
              <a:extLst>
                <a:ext uri="{FF2B5EF4-FFF2-40B4-BE49-F238E27FC236}">
                  <a16:creationId xmlns:a16="http://schemas.microsoft.com/office/drawing/2014/main" id="{786D76AB-BC66-4AFF-F0CB-6FFA68D74F7F}"/>
                </a:ext>
              </a:extLst>
            </p:cNvPr>
            <p:cNvSpPr/>
            <p:nvPr/>
          </p:nvSpPr>
          <p:spPr>
            <a:xfrm>
              <a:off x="10230424" y="6434604"/>
              <a:ext cx="27972" cy="28846"/>
            </a:xfrm>
            <a:custGeom>
              <a:avLst/>
              <a:gdLst>
                <a:gd name="connsiteX0" fmla="*/ 11364 w 27972"/>
                <a:gd name="connsiteY0" fmla="*/ 0 h 28846"/>
                <a:gd name="connsiteX1" fmla="*/ 27973 w 27972"/>
                <a:gd name="connsiteY1" fmla="*/ 3497 h 28846"/>
                <a:gd name="connsiteX2" fmla="*/ 27973 w 27972"/>
                <a:gd name="connsiteY2" fmla="*/ 28847 h 28846"/>
                <a:gd name="connsiteX3" fmla="*/ 0 w 27972"/>
                <a:gd name="connsiteY3" fmla="*/ 18357 h 28846"/>
                <a:gd name="connsiteX4" fmla="*/ 11364 w 27972"/>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8846">
                  <a:moveTo>
                    <a:pt x="11364" y="0"/>
                  </a:moveTo>
                  <a:cubicBezTo>
                    <a:pt x="16609" y="874"/>
                    <a:pt x="22728" y="2622"/>
                    <a:pt x="27973" y="3497"/>
                  </a:cubicBezTo>
                  <a:cubicBezTo>
                    <a:pt x="27973" y="12238"/>
                    <a:pt x="27973" y="20980"/>
                    <a:pt x="27973" y="28847"/>
                  </a:cubicBezTo>
                  <a:cubicBezTo>
                    <a:pt x="18357" y="25350"/>
                    <a:pt x="9615" y="21854"/>
                    <a:pt x="0" y="18357"/>
                  </a:cubicBezTo>
                  <a:cubicBezTo>
                    <a:pt x="3497" y="12238"/>
                    <a:pt x="7867" y="6119"/>
                    <a:pt x="11364" y="0"/>
                  </a:cubicBezTo>
                  <a:close/>
                </a:path>
              </a:pathLst>
            </a:custGeom>
            <a:solidFill>
              <a:srgbClr val="469784"/>
            </a:solidFill>
            <a:ln w="8731" cap="flat">
              <a:noFill/>
              <a:prstDash val="solid"/>
              <a:miter/>
            </a:ln>
          </p:spPr>
          <p:txBody>
            <a:bodyPr rtlCol="0" anchor="ctr"/>
            <a:lstStyle/>
            <a:p>
              <a:endParaRPr lang="en-GB"/>
            </a:p>
          </p:txBody>
        </p:sp>
        <p:sp>
          <p:nvSpPr>
            <p:cNvPr id="1706" name="Freeform: Shape 1705">
              <a:extLst>
                <a:ext uri="{FF2B5EF4-FFF2-40B4-BE49-F238E27FC236}">
                  <a16:creationId xmlns:a16="http://schemas.microsoft.com/office/drawing/2014/main" id="{7B829B38-B661-D525-2844-96F41D73F856}"/>
                </a:ext>
              </a:extLst>
            </p:cNvPr>
            <p:cNvSpPr/>
            <p:nvPr/>
          </p:nvSpPr>
          <p:spPr>
            <a:xfrm>
              <a:off x="10310845" y="5004507"/>
              <a:ext cx="41958" cy="42832"/>
            </a:xfrm>
            <a:custGeom>
              <a:avLst/>
              <a:gdLst>
                <a:gd name="connsiteX0" fmla="*/ 0 w 41958"/>
                <a:gd name="connsiteY0" fmla="*/ 25350 h 42832"/>
                <a:gd name="connsiteX1" fmla="*/ 10490 w 41958"/>
                <a:gd name="connsiteY1" fmla="*/ 0 h 42832"/>
                <a:gd name="connsiteX2" fmla="*/ 36714 w 41958"/>
                <a:gd name="connsiteY2" fmla="*/ 9615 h 42832"/>
                <a:gd name="connsiteX3" fmla="*/ 41959 w 41958"/>
                <a:gd name="connsiteY3" fmla="*/ 42833 h 42832"/>
                <a:gd name="connsiteX4" fmla="*/ 0 w 41958"/>
                <a:gd name="connsiteY4" fmla="*/ 25350 h 42832"/>
                <a:gd name="connsiteX5" fmla="*/ 0 w 41958"/>
                <a:gd name="connsiteY5" fmla="*/ 25350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58" h="42832">
                  <a:moveTo>
                    <a:pt x="0" y="25350"/>
                  </a:moveTo>
                  <a:cubicBezTo>
                    <a:pt x="3497" y="16608"/>
                    <a:pt x="6993" y="8741"/>
                    <a:pt x="10490" y="0"/>
                  </a:cubicBezTo>
                  <a:cubicBezTo>
                    <a:pt x="19231" y="3496"/>
                    <a:pt x="27973" y="6119"/>
                    <a:pt x="36714" y="9615"/>
                  </a:cubicBezTo>
                  <a:cubicBezTo>
                    <a:pt x="38462" y="20979"/>
                    <a:pt x="40210" y="31469"/>
                    <a:pt x="41959" y="42833"/>
                  </a:cubicBezTo>
                  <a:cubicBezTo>
                    <a:pt x="27973" y="37588"/>
                    <a:pt x="13986" y="31469"/>
                    <a:pt x="0" y="25350"/>
                  </a:cubicBezTo>
                  <a:cubicBezTo>
                    <a:pt x="0" y="26224"/>
                    <a:pt x="0" y="25350"/>
                    <a:pt x="0" y="25350"/>
                  </a:cubicBezTo>
                  <a:close/>
                </a:path>
              </a:pathLst>
            </a:custGeom>
            <a:solidFill>
              <a:srgbClr val="BA3325"/>
            </a:solidFill>
            <a:ln w="8731" cap="flat">
              <a:noFill/>
              <a:prstDash val="solid"/>
              <a:miter/>
            </a:ln>
          </p:spPr>
          <p:txBody>
            <a:bodyPr rtlCol="0" anchor="ctr"/>
            <a:lstStyle/>
            <a:p>
              <a:endParaRPr lang="en-GB"/>
            </a:p>
          </p:txBody>
        </p:sp>
        <p:sp>
          <p:nvSpPr>
            <p:cNvPr id="1707" name="Freeform: Shape 1706">
              <a:extLst>
                <a:ext uri="{FF2B5EF4-FFF2-40B4-BE49-F238E27FC236}">
                  <a16:creationId xmlns:a16="http://schemas.microsoft.com/office/drawing/2014/main" id="{AB934BE3-F6D6-D036-BE73-50AD1B7DC631}"/>
                </a:ext>
              </a:extLst>
            </p:cNvPr>
            <p:cNvSpPr/>
            <p:nvPr/>
          </p:nvSpPr>
          <p:spPr>
            <a:xfrm>
              <a:off x="10319586" y="4995766"/>
              <a:ext cx="27972" cy="18356"/>
            </a:xfrm>
            <a:custGeom>
              <a:avLst/>
              <a:gdLst>
                <a:gd name="connsiteX0" fmla="*/ 27973 w 27972"/>
                <a:gd name="connsiteY0" fmla="*/ 18357 h 18356"/>
                <a:gd name="connsiteX1" fmla="*/ 1748 w 27972"/>
                <a:gd name="connsiteY1" fmla="*/ 8741 h 18356"/>
                <a:gd name="connsiteX2" fmla="*/ 0 w 27972"/>
                <a:gd name="connsiteY2" fmla="*/ 8741 h 18356"/>
                <a:gd name="connsiteX3" fmla="*/ 8741 w 27972"/>
                <a:gd name="connsiteY3" fmla="*/ 0 h 18356"/>
                <a:gd name="connsiteX4" fmla="*/ 8741 w 27972"/>
                <a:gd name="connsiteY4" fmla="*/ 0 h 18356"/>
                <a:gd name="connsiteX5" fmla="*/ 24476 w 27972"/>
                <a:gd name="connsiteY5" fmla="*/ 874 h 18356"/>
                <a:gd name="connsiteX6" fmla="*/ 27973 w 27972"/>
                <a:gd name="connsiteY6" fmla="*/ 18357 h 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72" h="18356">
                  <a:moveTo>
                    <a:pt x="27973" y="18357"/>
                  </a:moveTo>
                  <a:cubicBezTo>
                    <a:pt x="19231" y="14861"/>
                    <a:pt x="10490" y="12238"/>
                    <a:pt x="1748" y="8741"/>
                  </a:cubicBezTo>
                  <a:cubicBezTo>
                    <a:pt x="1748" y="8741"/>
                    <a:pt x="0" y="8741"/>
                    <a:pt x="0" y="8741"/>
                  </a:cubicBezTo>
                  <a:cubicBezTo>
                    <a:pt x="2622" y="6119"/>
                    <a:pt x="6119" y="2622"/>
                    <a:pt x="8741" y="0"/>
                  </a:cubicBezTo>
                  <a:cubicBezTo>
                    <a:pt x="8741" y="0"/>
                    <a:pt x="8741" y="0"/>
                    <a:pt x="8741" y="0"/>
                  </a:cubicBezTo>
                  <a:cubicBezTo>
                    <a:pt x="13986" y="0"/>
                    <a:pt x="19231" y="874"/>
                    <a:pt x="24476" y="874"/>
                  </a:cubicBezTo>
                  <a:cubicBezTo>
                    <a:pt x="25350" y="6993"/>
                    <a:pt x="27098" y="13112"/>
                    <a:pt x="27973" y="18357"/>
                  </a:cubicBezTo>
                  <a:close/>
                </a:path>
              </a:pathLst>
            </a:custGeom>
            <a:solidFill>
              <a:srgbClr val="E17A69"/>
            </a:solidFill>
            <a:ln w="8731" cap="flat">
              <a:noFill/>
              <a:prstDash val="solid"/>
              <a:miter/>
            </a:ln>
          </p:spPr>
          <p:txBody>
            <a:bodyPr rtlCol="0" anchor="ctr"/>
            <a:lstStyle/>
            <a:p>
              <a:endParaRPr lang="en-GB"/>
            </a:p>
          </p:txBody>
        </p:sp>
        <p:sp>
          <p:nvSpPr>
            <p:cNvPr id="1708" name="Freeform: Shape 1707">
              <a:extLst>
                <a:ext uri="{FF2B5EF4-FFF2-40B4-BE49-F238E27FC236}">
                  <a16:creationId xmlns:a16="http://schemas.microsoft.com/office/drawing/2014/main" id="{B8893E17-4D49-9965-5D61-7CF295D100C9}"/>
                </a:ext>
              </a:extLst>
            </p:cNvPr>
            <p:cNvSpPr/>
            <p:nvPr/>
          </p:nvSpPr>
          <p:spPr>
            <a:xfrm>
              <a:off x="10328328" y="4985276"/>
              <a:ext cx="15734" cy="12238"/>
            </a:xfrm>
            <a:custGeom>
              <a:avLst/>
              <a:gdLst>
                <a:gd name="connsiteX0" fmla="*/ 15735 w 15734"/>
                <a:gd name="connsiteY0" fmla="*/ 12238 h 12238"/>
                <a:gd name="connsiteX1" fmla="*/ 0 w 15734"/>
                <a:gd name="connsiteY1" fmla="*/ 11364 h 12238"/>
                <a:gd name="connsiteX2" fmla="*/ 10490 w 15734"/>
                <a:gd name="connsiteY2" fmla="*/ 0 h 12238"/>
                <a:gd name="connsiteX3" fmla="*/ 15735 w 15734"/>
                <a:gd name="connsiteY3" fmla="*/ 12238 h 12238"/>
              </a:gdLst>
              <a:ahLst/>
              <a:cxnLst>
                <a:cxn ang="0">
                  <a:pos x="connsiteX0" y="connsiteY0"/>
                </a:cxn>
                <a:cxn ang="0">
                  <a:pos x="connsiteX1" y="connsiteY1"/>
                </a:cxn>
                <a:cxn ang="0">
                  <a:pos x="connsiteX2" y="connsiteY2"/>
                </a:cxn>
                <a:cxn ang="0">
                  <a:pos x="connsiteX3" y="connsiteY3"/>
                </a:cxn>
              </a:cxnLst>
              <a:rect l="l" t="t" r="r" b="b"/>
              <a:pathLst>
                <a:path w="15734" h="12238">
                  <a:moveTo>
                    <a:pt x="15735" y="12238"/>
                  </a:moveTo>
                  <a:cubicBezTo>
                    <a:pt x="10490" y="12238"/>
                    <a:pt x="5245" y="11364"/>
                    <a:pt x="0" y="11364"/>
                  </a:cubicBezTo>
                  <a:cubicBezTo>
                    <a:pt x="3497" y="7867"/>
                    <a:pt x="6993" y="3497"/>
                    <a:pt x="10490" y="0"/>
                  </a:cubicBezTo>
                  <a:cubicBezTo>
                    <a:pt x="12238" y="3497"/>
                    <a:pt x="13986" y="7867"/>
                    <a:pt x="15735" y="12238"/>
                  </a:cubicBezTo>
                  <a:close/>
                </a:path>
              </a:pathLst>
            </a:custGeom>
            <a:solidFill>
              <a:srgbClr val="BA3325"/>
            </a:solidFill>
            <a:ln w="8731" cap="flat">
              <a:noFill/>
              <a:prstDash val="solid"/>
              <a:miter/>
            </a:ln>
          </p:spPr>
          <p:txBody>
            <a:bodyPr rtlCol="0" anchor="ctr"/>
            <a:lstStyle/>
            <a:p>
              <a:endParaRPr lang="en-GB"/>
            </a:p>
          </p:txBody>
        </p:sp>
        <p:sp>
          <p:nvSpPr>
            <p:cNvPr id="1709" name="Freeform: Shape 1708">
              <a:extLst>
                <a:ext uri="{FF2B5EF4-FFF2-40B4-BE49-F238E27FC236}">
                  <a16:creationId xmlns:a16="http://schemas.microsoft.com/office/drawing/2014/main" id="{6556D766-C041-4E16-D97E-9331CE372F30}"/>
                </a:ext>
              </a:extLst>
            </p:cNvPr>
            <p:cNvSpPr/>
            <p:nvPr/>
          </p:nvSpPr>
          <p:spPr>
            <a:xfrm>
              <a:off x="10379902" y="5078809"/>
              <a:ext cx="4370" cy="3884"/>
            </a:xfrm>
            <a:custGeom>
              <a:avLst/>
              <a:gdLst>
                <a:gd name="connsiteX0" fmla="*/ 0 w 4370"/>
                <a:gd name="connsiteY0" fmla="*/ 3496 h 3884"/>
                <a:gd name="connsiteX1" fmla="*/ 4371 w 4370"/>
                <a:gd name="connsiteY1" fmla="*/ 0 h 3884"/>
                <a:gd name="connsiteX2" fmla="*/ 0 w 4370"/>
                <a:gd name="connsiteY2" fmla="*/ 3496 h 3884"/>
                <a:gd name="connsiteX3" fmla="*/ 0 w 4370"/>
                <a:gd name="connsiteY3" fmla="*/ 3496 h 3884"/>
              </a:gdLst>
              <a:ahLst/>
              <a:cxnLst>
                <a:cxn ang="0">
                  <a:pos x="connsiteX0" y="connsiteY0"/>
                </a:cxn>
                <a:cxn ang="0">
                  <a:pos x="connsiteX1" y="connsiteY1"/>
                </a:cxn>
                <a:cxn ang="0">
                  <a:pos x="connsiteX2" y="connsiteY2"/>
                </a:cxn>
                <a:cxn ang="0">
                  <a:pos x="connsiteX3" y="connsiteY3"/>
                </a:cxn>
              </a:cxnLst>
              <a:rect l="l" t="t" r="r" b="b"/>
              <a:pathLst>
                <a:path w="4370" h="3884">
                  <a:moveTo>
                    <a:pt x="0" y="3496"/>
                  </a:moveTo>
                  <a:cubicBezTo>
                    <a:pt x="1748" y="2622"/>
                    <a:pt x="2622" y="1748"/>
                    <a:pt x="4371" y="0"/>
                  </a:cubicBezTo>
                  <a:cubicBezTo>
                    <a:pt x="3497" y="1748"/>
                    <a:pt x="2622" y="2622"/>
                    <a:pt x="0" y="3496"/>
                  </a:cubicBezTo>
                  <a:cubicBezTo>
                    <a:pt x="874" y="4371"/>
                    <a:pt x="0" y="3496"/>
                    <a:pt x="0" y="3496"/>
                  </a:cubicBezTo>
                  <a:close/>
                </a:path>
              </a:pathLst>
            </a:custGeom>
            <a:solidFill>
              <a:srgbClr val="7B2B29"/>
            </a:solidFill>
            <a:ln w="8731" cap="flat">
              <a:noFill/>
              <a:prstDash val="solid"/>
              <a:miter/>
            </a:ln>
          </p:spPr>
          <p:txBody>
            <a:bodyPr rtlCol="0" anchor="ctr"/>
            <a:lstStyle/>
            <a:p>
              <a:endParaRPr lang="en-GB"/>
            </a:p>
          </p:txBody>
        </p:sp>
        <p:sp>
          <p:nvSpPr>
            <p:cNvPr id="1710" name="Freeform: Shape 1709">
              <a:extLst>
                <a:ext uri="{FF2B5EF4-FFF2-40B4-BE49-F238E27FC236}">
                  <a16:creationId xmlns:a16="http://schemas.microsoft.com/office/drawing/2014/main" id="{DD20745D-688D-9D0D-16AA-4495AB23E29A}"/>
                </a:ext>
              </a:extLst>
            </p:cNvPr>
            <p:cNvSpPr/>
            <p:nvPr/>
          </p:nvSpPr>
          <p:spPr>
            <a:xfrm>
              <a:off x="10319586" y="4995766"/>
              <a:ext cx="8741" cy="8741"/>
            </a:xfrm>
            <a:custGeom>
              <a:avLst/>
              <a:gdLst>
                <a:gd name="connsiteX0" fmla="*/ 8741 w 8741"/>
                <a:gd name="connsiteY0" fmla="*/ 0 h 8741"/>
                <a:gd name="connsiteX1" fmla="*/ 0 w 8741"/>
                <a:gd name="connsiteY1" fmla="*/ 8741 h 8741"/>
                <a:gd name="connsiteX2" fmla="*/ 8741 w 8741"/>
                <a:gd name="connsiteY2" fmla="*/ 0 h 8741"/>
              </a:gdLst>
              <a:ahLst/>
              <a:cxnLst>
                <a:cxn ang="0">
                  <a:pos x="connsiteX0" y="connsiteY0"/>
                </a:cxn>
                <a:cxn ang="0">
                  <a:pos x="connsiteX1" y="connsiteY1"/>
                </a:cxn>
                <a:cxn ang="0">
                  <a:pos x="connsiteX2" y="connsiteY2"/>
                </a:cxn>
              </a:cxnLst>
              <a:rect l="l" t="t" r="r" b="b"/>
              <a:pathLst>
                <a:path w="8741" h="8741">
                  <a:moveTo>
                    <a:pt x="8741" y="0"/>
                  </a:moveTo>
                  <a:cubicBezTo>
                    <a:pt x="6119" y="2622"/>
                    <a:pt x="2622" y="6119"/>
                    <a:pt x="0" y="8741"/>
                  </a:cubicBezTo>
                  <a:cubicBezTo>
                    <a:pt x="3497" y="6119"/>
                    <a:pt x="6119" y="2622"/>
                    <a:pt x="8741" y="0"/>
                  </a:cubicBezTo>
                  <a:close/>
                </a:path>
              </a:pathLst>
            </a:custGeom>
            <a:solidFill>
              <a:srgbClr val="BA3325"/>
            </a:solidFill>
            <a:ln w="8731" cap="flat">
              <a:noFill/>
              <a:prstDash val="solid"/>
              <a:miter/>
            </a:ln>
          </p:spPr>
          <p:txBody>
            <a:bodyPr rtlCol="0" anchor="ctr"/>
            <a:lstStyle/>
            <a:p>
              <a:endParaRPr lang="en-GB"/>
            </a:p>
          </p:txBody>
        </p:sp>
        <p:sp>
          <p:nvSpPr>
            <p:cNvPr id="1711" name="Freeform: Shape 1710">
              <a:extLst>
                <a:ext uri="{FF2B5EF4-FFF2-40B4-BE49-F238E27FC236}">
                  <a16:creationId xmlns:a16="http://schemas.microsoft.com/office/drawing/2014/main" id="{1E758FAC-050A-8AC8-2DD3-A435B33282F1}"/>
                </a:ext>
              </a:extLst>
            </p:cNvPr>
            <p:cNvSpPr/>
            <p:nvPr/>
          </p:nvSpPr>
          <p:spPr>
            <a:xfrm>
              <a:off x="11567862" y="1583988"/>
              <a:ext cx="7867" cy="12238"/>
            </a:xfrm>
            <a:custGeom>
              <a:avLst/>
              <a:gdLst>
                <a:gd name="connsiteX0" fmla="*/ 0 w 7867"/>
                <a:gd name="connsiteY0" fmla="*/ 9616 h 12238"/>
                <a:gd name="connsiteX1" fmla="*/ 5245 w 7867"/>
                <a:gd name="connsiteY1" fmla="*/ 0 h 12238"/>
                <a:gd name="connsiteX2" fmla="*/ 7867 w 7867"/>
                <a:gd name="connsiteY2" fmla="*/ 2622 h 12238"/>
                <a:gd name="connsiteX3" fmla="*/ 2622 w 7867"/>
                <a:gd name="connsiteY3" fmla="*/ 12238 h 12238"/>
                <a:gd name="connsiteX4" fmla="*/ 0 w 7867"/>
                <a:gd name="connsiteY4" fmla="*/ 9616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2238">
                  <a:moveTo>
                    <a:pt x="0" y="9616"/>
                  </a:moveTo>
                  <a:cubicBezTo>
                    <a:pt x="1748" y="6119"/>
                    <a:pt x="3497" y="2622"/>
                    <a:pt x="5245" y="0"/>
                  </a:cubicBezTo>
                  <a:cubicBezTo>
                    <a:pt x="6119" y="874"/>
                    <a:pt x="7867" y="2622"/>
                    <a:pt x="7867" y="2622"/>
                  </a:cubicBezTo>
                  <a:cubicBezTo>
                    <a:pt x="6119" y="6119"/>
                    <a:pt x="4371" y="8741"/>
                    <a:pt x="2622" y="12238"/>
                  </a:cubicBezTo>
                  <a:cubicBezTo>
                    <a:pt x="2622" y="11364"/>
                    <a:pt x="0" y="9616"/>
                    <a:pt x="0" y="9616"/>
                  </a:cubicBezTo>
                  <a:close/>
                </a:path>
              </a:pathLst>
            </a:custGeom>
            <a:solidFill>
              <a:srgbClr val="7B2B29"/>
            </a:solidFill>
            <a:ln w="8731" cap="flat">
              <a:noFill/>
              <a:prstDash val="solid"/>
              <a:miter/>
            </a:ln>
          </p:spPr>
          <p:txBody>
            <a:bodyPr rtlCol="0" anchor="ctr"/>
            <a:lstStyle/>
            <a:p>
              <a:endParaRPr lang="en-GB"/>
            </a:p>
          </p:txBody>
        </p:sp>
        <p:sp>
          <p:nvSpPr>
            <p:cNvPr id="1712" name="Freeform: Shape 1711">
              <a:extLst>
                <a:ext uri="{FF2B5EF4-FFF2-40B4-BE49-F238E27FC236}">
                  <a16:creationId xmlns:a16="http://schemas.microsoft.com/office/drawing/2014/main" id="{BE0DDA04-15FB-D6F6-7541-9A53586E9EC1}"/>
                </a:ext>
              </a:extLst>
            </p:cNvPr>
            <p:cNvSpPr/>
            <p:nvPr/>
          </p:nvSpPr>
          <p:spPr>
            <a:xfrm>
              <a:off x="10275879" y="2259700"/>
              <a:ext cx="6993" cy="8741"/>
            </a:xfrm>
            <a:custGeom>
              <a:avLst/>
              <a:gdLst>
                <a:gd name="connsiteX0" fmla="*/ 6993 w 6993"/>
                <a:gd name="connsiteY0" fmla="*/ 0 h 8741"/>
                <a:gd name="connsiteX1" fmla="*/ 0 w 6993"/>
                <a:gd name="connsiteY1" fmla="*/ 8741 h 8741"/>
                <a:gd name="connsiteX2" fmla="*/ 6993 w 6993"/>
                <a:gd name="connsiteY2" fmla="*/ 0 h 8741"/>
              </a:gdLst>
              <a:ahLst/>
              <a:cxnLst>
                <a:cxn ang="0">
                  <a:pos x="connsiteX0" y="connsiteY0"/>
                </a:cxn>
                <a:cxn ang="0">
                  <a:pos x="connsiteX1" y="connsiteY1"/>
                </a:cxn>
                <a:cxn ang="0">
                  <a:pos x="connsiteX2" y="connsiteY2"/>
                </a:cxn>
              </a:cxnLst>
              <a:rect l="l" t="t" r="r" b="b"/>
              <a:pathLst>
                <a:path w="6993" h="8741">
                  <a:moveTo>
                    <a:pt x="6993" y="0"/>
                  </a:moveTo>
                  <a:cubicBezTo>
                    <a:pt x="4371" y="2622"/>
                    <a:pt x="2622" y="5245"/>
                    <a:pt x="0" y="8741"/>
                  </a:cubicBezTo>
                  <a:cubicBezTo>
                    <a:pt x="2622" y="5245"/>
                    <a:pt x="4371" y="2622"/>
                    <a:pt x="6993" y="0"/>
                  </a:cubicBezTo>
                  <a:close/>
                </a:path>
              </a:pathLst>
            </a:custGeom>
            <a:solidFill>
              <a:srgbClr val="54683D"/>
            </a:solidFill>
            <a:ln w="8731" cap="flat">
              <a:noFill/>
              <a:prstDash val="solid"/>
              <a:miter/>
            </a:ln>
          </p:spPr>
          <p:txBody>
            <a:bodyPr rtlCol="0" anchor="ctr"/>
            <a:lstStyle/>
            <a:p>
              <a:endParaRPr lang="en-GB"/>
            </a:p>
          </p:txBody>
        </p:sp>
        <p:sp>
          <p:nvSpPr>
            <p:cNvPr id="1713" name="Freeform: Shape 1712">
              <a:extLst>
                <a:ext uri="{FF2B5EF4-FFF2-40B4-BE49-F238E27FC236}">
                  <a16:creationId xmlns:a16="http://schemas.microsoft.com/office/drawing/2014/main" id="{B6B2CCA1-AD3A-4FAA-FCE0-1AB17E4C83CF}"/>
                </a:ext>
              </a:extLst>
            </p:cNvPr>
            <p:cNvSpPr/>
            <p:nvPr/>
          </p:nvSpPr>
          <p:spPr>
            <a:xfrm>
              <a:off x="10715573" y="1283283"/>
              <a:ext cx="12237" cy="11363"/>
            </a:xfrm>
            <a:custGeom>
              <a:avLst/>
              <a:gdLst>
                <a:gd name="connsiteX0" fmla="*/ 12238 w 12237"/>
                <a:gd name="connsiteY0" fmla="*/ 6993 h 11363"/>
                <a:gd name="connsiteX1" fmla="*/ 6119 w 12237"/>
                <a:gd name="connsiteY1" fmla="*/ 11364 h 11363"/>
                <a:gd name="connsiteX2" fmla="*/ 0 w 12237"/>
                <a:gd name="connsiteY2" fmla="*/ 7867 h 11363"/>
                <a:gd name="connsiteX3" fmla="*/ 6993 w 12237"/>
                <a:gd name="connsiteY3" fmla="*/ 0 h 11363"/>
                <a:gd name="connsiteX4" fmla="*/ 12238 w 12237"/>
                <a:gd name="connsiteY4" fmla="*/ 6993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1363">
                  <a:moveTo>
                    <a:pt x="12238" y="6993"/>
                  </a:moveTo>
                  <a:cubicBezTo>
                    <a:pt x="10490" y="8741"/>
                    <a:pt x="7867" y="11364"/>
                    <a:pt x="6119" y="11364"/>
                  </a:cubicBezTo>
                  <a:cubicBezTo>
                    <a:pt x="4371" y="11364"/>
                    <a:pt x="1748" y="8741"/>
                    <a:pt x="0" y="7867"/>
                  </a:cubicBezTo>
                  <a:cubicBezTo>
                    <a:pt x="2622" y="5245"/>
                    <a:pt x="4371" y="2622"/>
                    <a:pt x="6993" y="0"/>
                  </a:cubicBezTo>
                  <a:cubicBezTo>
                    <a:pt x="7867" y="1748"/>
                    <a:pt x="9616" y="4371"/>
                    <a:pt x="12238" y="6993"/>
                  </a:cubicBezTo>
                  <a:close/>
                </a:path>
              </a:pathLst>
            </a:custGeom>
            <a:solidFill>
              <a:srgbClr val="469784"/>
            </a:solidFill>
            <a:ln w="8731" cap="flat">
              <a:noFill/>
              <a:prstDash val="solid"/>
              <a:miter/>
            </a:ln>
          </p:spPr>
          <p:txBody>
            <a:bodyPr rtlCol="0" anchor="ctr"/>
            <a:lstStyle/>
            <a:p>
              <a:endParaRPr lang="en-GB"/>
            </a:p>
          </p:txBody>
        </p:sp>
        <p:sp>
          <p:nvSpPr>
            <p:cNvPr id="1714" name="Freeform: Shape 1713">
              <a:extLst>
                <a:ext uri="{FF2B5EF4-FFF2-40B4-BE49-F238E27FC236}">
                  <a16:creationId xmlns:a16="http://schemas.microsoft.com/office/drawing/2014/main" id="{6EF8F988-BCCC-94EA-5C58-2C135F61AE26}"/>
                </a:ext>
              </a:extLst>
            </p:cNvPr>
            <p:cNvSpPr/>
            <p:nvPr/>
          </p:nvSpPr>
          <p:spPr>
            <a:xfrm>
              <a:off x="11891295" y="1064747"/>
              <a:ext cx="13112" cy="13986"/>
            </a:xfrm>
            <a:custGeom>
              <a:avLst/>
              <a:gdLst>
                <a:gd name="connsiteX0" fmla="*/ 0 w 13112"/>
                <a:gd name="connsiteY0" fmla="*/ 13986 h 13986"/>
                <a:gd name="connsiteX1" fmla="*/ 874 w 13112"/>
                <a:gd name="connsiteY1" fmla="*/ 0 h 13986"/>
                <a:gd name="connsiteX2" fmla="*/ 13112 w 13112"/>
                <a:gd name="connsiteY2" fmla="*/ 6119 h 13986"/>
                <a:gd name="connsiteX3" fmla="*/ 0 w 13112"/>
                <a:gd name="connsiteY3" fmla="*/ 13986 h 13986"/>
              </a:gdLst>
              <a:ahLst/>
              <a:cxnLst>
                <a:cxn ang="0">
                  <a:pos x="connsiteX0" y="connsiteY0"/>
                </a:cxn>
                <a:cxn ang="0">
                  <a:pos x="connsiteX1" y="connsiteY1"/>
                </a:cxn>
                <a:cxn ang="0">
                  <a:pos x="connsiteX2" y="connsiteY2"/>
                </a:cxn>
                <a:cxn ang="0">
                  <a:pos x="connsiteX3" y="connsiteY3"/>
                </a:cxn>
              </a:cxnLst>
              <a:rect l="l" t="t" r="r" b="b"/>
              <a:pathLst>
                <a:path w="13112" h="13986">
                  <a:moveTo>
                    <a:pt x="0" y="13986"/>
                  </a:moveTo>
                  <a:cubicBezTo>
                    <a:pt x="0" y="9616"/>
                    <a:pt x="874" y="4371"/>
                    <a:pt x="874" y="0"/>
                  </a:cubicBezTo>
                  <a:cubicBezTo>
                    <a:pt x="5245" y="1748"/>
                    <a:pt x="9616" y="4371"/>
                    <a:pt x="13112" y="6119"/>
                  </a:cubicBezTo>
                  <a:cubicBezTo>
                    <a:pt x="8741" y="8741"/>
                    <a:pt x="4371" y="11364"/>
                    <a:pt x="0" y="13986"/>
                  </a:cubicBezTo>
                  <a:close/>
                </a:path>
              </a:pathLst>
            </a:custGeom>
            <a:solidFill>
              <a:srgbClr val="BA3325"/>
            </a:solidFill>
            <a:ln w="8731" cap="flat">
              <a:noFill/>
              <a:prstDash val="solid"/>
              <a:miter/>
            </a:ln>
          </p:spPr>
          <p:txBody>
            <a:bodyPr rtlCol="0" anchor="ctr"/>
            <a:lstStyle/>
            <a:p>
              <a:endParaRPr lang="en-GB"/>
            </a:p>
          </p:txBody>
        </p:sp>
        <p:sp>
          <p:nvSpPr>
            <p:cNvPr id="1715" name="Freeform: Shape 1714">
              <a:extLst>
                <a:ext uri="{FF2B5EF4-FFF2-40B4-BE49-F238E27FC236}">
                  <a16:creationId xmlns:a16="http://schemas.microsoft.com/office/drawing/2014/main" id="{4F2D8974-2235-DF5A-C322-9A324C9E0127}"/>
                </a:ext>
              </a:extLst>
            </p:cNvPr>
            <p:cNvSpPr/>
            <p:nvPr/>
          </p:nvSpPr>
          <p:spPr>
            <a:xfrm>
              <a:off x="10384273" y="5275491"/>
              <a:ext cx="27098" cy="25349"/>
            </a:xfrm>
            <a:custGeom>
              <a:avLst/>
              <a:gdLst>
                <a:gd name="connsiteX0" fmla="*/ 22727 w 27098"/>
                <a:gd name="connsiteY0" fmla="*/ 0 h 25349"/>
                <a:gd name="connsiteX1" fmla="*/ 27098 w 27098"/>
                <a:gd name="connsiteY1" fmla="*/ 25350 h 25349"/>
                <a:gd name="connsiteX2" fmla="*/ 0 w 27098"/>
                <a:gd name="connsiteY2" fmla="*/ 13986 h 25349"/>
                <a:gd name="connsiteX3" fmla="*/ 22727 w 27098"/>
                <a:gd name="connsiteY3" fmla="*/ 0 h 25349"/>
              </a:gdLst>
              <a:ahLst/>
              <a:cxnLst>
                <a:cxn ang="0">
                  <a:pos x="connsiteX0" y="connsiteY0"/>
                </a:cxn>
                <a:cxn ang="0">
                  <a:pos x="connsiteX1" y="connsiteY1"/>
                </a:cxn>
                <a:cxn ang="0">
                  <a:pos x="connsiteX2" y="connsiteY2"/>
                </a:cxn>
                <a:cxn ang="0">
                  <a:pos x="connsiteX3" y="connsiteY3"/>
                </a:cxn>
              </a:cxnLst>
              <a:rect l="l" t="t" r="r" b="b"/>
              <a:pathLst>
                <a:path w="27098" h="25349">
                  <a:moveTo>
                    <a:pt x="22727" y="0"/>
                  </a:moveTo>
                  <a:cubicBezTo>
                    <a:pt x="24476" y="8741"/>
                    <a:pt x="25350" y="16608"/>
                    <a:pt x="27098" y="25350"/>
                  </a:cubicBezTo>
                  <a:cubicBezTo>
                    <a:pt x="18357" y="21854"/>
                    <a:pt x="9615" y="18357"/>
                    <a:pt x="0" y="13986"/>
                  </a:cubicBezTo>
                  <a:cubicBezTo>
                    <a:pt x="7867" y="9615"/>
                    <a:pt x="15734" y="5245"/>
                    <a:pt x="22727" y="0"/>
                  </a:cubicBezTo>
                  <a:close/>
                </a:path>
              </a:pathLst>
            </a:custGeom>
            <a:solidFill>
              <a:srgbClr val="BA3325"/>
            </a:solidFill>
            <a:ln w="8731" cap="flat">
              <a:noFill/>
              <a:prstDash val="solid"/>
              <a:miter/>
            </a:ln>
          </p:spPr>
          <p:txBody>
            <a:bodyPr rtlCol="0" anchor="ctr"/>
            <a:lstStyle/>
            <a:p>
              <a:endParaRPr lang="en-GB"/>
            </a:p>
          </p:txBody>
        </p:sp>
        <p:sp>
          <p:nvSpPr>
            <p:cNvPr id="1716" name="Freeform: Shape 1715">
              <a:extLst>
                <a:ext uri="{FF2B5EF4-FFF2-40B4-BE49-F238E27FC236}">
                  <a16:creationId xmlns:a16="http://schemas.microsoft.com/office/drawing/2014/main" id="{8AE3CCA7-7A53-FEF8-B4E8-B890E42F523E}"/>
                </a:ext>
              </a:extLst>
            </p:cNvPr>
            <p:cNvSpPr/>
            <p:nvPr/>
          </p:nvSpPr>
          <p:spPr>
            <a:xfrm>
              <a:off x="10012725" y="5469516"/>
              <a:ext cx="51652" cy="62098"/>
            </a:xfrm>
            <a:custGeom>
              <a:avLst/>
              <a:gdLst>
                <a:gd name="connsiteX0" fmla="*/ 27135 w 51652"/>
                <a:gd name="connsiteY0" fmla="*/ 62099 h 62098"/>
                <a:gd name="connsiteX1" fmla="*/ 37 w 51652"/>
                <a:gd name="connsiteY1" fmla="*/ 25385 h 62098"/>
                <a:gd name="connsiteX2" fmla="*/ 26261 w 51652"/>
                <a:gd name="connsiteY2" fmla="*/ 35 h 62098"/>
                <a:gd name="connsiteX3" fmla="*/ 51611 w 51652"/>
                <a:gd name="connsiteY3" fmla="*/ 23636 h 62098"/>
                <a:gd name="connsiteX4" fmla="*/ 27135 w 51652"/>
                <a:gd name="connsiteY4" fmla="*/ 62099 h 6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52" h="62098">
                  <a:moveTo>
                    <a:pt x="27135" y="62099"/>
                  </a:moveTo>
                  <a:cubicBezTo>
                    <a:pt x="14023" y="44616"/>
                    <a:pt x="-837" y="34126"/>
                    <a:pt x="37" y="25385"/>
                  </a:cubicBezTo>
                  <a:cubicBezTo>
                    <a:pt x="911" y="15769"/>
                    <a:pt x="15771" y="909"/>
                    <a:pt x="26261" y="35"/>
                  </a:cubicBezTo>
                  <a:cubicBezTo>
                    <a:pt x="34128" y="-839"/>
                    <a:pt x="50737" y="14895"/>
                    <a:pt x="51611" y="23636"/>
                  </a:cubicBezTo>
                  <a:cubicBezTo>
                    <a:pt x="52485" y="33252"/>
                    <a:pt x="39373" y="43742"/>
                    <a:pt x="27135" y="62099"/>
                  </a:cubicBezTo>
                  <a:close/>
                </a:path>
              </a:pathLst>
            </a:custGeom>
            <a:solidFill>
              <a:srgbClr val="EA9024"/>
            </a:solidFill>
            <a:ln w="8731" cap="flat">
              <a:noFill/>
              <a:prstDash val="solid"/>
              <a:miter/>
            </a:ln>
          </p:spPr>
          <p:txBody>
            <a:bodyPr rtlCol="0" anchor="ctr"/>
            <a:lstStyle/>
            <a:p>
              <a:endParaRPr lang="en-GB"/>
            </a:p>
          </p:txBody>
        </p:sp>
        <p:sp>
          <p:nvSpPr>
            <p:cNvPr id="1717" name="Freeform: Shape 1716">
              <a:extLst>
                <a:ext uri="{FF2B5EF4-FFF2-40B4-BE49-F238E27FC236}">
                  <a16:creationId xmlns:a16="http://schemas.microsoft.com/office/drawing/2014/main" id="{B193E836-0AF7-311B-4F8F-DC49DA527910}"/>
                </a:ext>
              </a:extLst>
            </p:cNvPr>
            <p:cNvSpPr/>
            <p:nvPr/>
          </p:nvSpPr>
          <p:spPr>
            <a:xfrm>
              <a:off x="9660483" y="1866336"/>
              <a:ext cx="22242" cy="8741"/>
            </a:xfrm>
            <a:custGeom>
              <a:avLst/>
              <a:gdLst>
                <a:gd name="connsiteX0" fmla="*/ 21854 w 22242"/>
                <a:gd name="connsiteY0" fmla="*/ 8741 h 8741"/>
                <a:gd name="connsiteX1" fmla="*/ 0 w 22242"/>
                <a:gd name="connsiteY1" fmla="*/ 6993 h 8741"/>
                <a:gd name="connsiteX2" fmla="*/ 1748 w 22242"/>
                <a:gd name="connsiteY2" fmla="*/ 0 h 8741"/>
                <a:gd name="connsiteX3" fmla="*/ 21854 w 22242"/>
                <a:gd name="connsiteY3" fmla="*/ 8741 h 8741"/>
                <a:gd name="connsiteX4" fmla="*/ 21854 w 22242"/>
                <a:gd name="connsiteY4" fmla="*/ 8741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2" h="8741">
                  <a:moveTo>
                    <a:pt x="21854" y="8741"/>
                  </a:moveTo>
                  <a:cubicBezTo>
                    <a:pt x="14861" y="7867"/>
                    <a:pt x="7867" y="7867"/>
                    <a:pt x="0" y="6993"/>
                  </a:cubicBezTo>
                  <a:cubicBezTo>
                    <a:pt x="874" y="4371"/>
                    <a:pt x="1748" y="2622"/>
                    <a:pt x="1748" y="0"/>
                  </a:cubicBezTo>
                  <a:cubicBezTo>
                    <a:pt x="8741" y="3497"/>
                    <a:pt x="15735" y="6119"/>
                    <a:pt x="21854" y="8741"/>
                  </a:cubicBezTo>
                  <a:cubicBezTo>
                    <a:pt x="22728" y="8741"/>
                    <a:pt x="21854" y="8741"/>
                    <a:pt x="21854" y="8741"/>
                  </a:cubicBezTo>
                  <a:close/>
                </a:path>
              </a:pathLst>
            </a:custGeom>
            <a:solidFill>
              <a:srgbClr val="BA3325"/>
            </a:solidFill>
            <a:ln w="8731" cap="flat">
              <a:noFill/>
              <a:prstDash val="solid"/>
              <a:miter/>
            </a:ln>
          </p:spPr>
          <p:txBody>
            <a:bodyPr rtlCol="0" anchor="ctr"/>
            <a:lstStyle/>
            <a:p>
              <a:endParaRPr lang="en-GB"/>
            </a:p>
          </p:txBody>
        </p:sp>
        <p:sp>
          <p:nvSpPr>
            <p:cNvPr id="1718" name="Freeform: Shape 1717">
              <a:extLst>
                <a:ext uri="{FF2B5EF4-FFF2-40B4-BE49-F238E27FC236}">
                  <a16:creationId xmlns:a16="http://schemas.microsoft.com/office/drawing/2014/main" id="{A974B070-A192-273A-90BA-1F60EA403476}"/>
                </a:ext>
              </a:extLst>
            </p:cNvPr>
            <p:cNvSpPr/>
            <p:nvPr/>
          </p:nvSpPr>
          <p:spPr>
            <a:xfrm>
              <a:off x="9380757" y="2138194"/>
              <a:ext cx="53322" cy="54196"/>
            </a:xfrm>
            <a:custGeom>
              <a:avLst/>
              <a:gdLst>
                <a:gd name="connsiteX0" fmla="*/ 38462 w 53322"/>
                <a:gd name="connsiteY0" fmla="*/ 0 h 54196"/>
                <a:gd name="connsiteX1" fmla="*/ 53323 w 53322"/>
                <a:gd name="connsiteY1" fmla="*/ 54197 h 54196"/>
                <a:gd name="connsiteX2" fmla="*/ 29721 w 53322"/>
                <a:gd name="connsiteY2" fmla="*/ 41959 h 54196"/>
                <a:gd name="connsiteX3" fmla="*/ 0 w 53322"/>
                <a:gd name="connsiteY3" fmla="*/ 6119 h 54196"/>
                <a:gd name="connsiteX4" fmla="*/ 38462 w 53322"/>
                <a:gd name="connsiteY4" fmla="*/ 0 h 5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54196">
                  <a:moveTo>
                    <a:pt x="38462" y="0"/>
                  </a:moveTo>
                  <a:cubicBezTo>
                    <a:pt x="43707" y="18357"/>
                    <a:pt x="48078" y="36714"/>
                    <a:pt x="53323" y="54197"/>
                  </a:cubicBezTo>
                  <a:cubicBezTo>
                    <a:pt x="45456" y="49826"/>
                    <a:pt x="37588" y="46330"/>
                    <a:pt x="29721" y="41959"/>
                  </a:cubicBezTo>
                  <a:cubicBezTo>
                    <a:pt x="20105" y="29721"/>
                    <a:pt x="9616" y="18357"/>
                    <a:pt x="0" y="6119"/>
                  </a:cubicBezTo>
                  <a:cubicBezTo>
                    <a:pt x="13112" y="4371"/>
                    <a:pt x="25350" y="2622"/>
                    <a:pt x="38462" y="0"/>
                  </a:cubicBezTo>
                  <a:close/>
                </a:path>
              </a:pathLst>
            </a:custGeom>
            <a:solidFill>
              <a:srgbClr val="E7BB54"/>
            </a:solidFill>
            <a:ln w="8731" cap="flat">
              <a:noFill/>
              <a:prstDash val="solid"/>
              <a:miter/>
            </a:ln>
          </p:spPr>
          <p:txBody>
            <a:bodyPr rtlCol="0" anchor="ctr"/>
            <a:lstStyle/>
            <a:p>
              <a:endParaRPr lang="en-GB"/>
            </a:p>
          </p:txBody>
        </p:sp>
        <p:sp>
          <p:nvSpPr>
            <p:cNvPr id="1719" name="Freeform: Shape 1718">
              <a:extLst>
                <a:ext uri="{FF2B5EF4-FFF2-40B4-BE49-F238E27FC236}">
                  <a16:creationId xmlns:a16="http://schemas.microsoft.com/office/drawing/2014/main" id="{D1BA4BA0-CE96-46A2-93A8-B0350307BC68}"/>
                </a:ext>
              </a:extLst>
            </p:cNvPr>
            <p:cNvSpPr/>
            <p:nvPr/>
          </p:nvSpPr>
          <p:spPr>
            <a:xfrm>
              <a:off x="10956836" y="5656617"/>
              <a:ext cx="20105" cy="38462"/>
            </a:xfrm>
            <a:custGeom>
              <a:avLst/>
              <a:gdLst>
                <a:gd name="connsiteX0" fmla="*/ 17483 w 20105"/>
                <a:gd name="connsiteY0" fmla="*/ 0 h 38462"/>
                <a:gd name="connsiteX1" fmla="*/ 20105 w 20105"/>
                <a:gd name="connsiteY1" fmla="*/ 13987 h 38462"/>
                <a:gd name="connsiteX2" fmla="*/ 18357 w 20105"/>
                <a:gd name="connsiteY2" fmla="*/ 38462 h 38462"/>
                <a:gd name="connsiteX3" fmla="*/ 0 w 20105"/>
                <a:gd name="connsiteY3" fmla="*/ 28847 h 38462"/>
                <a:gd name="connsiteX4" fmla="*/ 874 w 20105"/>
                <a:gd name="connsiteY4" fmla="*/ 14861 h 38462"/>
                <a:gd name="connsiteX5" fmla="*/ 9615 w 20105"/>
                <a:gd name="connsiteY5" fmla="*/ 3497 h 38462"/>
                <a:gd name="connsiteX6" fmla="*/ 9615 w 20105"/>
                <a:gd name="connsiteY6" fmla="*/ 4371 h 38462"/>
                <a:gd name="connsiteX7" fmla="*/ 17483 w 20105"/>
                <a:gd name="connsiteY7" fmla="*/ 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05" h="38462">
                  <a:moveTo>
                    <a:pt x="17483" y="0"/>
                  </a:moveTo>
                  <a:cubicBezTo>
                    <a:pt x="18357" y="4371"/>
                    <a:pt x="19231" y="9616"/>
                    <a:pt x="20105" y="13987"/>
                  </a:cubicBezTo>
                  <a:cubicBezTo>
                    <a:pt x="19231" y="21854"/>
                    <a:pt x="19231" y="29721"/>
                    <a:pt x="18357" y="38462"/>
                  </a:cubicBezTo>
                  <a:cubicBezTo>
                    <a:pt x="12238" y="34966"/>
                    <a:pt x="6119" y="32343"/>
                    <a:pt x="0" y="28847"/>
                  </a:cubicBezTo>
                  <a:cubicBezTo>
                    <a:pt x="0" y="24476"/>
                    <a:pt x="874" y="20105"/>
                    <a:pt x="874" y="14861"/>
                  </a:cubicBezTo>
                  <a:cubicBezTo>
                    <a:pt x="3497" y="11364"/>
                    <a:pt x="6993" y="6993"/>
                    <a:pt x="9615" y="3497"/>
                  </a:cubicBezTo>
                  <a:cubicBezTo>
                    <a:pt x="9615" y="3497"/>
                    <a:pt x="9615" y="4371"/>
                    <a:pt x="9615" y="4371"/>
                  </a:cubicBezTo>
                  <a:cubicBezTo>
                    <a:pt x="13112" y="3497"/>
                    <a:pt x="15734" y="1748"/>
                    <a:pt x="17483" y="0"/>
                  </a:cubicBezTo>
                  <a:close/>
                </a:path>
              </a:pathLst>
            </a:custGeom>
            <a:solidFill>
              <a:srgbClr val="E17A69"/>
            </a:solidFill>
            <a:ln w="8731" cap="flat">
              <a:noFill/>
              <a:prstDash val="solid"/>
              <a:miter/>
            </a:ln>
          </p:spPr>
          <p:txBody>
            <a:bodyPr rtlCol="0" anchor="ctr"/>
            <a:lstStyle/>
            <a:p>
              <a:endParaRPr lang="en-GB"/>
            </a:p>
          </p:txBody>
        </p:sp>
        <p:sp>
          <p:nvSpPr>
            <p:cNvPr id="1720" name="Freeform: Shape 1719">
              <a:extLst>
                <a:ext uri="{FF2B5EF4-FFF2-40B4-BE49-F238E27FC236}">
                  <a16:creationId xmlns:a16="http://schemas.microsoft.com/office/drawing/2014/main" id="{4C6D91B8-3DB2-9961-28E4-DF55E6ADAA5A}"/>
                </a:ext>
              </a:extLst>
            </p:cNvPr>
            <p:cNvSpPr/>
            <p:nvPr/>
          </p:nvSpPr>
          <p:spPr>
            <a:xfrm>
              <a:off x="10940227" y="5685464"/>
              <a:ext cx="16608" cy="6993"/>
            </a:xfrm>
            <a:custGeom>
              <a:avLst/>
              <a:gdLst>
                <a:gd name="connsiteX0" fmla="*/ 16609 w 16608"/>
                <a:gd name="connsiteY0" fmla="*/ 0 h 6993"/>
                <a:gd name="connsiteX1" fmla="*/ 0 w 16608"/>
                <a:gd name="connsiteY1" fmla="*/ 6994 h 6993"/>
                <a:gd name="connsiteX2" fmla="*/ 16609 w 16608"/>
                <a:gd name="connsiteY2" fmla="*/ 0 h 6993"/>
              </a:gdLst>
              <a:ahLst/>
              <a:cxnLst>
                <a:cxn ang="0">
                  <a:pos x="connsiteX0" y="connsiteY0"/>
                </a:cxn>
                <a:cxn ang="0">
                  <a:pos x="connsiteX1" y="connsiteY1"/>
                </a:cxn>
                <a:cxn ang="0">
                  <a:pos x="connsiteX2" y="connsiteY2"/>
                </a:cxn>
              </a:cxnLst>
              <a:rect l="l" t="t" r="r" b="b"/>
              <a:pathLst>
                <a:path w="16608" h="6993">
                  <a:moveTo>
                    <a:pt x="16609" y="0"/>
                  </a:moveTo>
                  <a:cubicBezTo>
                    <a:pt x="11364" y="2623"/>
                    <a:pt x="6119" y="4371"/>
                    <a:pt x="0" y="6994"/>
                  </a:cubicBezTo>
                  <a:cubicBezTo>
                    <a:pt x="6119" y="4371"/>
                    <a:pt x="11364" y="2623"/>
                    <a:pt x="16609" y="0"/>
                  </a:cubicBezTo>
                  <a:close/>
                </a:path>
              </a:pathLst>
            </a:custGeom>
            <a:solidFill>
              <a:srgbClr val="E17A69"/>
            </a:solidFill>
            <a:ln w="8731" cap="flat">
              <a:noFill/>
              <a:prstDash val="solid"/>
              <a:miter/>
            </a:ln>
          </p:spPr>
          <p:txBody>
            <a:bodyPr rtlCol="0" anchor="ctr"/>
            <a:lstStyle/>
            <a:p>
              <a:endParaRPr lang="en-GB"/>
            </a:p>
          </p:txBody>
        </p:sp>
        <p:sp>
          <p:nvSpPr>
            <p:cNvPr id="1721" name="Freeform: Shape 1720">
              <a:extLst>
                <a:ext uri="{FF2B5EF4-FFF2-40B4-BE49-F238E27FC236}">
                  <a16:creationId xmlns:a16="http://schemas.microsoft.com/office/drawing/2014/main" id="{3D2CB935-3409-CC52-43F2-3ACDE2668109}"/>
                </a:ext>
              </a:extLst>
            </p:cNvPr>
            <p:cNvSpPr/>
            <p:nvPr/>
          </p:nvSpPr>
          <p:spPr>
            <a:xfrm>
              <a:off x="10957710" y="5660114"/>
              <a:ext cx="8741" cy="11363"/>
            </a:xfrm>
            <a:custGeom>
              <a:avLst/>
              <a:gdLst>
                <a:gd name="connsiteX0" fmla="*/ 8741 w 8741"/>
                <a:gd name="connsiteY0" fmla="*/ 0 h 11363"/>
                <a:gd name="connsiteX1" fmla="*/ 0 w 8741"/>
                <a:gd name="connsiteY1" fmla="*/ 11364 h 11363"/>
                <a:gd name="connsiteX2" fmla="*/ 8741 w 8741"/>
                <a:gd name="connsiteY2" fmla="*/ 0 h 11363"/>
              </a:gdLst>
              <a:ahLst/>
              <a:cxnLst>
                <a:cxn ang="0">
                  <a:pos x="connsiteX0" y="connsiteY0"/>
                </a:cxn>
                <a:cxn ang="0">
                  <a:pos x="connsiteX1" y="connsiteY1"/>
                </a:cxn>
                <a:cxn ang="0">
                  <a:pos x="connsiteX2" y="connsiteY2"/>
                </a:cxn>
              </a:cxnLst>
              <a:rect l="l" t="t" r="r" b="b"/>
              <a:pathLst>
                <a:path w="8741" h="11363">
                  <a:moveTo>
                    <a:pt x="8741" y="0"/>
                  </a:moveTo>
                  <a:cubicBezTo>
                    <a:pt x="6119" y="3496"/>
                    <a:pt x="2623" y="7867"/>
                    <a:pt x="0" y="11364"/>
                  </a:cubicBezTo>
                  <a:cubicBezTo>
                    <a:pt x="3497" y="7867"/>
                    <a:pt x="6119" y="3496"/>
                    <a:pt x="8741" y="0"/>
                  </a:cubicBezTo>
                  <a:close/>
                </a:path>
              </a:pathLst>
            </a:custGeom>
            <a:solidFill>
              <a:srgbClr val="BA3325"/>
            </a:solidFill>
            <a:ln w="8731" cap="flat">
              <a:noFill/>
              <a:prstDash val="solid"/>
              <a:miter/>
            </a:ln>
          </p:spPr>
          <p:txBody>
            <a:bodyPr rtlCol="0" anchor="ctr"/>
            <a:lstStyle/>
            <a:p>
              <a:endParaRPr lang="en-GB"/>
            </a:p>
          </p:txBody>
        </p:sp>
        <p:sp>
          <p:nvSpPr>
            <p:cNvPr id="1722" name="Freeform: Shape 1721">
              <a:extLst>
                <a:ext uri="{FF2B5EF4-FFF2-40B4-BE49-F238E27FC236}">
                  <a16:creationId xmlns:a16="http://schemas.microsoft.com/office/drawing/2014/main" id="{57E56C40-0055-EDD5-D6CA-8E6EB115CBD9}"/>
                </a:ext>
              </a:extLst>
            </p:cNvPr>
            <p:cNvSpPr/>
            <p:nvPr/>
          </p:nvSpPr>
          <p:spPr>
            <a:xfrm>
              <a:off x="10957710" y="5608539"/>
              <a:ext cx="15734" cy="16608"/>
            </a:xfrm>
            <a:custGeom>
              <a:avLst/>
              <a:gdLst>
                <a:gd name="connsiteX0" fmla="*/ 0 w 15734"/>
                <a:gd name="connsiteY0" fmla="*/ 16609 h 16608"/>
                <a:gd name="connsiteX1" fmla="*/ 3497 w 15734"/>
                <a:gd name="connsiteY1" fmla="*/ 0 h 16608"/>
                <a:gd name="connsiteX2" fmla="*/ 15735 w 15734"/>
                <a:gd name="connsiteY2" fmla="*/ 7867 h 16608"/>
                <a:gd name="connsiteX3" fmla="*/ 0 w 15734"/>
                <a:gd name="connsiteY3" fmla="*/ 16609 h 16608"/>
                <a:gd name="connsiteX4" fmla="*/ 0 w 15734"/>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6608">
                  <a:moveTo>
                    <a:pt x="0" y="16609"/>
                  </a:moveTo>
                  <a:cubicBezTo>
                    <a:pt x="874" y="11364"/>
                    <a:pt x="1748" y="5245"/>
                    <a:pt x="3497" y="0"/>
                  </a:cubicBezTo>
                  <a:cubicBezTo>
                    <a:pt x="7867" y="2622"/>
                    <a:pt x="11364" y="5245"/>
                    <a:pt x="15735" y="7867"/>
                  </a:cubicBezTo>
                  <a:cubicBezTo>
                    <a:pt x="10490" y="10490"/>
                    <a:pt x="5245" y="13112"/>
                    <a:pt x="0" y="16609"/>
                  </a:cubicBezTo>
                  <a:cubicBezTo>
                    <a:pt x="0" y="16609"/>
                    <a:pt x="0" y="16609"/>
                    <a:pt x="0" y="16609"/>
                  </a:cubicBezTo>
                  <a:close/>
                </a:path>
              </a:pathLst>
            </a:custGeom>
            <a:solidFill>
              <a:srgbClr val="E56A2D"/>
            </a:solidFill>
            <a:ln w="8731" cap="flat">
              <a:noFill/>
              <a:prstDash val="solid"/>
              <a:miter/>
            </a:ln>
          </p:spPr>
          <p:txBody>
            <a:bodyPr rtlCol="0" anchor="ctr"/>
            <a:lstStyle/>
            <a:p>
              <a:endParaRPr lang="en-GB"/>
            </a:p>
          </p:txBody>
        </p:sp>
        <p:sp>
          <p:nvSpPr>
            <p:cNvPr id="1723" name="Freeform: Shape 1722">
              <a:extLst>
                <a:ext uri="{FF2B5EF4-FFF2-40B4-BE49-F238E27FC236}">
                  <a16:creationId xmlns:a16="http://schemas.microsoft.com/office/drawing/2014/main" id="{ABA40795-D576-DFE7-430D-068A2DF43F2C}"/>
                </a:ext>
              </a:extLst>
            </p:cNvPr>
            <p:cNvSpPr/>
            <p:nvPr/>
          </p:nvSpPr>
          <p:spPr>
            <a:xfrm>
              <a:off x="9454185" y="2171411"/>
              <a:ext cx="10489" cy="15734"/>
            </a:xfrm>
            <a:custGeom>
              <a:avLst/>
              <a:gdLst>
                <a:gd name="connsiteX0" fmla="*/ 0 w 10489"/>
                <a:gd name="connsiteY0" fmla="*/ 11364 h 15734"/>
                <a:gd name="connsiteX1" fmla="*/ 3497 w 10489"/>
                <a:gd name="connsiteY1" fmla="*/ 0 h 15734"/>
                <a:gd name="connsiteX2" fmla="*/ 10490 w 10489"/>
                <a:gd name="connsiteY2" fmla="*/ 15734 h 15734"/>
                <a:gd name="connsiteX3" fmla="*/ 0 w 10489"/>
                <a:gd name="connsiteY3" fmla="*/ 11364 h 15734"/>
              </a:gdLst>
              <a:ahLst/>
              <a:cxnLst>
                <a:cxn ang="0">
                  <a:pos x="connsiteX0" y="connsiteY0"/>
                </a:cxn>
                <a:cxn ang="0">
                  <a:pos x="connsiteX1" y="connsiteY1"/>
                </a:cxn>
                <a:cxn ang="0">
                  <a:pos x="connsiteX2" y="connsiteY2"/>
                </a:cxn>
                <a:cxn ang="0">
                  <a:pos x="connsiteX3" y="connsiteY3"/>
                </a:cxn>
              </a:cxnLst>
              <a:rect l="l" t="t" r="r" b="b"/>
              <a:pathLst>
                <a:path w="10489" h="15734">
                  <a:moveTo>
                    <a:pt x="0" y="11364"/>
                  </a:moveTo>
                  <a:cubicBezTo>
                    <a:pt x="874" y="7867"/>
                    <a:pt x="2622" y="3497"/>
                    <a:pt x="3497" y="0"/>
                  </a:cubicBezTo>
                  <a:cubicBezTo>
                    <a:pt x="6119" y="5245"/>
                    <a:pt x="7867" y="10490"/>
                    <a:pt x="10490" y="15734"/>
                  </a:cubicBezTo>
                  <a:cubicBezTo>
                    <a:pt x="6993" y="13986"/>
                    <a:pt x="3497" y="12238"/>
                    <a:pt x="0" y="11364"/>
                  </a:cubicBezTo>
                  <a:close/>
                </a:path>
              </a:pathLst>
            </a:custGeom>
            <a:solidFill>
              <a:srgbClr val="D6273B"/>
            </a:solidFill>
            <a:ln w="8731" cap="flat">
              <a:noFill/>
              <a:prstDash val="solid"/>
              <a:miter/>
            </a:ln>
          </p:spPr>
          <p:txBody>
            <a:bodyPr rtlCol="0" anchor="ctr"/>
            <a:lstStyle/>
            <a:p>
              <a:endParaRPr lang="en-GB"/>
            </a:p>
          </p:txBody>
        </p:sp>
        <p:sp>
          <p:nvSpPr>
            <p:cNvPr id="1724" name="Freeform: Shape 1723">
              <a:extLst>
                <a:ext uri="{FF2B5EF4-FFF2-40B4-BE49-F238E27FC236}">
                  <a16:creationId xmlns:a16="http://schemas.microsoft.com/office/drawing/2014/main" id="{2D4F2896-285B-C1EB-E95D-1584ECCE2925}"/>
                </a:ext>
              </a:extLst>
            </p:cNvPr>
            <p:cNvSpPr/>
            <p:nvPr/>
          </p:nvSpPr>
          <p:spPr>
            <a:xfrm>
              <a:off x="10398259" y="6306979"/>
              <a:ext cx="29721" cy="17595"/>
            </a:xfrm>
            <a:custGeom>
              <a:avLst/>
              <a:gdLst>
                <a:gd name="connsiteX0" fmla="*/ 29721 w 29721"/>
                <a:gd name="connsiteY0" fmla="*/ 10490 h 17595"/>
                <a:gd name="connsiteX1" fmla="*/ 9616 w 29721"/>
                <a:gd name="connsiteY1" fmla="*/ 17483 h 17595"/>
                <a:gd name="connsiteX2" fmla="*/ 0 w 29721"/>
                <a:gd name="connsiteY2" fmla="*/ 6993 h 17595"/>
                <a:gd name="connsiteX3" fmla="*/ 13112 w 29721"/>
                <a:gd name="connsiteY3" fmla="*/ 0 h 17595"/>
                <a:gd name="connsiteX4" fmla="*/ 29721 w 29721"/>
                <a:gd name="connsiteY4" fmla="*/ 10490 h 17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1" h="17595">
                  <a:moveTo>
                    <a:pt x="29721" y="10490"/>
                  </a:moveTo>
                  <a:cubicBezTo>
                    <a:pt x="19231" y="13986"/>
                    <a:pt x="13986" y="18357"/>
                    <a:pt x="9616" y="17483"/>
                  </a:cubicBezTo>
                  <a:cubicBezTo>
                    <a:pt x="6119" y="16608"/>
                    <a:pt x="3497" y="10490"/>
                    <a:pt x="0" y="6993"/>
                  </a:cubicBezTo>
                  <a:cubicBezTo>
                    <a:pt x="4371" y="4371"/>
                    <a:pt x="8741" y="0"/>
                    <a:pt x="13112" y="0"/>
                  </a:cubicBezTo>
                  <a:cubicBezTo>
                    <a:pt x="17483" y="0"/>
                    <a:pt x="21854" y="5245"/>
                    <a:pt x="29721" y="10490"/>
                  </a:cubicBezTo>
                  <a:close/>
                </a:path>
              </a:pathLst>
            </a:custGeom>
            <a:solidFill>
              <a:srgbClr val="4AB2B0"/>
            </a:solidFill>
            <a:ln w="8731" cap="flat">
              <a:noFill/>
              <a:prstDash val="solid"/>
              <a:miter/>
            </a:ln>
          </p:spPr>
          <p:txBody>
            <a:bodyPr rtlCol="0" anchor="ctr"/>
            <a:lstStyle/>
            <a:p>
              <a:endParaRPr lang="en-GB"/>
            </a:p>
          </p:txBody>
        </p:sp>
      </p:grpSp>
      <p:sp>
        <p:nvSpPr>
          <p:cNvPr id="5" name="Subtitle 4">
            <a:extLst>
              <a:ext uri="{FF2B5EF4-FFF2-40B4-BE49-F238E27FC236}">
                <a16:creationId xmlns:a16="http://schemas.microsoft.com/office/drawing/2014/main" id="{9F1FD515-D10F-E141-B781-49D206EF84B6}"/>
              </a:ext>
            </a:extLst>
          </p:cNvPr>
          <p:cNvSpPr>
            <a:spLocks noGrp="1"/>
          </p:cNvSpPr>
          <p:nvPr>
            <p:ph type="subTitle" idx="1"/>
          </p:nvPr>
        </p:nvSpPr>
        <p:spPr>
          <a:xfrm>
            <a:off x="1524001" y="3760282"/>
            <a:ext cx="9144000" cy="861724"/>
          </a:xfrm>
        </p:spPr>
        <p:txBody>
          <a:bodyPr/>
          <a:lstStyle/>
          <a:p>
            <a:r>
              <a:rPr lang="en-US" dirty="0"/>
              <a:t>Dominique Makowski</a:t>
            </a:r>
          </a:p>
          <a:p>
            <a:r>
              <a:rPr lang="en-US" sz="1400" i="1" dirty="0"/>
              <a:t>D.Makowski@sussex.ac.uk</a:t>
            </a:r>
          </a:p>
        </p:txBody>
      </p:sp>
      <p:sp>
        <p:nvSpPr>
          <p:cNvPr id="4" name="Title 3">
            <a:extLst>
              <a:ext uri="{FF2B5EF4-FFF2-40B4-BE49-F238E27FC236}">
                <a16:creationId xmlns:a16="http://schemas.microsoft.com/office/drawing/2014/main" id="{36FBA7DA-B72A-B045-94A7-CAA3B44B729B}"/>
              </a:ext>
            </a:extLst>
          </p:cNvPr>
          <p:cNvSpPr>
            <a:spLocks noGrp="1"/>
          </p:cNvSpPr>
          <p:nvPr>
            <p:ph type="ctrTitle"/>
          </p:nvPr>
        </p:nvSpPr>
        <p:spPr>
          <a:xfrm>
            <a:off x="1083468" y="1009650"/>
            <a:ext cx="10025063" cy="2419350"/>
          </a:xfrm>
        </p:spPr>
        <p:txBody>
          <a:bodyPr>
            <a:normAutofit/>
          </a:bodyPr>
          <a:lstStyle/>
          <a:p>
            <a:r>
              <a:rPr lang="en-GB" sz="5400" dirty="0"/>
              <a:t>The Embodied Brain</a:t>
            </a:r>
            <a:br>
              <a:rPr lang="en-GB" sz="5400" dirty="0"/>
            </a:br>
            <a:r>
              <a:rPr lang="en-GB" sz="4000" dirty="0"/>
              <a:t>Interoception &amp; Physiology</a:t>
            </a:r>
            <a:endParaRPr lang="en-US" sz="4800" dirty="0"/>
          </a:p>
        </p:txBody>
      </p:sp>
      <p:pic>
        <p:nvPicPr>
          <p:cNvPr id="8" name="Picture 7" descr="A black and white logo with white text&#10;&#10;Description automatically generated">
            <a:extLst>
              <a:ext uri="{FF2B5EF4-FFF2-40B4-BE49-F238E27FC236}">
                <a16:creationId xmlns:a16="http://schemas.microsoft.com/office/drawing/2014/main" id="{72CF18EF-B718-8A06-B607-1D1DBC10A7E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632" y="126206"/>
            <a:ext cx="2088356" cy="950202"/>
          </a:xfrm>
          <a:prstGeom prst="rect">
            <a:avLst/>
          </a:prstGeom>
        </p:spPr>
      </p:pic>
    </p:spTree>
    <p:extLst>
      <p:ext uri="{BB962C8B-B14F-4D97-AF65-F5344CB8AC3E}">
        <p14:creationId xmlns:p14="http://schemas.microsoft.com/office/powerpoint/2010/main" val="158149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A6DCB-B53B-37A7-AC74-C2CF69A6267C}"/>
              </a:ext>
            </a:extLst>
          </p:cNvPr>
          <p:cNvSpPr>
            <a:spLocks noGrp="1"/>
          </p:cNvSpPr>
          <p:nvPr>
            <p:ph type="title"/>
          </p:nvPr>
        </p:nvSpPr>
        <p:spPr/>
        <p:txBody>
          <a:bodyPr/>
          <a:lstStyle/>
          <a:p>
            <a:r>
              <a:rPr lang="fr-FR" dirty="0" err="1"/>
              <a:t>Interoception</a:t>
            </a:r>
            <a:r>
              <a:rPr lang="fr-FR" dirty="0"/>
              <a:t> </a:t>
            </a:r>
            <a:r>
              <a:rPr lang="fr-FR" dirty="0" err="1"/>
              <a:t>Definition</a:t>
            </a:r>
            <a:endParaRPr lang="en-GB" dirty="0"/>
          </a:p>
        </p:txBody>
      </p:sp>
      <p:sp>
        <p:nvSpPr>
          <p:cNvPr id="4" name="TextBox 3">
            <a:extLst>
              <a:ext uri="{FF2B5EF4-FFF2-40B4-BE49-F238E27FC236}">
                <a16:creationId xmlns:a16="http://schemas.microsoft.com/office/drawing/2014/main" id="{EC1D1800-B2A6-EE0B-005A-B6DFA023CAD3}"/>
              </a:ext>
            </a:extLst>
          </p:cNvPr>
          <p:cNvSpPr txBox="1"/>
          <p:nvPr/>
        </p:nvSpPr>
        <p:spPr>
          <a:xfrm>
            <a:off x="260152" y="1859339"/>
            <a:ext cx="5647730" cy="4524315"/>
          </a:xfrm>
          <a:prstGeom prst="rect">
            <a:avLst/>
          </a:prstGeom>
          <a:noFill/>
        </p:spPr>
        <p:txBody>
          <a:bodyPr wrap="square">
            <a:spAutoFit/>
          </a:bodyPr>
          <a:lstStyle/>
          <a:p>
            <a:r>
              <a:rPr lang="en-US" b="1" dirty="0"/>
              <a:t>Definition</a:t>
            </a:r>
          </a:p>
          <a:p>
            <a:pPr marL="285750" indent="-285750">
              <a:buFont typeface="Arial" panose="020B0604020202020204" pitchFamily="34" charset="0"/>
              <a:buChar char="•"/>
            </a:pPr>
            <a:r>
              <a:rPr lang="en-US" dirty="0"/>
              <a:t>“</a:t>
            </a:r>
            <a:r>
              <a:rPr lang="en-US" dirty="0" err="1"/>
              <a:t>Interoception</a:t>
            </a:r>
            <a:r>
              <a:rPr lang="en-US" dirty="0"/>
              <a:t> is the body-to-brain axis of sensation concerning the state of the internal body and its visceral organs” </a:t>
            </a:r>
            <a:r>
              <a:rPr lang="en-US" sz="1100" dirty="0"/>
              <a:t>(Sherrington, 1948)</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t>
            </a:r>
            <a:r>
              <a:rPr lang="en-US" dirty="0" err="1"/>
              <a:t>Interoception</a:t>
            </a:r>
            <a:r>
              <a:rPr lang="en-US" dirty="0"/>
              <a:t> refers to the process by which the nervous system </a:t>
            </a:r>
            <a:r>
              <a:rPr lang="en-US" b="1" dirty="0">
                <a:solidFill>
                  <a:schemeClr val="accent2"/>
                </a:solidFill>
              </a:rPr>
              <a:t>senses</a:t>
            </a:r>
            <a:r>
              <a:rPr lang="en-US" dirty="0">
                <a:solidFill>
                  <a:schemeClr val="accent2"/>
                </a:solidFill>
              </a:rPr>
              <a:t>, </a:t>
            </a:r>
            <a:r>
              <a:rPr lang="en-US" b="1" dirty="0">
                <a:solidFill>
                  <a:schemeClr val="accent2"/>
                </a:solidFill>
              </a:rPr>
              <a:t>interprets</a:t>
            </a:r>
            <a:r>
              <a:rPr lang="en-US" dirty="0">
                <a:solidFill>
                  <a:schemeClr val="accent2"/>
                </a:solidFill>
              </a:rPr>
              <a:t>, and </a:t>
            </a:r>
            <a:r>
              <a:rPr lang="en-US" b="1" dirty="0">
                <a:solidFill>
                  <a:schemeClr val="accent2"/>
                </a:solidFill>
              </a:rPr>
              <a:t>integrates</a:t>
            </a:r>
            <a:r>
              <a:rPr lang="en-US" dirty="0"/>
              <a:t> signals originating from </a:t>
            </a:r>
            <a:r>
              <a:rPr lang="en-US" i="1" dirty="0"/>
              <a:t>within</a:t>
            </a:r>
            <a:r>
              <a:rPr lang="en-US" dirty="0"/>
              <a:t> the body, providing a moment-by-moment mapping of the body’s </a:t>
            </a:r>
            <a:r>
              <a:rPr lang="en-US" b="1" dirty="0"/>
              <a:t>internal landscape</a:t>
            </a:r>
            <a:r>
              <a:rPr lang="en-US" dirty="0"/>
              <a:t> across </a:t>
            </a:r>
            <a:r>
              <a:rPr lang="en-US" b="1" dirty="0">
                <a:solidFill>
                  <a:schemeClr val="accent1"/>
                </a:solidFill>
              </a:rPr>
              <a:t>conscious and unconscious</a:t>
            </a:r>
            <a:r>
              <a:rPr lang="en-US" b="1" dirty="0"/>
              <a:t> </a:t>
            </a:r>
            <a:r>
              <a:rPr lang="en-US" dirty="0"/>
              <a:t>levels” </a:t>
            </a:r>
            <a:r>
              <a:rPr lang="en-US" sz="1100" dirty="0"/>
              <a:t>(Khalsa et al., 2018)</a:t>
            </a:r>
          </a:p>
          <a:p>
            <a:endParaRPr lang="en-US" dirty="0"/>
          </a:p>
          <a:p>
            <a:pPr marL="285750" indent="-285750">
              <a:buFont typeface="Wingdings" panose="05000000000000000000" pitchFamily="2" charset="2"/>
              <a:buChar char="Ø"/>
            </a:pPr>
            <a:r>
              <a:rPr lang="en-US" b="1" dirty="0"/>
              <a:t>Signaling, processing, representing, and integrating internal bodily states</a:t>
            </a:r>
          </a:p>
          <a:p>
            <a:pPr marL="285750" indent="-285750">
              <a:buFont typeface="Wingdings" panose="05000000000000000000" pitchFamily="2" charset="2"/>
              <a:buChar char="Ø"/>
            </a:pPr>
            <a:endParaRPr lang="en-US" b="1" dirty="0"/>
          </a:p>
          <a:p>
            <a:r>
              <a:rPr lang="en-US" b="1" dirty="0"/>
              <a:t>🔥</a:t>
            </a:r>
            <a:r>
              <a:rPr lang="en-US" b="1" i="1" dirty="0"/>
              <a:t> Hot topic of research</a:t>
            </a:r>
            <a:endParaRPr lang="en-GB" i="1" dirty="0">
              <a:latin typeface="arial" panose="020B0604020202020204" pitchFamily="34" charset="0"/>
            </a:endParaRPr>
          </a:p>
        </p:txBody>
      </p:sp>
      <p:sp>
        <p:nvSpPr>
          <p:cNvPr id="6" name="TextBox 5">
            <a:extLst>
              <a:ext uri="{FF2B5EF4-FFF2-40B4-BE49-F238E27FC236}">
                <a16:creationId xmlns:a16="http://schemas.microsoft.com/office/drawing/2014/main" id="{B303C8B9-D56A-6119-614F-B8E06417C2E0}"/>
              </a:ext>
            </a:extLst>
          </p:cNvPr>
          <p:cNvSpPr txBox="1"/>
          <p:nvPr/>
        </p:nvSpPr>
        <p:spPr>
          <a:xfrm>
            <a:off x="6599039" y="1720839"/>
            <a:ext cx="5332809" cy="4524315"/>
          </a:xfrm>
          <a:prstGeom prst="rect">
            <a:avLst/>
          </a:prstGeom>
          <a:solidFill>
            <a:schemeClr val="accent3">
              <a:lumMod val="40000"/>
              <a:lumOff val="60000"/>
            </a:schemeClr>
          </a:solidFill>
        </p:spPr>
        <p:txBody>
          <a:bodyPr wrap="square">
            <a:spAutoFit/>
          </a:bodyPr>
          <a:lstStyle/>
          <a:p>
            <a:r>
              <a:rPr lang="en-US" b="1" dirty="0"/>
              <a:t>Role</a:t>
            </a:r>
          </a:p>
          <a:p>
            <a:pPr marL="285750" indent="-285750">
              <a:buFont typeface="Arial" panose="020B0604020202020204" pitchFamily="34" charset="0"/>
              <a:buChar char="•"/>
            </a:pPr>
            <a:r>
              <a:rPr lang="en-US" u="sng" dirty="0"/>
              <a:t>Physiologically</a:t>
            </a:r>
            <a:r>
              <a:rPr lang="en-US" dirty="0"/>
              <a:t>, interoceptive signaling is involved in coordinating </a:t>
            </a:r>
            <a:r>
              <a:rPr lang="en-US" b="1" dirty="0"/>
              <a:t>homeostatic reflexes </a:t>
            </a:r>
            <a:r>
              <a:rPr lang="en-US" dirty="0"/>
              <a:t>(e.g., control of blood pressure or glucose levels within a set range) and by guiding predictive (allostatic) </a:t>
            </a:r>
            <a:r>
              <a:rPr lang="en-US" b="1" dirty="0"/>
              <a:t>autonomic and </a:t>
            </a:r>
            <a:r>
              <a:rPr lang="en-US" b="1" dirty="0" err="1"/>
              <a:t>behavioural</a:t>
            </a:r>
            <a:r>
              <a:rPr lang="en-US" b="1" dirty="0"/>
              <a:t> responses </a:t>
            </a:r>
            <a:r>
              <a:rPr lang="en-US" dirty="0"/>
              <a:t>(e.g., preparing the body for action by increasing blood pressure and heart rate) </a:t>
            </a:r>
          </a:p>
          <a:p>
            <a:endParaRPr lang="en-US" dirty="0"/>
          </a:p>
          <a:p>
            <a:pPr marL="285750" indent="-285750">
              <a:buFont typeface="Arial" panose="020B0604020202020204" pitchFamily="34" charset="0"/>
              <a:buChar char="•"/>
            </a:pPr>
            <a:r>
              <a:rPr lang="en-US" u="sng" dirty="0"/>
              <a:t>Psychologically</a:t>
            </a:r>
            <a:r>
              <a:rPr lang="en-US" dirty="0"/>
              <a:t>, interoceptive representations are proposed to underpin both motivational (e.g., hunger) and emotional (e.g., anxiety) </a:t>
            </a:r>
            <a:r>
              <a:rPr lang="en-US" b="1" dirty="0"/>
              <a:t>feeling states</a:t>
            </a:r>
            <a:r>
              <a:rPr lang="en-US" dirty="0"/>
              <a:t> and play an important role in cognition and consciousness (minimal consciousness, sense of reality,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223330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5" end="5"/>
                                            </p:txEl>
                                          </p:spTgt>
                                        </p:tgtEl>
                                        <p:attrNameLst>
                                          <p:attrName>style.visibility</p:attrName>
                                        </p:attrNameLst>
                                      </p:cBhvr>
                                      <p:to>
                                        <p:strVal val="visible"/>
                                      </p:to>
                                    </p:set>
                                    <p:animEffect transition="in" filter="fade">
                                      <p:cBhvr>
                                        <p:cTn id="12" dur="500"/>
                                        <p:tgtEl>
                                          <p:spTgt spid="4">
                                            <p:txEl>
                                              <p:pRg st="5" end="5"/>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7" end="7"/>
                                            </p:txEl>
                                          </p:spTgt>
                                        </p:tgtEl>
                                        <p:attrNameLst>
                                          <p:attrName>style.visibility</p:attrName>
                                        </p:attrNameLst>
                                      </p:cBhvr>
                                      <p:to>
                                        <p:strVal val="visible"/>
                                      </p:to>
                                    </p:set>
                                    <p:animEffect transition="in" filter="fade">
                                      <p:cBhvr>
                                        <p:cTn id="15" dur="500"/>
                                        <p:tgtEl>
                                          <p:spTgt spid="4">
                                            <p:txEl>
                                              <p:pRg st="7" end="7"/>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9B77B-F69A-9156-9B46-B5BB0298B58B}"/>
              </a:ext>
            </a:extLst>
          </p:cNvPr>
          <p:cNvSpPr>
            <a:spLocks noGrp="1"/>
          </p:cNvSpPr>
          <p:nvPr>
            <p:ph type="title"/>
          </p:nvPr>
        </p:nvSpPr>
        <p:spPr/>
        <p:txBody>
          <a:bodyPr/>
          <a:lstStyle/>
          <a:p>
            <a:r>
              <a:rPr lang="fr-FR" dirty="0"/>
              <a:t>Neural Bases</a:t>
            </a:r>
            <a:endParaRPr lang="en-GB" dirty="0"/>
          </a:p>
        </p:txBody>
      </p:sp>
      <p:pic>
        <p:nvPicPr>
          <p:cNvPr id="2050" name="Picture 2">
            <a:extLst>
              <a:ext uri="{FF2B5EF4-FFF2-40B4-BE49-F238E27FC236}">
                <a16:creationId xmlns:a16="http://schemas.microsoft.com/office/drawing/2014/main" id="{89FCA617-6B5C-FFDD-485D-5640EFAA988A}"/>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43182"/>
          <a:stretch/>
        </p:blipFill>
        <p:spPr bwMode="auto">
          <a:xfrm>
            <a:off x="8593622" y="1379588"/>
            <a:ext cx="3598378" cy="547841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BC48405-81E8-ECC3-4AAB-270F4A78D5BA}"/>
              </a:ext>
            </a:extLst>
          </p:cNvPr>
          <p:cNvSpPr txBox="1"/>
          <p:nvPr/>
        </p:nvSpPr>
        <p:spPr>
          <a:xfrm>
            <a:off x="8460868" y="6657945"/>
            <a:ext cx="3731132" cy="200055"/>
          </a:xfrm>
          <a:prstGeom prst="rect">
            <a:avLst/>
          </a:prstGeom>
          <a:noFill/>
        </p:spPr>
        <p:txBody>
          <a:bodyPr wrap="square">
            <a:spAutoFit/>
          </a:bodyPr>
          <a:lstStyle/>
          <a:p>
            <a:pPr algn="r"/>
            <a:r>
              <a:rPr lang="en-GB" sz="700" i="1" dirty="0" err="1"/>
              <a:t>Berntson</a:t>
            </a:r>
            <a:r>
              <a:rPr lang="en-GB" sz="700" i="1" dirty="0"/>
              <a:t> (2021)</a:t>
            </a:r>
          </a:p>
        </p:txBody>
      </p:sp>
      <p:sp>
        <p:nvSpPr>
          <p:cNvPr id="7" name="TextBox 6">
            <a:extLst>
              <a:ext uri="{FF2B5EF4-FFF2-40B4-BE49-F238E27FC236}">
                <a16:creationId xmlns:a16="http://schemas.microsoft.com/office/drawing/2014/main" id="{BB319820-D4A3-363A-C2EA-76EAD8EBD3BE}"/>
              </a:ext>
            </a:extLst>
          </p:cNvPr>
          <p:cNvSpPr txBox="1"/>
          <p:nvPr/>
        </p:nvSpPr>
        <p:spPr>
          <a:xfrm>
            <a:off x="291108" y="1777402"/>
            <a:ext cx="6909792" cy="4185761"/>
          </a:xfrm>
          <a:prstGeom prst="rect">
            <a:avLst/>
          </a:prstGeom>
          <a:noFill/>
        </p:spPr>
        <p:txBody>
          <a:bodyPr wrap="square">
            <a:spAutoFit/>
          </a:bodyPr>
          <a:lstStyle/>
          <a:p>
            <a:pPr marL="342900" indent="-342900">
              <a:buFont typeface="+mj-lt"/>
              <a:buAutoNum type="arabicPeriod"/>
            </a:pPr>
            <a:r>
              <a:rPr lang="en-US" dirty="0"/>
              <a:t>Receptors </a:t>
            </a:r>
            <a:r>
              <a:rPr lang="en-US" sz="1100" dirty="0"/>
              <a:t>(Mechanoreceptors, Chemoreceptors, Baroceptors, …)</a:t>
            </a:r>
            <a:endParaRPr lang="en-US" sz="2000" dirty="0"/>
          </a:p>
          <a:p>
            <a:pPr marL="342900" indent="-342900">
              <a:buFont typeface="+mj-lt"/>
              <a:buAutoNum type="arabicPeriod"/>
            </a:pPr>
            <a:r>
              <a:rPr lang="en-US" dirty="0"/>
              <a:t>The </a:t>
            </a:r>
            <a:r>
              <a:rPr lang="en-US" b="1" dirty="0" err="1"/>
              <a:t>vagus</a:t>
            </a:r>
            <a:r>
              <a:rPr lang="en-US" b="1" dirty="0"/>
              <a:t> nerve </a:t>
            </a:r>
            <a:r>
              <a:rPr lang="en-US" dirty="0"/>
              <a:t>is a major afferent conduit for interoceptive signals </a:t>
            </a:r>
            <a:r>
              <a:rPr lang="en-US" sz="1100" dirty="0"/>
              <a:t>(+ also carries parasympathetic </a:t>
            </a:r>
            <a:r>
              <a:rPr lang="en-US" sz="1100" dirty="0" err="1"/>
              <a:t>efferents</a:t>
            </a:r>
            <a:r>
              <a:rPr lang="en-US" sz="1100" dirty="0"/>
              <a:t>)</a:t>
            </a:r>
          </a:p>
          <a:p>
            <a:pPr marL="342900" indent="-342900">
              <a:buFont typeface="+mj-lt"/>
              <a:buAutoNum type="arabicPeriod"/>
            </a:pPr>
            <a:r>
              <a:rPr lang="en-US" dirty="0"/>
              <a:t>Subcortical </a:t>
            </a:r>
            <a:r>
              <a:rPr lang="en-US" sz="1100" dirty="0"/>
              <a:t>(brain stem, thalamus)</a:t>
            </a:r>
          </a:p>
          <a:p>
            <a:pPr marL="342900" indent="-342900">
              <a:buFont typeface="+mj-lt"/>
              <a:buAutoNum type="arabicPeriod"/>
            </a:pPr>
            <a:r>
              <a:rPr lang="en-US" dirty="0"/>
              <a:t>Cortical</a:t>
            </a:r>
          </a:p>
          <a:p>
            <a:pPr marL="800100" lvl="1" indent="-342900">
              <a:buFont typeface="Arial" panose="020B0604020202020204" pitchFamily="34" charset="0"/>
              <a:buChar char="•"/>
            </a:pPr>
            <a:r>
              <a:rPr lang="en-GB" b="1" dirty="0"/>
              <a:t>Posterior insular cortex (PIC)</a:t>
            </a:r>
          </a:p>
          <a:p>
            <a:pPr marL="1257300" lvl="2" indent="-342900">
              <a:buFont typeface="Wingdings" panose="05000000000000000000" pitchFamily="2" charset="2"/>
              <a:buChar char="ü"/>
            </a:pPr>
            <a:r>
              <a:rPr lang="en-GB" sz="1400" dirty="0"/>
              <a:t>Interoceptive information is related from the </a:t>
            </a:r>
            <a:r>
              <a:rPr lang="en-US" sz="1400" dirty="0"/>
              <a:t>ventromedial nucleus of the thalamus to the posterior insula</a:t>
            </a:r>
          </a:p>
          <a:p>
            <a:pPr marL="1257300" lvl="2" indent="-342900">
              <a:buFont typeface="Wingdings" panose="05000000000000000000" pitchFamily="2" charset="2"/>
              <a:buChar char="ü"/>
            </a:pPr>
            <a:r>
              <a:rPr lang="en-US" sz="1400" b="1" dirty="0"/>
              <a:t>Integration</a:t>
            </a:r>
            <a:r>
              <a:rPr lang="en-US" sz="1400" dirty="0"/>
              <a:t> with exteroceptive sensorimotor and proprioceptive information most likely takes place within the posterior / </a:t>
            </a:r>
            <a:r>
              <a:rPr lang="en-US" sz="1400" b="1" dirty="0"/>
              <a:t>central regions</a:t>
            </a:r>
          </a:p>
          <a:p>
            <a:pPr marL="800100" lvl="1" indent="-342900">
              <a:buFont typeface="Arial" panose="020B0604020202020204" pitchFamily="34" charset="0"/>
              <a:buChar char="•"/>
            </a:pPr>
            <a:r>
              <a:rPr lang="en-US" b="1" dirty="0"/>
              <a:t>Anterior insular cortex (AIC) </a:t>
            </a:r>
          </a:p>
          <a:p>
            <a:pPr marL="1257300" lvl="2" indent="-342900">
              <a:buFont typeface="Wingdings" panose="05000000000000000000" pitchFamily="2" charset="2"/>
              <a:buChar char="ü"/>
            </a:pPr>
            <a:r>
              <a:rPr lang="en-US" sz="1400" dirty="0"/>
              <a:t>Strongly connected to orbitofrontal cortex (OFC) and the anterior cingulate cortex (ACC): may be involved in connections between interoceptive and emotional or cognitive states</a:t>
            </a:r>
          </a:p>
          <a:p>
            <a:pPr marL="1257300" lvl="2" indent="-342900">
              <a:buFont typeface="Wingdings" panose="05000000000000000000" pitchFamily="2" charset="2"/>
              <a:buChar char="ü"/>
            </a:pPr>
            <a:r>
              <a:rPr lang="en-US" sz="1400" dirty="0" err="1"/>
              <a:t>Postero</a:t>
            </a:r>
            <a:r>
              <a:rPr lang="en-US" sz="1400" dirty="0"/>
              <a:t>-anterior insular gradient</a:t>
            </a:r>
          </a:p>
          <a:p>
            <a:pPr marL="800100" lvl="1" indent="-342900">
              <a:buFont typeface="Wingdings" panose="05000000000000000000" pitchFamily="2" charset="2"/>
              <a:buChar char="ü"/>
            </a:pPr>
            <a:r>
              <a:rPr lang="en-US" sz="1400" dirty="0"/>
              <a:t>The insula is considered to be part of the </a:t>
            </a:r>
            <a:r>
              <a:rPr lang="en-US" sz="1400" b="1" dirty="0"/>
              <a:t>salience network</a:t>
            </a:r>
            <a:endParaRPr lang="en-GB" sz="1400" b="1" dirty="0"/>
          </a:p>
        </p:txBody>
      </p:sp>
      <p:pic>
        <p:nvPicPr>
          <p:cNvPr id="9" name="Picture 8">
            <a:extLst>
              <a:ext uri="{FF2B5EF4-FFF2-40B4-BE49-F238E27FC236}">
                <a16:creationId xmlns:a16="http://schemas.microsoft.com/office/drawing/2014/main" id="{149184FA-72B9-EF0D-0F45-3A591A2F36D8}"/>
              </a:ext>
            </a:extLst>
          </p:cNvPr>
          <p:cNvPicPr>
            <a:picLocks noChangeAspect="1"/>
          </p:cNvPicPr>
          <p:nvPr/>
        </p:nvPicPr>
        <p:blipFill rotWithShape="1">
          <a:blip r:embed="rId3"/>
          <a:srcRect l="50594" b="7127"/>
          <a:stretch/>
        </p:blipFill>
        <p:spPr>
          <a:xfrm>
            <a:off x="7358206" y="2521657"/>
            <a:ext cx="2205324" cy="2045421"/>
          </a:xfrm>
          <a:prstGeom prst="rect">
            <a:avLst/>
          </a:prstGeom>
        </p:spPr>
      </p:pic>
      <p:pic>
        <p:nvPicPr>
          <p:cNvPr id="2052" name="Picture 4" descr="Illustration of various classifications of insular subdivisions. (A and...  | Download Scientific Diagram">
            <a:extLst>
              <a:ext uri="{FF2B5EF4-FFF2-40B4-BE49-F238E27FC236}">
                <a16:creationId xmlns:a16="http://schemas.microsoft.com/office/drawing/2014/main" id="{B77DF7BF-C8B8-B3E7-0BC5-C3E80B5A92E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67306" y="4467051"/>
            <a:ext cx="2296224" cy="229092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Salience network - Wikipedia">
            <a:extLst>
              <a:ext uri="{FF2B5EF4-FFF2-40B4-BE49-F238E27FC236}">
                <a16:creationId xmlns:a16="http://schemas.microsoft.com/office/drawing/2014/main" id="{CBE9B8C2-C51B-2C40-A860-D26911F9FC6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36316" y="3978614"/>
            <a:ext cx="3580866" cy="26793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2976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
                                            <p:txEl>
                                              <p:pRg st="4" end="4"/>
                                            </p:txEl>
                                          </p:spTgt>
                                        </p:tgtEl>
                                        <p:attrNameLst>
                                          <p:attrName>style.visibility</p:attrName>
                                        </p:attrNameLst>
                                      </p:cBhvr>
                                      <p:to>
                                        <p:strVal val="visible"/>
                                      </p:to>
                                    </p:set>
                                    <p:animEffect transition="in" filter="fade">
                                      <p:cBhvr>
                                        <p:cTn id="20" dur="500"/>
                                        <p:tgtEl>
                                          <p:spTgt spid="7">
                                            <p:txEl>
                                              <p:pRg st="4" end="4"/>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7">
                                            <p:txEl>
                                              <p:pRg st="5" end="5"/>
                                            </p:txEl>
                                          </p:spTgt>
                                        </p:tgtEl>
                                        <p:attrNameLst>
                                          <p:attrName>style.visibility</p:attrName>
                                        </p:attrNameLst>
                                      </p:cBhvr>
                                      <p:to>
                                        <p:strVal val="visible"/>
                                      </p:to>
                                    </p:set>
                                    <p:animEffect transition="in" filter="fade">
                                      <p:cBhvr>
                                        <p:cTn id="23" dur="500"/>
                                        <p:tgtEl>
                                          <p:spTgt spid="7">
                                            <p:txEl>
                                              <p:pRg st="5" end="5"/>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6" end="6"/>
                                            </p:txEl>
                                          </p:spTgt>
                                        </p:tgtEl>
                                        <p:attrNameLst>
                                          <p:attrName>style.visibility</p:attrName>
                                        </p:attrNameLst>
                                      </p:cBhvr>
                                      <p:to>
                                        <p:strVal val="visible"/>
                                      </p:to>
                                    </p:set>
                                    <p:animEffect transition="in" filter="fade">
                                      <p:cBhvr>
                                        <p:cTn id="26" dur="500"/>
                                        <p:tgtEl>
                                          <p:spTgt spid="7">
                                            <p:txEl>
                                              <p:pRg st="6" end="6"/>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7">
                                            <p:txEl>
                                              <p:pRg st="7" end="7"/>
                                            </p:txEl>
                                          </p:spTgt>
                                        </p:tgtEl>
                                        <p:attrNameLst>
                                          <p:attrName>style.visibility</p:attrName>
                                        </p:attrNameLst>
                                      </p:cBhvr>
                                      <p:to>
                                        <p:strVal val="visible"/>
                                      </p:to>
                                    </p:set>
                                    <p:animEffect transition="in" filter="fade">
                                      <p:cBhvr>
                                        <p:cTn id="34" dur="500"/>
                                        <p:tgtEl>
                                          <p:spTgt spid="7">
                                            <p:txEl>
                                              <p:pRg st="7" end="7"/>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7">
                                            <p:txEl>
                                              <p:pRg st="8" end="8"/>
                                            </p:txEl>
                                          </p:spTgt>
                                        </p:tgtEl>
                                        <p:attrNameLst>
                                          <p:attrName>style.visibility</p:attrName>
                                        </p:attrNameLst>
                                      </p:cBhvr>
                                      <p:to>
                                        <p:strVal val="visible"/>
                                      </p:to>
                                    </p:set>
                                    <p:animEffect transition="in" filter="fade">
                                      <p:cBhvr>
                                        <p:cTn id="37" dur="500"/>
                                        <p:tgtEl>
                                          <p:spTgt spid="7">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
                                            <p:txEl>
                                              <p:pRg st="9" end="9"/>
                                            </p:txEl>
                                          </p:spTgt>
                                        </p:tgtEl>
                                        <p:attrNameLst>
                                          <p:attrName>style.visibility</p:attrName>
                                        </p:attrNameLst>
                                      </p:cBhvr>
                                      <p:to>
                                        <p:strVal val="visible"/>
                                      </p:to>
                                    </p:set>
                                    <p:animEffect transition="in" filter="fade">
                                      <p:cBhvr>
                                        <p:cTn id="42" dur="500"/>
                                        <p:tgtEl>
                                          <p:spTgt spid="7">
                                            <p:txEl>
                                              <p:pRg st="9" end="9"/>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2052"/>
                                        </p:tgtEl>
                                        <p:attrNameLst>
                                          <p:attrName>style.visibility</p:attrName>
                                        </p:attrNameLst>
                                      </p:cBhvr>
                                      <p:to>
                                        <p:strVal val="visible"/>
                                      </p:to>
                                    </p:set>
                                    <p:animEffect transition="in" filter="fade">
                                      <p:cBhvr>
                                        <p:cTn id="45" dur="500"/>
                                        <p:tgtEl>
                                          <p:spTgt spid="2052"/>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7">
                                            <p:txEl>
                                              <p:pRg st="10" end="10"/>
                                            </p:txEl>
                                          </p:spTgt>
                                        </p:tgtEl>
                                        <p:attrNameLst>
                                          <p:attrName>style.visibility</p:attrName>
                                        </p:attrNameLst>
                                      </p:cBhvr>
                                      <p:to>
                                        <p:strVal val="visible"/>
                                      </p:to>
                                    </p:set>
                                    <p:animEffect transition="in" filter="fade">
                                      <p:cBhvr>
                                        <p:cTn id="50" dur="500"/>
                                        <p:tgtEl>
                                          <p:spTgt spid="7">
                                            <p:txEl>
                                              <p:pRg st="10" end="10"/>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1026"/>
                                        </p:tgtEl>
                                        <p:attrNameLst>
                                          <p:attrName>style.visibility</p:attrName>
                                        </p:attrNameLst>
                                      </p:cBhvr>
                                      <p:to>
                                        <p:strVal val="visible"/>
                                      </p:to>
                                    </p:set>
                                    <p:animEffect transition="in" filter="fade">
                                      <p:cBhvr>
                                        <p:cTn id="53"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5D40F-E3FE-7A79-0EA9-5163638A619F}"/>
              </a:ext>
            </a:extLst>
          </p:cNvPr>
          <p:cNvSpPr>
            <a:spLocks noGrp="1"/>
          </p:cNvSpPr>
          <p:nvPr>
            <p:ph type="title"/>
          </p:nvPr>
        </p:nvSpPr>
        <p:spPr/>
        <p:txBody>
          <a:bodyPr/>
          <a:lstStyle/>
          <a:p>
            <a:r>
              <a:rPr lang="fr-FR" dirty="0" err="1"/>
              <a:t>Multidimensional</a:t>
            </a:r>
            <a:r>
              <a:rPr lang="fr-FR" dirty="0"/>
              <a:t>?</a:t>
            </a:r>
            <a:endParaRPr lang="en-GB" dirty="0"/>
          </a:p>
        </p:txBody>
      </p:sp>
      <p:sp>
        <p:nvSpPr>
          <p:cNvPr id="3" name="TextBox 2">
            <a:extLst>
              <a:ext uri="{FF2B5EF4-FFF2-40B4-BE49-F238E27FC236}">
                <a16:creationId xmlns:a16="http://schemas.microsoft.com/office/drawing/2014/main" id="{99BCE38E-0145-38BF-FB83-1798AE6D8BC4}"/>
              </a:ext>
            </a:extLst>
          </p:cNvPr>
          <p:cNvSpPr txBox="1"/>
          <p:nvPr/>
        </p:nvSpPr>
        <p:spPr>
          <a:xfrm>
            <a:off x="276819" y="1822728"/>
            <a:ext cx="8152805" cy="4693593"/>
          </a:xfrm>
          <a:prstGeom prst="rect">
            <a:avLst/>
          </a:prstGeom>
          <a:solidFill>
            <a:srgbClr val="FFFDF8"/>
          </a:solidFill>
        </p:spPr>
        <p:txBody>
          <a:bodyPr wrap="square">
            <a:spAutoFit/>
          </a:bodyPr>
          <a:lstStyle/>
          <a:p>
            <a:r>
              <a:rPr lang="en-GB" b="1" dirty="0"/>
              <a:t>Does </a:t>
            </a:r>
            <a:r>
              <a:rPr lang="en-GB" b="1" dirty="0" err="1"/>
              <a:t>interoception</a:t>
            </a:r>
            <a:r>
              <a:rPr lang="en-GB" b="1" dirty="0"/>
              <a:t> refer to a single </a:t>
            </a:r>
            <a:r>
              <a:rPr lang="en-GB" b="1" i="1" dirty="0"/>
              <a:t>process</a:t>
            </a:r>
            <a:r>
              <a:rPr lang="en-GB" b="1" dirty="0"/>
              <a:t>?</a:t>
            </a:r>
          </a:p>
          <a:p>
            <a:pPr marL="285750" indent="-285750">
              <a:buFont typeface="Arial" panose="020B0604020202020204" pitchFamily="34" charset="0"/>
              <a:buChar char="χ"/>
            </a:pPr>
            <a:r>
              <a:rPr lang="en-GB" dirty="0"/>
              <a:t>Different levels of processing </a:t>
            </a:r>
            <a:r>
              <a:rPr lang="en-GB" sz="1100" dirty="0"/>
              <a:t>(unconscious sensing -&gt; conscious and purposeful integration)</a:t>
            </a:r>
          </a:p>
          <a:p>
            <a:pPr marL="285750" indent="-285750">
              <a:buFont typeface="Arial" panose="020B0604020202020204" pitchFamily="34" charset="0"/>
              <a:buChar char="χ"/>
            </a:pPr>
            <a:r>
              <a:rPr lang="en-GB" dirty="0"/>
              <a:t>Partially distinct physiological pathways</a:t>
            </a:r>
          </a:p>
          <a:p>
            <a:pPr marL="742950" lvl="1" indent="-285750">
              <a:buFont typeface="Arial" panose="020B0604020202020204" pitchFamily="34" charset="0"/>
              <a:buChar char="•"/>
            </a:pPr>
            <a:r>
              <a:rPr lang="en-GB" dirty="0" err="1"/>
              <a:t>Cardioception</a:t>
            </a:r>
            <a:r>
              <a:rPr lang="en-GB" dirty="0"/>
              <a:t> – the most studied</a:t>
            </a:r>
          </a:p>
          <a:p>
            <a:pPr marL="742950" lvl="1" indent="-285750">
              <a:buFont typeface="Arial" panose="020B0604020202020204" pitchFamily="34" charset="0"/>
              <a:buChar char="•"/>
            </a:pPr>
            <a:r>
              <a:rPr lang="en-GB" dirty="0" err="1"/>
              <a:t>Respiroception</a:t>
            </a:r>
            <a:endParaRPr lang="en-GB" dirty="0"/>
          </a:p>
          <a:p>
            <a:pPr marL="742950" lvl="1" indent="-285750">
              <a:buFont typeface="Arial" panose="020B0604020202020204" pitchFamily="34" charset="0"/>
              <a:buChar char="•"/>
            </a:pPr>
            <a:r>
              <a:rPr lang="en-GB" dirty="0" err="1"/>
              <a:t>Gastroception</a:t>
            </a:r>
            <a:endParaRPr lang="en-GB" dirty="0"/>
          </a:p>
          <a:p>
            <a:pPr marL="742950" lvl="1" indent="-285750">
              <a:buFont typeface="Arial" panose="020B0604020202020204" pitchFamily="34" charset="0"/>
              <a:buChar char="•"/>
            </a:pPr>
            <a:r>
              <a:rPr lang="en-GB" dirty="0"/>
              <a:t>…</a:t>
            </a:r>
          </a:p>
          <a:p>
            <a:pPr marL="742950" lvl="1" indent="-285750">
              <a:buFont typeface="Arial" panose="020B0604020202020204" pitchFamily="34" charset="0"/>
              <a:buChar char="•"/>
            </a:pPr>
            <a:r>
              <a:rPr lang="en-GB" dirty="0"/>
              <a:t>What about “external” </a:t>
            </a:r>
            <a:r>
              <a:rPr lang="en-GB" dirty="0" err="1"/>
              <a:t>interoception</a:t>
            </a:r>
            <a:r>
              <a:rPr lang="en-GB" sz="1100" dirty="0"/>
              <a:t> (perception of the body via external senses, e.g., odours from the body, looking at oneself, …)</a:t>
            </a:r>
          </a:p>
          <a:p>
            <a:pPr marL="285750" indent="-285750">
              <a:buFont typeface="Wingdings" panose="05000000000000000000" pitchFamily="2" charset="2"/>
              <a:buChar char="ü"/>
            </a:pPr>
            <a:r>
              <a:rPr lang="en-GB" dirty="0"/>
              <a:t>BUT, information likely </a:t>
            </a:r>
            <a:r>
              <a:rPr lang="en-GB" i="1" dirty="0"/>
              <a:t>integrated</a:t>
            </a:r>
            <a:r>
              <a:rPr lang="en-GB" dirty="0"/>
              <a:t> at a higher level (?)</a:t>
            </a:r>
          </a:p>
          <a:p>
            <a:endParaRPr lang="en-GB" dirty="0"/>
          </a:p>
          <a:p>
            <a:r>
              <a:rPr lang="en-GB" b="1" dirty="0"/>
              <a:t>Is </a:t>
            </a:r>
            <a:r>
              <a:rPr lang="en-GB" b="1" dirty="0" err="1"/>
              <a:t>interoception</a:t>
            </a:r>
            <a:r>
              <a:rPr lang="en-GB" b="1" dirty="0"/>
              <a:t> a unified </a:t>
            </a:r>
            <a:r>
              <a:rPr lang="en-GB" b="1" i="1" dirty="0"/>
              <a:t>ability</a:t>
            </a:r>
            <a:r>
              <a:rPr lang="en-GB" b="1" dirty="0"/>
              <a:t>?</a:t>
            </a:r>
          </a:p>
          <a:p>
            <a:pPr marL="285750" indent="-285750">
              <a:buFont typeface="Arial" panose="020B0604020202020204" pitchFamily="34" charset="0"/>
              <a:buChar char="•"/>
            </a:pPr>
            <a:r>
              <a:rPr lang="en-GB" dirty="0"/>
              <a:t>🤷</a:t>
            </a:r>
          </a:p>
          <a:p>
            <a:pPr marL="285750" indent="-285750">
              <a:buFont typeface="Arial" panose="020B0604020202020204" pitchFamily="34" charset="0"/>
              <a:buChar char="•"/>
            </a:pPr>
            <a:r>
              <a:rPr lang="en-GB" dirty="0"/>
              <a:t>Research is needed, but challenging:</a:t>
            </a:r>
          </a:p>
          <a:p>
            <a:pPr marL="742950" lvl="1" indent="-285750">
              <a:buFont typeface="Arial" panose="020B0604020202020204" pitchFamily="34" charset="0"/>
              <a:buChar char="•"/>
            </a:pPr>
            <a:r>
              <a:rPr lang="en-GB" dirty="0"/>
              <a:t>How to measure different facets of </a:t>
            </a:r>
            <a:r>
              <a:rPr lang="en-GB" dirty="0" err="1"/>
              <a:t>interoception</a:t>
            </a:r>
            <a:r>
              <a:rPr lang="en-GB" dirty="0"/>
              <a:t>?</a:t>
            </a:r>
          </a:p>
          <a:p>
            <a:pPr marL="742950" lvl="1" indent="-285750">
              <a:buFont typeface="Arial" panose="020B0604020202020204" pitchFamily="34" charset="0"/>
              <a:buChar char="•"/>
            </a:pPr>
            <a:r>
              <a:rPr lang="en-GB" dirty="0"/>
              <a:t>Often requires specific equipment </a:t>
            </a:r>
            <a:r>
              <a:rPr lang="en-GB" sz="1100" dirty="0"/>
              <a:t>(e.g., psychophysiological signals recordings)</a:t>
            </a:r>
          </a:p>
          <a:p>
            <a:pPr marL="742950" lvl="1" indent="-285750">
              <a:buFont typeface="Arial" panose="020B0604020202020204" pitchFamily="34" charset="0"/>
              <a:buChar char="•"/>
            </a:pPr>
            <a:endParaRPr lang="en-GB" dirty="0"/>
          </a:p>
        </p:txBody>
      </p:sp>
      <p:pic>
        <p:nvPicPr>
          <p:cNvPr id="1026" name="Picture 2" descr="replacement puzzle pieces for Sale,Up To OFF 63%">
            <a:extLst>
              <a:ext uri="{FF2B5EF4-FFF2-40B4-BE49-F238E27FC236}">
                <a16:creationId xmlns:a16="http://schemas.microsoft.com/office/drawing/2014/main" id="{6CF17F9D-0D2A-F914-C942-93F2797C4FE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670880" y="2256878"/>
            <a:ext cx="3314205" cy="32966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5614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3">
                                            <p:txEl>
                                              <p:pRg st="13" end="13"/>
                                            </p:txEl>
                                          </p:spTgt>
                                        </p:tgtEl>
                                        <p:attrNameLst>
                                          <p:attrName>style.visibility</p:attrName>
                                        </p:attrNameLst>
                                      </p:cBhvr>
                                      <p:to>
                                        <p:strVal val="visible"/>
                                      </p:to>
                                    </p:set>
                                    <p:animEffect transition="in" filter="fade">
                                      <p:cBhvr>
                                        <p:cTn id="52" dur="500"/>
                                        <p:tgtEl>
                                          <p:spTgt spid="3">
                                            <p:txEl>
                                              <p:pRg st="13" end="13"/>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3">
                                            <p:txEl>
                                              <p:pRg st="14" end="14"/>
                                            </p:txEl>
                                          </p:spTgt>
                                        </p:tgtEl>
                                        <p:attrNameLst>
                                          <p:attrName>style.visibility</p:attrName>
                                        </p:attrNameLst>
                                      </p:cBhvr>
                                      <p:to>
                                        <p:strVal val="visible"/>
                                      </p:to>
                                    </p:set>
                                    <p:animEffect transition="in" filter="fade">
                                      <p:cBhvr>
                                        <p:cTn id="55"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6D829-2F1B-5C6D-AC24-07713FF248AA}"/>
              </a:ext>
            </a:extLst>
          </p:cNvPr>
          <p:cNvSpPr>
            <a:spLocks noGrp="1"/>
          </p:cNvSpPr>
          <p:nvPr>
            <p:ph type="title"/>
          </p:nvPr>
        </p:nvSpPr>
        <p:spPr/>
        <p:txBody>
          <a:bodyPr/>
          <a:lstStyle/>
          <a:p>
            <a:r>
              <a:rPr lang="fr-FR" dirty="0" err="1"/>
              <a:t>Dimensional</a:t>
            </a:r>
            <a:r>
              <a:rPr lang="fr-FR" dirty="0"/>
              <a:t> </a:t>
            </a:r>
            <a:r>
              <a:rPr lang="fr-FR" dirty="0" err="1"/>
              <a:t>models</a:t>
            </a:r>
            <a:endParaRPr lang="en-GB" dirty="0"/>
          </a:p>
        </p:txBody>
      </p:sp>
      <p:sp>
        <p:nvSpPr>
          <p:cNvPr id="4" name="TextBox 3">
            <a:extLst>
              <a:ext uri="{FF2B5EF4-FFF2-40B4-BE49-F238E27FC236}">
                <a16:creationId xmlns:a16="http://schemas.microsoft.com/office/drawing/2014/main" id="{EE553D1E-75BA-EC2D-5759-B1E3C8453913}"/>
              </a:ext>
            </a:extLst>
          </p:cNvPr>
          <p:cNvSpPr txBox="1"/>
          <p:nvPr/>
        </p:nvSpPr>
        <p:spPr>
          <a:xfrm>
            <a:off x="176969" y="1556280"/>
            <a:ext cx="6198802" cy="5247590"/>
          </a:xfrm>
          <a:prstGeom prst="rect">
            <a:avLst/>
          </a:prstGeom>
          <a:solidFill>
            <a:srgbClr val="FFFDF8"/>
          </a:solidFill>
        </p:spPr>
        <p:txBody>
          <a:bodyPr wrap="square">
            <a:spAutoFit/>
          </a:bodyPr>
          <a:lstStyle/>
          <a:p>
            <a:r>
              <a:rPr lang="en-GB" b="1" dirty="0"/>
              <a:t>3 facets of </a:t>
            </a:r>
            <a:r>
              <a:rPr lang="en-GB" b="1" dirty="0" err="1"/>
              <a:t>interoception</a:t>
            </a:r>
            <a:r>
              <a:rPr lang="en-GB" b="1" dirty="0"/>
              <a:t> </a:t>
            </a:r>
            <a:r>
              <a:rPr lang="en-GB" sz="1100" dirty="0"/>
              <a:t>(Garfinkel et al., 2013, 2014)</a:t>
            </a:r>
          </a:p>
          <a:p>
            <a:pPr marL="285750" indent="-285750">
              <a:buFont typeface="Wingdings" panose="05000000000000000000" pitchFamily="2" charset="2"/>
              <a:buChar char="ü"/>
            </a:pPr>
            <a:r>
              <a:rPr lang="en-GB" dirty="0"/>
              <a:t>Interoceptive </a:t>
            </a:r>
            <a:r>
              <a:rPr lang="en-GB" b="1" dirty="0"/>
              <a:t>Accuracy</a:t>
            </a:r>
          </a:p>
          <a:p>
            <a:pPr marL="742950" lvl="1" indent="-285750">
              <a:buFont typeface="Arial" panose="020B0604020202020204" pitchFamily="34" charset="0"/>
              <a:buChar char="•"/>
            </a:pPr>
            <a:r>
              <a:rPr lang="en-GB" dirty="0"/>
              <a:t>Objective performance at </a:t>
            </a:r>
            <a:r>
              <a:rPr lang="en-GB" dirty="0" err="1"/>
              <a:t>interoception</a:t>
            </a:r>
            <a:r>
              <a:rPr lang="en-GB" dirty="0"/>
              <a:t> tasks</a:t>
            </a:r>
          </a:p>
          <a:p>
            <a:pPr marL="285750" indent="-285750">
              <a:buFont typeface="Wingdings" panose="05000000000000000000" pitchFamily="2" charset="2"/>
              <a:buChar char="ü"/>
            </a:pPr>
            <a:r>
              <a:rPr lang="en-GB" dirty="0"/>
              <a:t>Interoceptive </a:t>
            </a:r>
            <a:r>
              <a:rPr lang="en-GB" b="1" dirty="0"/>
              <a:t>Sensibility</a:t>
            </a:r>
          </a:p>
          <a:p>
            <a:pPr marL="742950" lvl="1" indent="-285750">
              <a:buFont typeface="Arial" panose="020B0604020202020204" pitchFamily="34" charset="0"/>
              <a:buChar char="•"/>
            </a:pPr>
            <a:r>
              <a:rPr lang="en-GB" dirty="0"/>
              <a:t>Subjective experience in </a:t>
            </a:r>
            <a:r>
              <a:rPr lang="en-GB" dirty="0" err="1"/>
              <a:t>interoception</a:t>
            </a:r>
            <a:r>
              <a:rPr lang="en-GB" dirty="0"/>
              <a:t> tasks</a:t>
            </a:r>
          </a:p>
          <a:p>
            <a:pPr marL="285750" indent="-285750">
              <a:buFont typeface="Wingdings" panose="05000000000000000000" pitchFamily="2" charset="2"/>
              <a:buChar char="ü"/>
            </a:pPr>
            <a:r>
              <a:rPr lang="en-GB" dirty="0"/>
              <a:t>Interoceptive </a:t>
            </a:r>
            <a:r>
              <a:rPr lang="en-GB" b="1" dirty="0"/>
              <a:t>Awareness</a:t>
            </a:r>
          </a:p>
          <a:p>
            <a:pPr marL="742950" lvl="1" indent="-285750">
              <a:buFont typeface="Arial" panose="020B0604020202020204" pitchFamily="34" charset="0"/>
              <a:buChar char="•"/>
            </a:pPr>
            <a:r>
              <a:rPr lang="en-GB" dirty="0"/>
              <a:t>Metacognitive aspect</a:t>
            </a:r>
          </a:p>
          <a:p>
            <a:pPr lvl="1"/>
            <a:endParaRPr lang="en-GB" dirty="0"/>
          </a:p>
          <a:p>
            <a:pPr marL="285750" indent="-285750">
              <a:buFont typeface="Wingdings" panose="05000000000000000000" pitchFamily="2" charset="2"/>
              <a:buChar char="v"/>
            </a:pPr>
            <a:endParaRPr lang="en-GB" b="1" dirty="0"/>
          </a:p>
          <a:p>
            <a:r>
              <a:rPr lang="en-GB" b="1" dirty="0"/>
              <a:t>Multidimensional model </a:t>
            </a:r>
          </a:p>
          <a:p>
            <a:r>
              <a:rPr lang="en-GB" sz="1100" dirty="0"/>
              <a:t>(</a:t>
            </a:r>
            <a:r>
              <a:rPr lang="en-GB" sz="1100" dirty="0" err="1"/>
              <a:t>Suksasilp</a:t>
            </a:r>
            <a:r>
              <a:rPr lang="en-GB" sz="1100" dirty="0"/>
              <a:t>, 2022)</a:t>
            </a:r>
          </a:p>
          <a:p>
            <a:pPr marL="285750" indent="-285750">
              <a:buFont typeface="Arial" panose="020B0604020202020204" pitchFamily="34" charset="0"/>
              <a:buChar char="•"/>
            </a:pPr>
            <a:r>
              <a:rPr lang="en-GB" dirty="0"/>
              <a:t>Signal strength</a:t>
            </a:r>
          </a:p>
          <a:p>
            <a:pPr marL="285750" indent="-285750">
              <a:buFont typeface="Arial" panose="020B0604020202020204" pitchFamily="34" charset="0"/>
              <a:buChar char="•"/>
            </a:pPr>
            <a:r>
              <a:rPr lang="en-GB" dirty="0"/>
              <a:t>Neural representation</a:t>
            </a:r>
          </a:p>
          <a:p>
            <a:pPr marL="285750" indent="-285750">
              <a:buFont typeface="Arial" panose="020B0604020202020204" pitchFamily="34" charset="0"/>
              <a:buChar char="•"/>
            </a:pPr>
            <a:r>
              <a:rPr lang="en-GB" dirty="0"/>
              <a:t>Attention orientation</a:t>
            </a:r>
          </a:p>
          <a:p>
            <a:pPr marL="285750" indent="-285750">
              <a:buFont typeface="Arial" panose="020B0604020202020204" pitchFamily="34" charset="0"/>
              <a:buChar char="•"/>
            </a:pPr>
            <a:r>
              <a:rPr lang="en-GB" dirty="0"/>
              <a:t>Attribution processes</a:t>
            </a:r>
          </a:p>
          <a:p>
            <a:pPr marL="285750" indent="-285750">
              <a:buFont typeface="Arial" panose="020B0604020202020204" pitchFamily="34" charset="0"/>
              <a:buChar char="•"/>
            </a:pPr>
            <a:r>
              <a:rPr lang="en-GB" dirty="0"/>
              <a:t>Beliefs</a:t>
            </a:r>
          </a:p>
          <a:p>
            <a:pPr marL="285750" indent="-285750">
              <a:buFont typeface="Arial" panose="020B0604020202020204" pitchFamily="34" charset="0"/>
              <a:buChar char="•"/>
            </a:pPr>
            <a:r>
              <a:rPr lang="en-GB" dirty="0"/>
              <a:t>…</a:t>
            </a:r>
          </a:p>
          <a:p>
            <a:pPr marL="742950" lvl="1" indent="-285750">
              <a:buFont typeface="Arial" panose="020B0604020202020204" pitchFamily="34" charset="0"/>
              <a:buChar char="•"/>
            </a:pPr>
            <a:endParaRPr lang="en-GB" dirty="0"/>
          </a:p>
          <a:p>
            <a:r>
              <a:rPr lang="en-US" b="1" dirty="0"/>
              <a:t>🔥</a:t>
            </a:r>
            <a:r>
              <a:rPr lang="en-US" b="1" i="1" dirty="0"/>
              <a:t> </a:t>
            </a:r>
            <a:r>
              <a:rPr lang="en-GB" b="1" dirty="0">
                <a:solidFill>
                  <a:schemeClr val="accent2"/>
                </a:solidFill>
              </a:rPr>
              <a:t>Active research area</a:t>
            </a:r>
          </a:p>
        </p:txBody>
      </p:sp>
      <p:sp>
        <p:nvSpPr>
          <p:cNvPr id="18" name="Rectangle 17">
            <a:extLst>
              <a:ext uri="{FF2B5EF4-FFF2-40B4-BE49-F238E27FC236}">
                <a16:creationId xmlns:a16="http://schemas.microsoft.com/office/drawing/2014/main" id="{11C0FAA6-1881-A8AF-5EA7-C7266C101842}"/>
              </a:ext>
            </a:extLst>
          </p:cNvPr>
          <p:cNvSpPr/>
          <p:nvPr/>
        </p:nvSpPr>
        <p:spPr>
          <a:xfrm>
            <a:off x="3189170" y="5121296"/>
            <a:ext cx="5813659" cy="1634652"/>
          </a:xfrm>
          <a:prstGeom prst="rect">
            <a:avLst/>
          </a:prstGeom>
          <a:solidFill>
            <a:srgbClr val="FFFD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7" name="Group 6">
            <a:extLst>
              <a:ext uri="{FF2B5EF4-FFF2-40B4-BE49-F238E27FC236}">
                <a16:creationId xmlns:a16="http://schemas.microsoft.com/office/drawing/2014/main" id="{9098B953-1D14-36A9-A1D1-F4A555A4D780}"/>
              </a:ext>
            </a:extLst>
          </p:cNvPr>
          <p:cNvGrpSpPr/>
          <p:nvPr/>
        </p:nvGrpSpPr>
        <p:grpSpPr>
          <a:xfrm>
            <a:off x="6095997" y="1175012"/>
            <a:ext cx="6118007" cy="3872167"/>
            <a:chOff x="3894558" y="1610906"/>
            <a:chExt cx="6118007" cy="3872167"/>
          </a:xfrm>
        </p:grpSpPr>
        <p:sp>
          <p:nvSpPr>
            <p:cNvPr id="8" name="Rectangle 7">
              <a:extLst>
                <a:ext uri="{FF2B5EF4-FFF2-40B4-BE49-F238E27FC236}">
                  <a16:creationId xmlns:a16="http://schemas.microsoft.com/office/drawing/2014/main" id="{E1B0C3C6-5B98-6274-5263-E1B86ECF5808}"/>
                </a:ext>
              </a:extLst>
            </p:cNvPr>
            <p:cNvSpPr/>
            <p:nvPr/>
          </p:nvSpPr>
          <p:spPr>
            <a:xfrm>
              <a:off x="3894558" y="3458432"/>
              <a:ext cx="2520000" cy="142453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t>Interoceptive</a:t>
              </a:r>
              <a:r>
                <a:rPr lang="fr-FR" sz="1600" b="1" dirty="0"/>
                <a:t> </a:t>
              </a:r>
              <a:r>
                <a:rPr lang="fr-FR" sz="1600" b="1" dirty="0" err="1"/>
                <a:t>Accuracy</a:t>
              </a:r>
              <a:endParaRPr lang="fr-FR" sz="1600" b="1" dirty="0"/>
            </a:p>
            <a:p>
              <a:pPr algn="ctr"/>
              <a:endParaRPr lang="fr-FR" sz="1100" dirty="0"/>
            </a:p>
            <a:p>
              <a:pPr algn="ctr"/>
              <a:r>
                <a:rPr lang="fr-FR" sz="1100" dirty="0"/>
                <a:t>Objective </a:t>
              </a:r>
              <a:r>
                <a:rPr lang="fr-FR" sz="1100" dirty="0" err="1"/>
                <a:t>accuracy</a:t>
              </a:r>
              <a:r>
                <a:rPr lang="fr-FR" sz="1100" dirty="0"/>
                <a:t> in </a:t>
              </a:r>
              <a:r>
                <a:rPr lang="fr-FR" sz="1100" dirty="0" err="1"/>
                <a:t>detecting</a:t>
              </a:r>
              <a:r>
                <a:rPr lang="fr-FR" sz="1100" dirty="0"/>
                <a:t> </a:t>
              </a:r>
              <a:r>
                <a:rPr lang="fr-FR" sz="1100" dirty="0" err="1"/>
                <a:t>internal</a:t>
              </a:r>
              <a:r>
                <a:rPr lang="fr-FR" sz="1100" dirty="0"/>
                <a:t> </a:t>
              </a:r>
              <a:r>
                <a:rPr lang="fr-FR" sz="1100" dirty="0" err="1"/>
                <a:t>bodily</a:t>
              </a:r>
              <a:r>
                <a:rPr lang="fr-FR" sz="1100" dirty="0"/>
                <a:t> sensations</a:t>
              </a:r>
              <a:endParaRPr lang="en-GB" sz="1100" dirty="0"/>
            </a:p>
          </p:txBody>
        </p:sp>
        <p:sp>
          <p:nvSpPr>
            <p:cNvPr id="9" name="Rectangle: Rounded Corners 8">
              <a:extLst>
                <a:ext uri="{FF2B5EF4-FFF2-40B4-BE49-F238E27FC236}">
                  <a16:creationId xmlns:a16="http://schemas.microsoft.com/office/drawing/2014/main" id="{0AA3CBA5-BB74-62AF-8093-0B68150EFDF2}"/>
                </a:ext>
              </a:extLst>
            </p:cNvPr>
            <p:cNvSpPr/>
            <p:nvPr/>
          </p:nvSpPr>
          <p:spPr>
            <a:xfrm>
              <a:off x="5354393" y="1610906"/>
              <a:ext cx="2707864" cy="1094071"/>
            </a:xfrm>
            <a:prstGeom prst="roundRect">
              <a:avLst>
                <a:gd name="adj" fmla="val 8097"/>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t>Interoceptive</a:t>
              </a:r>
              <a:r>
                <a:rPr lang="fr-FR" sz="1600" b="1" dirty="0"/>
                <a:t> </a:t>
              </a:r>
              <a:r>
                <a:rPr lang="fr-FR" sz="1600" b="1" dirty="0" err="1"/>
                <a:t>Awareness</a:t>
              </a:r>
              <a:endParaRPr lang="fr-FR" sz="1600" b="1" dirty="0"/>
            </a:p>
            <a:p>
              <a:pPr algn="ctr"/>
              <a:endParaRPr lang="fr-FR" sz="1600" dirty="0"/>
            </a:p>
            <a:p>
              <a:pPr algn="ctr"/>
              <a:r>
                <a:rPr lang="fr-FR" sz="1100" dirty="0" err="1"/>
                <a:t>Metacognitive</a:t>
              </a:r>
              <a:r>
                <a:rPr lang="fr-FR" sz="1100" dirty="0"/>
                <a:t> </a:t>
              </a:r>
              <a:r>
                <a:rPr lang="fr-FR" sz="1100" dirty="0" err="1"/>
                <a:t>awareness</a:t>
              </a:r>
              <a:r>
                <a:rPr lang="fr-FR" sz="1100" dirty="0"/>
                <a:t> of </a:t>
              </a:r>
              <a:r>
                <a:rPr lang="fr-FR" sz="1100" dirty="0" err="1"/>
                <a:t>interoceptive</a:t>
              </a:r>
              <a:r>
                <a:rPr lang="fr-FR" sz="1100" dirty="0"/>
                <a:t> </a:t>
              </a:r>
              <a:r>
                <a:rPr lang="fr-FR" sz="1100" dirty="0" err="1"/>
                <a:t>accuracy</a:t>
              </a:r>
              <a:endParaRPr lang="en-GB" sz="1100" dirty="0"/>
            </a:p>
          </p:txBody>
        </p:sp>
        <p:sp>
          <p:nvSpPr>
            <p:cNvPr id="10" name="Rectangle: Rounded Corners 9">
              <a:extLst>
                <a:ext uri="{FF2B5EF4-FFF2-40B4-BE49-F238E27FC236}">
                  <a16:creationId xmlns:a16="http://schemas.microsoft.com/office/drawing/2014/main" id="{8B2187DF-E6CC-E88C-A933-5C8B8CC8E756}"/>
                </a:ext>
              </a:extLst>
            </p:cNvPr>
            <p:cNvSpPr/>
            <p:nvPr/>
          </p:nvSpPr>
          <p:spPr>
            <a:xfrm>
              <a:off x="7096565" y="3468438"/>
              <a:ext cx="2916000" cy="1424539"/>
            </a:xfrm>
            <a:prstGeom prst="roundRect">
              <a:avLst>
                <a:gd name="adj" fmla="val 44167"/>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t>Interoceptive</a:t>
              </a:r>
              <a:r>
                <a:rPr lang="fr-FR" sz="1600" b="1" dirty="0"/>
                <a:t> </a:t>
              </a:r>
              <a:r>
                <a:rPr lang="fr-FR" sz="1600" b="1" dirty="0" err="1"/>
                <a:t>Sensibility</a:t>
              </a:r>
              <a:endParaRPr lang="fr-FR" sz="1600" b="1" dirty="0"/>
            </a:p>
            <a:p>
              <a:pPr algn="ctr"/>
              <a:endParaRPr lang="fr-FR" sz="1600" dirty="0"/>
            </a:p>
            <a:p>
              <a:pPr algn="ctr"/>
              <a:r>
                <a:rPr lang="fr-FR" sz="1100" dirty="0" err="1"/>
                <a:t>Dispositional</a:t>
              </a:r>
              <a:r>
                <a:rPr lang="fr-FR" sz="1100" dirty="0"/>
                <a:t> </a:t>
              </a:r>
              <a:r>
                <a:rPr lang="fr-FR" sz="1100" dirty="0" err="1"/>
                <a:t>tendency</a:t>
              </a:r>
              <a:r>
                <a:rPr lang="fr-FR" sz="1100" dirty="0"/>
                <a:t> to </a:t>
              </a:r>
              <a:r>
                <a:rPr lang="fr-FR" sz="1100" dirty="0" err="1"/>
                <a:t>be</a:t>
              </a:r>
              <a:r>
                <a:rPr lang="fr-FR" sz="1100" dirty="0"/>
                <a:t> </a:t>
              </a:r>
              <a:r>
                <a:rPr lang="fr-FR" sz="1100" dirty="0" err="1"/>
                <a:t>internally</a:t>
              </a:r>
              <a:r>
                <a:rPr lang="fr-FR" sz="1100" dirty="0"/>
                <a:t> </a:t>
              </a:r>
              <a:r>
                <a:rPr lang="fr-FR" sz="1100" dirty="0" err="1"/>
                <a:t>focused</a:t>
              </a:r>
              <a:r>
                <a:rPr lang="fr-FR" sz="1100" dirty="0"/>
                <a:t>; self-</a:t>
              </a:r>
              <a:r>
                <a:rPr lang="fr-FR" sz="1100" dirty="0" err="1"/>
                <a:t>reported</a:t>
              </a:r>
              <a:r>
                <a:rPr lang="fr-FR" sz="1100" dirty="0"/>
                <a:t> </a:t>
              </a:r>
              <a:r>
                <a:rPr lang="fr-FR" sz="1100" dirty="0" err="1"/>
                <a:t>beliefs</a:t>
              </a:r>
              <a:r>
                <a:rPr lang="fr-FR" sz="1100" dirty="0"/>
                <a:t> about body </a:t>
              </a:r>
              <a:r>
                <a:rPr lang="fr-FR" sz="1100" dirty="0" err="1"/>
                <a:t>tendencies</a:t>
              </a:r>
              <a:endParaRPr lang="en-GB" sz="1100" dirty="0"/>
            </a:p>
          </p:txBody>
        </p:sp>
        <p:sp>
          <p:nvSpPr>
            <p:cNvPr id="11" name="Rectangle 10">
              <a:extLst>
                <a:ext uri="{FF2B5EF4-FFF2-40B4-BE49-F238E27FC236}">
                  <a16:creationId xmlns:a16="http://schemas.microsoft.com/office/drawing/2014/main" id="{97AFF8AC-3204-0484-FEF7-32036DB31A34}"/>
                </a:ext>
              </a:extLst>
            </p:cNvPr>
            <p:cNvSpPr/>
            <p:nvPr/>
          </p:nvSpPr>
          <p:spPr>
            <a:xfrm>
              <a:off x="3894558" y="4892977"/>
              <a:ext cx="2520000" cy="590096"/>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marL="171450" indent="-171450">
                <a:buFont typeface="Arial" panose="020B0604020202020204" pitchFamily="34" charset="0"/>
                <a:buChar char="•"/>
              </a:pPr>
              <a:r>
                <a:rPr lang="fr-FR" sz="1100" dirty="0" err="1"/>
                <a:t>Assessed</a:t>
              </a:r>
              <a:r>
                <a:rPr lang="fr-FR" sz="1100" dirty="0"/>
                <a:t> via </a:t>
              </a:r>
              <a:r>
                <a:rPr lang="fr-FR" sz="1100" u="sng" dirty="0"/>
                <a:t>objective tests of </a:t>
              </a:r>
              <a:r>
                <a:rPr lang="fr-FR" sz="1100" u="sng" dirty="0" err="1"/>
                <a:t>interoceptive</a:t>
              </a:r>
              <a:r>
                <a:rPr lang="fr-FR" sz="1100" u="sng" dirty="0"/>
                <a:t> performance </a:t>
              </a:r>
              <a:r>
                <a:rPr lang="fr-FR" sz="1100" dirty="0"/>
                <a:t>(e.g., </a:t>
              </a:r>
              <a:r>
                <a:rPr lang="fr-FR" sz="1100" dirty="0" err="1"/>
                <a:t>heartbeat</a:t>
              </a:r>
              <a:r>
                <a:rPr lang="fr-FR" sz="1100" dirty="0"/>
                <a:t> </a:t>
              </a:r>
              <a:r>
                <a:rPr lang="fr-FR" sz="1100" dirty="0" err="1"/>
                <a:t>detection</a:t>
              </a:r>
              <a:r>
                <a:rPr lang="fr-FR" sz="1100" dirty="0"/>
                <a:t> </a:t>
              </a:r>
              <a:r>
                <a:rPr lang="fr-FR" sz="1100" dirty="0" err="1"/>
                <a:t>tasks</a:t>
              </a:r>
              <a:r>
                <a:rPr lang="fr-FR" sz="1100" dirty="0"/>
                <a:t>)</a:t>
              </a:r>
              <a:endParaRPr lang="en-GB" sz="1100" dirty="0"/>
            </a:p>
          </p:txBody>
        </p:sp>
        <p:sp>
          <p:nvSpPr>
            <p:cNvPr id="12" name="Rectangle 11">
              <a:extLst>
                <a:ext uri="{FF2B5EF4-FFF2-40B4-BE49-F238E27FC236}">
                  <a16:creationId xmlns:a16="http://schemas.microsoft.com/office/drawing/2014/main" id="{F2D7C099-7AB7-7BF8-27C6-5F9A7D294585}"/>
                </a:ext>
              </a:extLst>
            </p:cNvPr>
            <p:cNvSpPr/>
            <p:nvPr/>
          </p:nvSpPr>
          <p:spPr>
            <a:xfrm>
              <a:off x="7096565" y="4896566"/>
              <a:ext cx="2893996" cy="561888"/>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marL="171450" indent="-171450">
                <a:buFont typeface="Arial" panose="020B0604020202020204" pitchFamily="34" charset="0"/>
                <a:buChar char="•"/>
              </a:pPr>
              <a:r>
                <a:rPr lang="fr-FR" sz="1100" dirty="0" err="1"/>
                <a:t>Assessed</a:t>
              </a:r>
              <a:r>
                <a:rPr lang="fr-FR" sz="1100" dirty="0"/>
                <a:t> via </a:t>
              </a:r>
              <a:r>
                <a:rPr lang="fr-FR" sz="1100" u="sng" dirty="0"/>
                <a:t>self-report </a:t>
              </a:r>
              <a:r>
                <a:rPr lang="fr-FR" sz="1100" u="sng" dirty="0" err="1"/>
                <a:t>measures</a:t>
              </a:r>
              <a:r>
                <a:rPr lang="fr-FR" sz="1100" u="sng" dirty="0"/>
                <a:t> </a:t>
              </a:r>
              <a:r>
                <a:rPr lang="fr-FR" sz="1100" dirty="0"/>
                <a:t>(e.g., questionnaires, subjective confidence ratings)</a:t>
              </a:r>
              <a:endParaRPr lang="en-GB" sz="1100" dirty="0"/>
            </a:p>
          </p:txBody>
        </p:sp>
        <p:sp>
          <p:nvSpPr>
            <p:cNvPr id="13" name="Rectangle 12">
              <a:extLst>
                <a:ext uri="{FF2B5EF4-FFF2-40B4-BE49-F238E27FC236}">
                  <a16:creationId xmlns:a16="http://schemas.microsoft.com/office/drawing/2014/main" id="{72C47965-6DE7-16F2-13D1-0F5979148F04}"/>
                </a:ext>
              </a:extLst>
            </p:cNvPr>
            <p:cNvSpPr/>
            <p:nvPr/>
          </p:nvSpPr>
          <p:spPr>
            <a:xfrm>
              <a:off x="5261326" y="2651226"/>
              <a:ext cx="2893996" cy="780153"/>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marL="171450" indent="-171450">
                <a:buFont typeface="Arial" panose="020B0604020202020204" pitchFamily="34" charset="0"/>
                <a:buChar char="•"/>
              </a:pPr>
              <a:r>
                <a:rPr lang="fr-FR" sz="1100" dirty="0" err="1"/>
                <a:t>Assessed</a:t>
              </a:r>
              <a:r>
                <a:rPr lang="fr-FR" sz="1100" dirty="0"/>
                <a:t> via </a:t>
              </a:r>
              <a:r>
                <a:rPr lang="fr-FR" sz="1100" u="sng" dirty="0"/>
                <a:t>subjective </a:t>
              </a:r>
              <a:r>
                <a:rPr lang="fr-FR" sz="1100" u="sng" dirty="0" err="1"/>
                <a:t>awareness</a:t>
              </a:r>
              <a:r>
                <a:rPr lang="fr-FR" sz="1100" u="sng" dirty="0"/>
                <a:t> of objective </a:t>
              </a:r>
              <a:r>
                <a:rPr lang="fr-FR" sz="1100" u="sng" dirty="0" err="1"/>
                <a:t>accuracy</a:t>
              </a:r>
              <a:r>
                <a:rPr lang="fr-FR" sz="1100" u="sng" dirty="0"/>
                <a:t> </a:t>
              </a:r>
              <a:r>
                <a:rPr lang="fr-FR" sz="1100" dirty="0"/>
                <a:t>(e.g., </a:t>
              </a:r>
              <a:r>
                <a:rPr lang="fr-FR" sz="1100" dirty="0" err="1"/>
                <a:t>correlation</a:t>
              </a:r>
              <a:r>
                <a:rPr lang="fr-FR" sz="1100" dirty="0"/>
                <a:t> </a:t>
              </a:r>
              <a:r>
                <a:rPr lang="fr-FR" sz="1100" dirty="0" err="1"/>
                <a:t>between</a:t>
              </a:r>
              <a:r>
                <a:rPr lang="fr-FR" sz="1100" dirty="0"/>
                <a:t> </a:t>
              </a:r>
              <a:r>
                <a:rPr lang="fr-FR" sz="1100" dirty="0" err="1"/>
                <a:t>accuracy</a:t>
              </a:r>
              <a:r>
                <a:rPr lang="fr-FR" sz="1100" dirty="0"/>
                <a:t> and </a:t>
              </a:r>
              <a:r>
                <a:rPr lang="fr-FR" sz="1100" dirty="0" err="1"/>
                <a:t>sensibility</a:t>
              </a:r>
              <a:r>
                <a:rPr lang="fr-FR" sz="1100" dirty="0"/>
                <a:t> scores)</a:t>
              </a:r>
              <a:endParaRPr lang="en-GB" sz="1100" dirty="0"/>
            </a:p>
          </p:txBody>
        </p:sp>
        <p:cxnSp>
          <p:nvCxnSpPr>
            <p:cNvPr id="14" name="Straight Arrow Connector 13">
              <a:extLst>
                <a:ext uri="{FF2B5EF4-FFF2-40B4-BE49-F238E27FC236}">
                  <a16:creationId xmlns:a16="http://schemas.microsoft.com/office/drawing/2014/main" id="{1E32DEF8-5783-5636-CDFB-D84319949AEB}"/>
                </a:ext>
              </a:extLst>
            </p:cNvPr>
            <p:cNvCxnSpPr/>
            <p:nvPr/>
          </p:nvCxnSpPr>
          <p:spPr>
            <a:xfrm flipH="1">
              <a:off x="4258893" y="2419964"/>
              <a:ext cx="895149" cy="914400"/>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45D474D-4E34-556F-D97D-56597F873CAE}"/>
                </a:ext>
              </a:extLst>
            </p:cNvPr>
            <p:cNvCxnSpPr>
              <a:cxnSpLocks/>
            </p:cNvCxnSpPr>
            <p:nvPr/>
          </p:nvCxnSpPr>
          <p:spPr>
            <a:xfrm>
              <a:off x="8262607" y="2419964"/>
              <a:ext cx="895149" cy="914400"/>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11669441-AFD1-6169-3920-966655160DFC}"/>
              </a:ext>
            </a:extLst>
          </p:cNvPr>
          <p:cNvGrpSpPr/>
          <p:nvPr/>
        </p:nvGrpSpPr>
        <p:grpSpPr>
          <a:xfrm>
            <a:off x="3295063" y="3112771"/>
            <a:ext cx="2679636" cy="3643177"/>
            <a:chOff x="4236105" y="2781634"/>
            <a:chExt cx="2915225" cy="4146643"/>
          </a:xfrm>
        </p:grpSpPr>
        <p:pic>
          <p:nvPicPr>
            <p:cNvPr id="2050" name="Picture 2">
              <a:extLst>
                <a:ext uri="{FF2B5EF4-FFF2-40B4-BE49-F238E27FC236}">
                  <a16:creationId xmlns:a16="http://schemas.microsoft.com/office/drawing/2014/main" id="{82F3AB61-1163-4C44-08D5-779A66328C6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36105" y="4137105"/>
              <a:ext cx="2915225" cy="2791172"/>
            </a:xfrm>
            <a:prstGeom prst="rect">
              <a:avLst/>
            </a:prstGeom>
            <a:ln>
              <a:solidFill>
                <a:schemeClr val="bg2"/>
              </a:solidFill>
            </a:ln>
            <a:effectLst/>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992E9E39-204C-B653-358B-EA4ADF8423AE}"/>
                </a:ext>
              </a:extLst>
            </p:cNvPr>
            <p:cNvPicPr>
              <a:picLocks noChangeAspect="1"/>
            </p:cNvPicPr>
            <p:nvPr/>
          </p:nvPicPr>
          <p:blipFill>
            <a:blip r:embed="rId4"/>
            <a:stretch>
              <a:fillRect/>
            </a:stretch>
          </p:blipFill>
          <p:spPr>
            <a:xfrm>
              <a:off x="4236105" y="2781634"/>
              <a:ext cx="2915045" cy="1357752"/>
            </a:xfrm>
            <a:prstGeom prst="rect">
              <a:avLst/>
            </a:prstGeom>
            <a:ln>
              <a:solidFill>
                <a:schemeClr val="bg2"/>
              </a:solidFill>
            </a:ln>
            <a:effectLst/>
          </p:spPr>
        </p:pic>
      </p:grpSp>
      <p:pic>
        <p:nvPicPr>
          <p:cNvPr id="17" name="Picture 16">
            <a:extLst>
              <a:ext uri="{FF2B5EF4-FFF2-40B4-BE49-F238E27FC236}">
                <a16:creationId xmlns:a16="http://schemas.microsoft.com/office/drawing/2014/main" id="{E2F916A5-2870-9421-88D7-411B742D87CE}"/>
              </a:ext>
            </a:extLst>
          </p:cNvPr>
          <p:cNvPicPr>
            <a:picLocks noChangeAspect="1"/>
          </p:cNvPicPr>
          <p:nvPr/>
        </p:nvPicPr>
        <p:blipFill>
          <a:blip r:embed="rId5"/>
          <a:stretch>
            <a:fillRect/>
          </a:stretch>
        </p:blipFill>
        <p:spPr>
          <a:xfrm>
            <a:off x="8847441" y="5140058"/>
            <a:ext cx="3233209" cy="1597128"/>
          </a:xfrm>
          <a:prstGeom prst="rect">
            <a:avLst/>
          </a:prstGeom>
          <a:ln>
            <a:solidFill>
              <a:schemeClr val="bg2"/>
            </a:solidFill>
          </a:ln>
          <a:effectLst/>
        </p:spPr>
      </p:pic>
    </p:spTree>
    <p:extLst>
      <p:ext uri="{BB962C8B-B14F-4D97-AF65-F5344CB8AC3E}">
        <p14:creationId xmlns:p14="http://schemas.microsoft.com/office/powerpoint/2010/main" val="673312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9" end="9"/>
                                            </p:txEl>
                                          </p:spTgt>
                                        </p:tgtEl>
                                        <p:attrNameLst>
                                          <p:attrName>style.visibility</p:attrName>
                                        </p:attrNameLst>
                                      </p:cBhvr>
                                      <p:to>
                                        <p:strVal val="visible"/>
                                      </p:to>
                                    </p:set>
                                    <p:animEffect transition="in" filter="fade">
                                      <p:cBhvr>
                                        <p:cTn id="7" dur="500"/>
                                        <p:tgtEl>
                                          <p:spTgt spid="4">
                                            <p:txEl>
                                              <p:pRg st="9" end="9"/>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0" end="10"/>
                                            </p:txEl>
                                          </p:spTgt>
                                        </p:tgtEl>
                                        <p:attrNameLst>
                                          <p:attrName>style.visibility</p:attrName>
                                        </p:attrNameLst>
                                      </p:cBhvr>
                                      <p:to>
                                        <p:strVal val="visible"/>
                                      </p:to>
                                    </p:set>
                                    <p:animEffect transition="in" filter="fade">
                                      <p:cBhvr>
                                        <p:cTn id="10" dur="500"/>
                                        <p:tgtEl>
                                          <p:spTgt spid="4">
                                            <p:txEl>
                                              <p:pRg st="10" end="1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11" end="11"/>
                                            </p:txEl>
                                          </p:spTgt>
                                        </p:tgtEl>
                                        <p:attrNameLst>
                                          <p:attrName>style.visibility</p:attrName>
                                        </p:attrNameLst>
                                      </p:cBhvr>
                                      <p:to>
                                        <p:strVal val="visible"/>
                                      </p:to>
                                    </p:set>
                                    <p:animEffect transition="in" filter="fade">
                                      <p:cBhvr>
                                        <p:cTn id="13" dur="500"/>
                                        <p:tgtEl>
                                          <p:spTgt spid="4">
                                            <p:txEl>
                                              <p:pRg st="11" end="1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12" end="12"/>
                                            </p:txEl>
                                          </p:spTgt>
                                        </p:tgtEl>
                                        <p:attrNameLst>
                                          <p:attrName>style.visibility</p:attrName>
                                        </p:attrNameLst>
                                      </p:cBhvr>
                                      <p:to>
                                        <p:strVal val="visible"/>
                                      </p:to>
                                    </p:set>
                                    <p:animEffect transition="in" filter="fade">
                                      <p:cBhvr>
                                        <p:cTn id="16" dur="500"/>
                                        <p:tgtEl>
                                          <p:spTgt spid="4">
                                            <p:txEl>
                                              <p:pRg st="12" end="1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13" end="13"/>
                                            </p:txEl>
                                          </p:spTgt>
                                        </p:tgtEl>
                                        <p:attrNameLst>
                                          <p:attrName>style.visibility</p:attrName>
                                        </p:attrNameLst>
                                      </p:cBhvr>
                                      <p:to>
                                        <p:strVal val="visible"/>
                                      </p:to>
                                    </p:set>
                                    <p:animEffect transition="in" filter="fade">
                                      <p:cBhvr>
                                        <p:cTn id="19" dur="500"/>
                                        <p:tgtEl>
                                          <p:spTgt spid="4">
                                            <p:txEl>
                                              <p:pRg st="13" end="13"/>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14" end="14"/>
                                            </p:txEl>
                                          </p:spTgt>
                                        </p:tgtEl>
                                        <p:attrNameLst>
                                          <p:attrName>style.visibility</p:attrName>
                                        </p:attrNameLst>
                                      </p:cBhvr>
                                      <p:to>
                                        <p:strVal val="visible"/>
                                      </p:to>
                                    </p:set>
                                    <p:animEffect transition="in" filter="fade">
                                      <p:cBhvr>
                                        <p:cTn id="22" dur="500"/>
                                        <p:tgtEl>
                                          <p:spTgt spid="4">
                                            <p:txEl>
                                              <p:pRg st="14" end="1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15" end="15"/>
                                            </p:txEl>
                                          </p:spTgt>
                                        </p:tgtEl>
                                        <p:attrNameLst>
                                          <p:attrName>style.visibility</p:attrName>
                                        </p:attrNameLst>
                                      </p:cBhvr>
                                      <p:to>
                                        <p:strVal val="visible"/>
                                      </p:to>
                                    </p:set>
                                    <p:animEffect transition="in" filter="fade">
                                      <p:cBhvr>
                                        <p:cTn id="25" dur="500"/>
                                        <p:tgtEl>
                                          <p:spTgt spid="4">
                                            <p:txEl>
                                              <p:pRg st="15" end="1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16" end="16"/>
                                            </p:txEl>
                                          </p:spTgt>
                                        </p:tgtEl>
                                        <p:attrNameLst>
                                          <p:attrName>style.visibility</p:attrName>
                                        </p:attrNameLst>
                                      </p:cBhvr>
                                      <p:to>
                                        <p:strVal val="visible"/>
                                      </p:to>
                                    </p:set>
                                    <p:animEffect transition="in" filter="fade">
                                      <p:cBhvr>
                                        <p:cTn id="28" dur="500"/>
                                        <p:tgtEl>
                                          <p:spTgt spid="4">
                                            <p:txEl>
                                              <p:pRg st="16" end="1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
                                            <p:txEl>
                                              <p:pRg st="18" end="18"/>
                                            </p:txEl>
                                          </p:spTgt>
                                        </p:tgtEl>
                                        <p:attrNameLst>
                                          <p:attrName>style.visibility</p:attrName>
                                        </p:attrNameLst>
                                      </p:cBhvr>
                                      <p:to>
                                        <p:strVal val="visible"/>
                                      </p:to>
                                    </p:set>
                                    <p:animEffect transition="in" filter="fade">
                                      <p:cBhvr>
                                        <p:cTn id="38" dur="500"/>
                                        <p:tgtEl>
                                          <p:spTgt spid="4">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04AD81-B2ED-B1AB-31CF-213894C6A6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F3306F-42F4-AA44-ED28-E2E38B5A0372}"/>
              </a:ext>
            </a:extLst>
          </p:cNvPr>
          <p:cNvSpPr>
            <a:spLocks noGrp="1"/>
          </p:cNvSpPr>
          <p:nvPr>
            <p:ph type="title"/>
          </p:nvPr>
        </p:nvSpPr>
        <p:spPr>
          <a:xfrm>
            <a:off x="0" y="283024"/>
            <a:ext cx="12191999" cy="780153"/>
          </a:xfrm>
        </p:spPr>
        <p:txBody>
          <a:bodyPr/>
          <a:lstStyle/>
          <a:p>
            <a:r>
              <a:rPr lang="fr-FR" dirty="0" err="1"/>
              <a:t>Interoception</a:t>
            </a:r>
            <a:r>
              <a:rPr lang="fr-FR" dirty="0"/>
              <a:t> </a:t>
            </a:r>
            <a:r>
              <a:rPr lang="fr-FR" dirty="0" err="1"/>
              <a:t>is</a:t>
            </a:r>
            <a:r>
              <a:rPr lang="fr-FR" dirty="0"/>
              <a:t> an adaptive </a:t>
            </a:r>
            <a:r>
              <a:rPr lang="fr-FR" dirty="0" err="1"/>
              <a:t>mechanism</a:t>
            </a:r>
            <a:endParaRPr lang="en-GB" dirty="0"/>
          </a:p>
        </p:txBody>
      </p:sp>
      <p:sp>
        <p:nvSpPr>
          <p:cNvPr id="3" name="TextBox 2">
            <a:extLst>
              <a:ext uri="{FF2B5EF4-FFF2-40B4-BE49-F238E27FC236}">
                <a16:creationId xmlns:a16="http://schemas.microsoft.com/office/drawing/2014/main" id="{9EB43095-598D-7AE7-60E7-28A9FED5C038}"/>
              </a:ext>
            </a:extLst>
          </p:cNvPr>
          <p:cNvSpPr txBox="1"/>
          <p:nvPr/>
        </p:nvSpPr>
        <p:spPr>
          <a:xfrm>
            <a:off x="176968" y="1556280"/>
            <a:ext cx="8385141" cy="646331"/>
          </a:xfrm>
          <a:prstGeom prst="rect">
            <a:avLst/>
          </a:prstGeom>
          <a:solidFill>
            <a:srgbClr val="FFFDF8"/>
          </a:solidFill>
        </p:spPr>
        <p:txBody>
          <a:bodyPr wrap="square">
            <a:spAutoFit/>
          </a:bodyPr>
          <a:lstStyle/>
          <a:p>
            <a:r>
              <a:rPr lang="fr-FR" b="1" dirty="0">
                <a:solidFill>
                  <a:schemeClr val="accent2"/>
                </a:solidFill>
              </a:rPr>
              <a:t>Low </a:t>
            </a:r>
            <a:r>
              <a:rPr lang="fr-FR" b="1" dirty="0" err="1">
                <a:solidFill>
                  <a:schemeClr val="accent2"/>
                </a:solidFill>
              </a:rPr>
              <a:t>interoception</a:t>
            </a:r>
            <a:r>
              <a:rPr lang="fr-FR" b="1" dirty="0">
                <a:solidFill>
                  <a:schemeClr val="accent2"/>
                </a:solidFill>
              </a:rPr>
              <a:t> </a:t>
            </a:r>
            <a:r>
              <a:rPr lang="fr-FR" b="1" dirty="0" err="1"/>
              <a:t>is</a:t>
            </a:r>
            <a:r>
              <a:rPr lang="fr-FR" b="1" dirty="0"/>
              <a:t> </a:t>
            </a:r>
            <a:r>
              <a:rPr lang="fr-FR" b="1" dirty="0" err="1"/>
              <a:t>associated</a:t>
            </a:r>
            <a:r>
              <a:rPr lang="fr-FR" b="1" dirty="0"/>
              <a:t> </a:t>
            </a:r>
            <a:r>
              <a:rPr lang="fr-FR" b="1" dirty="0" err="1"/>
              <a:t>with</a:t>
            </a:r>
            <a:r>
              <a:rPr lang="fr-FR" b="1" dirty="0"/>
              <a:t> « </a:t>
            </a:r>
            <a:r>
              <a:rPr lang="fr-FR" b="1" i="1" dirty="0" err="1">
                <a:solidFill>
                  <a:schemeClr val="accent2"/>
                </a:solidFill>
              </a:rPr>
              <a:t>negative</a:t>
            </a:r>
            <a:r>
              <a:rPr lang="fr-FR" b="1" i="1" dirty="0"/>
              <a:t> » </a:t>
            </a:r>
            <a:r>
              <a:rPr lang="fr-FR" b="1" dirty="0" err="1"/>
              <a:t>outcomes</a:t>
            </a:r>
            <a:r>
              <a:rPr lang="fr-FR" b="1" dirty="0"/>
              <a:t> </a:t>
            </a:r>
            <a:r>
              <a:rPr lang="en-GB" sz="1050" dirty="0"/>
              <a:t>(Murphy et al., 2023) </a:t>
            </a:r>
          </a:p>
          <a:p>
            <a:endParaRPr lang="en-GB" b="1" dirty="0">
              <a:solidFill>
                <a:schemeClr val="accent2"/>
              </a:solidFill>
            </a:endParaRPr>
          </a:p>
        </p:txBody>
      </p:sp>
      <p:sp>
        <p:nvSpPr>
          <p:cNvPr id="4" name="TextBox 3">
            <a:extLst>
              <a:ext uri="{FF2B5EF4-FFF2-40B4-BE49-F238E27FC236}">
                <a16:creationId xmlns:a16="http://schemas.microsoft.com/office/drawing/2014/main" id="{A559CDD0-1C89-9588-1658-B65C0750E65B}"/>
              </a:ext>
            </a:extLst>
          </p:cNvPr>
          <p:cNvSpPr txBox="1"/>
          <p:nvPr/>
        </p:nvSpPr>
        <p:spPr>
          <a:xfrm>
            <a:off x="276254" y="2107798"/>
            <a:ext cx="8761229" cy="3108543"/>
          </a:xfrm>
          <a:prstGeom prst="rect">
            <a:avLst/>
          </a:prstGeom>
          <a:noFill/>
        </p:spPr>
        <p:txBody>
          <a:bodyPr wrap="square" rtlCol="0">
            <a:spAutoFit/>
          </a:bodyPr>
          <a:lstStyle/>
          <a:p>
            <a:pPr marL="285750" indent="-285750">
              <a:buFont typeface="Wingdings" panose="05000000000000000000" pitchFamily="2" charset="2"/>
              <a:buChar char="ü"/>
            </a:pPr>
            <a:r>
              <a:rPr lang="en-GB" sz="1500" dirty="0"/>
              <a:t>Neuroticism </a:t>
            </a:r>
            <a:r>
              <a:rPr lang="en-GB" sz="1000" dirty="0"/>
              <a:t>(Pearson &amp; Pfeifer, 2020)</a:t>
            </a:r>
          </a:p>
          <a:p>
            <a:pPr marL="285750" indent="-285750">
              <a:buFont typeface="Wingdings" panose="05000000000000000000" pitchFamily="2" charset="2"/>
              <a:buChar char="ü"/>
            </a:pPr>
            <a:r>
              <a:rPr lang="en-GB" sz="1500" dirty="0"/>
              <a:t>Alexithymia </a:t>
            </a:r>
            <a:r>
              <a:rPr lang="en-GB" sz="1050" dirty="0"/>
              <a:t>(Gaggero et al., 2021)</a:t>
            </a:r>
          </a:p>
          <a:p>
            <a:pPr marL="285750" indent="-285750">
              <a:buFont typeface="Wingdings" panose="05000000000000000000" pitchFamily="2" charset="2"/>
              <a:buChar char="ü"/>
            </a:pPr>
            <a:r>
              <a:rPr lang="en-GB" sz="1500" dirty="0"/>
              <a:t>Anxiety and panic disorders </a:t>
            </a:r>
            <a:r>
              <a:rPr lang="en-GB" sz="1000" dirty="0"/>
              <a:t>(</a:t>
            </a:r>
            <a:r>
              <a:rPr lang="en-GB" sz="1000" dirty="0" err="1"/>
              <a:t>Yoris</a:t>
            </a:r>
            <a:r>
              <a:rPr lang="en-GB" sz="1000" dirty="0"/>
              <a:t> et al., 2015; </a:t>
            </a:r>
            <a:r>
              <a:rPr lang="en-GB" sz="1000" dirty="0" err="1"/>
              <a:t>Eggart</a:t>
            </a:r>
            <a:r>
              <a:rPr lang="en-GB" sz="1000" dirty="0"/>
              <a:t> et al., 2019)</a:t>
            </a:r>
          </a:p>
          <a:p>
            <a:pPr marL="285750" indent="-285750">
              <a:buFont typeface="Wingdings" panose="05000000000000000000" pitchFamily="2" charset="2"/>
              <a:buChar char="ü"/>
            </a:pPr>
            <a:r>
              <a:rPr lang="en-GB" sz="1500" dirty="0"/>
              <a:t>Eating disorders </a:t>
            </a:r>
            <a:r>
              <a:rPr lang="en-GB" sz="1000" dirty="0"/>
              <a:t>(Lapidus et al., 2020)</a:t>
            </a:r>
          </a:p>
          <a:p>
            <a:pPr marL="285750" indent="-285750">
              <a:buFont typeface="Wingdings" panose="05000000000000000000" pitchFamily="2" charset="2"/>
              <a:buChar char="ü"/>
            </a:pPr>
            <a:r>
              <a:rPr lang="en-GB" sz="1500" dirty="0"/>
              <a:t>Depression </a:t>
            </a:r>
            <a:r>
              <a:rPr lang="en-GB" sz="1000" dirty="0"/>
              <a:t>(</a:t>
            </a:r>
            <a:r>
              <a:rPr lang="en-GB" sz="1000" dirty="0" err="1"/>
              <a:t>Eggart</a:t>
            </a:r>
            <a:r>
              <a:rPr lang="en-GB" sz="1000" dirty="0"/>
              <a:t> et al., 2019)</a:t>
            </a:r>
          </a:p>
          <a:p>
            <a:pPr marL="285750" indent="-285750">
              <a:buFont typeface="Wingdings" panose="05000000000000000000" pitchFamily="2" charset="2"/>
              <a:buChar char="ü"/>
            </a:pPr>
            <a:r>
              <a:rPr lang="en-GB" sz="1500" dirty="0"/>
              <a:t>Borderline Personality Disorder </a:t>
            </a:r>
            <a:r>
              <a:rPr lang="en-GB" sz="1000" dirty="0"/>
              <a:t>(</a:t>
            </a:r>
            <a:r>
              <a:rPr lang="en-GB" sz="1000" dirty="0" err="1"/>
              <a:t>Flasbeck</a:t>
            </a:r>
            <a:r>
              <a:rPr lang="en-GB" sz="1000" dirty="0"/>
              <a:t> et al., 2020)</a:t>
            </a:r>
          </a:p>
          <a:p>
            <a:pPr marL="285750" indent="-285750">
              <a:buFont typeface="Wingdings" panose="05000000000000000000" pitchFamily="2" charset="2"/>
              <a:buChar char="ü"/>
            </a:pPr>
            <a:r>
              <a:rPr lang="en-GB" sz="1500" dirty="0"/>
              <a:t>Alcohol and substance abuse </a:t>
            </a:r>
            <a:r>
              <a:rPr lang="en-GB" sz="1000" dirty="0"/>
              <a:t>(</a:t>
            </a:r>
            <a:r>
              <a:rPr lang="en-GB" sz="1000" dirty="0" err="1"/>
              <a:t>Jakubczyk</a:t>
            </a:r>
            <a:r>
              <a:rPr lang="en-GB" sz="1000" dirty="0"/>
              <a:t> et al., 2019)</a:t>
            </a:r>
          </a:p>
          <a:p>
            <a:pPr marL="285750" indent="-285750">
              <a:buFont typeface="Wingdings" panose="05000000000000000000" pitchFamily="2" charset="2"/>
              <a:buChar char="ü"/>
            </a:pPr>
            <a:r>
              <a:rPr lang="en-GB" sz="1500" dirty="0"/>
              <a:t>OCD </a:t>
            </a:r>
            <a:r>
              <a:rPr lang="en-GB" sz="1000" dirty="0"/>
              <a:t>(</a:t>
            </a:r>
            <a:r>
              <a:rPr lang="en-GB" sz="1000" dirty="0" err="1"/>
              <a:t>Schultchen</a:t>
            </a:r>
            <a:r>
              <a:rPr lang="en-GB" sz="1000" dirty="0"/>
              <a:t> et al., 2019)</a:t>
            </a:r>
          </a:p>
          <a:p>
            <a:pPr marL="285750" indent="-285750">
              <a:buFont typeface="Wingdings" panose="05000000000000000000" pitchFamily="2" charset="2"/>
              <a:buChar char="ü"/>
            </a:pPr>
            <a:r>
              <a:rPr lang="en-GB" sz="1500" dirty="0"/>
              <a:t>Depersonalisation/derealisation disorder </a:t>
            </a:r>
            <a:r>
              <a:rPr lang="en-GB" sz="1000" dirty="0"/>
              <a:t>(Schulz et al., 2015)</a:t>
            </a:r>
          </a:p>
          <a:p>
            <a:pPr marL="285750" indent="-285750">
              <a:buFont typeface="Wingdings" panose="05000000000000000000" pitchFamily="2" charset="2"/>
              <a:buChar char="ü"/>
            </a:pPr>
            <a:r>
              <a:rPr lang="en-GB" sz="1500" dirty="0"/>
              <a:t>Autism Spectrum Disorder </a:t>
            </a:r>
            <a:r>
              <a:rPr lang="en-GB" sz="1000" dirty="0"/>
              <a:t>(Nicholson et al., 2019)</a:t>
            </a:r>
          </a:p>
          <a:p>
            <a:pPr marL="285750" indent="-285750">
              <a:buFont typeface="Wingdings" panose="05000000000000000000" pitchFamily="2" charset="2"/>
              <a:buChar char="ü"/>
            </a:pPr>
            <a:r>
              <a:rPr lang="en-GB" sz="1500" dirty="0"/>
              <a:t>ADHD </a:t>
            </a:r>
            <a:r>
              <a:rPr lang="en-GB" sz="1000" dirty="0"/>
              <a:t>(</a:t>
            </a:r>
            <a:r>
              <a:rPr lang="en-GB" sz="1000" dirty="0" err="1"/>
              <a:t>Kutscheidt</a:t>
            </a:r>
            <a:r>
              <a:rPr lang="en-GB" sz="1000" dirty="0"/>
              <a:t> et al., 2019)</a:t>
            </a:r>
          </a:p>
          <a:p>
            <a:pPr marL="285750" indent="-285750">
              <a:buFont typeface="Wingdings" panose="05000000000000000000" pitchFamily="2" charset="2"/>
              <a:buChar char="ü"/>
            </a:pPr>
            <a:r>
              <a:rPr lang="en-GB" sz="1500" dirty="0"/>
              <a:t>Schizophrenia </a:t>
            </a:r>
            <a:r>
              <a:rPr lang="en-GB" sz="1000" dirty="0"/>
              <a:t>(</a:t>
            </a:r>
            <a:r>
              <a:rPr lang="en-GB" sz="1000" dirty="0" err="1"/>
              <a:t>Ardizzi</a:t>
            </a:r>
            <a:r>
              <a:rPr lang="en-GB" sz="1000" dirty="0"/>
              <a:t> et al., 2016)</a:t>
            </a:r>
            <a:endParaRPr lang="en-GB" sz="1600" dirty="0"/>
          </a:p>
          <a:p>
            <a:endParaRPr lang="en-GB" sz="1600" dirty="0"/>
          </a:p>
        </p:txBody>
      </p:sp>
      <p:sp>
        <p:nvSpPr>
          <p:cNvPr id="6" name="TextBox 5">
            <a:extLst>
              <a:ext uri="{FF2B5EF4-FFF2-40B4-BE49-F238E27FC236}">
                <a16:creationId xmlns:a16="http://schemas.microsoft.com/office/drawing/2014/main" id="{9F05198A-2C41-A69D-697D-19C50B7726CB}"/>
              </a:ext>
            </a:extLst>
          </p:cNvPr>
          <p:cNvSpPr txBox="1"/>
          <p:nvPr/>
        </p:nvSpPr>
        <p:spPr>
          <a:xfrm>
            <a:off x="7855137" y="2933978"/>
            <a:ext cx="3948935" cy="923330"/>
          </a:xfrm>
          <a:prstGeom prst="rect">
            <a:avLst/>
          </a:prstGeom>
          <a:solidFill>
            <a:srgbClr val="FFFDF8"/>
          </a:solidFill>
        </p:spPr>
        <p:txBody>
          <a:bodyPr wrap="square">
            <a:spAutoFit/>
          </a:bodyPr>
          <a:lstStyle/>
          <a:p>
            <a:r>
              <a:rPr lang="fr-FR" b="1" dirty="0">
                <a:solidFill>
                  <a:srgbClr val="00B050"/>
                </a:solidFill>
              </a:rPr>
              <a:t>High </a:t>
            </a:r>
            <a:r>
              <a:rPr lang="fr-FR" b="1" dirty="0" err="1">
                <a:solidFill>
                  <a:srgbClr val="00B050"/>
                </a:solidFill>
              </a:rPr>
              <a:t>interoception</a:t>
            </a:r>
            <a:r>
              <a:rPr lang="fr-FR" b="1" dirty="0">
                <a:solidFill>
                  <a:srgbClr val="00B050"/>
                </a:solidFill>
              </a:rPr>
              <a:t> </a:t>
            </a:r>
            <a:r>
              <a:rPr lang="fr-FR" b="1" dirty="0" err="1"/>
              <a:t>is</a:t>
            </a:r>
            <a:r>
              <a:rPr lang="fr-FR" b="1" dirty="0"/>
              <a:t> </a:t>
            </a:r>
            <a:r>
              <a:rPr lang="fr-FR" b="1" dirty="0" err="1"/>
              <a:t>associated</a:t>
            </a:r>
            <a:r>
              <a:rPr lang="fr-FR" b="1" dirty="0"/>
              <a:t> </a:t>
            </a:r>
            <a:r>
              <a:rPr lang="fr-FR" b="1" dirty="0" err="1"/>
              <a:t>with</a:t>
            </a:r>
            <a:r>
              <a:rPr lang="fr-FR" b="1" dirty="0"/>
              <a:t> « </a:t>
            </a:r>
            <a:r>
              <a:rPr lang="fr-FR" b="1" i="1" dirty="0">
                <a:solidFill>
                  <a:srgbClr val="00B050"/>
                </a:solidFill>
              </a:rPr>
              <a:t>positive</a:t>
            </a:r>
            <a:r>
              <a:rPr lang="fr-FR" b="1" i="1" dirty="0"/>
              <a:t> » </a:t>
            </a:r>
            <a:r>
              <a:rPr lang="fr-FR" b="1" dirty="0" err="1"/>
              <a:t>outcomes</a:t>
            </a:r>
            <a:endParaRPr lang="en-GB" sz="1050" dirty="0"/>
          </a:p>
          <a:p>
            <a:endParaRPr lang="en-GB" b="1" dirty="0">
              <a:solidFill>
                <a:schemeClr val="accent2"/>
              </a:solidFill>
            </a:endParaRPr>
          </a:p>
        </p:txBody>
      </p:sp>
      <p:sp>
        <p:nvSpPr>
          <p:cNvPr id="7" name="TextBox 6">
            <a:extLst>
              <a:ext uri="{FF2B5EF4-FFF2-40B4-BE49-F238E27FC236}">
                <a16:creationId xmlns:a16="http://schemas.microsoft.com/office/drawing/2014/main" id="{648DB1DC-E40B-4051-5E04-D5F7548AB0D2}"/>
              </a:ext>
            </a:extLst>
          </p:cNvPr>
          <p:cNvSpPr txBox="1"/>
          <p:nvPr/>
        </p:nvSpPr>
        <p:spPr>
          <a:xfrm>
            <a:off x="7855137" y="3662069"/>
            <a:ext cx="4156365" cy="1492716"/>
          </a:xfrm>
          <a:prstGeom prst="rect">
            <a:avLst/>
          </a:prstGeom>
          <a:noFill/>
        </p:spPr>
        <p:txBody>
          <a:bodyPr wrap="square" rtlCol="0">
            <a:spAutoFit/>
          </a:bodyPr>
          <a:lstStyle/>
          <a:p>
            <a:pPr marL="285750" indent="-285750">
              <a:buFont typeface="Wingdings" panose="05000000000000000000" pitchFamily="2" charset="2"/>
              <a:buChar char="ü"/>
            </a:pPr>
            <a:endParaRPr lang="en-GB" sz="1500" dirty="0"/>
          </a:p>
          <a:p>
            <a:pPr marL="285750" indent="-285750">
              <a:buFont typeface="Wingdings" panose="05000000000000000000" pitchFamily="2" charset="2"/>
              <a:buChar char="ü"/>
            </a:pPr>
            <a:r>
              <a:rPr lang="en-GB" sz="1500" dirty="0"/>
              <a:t>Extraversion, Openness and Conscientiousness </a:t>
            </a:r>
            <a:r>
              <a:rPr lang="en-GB" sz="1000" dirty="0"/>
              <a:t>(</a:t>
            </a:r>
            <a:r>
              <a:rPr lang="en-GB" sz="1000" dirty="0" err="1"/>
              <a:t>Ferentzi</a:t>
            </a:r>
            <a:r>
              <a:rPr lang="en-GB" sz="1000" dirty="0"/>
              <a:t> et al., 2020)</a:t>
            </a:r>
          </a:p>
          <a:p>
            <a:pPr marL="285750" indent="-285750">
              <a:buFont typeface="Wingdings" panose="05000000000000000000" pitchFamily="2" charset="2"/>
              <a:buChar char="ü"/>
            </a:pPr>
            <a:r>
              <a:rPr lang="en-GB" sz="1500" dirty="0"/>
              <a:t>Emotion regulation </a:t>
            </a:r>
            <a:r>
              <a:rPr lang="en-GB" sz="1000" dirty="0"/>
              <a:t>(</a:t>
            </a:r>
            <a:r>
              <a:rPr lang="en-GB" sz="1000" dirty="0" err="1"/>
              <a:t>Füstös</a:t>
            </a:r>
            <a:r>
              <a:rPr lang="en-GB" sz="1000" dirty="0"/>
              <a:t> et al., 2013)</a:t>
            </a:r>
          </a:p>
          <a:p>
            <a:pPr marL="285750" indent="-285750">
              <a:buFont typeface="Wingdings" panose="05000000000000000000" pitchFamily="2" charset="2"/>
              <a:buChar char="ü"/>
            </a:pPr>
            <a:r>
              <a:rPr lang="en-GB" sz="1500" dirty="0"/>
              <a:t>Mindfulness </a:t>
            </a:r>
            <a:r>
              <a:rPr lang="en-GB" sz="1000" dirty="0"/>
              <a:t>(Hanley et al., 2017)</a:t>
            </a:r>
            <a:endParaRPr lang="en-GB" sz="1600" dirty="0"/>
          </a:p>
          <a:p>
            <a:endParaRPr lang="en-GB" sz="1600" dirty="0"/>
          </a:p>
        </p:txBody>
      </p:sp>
      <p:cxnSp>
        <p:nvCxnSpPr>
          <p:cNvPr id="9" name="Straight Connector 8">
            <a:extLst>
              <a:ext uri="{FF2B5EF4-FFF2-40B4-BE49-F238E27FC236}">
                <a16:creationId xmlns:a16="http://schemas.microsoft.com/office/drawing/2014/main" id="{92105432-48BA-3FA8-04A3-87D572ED56E6}"/>
              </a:ext>
            </a:extLst>
          </p:cNvPr>
          <p:cNvCxnSpPr>
            <a:cxnSpLocks/>
          </p:cNvCxnSpPr>
          <p:nvPr/>
        </p:nvCxnSpPr>
        <p:spPr>
          <a:xfrm flipH="1">
            <a:off x="3754582" y="1939636"/>
            <a:ext cx="5160818" cy="381000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23009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383DCF1-09A4-C8A7-1422-A3874FFFC99D}"/>
              </a:ext>
            </a:extLst>
          </p:cNvPr>
          <p:cNvSpPr txBox="1"/>
          <p:nvPr/>
        </p:nvSpPr>
        <p:spPr>
          <a:xfrm>
            <a:off x="3048000" y="2105561"/>
            <a:ext cx="6096000" cy="1323439"/>
          </a:xfrm>
          <a:prstGeom prst="rect">
            <a:avLst/>
          </a:prstGeom>
          <a:noFill/>
        </p:spPr>
        <p:txBody>
          <a:bodyPr wrap="square">
            <a:spAutoFit/>
          </a:bodyPr>
          <a:lstStyle/>
          <a:p>
            <a:pPr algn="ctr"/>
            <a:r>
              <a:rPr lang="en-GB" sz="4000" b="1" dirty="0"/>
              <a:t>How can you measure interoception?</a:t>
            </a:r>
          </a:p>
        </p:txBody>
      </p:sp>
    </p:spTree>
    <p:extLst>
      <p:ext uri="{BB962C8B-B14F-4D97-AF65-F5344CB8AC3E}">
        <p14:creationId xmlns:p14="http://schemas.microsoft.com/office/powerpoint/2010/main" val="12796669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22A7B-CFAA-6798-175A-A580DDD756C4}"/>
              </a:ext>
            </a:extLst>
          </p:cNvPr>
          <p:cNvSpPr>
            <a:spLocks noGrp="1"/>
          </p:cNvSpPr>
          <p:nvPr>
            <p:ph type="title"/>
          </p:nvPr>
        </p:nvSpPr>
        <p:spPr/>
        <p:txBody>
          <a:bodyPr/>
          <a:lstStyle/>
          <a:p>
            <a:r>
              <a:rPr lang="fr-FR" dirty="0" err="1"/>
              <a:t>Interoception</a:t>
            </a:r>
            <a:r>
              <a:rPr lang="fr-FR" dirty="0"/>
              <a:t> </a:t>
            </a:r>
            <a:r>
              <a:rPr lang="fr-FR" dirty="0" err="1"/>
              <a:t>Tasks</a:t>
            </a:r>
            <a:endParaRPr lang="en-GB" dirty="0"/>
          </a:p>
        </p:txBody>
      </p:sp>
      <p:sp>
        <p:nvSpPr>
          <p:cNvPr id="3" name="TextBox 2">
            <a:extLst>
              <a:ext uri="{FF2B5EF4-FFF2-40B4-BE49-F238E27FC236}">
                <a16:creationId xmlns:a16="http://schemas.microsoft.com/office/drawing/2014/main" id="{7CDB1838-B709-AB4A-A760-B11CF5FE5CD7}"/>
              </a:ext>
            </a:extLst>
          </p:cNvPr>
          <p:cNvSpPr txBox="1"/>
          <p:nvPr/>
        </p:nvSpPr>
        <p:spPr>
          <a:xfrm>
            <a:off x="0" y="1360683"/>
            <a:ext cx="7624520" cy="1477328"/>
          </a:xfrm>
          <a:prstGeom prst="rect">
            <a:avLst/>
          </a:prstGeom>
          <a:noFill/>
        </p:spPr>
        <p:txBody>
          <a:bodyPr wrap="square">
            <a:spAutoFit/>
          </a:bodyPr>
          <a:lstStyle/>
          <a:p>
            <a:r>
              <a:rPr lang="fr-FR" b="1" dirty="0">
                <a:solidFill>
                  <a:srgbClr val="00B050"/>
                </a:solidFill>
              </a:rPr>
              <a:t>Questionnaires</a:t>
            </a:r>
          </a:p>
          <a:p>
            <a:pPr marL="742950" lvl="1" indent="-285750">
              <a:buFont typeface="Arial" panose="020B0604020202020204" pitchFamily="34" charset="0"/>
              <a:buChar char="•"/>
            </a:pPr>
            <a:endParaRPr lang="fr-FR" b="1" dirty="0"/>
          </a:p>
          <a:p>
            <a:pPr marL="285750" indent="-285750">
              <a:buFont typeface="Arial" panose="020B0604020202020204" pitchFamily="34" charset="0"/>
              <a:buChar char="•"/>
            </a:pPr>
            <a:endParaRPr lang="fr-FR" b="1" dirty="0"/>
          </a:p>
          <a:p>
            <a:pPr marL="742950" lvl="1" indent="-285750">
              <a:buFont typeface="Arial" panose="020B0604020202020204" pitchFamily="34" charset="0"/>
              <a:buChar char="•"/>
            </a:pPr>
            <a:endParaRPr lang="en-US" dirty="0"/>
          </a:p>
          <a:p>
            <a:endParaRPr lang="en-US" dirty="0"/>
          </a:p>
        </p:txBody>
      </p:sp>
      <p:sp>
        <p:nvSpPr>
          <p:cNvPr id="21" name="TextBox 20">
            <a:extLst>
              <a:ext uri="{FF2B5EF4-FFF2-40B4-BE49-F238E27FC236}">
                <a16:creationId xmlns:a16="http://schemas.microsoft.com/office/drawing/2014/main" id="{7C89D703-C4CA-9574-0097-F2D7AC797BB3}"/>
              </a:ext>
            </a:extLst>
          </p:cNvPr>
          <p:cNvSpPr txBox="1"/>
          <p:nvPr/>
        </p:nvSpPr>
        <p:spPr>
          <a:xfrm>
            <a:off x="135208" y="4219472"/>
            <a:ext cx="6267450" cy="1754326"/>
          </a:xfrm>
          <a:prstGeom prst="rect">
            <a:avLst/>
          </a:prstGeom>
          <a:noFill/>
        </p:spPr>
        <p:txBody>
          <a:bodyPr wrap="square">
            <a:spAutoFit/>
          </a:bodyPr>
          <a:lstStyle/>
          <a:p>
            <a:r>
              <a:rPr lang="fr-FR" b="1" dirty="0" err="1">
                <a:solidFill>
                  <a:srgbClr val="FF0000"/>
                </a:solidFill>
              </a:rPr>
              <a:t>Cardioception</a:t>
            </a:r>
            <a:endParaRPr lang="fr-FR" b="1" dirty="0">
              <a:solidFill>
                <a:srgbClr val="FF0000"/>
              </a:solidFill>
            </a:endParaRPr>
          </a:p>
          <a:p>
            <a:endParaRPr lang="fr-FR" b="1" dirty="0"/>
          </a:p>
          <a:p>
            <a:pPr marL="285750" indent="-285750">
              <a:buFont typeface="Wingdings" panose="05000000000000000000" pitchFamily="2" charset="2"/>
              <a:buChar char="v"/>
            </a:pPr>
            <a:r>
              <a:rPr lang="fr-FR" b="1" dirty="0" err="1"/>
              <a:t>Heartbeat</a:t>
            </a:r>
            <a:r>
              <a:rPr lang="fr-FR" b="1" dirty="0"/>
              <a:t> </a:t>
            </a:r>
            <a:r>
              <a:rPr lang="fr-FR" b="1" dirty="0" err="1"/>
              <a:t>Counting</a:t>
            </a:r>
            <a:r>
              <a:rPr lang="fr-FR" b="1" dirty="0"/>
              <a:t> </a:t>
            </a:r>
            <a:r>
              <a:rPr lang="fr-FR" b="1" dirty="0" err="1"/>
              <a:t>Task</a:t>
            </a:r>
            <a:r>
              <a:rPr lang="fr-FR" b="1" dirty="0"/>
              <a:t> </a:t>
            </a:r>
            <a:r>
              <a:rPr lang="fr-FR" sz="1000" dirty="0"/>
              <a:t>(HCT, </a:t>
            </a:r>
            <a:r>
              <a:rPr lang="fr-FR" sz="1000" dirty="0" err="1"/>
              <a:t>Schandry</a:t>
            </a:r>
            <a:r>
              <a:rPr lang="fr-FR" sz="1000" dirty="0"/>
              <a:t>, 1981)</a:t>
            </a:r>
          </a:p>
          <a:p>
            <a:pPr marL="285750" indent="-285750">
              <a:buFont typeface="Arial" panose="020B0604020202020204" pitchFamily="34" charset="0"/>
              <a:buChar char="•"/>
            </a:pPr>
            <a:r>
              <a:rPr lang="en-US" dirty="0"/>
              <a:t>Most popular task</a:t>
            </a:r>
          </a:p>
          <a:p>
            <a:pPr marL="285750" indent="-285750">
              <a:buFont typeface="Arial" panose="020B0604020202020204" pitchFamily="34" charset="0"/>
              <a:buChar char="•"/>
            </a:pPr>
            <a:r>
              <a:rPr lang="en-US" dirty="0"/>
              <a:t>Most criticized</a:t>
            </a:r>
          </a:p>
          <a:p>
            <a:pPr marL="742950" lvl="1" indent="-285750">
              <a:buFont typeface="Arial" panose="020B0604020202020204" pitchFamily="34" charset="0"/>
              <a:buChar char="•"/>
            </a:pPr>
            <a:endParaRPr lang="en-US" dirty="0"/>
          </a:p>
        </p:txBody>
      </p:sp>
      <p:grpSp>
        <p:nvGrpSpPr>
          <p:cNvPr id="7" name="Group 6">
            <a:extLst>
              <a:ext uri="{FF2B5EF4-FFF2-40B4-BE49-F238E27FC236}">
                <a16:creationId xmlns:a16="http://schemas.microsoft.com/office/drawing/2014/main" id="{99CF71F6-7741-8507-56D6-1F32D269EA5A}"/>
              </a:ext>
            </a:extLst>
          </p:cNvPr>
          <p:cNvGrpSpPr/>
          <p:nvPr/>
        </p:nvGrpSpPr>
        <p:grpSpPr>
          <a:xfrm>
            <a:off x="135208" y="1715087"/>
            <a:ext cx="7305619" cy="1815882"/>
            <a:chOff x="6383608" y="1943836"/>
            <a:chExt cx="7305619" cy="1815882"/>
          </a:xfrm>
        </p:grpSpPr>
        <p:pic>
          <p:nvPicPr>
            <p:cNvPr id="1030" name="Picture 6" descr="Likert Images – Browse 193 Stock Photos, Vectors, and Video | Adobe Stock">
              <a:extLst>
                <a:ext uri="{FF2B5EF4-FFF2-40B4-BE49-F238E27FC236}">
                  <a16:creationId xmlns:a16="http://schemas.microsoft.com/office/drawing/2014/main" id="{B80276F0-B6B0-F3AF-11A0-F96F3943D6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3345" y="1943836"/>
              <a:ext cx="1815882" cy="181588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E24DDF7-E10E-307F-9FC0-BEF999424394}"/>
                </a:ext>
              </a:extLst>
            </p:cNvPr>
            <p:cNvSpPr txBox="1"/>
            <p:nvPr/>
          </p:nvSpPr>
          <p:spPr>
            <a:xfrm>
              <a:off x="6383608" y="1943836"/>
              <a:ext cx="5489737" cy="1815882"/>
            </a:xfrm>
            <a:prstGeom prst="rect">
              <a:avLst/>
            </a:prstGeom>
            <a:solidFill>
              <a:schemeClr val="bg1"/>
            </a:solidFill>
          </p:spPr>
          <p:txBody>
            <a:bodyPr wrap="square">
              <a:spAutoFit/>
            </a:bodyPr>
            <a:lstStyle/>
            <a:p>
              <a:pPr marL="285750" indent="-285750">
                <a:buFont typeface="Wingdings" panose="05000000000000000000" pitchFamily="2" charset="2"/>
                <a:buChar char="v"/>
              </a:pPr>
              <a:r>
                <a:rPr lang="fr-FR" sz="1600" b="1" dirty="0"/>
                <a:t>MAIA </a:t>
              </a:r>
              <a:r>
                <a:rPr lang="fr-FR" sz="1050" dirty="0"/>
                <a:t>(</a:t>
              </a:r>
              <a:r>
                <a:rPr lang="fr-FR" sz="1050" dirty="0" err="1"/>
                <a:t>Mehling</a:t>
              </a:r>
              <a:r>
                <a:rPr lang="fr-FR" sz="1050" dirty="0"/>
                <a:t>, 2018)</a:t>
              </a:r>
              <a:endParaRPr lang="en-GB" sz="1050" i="1" dirty="0"/>
            </a:p>
            <a:p>
              <a:r>
                <a:rPr lang="en-GB" sz="1600" i="1" dirty="0"/>
                <a:t>“I can return awareness to my body if I am distracted”</a:t>
              </a:r>
            </a:p>
            <a:p>
              <a:r>
                <a:rPr lang="en-GB" sz="1600" i="1" dirty="0"/>
                <a:t>“When I feel overwhelmed I can find a calm place inside”</a:t>
              </a:r>
            </a:p>
            <a:p>
              <a:endParaRPr lang="en-GB" sz="1600" i="1" dirty="0"/>
            </a:p>
            <a:p>
              <a:pPr marL="285750" indent="-285750">
                <a:buFont typeface="Wingdings" panose="05000000000000000000" pitchFamily="2" charset="2"/>
                <a:buChar char="v"/>
              </a:pPr>
              <a:r>
                <a:rPr lang="fr-FR" sz="1600" b="1" dirty="0" err="1"/>
                <a:t>Interoceptive</a:t>
              </a:r>
              <a:r>
                <a:rPr lang="fr-FR" sz="1600" b="1" dirty="0"/>
                <a:t> </a:t>
              </a:r>
              <a:r>
                <a:rPr lang="fr-FR" sz="1600" b="1" dirty="0" err="1"/>
                <a:t>Accuracy</a:t>
              </a:r>
              <a:r>
                <a:rPr lang="fr-FR" sz="1600" b="1" dirty="0"/>
                <a:t> </a:t>
              </a:r>
              <a:r>
                <a:rPr lang="fr-FR" sz="1600" b="1" dirty="0" err="1"/>
                <a:t>Scale</a:t>
              </a:r>
              <a:r>
                <a:rPr lang="fr-FR" sz="1600" b="1" dirty="0"/>
                <a:t> </a:t>
              </a:r>
              <a:r>
                <a:rPr lang="fr-FR" sz="1050" dirty="0"/>
                <a:t>(IAS; Murphy, 2020)</a:t>
              </a:r>
              <a:endParaRPr lang="en-GB" sz="1050" i="1" dirty="0"/>
            </a:p>
            <a:p>
              <a:r>
                <a:rPr lang="en-GB" sz="1600" i="1" dirty="0"/>
                <a:t>“</a:t>
              </a:r>
              <a:r>
                <a:rPr lang="fr-FR" sz="1600" i="1" dirty="0"/>
                <a:t>I can </a:t>
              </a:r>
              <a:r>
                <a:rPr lang="fr-FR" sz="1600" i="1" dirty="0" err="1"/>
                <a:t>always</a:t>
              </a:r>
              <a:r>
                <a:rPr lang="fr-FR" sz="1600" i="1" dirty="0"/>
                <a:t> </a:t>
              </a:r>
              <a:r>
                <a:rPr lang="fr-FR" sz="1600" i="1" dirty="0" err="1"/>
                <a:t>perceive</a:t>
              </a:r>
              <a:r>
                <a:rPr lang="fr-FR" sz="1600" i="1" dirty="0"/>
                <a:t> </a:t>
              </a:r>
              <a:r>
                <a:rPr lang="fr-FR" sz="1600" i="1" dirty="0" err="1"/>
                <a:t>when</a:t>
              </a:r>
              <a:r>
                <a:rPr lang="fr-FR" sz="1600" i="1" dirty="0"/>
                <a:t> </a:t>
              </a:r>
              <a:r>
                <a:rPr lang="fr-FR" sz="1600" i="1" dirty="0" err="1"/>
                <a:t>my</a:t>
              </a:r>
              <a:r>
                <a:rPr lang="fr-FR" sz="1600" i="1" dirty="0"/>
                <a:t> </a:t>
              </a:r>
              <a:r>
                <a:rPr lang="fr-FR" sz="1600" i="1" dirty="0" err="1"/>
                <a:t>heart</a:t>
              </a:r>
              <a:r>
                <a:rPr lang="fr-FR" sz="1600" i="1" dirty="0"/>
                <a:t> </a:t>
              </a:r>
              <a:r>
                <a:rPr lang="fr-FR" sz="1600" i="1" dirty="0" err="1"/>
                <a:t>is</a:t>
              </a:r>
              <a:r>
                <a:rPr lang="fr-FR" sz="1600" i="1" dirty="0"/>
                <a:t> </a:t>
              </a:r>
              <a:r>
                <a:rPr lang="fr-FR" sz="1600" i="1" dirty="0" err="1"/>
                <a:t>beating</a:t>
              </a:r>
              <a:r>
                <a:rPr lang="fr-FR" sz="1600" i="1" dirty="0"/>
                <a:t> fast</a:t>
              </a:r>
              <a:r>
                <a:rPr lang="en-GB" sz="1600" i="1" dirty="0"/>
                <a:t>”</a:t>
              </a:r>
              <a:endParaRPr lang="fr-FR" sz="1600" i="1" dirty="0"/>
            </a:p>
            <a:p>
              <a:r>
                <a:rPr lang="en-GB" sz="1600" i="1" dirty="0"/>
                <a:t>“</a:t>
              </a:r>
              <a:r>
                <a:rPr lang="fr-FR" sz="1600" i="1" dirty="0"/>
                <a:t>I can </a:t>
              </a:r>
              <a:r>
                <a:rPr lang="fr-FR" sz="1600" i="1" dirty="0" err="1"/>
                <a:t>always</a:t>
              </a:r>
              <a:r>
                <a:rPr lang="fr-FR" sz="1600" i="1" dirty="0"/>
                <a:t> </a:t>
              </a:r>
              <a:r>
                <a:rPr lang="fr-FR" sz="1600" i="1" dirty="0" err="1"/>
                <a:t>perceive</a:t>
              </a:r>
              <a:r>
                <a:rPr lang="fr-FR" sz="1600" i="1" dirty="0"/>
                <a:t> </a:t>
              </a:r>
              <a:r>
                <a:rPr lang="fr-FR" sz="1600" i="1" dirty="0" err="1"/>
                <a:t>when</a:t>
              </a:r>
              <a:r>
                <a:rPr lang="fr-FR" sz="1600" i="1" dirty="0"/>
                <a:t> I </a:t>
              </a:r>
              <a:r>
                <a:rPr lang="fr-FR" sz="1600" i="1" dirty="0" err="1"/>
                <a:t>am</a:t>
              </a:r>
              <a:r>
                <a:rPr lang="fr-FR" sz="1600" i="1" dirty="0"/>
                <a:t> </a:t>
              </a:r>
              <a:r>
                <a:rPr lang="fr-FR" sz="1600" i="1" dirty="0" err="1"/>
                <a:t>going</a:t>
              </a:r>
              <a:r>
                <a:rPr lang="fr-FR" sz="1600" i="1" dirty="0"/>
                <a:t> to vomit</a:t>
              </a:r>
              <a:r>
                <a:rPr lang="en-GB" sz="1600" i="1" dirty="0"/>
                <a:t>”</a:t>
              </a:r>
              <a:endParaRPr lang="fr-FR" sz="1600" dirty="0"/>
            </a:p>
          </p:txBody>
        </p:sp>
      </p:grpSp>
      <p:pic>
        <p:nvPicPr>
          <p:cNvPr id="1026" name="Picture 2">
            <a:extLst>
              <a:ext uri="{FF2B5EF4-FFF2-40B4-BE49-F238E27FC236}">
                <a16:creationId xmlns:a16="http://schemas.microsoft.com/office/drawing/2014/main" id="{4BBF1767-97B2-4B53-DFAA-239E16CAD95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57292" y="4019991"/>
            <a:ext cx="5709134" cy="2554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1773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31390-D587-6F30-3959-4862B42603D9}"/>
              </a:ext>
            </a:extLst>
          </p:cNvPr>
          <p:cNvSpPr>
            <a:spLocks noGrp="1"/>
          </p:cNvSpPr>
          <p:nvPr>
            <p:ph type="title"/>
          </p:nvPr>
        </p:nvSpPr>
        <p:spPr/>
        <p:txBody>
          <a:bodyPr/>
          <a:lstStyle/>
          <a:p>
            <a:r>
              <a:rPr lang="fr-FR" dirty="0" err="1"/>
              <a:t>Psychophysics</a:t>
            </a:r>
            <a:r>
              <a:rPr lang="fr-FR" dirty="0"/>
              <a:t>-like </a:t>
            </a:r>
            <a:r>
              <a:rPr lang="fr-FR" dirty="0" err="1"/>
              <a:t>Paradigms</a:t>
            </a:r>
            <a:endParaRPr lang="en-GB" dirty="0"/>
          </a:p>
        </p:txBody>
      </p:sp>
      <p:sp>
        <p:nvSpPr>
          <p:cNvPr id="3" name="TextBox 2">
            <a:extLst>
              <a:ext uri="{FF2B5EF4-FFF2-40B4-BE49-F238E27FC236}">
                <a16:creationId xmlns:a16="http://schemas.microsoft.com/office/drawing/2014/main" id="{BF14ACC9-A4BC-BF07-5B82-70926AD49059}"/>
              </a:ext>
            </a:extLst>
          </p:cNvPr>
          <p:cNvSpPr txBox="1"/>
          <p:nvPr/>
        </p:nvSpPr>
        <p:spPr>
          <a:xfrm>
            <a:off x="252971" y="1674674"/>
            <a:ext cx="5960793" cy="2585323"/>
          </a:xfrm>
          <a:prstGeom prst="rect">
            <a:avLst/>
          </a:prstGeom>
          <a:noFill/>
        </p:spPr>
        <p:txBody>
          <a:bodyPr wrap="square">
            <a:spAutoFit/>
          </a:bodyPr>
          <a:lstStyle/>
          <a:p>
            <a:r>
              <a:rPr lang="fr-FR" b="1" dirty="0" err="1">
                <a:solidFill>
                  <a:srgbClr val="FF0000"/>
                </a:solidFill>
              </a:rPr>
              <a:t>Cardioception</a:t>
            </a:r>
            <a:endParaRPr lang="fr-FR" b="1" dirty="0">
              <a:solidFill>
                <a:srgbClr val="FF0000"/>
              </a:solidFill>
            </a:endParaRPr>
          </a:p>
          <a:p>
            <a:endParaRPr lang="fr-FR" b="1" dirty="0"/>
          </a:p>
          <a:p>
            <a:pPr marL="285750" indent="-285750">
              <a:buFont typeface="Wingdings" panose="05000000000000000000" pitchFamily="2" charset="2"/>
              <a:buChar char="v"/>
            </a:pPr>
            <a:r>
              <a:rPr lang="en-GB" b="1" i="0" dirty="0">
                <a:solidFill>
                  <a:srgbClr val="1F2328"/>
                </a:solidFill>
                <a:effectLst/>
              </a:rPr>
              <a:t>Heart Rate Discrimination Task </a:t>
            </a:r>
            <a:r>
              <a:rPr lang="fr-FR" sz="1000" dirty="0"/>
              <a:t>(Legrand et al., 2022)</a:t>
            </a:r>
          </a:p>
          <a:p>
            <a:endParaRPr lang="en-US" dirty="0"/>
          </a:p>
          <a:p>
            <a:r>
              <a:rPr lang="fr-FR" b="1" dirty="0" err="1">
                <a:solidFill>
                  <a:srgbClr val="0070C0"/>
                </a:solidFill>
              </a:rPr>
              <a:t>Respiroception</a:t>
            </a:r>
            <a:endParaRPr lang="fr-FR" b="1" dirty="0">
              <a:solidFill>
                <a:srgbClr val="0070C0"/>
              </a:solidFill>
            </a:endParaRPr>
          </a:p>
          <a:p>
            <a:endParaRPr lang="fr-FR" b="1" dirty="0"/>
          </a:p>
          <a:p>
            <a:pPr marL="285750" indent="-285750">
              <a:buFont typeface="Wingdings" panose="05000000000000000000" pitchFamily="2" charset="2"/>
              <a:buChar char="v"/>
            </a:pPr>
            <a:r>
              <a:rPr lang="fr-FR" b="1" dirty="0" err="1"/>
              <a:t>Respiratory</a:t>
            </a:r>
            <a:r>
              <a:rPr lang="fr-FR" b="1" dirty="0"/>
              <a:t> Resistance </a:t>
            </a:r>
            <a:r>
              <a:rPr lang="fr-FR" b="1" dirty="0" err="1"/>
              <a:t>Sensitivity</a:t>
            </a:r>
            <a:r>
              <a:rPr lang="fr-FR" b="1" dirty="0"/>
              <a:t> </a:t>
            </a:r>
            <a:r>
              <a:rPr lang="fr-FR" b="1" dirty="0" err="1"/>
              <a:t>Task</a:t>
            </a:r>
            <a:r>
              <a:rPr lang="fr-FR" b="1" dirty="0"/>
              <a:t> </a:t>
            </a:r>
            <a:r>
              <a:rPr lang="fr-FR" sz="1000" dirty="0"/>
              <a:t>(</a:t>
            </a:r>
            <a:r>
              <a:rPr lang="fr-FR" sz="1000" dirty="0" err="1"/>
              <a:t>Nikolova</a:t>
            </a:r>
            <a:r>
              <a:rPr lang="fr-FR" sz="1000" dirty="0"/>
              <a:t>, 2021) </a:t>
            </a:r>
          </a:p>
          <a:p>
            <a:endParaRPr lang="en-US" dirty="0"/>
          </a:p>
          <a:p>
            <a:pPr marL="742950" lvl="1" indent="-285750">
              <a:buFont typeface="Arial" panose="020B0604020202020204" pitchFamily="34" charset="0"/>
              <a:buChar char="•"/>
            </a:pPr>
            <a:endParaRPr lang="en-US" dirty="0"/>
          </a:p>
        </p:txBody>
      </p:sp>
      <p:pic>
        <p:nvPicPr>
          <p:cNvPr id="2050" name="Picture 2">
            <a:extLst>
              <a:ext uri="{FF2B5EF4-FFF2-40B4-BE49-F238E27FC236}">
                <a16:creationId xmlns:a16="http://schemas.microsoft.com/office/drawing/2014/main" id="{DC810094-9F01-3AE5-76FB-BDEB0485E19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999258" y="1546076"/>
            <a:ext cx="6192742" cy="335843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f1">
            <a:extLst>
              <a:ext uri="{FF2B5EF4-FFF2-40B4-BE49-F238E27FC236}">
                <a16:creationId xmlns:a16="http://schemas.microsoft.com/office/drawing/2014/main" id="{1B63C8CB-D7B4-7273-B51B-4DB11134F79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2971" y="4309482"/>
            <a:ext cx="4623056" cy="2375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6691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76059-0BDD-9922-218A-290E19F90F21}"/>
              </a:ext>
            </a:extLst>
          </p:cNvPr>
          <p:cNvSpPr>
            <a:spLocks noGrp="1"/>
          </p:cNvSpPr>
          <p:nvPr>
            <p:ph type="title"/>
          </p:nvPr>
        </p:nvSpPr>
        <p:spPr/>
        <p:txBody>
          <a:bodyPr/>
          <a:lstStyle/>
          <a:p>
            <a:r>
              <a:rPr lang="fr-FR" dirty="0" err="1"/>
              <a:t>Neuroimaging</a:t>
            </a:r>
            <a:endParaRPr lang="en-GB" dirty="0"/>
          </a:p>
        </p:txBody>
      </p:sp>
      <p:sp>
        <p:nvSpPr>
          <p:cNvPr id="3" name="TextBox 2">
            <a:extLst>
              <a:ext uri="{FF2B5EF4-FFF2-40B4-BE49-F238E27FC236}">
                <a16:creationId xmlns:a16="http://schemas.microsoft.com/office/drawing/2014/main" id="{037852A8-E2AF-946B-E102-6804487FE6E1}"/>
              </a:ext>
            </a:extLst>
          </p:cNvPr>
          <p:cNvSpPr txBox="1"/>
          <p:nvPr/>
        </p:nvSpPr>
        <p:spPr>
          <a:xfrm>
            <a:off x="252971" y="1674674"/>
            <a:ext cx="7734174" cy="3139321"/>
          </a:xfrm>
          <a:prstGeom prst="rect">
            <a:avLst/>
          </a:prstGeom>
          <a:noFill/>
        </p:spPr>
        <p:txBody>
          <a:bodyPr wrap="square">
            <a:spAutoFit/>
          </a:bodyPr>
          <a:lstStyle/>
          <a:p>
            <a:r>
              <a:rPr lang="fr-FR" b="1" dirty="0" err="1"/>
              <a:t>Heartbeat</a:t>
            </a:r>
            <a:r>
              <a:rPr lang="fr-FR" b="1" dirty="0"/>
              <a:t> </a:t>
            </a:r>
            <a:r>
              <a:rPr lang="fr-FR" b="1" dirty="0" err="1"/>
              <a:t>Evoked</a:t>
            </a:r>
            <a:r>
              <a:rPr lang="fr-FR" b="1" dirty="0"/>
              <a:t> </a:t>
            </a:r>
            <a:r>
              <a:rPr lang="fr-FR" b="1" dirty="0" err="1"/>
              <a:t>Potential</a:t>
            </a:r>
            <a:r>
              <a:rPr lang="fr-FR" b="1" dirty="0"/>
              <a:t> (HEP)</a:t>
            </a:r>
          </a:p>
          <a:p>
            <a:pPr marL="285750" indent="-285750">
              <a:buFont typeface="Wingdings" panose="05000000000000000000" pitchFamily="2" charset="2"/>
              <a:buChar char="v"/>
            </a:pPr>
            <a:endParaRPr lang="en-US" dirty="0"/>
          </a:p>
          <a:p>
            <a:pPr marL="285750" indent="-285750">
              <a:buFont typeface="Arial" panose="020B0604020202020204" pitchFamily="34" charset="0"/>
              <a:buChar char="•"/>
            </a:pPr>
            <a:r>
              <a:rPr lang="en-US" dirty="0"/>
              <a:t>Marker of the “processing” of heart beats in the brain</a:t>
            </a:r>
          </a:p>
          <a:p>
            <a:pPr marL="285750" indent="-285750">
              <a:buFont typeface="Arial" panose="020B0604020202020204" pitchFamily="34" charset="0"/>
              <a:buChar char="•"/>
            </a:pPr>
            <a:r>
              <a:rPr lang="en-US" dirty="0"/>
              <a:t>Potentially a direct marker of </a:t>
            </a:r>
            <a:r>
              <a:rPr lang="en-US" dirty="0" err="1"/>
              <a:t>cardioception</a:t>
            </a:r>
            <a:endParaRPr lang="en-US" dirty="0"/>
          </a:p>
          <a:p>
            <a:pPr marL="285750" indent="-285750">
              <a:buFont typeface="Arial" panose="020B0604020202020204" pitchFamily="34" charset="0"/>
              <a:buChar char="•"/>
            </a:pPr>
            <a:r>
              <a:rPr lang="en-US" dirty="0"/>
              <a:t>But:</a:t>
            </a:r>
          </a:p>
          <a:p>
            <a:pPr marL="742950" lvl="1" indent="-285750">
              <a:buFont typeface="Arial" panose="020B0604020202020204" pitchFamily="34" charset="0"/>
              <a:buChar char="•"/>
            </a:pPr>
            <a:r>
              <a:rPr lang="en-GB" dirty="0"/>
              <a:t>Moderate association between HEP amplitude and behavioural measures of interoception </a:t>
            </a:r>
            <a:r>
              <a:rPr lang="en-GB" sz="1000" dirty="0"/>
              <a:t>(Coll, 2021)</a:t>
            </a:r>
            <a:endParaRPr lang="en-US" sz="1000" dirty="0"/>
          </a:p>
          <a:p>
            <a:pPr marL="742950" lvl="1" indent="-285750">
              <a:buFont typeface="Arial" panose="020B0604020202020204" pitchFamily="34" charset="0"/>
              <a:buChar char="•"/>
            </a:pPr>
            <a:r>
              <a:rPr lang="en-US" dirty="0"/>
              <a:t>Unclear topology &amp; timing</a:t>
            </a:r>
          </a:p>
          <a:p>
            <a:pPr marL="742950" lvl="1" indent="-285750">
              <a:buFont typeface="Arial" panose="020B0604020202020204" pitchFamily="34" charset="0"/>
              <a:buChar char="•"/>
            </a:pPr>
            <a:r>
              <a:rPr lang="en-US" dirty="0"/>
              <a:t>Lack of standardized protocols</a:t>
            </a:r>
          </a:p>
          <a:p>
            <a:pPr marL="742950" lvl="1" indent="-285750">
              <a:buFont typeface="Arial" panose="020B0604020202020204" pitchFamily="34" charset="0"/>
              <a:buChar char="•"/>
            </a:pPr>
            <a:r>
              <a:rPr lang="en-US" dirty="0"/>
              <a:t>Unclear meaning (cognitive elaboration? Preconscious?)</a:t>
            </a:r>
          </a:p>
          <a:p>
            <a:pPr marL="742950" lvl="1" indent="-285750">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B66A3201-2F9B-E79B-7E23-AC24819E4FBD}"/>
              </a:ext>
            </a:extLst>
          </p:cNvPr>
          <p:cNvPicPr>
            <a:picLocks noChangeAspect="1"/>
          </p:cNvPicPr>
          <p:nvPr/>
        </p:nvPicPr>
        <p:blipFill>
          <a:blip r:embed="rId2"/>
          <a:stretch>
            <a:fillRect/>
          </a:stretch>
        </p:blipFill>
        <p:spPr>
          <a:xfrm>
            <a:off x="252971" y="5183326"/>
            <a:ext cx="3283131" cy="1261550"/>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DE9E9D60-1AAD-EA19-4F15-ADA1B9C21B28}"/>
              </a:ext>
            </a:extLst>
          </p:cNvPr>
          <p:cNvPicPr>
            <a:picLocks noChangeAspect="1"/>
          </p:cNvPicPr>
          <p:nvPr/>
        </p:nvPicPr>
        <p:blipFill>
          <a:blip r:embed="rId3"/>
          <a:stretch>
            <a:fillRect/>
          </a:stretch>
        </p:blipFill>
        <p:spPr>
          <a:xfrm>
            <a:off x="4546565" y="4530459"/>
            <a:ext cx="3440580" cy="2234566"/>
          </a:xfrm>
          <a:prstGeom prst="rect">
            <a:avLst/>
          </a:prstGeom>
        </p:spPr>
      </p:pic>
      <p:pic>
        <p:nvPicPr>
          <p:cNvPr id="3078" name="Picture 6">
            <a:extLst>
              <a:ext uri="{FF2B5EF4-FFF2-40B4-BE49-F238E27FC236}">
                <a16:creationId xmlns:a16="http://schemas.microsoft.com/office/drawing/2014/main" id="{0C8B0BB5-EC9E-427F-A951-694257279CB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58053" y="2431240"/>
            <a:ext cx="3928664" cy="4287982"/>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QRS Complex | Learn the Heart">
            <a:extLst>
              <a:ext uri="{FF2B5EF4-FFF2-40B4-BE49-F238E27FC236}">
                <a16:creationId xmlns:a16="http://schemas.microsoft.com/office/drawing/2014/main" id="{40794754-519B-81F8-FF7F-E2EDBBDCF75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280277" y="768927"/>
            <a:ext cx="1736560" cy="1662313"/>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AA674530-BB3F-CE67-7D89-14098D0CB08F}"/>
              </a:ext>
            </a:extLst>
          </p:cNvPr>
          <p:cNvCxnSpPr>
            <a:cxnSpLocks/>
          </p:cNvCxnSpPr>
          <p:nvPr/>
        </p:nvCxnSpPr>
        <p:spPr>
          <a:xfrm>
            <a:off x="8963888" y="1309255"/>
            <a:ext cx="0" cy="2119745"/>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34405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01F201D2-F80B-DF11-12A2-DB6A50A985F4}"/>
              </a:ext>
            </a:extLst>
          </p:cNvPr>
          <p:cNvSpPr/>
          <p:nvPr/>
        </p:nvSpPr>
        <p:spPr>
          <a:xfrm>
            <a:off x="5172075" y="5716967"/>
            <a:ext cx="1878806" cy="1007269"/>
          </a:xfrm>
          <a:prstGeom prst="rect">
            <a:avLst/>
          </a:prstGeom>
          <a:solidFill>
            <a:srgbClr val="FFFD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8167DE1-3513-4F45-8489-6E8A5A8FC8A2}"/>
              </a:ext>
            </a:extLst>
          </p:cNvPr>
          <p:cNvSpPr>
            <a:spLocks noGrp="1"/>
          </p:cNvSpPr>
          <p:nvPr>
            <p:ph type="title"/>
          </p:nvPr>
        </p:nvSpPr>
        <p:spPr/>
        <p:txBody>
          <a:bodyPr/>
          <a:lstStyle/>
          <a:p>
            <a:r>
              <a:rPr lang="fr-FR" dirty="0" err="1"/>
              <a:t>Measuring</a:t>
            </a:r>
            <a:r>
              <a:rPr lang="fr-FR" dirty="0"/>
              <a:t> </a:t>
            </a:r>
            <a:r>
              <a:rPr lang="fr-FR" dirty="0" err="1"/>
              <a:t>Interoception</a:t>
            </a:r>
            <a:endParaRPr lang="en-GB" dirty="0"/>
          </a:p>
        </p:txBody>
      </p:sp>
      <p:sp>
        <p:nvSpPr>
          <p:cNvPr id="5" name="Rectangle 4">
            <a:extLst>
              <a:ext uri="{FF2B5EF4-FFF2-40B4-BE49-F238E27FC236}">
                <a16:creationId xmlns:a16="http://schemas.microsoft.com/office/drawing/2014/main" id="{E78C9A52-01DA-C3EB-C61B-62B6E193B58E}"/>
              </a:ext>
            </a:extLst>
          </p:cNvPr>
          <p:cNvSpPr/>
          <p:nvPr/>
        </p:nvSpPr>
        <p:spPr>
          <a:xfrm>
            <a:off x="161428" y="1422884"/>
            <a:ext cx="5684382" cy="9144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Direct</a:t>
            </a:r>
          </a:p>
          <a:p>
            <a:pPr algn="ctr"/>
            <a:r>
              <a:rPr lang="en-GB" sz="1100" dirty="0"/>
              <a:t>Capturing interoceptive processes</a:t>
            </a:r>
          </a:p>
        </p:txBody>
      </p:sp>
      <p:sp>
        <p:nvSpPr>
          <p:cNvPr id="6" name="Rectangle 5">
            <a:extLst>
              <a:ext uri="{FF2B5EF4-FFF2-40B4-BE49-F238E27FC236}">
                <a16:creationId xmlns:a16="http://schemas.microsoft.com/office/drawing/2014/main" id="{D50B4F9E-749A-9317-9E9B-B18654D688E3}"/>
              </a:ext>
            </a:extLst>
          </p:cNvPr>
          <p:cNvSpPr/>
          <p:nvPr/>
        </p:nvSpPr>
        <p:spPr>
          <a:xfrm>
            <a:off x="6346190" y="1422884"/>
            <a:ext cx="5684381" cy="9144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Indirect</a:t>
            </a:r>
          </a:p>
          <a:p>
            <a:pPr algn="ctr"/>
            <a:r>
              <a:rPr lang="en-GB" sz="1100" dirty="0"/>
              <a:t>Measuring the coupling between physiology and neurocognition</a:t>
            </a:r>
          </a:p>
        </p:txBody>
      </p:sp>
      <p:cxnSp>
        <p:nvCxnSpPr>
          <p:cNvPr id="8" name="Straight Arrow Connector 7">
            <a:extLst>
              <a:ext uri="{FF2B5EF4-FFF2-40B4-BE49-F238E27FC236}">
                <a16:creationId xmlns:a16="http://schemas.microsoft.com/office/drawing/2014/main" id="{07A689A9-5CCE-5F49-694B-C0615B4B314C}"/>
              </a:ext>
            </a:extLst>
          </p:cNvPr>
          <p:cNvCxnSpPr>
            <a:cxnSpLocks/>
            <a:stCxn id="5" idx="3"/>
            <a:endCxn id="6" idx="1"/>
          </p:cNvCxnSpPr>
          <p:nvPr/>
        </p:nvCxnSpPr>
        <p:spPr>
          <a:xfrm>
            <a:off x="5845810" y="1880084"/>
            <a:ext cx="500380" cy="0"/>
          </a:xfrm>
          <a:prstGeom prst="straightConnector1">
            <a:avLst/>
          </a:prstGeom>
          <a:ln w="28575">
            <a:prstDash val="sysDot"/>
            <a:tailEnd type="triangle"/>
          </a:ln>
        </p:spPr>
        <p:style>
          <a:lnRef idx="1">
            <a:schemeClr val="dk1"/>
          </a:lnRef>
          <a:fillRef idx="0">
            <a:schemeClr val="dk1"/>
          </a:fillRef>
          <a:effectRef idx="0">
            <a:schemeClr val="dk1"/>
          </a:effectRef>
          <a:fontRef idx="minor">
            <a:schemeClr val="tx1"/>
          </a:fontRef>
        </p:style>
      </p:cxnSp>
      <p:sp>
        <p:nvSpPr>
          <p:cNvPr id="11" name="Rectangle 10">
            <a:extLst>
              <a:ext uri="{FF2B5EF4-FFF2-40B4-BE49-F238E27FC236}">
                <a16:creationId xmlns:a16="http://schemas.microsoft.com/office/drawing/2014/main" id="{261EEB53-209E-E40B-CFE3-829D2890AEE6}"/>
              </a:ext>
            </a:extLst>
          </p:cNvPr>
          <p:cNvSpPr/>
          <p:nvPr/>
        </p:nvSpPr>
        <p:spPr>
          <a:xfrm>
            <a:off x="161427" y="2743200"/>
            <a:ext cx="2592000" cy="9144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Objective</a:t>
            </a:r>
          </a:p>
          <a:p>
            <a:pPr algn="ctr"/>
            <a:r>
              <a:rPr lang="en-GB" sz="1100" dirty="0"/>
              <a:t>Signalling and processing aspects</a:t>
            </a:r>
          </a:p>
        </p:txBody>
      </p:sp>
      <p:sp>
        <p:nvSpPr>
          <p:cNvPr id="12" name="Rectangle 11">
            <a:extLst>
              <a:ext uri="{FF2B5EF4-FFF2-40B4-BE49-F238E27FC236}">
                <a16:creationId xmlns:a16="http://schemas.microsoft.com/office/drawing/2014/main" id="{EDBFBFE4-7754-B71A-EA68-4D66098B35AB}"/>
              </a:ext>
            </a:extLst>
          </p:cNvPr>
          <p:cNvSpPr/>
          <p:nvPr/>
        </p:nvSpPr>
        <p:spPr>
          <a:xfrm>
            <a:off x="3253809" y="2743200"/>
            <a:ext cx="25920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Subjective</a:t>
            </a:r>
          </a:p>
          <a:p>
            <a:pPr algn="ctr"/>
            <a:r>
              <a:rPr lang="en-GB" sz="1100" dirty="0"/>
              <a:t>Conscious metacognitive interpretation</a:t>
            </a:r>
          </a:p>
        </p:txBody>
      </p:sp>
      <p:sp>
        <p:nvSpPr>
          <p:cNvPr id="13" name="Rectangle: Rounded Corners 12">
            <a:extLst>
              <a:ext uri="{FF2B5EF4-FFF2-40B4-BE49-F238E27FC236}">
                <a16:creationId xmlns:a16="http://schemas.microsoft.com/office/drawing/2014/main" id="{A1B363BA-29B4-A5D9-94D3-098A208C9E57}"/>
              </a:ext>
            </a:extLst>
          </p:cNvPr>
          <p:cNvSpPr/>
          <p:nvPr/>
        </p:nvSpPr>
        <p:spPr>
          <a:xfrm>
            <a:off x="4635747" y="5557244"/>
            <a:ext cx="1976146" cy="1174817"/>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a:t>Questionnaires</a:t>
            </a:r>
          </a:p>
          <a:p>
            <a:pPr marL="171450" indent="-171450">
              <a:buFont typeface="Arial" panose="020B0604020202020204" pitchFamily="34" charset="0"/>
              <a:buChar char="•"/>
            </a:pPr>
            <a:r>
              <a:rPr lang="en-GB" sz="1100" dirty="0"/>
              <a:t>MAIA, IAS…</a:t>
            </a:r>
          </a:p>
          <a:p>
            <a:pPr marL="171450" indent="-171450">
              <a:buFont typeface="Arial" panose="020B0604020202020204" pitchFamily="34" charset="0"/>
              <a:buChar char="•"/>
            </a:pPr>
            <a:endParaRPr lang="en-GB" sz="1100" dirty="0"/>
          </a:p>
          <a:p>
            <a:r>
              <a:rPr lang="en-GB" sz="1100" b="1" dirty="0"/>
              <a:t>Self-reports</a:t>
            </a:r>
          </a:p>
          <a:p>
            <a:pPr marL="171450" indent="-171450">
              <a:buFont typeface="Arial" panose="020B0604020202020204" pitchFamily="34" charset="0"/>
              <a:buChar char="•"/>
            </a:pPr>
            <a:r>
              <a:rPr lang="en-GB" sz="1100" dirty="0"/>
              <a:t>Scales of confidence / performance</a:t>
            </a:r>
          </a:p>
        </p:txBody>
      </p:sp>
      <p:sp>
        <p:nvSpPr>
          <p:cNvPr id="14" name="Rectangle 13">
            <a:extLst>
              <a:ext uri="{FF2B5EF4-FFF2-40B4-BE49-F238E27FC236}">
                <a16:creationId xmlns:a16="http://schemas.microsoft.com/office/drawing/2014/main" id="{EAC6BD0B-85F5-1ECA-00C2-0AA57DA3A8E5}"/>
              </a:ext>
            </a:extLst>
          </p:cNvPr>
          <p:cNvSpPr/>
          <p:nvPr/>
        </p:nvSpPr>
        <p:spPr>
          <a:xfrm>
            <a:off x="2389809" y="4063517"/>
            <a:ext cx="2160000" cy="9144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Explicit</a:t>
            </a:r>
          </a:p>
          <a:p>
            <a:pPr algn="ctr"/>
            <a:r>
              <a:rPr lang="en-GB" sz="1100" dirty="0"/>
              <a:t>Ask participants to consciously attend interoceptive processes</a:t>
            </a:r>
          </a:p>
        </p:txBody>
      </p:sp>
      <p:sp>
        <p:nvSpPr>
          <p:cNvPr id="15" name="Rectangle: Rounded Corners 14">
            <a:extLst>
              <a:ext uri="{FF2B5EF4-FFF2-40B4-BE49-F238E27FC236}">
                <a16:creationId xmlns:a16="http://schemas.microsoft.com/office/drawing/2014/main" id="{E00C1A47-0AEC-8472-A148-45A679F4AB15}"/>
              </a:ext>
            </a:extLst>
          </p:cNvPr>
          <p:cNvSpPr/>
          <p:nvPr/>
        </p:nvSpPr>
        <p:spPr>
          <a:xfrm>
            <a:off x="9438570" y="5549416"/>
            <a:ext cx="2592000" cy="1174820"/>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err="1"/>
              <a:t>Physiological</a:t>
            </a:r>
            <a:r>
              <a:rPr lang="fr-FR" sz="1100" b="1" dirty="0"/>
              <a:t> indices</a:t>
            </a:r>
          </a:p>
          <a:p>
            <a:pPr marL="171450" indent="-171450">
              <a:buFont typeface="Arial" panose="020B0604020202020204" pitchFamily="34" charset="0"/>
              <a:buChar char="•"/>
            </a:pPr>
            <a:r>
              <a:rPr lang="fr-FR" sz="1100" dirty="0" err="1"/>
              <a:t>Heart</a:t>
            </a:r>
            <a:r>
              <a:rPr lang="fr-FR" sz="1100" dirty="0"/>
              <a:t> Rate </a:t>
            </a:r>
            <a:r>
              <a:rPr lang="fr-FR" sz="1100" dirty="0" err="1"/>
              <a:t>Variability</a:t>
            </a:r>
            <a:r>
              <a:rPr lang="fr-FR" sz="1100" dirty="0"/>
              <a:t> (HRV)</a:t>
            </a:r>
          </a:p>
          <a:p>
            <a:pPr marL="171450" indent="-171450">
              <a:buFont typeface="Arial" panose="020B0604020202020204" pitchFamily="34" charset="0"/>
              <a:buChar char="•"/>
            </a:pPr>
            <a:r>
              <a:rPr lang="fr-FR" sz="1100" dirty="0" err="1"/>
              <a:t>Effect</a:t>
            </a:r>
            <a:r>
              <a:rPr lang="fr-FR" sz="1100" dirty="0"/>
              <a:t> of </a:t>
            </a:r>
            <a:r>
              <a:rPr lang="fr-FR" sz="1100" dirty="0" err="1"/>
              <a:t>cardiac</a:t>
            </a:r>
            <a:r>
              <a:rPr lang="fr-FR" sz="1100" dirty="0"/>
              <a:t> phase</a:t>
            </a:r>
          </a:p>
          <a:p>
            <a:pPr marL="171450" indent="-171450">
              <a:buFont typeface="Arial" panose="020B0604020202020204" pitchFamily="34" charset="0"/>
              <a:buChar char="•"/>
            </a:pPr>
            <a:r>
              <a:rPr lang="fr-FR" sz="1100" dirty="0"/>
              <a:t>…</a:t>
            </a:r>
            <a:endParaRPr lang="en-GB" sz="1100" dirty="0"/>
          </a:p>
        </p:txBody>
      </p:sp>
      <p:sp>
        <p:nvSpPr>
          <p:cNvPr id="16" name="Rectangle 15">
            <a:extLst>
              <a:ext uri="{FF2B5EF4-FFF2-40B4-BE49-F238E27FC236}">
                <a16:creationId xmlns:a16="http://schemas.microsoft.com/office/drawing/2014/main" id="{B83CBBC2-ACB4-F885-A8A1-A4ECCE4FEE1C}"/>
              </a:ext>
            </a:extLst>
          </p:cNvPr>
          <p:cNvSpPr/>
          <p:nvPr/>
        </p:nvSpPr>
        <p:spPr>
          <a:xfrm>
            <a:off x="161427" y="4063517"/>
            <a:ext cx="2160000" cy="9144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err="1"/>
              <a:t>Implicit</a:t>
            </a:r>
            <a:endParaRPr lang="fr-FR" b="1" dirty="0"/>
          </a:p>
          <a:p>
            <a:pPr algn="ctr"/>
            <a:r>
              <a:rPr lang="en-GB" sz="1100" dirty="0"/>
              <a:t>Bypass conscious &amp; metacognitive processes</a:t>
            </a:r>
          </a:p>
        </p:txBody>
      </p:sp>
      <p:sp>
        <p:nvSpPr>
          <p:cNvPr id="17" name="Rectangle: Rounded Corners 16">
            <a:extLst>
              <a:ext uri="{FF2B5EF4-FFF2-40B4-BE49-F238E27FC236}">
                <a16:creationId xmlns:a16="http://schemas.microsoft.com/office/drawing/2014/main" id="{C4628E1C-DF45-F476-6AC5-7891F549A4E0}"/>
              </a:ext>
            </a:extLst>
          </p:cNvPr>
          <p:cNvSpPr/>
          <p:nvPr/>
        </p:nvSpPr>
        <p:spPr>
          <a:xfrm>
            <a:off x="161428" y="5549415"/>
            <a:ext cx="1917403" cy="1174819"/>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a:t>EEG</a:t>
            </a:r>
          </a:p>
          <a:p>
            <a:pPr marL="171450" indent="-171450">
              <a:buFont typeface="Arial" panose="020B0604020202020204" pitchFamily="34" charset="0"/>
              <a:buChar char="•"/>
            </a:pPr>
            <a:r>
              <a:rPr lang="fr-FR" sz="1100" dirty="0" err="1"/>
              <a:t>Heartbeat</a:t>
            </a:r>
            <a:r>
              <a:rPr lang="fr-FR" sz="1100" dirty="0"/>
              <a:t> </a:t>
            </a:r>
            <a:r>
              <a:rPr lang="fr-FR" sz="1100" dirty="0" err="1"/>
              <a:t>Evoked</a:t>
            </a:r>
            <a:r>
              <a:rPr lang="fr-FR" sz="1100" dirty="0"/>
              <a:t> </a:t>
            </a:r>
            <a:r>
              <a:rPr lang="fr-FR" sz="1100" dirty="0" err="1"/>
              <a:t>Potentials</a:t>
            </a:r>
            <a:r>
              <a:rPr lang="fr-FR" sz="1100" dirty="0"/>
              <a:t> (</a:t>
            </a:r>
            <a:r>
              <a:rPr lang="fr-FR" sz="1100" dirty="0" err="1"/>
              <a:t>HEPs</a:t>
            </a:r>
            <a:r>
              <a:rPr lang="fr-FR" sz="1100" dirty="0"/>
              <a:t>) and Fluctuations (</a:t>
            </a:r>
            <a:r>
              <a:rPr lang="fr-FR" sz="1100" dirty="0" err="1"/>
              <a:t>HEFs</a:t>
            </a:r>
            <a:r>
              <a:rPr lang="fr-FR" sz="1100" dirty="0"/>
              <a:t>)</a:t>
            </a:r>
          </a:p>
        </p:txBody>
      </p:sp>
      <p:sp>
        <p:nvSpPr>
          <p:cNvPr id="26" name="Rectangle 25">
            <a:extLst>
              <a:ext uri="{FF2B5EF4-FFF2-40B4-BE49-F238E27FC236}">
                <a16:creationId xmlns:a16="http://schemas.microsoft.com/office/drawing/2014/main" id="{DE0E90C8-9968-4E35-F6DA-AE5F0760C9FA}"/>
              </a:ext>
            </a:extLst>
          </p:cNvPr>
          <p:cNvSpPr/>
          <p:nvPr/>
        </p:nvSpPr>
        <p:spPr>
          <a:xfrm>
            <a:off x="6346191" y="2743200"/>
            <a:ext cx="2592000" cy="914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err="1"/>
              <a:t>Ability</a:t>
            </a:r>
            <a:r>
              <a:rPr lang="fr-FR" b="1" dirty="0"/>
              <a:t> </a:t>
            </a:r>
            <a:r>
              <a:rPr lang="fr-FR" b="1" dirty="0" err="1"/>
              <a:t>level</a:t>
            </a:r>
            <a:r>
              <a:rPr lang="fr-FR" b="1" dirty="0"/>
              <a:t> </a:t>
            </a:r>
          </a:p>
          <a:p>
            <a:pPr algn="ctr"/>
            <a:r>
              <a:rPr lang="fr-FR" sz="1100" dirty="0" err="1"/>
              <a:t>Characteristics</a:t>
            </a:r>
            <a:r>
              <a:rPr lang="fr-FR" sz="1100" dirty="0"/>
              <a:t> </a:t>
            </a:r>
            <a:r>
              <a:rPr lang="fr-FR" sz="1100" dirty="0" err="1"/>
              <a:t>related</a:t>
            </a:r>
            <a:r>
              <a:rPr lang="fr-FR" sz="1100" dirty="0"/>
              <a:t> to </a:t>
            </a:r>
            <a:r>
              <a:rPr lang="fr-FR" sz="1100" dirty="0" err="1"/>
              <a:t>coupling</a:t>
            </a:r>
            <a:endParaRPr lang="fr-FR" sz="1100" dirty="0"/>
          </a:p>
        </p:txBody>
      </p:sp>
      <p:sp>
        <p:nvSpPr>
          <p:cNvPr id="27" name="Rectangle 26">
            <a:extLst>
              <a:ext uri="{FF2B5EF4-FFF2-40B4-BE49-F238E27FC236}">
                <a16:creationId xmlns:a16="http://schemas.microsoft.com/office/drawing/2014/main" id="{B2018225-B35F-DC91-2B77-6ED1EA6F911C}"/>
              </a:ext>
            </a:extLst>
          </p:cNvPr>
          <p:cNvSpPr/>
          <p:nvPr/>
        </p:nvSpPr>
        <p:spPr>
          <a:xfrm>
            <a:off x="9438573" y="2743200"/>
            <a:ext cx="2592000" cy="9144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err="1"/>
              <a:t>Mechanism</a:t>
            </a:r>
            <a:r>
              <a:rPr lang="fr-FR" b="1" dirty="0"/>
              <a:t> </a:t>
            </a:r>
            <a:r>
              <a:rPr lang="fr-FR" b="1" dirty="0" err="1"/>
              <a:t>level</a:t>
            </a:r>
            <a:endParaRPr lang="fr-FR" b="1" dirty="0"/>
          </a:p>
          <a:p>
            <a:pPr algn="ctr"/>
            <a:r>
              <a:rPr lang="fr-FR" sz="1100" dirty="0" err="1"/>
              <a:t>Measures</a:t>
            </a:r>
            <a:r>
              <a:rPr lang="fr-FR" sz="1100" dirty="0"/>
              <a:t> of </a:t>
            </a:r>
          </a:p>
          <a:p>
            <a:pPr algn="ctr"/>
            <a:r>
              <a:rPr lang="fr-FR" sz="1100" dirty="0" err="1"/>
              <a:t>psychophysiological</a:t>
            </a:r>
            <a:r>
              <a:rPr lang="fr-FR" sz="1100" dirty="0"/>
              <a:t> </a:t>
            </a:r>
            <a:r>
              <a:rPr lang="fr-FR" sz="1100" dirty="0" err="1"/>
              <a:t>coupling</a:t>
            </a:r>
            <a:endParaRPr lang="fr-FR" sz="1100" dirty="0"/>
          </a:p>
        </p:txBody>
      </p:sp>
      <p:sp>
        <p:nvSpPr>
          <p:cNvPr id="36" name="Rectangle: Rounded Corners 35">
            <a:extLst>
              <a:ext uri="{FF2B5EF4-FFF2-40B4-BE49-F238E27FC236}">
                <a16:creationId xmlns:a16="http://schemas.microsoft.com/office/drawing/2014/main" id="{8F5A0D74-BB12-88D0-E070-AEA4C3B2AAE5}"/>
              </a:ext>
            </a:extLst>
          </p:cNvPr>
          <p:cNvSpPr/>
          <p:nvPr/>
        </p:nvSpPr>
        <p:spPr>
          <a:xfrm>
            <a:off x="6697831" y="5557244"/>
            <a:ext cx="2654800" cy="1174817"/>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err="1"/>
              <a:t>Assessment</a:t>
            </a:r>
            <a:r>
              <a:rPr lang="fr-FR" sz="1100" b="1" dirty="0"/>
              <a:t> of </a:t>
            </a:r>
            <a:r>
              <a:rPr lang="fr-FR" sz="1100" b="1" dirty="0" err="1"/>
              <a:t>related</a:t>
            </a:r>
            <a:r>
              <a:rPr lang="fr-FR" sz="1100" b="1" dirty="0"/>
              <a:t> traits</a:t>
            </a:r>
          </a:p>
          <a:p>
            <a:pPr marL="171450" indent="-171450">
              <a:buFont typeface="Arial" panose="020B0604020202020204" pitchFamily="34" charset="0"/>
              <a:buChar char="•"/>
            </a:pPr>
            <a:r>
              <a:rPr lang="en-GB" sz="1100" dirty="0"/>
              <a:t>Emotional reactivity / regulation (?)</a:t>
            </a:r>
          </a:p>
          <a:p>
            <a:pPr marL="171450" indent="-171450">
              <a:buFont typeface="Arial" panose="020B0604020202020204" pitchFamily="34" charset="0"/>
              <a:buChar char="•"/>
            </a:pPr>
            <a:r>
              <a:rPr lang="en-GB" sz="1100" dirty="0"/>
              <a:t>Alexithymia (?)</a:t>
            </a:r>
          </a:p>
          <a:p>
            <a:pPr marL="171450" indent="-171450">
              <a:buFont typeface="Arial" panose="020B0604020202020204" pitchFamily="34" charset="0"/>
              <a:buChar char="•"/>
            </a:pPr>
            <a:r>
              <a:rPr lang="en-GB" sz="1100" dirty="0"/>
              <a:t>Mindfulness (?)</a:t>
            </a:r>
          </a:p>
          <a:p>
            <a:pPr marL="171450" indent="-171450">
              <a:buFont typeface="Arial" panose="020B0604020202020204" pitchFamily="34" charset="0"/>
              <a:buChar char="•"/>
            </a:pPr>
            <a:r>
              <a:rPr lang="en-GB" sz="1100" dirty="0"/>
              <a:t>…</a:t>
            </a:r>
          </a:p>
        </p:txBody>
      </p:sp>
      <p:sp>
        <p:nvSpPr>
          <p:cNvPr id="37" name="Rectangle: Rounded Corners 36">
            <a:extLst>
              <a:ext uri="{FF2B5EF4-FFF2-40B4-BE49-F238E27FC236}">
                <a16:creationId xmlns:a16="http://schemas.microsoft.com/office/drawing/2014/main" id="{0C61B247-ADC7-BAC3-E2DA-CE11D00D4E12}"/>
              </a:ext>
            </a:extLst>
          </p:cNvPr>
          <p:cNvSpPr/>
          <p:nvPr/>
        </p:nvSpPr>
        <p:spPr>
          <a:xfrm>
            <a:off x="2164769" y="5557244"/>
            <a:ext cx="2385040" cy="1174819"/>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err="1"/>
              <a:t>Tasks</a:t>
            </a:r>
            <a:endParaRPr lang="fr-FR" sz="1100" b="1" dirty="0"/>
          </a:p>
          <a:p>
            <a:pPr marL="171450" indent="-171450">
              <a:buFont typeface="Arial" panose="020B0604020202020204" pitchFamily="34" charset="0"/>
              <a:buChar char="•"/>
            </a:pPr>
            <a:r>
              <a:rPr lang="fr-FR" sz="1100" dirty="0" err="1"/>
              <a:t>Heartbeat</a:t>
            </a:r>
            <a:r>
              <a:rPr lang="fr-FR" sz="1100" dirty="0"/>
              <a:t> </a:t>
            </a:r>
            <a:r>
              <a:rPr lang="fr-FR" sz="1100" dirty="0" err="1"/>
              <a:t>Counting</a:t>
            </a:r>
            <a:r>
              <a:rPr lang="fr-FR" sz="1100" dirty="0"/>
              <a:t> </a:t>
            </a:r>
            <a:r>
              <a:rPr lang="fr-FR" sz="1100" dirty="0" err="1"/>
              <a:t>Task</a:t>
            </a:r>
            <a:endParaRPr lang="fr-FR" sz="1100" dirty="0"/>
          </a:p>
          <a:p>
            <a:pPr marL="171450" indent="-171450">
              <a:buFont typeface="Arial" panose="020B0604020202020204" pitchFamily="34" charset="0"/>
              <a:buChar char="•"/>
            </a:pPr>
            <a:r>
              <a:rPr lang="fr-FR" sz="1100" dirty="0" err="1"/>
              <a:t>Heartbeat</a:t>
            </a:r>
            <a:r>
              <a:rPr lang="fr-FR" sz="1100" dirty="0"/>
              <a:t> </a:t>
            </a:r>
            <a:r>
              <a:rPr lang="fr-FR" sz="1100" dirty="0" err="1"/>
              <a:t>Tracking</a:t>
            </a:r>
            <a:r>
              <a:rPr lang="fr-FR" sz="1100" dirty="0"/>
              <a:t> </a:t>
            </a:r>
            <a:r>
              <a:rPr lang="fr-FR" sz="1100" dirty="0" err="1"/>
              <a:t>Task</a:t>
            </a:r>
            <a:endParaRPr lang="fr-FR" sz="1100" dirty="0"/>
          </a:p>
          <a:p>
            <a:pPr marL="171450" indent="-171450">
              <a:buFont typeface="Arial" panose="020B0604020202020204" pitchFamily="34" charset="0"/>
              <a:buChar char="•"/>
            </a:pPr>
            <a:r>
              <a:rPr lang="fr-FR" sz="1100" dirty="0" err="1"/>
              <a:t>Heartbeat</a:t>
            </a:r>
            <a:r>
              <a:rPr lang="fr-FR" sz="1100" dirty="0"/>
              <a:t> Discrimination </a:t>
            </a:r>
            <a:r>
              <a:rPr lang="fr-FR" sz="1100" dirty="0" err="1"/>
              <a:t>Task</a:t>
            </a:r>
            <a:endParaRPr lang="fr-FR" sz="1100" dirty="0"/>
          </a:p>
          <a:p>
            <a:pPr marL="171450" indent="-171450">
              <a:buFont typeface="Arial" panose="020B0604020202020204" pitchFamily="34" charset="0"/>
              <a:buChar char="•"/>
            </a:pPr>
            <a:r>
              <a:rPr lang="fr-FR" sz="1100" dirty="0"/>
              <a:t>…</a:t>
            </a:r>
            <a:endParaRPr lang="en-GB" sz="1100" dirty="0"/>
          </a:p>
        </p:txBody>
      </p:sp>
      <p:cxnSp>
        <p:nvCxnSpPr>
          <p:cNvPr id="51" name="Straight Arrow Connector 50">
            <a:extLst>
              <a:ext uri="{FF2B5EF4-FFF2-40B4-BE49-F238E27FC236}">
                <a16:creationId xmlns:a16="http://schemas.microsoft.com/office/drawing/2014/main" id="{7830B408-1B82-3942-EAF5-CDB00AC426DC}"/>
              </a:ext>
            </a:extLst>
          </p:cNvPr>
          <p:cNvCxnSpPr>
            <a:cxnSpLocks/>
            <a:stCxn id="11" idx="2"/>
            <a:endCxn id="16" idx="0"/>
          </p:cNvCxnSpPr>
          <p:nvPr/>
        </p:nvCxnSpPr>
        <p:spPr>
          <a:xfrm flipH="1">
            <a:off x="1241427" y="3657600"/>
            <a:ext cx="216000" cy="405917"/>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54" name="Straight Arrow Connector 53">
            <a:extLst>
              <a:ext uri="{FF2B5EF4-FFF2-40B4-BE49-F238E27FC236}">
                <a16:creationId xmlns:a16="http://schemas.microsoft.com/office/drawing/2014/main" id="{1B5C608D-182E-04DD-CA41-6710B1C2F9EA}"/>
              </a:ext>
            </a:extLst>
          </p:cNvPr>
          <p:cNvCxnSpPr>
            <a:cxnSpLocks/>
            <a:stCxn id="11" idx="2"/>
            <a:endCxn id="14" idx="0"/>
          </p:cNvCxnSpPr>
          <p:nvPr/>
        </p:nvCxnSpPr>
        <p:spPr>
          <a:xfrm>
            <a:off x="1457427" y="3657600"/>
            <a:ext cx="2012382" cy="405917"/>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57" name="Straight Arrow Connector 56">
            <a:extLst>
              <a:ext uri="{FF2B5EF4-FFF2-40B4-BE49-F238E27FC236}">
                <a16:creationId xmlns:a16="http://schemas.microsoft.com/office/drawing/2014/main" id="{681D63D4-A01F-1E96-7D73-67367BE7A3F5}"/>
              </a:ext>
            </a:extLst>
          </p:cNvPr>
          <p:cNvCxnSpPr>
            <a:cxnSpLocks/>
            <a:stCxn id="16" idx="2"/>
            <a:endCxn id="17" idx="0"/>
          </p:cNvCxnSpPr>
          <p:nvPr/>
        </p:nvCxnSpPr>
        <p:spPr>
          <a:xfrm flipH="1">
            <a:off x="1120130" y="4977917"/>
            <a:ext cx="121297" cy="571498"/>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0" name="Straight Arrow Connector 59">
            <a:extLst>
              <a:ext uri="{FF2B5EF4-FFF2-40B4-BE49-F238E27FC236}">
                <a16:creationId xmlns:a16="http://schemas.microsoft.com/office/drawing/2014/main" id="{9C2B6001-F660-58C3-4144-49D931D430D7}"/>
              </a:ext>
            </a:extLst>
          </p:cNvPr>
          <p:cNvCxnSpPr>
            <a:cxnSpLocks/>
            <a:stCxn id="14" idx="2"/>
            <a:endCxn id="37" idx="0"/>
          </p:cNvCxnSpPr>
          <p:nvPr/>
        </p:nvCxnSpPr>
        <p:spPr>
          <a:xfrm flipH="1">
            <a:off x="3357289" y="4977917"/>
            <a:ext cx="112520" cy="579327"/>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3" name="Straight Arrow Connector 62">
            <a:extLst>
              <a:ext uri="{FF2B5EF4-FFF2-40B4-BE49-F238E27FC236}">
                <a16:creationId xmlns:a16="http://schemas.microsoft.com/office/drawing/2014/main" id="{7DF8EC7D-72E3-0D04-76F2-DFDE177B657B}"/>
              </a:ext>
            </a:extLst>
          </p:cNvPr>
          <p:cNvCxnSpPr>
            <a:cxnSpLocks/>
            <a:stCxn id="12" idx="2"/>
            <a:endCxn id="13" idx="0"/>
          </p:cNvCxnSpPr>
          <p:nvPr/>
        </p:nvCxnSpPr>
        <p:spPr>
          <a:xfrm>
            <a:off x="4549809" y="3657600"/>
            <a:ext cx="1074011" cy="1899644"/>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6" name="Straight Arrow Connector 65">
            <a:extLst>
              <a:ext uri="{FF2B5EF4-FFF2-40B4-BE49-F238E27FC236}">
                <a16:creationId xmlns:a16="http://schemas.microsoft.com/office/drawing/2014/main" id="{9B598472-C250-BA40-E4A0-7D560C3E6F8C}"/>
              </a:ext>
            </a:extLst>
          </p:cNvPr>
          <p:cNvCxnSpPr>
            <a:cxnSpLocks/>
            <a:stCxn id="26" idx="2"/>
            <a:endCxn id="36" idx="0"/>
          </p:cNvCxnSpPr>
          <p:nvPr/>
        </p:nvCxnSpPr>
        <p:spPr>
          <a:xfrm>
            <a:off x="7642191" y="3657600"/>
            <a:ext cx="383040" cy="1899644"/>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CBF70523-FBFD-9003-4364-4E3DDD34CFD6}"/>
              </a:ext>
            </a:extLst>
          </p:cNvPr>
          <p:cNvCxnSpPr>
            <a:cxnSpLocks/>
            <a:stCxn id="27" idx="2"/>
            <a:endCxn id="15" idx="0"/>
          </p:cNvCxnSpPr>
          <p:nvPr/>
        </p:nvCxnSpPr>
        <p:spPr>
          <a:xfrm flipH="1">
            <a:off x="10734570" y="3657600"/>
            <a:ext cx="3" cy="1891816"/>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sp>
        <p:nvSpPr>
          <p:cNvPr id="72" name="Arrow: Down 71">
            <a:extLst>
              <a:ext uri="{FF2B5EF4-FFF2-40B4-BE49-F238E27FC236}">
                <a16:creationId xmlns:a16="http://schemas.microsoft.com/office/drawing/2014/main" id="{FC86862D-B66E-3A41-2CAC-13AE33A42922}"/>
              </a:ext>
            </a:extLst>
          </p:cNvPr>
          <p:cNvSpPr/>
          <p:nvPr/>
        </p:nvSpPr>
        <p:spPr>
          <a:xfrm>
            <a:off x="1064520" y="2337283"/>
            <a:ext cx="785813" cy="405917"/>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Arrow: Down 72">
            <a:extLst>
              <a:ext uri="{FF2B5EF4-FFF2-40B4-BE49-F238E27FC236}">
                <a16:creationId xmlns:a16="http://schemas.microsoft.com/office/drawing/2014/main" id="{B045B2E6-D912-7DF9-4736-B20E9F23B89B}"/>
              </a:ext>
            </a:extLst>
          </p:cNvPr>
          <p:cNvSpPr/>
          <p:nvPr/>
        </p:nvSpPr>
        <p:spPr>
          <a:xfrm>
            <a:off x="4156901" y="2337283"/>
            <a:ext cx="785813" cy="405917"/>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Arrow: Down 73">
            <a:extLst>
              <a:ext uri="{FF2B5EF4-FFF2-40B4-BE49-F238E27FC236}">
                <a16:creationId xmlns:a16="http://schemas.microsoft.com/office/drawing/2014/main" id="{F28B2654-325B-2028-EFA8-746F1B3E0D00}"/>
              </a:ext>
            </a:extLst>
          </p:cNvPr>
          <p:cNvSpPr/>
          <p:nvPr/>
        </p:nvSpPr>
        <p:spPr>
          <a:xfrm>
            <a:off x="7249283" y="2337284"/>
            <a:ext cx="785813" cy="405916"/>
          </a:xfrm>
          <a:prstGeom prst="down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Arrow: Down 74">
            <a:extLst>
              <a:ext uri="{FF2B5EF4-FFF2-40B4-BE49-F238E27FC236}">
                <a16:creationId xmlns:a16="http://schemas.microsoft.com/office/drawing/2014/main" id="{F29971E1-C29A-CD23-9486-B5EC5F6C2093}"/>
              </a:ext>
            </a:extLst>
          </p:cNvPr>
          <p:cNvSpPr/>
          <p:nvPr/>
        </p:nvSpPr>
        <p:spPr>
          <a:xfrm>
            <a:off x="10341667" y="2337284"/>
            <a:ext cx="785813" cy="405916"/>
          </a:xfrm>
          <a:prstGeom prst="down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Freeform: Shape 40">
            <a:extLst>
              <a:ext uri="{FF2B5EF4-FFF2-40B4-BE49-F238E27FC236}">
                <a16:creationId xmlns:a16="http://schemas.microsoft.com/office/drawing/2014/main" id="{4A698708-BDE1-312C-F133-B0E0A5865F22}"/>
              </a:ext>
            </a:extLst>
          </p:cNvPr>
          <p:cNvSpPr/>
          <p:nvPr/>
        </p:nvSpPr>
        <p:spPr>
          <a:xfrm>
            <a:off x="1469842" y="5126817"/>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42" name="Freeform: Shape 41">
            <a:extLst>
              <a:ext uri="{FF2B5EF4-FFF2-40B4-BE49-F238E27FC236}">
                <a16:creationId xmlns:a16="http://schemas.microsoft.com/office/drawing/2014/main" id="{34982D32-66CE-D4CB-B97A-FE6E3EECCE31}"/>
              </a:ext>
            </a:extLst>
          </p:cNvPr>
          <p:cNvSpPr/>
          <p:nvPr/>
        </p:nvSpPr>
        <p:spPr>
          <a:xfrm>
            <a:off x="3905861" y="5104539"/>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43" name="Freeform: Shape 42">
            <a:extLst>
              <a:ext uri="{FF2B5EF4-FFF2-40B4-BE49-F238E27FC236}">
                <a16:creationId xmlns:a16="http://schemas.microsoft.com/office/drawing/2014/main" id="{2BDFB833-FBE4-9438-0B60-ADC92EA1AC63}"/>
              </a:ext>
            </a:extLst>
          </p:cNvPr>
          <p:cNvSpPr/>
          <p:nvPr/>
        </p:nvSpPr>
        <p:spPr>
          <a:xfrm>
            <a:off x="6058458" y="5104539"/>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44" name="Freeform: Shape 43">
            <a:extLst>
              <a:ext uri="{FF2B5EF4-FFF2-40B4-BE49-F238E27FC236}">
                <a16:creationId xmlns:a16="http://schemas.microsoft.com/office/drawing/2014/main" id="{16AD3679-C6D0-5982-8874-9EA0C4810FD8}"/>
              </a:ext>
            </a:extLst>
          </p:cNvPr>
          <p:cNvSpPr/>
          <p:nvPr/>
        </p:nvSpPr>
        <p:spPr>
          <a:xfrm>
            <a:off x="8740528" y="5110134"/>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3" name="Rectangle 2">
            <a:extLst>
              <a:ext uri="{FF2B5EF4-FFF2-40B4-BE49-F238E27FC236}">
                <a16:creationId xmlns:a16="http://schemas.microsoft.com/office/drawing/2014/main" id="{2A414AC9-738C-F576-474C-A79375ABBAA6}"/>
              </a:ext>
            </a:extLst>
          </p:cNvPr>
          <p:cNvSpPr/>
          <p:nvPr/>
        </p:nvSpPr>
        <p:spPr>
          <a:xfrm>
            <a:off x="105945" y="5215428"/>
            <a:ext cx="924683" cy="282542"/>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r>
              <a:rPr lang="fr-FR" sz="900" i="1" dirty="0" err="1">
                <a:solidFill>
                  <a:schemeClr val="accent3"/>
                </a:solidFill>
              </a:rPr>
              <a:t>Examples</a:t>
            </a:r>
            <a:r>
              <a:rPr lang="fr-FR" sz="900" i="1" dirty="0">
                <a:solidFill>
                  <a:schemeClr val="accent3"/>
                </a:solidFill>
              </a:rPr>
              <a:t> </a:t>
            </a:r>
          </a:p>
          <a:p>
            <a:r>
              <a:rPr lang="fr-FR" sz="900" i="1" dirty="0">
                <a:solidFill>
                  <a:schemeClr val="accent3"/>
                </a:solidFill>
              </a:rPr>
              <a:t>of </a:t>
            </a:r>
            <a:r>
              <a:rPr lang="fr-FR" sz="900" i="1" dirty="0" err="1">
                <a:solidFill>
                  <a:schemeClr val="accent3"/>
                </a:solidFill>
              </a:rPr>
              <a:t>measures</a:t>
            </a:r>
            <a:r>
              <a:rPr lang="fr-FR" sz="900" i="1" dirty="0">
                <a:solidFill>
                  <a:schemeClr val="accent3"/>
                </a:solidFill>
              </a:rPr>
              <a:t> </a:t>
            </a:r>
            <a:endParaRPr lang="en-GB" sz="900" i="1" dirty="0">
              <a:solidFill>
                <a:schemeClr val="accent3"/>
              </a:solidFill>
            </a:endParaRPr>
          </a:p>
        </p:txBody>
      </p:sp>
    </p:spTree>
    <p:extLst>
      <p:ext uri="{BB962C8B-B14F-4D97-AF65-F5344CB8AC3E}">
        <p14:creationId xmlns:p14="http://schemas.microsoft.com/office/powerpoint/2010/main" val="1249344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500"/>
                                        <p:tgtEl>
                                          <p:spTgt spid="7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fade">
                                      <p:cBhvr>
                                        <p:cTn id="15" dur="500"/>
                                        <p:tgtEl>
                                          <p:spTgt spid="5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0"/>
                                        </p:tgtEl>
                                        <p:attrNameLst>
                                          <p:attrName>style.visibility</p:attrName>
                                        </p:attrNameLst>
                                      </p:cBhvr>
                                      <p:to>
                                        <p:strVal val="visible"/>
                                      </p:to>
                                    </p:set>
                                    <p:animEffect transition="in" filter="fade">
                                      <p:cBhvr>
                                        <p:cTn id="23" dur="500"/>
                                        <p:tgtEl>
                                          <p:spTgt spid="6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fade">
                                      <p:cBhvr>
                                        <p:cTn id="26" dur="500"/>
                                        <p:tgtEl>
                                          <p:spTgt spid="3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7"/>
                                        </p:tgtEl>
                                        <p:attrNameLst>
                                          <p:attrName>style.visibility</p:attrName>
                                        </p:attrNameLst>
                                      </p:cBhvr>
                                      <p:to>
                                        <p:strVal val="visible"/>
                                      </p:to>
                                    </p:set>
                                    <p:animEffect transition="in" filter="fade">
                                      <p:cBhvr>
                                        <p:cTn id="42" dur="500"/>
                                        <p:tgtEl>
                                          <p:spTgt spid="5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1"/>
                                        </p:tgtEl>
                                        <p:attrNameLst>
                                          <p:attrName>style.visibility</p:attrName>
                                        </p:attrNameLst>
                                      </p:cBhvr>
                                      <p:to>
                                        <p:strVal val="visible"/>
                                      </p:to>
                                    </p:set>
                                    <p:animEffect transition="in" filter="fade">
                                      <p:cBhvr>
                                        <p:cTn id="48" dur="500"/>
                                        <p:tgtEl>
                                          <p:spTgt spid="41"/>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73"/>
                                        </p:tgtEl>
                                        <p:attrNameLst>
                                          <p:attrName>style.visibility</p:attrName>
                                        </p:attrNameLst>
                                      </p:cBhvr>
                                      <p:to>
                                        <p:strVal val="visible"/>
                                      </p:to>
                                    </p:set>
                                    <p:animEffect transition="in" filter="fade">
                                      <p:cBhvr>
                                        <p:cTn id="53" dur="500"/>
                                        <p:tgtEl>
                                          <p:spTgt spid="7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2"/>
                                        </p:tgtEl>
                                        <p:attrNameLst>
                                          <p:attrName>style.visibility</p:attrName>
                                        </p:attrNameLst>
                                      </p:cBhvr>
                                      <p:to>
                                        <p:strVal val="visible"/>
                                      </p:to>
                                    </p:set>
                                    <p:animEffect transition="in" filter="fade">
                                      <p:cBhvr>
                                        <p:cTn id="56" dur="500"/>
                                        <p:tgtEl>
                                          <p:spTgt spid="12"/>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63"/>
                                        </p:tgtEl>
                                        <p:attrNameLst>
                                          <p:attrName>style.visibility</p:attrName>
                                        </p:attrNameLst>
                                      </p:cBhvr>
                                      <p:to>
                                        <p:strVal val="visible"/>
                                      </p:to>
                                    </p:set>
                                    <p:animEffect transition="in" filter="fade">
                                      <p:cBhvr>
                                        <p:cTn id="61" dur="500"/>
                                        <p:tgtEl>
                                          <p:spTgt spid="6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3"/>
                                        </p:tgtEl>
                                        <p:attrNameLst>
                                          <p:attrName>style.visibility</p:attrName>
                                        </p:attrNameLst>
                                      </p:cBhvr>
                                      <p:to>
                                        <p:strVal val="visible"/>
                                      </p:to>
                                    </p:set>
                                    <p:animEffect transition="in" filter="fade">
                                      <p:cBhvr>
                                        <p:cTn id="64" dur="500"/>
                                        <p:tgtEl>
                                          <p:spTgt spid="1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fade">
                                      <p:cBhvr>
                                        <p:cTn id="67" dur="500"/>
                                        <p:tgtEl>
                                          <p:spTgt spid="42"/>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8"/>
                                        </p:tgtEl>
                                        <p:attrNameLst>
                                          <p:attrName>style.visibility</p:attrName>
                                        </p:attrNameLst>
                                      </p:cBhvr>
                                      <p:to>
                                        <p:strVal val="visible"/>
                                      </p:to>
                                    </p:set>
                                    <p:animEffect transition="in" filter="fade">
                                      <p:cBhvr>
                                        <p:cTn id="72" dur="500"/>
                                        <p:tgtEl>
                                          <p:spTgt spid="8"/>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6"/>
                                        </p:tgtEl>
                                        <p:attrNameLst>
                                          <p:attrName>style.visibility</p:attrName>
                                        </p:attrNameLst>
                                      </p:cBhvr>
                                      <p:to>
                                        <p:strVal val="visible"/>
                                      </p:to>
                                    </p:set>
                                    <p:animEffect transition="in" filter="fade">
                                      <p:cBhvr>
                                        <p:cTn id="75" dur="500"/>
                                        <p:tgtEl>
                                          <p:spTgt spid="6"/>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75"/>
                                        </p:tgtEl>
                                        <p:attrNameLst>
                                          <p:attrName>style.visibility</p:attrName>
                                        </p:attrNameLst>
                                      </p:cBhvr>
                                      <p:to>
                                        <p:strVal val="visible"/>
                                      </p:to>
                                    </p:set>
                                    <p:animEffect transition="in" filter="fade">
                                      <p:cBhvr>
                                        <p:cTn id="80" dur="500"/>
                                        <p:tgtEl>
                                          <p:spTgt spid="75"/>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7"/>
                                        </p:tgtEl>
                                        <p:attrNameLst>
                                          <p:attrName>style.visibility</p:attrName>
                                        </p:attrNameLst>
                                      </p:cBhvr>
                                      <p:to>
                                        <p:strVal val="visible"/>
                                      </p:to>
                                    </p:set>
                                    <p:animEffect transition="in" filter="fade">
                                      <p:cBhvr>
                                        <p:cTn id="83" dur="500"/>
                                        <p:tgtEl>
                                          <p:spTgt spid="27"/>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5"/>
                                        </p:tgtEl>
                                        <p:attrNameLst>
                                          <p:attrName>style.visibility</p:attrName>
                                        </p:attrNameLst>
                                      </p:cBhvr>
                                      <p:to>
                                        <p:strVal val="visible"/>
                                      </p:to>
                                    </p:set>
                                    <p:animEffect transition="in" filter="fade">
                                      <p:cBhvr>
                                        <p:cTn id="91" dur="500"/>
                                        <p:tgtEl>
                                          <p:spTgt spid="15"/>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74"/>
                                        </p:tgtEl>
                                        <p:attrNameLst>
                                          <p:attrName>style.visibility</p:attrName>
                                        </p:attrNameLst>
                                      </p:cBhvr>
                                      <p:to>
                                        <p:strVal val="visible"/>
                                      </p:to>
                                    </p:set>
                                    <p:animEffect transition="in" filter="fade">
                                      <p:cBhvr>
                                        <p:cTn id="96" dur="500"/>
                                        <p:tgtEl>
                                          <p:spTgt spid="74"/>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26"/>
                                        </p:tgtEl>
                                        <p:attrNameLst>
                                          <p:attrName>style.visibility</p:attrName>
                                        </p:attrNameLst>
                                      </p:cBhvr>
                                      <p:to>
                                        <p:strVal val="visible"/>
                                      </p:to>
                                    </p:set>
                                    <p:animEffect transition="in" filter="fade">
                                      <p:cBhvr>
                                        <p:cTn id="99" dur="500"/>
                                        <p:tgtEl>
                                          <p:spTgt spid="26"/>
                                        </p:tgtEl>
                                      </p:cBhvr>
                                    </p:animEffect>
                                  </p:childTnLst>
                                </p:cTn>
                              </p:par>
                              <p:par>
                                <p:cTn id="100" presetID="10" presetClass="entr" presetSubtype="0" fill="hold" nodeType="withEffect">
                                  <p:stCondLst>
                                    <p:cond delay="0"/>
                                  </p:stCondLst>
                                  <p:childTnLst>
                                    <p:set>
                                      <p:cBhvr>
                                        <p:cTn id="101" dur="1" fill="hold">
                                          <p:stCondLst>
                                            <p:cond delay="0"/>
                                          </p:stCondLst>
                                        </p:cTn>
                                        <p:tgtEl>
                                          <p:spTgt spid="66"/>
                                        </p:tgtEl>
                                        <p:attrNameLst>
                                          <p:attrName>style.visibility</p:attrName>
                                        </p:attrNameLst>
                                      </p:cBhvr>
                                      <p:to>
                                        <p:strVal val="visible"/>
                                      </p:to>
                                    </p:set>
                                    <p:animEffect transition="in" filter="fade">
                                      <p:cBhvr>
                                        <p:cTn id="102" dur="500"/>
                                        <p:tgtEl>
                                          <p:spTgt spid="66"/>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36"/>
                                        </p:tgtEl>
                                        <p:attrNameLst>
                                          <p:attrName>style.visibility</p:attrName>
                                        </p:attrNameLst>
                                      </p:cBhvr>
                                      <p:to>
                                        <p:strVal val="visible"/>
                                      </p:to>
                                    </p:set>
                                    <p:animEffect transition="in" filter="fade">
                                      <p:cBhvr>
                                        <p:cTn id="105" dur="500"/>
                                        <p:tgtEl>
                                          <p:spTgt spid="36"/>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44"/>
                                        </p:tgtEl>
                                        <p:attrNameLst>
                                          <p:attrName>style.visibility</p:attrName>
                                        </p:attrNameLst>
                                      </p:cBhvr>
                                      <p:to>
                                        <p:strVal val="visible"/>
                                      </p:to>
                                    </p:set>
                                    <p:animEffect transition="in" filter="fade">
                                      <p:cBhvr>
                                        <p:cTn id="108" dur="500"/>
                                        <p:tgtEl>
                                          <p:spTgt spid="44"/>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43"/>
                                        </p:tgtEl>
                                        <p:attrNameLst>
                                          <p:attrName>style.visibility</p:attrName>
                                        </p:attrNameLst>
                                      </p:cBhvr>
                                      <p:to>
                                        <p:strVal val="visible"/>
                                      </p:to>
                                    </p:set>
                                    <p:animEffect transition="in" filter="fade">
                                      <p:cBhvr>
                                        <p:cTn id="111"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animBg="1"/>
      <p:bldP spid="13" grpId="0" animBg="1"/>
      <p:bldP spid="14" grpId="0" animBg="1"/>
      <p:bldP spid="15" grpId="0" animBg="1"/>
      <p:bldP spid="16" grpId="0" animBg="1"/>
      <p:bldP spid="17" grpId="0" animBg="1"/>
      <p:bldP spid="26" grpId="0" animBg="1"/>
      <p:bldP spid="27" grpId="0" animBg="1"/>
      <p:bldP spid="36" grpId="0" animBg="1"/>
      <p:bldP spid="37" grpId="0" animBg="1"/>
      <p:bldP spid="72" grpId="0" animBg="1"/>
      <p:bldP spid="73" grpId="0" animBg="1"/>
      <p:bldP spid="74" grpId="0" animBg="1"/>
      <p:bldP spid="75" grpId="0" animBg="1"/>
      <p:bldP spid="41" grpId="0" animBg="1"/>
      <p:bldP spid="42" grpId="0" animBg="1"/>
      <p:bldP spid="43" grpId="0" animBg="1"/>
      <p:bldP spid="44" grpId="0" animBg="1"/>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9737B-EF9C-8C0E-EB46-2150EA9DF593}"/>
              </a:ext>
            </a:extLst>
          </p:cNvPr>
          <p:cNvSpPr>
            <a:spLocks noGrp="1"/>
          </p:cNvSpPr>
          <p:nvPr>
            <p:ph type="title"/>
          </p:nvPr>
        </p:nvSpPr>
        <p:spPr/>
        <p:txBody>
          <a:bodyPr/>
          <a:lstStyle/>
          <a:p>
            <a:r>
              <a:rPr lang="en-GB" dirty="0"/>
              <a:t>Introductions</a:t>
            </a:r>
          </a:p>
        </p:txBody>
      </p:sp>
      <p:sp>
        <p:nvSpPr>
          <p:cNvPr id="3" name="TextBox 2">
            <a:extLst>
              <a:ext uri="{FF2B5EF4-FFF2-40B4-BE49-F238E27FC236}">
                <a16:creationId xmlns:a16="http://schemas.microsoft.com/office/drawing/2014/main" id="{AF8008BA-DE6E-F979-34C0-4C90CFA1F5FA}"/>
              </a:ext>
            </a:extLst>
          </p:cNvPr>
          <p:cNvSpPr txBox="1"/>
          <p:nvPr/>
        </p:nvSpPr>
        <p:spPr>
          <a:xfrm>
            <a:off x="1" y="1343891"/>
            <a:ext cx="4592781" cy="4247317"/>
          </a:xfrm>
          <a:prstGeom prst="rect">
            <a:avLst/>
          </a:prstGeom>
          <a:solidFill>
            <a:srgbClr val="FFFDF8"/>
          </a:solidFill>
        </p:spPr>
        <p:txBody>
          <a:bodyPr wrap="square">
            <a:spAutoFit/>
          </a:bodyPr>
          <a:lstStyle/>
          <a:p>
            <a:pPr marL="285750" indent="-285750">
              <a:buFont typeface="Wingdings" panose="05000000000000000000" pitchFamily="2" charset="2"/>
              <a:buChar char="ü"/>
            </a:pPr>
            <a:endParaRPr lang="en-US" b="1" dirty="0"/>
          </a:p>
          <a:p>
            <a:pPr marL="285750" indent="-285750">
              <a:buFont typeface="Wingdings" panose="05000000000000000000" pitchFamily="2" charset="2"/>
              <a:buChar char="ü"/>
            </a:pPr>
            <a:endParaRPr lang="en-US" b="1" dirty="0"/>
          </a:p>
          <a:p>
            <a:pPr marL="285750" indent="-285750">
              <a:buFont typeface="Wingdings" panose="05000000000000000000" pitchFamily="2" charset="2"/>
              <a:buChar char="ü"/>
            </a:pPr>
            <a:endParaRPr lang="en-US" b="1" dirty="0"/>
          </a:p>
          <a:p>
            <a:r>
              <a:rPr lang="en-US" b="1" dirty="0"/>
              <a:t>Dominique Makowski</a:t>
            </a:r>
          </a:p>
          <a:p>
            <a:pPr marL="285750" indent="-285750">
              <a:buFont typeface="Wingdings" panose="05000000000000000000" pitchFamily="2" charset="2"/>
              <a:buChar char="v"/>
            </a:pPr>
            <a:r>
              <a:rPr lang="en-US" b="1" dirty="0"/>
              <a:t>Re</a:t>
            </a:r>
            <a:r>
              <a:rPr lang="en-US" dirty="0"/>
              <a:t>ality</a:t>
            </a:r>
            <a:r>
              <a:rPr lang="en-US" b="1" dirty="0"/>
              <a:t> Be</a:t>
            </a:r>
            <a:r>
              <a:rPr lang="en-US" dirty="0"/>
              <a:t>nding</a:t>
            </a:r>
            <a:r>
              <a:rPr lang="en-US" b="1" dirty="0"/>
              <a:t> L</a:t>
            </a:r>
            <a:r>
              <a:rPr lang="en-US" dirty="0"/>
              <a:t>ab</a:t>
            </a:r>
          </a:p>
          <a:p>
            <a:pPr marL="285750" indent="-285750">
              <a:buFont typeface="Wingdings" panose="05000000000000000000" pitchFamily="2" charset="2"/>
              <a:buChar char="Ø"/>
            </a:pPr>
            <a:r>
              <a:rPr lang="en-US" dirty="0"/>
              <a:t>Role of the body in higher cognition</a:t>
            </a:r>
          </a:p>
          <a:p>
            <a:pPr marL="285750" indent="-285750">
              <a:buFont typeface="Wingdings" panose="05000000000000000000" pitchFamily="2" charset="2"/>
              <a:buChar char="ü"/>
            </a:pPr>
            <a:endParaRPr lang="en-US" b="1" dirty="0"/>
          </a:p>
          <a:p>
            <a:r>
              <a:rPr lang="en-US" b="1" dirty="0"/>
              <a:t>Slides: </a:t>
            </a:r>
            <a:r>
              <a:rPr lang="en-US" b="1" dirty="0">
                <a:solidFill>
                  <a:srgbClr val="0070C0"/>
                </a:solidFill>
                <a:hlinkClick r:id="rId3"/>
              </a:rPr>
              <a:t>https://github.com/DominiqueMakowski/teaching</a:t>
            </a:r>
            <a:endParaRPr lang="en-US" b="1" dirty="0">
              <a:solidFill>
                <a:srgbClr val="0070C0"/>
              </a:solidFill>
            </a:endParaRPr>
          </a:p>
          <a:p>
            <a:endParaRPr lang="en-US" b="1" dirty="0"/>
          </a:p>
          <a:p>
            <a:r>
              <a:rPr lang="en-US" b="1" dirty="0"/>
              <a:t>Contact: </a:t>
            </a:r>
          </a:p>
          <a:p>
            <a:r>
              <a:rPr lang="en-US" b="1" dirty="0">
                <a:solidFill>
                  <a:srgbClr val="0070C0"/>
                </a:solidFill>
              </a:rPr>
              <a:t>D.Makowski@sussex.ac.uk</a:t>
            </a:r>
          </a:p>
          <a:p>
            <a:pPr marL="342900" indent="-342900">
              <a:buAutoNum type="arabicPeriod"/>
            </a:pPr>
            <a:endParaRPr lang="en-US" sz="1800" b="1" dirty="0"/>
          </a:p>
          <a:p>
            <a:pPr marL="285750" indent="-285750">
              <a:buFont typeface="Arial" panose="020B0604020202020204" pitchFamily="34" charset="0"/>
              <a:buChar char="•"/>
            </a:pPr>
            <a:endParaRPr lang="en-US" dirty="0"/>
          </a:p>
        </p:txBody>
      </p:sp>
      <p:pic>
        <p:nvPicPr>
          <p:cNvPr id="4" name="Picture 3" descr="A logo for a company&#10;&#10;Description automatically generated">
            <a:extLst>
              <a:ext uri="{FF2B5EF4-FFF2-40B4-BE49-F238E27FC236}">
                <a16:creationId xmlns:a16="http://schemas.microsoft.com/office/drawing/2014/main" id="{4203DC60-7652-96AD-E715-08E1C29BCD7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1673" y="5390044"/>
            <a:ext cx="2906558" cy="1322484"/>
          </a:xfrm>
          <a:prstGeom prst="rect">
            <a:avLst/>
          </a:prstGeom>
        </p:spPr>
      </p:pic>
      <p:pic>
        <p:nvPicPr>
          <p:cNvPr id="6" name="Picture 5">
            <a:extLst>
              <a:ext uri="{FF2B5EF4-FFF2-40B4-BE49-F238E27FC236}">
                <a16:creationId xmlns:a16="http://schemas.microsoft.com/office/drawing/2014/main" id="{F8EF0802-9658-5187-463D-2DFF4A968CA0}"/>
              </a:ext>
            </a:extLst>
          </p:cNvPr>
          <p:cNvPicPr>
            <a:picLocks noChangeAspect="1"/>
          </p:cNvPicPr>
          <p:nvPr/>
        </p:nvPicPr>
        <p:blipFill>
          <a:blip r:embed="rId5"/>
          <a:stretch>
            <a:fillRect/>
          </a:stretch>
        </p:blipFill>
        <p:spPr>
          <a:xfrm>
            <a:off x="4933037" y="1343891"/>
            <a:ext cx="7258962" cy="5514108"/>
          </a:xfrm>
          <a:prstGeom prst="rect">
            <a:avLst/>
          </a:prstGeom>
        </p:spPr>
      </p:pic>
    </p:spTree>
    <p:extLst>
      <p:ext uri="{BB962C8B-B14F-4D97-AF65-F5344CB8AC3E}">
        <p14:creationId xmlns:p14="http://schemas.microsoft.com/office/powerpoint/2010/main" val="2937530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Effect transition="in" filter="fade">
                                      <p:cBhvr>
                                        <p:cTn id="7" dur="500"/>
                                        <p:tgtEl>
                                          <p:spTgt spid="3">
                                            <p:txEl>
                                              <p:pRg st="7" end="7"/>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fade">
                                      <p:cBhvr>
                                        <p:cTn id="27" dur="500"/>
                                        <p:tgtEl>
                                          <p:spTgt spid="3">
                                            <p:txEl>
                                              <p:pRg st="9" end="9"/>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10" end="10"/>
                                            </p:txEl>
                                          </p:spTgt>
                                        </p:tgtEl>
                                        <p:attrNameLst>
                                          <p:attrName>style.visibility</p:attrName>
                                        </p:attrNameLst>
                                      </p:cBhvr>
                                      <p:to>
                                        <p:strVal val="visible"/>
                                      </p:to>
                                    </p:set>
                                    <p:animEffect transition="in" filter="fade">
                                      <p:cBhvr>
                                        <p:cTn id="3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121D1-31CA-D5AA-3999-DC8D586A9AAE}"/>
              </a:ext>
            </a:extLst>
          </p:cNvPr>
          <p:cNvSpPr>
            <a:spLocks noGrp="1"/>
          </p:cNvSpPr>
          <p:nvPr>
            <p:ph type="title"/>
          </p:nvPr>
        </p:nvSpPr>
        <p:spPr/>
        <p:txBody>
          <a:bodyPr/>
          <a:lstStyle/>
          <a:p>
            <a:r>
              <a:rPr lang="fr-FR" dirty="0"/>
              <a:t>Quizz</a:t>
            </a:r>
            <a:endParaRPr lang="en-GB" dirty="0"/>
          </a:p>
        </p:txBody>
      </p:sp>
      <p:sp>
        <p:nvSpPr>
          <p:cNvPr id="3" name="Rectangle 2">
            <a:extLst>
              <a:ext uri="{FF2B5EF4-FFF2-40B4-BE49-F238E27FC236}">
                <a16:creationId xmlns:a16="http://schemas.microsoft.com/office/drawing/2014/main" id="{5A2B8646-5BF3-5891-F182-F98EA45C24C2}"/>
              </a:ext>
            </a:extLst>
          </p:cNvPr>
          <p:cNvSpPr/>
          <p:nvPr/>
        </p:nvSpPr>
        <p:spPr>
          <a:xfrm>
            <a:off x="790313" y="1700212"/>
            <a:ext cx="10825425" cy="3457575"/>
          </a:xfrm>
          <a:prstGeom prst="rect">
            <a:avLst/>
          </a:prstGeom>
          <a:solidFill>
            <a:schemeClr val="accent2"/>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b="1" dirty="0" err="1">
                <a:solidFill>
                  <a:schemeClr val="bg1"/>
                </a:solidFill>
              </a:rPr>
              <a:t>True</a:t>
            </a:r>
            <a:r>
              <a:rPr lang="fr-FR" b="1" dirty="0">
                <a:solidFill>
                  <a:schemeClr val="bg1"/>
                </a:solidFill>
              </a:rPr>
              <a:t> / False?</a:t>
            </a:r>
          </a:p>
          <a:p>
            <a:endParaRPr lang="fr-FR" dirty="0">
              <a:solidFill>
                <a:schemeClr val="bg1"/>
              </a:solidFill>
            </a:endParaRPr>
          </a:p>
          <a:p>
            <a:pPr marL="342900" indent="-342900">
              <a:buFont typeface="+mj-lt"/>
              <a:buAutoNum type="arabicPeriod"/>
            </a:pPr>
            <a:r>
              <a:rPr lang="fr-FR" dirty="0">
                <a:solidFill>
                  <a:schemeClr val="bg1"/>
                </a:solidFill>
              </a:rPr>
              <a:t>Descartes </a:t>
            </a:r>
            <a:r>
              <a:rPr lang="fr-FR" dirty="0" err="1">
                <a:solidFill>
                  <a:schemeClr val="bg1"/>
                </a:solidFill>
              </a:rPr>
              <a:t>located</a:t>
            </a:r>
            <a:r>
              <a:rPr lang="fr-FR" dirty="0">
                <a:solidFill>
                  <a:schemeClr val="bg1"/>
                </a:solidFill>
              </a:rPr>
              <a:t> the centre of </a:t>
            </a:r>
            <a:r>
              <a:rPr lang="fr-FR" dirty="0" err="1">
                <a:solidFill>
                  <a:schemeClr val="bg1"/>
                </a:solidFill>
              </a:rPr>
              <a:t>consciousness</a:t>
            </a:r>
            <a:r>
              <a:rPr lang="fr-FR" dirty="0">
                <a:solidFill>
                  <a:schemeClr val="bg1"/>
                </a:solidFill>
              </a:rPr>
              <a:t> in the insula </a:t>
            </a:r>
          </a:p>
          <a:p>
            <a:pPr marL="342900" indent="-342900">
              <a:buFont typeface="+mj-lt"/>
              <a:buAutoNum type="arabicPeriod"/>
            </a:pPr>
            <a:r>
              <a:rPr lang="fr-FR" dirty="0" err="1">
                <a:solidFill>
                  <a:schemeClr val="bg1"/>
                </a:solidFill>
              </a:rPr>
              <a:t>Thanks</a:t>
            </a:r>
            <a:r>
              <a:rPr lang="fr-FR" dirty="0">
                <a:solidFill>
                  <a:schemeClr val="bg1"/>
                </a:solidFill>
              </a:rPr>
              <a:t> to science, body-</a:t>
            </a:r>
            <a:r>
              <a:rPr lang="fr-FR" dirty="0" err="1">
                <a:solidFill>
                  <a:schemeClr val="bg1"/>
                </a:solidFill>
              </a:rPr>
              <a:t>mind</a:t>
            </a:r>
            <a:r>
              <a:rPr lang="fr-FR" dirty="0">
                <a:solidFill>
                  <a:schemeClr val="bg1"/>
                </a:solidFill>
              </a:rPr>
              <a:t> </a:t>
            </a:r>
            <a:r>
              <a:rPr lang="fr-FR" dirty="0" err="1">
                <a:solidFill>
                  <a:schemeClr val="bg1"/>
                </a:solidFill>
              </a:rPr>
              <a:t>dualism</a:t>
            </a:r>
            <a:r>
              <a:rPr lang="fr-FR" dirty="0">
                <a:solidFill>
                  <a:schemeClr val="bg1"/>
                </a:solidFill>
              </a:rPr>
              <a:t> </a:t>
            </a:r>
            <a:r>
              <a:rPr lang="fr-FR" dirty="0" err="1">
                <a:solidFill>
                  <a:schemeClr val="bg1"/>
                </a:solidFill>
              </a:rPr>
              <a:t>is</a:t>
            </a:r>
            <a:r>
              <a:rPr lang="fr-FR" dirty="0">
                <a:solidFill>
                  <a:schemeClr val="bg1"/>
                </a:solidFill>
              </a:rPr>
              <a:t> a </a:t>
            </a:r>
            <a:r>
              <a:rPr lang="fr-FR" dirty="0" err="1">
                <a:solidFill>
                  <a:schemeClr val="bg1"/>
                </a:solidFill>
              </a:rPr>
              <a:t>thing</a:t>
            </a:r>
            <a:r>
              <a:rPr lang="fr-FR" dirty="0">
                <a:solidFill>
                  <a:schemeClr val="bg1"/>
                </a:solidFill>
              </a:rPr>
              <a:t> of the </a:t>
            </a:r>
            <a:r>
              <a:rPr lang="fr-FR" dirty="0" err="1">
                <a:solidFill>
                  <a:schemeClr val="bg1"/>
                </a:solidFill>
              </a:rPr>
              <a:t>past</a:t>
            </a:r>
            <a:endParaRPr lang="fr-FR" dirty="0">
              <a:solidFill>
                <a:schemeClr val="bg1"/>
              </a:solidFill>
            </a:endParaRPr>
          </a:p>
          <a:p>
            <a:pPr marL="342900" indent="-342900">
              <a:buFont typeface="+mj-lt"/>
              <a:buAutoNum type="arabicPeriod"/>
            </a:pPr>
            <a:r>
              <a:rPr lang="fr-FR" dirty="0">
                <a:solidFill>
                  <a:schemeClr val="bg1"/>
                </a:solidFill>
              </a:rPr>
              <a:t>The Insula </a:t>
            </a:r>
            <a:r>
              <a:rPr lang="fr-FR" dirty="0" err="1">
                <a:solidFill>
                  <a:schemeClr val="bg1"/>
                </a:solidFill>
              </a:rPr>
              <a:t>is</a:t>
            </a:r>
            <a:r>
              <a:rPr lang="fr-FR" dirty="0">
                <a:solidFill>
                  <a:schemeClr val="bg1"/>
                </a:solidFill>
              </a:rPr>
              <a:t> a </a:t>
            </a:r>
            <a:r>
              <a:rPr lang="fr-FR" dirty="0" err="1">
                <a:solidFill>
                  <a:schemeClr val="bg1"/>
                </a:solidFill>
              </a:rPr>
              <a:t>brain</a:t>
            </a:r>
            <a:r>
              <a:rPr lang="fr-FR" dirty="0">
                <a:solidFill>
                  <a:schemeClr val="bg1"/>
                </a:solidFill>
              </a:rPr>
              <a:t> </a:t>
            </a:r>
            <a:r>
              <a:rPr lang="fr-FR" dirty="0" err="1">
                <a:solidFill>
                  <a:schemeClr val="bg1"/>
                </a:solidFill>
              </a:rPr>
              <a:t>region</a:t>
            </a:r>
            <a:r>
              <a:rPr lang="fr-FR" dirty="0">
                <a:solidFill>
                  <a:schemeClr val="bg1"/>
                </a:solidFill>
              </a:rPr>
              <a:t> </a:t>
            </a:r>
            <a:r>
              <a:rPr lang="fr-FR" dirty="0" err="1">
                <a:solidFill>
                  <a:schemeClr val="bg1"/>
                </a:solidFill>
              </a:rPr>
              <a:t>devoted</a:t>
            </a:r>
            <a:r>
              <a:rPr lang="fr-FR" dirty="0">
                <a:solidFill>
                  <a:schemeClr val="bg1"/>
                </a:solidFill>
              </a:rPr>
              <a:t> to « </a:t>
            </a:r>
            <a:r>
              <a:rPr lang="fr-FR" dirty="0" err="1">
                <a:solidFill>
                  <a:schemeClr val="bg1"/>
                </a:solidFill>
              </a:rPr>
              <a:t>disgust</a:t>
            </a:r>
            <a:r>
              <a:rPr lang="fr-FR" dirty="0">
                <a:solidFill>
                  <a:schemeClr val="bg1"/>
                </a:solidFill>
              </a:rPr>
              <a:t> » as one of the 5 basic </a:t>
            </a:r>
            <a:r>
              <a:rPr lang="fr-FR" dirty="0" err="1">
                <a:solidFill>
                  <a:schemeClr val="bg1"/>
                </a:solidFill>
              </a:rPr>
              <a:t>emotions</a:t>
            </a:r>
            <a:endParaRPr lang="fr-FR" dirty="0">
              <a:solidFill>
                <a:schemeClr val="bg1"/>
              </a:solidFill>
            </a:endParaRPr>
          </a:p>
          <a:p>
            <a:pPr marL="342900" indent="-342900">
              <a:buFont typeface="+mj-lt"/>
              <a:buAutoNum type="arabicPeriod"/>
            </a:pPr>
            <a:r>
              <a:rPr lang="fr-FR" dirty="0">
                <a:solidFill>
                  <a:schemeClr val="bg1"/>
                </a:solidFill>
              </a:rPr>
              <a:t>The </a:t>
            </a:r>
            <a:r>
              <a:rPr lang="fr-FR" dirty="0" err="1">
                <a:solidFill>
                  <a:schemeClr val="bg1"/>
                </a:solidFill>
              </a:rPr>
              <a:t>posterior</a:t>
            </a:r>
            <a:r>
              <a:rPr lang="fr-FR" dirty="0">
                <a:solidFill>
                  <a:schemeClr val="bg1"/>
                </a:solidFill>
              </a:rPr>
              <a:t> insula </a:t>
            </a:r>
            <a:r>
              <a:rPr lang="fr-FR" dirty="0" err="1">
                <a:solidFill>
                  <a:schemeClr val="bg1"/>
                </a:solidFill>
              </a:rPr>
              <a:t>is</a:t>
            </a:r>
            <a:r>
              <a:rPr lang="fr-FR" dirty="0">
                <a:solidFill>
                  <a:schemeClr val="bg1"/>
                </a:solidFill>
              </a:rPr>
              <a:t> the </a:t>
            </a:r>
            <a:r>
              <a:rPr lang="fr-FR" dirty="0" err="1">
                <a:solidFill>
                  <a:schemeClr val="bg1"/>
                </a:solidFill>
              </a:rPr>
              <a:t>most</a:t>
            </a:r>
            <a:r>
              <a:rPr lang="fr-FR" dirty="0">
                <a:solidFill>
                  <a:schemeClr val="bg1"/>
                </a:solidFill>
              </a:rPr>
              <a:t> </a:t>
            </a:r>
            <a:r>
              <a:rPr lang="fr-FR" dirty="0" err="1">
                <a:solidFill>
                  <a:schemeClr val="bg1"/>
                </a:solidFill>
              </a:rPr>
              <a:t>tightly</a:t>
            </a:r>
            <a:r>
              <a:rPr lang="fr-FR" dirty="0">
                <a:solidFill>
                  <a:schemeClr val="bg1"/>
                </a:solidFill>
              </a:rPr>
              <a:t> </a:t>
            </a:r>
            <a:r>
              <a:rPr lang="fr-FR" dirty="0" err="1">
                <a:solidFill>
                  <a:schemeClr val="bg1"/>
                </a:solidFill>
              </a:rPr>
              <a:t>connected</a:t>
            </a:r>
            <a:r>
              <a:rPr lang="fr-FR" dirty="0">
                <a:solidFill>
                  <a:schemeClr val="bg1"/>
                </a:solidFill>
              </a:rPr>
              <a:t> </a:t>
            </a:r>
            <a:r>
              <a:rPr lang="fr-FR" dirty="0" err="1">
                <a:solidFill>
                  <a:schemeClr val="bg1"/>
                </a:solidFill>
              </a:rPr>
              <a:t>region</a:t>
            </a:r>
            <a:r>
              <a:rPr lang="fr-FR" dirty="0">
                <a:solidFill>
                  <a:schemeClr val="bg1"/>
                </a:solidFill>
              </a:rPr>
              <a:t> </a:t>
            </a:r>
            <a:r>
              <a:rPr lang="fr-FR" dirty="0" err="1">
                <a:solidFill>
                  <a:schemeClr val="bg1"/>
                </a:solidFill>
              </a:rPr>
              <a:t>with</a:t>
            </a:r>
            <a:r>
              <a:rPr lang="fr-FR" dirty="0">
                <a:solidFill>
                  <a:schemeClr val="bg1"/>
                </a:solidFill>
              </a:rPr>
              <a:t> </a:t>
            </a:r>
            <a:r>
              <a:rPr lang="fr-FR" dirty="0" err="1">
                <a:solidFill>
                  <a:schemeClr val="bg1"/>
                </a:solidFill>
              </a:rPr>
              <a:t>prefrontal</a:t>
            </a:r>
            <a:r>
              <a:rPr lang="fr-FR" dirty="0">
                <a:solidFill>
                  <a:schemeClr val="bg1"/>
                </a:solidFill>
              </a:rPr>
              <a:t> cortex</a:t>
            </a:r>
          </a:p>
          <a:p>
            <a:pPr marL="342900" indent="-342900">
              <a:buFont typeface="+mj-lt"/>
              <a:buAutoNum type="arabicPeriod"/>
            </a:pPr>
            <a:r>
              <a:rPr lang="fr-FR" dirty="0" err="1">
                <a:solidFill>
                  <a:schemeClr val="bg1"/>
                </a:solidFill>
              </a:rPr>
              <a:t>Interoception</a:t>
            </a:r>
            <a:r>
              <a:rPr lang="fr-FR" dirty="0">
                <a:solidFill>
                  <a:schemeClr val="bg1"/>
                </a:solidFill>
              </a:rPr>
              <a:t> </a:t>
            </a:r>
            <a:r>
              <a:rPr lang="fr-FR" dirty="0" err="1">
                <a:solidFill>
                  <a:schemeClr val="bg1"/>
                </a:solidFill>
              </a:rPr>
              <a:t>is</a:t>
            </a:r>
            <a:r>
              <a:rPr lang="fr-FR" dirty="0">
                <a:solidFill>
                  <a:schemeClr val="bg1"/>
                </a:solidFill>
              </a:rPr>
              <a:t> a </a:t>
            </a:r>
            <a:r>
              <a:rPr lang="fr-FR" dirty="0" err="1">
                <a:solidFill>
                  <a:schemeClr val="bg1"/>
                </a:solidFill>
              </a:rPr>
              <a:t>multidimensional</a:t>
            </a:r>
            <a:r>
              <a:rPr lang="fr-FR" dirty="0">
                <a:solidFill>
                  <a:schemeClr val="bg1"/>
                </a:solidFill>
              </a:rPr>
              <a:t> </a:t>
            </a:r>
            <a:r>
              <a:rPr lang="fr-FR" dirty="0" err="1">
                <a:solidFill>
                  <a:schemeClr val="bg1"/>
                </a:solidFill>
              </a:rPr>
              <a:t>construct</a:t>
            </a:r>
            <a:endParaRPr lang="fr-FR" dirty="0">
              <a:solidFill>
                <a:schemeClr val="bg1"/>
              </a:solidFill>
            </a:endParaRPr>
          </a:p>
          <a:p>
            <a:pPr marL="342900" indent="-342900">
              <a:buFont typeface="+mj-lt"/>
              <a:buAutoNum type="arabicPeriod"/>
            </a:pPr>
            <a:r>
              <a:rPr lang="fr-FR" dirty="0" err="1">
                <a:solidFill>
                  <a:schemeClr val="bg1"/>
                </a:solidFill>
              </a:rPr>
              <a:t>Having</a:t>
            </a:r>
            <a:r>
              <a:rPr lang="fr-FR" dirty="0">
                <a:solidFill>
                  <a:schemeClr val="bg1"/>
                </a:solidFill>
              </a:rPr>
              <a:t> high </a:t>
            </a:r>
            <a:r>
              <a:rPr lang="fr-FR" dirty="0" err="1">
                <a:solidFill>
                  <a:schemeClr val="bg1"/>
                </a:solidFill>
              </a:rPr>
              <a:t>interoception</a:t>
            </a:r>
            <a:r>
              <a:rPr lang="fr-FR" dirty="0">
                <a:solidFill>
                  <a:schemeClr val="bg1"/>
                </a:solidFill>
              </a:rPr>
              <a:t> </a:t>
            </a:r>
            <a:r>
              <a:rPr lang="fr-FR" dirty="0" err="1">
                <a:solidFill>
                  <a:schemeClr val="bg1"/>
                </a:solidFill>
              </a:rPr>
              <a:t>is</a:t>
            </a:r>
            <a:r>
              <a:rPr lang="fr-FR" dirty="0">
                <a:solidFill>
                  <a:schemeClr val="bg1"/>
                </a:solidFill>
              </a:rPr>
              <a:t> </a:t>
            </a:r>
            <a:r>
              <a:rPr lang="fr-FR" dirty="0" err="1">
                <a:solidFill>
                  <a:schemeClr val="bg1"/>
                </a:solidFill>
              </a:rPr>
              <a:t>bad</a:t>
            </a:r>
            <a:endParaRPr lang="fr-FR" dirty="0">
              <a:solidFill>
                <a:schemeClr val="bg1"/>
              </a:solidFill>
            </a:endParaRPr>
          </a:p>
          <a:p>
            <a:pPr marL="342900" indent="-342900">
              <a:buFont typeface="+mj-lt"/>
              <a:buAutoNum type="arabicPeriod"/>
            </a:pPr>
            <a:r>
              <a:rPr lang="fr-FR" dirty="0">
                <a:solidFill>
                  <a:schemeClr val="bg1"/>
                </a:solidFill>
              </a:rPr>
              <a:t>There </a:t>
            </a:r>
            <a:r>
              <a:rPr lang="fr-FR" dirty="0" err="1">
                <a:solidFill>
                  <a:schemeClr val="bg1"/>
                </a:solidFill>
              </a:rPr>
              <a:t>is</a:t>
            </a:r>
            <a:r>
              <a:rPr lang="fr-FR" dirty="0">
                <a:solidFill>
                  <a:schemeClr val="bg1"/>
                </a:solidFill>
              </a:rPr>
              <a:t> </a:t>
            </a:r>
            <a:r>
              <a:rPr lang="fr-FR" dirty="0" err="1">
                <a:solidFill>
                  <a:schemeClr val="bg1"/>
                </a:solidFill>
              </a:rPr>
              <a:t>only</a:t>
            </a:r>
            <a:r>
              <a:rPr lang="fr-FR" dirty="0">
                <a:solidFill>
                  <a:schemeClr val="bg1"/>
                </a:solidFill>
              </a:rPr>
              <a:t> one </a:t>
            </a:r>
            <a:r>
              <a:rPr lang="fr-FR" dirty="0" err="1">
                <a:solidFill>
                  <a:schemeClr val="bg1"/>
                </a:solidFill>
              </a:rPr>
              <a:t>proper</a:t>
            </a:r>
            <a:r>
              <a:rPr lang="fr-FR" dirty="0">
                <a:solidFill>
                  <a:schemeClr val="bg1"/>
                </a:solidFill>
              </a:rPr>
              <a:t> </a:t>
            </a:r>
            <a:r>
              <a:rPr lang="fr-FR" dirty="0" err="1">
                <a:solidFill>
                  <a:schemeClr val="bg1"/>
                </a:solidFill>
              </a:rPr>
              <a:t>way</a:t>
            </a:r>
            <a:r>
              <a:rPr lang="fr-FR" dirty="0">
                <a:solidFill>
                  <a:schemeClr val="bg1"/>
                </a:solidFill>
              </a:rPr>
              <a:t> of </a:t>
            </a:r>
            <a:r>
              <a:rPr lang="fr-FR" dirty="0" err="1">
                <a:solidFill>
                  <a:schemeClr val="bg1"/>
                </a:solidFill>
              </a:rPr>
              <a:t>measuring</a:t>
            </a:r>
            <a:r>
              <a:rPr lang="fr-FR" dirty="0">
                <a:solidFill>
                  <a:schemeClr val="bg1"/>
                </a:solidFill>
              </a:rPr>
              <a:t> </a:t>
            </a:r>
            <a:r>
              <a:rPr lang="fr-FR" dirty="0" err="1">
                <a:solidFill>
                  <a:schemeClr val="bg1"/>
                </a:solidFill>
              </a:rPr>
              <a:t>interoception</a:t>
            </a:r>
            <a:endParaRPr lang="fr-FR" dirty="0">
              <a:solidFill>
                <a:schemeClr val="bg1"/>
              </a:solidFill>
            </a:endParaRPr>
          </a:p>
          <a:p>
            <a:pPr marL="342900" indent="-342900">
              <a:buFont typeface="+mj-lt"/>
              <a:buAutoNum type="arabicPeriod"/>
            </a:pPr>
            <a:r>
              <a:rPr lang="fr-FR" dirty="0">
                <a:solidFill>
                  <a:schemeClr val="bg1"/>
                </a:solidFill>
              </a:rPr>
              <a:t>Subjective </a:t>
            </a:r>
            <a:r>
              <a:rPr lang="fr-FR" dirty="0" err="1">
                <a:solidFill>
                  <a:schemeClr val="bg1"/>
                </a:solidFill>
              </a:rPr>
              <a:t>measures</a:t>
            </a:r>
            <a:r>
              <a:rPr lang="fr-FR" dirty="0">
                <a:solidFill>
                  <a:schemeClr val="bg1"/>
                </a:solidFill>
              </a:rPr>
              <a:t> (e.g., questionnaires) of </a:t>
            </a:r>
            <a:r>
              <a:rPr lang="fr-FR" dirty="0" err="1">
                <a:solidFill>
                  <a:schemeClr val="bg1"/>
                </a:solidFill>
              </a:rPr>
              <a:t>interoception</a:t>
            </a:r>
            <a:r>
              <a:rPr lang="fr-FR" dirty="0">
                <a:solidFill>
                  <a:schemeClr val="bg1"/>
                </a:solidFill>
              </a:rPr>
              <a:t> are by </a:t>
            </a:r>
            <a:r>
              <a:rPr lang="fr-FR" dirty="0" err="1">
                <a:solidFill>
                  <a:schemeClr val="bg1"/>
                </a:solidFill>
              </a:rPr>
              <a:t>definition</a:t>
            </a:r>
            <a:r>
              <a:rPr lang="fr-FR" dirty="0">
                <a:solidFill>
                  <a:schemeClr val="bg1"/>
                </a:solidFill>
              </a:rPr>
              <a:t> </a:t>
            </a:r>
            <a:r>
              <a:rPr lang="fr-FR" dirty="0" err="1">
                <a:solidFill>
                  <a:schemeClr val="bg1"/>
                </a:solidFill>
              </a:rPr>
              <a:t>invalid</a:t>
            </a:r>
            <a:endParaRPr lang="fr-FR" dirty="0">
              <a:solidFill>
                <a:schemeClr val="bg1"/>
              </a:solidFill>
            </a:endParaRPr>
          </a:p>
          <a:p>
            <a:pPr marL="342900" indent="-342900">
              <a:buFont typeface="+mj-lt"/>
              <a:buAutoNum type="arabicPeriod"/>
            </a:pPr>
            <a:r>
              <a:rPr lang="fr-FR" dirty="0">
                <a:solidFill>
                  <a:schemeClr val="bg1"/>
                </a:solidFill>
              </a:rPr>
              <a:t>The </a:t>
            </a:r>
            <a:r>
              <a:rPr lang="fr-FR" dirty="0" err="1">
                <a:solidFill>
                  <a:schemeClr val="bg1"/>
                </a:solidFill>
              </a:rPr>
              <a:t>heartbeat</a:t>
            </a:r>
            <a:r>
              <a:rPr lang="fr-FR" dirty="0">
                <a:solidFill>
                  <a:schemeClr val="bg1"/>
                </a:solidFill>
              </a:rPr>
              <a:t> </a:t>
            </a:r>
            <a:r>
              <a:rPr lang="fr-FR" dirty="0" err="1">
                <a:solidFill>
                  <a:schemeClr val="bg1"/>
                </a:solidFill>
              </a:rPr>
              <a:t>counting</a:t>
            </a:r>
            <a:r>
              <a:rPr lang="fr-FR" dirty="0">
                <a:solidFill>
                  <a:schemeClr val="bg1"/>
                </a:solidFill>
              </a:rPr>
              <a:t> </a:t>
            </a:r>
            <a:r>
              <a:rPr lang="fr-FR" dirty="0" err="1">
                <a:solidFill>
                  <a:schemeClr val="bg1"/>
                </a:solidFill>
              </a:rPr>
              <a:t>task</a:t>
            </a:r>
            <a:r>
              <a:rPr lang="fr-FR" dirty="0">
                <a:solidFill>
                  <a:schemeClr val="bg1"/>
                </a:solidFill>
              </a:rPr>
              <a:t> </a:t>
            </a:r>
            <a:r>
              <a:rPr lang="fr-FR" dirty="0" err="1">
                <a:solidFill>
                  <a:schemeClr val="bg1"/>
                </a:solidFill>
              </a:rPr>
              <a:t>is</a:t>
            </a:r>
            <a:r>
              <a:rPr lang="fr-FR" dirty="0">
                <a:solidFill>
                  <a:schemeClr val="bg1"/>
                </a:solidFill>
              </a:rPr>
              <a:t> the </a:t>
            </a:r>
            <a:r>
              <a:rPr lang="fr-FR" dirty="0" err="1">
                <a:solidFill>
                  <a:schemeClr val="bg1"/>
                </a:solidFill>
              </a:rPr>
              <a:t>most</a:t>
            </a:r>
            <a:r>
              <a:rPr lang="fr-FR" dirty="0">
                <a:solidFill>
                  <a:schemeClr val="bg1"/>
                </a:solidFill>
              </a:rPr>
              <a:t> </a:t>
            </a:r>
            <a:r>
              <a:rPr lang="fr-FR" dirty="0" err="1">
                <a:solidFill>
                  <a:schemeClr val="bg1"/>
                </a:solidFill>
              </a:rPr>
              <a:t>popular</a:t>
            </a:r>
            <a:r>
              <a:rPr lang="fr-FR" dirty="0">
                <a:solidFill>
                  <a:schemeClr val="bg1"/>
                </a:solidFill>
              </a:rPr>
              <a:t> </a:t>
            </a:r>
            <a:r>
              <a:rPr lang="fr-FR" dirty="0" err="1">
                <a:solidFill>
                  <a:schemeClr val="bg1"/>
                </a:solidFill>
              </a:rPr>
              <a:t>interoception</a:t>
            </a:r>
            <a:r>
              <a:rPr lang="fr-FR" dirty="0">
                <a:solidFill>
                  <a:schemeClr val="bg1"/>
                </a:solidFill>
              </a:rPr>
              <a:t> </a:t>
            </a:r>
            <a:r>
              <a:rPr lang="fr-FR" dirty="0" err="1">
                <a:solidFill>
                  <a:schemeClr val="bg1"/>
                </a:solidFill>
              </a:rPr>
              <a:t>task</a:t>
            </a:r>
            <a:endParaRPr lang="fr-FR" dirty="0">
              <a:solidFill>
                <a:schemeClr val="bg1"/>
              </a:solidFill>
            </a:endParaRPr>
          </a:p>
          <a:p>
            <a:pPr marL="342900" indent="-342900">
              <a:buFont typeface="+mj-lt"/>
              <a:buAutoNum type="arabicPeriod"/>
            </a:pPr>
            <a:r>
              <a:rPr lang="fr-FR" dirty="0" err="1">
                <a:solidFill>
                  <a:schemeClr val="bg1"/>
                </a:solidFill>
              </a:rPr>
              <a:t>Heartbeat</a:t>
            </a:r>
            <a:r>
              <a:rPr lang="fr-FR" dirty="0">
                <a:solidFill>
                  <a:schemeClr val="bg1"/>
                </a:solidFill>
              </a:rPr>
              <a:t> </a:t>
            </a:r>
            <a:r>
              <a:rPr lang="fr-FR" dirty="0" err="1">
                <a:solidFill>
                  <a:schemeClr val="bg1"/>
                </a:solidFill>
              </a:rPr>
              <a:t>evoked</a:t>
            </a:r>
            <a:r>
              <a:rPr lang="fr-FR" dirty="0">
                <a:solidFill>
                  <a:schemeClr val="bg1"/>
                </a:solidFill>
              </a:rPr>
              <a:t> </a:t>
            </a:r>
            <a:r>
              <a:rPr lang="fr-FR" dirty="0" err="1">
                <a:solidFill>
                  <a:schemeClr val="bg1"/>
                </a:solidFill>
              </a:rPr>
              <a:t>potentials</a:t>
            </a:r>
            <a:r>
              <a:rPr lang="fr-FR" dirty="0">
                <a:solidFill>
                  <a:schemeClr val="bg1"/>
                </a:solidFill>
              </a:rPr>
              <a:t> are the </a:t>
            </a:r>
            <a:r>
              <a:rPr lang="fr-FR" dirty="0" err="1">
                <a:solidFill>
                  <a:schemeClr val="bg1"/>
                </a:solidFill>
              </a:rPr>
              <a:t>brain</a:t>
            </a:r>
            <a:r>
              <a:rPr lang="fr-FR" dirty="0">
                <a:solidFill>
                  <a:schemeClr val="bg1"/>
                </a:solidFill>
              </a:rPr>
              <a:t> </a:t>
            </a:r>
            <a:r>
              <a:rPr lang="fr-FR" dirty="0" err="1">
                <a:solidFill>
                  <a:schemeClr val="bg1"/>
                </a:solidFill>
              </a:rPr>
              <a:t>waves</a:t>
            </a:r>
            <a:r>
              <a:rPr lang="fr-FR" dirty="0">
                <a:solidFill>
                  <a:schemeClr val="bg1"/>
                </a:solidFill>
              </a:rPr>
              <a:t> happening at the time of R-</a:t>
            </a:r>
            <a:r>
              <a:rPr lang="fr-FR" dirty="0" err="1">
                <a:solidFill>
                  <a:schemeClr val="bg1"/>
                </a:solidFill>
              </a:rPr>
              <a:t>peaks</a:t>
            </a:r>
            <a:endParaRPr lang="fr-FR" dirty="0">
              <a:solidFill>
                <a:schemeClr val="bg1"/>
              </a:solidFill>
            </a:endParaRPr>
          </a:p>
        </p:txBody>
      </p:sp>
    </p:spTree>
    <p:extLst>
      <p:ext uri="{BB962C8B-B14F-4D97-AF65-F5344CB8AC3E}">
        <p14:creationId xmlns:p14="http://schemas.microsoft.com/office/powerpoint/2010/main" val="591588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500"/>
                                        <p:tgtEl>
                                          <p:spTgt spid="3">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10" end="10"/>
                                            </p:txEl>
                                          </p:spTgt>
                                        </p:tgtEl>
                                        <p:attrNameLst>
                                          <p:attrName>style.visibility</p:attrName>
                                        </p:attrNameLst>
                                      </p:cBhvr>
                                      <p:to>
                                        <p:strVal val="visible"/>
                                      </p:to>
                                    </p:set>
                                    <p:animEffect transition="in" filter="fade">
                                      <p:cBhvr>
                                        <p:cTn id="42" dur="500"/>
                                        <p:tgtEl>
                                          <p:spTgt spid="3">
                                            <p:txEl>
                                              <p:pRg st="10" end="1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animEffect transition="in" filter="fade">
                                      <p:cBhvr>
                                        <p:cTn id="47"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FBA7DA-B72A-B045-94A7-CAA3B44B729B}"/>
              </a:ext>
            </a:extLst>
          </p:cNvPr>
          <p:cNvSpPr>
            <a:spLocks noGrp="1"/>
          </p:cNvSpPr>
          <p:nvPr>
            <p:ph type="ctrTitle"/>
          </p:nvPr>
        </p:nvSpPr>
        <p:spPr>
          <a:xfrm>
            <a:off x="6486525" y="1924049"/>
            <a:ext cx="4021931" cy="2419350"/>
          </a:xfrm>
        </p:spPr>
        <p:txBody>
          <a:bodyPr>
            <a:normAutofit fontScale="90000"/>
          </a:bodyPr>
          <a:lstStyle/>
          <a:p>
            <a:r>
              <a:rPr lang="en-US" sz="4800" dirty="0"/>
              <a:t>Neuroanatomy </a:t>
            </a:r>
            <a:br>
              <a:rPr lang="en-US" sz="4800" dirty="0"/>
            </a:br>
            <a:br>
              <a:rPr lang="en-US" sz="4800" dirty="0"/>
            </a:br>
            <a:r>
              <a:rPr lang="en-US" sz="3600" dirty="0"/>
              <a:t>Below the brain</a:t>
            </a:r>
            <a:endParaRPr lang="en-US" sz="4800" dirty="0"/>
          </a:p>
        </p:txBody>
      </p:sp>
      <p:pic>
        <p:nvPicPr>
          <p:cNvPr id="2050" name="Picture 2" descr="Antonín Hrstka (antonnhrstka) - Profile | Pinterest">
            <a:extLst>
              <a:ext uri="{FF2B5EF4-FFF2-40B4-BE49-F238E27FC236}">
                <a16:creationId xmlns:a16="http://schemas.microsoft.com/office/drawing/2014/main" id="{662DC0D5-86D9-B24E-5742-84AF0FEC61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08" r="3431"/>
          <a:stretch/>
        </p:blipFill>
        <p:spPr bwMode="auto">
          <a:xfrm>
            <a:off x="0" y="0"/>
            <a:ext cx="4614862"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E9BDCF48-E5E8-B099-4813-E59C46E1BEFE}"/>
              </a:ext>
            </a:extLst>
          </p:cNvPr>
          <p:cNvSpPr/>
          <p:nvPr/>
        </p:nvSpPr>
        <p:spPr>
          <a:xfrm>
            <a:off x="732538" y="6129337"/>
            <a:ext cx="3149785" cy="8786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a:ln>
                  <a:solidFill>
                    <a:schemeClr val="tx1"/>
                  </a:solidFill>
                </a:ln>
                <a:latin typeface="Impact" panose="020B0806030902050204" pitchFamily="34" charset="0"/>
              </a:rPr>
              <a:t>This is literally me</a:t>
            </a:r>
          </a:p>
        </p:txBody>
      </p:sp>
      <p:sp>
        <p:nvSpPr>
          <p:cNvPr id="6" name="Rectangle 5">
            <a:extLst>
              <a:ext uri="{FF2B5EF4-FFF2-40B4-BE49-F238E27FC236}">
                <a16:creationId xmlns:a16="http://schemas.microsoft.com/office/drawing/2014/main" id="{64CF256F-C821-876F-D2D6-730F9F50EFA9}"/>
              </a:ext>
            </a:extLst>
          </p:cNvPr>
          <p:cNvSpPr/>
          <p:nvPr/>
        </p:nvSpPr>
        <p:spPr>
          <a:xfrm>
            <a:off x="5185172" y="4293393"/>
            <a:ext cx="1821656" cy="241935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18839409"/>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AF38-1523-04E7-0BD1-C422A5CDFB10}"/>
              </a:ext>
            </a:extLst>
          </p:cNvPr>
          <p:cNvSpPr>
            <a:spLocks noGrp="1"/>
          </p:cNvSpPr>
          <p:nvPr>
            <p:ph type="title"/>
          </p:nvPr>
        </p:nvSpPr>
        <p:spPr/>
        <p:txBody>
          <a:bodyPr/>
          <a:lstStyle/>
          <a:p>
            <a:r>
              <a:rPr lang="fr-FR" dirty="0" err="1"/>
              <a:t>Anatomy</a:t>
            </a:r>
            <a:endParaRPr lang="en-GB" dirty="0"/>
          </a:p>
        </p:txBody>
      </p:sp>
      <p:sp>
        <p:nvSpPr>
          <p:cNvPr id="3" name="Rectangle 2">
            <a:extLst>
              <a:ext uri="{FF2B5EF4-FFF2-40B4-BE49-F238E27FC236}">
                <a16:creationId xmlns:a16="http://schemas.microsoft.com/office/drawing/2014/main" id="{E35E5864-1405-A5FB-B491-05D748B4C1D5}"/>
              </a:ext>
            </a:extLst>
          </p:cNvPr>
          <p:cNvSpPr/>
          <p:nvPr/>
        </p:nvSpPr>
        <p:spPr>
          <a:xfrm>
            <a:off x="4125037" y="1092407"/>
            <a:ext cx="2600325" cy="63579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Nervous</a:t>
            </a:r>
            <a:r>
              <a:rPr lang="fr-FR" dirty="0"/>
              <a:t> System</a:t>
            </a:r>
            <a:endParaRPr lang="en-GB" dirty="0"/>
          </a:p>
        </p:txBody>
      </p:sp>
      <p:sp>
        <p:nvSpPr>
          <p:cNvPr id="4" name="Rectangle 3">
            <a:extLst>
              <a:ext uri="{FF2B5EF4-FFF2-40B4-BE49-F238E27FC236}">
                <a16:creationId xmlns:a16="http://schemas.microsoft.com/office/drawing/2014/main" id="{171E54D1-0DEC-4155-FFF4-A8F4CD715C81}"/>
              </a:ext>
            </a:extLst>
          </p:cNvPr>
          <p:cNvSpPr/>
          <p:nvPr/>
        </p:nvSpPr>
        <p:spPr>
          <a:xfrm>
            <a:off x="424297" y="2357513"/>
            <a:ext cx="3700740" cy="6357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Central </a:t>
            </a:r>
            <a:r>
              <a:rPr lang="fr-FR" dirty="0" err="1"/>
              <a:t>Nervous</a:t>
            </a:r>
            <a:r>
              <a:rPr lang="fr-FR" dirty="0"/>
              <a:t> System</a:t>
            </a:r>
            <a:endParaRPr lang="en-GB" dirty="0"/>
          </a:p>
        </p:txBody>
      </p:sp>
      <p:pic>
        <p:nvPicPr>
          <p:cNvPr id="1026" name="Picture 2" descr="Human nervous system : r/Damnthatsinteresting">
            <a:extLst>
              <a:ext uri="{FF2B5EF4-FFF2-40B4-BE49-F238E27FC236}">
                <a16:creationId xmlns:a16="http://schemas.microsoft.com/office/drawing/2014/main" id="{9099484D-BEC0-18C8-F202-38DBE240029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6160" y="78765"/>
            <a:ext cx="1696641" cy="211285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Brain Drawing | Naked Scientists">
            <a:extLst>
              <a:ext uri="{FF2B5EF4-FFF2-40B4-BE49-F238E27FC236}">
                <a16:creationId xmlns:a16="http://schemas.microsoft.com/office/drawing/2014/main" id="{BA998283-2582-14A2-4E32-045C8782003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875" y="4590539"/>
            <a:ext cx="1924843" cy="138358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097010E6-A4B4-DC07-6E91-EC4574B5712B}"/>
              </a:ext>
            </a:extLst>
          </p:cNvPr>
          <p:cNvSpPr/>
          <p:nvPr/>
        </p:nvSpPr>
        <p:spPr>
          <a:xfrm>
            <a:off x="424296" y="3429000"/>
            <a:ext cx="1260000" cy="635793"/>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Brain</a:t>
            </a:r>
            <a:endParaRPr lang="en-GB" dirty="0"/>
          </a:p>
        </p:txBody>
      </p:sp>
      <p:sp>
        <p:nvSpPr>
          <p:cNvPr id="8" name="Rectangle 7">
            <a:extLst>
              <a:ext uri="{FF2B5EF4-FFF2-40B4-BE49-F238E27FC236}">
                <a16:creationId xmlns:a16="http://schemas.microsoft.com/office/drawing/2014/main" id="{F8959EEF-DE3D-9BEB-E298-B65A9433D6F4}"/>
              </a:ext>
            </a:extLst>
          </p:cNvPr>
          <p:cNvSpPr/>
          <p:nvPr/>
        </p:nvSpPr>
        <p:spPr>
          <a:xfrm>
            <a:off x="2865037" y="3429000"/>
            <a:ext cx="1260000" cy="6357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Spinal </a:t>
            </a:r>
            <a:r>
              <a:rPr lang="fr-FR" dirty="0" err="1"/>
              <a:t>Cord</a:t>
            </a:r>
            <a:endParaRPr lang="en-GB" dirty="0"/>
          </a:p>
        </p:txBody>
      </p:sp>
      <p:pic>
        <p:nvPicPr>
          <p:cNvPr id="1036" name="Picture 12" descr="Physiotherapy Management of Individuals with Spinal Cord Injury -  Physiopedia">
            <a:extLst>
              <a:ext uri="{FF2B5EF4-FFF2-40B4-BE49-F238E27FC236}">
                <a16:creationId xmlns:a16="http://schemas.microsoft.com/office/drawing/2014/main" id="{F7E7BB4E-B301-BA38-F984-F304BEE1142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97941" y="4287643"/>
            <a:ext cx="2394193" cy="233433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D16E6545-83F8-5CB4-3CF1-0F1D856A0668}"/>
              </a:ext>
            </a:extLst>
          </p:cNvPr>
          <p:cNvSpPr/>
          <p:nvPr/>
        </p:nvSpPr>
        <p:spPr>
          <a:xfrm>
            <a:off x="6725362" y="1871731"/>
            <a:ext cx="3017049" cy="63579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Peripheral</a:t>
            </a:r>
            <a:r>
              <a:rPr lang="fr-FR" dirty="0"/>
              <a:t> </a:t>
            </a:r>
            <a:r>
              <a:rPr lang="fr-FR" dirty="0" err="1"/>
              <a:t>Nervous</a:t>
            </a:r>
            <a:r>
              <a:rPr lang="fr-FR" dirty="0"/>
              <a:t> System</a:t>
            </a:r>
            <a:endParaRPr lang="en-GB" dirty="0"/>
          </a:p>
        </p:txBody>
      </p:sp>
      <p:pic>
        <p:nvPicPr>
          <p:cNvPr id="1038" name="Picture 14" descr="Nerve Structure (Anatomy and diagram) | GetBodySmart">
            <a:extLst>
              <a:ext uri="{FF2B5EF4-FFF2-40B4-BE49-F238E27FC236}">
                <a16:creationId xmlns:a16="http://schemas.microsoft.com/office/drawing/2014/main" id="{E7091480-1BF6-AC0F-08FA-287D5F1F53C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823475" y="1491839"/>
            <a:ext cx="2308802" cy="2031369"/>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656CC827-977C-72A8-D594-1757CC2DE33E}"/>
              </a:ext>
            </a:extLst>
          </p:cNvPr>
          <p:cNvSpPr/>
          <p:nvPr/>
        </p:nvSpPr>
        <p:spPr>
          <a:xfrm>
            <a:off x="5678979" y="3645629"/>
            <a:ext cx="2196000" cy="6357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Somatic</a:t>
            </a:r>
            <a:r>
              <a:rPr lang="fr-FR" dirty="0"/>
              <a:t> </a:t>
            </a:r>
            <a:r>
              <a:rPr lang="fr-FR" dirty="0" err="1"/>
              <a:t>Nervous</a:t>
            </a:r>
            <a:r>
              <a:rPr lang="fr-FR" dirty="0"/>
              <a:t> System</a:t>
            </a:r>
            <a:endParaRPr lang="en-GB" dirty="0"/>
          </a:p>
        </p:txBody>
      </p:sp>
      <p:sp>
        <p:nvSpPr>
          <p:cNvPr id="11" name="Rectangle 10">
            <a:extLst>
              <a:ext uri="{FF2B5EF4-FFF2-40B4-BE49-F238E27FC236}">
                <a16:creationId xmlns:a16="http://schemas.microsoft.com/office/drawing/2014/main" id="{8D42F6C8-29B7-3156-4F55-5062DAA78732}"/>
              </a:ext>
            </a:extLst>
          </p:cNvPr>
          <p:cNvSpPr/>
          <p:nvPr/>
        </p:nvSpPr>
        <p:spPr>
          <a:xfrm>
            <a:off x="8929703" y="3645631"/>
            <a:ext cx="2196000" cy="635793"/>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Autonomic</a:t>
            </a:r>
            <a:r>
              <a:rPr lang="fr-FR" dirty="0"/>
              <a:t> </a:t>
            </a:r>
            <a:r>
              <a:rPr lang="fr-FR" dirty="0" err="1"/>
              <a:t>Nervous</a:t>
            </a:r>
            <a:r>
              <a:rPr lang="fr-FR" dirty="0"/>
              <a:t> System (ANS)</a:t>
            </a:r>
            <a:endParaRPr lang="en-GB" dirty="0"/>
          </a:p>
        </p:txBody>
      </p:sp>
      <p:pic>
        <p:nvPicPr>
          <p:cNvPr id="1040" name="Picture 16" descr="5,200+ Arm Muscle Anatomy Stock Photos, Pictures &amp; Royalty-Free Images -  iStock | Human anatomy">
            <a:extLst>
              <a:ext uri="{FF2B5EF4-FFF2-40B4-BE49-F238E27FC236}">
                <a16:creationId xmlns:a16="http://schemas.microsoft.com/office/drawing/2014/main" id="{5E76F189-314D-97D3-89FB-FEA29DC5B590}"/>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343177" y="4672013"/>
            <a:ext cx="2156691" cy="1902963"/>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48,000+ Respiratory System Lungs Pictures">
            <a:extLst>
              <a:ext uri="{FF2B5EF4-FFF2-40B4-BE49-F238E27FC236}">
                <a16:creationId xmlns:a16="http://schemas.microsoft.com/office/drawing/2014/main" id="{7ED5C17E-ED7B-03CA-F95E-00066127499A}"/>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224639" y="4348465"/>
            <a:ext cx="1630927" cy="2144874"/>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CCED3961-1C49-1501-90E9-A7CBA2291B8C}"/>
              </a:ext>
            </a:extLst>
          </p:cNvPr>
          <p:cNvSpPr/>
          <p:nvPr/>
        </p:nvSpPr>
        <p:spPr>
          <a:xfrm>
            <a:off x="7994615" y="6175747"/>
            <a:ext cx="1512000" cy="635793"/>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err="1"/>
              <a:t>Sympathetic</a:t>
            </a:r>
            <a:endParaRPr lang="en-GB" sz="1400" dirty="0"/>
          </a:p>
        </p:txBody>
      </p:sp>
      <p:sp>
        <p:nvSpPr>
          <p:cNvPr id="13" name="Rectangle 12">
            <a:extLst>
              <a:ext uri="{FF2B5EF4-FFF2-40B4-BE49-F238E27FC236}">
                <a16:creationId xmlns:a16="http://schemas.microsoft.com/office/drawing/2014/main" id="{0AF666CD-5B71-E6DB-F791-2D4767FF5BC5}"/>
              </a:ext>
            </a:extLst>
          </p:cNvPr>
          <p:cNvSpPr/>
          <p:nvPr/>
        </p:nvSpPr>
        <p:spPr>
          <a:xfrm>
            <a:off x="10620278" y="6172201"/>
            <a:ext cx="1512000" cy="635793"/>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err="1"/>
              <a:t>Parasympathetic</a:t>
            </a:r>
            <a:endParaRPr lang="en-GB" sz="1400" dirty="0"/>
          </a:p>
        </p:txBody>
      </p:sp>
      <p:cxnSp>
        <p:nvCxnSpPr>
          <p:cNvPr id="15" name="Straight Arrow Connector 14">
            <a:extLst>
              <a:ext uri="{FF2B5EF4-FFF2-40B4-BE49-F238E27FC236}">
                <a16:creationId xmlns:a16="http://schemas.microsoft.com/office/drawing/2014/main" id="{CD5837E8-3C86-8D16-04E0-D5F2F74237CF}"/>
              </a:ext>
            </a:extLst>
          </p:cNvPr>
          <p:cNvCxnSpPr>
            <a:cxnSpLocks/>
            <a:stCxn id="3" idx="2"/>
            <a:endCxn id="4" idx="0"/>
          </p:cNvCxnSpPr>
          <p:nvPr/>
        </p:nvCxnSpPr>
        <p:spPr>
          <a:xfrm flipH="1">
            <a:off x="2274667" y="1728200"/>
            <a:ext cx="3150533" cy="62931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8450F136-AAB3-40BD-550A-47C6A20F742D}"/>
              </a:ext>
            </a:extLst>
          </p:cNvPr>
          <p:cNvCxnSpPr>
            <a:cxnSpLocks/>
            <a:stCxn id="4" idx="2"/>
            <a:endCxn id="7" idx="0"/>
          </p:cNvCxnSpPr>
          <p:nvPr/>
        </p:nvCxnSpPr>
        <p:spPr>
          <a:xfrm flipH="1">
            <a:off x="1054296" y="2993306"/>
            <a:ext cx="1220371" cy="43569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A541B62F-2AF9-ACFA-020E-01B8AC45D2DB}"/>
              </a:ext>
            </a:extLst>
          </p:cNvPr>
          <p:cNvCxnSpPr>
            <a:cxnSpLocks/>
            <a:stCxn id="4" idx="2"/>
            <a:endCxn id="8" idx="0"/>
          </p:cNvCxnSpPr>
          <p:nvPr/>
        </p:nvCxnSpPr>
        <p:spPr>
          <a:xfrm>
            <a:off x="2274667" y="2993306"/>
            <a:ext cx="1220370" cy="43569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E8F449A6-D053-A34A-241B-2A23111BAE16}"/>
              </a:ext>
            </a:extLst>
          </p:cNvPr>
          <p:cNvCxnSpPr>
            <a:cxnSpLocks/>
            <a:stCxn id="3" idx="2"/>
            <a:endCxn id="9" idx="0"/>
          </p:cNvCxnSpPr>
          <p:nvPr/>
        </p:nvCxnSpPr>
        <p:spPr>
          <a:xfrm>
            <a:off x="5425200" y="1728200"/>
            <a:ext cx="2808687" cy="14353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6AAF6D3B-4421-B5A9-5D6D-12807C905179}"/>
              </a:ext>
            </a:extLst>
          </p:cNvPr>
          <p:cNvCxnSpPr>
            <a:cxnSpLocks/>
            <a:stCxn id="39" idx="2"/>
            <a:endCxn id="10" idx="0"/>
          </p:cNvCxnSpPr>
          <p:nvPr/>
        </p:nvCxnSpPr>
        <p:spPr>
          <a:xfrm flipH="1">
            <a:off x="6776979" y="3367782"/>
            <a:ext cx="2043800" cy="27784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A73937A4-85EC-3A8B-B2EA-D2D33CBBC5CD}"/>
              </a:ext>
            </a:extLst>
          </p:cNvPr>
          <p:cNvCxnSpPr>
            <a:cxnSpLocks/>
            <a:stCxn id="11" idx="2"/>
            <a:endCxn id="12" idx="0"/>
          </p:cNvCxnSpPr>
          <p:nvPr/>
        </p:nvCxnSpPr>
        <p:spPr>
          <a:xfrm flipH="1">
            <a:off x="8750615" y="4281424"/>
            <a:ext cx="1277088" cy="189432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1D5B1EE3-3374-25BE-20FA-31175B5EA8F9}"/>
              </a:ext>
            </a:extLst>
          </p:cNvPr>
          <p:cNvCxnSpPr>
            <a:cxnSpLocks/>
            <a:stCxn id="11" idx="2"/>
            <a:endCxn id="13" idx="0"/>
          </p:cNvCxnSpPr>
          <p:nvPr/>
        </p:nvCxnSpPr>
        <p:spPr>
          <a:xfrm>
            <a:off x="10027703" y="4281424"/>
            <a:ext cx="1348575" cy="189077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8" name="Rectangle 37">
            <a:extLst>
              <a:ext uri="{FF2B5EF4-FFF2-40B4-BE49-F238E27FC236}">
                <a16:creationId xmlns:a16="http://schemas.microsoft.com/office/drawing/2014/main" id="{8010B51E-3E01-EE93-238D-5E7C1F271BAC}"/>
              </a:ext>
            </a:extLst>
          </p:cNvPr>
          <p:cNvSpPr/>
          <p:nvPr/>
        </p:nvSpPr>
        <p:spPr>
          <a:xfrm>
            <a:off x="7994615" y="3645630"/>
            <a:ext cx="4137662" cy="316236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8EA96648-B1DA-7511-5EFF-7BAFB16863D0}"/>
              </a:ext>
            </a:extLst>
          </p:cNvPr>
          <p:cNvSpPr/>
          <p:nvPr/>
        </p:nvSpPr>
        <p:spPr>
          <a:xfrm>
            <a:off x="6722873" y="2731988"/>
            <a:ext cx="1080000" cy="6357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Sensory</a:t>
            </a:r>
            <a:r>
              <a:rPr lang="fr-FR" dirty="0"/>
              <a:t> </a:t>
            </a:r>
            <a:r>
              <a:rPr lang="fr-FR" dirty="0" err="1"/>
              <a:t>neurons</a:t>
            </a:r>
            <a:endParaRPr lang="en-GB" dirty="0"/>
          </a:p>
        </p:txBody>
      </p:sp>
      <p:pic>
        <p:nvPicPr>
          <p:cNvPr id="1044" name="Picture 20" descr="Difference Between Sensory and Motor Neuron - BYJU'S">
            <a:extLst>
              <a:ext uri="{FF2B5EF4-FFF2-40B4-BE49-F238E27FC236}">
                <a16:creationId xmlns:a16="http://schemas.microsoft.com/office/drawing/2014/main" id="{6ECEBFE3-8B17-4E75-9040-374D1D523441}"/>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384101" y="2160210"/>
            <a:ext cx="2236804" cy="1419624"/>
          </a:xfrm>
          <a:prstGeom prst="rect">
            <a:avLst/>
          </a:prstGeom>
          <a:noFill/>
          <a:extLst>
            <a:ext uri="{909E8E84-426E-40DD-AFC4-6F175D3DCCD1}">
              <a14:hiddenFill xmlns:a14="http://schemas.microsoft.com/office/drawing/2010/main">
                <a:solidFill>
                  <a:srgbClr val="FFFFFF"/>
                </a:solidFill>
              </a14:hiddenFill>
            </a:ext>
          </a:extLst>
        </p:spPr>
      </p:pic>
      <p:cxnSp>
        <p:nvCxnSpPr>
          <p:cNvPr id="29" name="Straight Arrow Connector 28">
            <a:extLst>
              <a:ext uri="{FF2B5EF4-FFF2-40B4-BE49-F238E27FC236}">
                <a16:creationId xmlns:a16="http://schemas.microsoft.com/office/drawing/2014/main" id="{FE9AB1F3-2DBA-2E02-A38E-2099857BC920}"/>
              </a:ext>
            </a:extLst>
          </p:cNvPr>
          <p:cNvCxnSpPr>
            <a:cxnSpLocks/>
            <a:stCxn id="39" idx="2"/>
            <a:endCxn id="11" idx="0"/>
          </p:cNvCxnSpPr>
          <p:nvPr/>
        </p:nvCxnSpPr>
        <p:spPr>
          <a:xfrm>
            <a:off x="8820779" y="3367782"/>
            <a:ext cx="1206924" cy="27784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9" name="Rectangle 38">
            <a:extLst>
              <a:ext uri="{FF2B5EF4-FFF2-40B4-BE49-F238E27FC236}">
                <a16:creationId xmlns:a16="http://schemas.microsoft.com/office/drawing/2014/main" id="{0F12E6C4-951C-F340-88B1-2B596982DC6D}"/>
              </a:ext>
            </a:extLst>
          </p:cNvPr>
          <p:cNvSpPr/>
          <p:nvPr/>
        </p:nvSpPr>
        <p:spPr>
          <a:xfrm>
            <a:off x="8280779" y="2731989"/>
            <a:ext cx="1080000" cy="63579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Motor</a:t>
            </a:r>
            <a:r>
              <a:rPr lang="fr-FR" dirty="0"/>
              <a:t> </a:t>
            </a:r>
            <a:r>
              <a:rPr lang="fr-FR" dirty="0" err="1"/>
              <a:t>neurons</a:t>
            </a:r>
            <a:endParaRPr lang="en-GB" dirty="0"/>
          </a:p>
        </p:txBody>
      </p:sp>
      <p:cxnSp>
        <p:nvCxnSpPr>
          <p:cNvPr id="58" name="Straight Arrow Connector 57">
            <a:extLst>
              <a:ext uri="{FF2B5EF4-FFF2-40B4-BE49-F238E27FC236}">
                <a16:creationId xmlns:a16="http://schemas.microsoft.com/office/drawing/2014/main" id="{61ACF3C4-2C95-92D0-7938-00E9E0F18242}"/>
              </a:ext>
            </a:extLst>
          </p:cNvPr>
          <p:cNvCxnSpPr>
            <a:cxnSpLocks/>
            <a:stCxn id="9" idx="2"/>
            <a:endCxn id="39" idx="0"/>
          </p:cNvCxnSpPr>
          <p:nvPr/>
        </p:nvCxnSpPr>
        <p:spPr>
          <a:xfrm>
            <a:off x="8233887" y="2507524"/>
            <a:ext cx="586892" cy="224465"/>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61" name="Straight Arrow Connector 60">
            <a:extLst>
              <a:ext uri="{FF2B5EF4-FFF2-40B4-BE49-F238E27FC236}">
                <a16:creationId xmlns:a16="http://schemas.microsoft.com/office/drawing/2014/main" id="{B1F28731-770A-CB2B-7928-B87FB7CD18B9}"/>
              </a:ext>
            </a:extLst>
          </p:cNvPr>
          <p:cNvCxnSpPr>
            <a:cxnSpLocks/>
            <a:stCxn id="9" idx="2"/>
            <a:endCxn id="40" idx="0"/>
          </p:cNvCxnSpPr>
          <p:nvPr/>
        </p:nvCxnSpPr>
        <p:spPr>
          <a:xfrm flipH="1">
            <a:off x="7262873" y="2507524"/>
            <a:ext cx="971014" cy="22446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82196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1034"/>
                                        </p:tgtEl>
                                        <p:attrNameLst>
                                          <p:attrName>style.visibility</p:attrName>
                                        </p:attrNameLst>
                                      </p:cBhvr>
                                      <p:to>
                                        <p:strVal val="visible"/>
                                      </p:to>
                                    </p:set>
                                    <p:animEffect transition="in" filter="fade">
                                      <p:cBhvr>
                                        <p:cTn id="21" dur="500"/>
                                        <p:tgtEl>
                                          <p:spTgt spid="103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500"/>
                                        <p:tgtEl>
                                          <p:spTgt spid="2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par>
                                <p:cTn id="30" presetID="10" presetClass="entr" presetSubtype="0" fill="hold" nodeType="withEffect">
                                  <p:stCondLst>
                                    <p:cond delay="0"/>
                                  </p:stCondLst>
                                  <p:childTnLst>
                                    <p:set>
                                      <p:cBhvr>
                                        <p:cTn id="31" dur="1" fill="hold">
                                          <p:stCondLst>
                                            <p:cond delay="0"/>
                                          </p:stCondLst>
                                        </p:cTn>
                                        <p:tgtEl>
                                          <p:spTgt spid="1036"/>
                                        </p:tgtEl>
                                        <p:attrNameLst>
                                          <p:attrName>style.visibility</p:attrName>
                                        </p:attrNameLst>
                                      </p:cBhvr>
                                      <p:to>
                                        <p:strVal val="visible"/>
                                      </p:to>
                                    </p:set>
                                    <p:animEffect transition="in" filter="fade">
                                      <p:cBhvr>
                                        <p:cTn id="32" dur="500"/>
                                        <p:tgtEl>
                                          <p:spTgt spid="103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par>
                                <p:cTn id="38" presetID="10" presetClass="entr" presetSubtype="0" fill="hold" nodeType="withEffect">
                                  <p:stCondLst>
                                    <p:cond delay="0"/>
                                  </p:stCondLst>
                                  <p:childTnLst>
                                    <p:set>
                                      <p:cBhvr>
                                        <p:cTn id="39" dur="1" fill="hold">
                                          <p:stCondLst>
                                            <p:cond delay="0"/>
                                          </p:stCondLst>
                                        </p:cTn>
                                        <p:tgtEl>
                                          <p:spTgt spid="1038"/>
                                        </p:tgtEl>
                                        <p:attrNameLst>
                                          <p:attrName>style.visibility</p:attrName>
                                        </p:attrNameLst>
                                      </p:cBhvr>
                                      <p:to>
                                        <p:strVal val="visible"/>
                                      </p:to>
                                    </p:set>
                                    <p:animEffect transition="in" filter="fade">
                                      <p:cBhvr>
                                        <p:cTn id="40" dur="500"/>
                                        <p:tgtEl>
                                          <p:spTgt spid="103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61"/>
                                        </p:tgtEl>
                                        <p:attrNameLst>
                                          <p:attrName>style.visibility</p:attrName>
                                        </p:attrNameLst>
                                      </p:cBhvr>
                                      <p:to>
                                        <p:strVal val="visible"/>
                                      </p:to>
                                    </p:set>
                                    <p:animEffect transition="in" filter="fade">
                                      <p:cBhvr>
                                        <p:cTn id="48" dur="500"/>
                                        <p:tgtEl>
                                          <p:spTgt spid="61"/>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0"/>
                                        </p:tgtEl>
                                        <p:attrNameLst>
                                          <p:attrName>style.visibility</p:attrName>
                                        </p:attrNameLst>
                                      </p:cBhvr>
                                      <p:to>
                                        <p:strVal val="visible"/>
                                      </p:to>
                                    </p:set>
                                    <p:animEffect transition="in" filter="fade">
                                      <p:cBhvr>
                                        <p:cTn id="51" dur="500"/>
                                        <p:tgtEl>
                                          <p:spTgt spid="40"/>
                                        </p:tgtEl>
                                      </p:cBhvr>
                                    </p:animEffect>
                                  </p:childTnLst>
                                </p:cTn>
                              </p:par>
                              <p:par>
                                <p:cTn id="52" presetID="10" presetClass="entr" presetSubtype="0" fill="hold" nodeType="withEffect">
                                  <p:stCondLst>
                                    <p:cond delay="0"/>
                                  </p:stCondLst>
                                  <p:childTnLst>
                                    <p:set>
                                      <p:cBhvr>
                                        <p:cTn id="53" dur="1" fill="hold">
                                          <p:stCondLst>
                                            <p:cond delay="0"/>
                                          </p:stCondLst>
                                        </p:cTn>
                                        <p:tgtEl>
                                          <p:spTgt spid="1044"/>
                                        </p:tgtEl>
                                        <p:attrNameLst>
                                          <p:attrName>style.visibility</p:attrName>
                                        </p:attrNameLst>
                                      </p:cBhvr>
                                      <p:to>
                                        <p:strVal val="visible"/>
                                      </p:to>
                                    </p:set>
                                    <p:animEffect transition="in" filter="fade">
                                      <p:cBhvr>
                                        <p:cTn id="54" dur="500"/>
                                        <p:tgtEl>
                                          <p:spTgt spid="1044"/>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58"/>
                                        </p:tgtEl>
                                        <p:attrNameLst>
                                          <p:attrName>style.visibility</p:attrName>
                                        </p:attrNameLst>
                                      </p:cBhvr>
                                      <p:to>
                                        <p:strVal val="visible"/>
                                      </p:to>
                                    </p:set>
                                    <p:animEffect transition="in" filter="fade">
                                      <p:cBhvr>
                                        <p:cTn id="59" dur="500"/>
                                        <p:tgtEl>
                                          <p:spTgt spid="5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Effect transition="in" filter="fade">
                                      <p:cBhvr>
                                        <p:cTn id="62" dur="500"/>
                                        <p:tgtEl>
                                          <p:spTgt spid="39"/>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6"/>
                                        </p:tgtEl>
                                        <p:attrNameLst>
                                          <p:attrName>style.visibility</p:attrName>
                                        </p:attrNameLst>
                                      </p:cBhvr>
                                      <p:to>
                                        <p:strVal val="visible"/>
                                      </p:to>
                                    </p:set>
                                    <p:animEffect transition="in" filter="fade">
                                      <p:cBhvr>
                                        <p:cTn id="67" dur="500"/>
                                        <p:tgtEl>
                                          <p:spTgt spid="2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0"/>
                                        </p:tgtEl>
                                        <p:attrNameLst>
                                          <p:attrName>style.visibility</p:attrName>
                                        </p:attrNameLst>
                                      </p:cBhvr>
                                      <p:to>
                                        <p:strVal val="visible"/>
                                      </p:to>
                                    </p:set>
                                    <p:animEffect transition="in" filter="fade">
                                      <p:cBhvr>
                                        <p:cTn id="70" dur="500"/>
                                        <p:tgtEl>
                                          <p:spTgt spid="10"/>
                                        </p:tgtEl>
                                      </p:cBhvr>
                                    </p:animEffect>
                                  </p:childTnLst>
                                </p:cTn>
                              </p:par>
                              <p:par>
                                <p:cTn id="71" presetID="10" presetClass="entr" presetSubtype="0" fill="hold" nodeType="withEffect">
                                  <p:stCondLst>
                                    <p:cond delay="0"/>
                                  </p:stCondLst>
                                  <p:childTnLst>
                                    <p:set>
                                      <p:cBhvr>
                                        <p:cTn id="72" dur="1" fill="hold">
                                          <p:stCondLst>
                                            <p:cond delay="0"/>
                                          </p:stCondLst>
                                        </p:cTn>
                                        <p:tgtEl>
                                          <p:spTgt spid="1040"/>
                                        </p:tgtEl>
                                        <p:attrNameLst>
                                          <p:attrName>style.visibility</p:attrName>
                                        </p:attrNameLst>
                                      </p:cBhvr>
                                      <p:to>
                                        <p:strVal val="visible"/>
                                      </p:to>
                                    </p:set>
                                    <p:animEffect transition="in" filter="fade">
                                      <p:cBhvr>
                                        <p:cTn id="73" dur="500"/>
                                        <p:tgtEl>
                                          <p:spTgt spid="1040"/>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29"/>
                                        </p:tgtEl>
                                        <p:attrNameLst>
                                          <p:attrName>style.visibility</p:attrName>
                                        </p:attrNameLst>
                                      </p:cBhvr>
                                      <p:to>
                                        <p:strVal val="visible"/>
                                      </p:to>
                                    </p:set>
                                    <p:animEffect transition="in" filter="fade">
                                      <p:cBhvr>
                                        <p:cTn id="78" dur="500"/>
                                        <p:tgtEl>
                                          <p:spTgt spid="29"/>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1"/>
                                        </p:tgtEl>
                                        <p:attrNameLst>
                                          <p:attrName>style.visibility</p:attrName>
                                        </p:attrNameLst>
                                      </p:cBhvr>
                                      <p:to>
                                        <p:strVal val="visible"/>
                                      </p:to>
                                    </p:set>
                                    <p:animEffect transition="in" filter="fade">
                                      <p:cBhvr>
                                        <p:cTn id="81" dur="500"/>
                                        <p:tgtEl>
                                          <p:spTgt spid="11"/>
                                        </p:tgtEl>
                                      </p:cBhvr>
                                    </p:animEffect>
                                  </p:childTnLst>
                                </p:cTn>
                              </p:par>
                              <p:par>
                                <p:cTn id="82" presetID="10" presetClass="entr" presetSubtype="0" fill="hold" nodeType="withEffect">
                                  <p:stCondLst>
                                    <p:cond delay="0"/>
                                  </p:stCondLst>
                                  <p:childTnLst>
                                    <p:set>
                                      <p:cBhvr>
                                        <p:cTn id="83" dur="1" fill="hold">
                                          <p:stCondLst>
                                            <p:cond delay="0"/>
                                          </p:stCondLst>
                                        </p:cTn>
                                        <p:tgtEl>
                                          <p:spTgt spid="1042"/>
                                        </p:tgtEl>
                                        <p:attrNameLst>
                                          <p:attrName>style.visibility</p:attrName>
                                        </p:attrNameLst>
                                      </p:cBhvr>
                                      <p:to>
                                        <p:strVal val="visible"/>
                                      </p:to>
                                    </p:set>
                                    <p:animEffect transition="in" filter="fade">
                                      <p:cBhvr>
                                        <p:cTn id="84" dur="500"/>
                                        <p:tgtEl>
                                          <p:spTgt spid="1042"/>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32"/>
                                        </p:tgtEl>
                                        <p:attrNameLst>
                                          <p:attrName>style.visibility</p:attrName>
                                        </p:attrNameLst>
                                      </p:cBhvr>
                                      <p:to>
                                        <p:strVal val="visible"/>
                                      </p:to>
                                    </p:set>
                                    <p:animEffect transition="in" filter="fade">
                                      <p:cBhvr>
                                        <p:cTn id="89" dur="500"/>
                                        <p:tgtEl>
                                          <p:spTgt spid="32"/>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2"/>
                                        </p:tgtEl>
                                        <p:attrNameLst>
                                          <p:attrName>style.visibility</p:attrName>
                                        </p:attrNameLst>
                                      </p:cBhvr>
                                      <p:to>
                                        <p:strVal val="visible"/>
                                      </p:to>
                                    </p:set>
                                    <p:animEffect transition="in" filter="fade">
                                      <p:cBhvr>
                                        <p:cTn id="92" dur="500"/>
                                        <p:tgtEl>
                                          <p:spTgt spid="12"/>
                                        </p:tgtEl>
                                      </p:cBhvr>
                                    </p:animEffect>
                                  </p:childTnLst>
                                </p:cTn>
                              </p:par>
                              <p:par>
                                <p:cTn id="93" presetID="10" presetClass="entr" presetSubtype="0" fill="hold" nodeType="withEffect">
                                  <p:stCondLst>
                                    <p:cond delay="0"/>
                                  </p:stCondLst>
                                  <p:childTnLst>
                                    <p:set>
                                      <p:cBhvr>
                                        <p:cTn id="94" dur="1" fill="hold">
                                          <p:stCondLst>
                                            <p:cond delay="0"/>
                                          </p:stCondLst>
                                        </p:cTn>
                                        <p:tgtEl>
                                          <p:spTgt spid="35"/>
                                        </p:tgtEl>
                                        <p:attrNameLst>
                                          <p:attrName>style.visibility</p:attrName>
                                        </p:attrNameLst>
                                      </p:cBhvr>
                                      <p:to>
                                        <p:strVal val="visible"/>
                                      </p:to>
                                    </p:set>
                                    <p:animEffect transition="in" filter="fade">
                                      <p:cBhvr>
                                        <p:cTn id="95" dur="500"/>
                                        <p:tgtEl>
                                          <p:spTgt spid="35"/>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13"/>
                                        </p:tgtEl>
                                        <p:attrNameLst>
                                          <p:attrName>style.visibility</p:attrName>
                                        </p:attrNameLst>
                                      </p:cBhvr>
                                      <p:to>
                                        <p:strVal val="visible"/>
                                      </p:to>
                                    </p:set>
                                    <p:animEffect transition="in" filter="fade">
                                      <p:cBhvr>
                                        <p:cTn id="98" dur="500"/>
                                        <p:tgtEl>
                                          <p:spTgt spid="13"/>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38"/>
                                        </p:tgtEl>
                                        <p:attrNameLst>
                                          <p:attrName>style.visibility</p:attrName>
                                        </p:attrNameLst>
                                      </p:cBhvr>
                                      <p:to>
                                        <p:strVal val="visible"/>
                                      </p:to>
                                    </p:set>
                                    <p:animEffect transition="in" filter="fade">
                                      <p:cBhvr>
                                        <p:cTn id="10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8" grpId="0" animBg="1"/>
      <p:bldP spid="9" grpId="0" animBg="1"/>
      <p:bldP spid="10" grpId="0" animBg="1"/>
      <p:bldP spid="11" grpId="0" animBg="1"/>
      <p:bldP spid="12" grpId="0" animBg="1"/>
      <p:bldP spid="13" grpId="0" animBg="1"/>
      <p:bldP spid="38" grpId="0" animBg="1"/>
      <p:bldP spid="40" grpId="0" animBg="1"/>
      <p:bldP spid="3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AEBFF-5673-B897-9893-8B68DCD51A14}"/>
              </a:ext>
            </a:extLst>
          </p:cNvPr>
          <p:cNvSpPr>
            <a:spLocks noGrp="1"/>
          </p:cNvSpPr>
          <p:nvPr>
            <p:ph type="title"/>
          </p:nvPr>
        </p:nvSpPr>
        <p:spPr/>
        <p:txBody>
          <a:bodyPr/>
          <a:lstStyle/>
          <a:p>
            <a:r>
              <a:rPr lang="fr-FR" dirty="0" err="1"/>
              <a:t>Autonomic</a:t>
            </a:r>
            <a:r>
              <a:rPr lang="fr-FR" dirty="0"/>
              <a:t> </a:t>
            </a:r>
            <a:r>
              <a:rPr lang="fr-FR" dirty="0" err="1"/>
              <a:t>Nervous</a:t>
            </a:r>
            <a:r>
              <a:rPr lang="fr-FR" dirty="0"/>
              <a:t> System</a:t>
            </a:r>
            <a:endParaRPr lang="en-GB" dirty="0"/>
          </a:p>
        </p:txBody>
      </p:sp>
      <p:pic>
        <p:nvPicPr>
          <p:cNvPr id="5124" name="Picture 4" descr="Autonomic Nervous System Stock Illustrations – 357 Autonomic Nervous System  Stock Illustrations, Vectors &amp; Clipart - Dreamstime">
            <a:extLst>
              <a:ext uri="{FF2B5EF4-FFF2-40B4-BE49-F238E27FC236}">
                <a16:creationId xmlns:a16="http://schemas.microsoft.com/office/drawing/2014/main" id="{B6F6E754-5D9F-9106-C72B-86F4A41CBBDE}"/>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7292"/>
          <a:stretch/>
        </p:blipFill>
        <p:spPr bwMode="auto">
          <a:xfrm>
            <a:off x="7168356" y="1399591"/>
            <a:ext cx="5023644" cy="545840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4886D9F-983C-4B5F-D1D4-C0F54D734C73}"/>
              </a:ext>
            </a:extLst>
          </p:cNvPr>
          <p:cNvSpPr txBox="1"/>
          <p:nvPr/>
        </p:nvSpPr>
        <p:spPr>
          <a:xfrm>
            <a:off x="105369" y="1589638"/>
            <a:ext cx="7295554" cy="5078313"/>
          </a:xfrm>
          <a:prstGeom prst="rect">
            <a:avLst/>
          </a:prstGeom>
          <a:solidFill>
            <a:srgbClr val="FFFDF8"/>
          </a:solidFill>
        </p:spPr>
        <p:txBody>
          <a:bodyPr wrap="square">
            <a:spAutoFit/>
          </a:bodyPr>
          <a:lstStyle/>
          <a:p>
            <a:r>
              <a:rPr lang="en-US" dirty="0"/>
              <a:t>The </a:t>
            </a:r>
            <a:r>
              <a:rPr lang="en-US" b="1" dirty="0"/>
              <a:t>autonomic nervous system (ANS) </a:t>
            </a:r>
            <a:r>
              <a:rPr lang="en-US" dirty="0"/>
              <a:t>controls autonomous body processes</a:t>
            </a:r>
            <a:r>
              <a:rPr lang="en-US" sz="1400" dirty="0"/>
              <a:t> (blood pressure, breathing, digestion, heart beating, urination, …)</a:t>
            </a:r>
          </a:p>
          <a:p>
            <a:endParaRPr lang="en-US" dirty="0"/>
          </a:p>
          <a:p>
            <a:r>
              <a:rPr lang="en-US" b="1" dirty="0">
                <a:solidFill>
                  <a:srgbClr val="FF0000"/>
                </a:solidFill>
              </a:rPr>
              <a:t>Sympathetic nervous system (SNS)</a:t>
            </a:r>
          </a:p>
          <a:p>
            <a:pPr marL="285750" indent="-285750">
              <a:buFont typeface="Arial" panose="020B0604020202020204" pitchFamily="34" charset="0"/>
              <a:buChar char="•"/>
            </a:pPr>
            <a:r>
              <a:rPr lang="en-US" dirty="0"/>
              <a:t>The </a:t>
            </a:r>
            <a:r>
              <a:rPr lang="en-US" i="1" dirty="0"/>
              <a:t>Stimulator</a:t>
            </a:r>
            <a:r>
              <a:rPr lang="en-US" dirty="0"/>
              <a:t> </a:t>
            </a:r>
            <a:r>
              <a:rPr lang="en-US" sz="1100" dirty="0"/>
              <a:t>(accelerates heart rate, constricts blood vessels, and raises blood pressure)</a:t>
            </a:r>
          </a:p>
          <a:p>
            <a:pPr marL="285750" indent="-285750">
              <a:buFont typeface="Arial" panose="020B0604020202020204" pitchFamily="34" charset="0"/>
              <a:buChar char="•"/>
            </a:pPr>
            <a:r>
              <a:rPr lang="en-US" dirty="0"/>
              <a:t>Prepare the body for action (stressful or energetic activity)</a:t>
            </a:r>
          </a:p>
          <a:p>
            <a:pPr marL="285750" indent="-285750">
              <a:buFont typeface="Arial" panose="020B0604020202020204" pitchFamily="34" charset="0"/>
              <a:buChar char="•"/>
            </a:pPr>
            <a:r>
              <a:rPr lang="en-US" dirty="0"/>
              <a:t>Triggers a “sympathy” of the organs </a:t>
            </a:r>
            <a:r>
              <a:rPr lang="en-US" sz="1100" dirty="0"/>
              <a:t>(concerted action)</a:t>
            </a:r>
          </a:p>
          <a:p>
            <a:endParaRPr lang="en-US" dirty="0"/>
          </a:p>
          <a:p>
            <a:r>
              <a:rPr lang="en-US" b="1" dirty="0">
                <a:solidFill>
                  <a:srgbClr val="0070C0"/>
                </a:solidFill>
              </a:rPr>
              <a:t>Parasympathetic nervous system (PNS)</a:t>
            </a:r>
          </a:p>
          <a:p>
            <a:pPr marL="285750" indent="-285750">
              <a:buFont typeface="Arial" panose="020B0604020202020204" pitchFamily="34" charset="0"/>
              <a:buChar char="•"/>
            </a:pPr>
            <a:r>
              <a:rPr lang="en-US" dirty="0"/>
              <a:t>The </a:t>
            </a:r>
            <a:r>
              <a:rPr lang="en-US" i="1" dirty="0"/>
              <a:t>Inhibitor</a:t>
            </a:r>
            <a:r>
              <a:rPr lang="en-US" dirty="0"/>
              <a:t> </a:t>
            </a:r>
            <a:r>
              <a:rPr lang="en-US" sz="1100" dirty="0"/>
              <a:t>(slows heart rate, increases intestinal activity, and other calming functions)</a:t>
            </a:r>
          </a:p>
          <a:p>
            <a:pPr marL="285750" indent="-285750">
              <a:buFont typeface="Arial" panose="020B0604020202020204" pitchFamily="34" charset="0"/>
              <a:buChar char="•"/>
            </a:pPr>
            <a:r>
              <a:rPr lang="en-US" dirty="0"/>
              <a:t>Dominates during rest state</a:t>
            </a:r>
          </a:p>
          <a:p>
            <a:pPr marL="285750" indent="-285750">
              <a:buFont typeface="Arial" panose="020B0604020202020204" pitchFamily="34" charset="0"/>
              <a:buChar char="•"/>
            </a:pPr>
            <a:r>
              <a:rPr lang="en-US" dirty="0"/>
              <a:t>Mediated (75%) by the </a:t>
            </a:r>
            <a:r>
              <a:rPr lang="en-US" dirty="0" err="1"/>
              <a:t>vagus</a:t>
            </a:r>
            <a:r>
              <a:rPr lang="en-US" dirty="0"/>
              <a:t> nerve</a:t>
            </a:r>
          </a:p>
          <a:p>
            <a:pPr lvl="1"/>
            <a:endParaRPr lang="en-US" dirty="0"/>
          </a:p>
          <a:p>
            <a:pPr lvl="1"/>
            <a:endParaRPr lang="en-US" dirty="0"/>
          </a:p>
          <a:p>
            <a:r>
              <a:rPr lang="en-US" b="1" dirty="0">
                <a:solidFill>
                  <a:srgbClr val="996633"/>
                </a:solidFill>
              </a:rPr>
              <a:t>Enteric nervous system (ENS)</a:t>
            </a:r>
          </a:p>
          <a:p>
            <a:pPr marL="285750" indent="-285750">
              <a:buFont typeface="Arial" panose="020B0604020202020204" pitchFamily="34" charset="0"/>
              <a:buChar char="•"/>
            </a:pPr>
            <a:r>
              <a:rPr lang="en-US" dirty="0"/>
              <a:t>Governs the function of the gastrointestinal tract</a:t>
            </a:r>
          </a:p>
          <a:p>
            <a:pPr marL="285750" indent="-285750">
              <a:buFont typeface="Arial" panose="020B0604020202020204" pitchFamily="34" charset="0"/>
              <a:buChar char="•"/>
            </a:pPr>
            <a:r>
              <a:rPr lang="en-US" dirty="0"/>
              <a:t>Partly independent, but interacts with PNS and SNS</a:t>
            </a:r>
          </a:p>
          <a:p>
            <a:pPr marL="285750" indent="-285750">
              <a:buFont typeface="Arial" panose="020B0604020202020204" pitchFamily="34" charset="0"/>
              <a:buChar char="•"/>
            </a:pPr>
            <a:r>
              <a:rPr lang="en-US" dirty="0"/>
              <a:t>Nicknamed the “second brain”</a:t>
            </a:r>
          </a:p>
        </p:txBody>
      </p:sp>
    </p:spTree>
    <p:extLst>
      <p:ext uri="{BB962C8B-B14F-4D97-AF65-F5344CB8AC3E}">
        <p14:creationId xmlns:p14="http://schemas.microsoft.com/office/powerpoint/2010/main" val="53109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4" end="4"/>
                                            </p:txEl>
                                          </p:spTgt>
                                        </p:tgtEl>
                                        <p:attrNameLst>
                                          <p:attrName>style.visibility</p:attrName>
                                        </p:attrNameLst>
                                      </p:cBhvr>
                                      <p:to>
                                        <p:strVal val="visible"/>
                                      </p:to>
                                    </p:set>
                                    <p:animEffect transition="in" filter="fade">
                                      <p:cBhvr>
                                        <p:cTn id="12" dur="500"/>
                                        <p:tgtEl>
                                          <p:spTgt spid="4">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animEffect transition="in" filter="fade">
                                      <p:cBhvr>
                                        <p:cTn id="17" dur="500"/>
                                        <p:tgtEl>
                                          <p:spTgt spid="4">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8" end="8"/>
                                            </p:txEl>
                                          </p:spTgt>
                                        </p:tgtEl>
                                        <p:attrNameLst>
                                          <p:attrName>style.visibility</p:attrName>
                                        </p:attrNameLst>
                                      </p:cBhvr>
                                      <p:to>
                                        <p:strVal val="visible"/>
                                      </p:to>
                                    </p:set>
                                    <p:animEffect transition="in" filter="fade">
                                      <p:cBhvr>
                                        <p:cTn id="22" dur="500"/>
                                        <p:tgtEl>
                                          <p:spTgt spid="4">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9" end="9"/>
                                            </p:txEl>
                                          </p:spTgt>
                                        </p:tgtEl>
                                        <p:attrNameLst>
                                          <p:attrName>style.visibility</p:attrName>
                                        </p:attrNameLst>
                                      </p:cBhvr>
                                      <p:to>
                                        <p:strVal val="visible"/>
                                      </p:to>
                                    </p:set>
                                    <p:animEffect transition="in" filter="fade">
                                      <p:cBhvr>
                                        <p:cTn id="27" dur="500"/>
                                        <p:tgtEl>
                                          <p:spTgt spid="4">
                                            <p:txEl>
                                              <p:pRg st="9" end="9"/>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10" end="10"/>
                                            </p:txEl>
                                          </p:spTgt>
                                        </p:tgtEl>
                                        <p:attrNameLst>
                                          <p:attrName>style.visibility</p:attrName>
                                        </p:attrNameLst>
                                      </p:cBhvr>
                                      <p:to>
                                        <p:strVal val="visible"/>
                                      </p:to>
                                    </p:set>
                                    <p:animEffect transition="in" filter="fade">
                                      <p:cBhvr>
                                        <p:cTn id="32" dur="500"/>
                                        <p:tgtEl>
                                          <p:spTgt spid="4">
                                            <p:txEl>
                                              <p:pRg st="10" end="1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13" end="13"/>
                                            </p:txEl>
                                          </p:spTgt>
                                        </p:tgtEl>
                                        <p:attrNameLst>
                                          <p:attrName>style.visibility</p:attrName>
                                        </p:attrNameLst>
                                      </p:cBhvr>
                                      <p:to>
                                        <p:strVal val="visible"/>
                                      </p:to>
                                    </p:set>
                                    <p:animEffect transition="in" filter="fade">
                                      <p:cBhvr>
                                        <p:cTn id="37" dur="500"/>
                                        <p:tgtEl>
                                          <p:spTgt spid="4">
                                            <p:txEl>
                                              <p:pRg st="13" end="1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14" end="14"/>
                                            </p:txEl>
                                          </p:spTgt>
                                        </p:tgtEl>
                                        <p:attrNameLst>
                                          <p:attrName>style.visibility</p:attrName>
                                        </p:attrNameLst>
                                      </p:cBhvr>
                                      <p:to>
                                        <p:strVal val="visible"/>
                                      </p:to>
                                    </p:set>
                                    <p:animEffect transition="in" filter="fade">
                                      <p:cBhvr>
                                        <p:cTn id="40" dur="500"/>
                                        <p:tgtEl>
                                          <p:spTgt spid="4">
                                            <p:txEl>
                                              <p:pRg st="14" end="14"/>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15" end="15"/>
                                            </p:txEl>
                                          </p:spTgt>
                                        </p:tgtEl>
                                        <p:attrNameLst>
                                          <p:attrName>style.visibility</p:attrName>
                                        </p:attrNameLst>
                                      </p:cBhvr>
                                      <p:to>
                                        <p:strVal val="visible"/>
                                      </p:to>
                                    </p:set>
                                    <p:animEffect transition="in" filter="fade">
                                      <p:cBhvr>
                                        <p:cTn id="43" dur="500"/>
                                        <p:tgtEl>
                                          <p:spTgt spid="4">
                                            <p:txEl>
                                              <p:pRg st="15" end="15"/>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4">
                                            <p:txEl>
                                              <p:pRg st="16" end="16"/>
                                            </p:txEl>
                                          </p:spTgt>
                                        </p:tgtEl>
                                        <p:attrNameLst>
                                          <p:attrName>style.visibility</p:attrName>
                                        </p:attrNameLst>
                                      </p:cBhvr>
                                      <p:to>
                                        <p:strVal val="visible"/>
                                      </p:to>
                                    </p:set>
                                    <p:animEffect transition="in" filter="fade">
                                      <p:cBhvr>
                                        <p:cTn id="46" dur="500"/>
                                        <p:tgtEl>
                                          <p:spTgt spid="4">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121D1-31CA-D5AA-3999-DC8D586A9AAE}"/>
              </a:ext>
            </a:extLst>
          </p:cNvPr>
          <p:cNvSpPr>
            <a:spLocks noGrp="1"/>
          </p:cNvSpPr>
          <p:nvPr>
            <p:ph type="title"/>
          </p:nvPr>
        </p:nvSpPr>
        <p:spPr/>
        <p:txBody>
          <a:bodyPr/>
          <a:lstStyle/>
          <a:p>
            <a:r>
              <a:rPr lang="fr-FR" dirty="0"/>
              <a:t>Quizz</a:t>
            </a:r>
            <a:endParaRPr lang="en-GB" dirty="0"/>
          </a:p>
        </p:txBody>
      </p:sp>
      <p:sp>
        <p:nvSpPr>
          <p:cNvPr id="3" name="Rectangle 2">
            <a:extLst>
              <a:ext uri="{FF2B5EF4-FFF2-40B4-BE49-F238E27FC236}">
                <a16:creationId xmlns:a16="http://schemas.microsoft.com/office/drawing/2014/main" id="{5A2B8646-5BF3-5891-F182-F98EA45C24C2}"/>
              </a:ext>
            </a:extLst>
          </p:cNvPr>
          <p:cNvSpPr/>
          <p:nvPr/>
        </p:nvSpPr>
        <p:spPr>
          <a:xfrm>
            <a:off x="790313" y="1438955"/>
            <a:ext cx="10825425" cy="2858663"/>
          </a:xfrm>
          <a:prstGeom prst="rect">
            <a:avLst/>
          </a:prstGeom>
          <a:solidFill>
            <a:schemeClr val="accent2"/>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b="1" dirty="0" err="1">
                <a:solidFill>
                  <a:schemeClr val="bg1"/>
                </a:solidFill>
              </a:rPr>
              <a:t>True</a:t>
            </a:r>
            <a:r>
              <a:rPr lang="fr-FR" b="1" dirty="0">
                <a:solidFill>
                  <a:schemeClr val="bg1"/>
                </a:solidFill>
              </a:rPr>
              <a:t> / False?</a:t>
            </a:r>
          </a:p>
          <a:p>
            <a:endParaRPr lang="fr-FR" dirty="0">
              <a:solidFill>
                <a:schemeClr val="bg1"/>
              </a:solidFill>
            </a:endParaRPr>
          </a:p>
          <a:p>
            <a:pPr marL="342900" indent="-342900">
              <a:buFont typeface="+mj-lt"/>
              <a:buAutoNum type="arabicPeriod"/>
            </a:pPr>
            <a:r>
              <a:rPr lang="fr-FR" dirty="0">
                <a:solidFill>
                  <a:schemeClr val="bg1"/>
                </a:solidFill>
              </a:rPr>
              <a:t>The </a:t>
            </a:r>
            <a:r>
              <a:rPr lang="fr-FR" dirty="0" err="1">
                <a:solidFill>
                  <a:schemeClr val="bg1"/>
                </a:solidFill>
              </a:rPr>
              <a:t>peripheral</a:t>
            </a:r>
            <a:r>
              <a:rPr lang="fr-FR" dirty="0">
                <a:solidFill>
                  <a:schemeClr val="bg1"/>
                </a:solidFill>
              </a:rPr>
              <a:t> </a:t>
            </a:r>
            <a:r>
              <a:rPr lang="fr-FR" dirty="0" err="1">
                <a:solidFill>
                  <a:schemeClr val="bg1"/>
                </a:solidFill>
              </a:rPr>
              <a:t>nervous</a:t>
            </a:r>
            <a:r>
              <a:rPr lang="fr-FR" dirty="0">
                <a:solidFill>
                  <a:schemeClr val="bg1"/>
                </a:solidFill>
              </a:rPr>
              <a:t> system </a:t>
            </a:r>
            <a:r>
              <a:rPr lang="fr-FR" dirty="0" err="1">
                <a:solidFill>
                  <a:schemeClr val="bg1"/>
                </a:solidFill>
              </a:rPr>
              <a:t>encompasses</a:t>
            </a:r>
            <a:r>
              <a:rPr lang="fr-FR" dirty="0">
                <a:solidFill>
                  <a:schemeClr val="bg1"/>
                </a:solidFill>
              </a:rPr>
              <a:t> </a:t>
            </a:r>
            <a:r>
              <a:rPr lang="fr-FR" dirty="0" err="1">
                <a:solidFill>
                  <a:schemeClr val="bg1"/>
                </a:solidFill>
              </a:rPr>
              <a:t>everything</a:t>
            </a:r>
            <a:r>
              <a:rPr lang="fr-FR" dirty="0">
                <a:solidFill>
                  <a:schemeClr val="bg1"/>
                </a:solidFill>
              </a:rPr>
              <a:t> </a:t>
            </a:r>
            <a:r>
              <a:rPr lang="fr-FR" dirty="0" err="1">
                <a:solidFill>
                  <a:schemeClr val="bg1"/>
                </a:solidFill>
              </a:rPr>
              <a:t>below</a:t>
            </a:r>
            <a:r>
              <a:rPr lang="fr-FR" dirty="0">
                <a:solidFill>
                  <a:schemeClr val="bg1"/>
                </a:solidFill>
              </a:rPr>
              <a:t> the neck</a:t>
            </a:r>
          </a:p>
          <a:p>
            <a:pPr marL="342900" indent="-342900">
              <a:buFont typeface="+mj-lt"/>
              <a:buAutoNum type="arabicPeriod"/>
            </a:pPr>
            <a:r>
              <a:rPr lang="fr-FR" dirty="0">
                <a:solidFill>
                  <a:schemeClr val="bg1"/>
                </a:solidFill>
              </a:rPr>
              <a:t>The </a:t>
            </a:r>
            <a:r>
              <a:rPr lang="fr-FR" dirty="0" err="1">
                <a:solidFill>
                  <a:schemeClr val="bg1"/>
                </a:solidFill>
              </a:rPr>
              <a:t>sympathetic</a:t>
            </a:r>
            <a:r>
              <a:rPr lang="fr-FR" dirty="0">
                <a:solidFill>
                  <a:schemeClr val="bg1"/>
                </a:solidFill>
              </a:rPr>
              <a:t> </a:t>
            </a:r>
            <a:r>
              <a:rPr lang="fr-FR" dirty="0" err="1">
                <a:solidFill>
                  <a:schemeClr val="bg1"/>
                </a:solidFill>
              </a:rPr>
              <a:t>nervous</a:t>
            </a:r>
            <a:r>
              <a:rPr lang="fr-FR" dirty="0">
                <a:solidFill>
                  <a:schemeClr val="bg1"/>
                </a:solidFill>
              </a:rPr>
              <a:t> system </a:t>
            </a:r>
            <a:r>
              <a:rPr lang="fr-FR" dirty="0" err="1">
                <a:solidFill>
                  <a:schemeClr val="bg1"/>
                </a:solidFill>
              </a:rPr>
              <a:t>was</a:t>
            </a:r>
            <a:r>
              <a:rPr lang="fr-FR" dirty="0">
                <a:solidFill>
                  <a:schemeClr val="bg1"/>
                </a:solidFill>
              </a:rPr>
              <a:t> </a:t>
            </a:r>
            <a:r>
              <a:rPr lang="fr-FR" dirty="0" err="1">
                <a:solidFill>
                  <a:schemeClr val="bg1"/>
                </a:solidFill>
              </a:rPr>
              <a:t>named</a:t>
            </a:r>
            <a:r>
              <a:rPr lang="fr-FR" dirty="0">
                <a:solidFill>
                  <a:schemeClr val="bg1"/>
                </a:solidFill>
              </a:rPr>
              <a:t> </a:t>
            </a:r>
            <a:r>
              <a:rPr lang="fr-FR" dirty="0" err="1">
                <a:solidFill>
                  <a:schemeClr val="bg1"/>
                </a:solidFill>
              </a:rPr>
              <a:t>because</a:t>
            </a:r>
            <a:r>
              <a:rPr lang="fr-FR" dirty="0">
                <a:solidFill>
                  <a:schemeClr val="bg1"/>
                </a:solidFill>
              </a:rPr>
              <a:t> </a:t>
            </a:r>
            <a:r>
              <a:rPr lang="fr-FR" dirty="0" err="1">
                <a:solidFill>
                  <a:schemeClr val="bg1"/>
                </a:solidFill>
              </a:rPr>
              <a:t>it</a:t>
            </a:r>
            <a:r>
              <a:rPr lang="fr-FR" dirty="0">
                <a:solidFill>
                  <a:schemeClr val="bg1"/>
                </a:solidFill>
              </a:rPr>
              <a:t> expresses </a:t>
            </a:r>
            <a:r>
              <a:rPr lang="fr-FR" dirty="0" err="1">
                <a:solidFill>
                  <a:schemeClr val="bg1"/>
                </a:solidFill>
              </a:rPr>
              <a:t>sympathy</a:t>
            </a:r>
            <a:r>
              <a:rPr lang="fr-FR" dirty="0">
                <a:solidFill>
                  <a:schemeClr val="bg1"/>
                </a:solidFill>
              </a:rPr>
              <a:t> by </a:t>
            </a:r>
            <a:r>
              <a:rPr lang="fr-FR" dirty="0" err="1">
                <a:solidFill>
                  <a:schemeClr val="bg1"/>
                </a:solidFill>
              </a:rPr>
              <a:t>calming</a:t>
            </a:r>
            <a:r>
              <a:rPr lang="fr-FR" dirty="0">
                <a:solidFill>
                  <a:schemeClr val="bg1"/>
                </a:solidFill>
              </a:rPr>
              <a:t> the body</a:t>
            </a:r>
          </a:p>
          <a:p>
            <a:pPr marL="342900" indent="-342900">
              <a:buFont typeface="+mj-lt"/>
              <a:buAutoNum type="arabicPeriod"/>
            </a:pPr>
            <a:r>
              <a:rPr lang="fr-FR" dirty="0">
                <a:solidFill>
                  <a:schemeClr val="bg1"/>
                </a:solidFill>
              </a:rPr>
              <a:t>The </a:t>
            </a:r>
            <a:r>
              <a:rPr lang="fr-FR" dirty="0" err="1">
                <a:solidFill>
                  <a:schemeClr val="bg1"/>
                </a:solidFill>
              </a:rPr>
              <a:t>vagus</a:t>
            </a:r>
            <a:r>
              <a:rPr lang="fr-FR" dirty="0">
                <a:solidFill>
                  <a:schemeClr val="bg1"/>
                </a:solidFill>
              </a:rPr>
              <a:t> nerve </a:t>
            </a:r>
            <a:r>
              <a:rPr lang="fr-FR" dirty="0" err="1">
                <a:solidFill>
                  <a:schemeClr val="bg1"/>
                </a:solidFill>
              </a:rPr>
              <a:t>is</a:t>
            </a:r>
            <a:r>
              <a:rPr lang="fr-FR" dirty="0">
                <a:solidFill>
                  <a:schemeClr val="bg1"/>
                </a:solidFill>
              </a:rPr>
              <a:t> the </a:t>
            </a:r>
            <a:r>
              <a:rPr lang="fr-FR" dirty="0" err="1">
                <a:solidFill>
                  <a:schemeClr val="bg1"/>
                </a:solidFill>
              </a:rPr>
              <a:t>most</a:t>
            </a:r>
            <a:r>
              <a:rPr lang="fr-FR" dirty="0">
                <a:solidFill>
                  <a:schemeClr val="bg1"/>
                </a:solidFill>
              </a:rPr>
              <a:t> important nerve of the PNS</a:t>
            </a:r>
          </a:p>
          <a:p>
            <a:pPr marL="342900" indent="-342900">
              <a:buFont typeface="+mj-lt"/>
              <a:buAutoNum type="arabicPeriod"/>
            </a:pPr>
            <a:r>
              <a:rPr lang="fr-FR" dirty="0">
                <a:solidFill>
                  <a:schemeClr val="bg1"/>
                </a:solidFill>
              </a:rPr>
              <a:t>The SNS </a:t>
            </a:r>
            <a:r>
              <a:rPr lang="fr-FR" dirty="0" err="1">
                <a:solidFill>
                  <a:schemeClr val="bg1"/>
                </a:solidFill>
              </a:rPr>
              <a:t>controls</a:t>
            </a:r>
            <a:r>
              <a:rPr lang="fr-FR" dirty="0">
                <a:solidFill>
                  <a:schemeClr val="bg1"/>
                </a:solidFill>
              </a:rPr>
              <a:t> the </a:t>
            </a:r>
            <a:r>
              <a:rPr lang="fr-FR" dirty="0" err="1">
                <a:solidFill>
                  <a:schemeClr val="bg1"/>
                </a:solidFill>
              </a:rPr>
              <a:t>heart</a:t>
            </a:r>
            <a:r>
              <a:rPr lang="fr-FR" dirty="0">
                <a:solidFill>
                  <a:schemeClr val="bg1"/>
                </a:solidFill>
              </a:rPr>
              <a:t> rate, </a:t>
            </a:r>
            <a:r>
              <a:rPr lang="fr-FR" dirty="0" err="1">
                <a:solidFill>
                  <a:schemeClr val="bg1"/>
                </a:solidFill>
              </a:rPr>
              <a:t>accelerating</a:t>
            </a:r>
            <a:r>
              <a:rPr lang="fr-FR" dirty="0">
                <a:solidFill>
                  <a:schemeClr val="bg1"/>
                </a:solidFill>
              </a:rPr>
              <a:t> and </a:t>
            </a:r>
            <a:r>
              <a:rPr lang="fr-FR" dirty="0" err="1">
                <a:solidFill>
                  <a:schemeClr val="bg1"/>
                </a:solidFill>
              </a:rPr>
              <a:t>decelerating</a:t>
            </a:r>
            <a:r>
              <a:rPr lang="fr-FR" dirty="0">
                <a:solidFill>
                  <a:schemeClr val="bg1"/>
                </a:solidFill>
              </a:rPr>
              <a:t> </a:t>
            </a:r>
            <a:r>
              <a:rPr lang="fr-FR" dirty="0" err="1">
                <a:solidFill>
                  <a:schemeClr val="bg1"/>
                </a:solidFill>
              </a:rPr>
              <a:t>it</a:t>
            </a:r>
            <a:r>
              <a:rPr lang="fr-FR" dirty="0">
                <a:solidFill>
                  <a:schemeClr val="bg1"/>
                </a:solidFill>
              </a:rPr>
              <a:t> </a:t>
            </a:r>
            <a:r>
              <a:rPr lang="fr-FR" dirty="0" err="1">
                <a:solidFill>
                  <a:schemeClr val="bg1"/>
                </a:solidFill>
              </a:rPr>
              <a:t>when</a:t>
            </a:r>
            <a:r>
              <a:rPr lang="fr-FR" dirty="0">
                <a:solidFill>
                  <a:schemeClr val="bg1"/>
                </a:solidFill>
              </a:rPr>
              <a:t> </a:t>
            </a:r>
            <a:r>
              <a:rPr lang="fr-FR" dirty="0" err="1">
                <a:solidFill>
                  <a:schemeClr val="bg1"/>
                </a:solidFill>
              </a:rPr>
              <a:t>required</a:t>
            </a:r>
            <a:endParaRPr lang="fr-FR" dirty="0">
              <a:solidFill>
                <a:schemeClr val="bg1"/>
              </a:solidFill>
            </a:endParaRPr>
          </a:p>
          <a:p>
            <a:pPr marL="342900" indent="-342900">
              <a:buFont typeface="+mj-lt"/>
              <a:buAutoNum type="arabicPeriod"/>
            </a:pPr>
            <a:r>
              <a:rPr lang="fr-FR" dirty="0" err="1">
                <a:solidFill>
                  <a:schemeClr val="bg1"/>
                </a:solidFill>
              </a:rPr>
              <a:t>When</a:t>
            </a:r>
            <a:r>
              <a:rPr lang="fr-FR" dirty="0">
                <a:solidFill>
                  <a:schemeClr val="bg1"/>
                </a:solidFill>
              </a:rPr>
              <a:t> </a:t>
            </a:r>
            <a:r>
              <a:rPr lang="fr-FR" dirty="0" err="1">
                <a:solidFill>
                  <a:schemeClr val="bg1"/>
                </a:solidFill>
              </a:rPr>
              <a:t>I’m</a:t>
            </a:r>
            <a:r>
              <a:rPr lang="fr-FR" dirty="0">
                <a:solidFill>
                  <a:schemeClr val="bg1"/>
                </a:solidFill>
              </a:rPr>
              <a:t> </a:t>
            </a:r>
            <a:r>
              <a:rPr lang="fr-FR" dirty="0" err="1">
                <a:solidFill>
                  <a:schemeClr val="bg1"/>
                </a:solidFill>
              </a:rPr>
              <a:t>dozing</a:t>
            </a:r>
            <a:r>
              <a:rPr lang="fr-FR" dirty="0">
                <a:solidFill>
                  <a:schemeClr val="bg1"/>
                </a:solidFill>
              </a:rPr>
              <a:t> off </a:t>
            </a:r>
            <a:r>
              <a:rPr lang="fr-FR" dirty="0" err="1">
                <a:solidFill>
                  <a:schemeClr val="bg1"/>
                </a:solidFill>
              </a:rPr>
              <a:t>after</a:t>
            </a:r>
            <a:r>
              <a:rPr lang="fr-FR" dirty="0">
                <a:solidFill>
                  <a:schemeClr val="bg1"/>
                </a:solidFill>
              </a:rPr>
              <a:t> lunch, </a:t>
            </a:r>
            <a:r>
              <a:rPr lang="fr-FR" dirty="0" err="1">
                <a:solidFill>
                  <a:schemeClr val="bg1"/>
                </a:solidFill>
              </a:rPr>
              <a:t>my</a:t>
            </a:r>
            <a:r>
              <a:rPr lang="fr-FR" dirty="0">
                <a:solidFill>
                  <a:schemeClr val="bg1"/>
                </a:solidFill>
              </a:rPr>
              <a:t> </a:t>
            </a:r>
            <a:r>
              <a:rPr lang="fr-FR" dirty="0" err="1">
                <a:solidFill>
                  <a:schemeClr val="bg1"/>
                </a:solidFill>
              </a:rPr>
              <a:t>parasympathetic</a:t>
            </a:r>
            <a:r>
              <a:rPr lang="fr-FR" dirty="0">
                <a:solidFill>
                  <a:schemeClr val="bg1"/>
                </a:solidFill>
              </a:rPr>
              <a:t> system </a:t>
            </a:r>
            <a:r>
              <a:rPr lang="fr-FR" dirty="0" err="1">
                <a:solidFill>
                  <a:schemeClr val="bg1"/>
                </a:solidFill>
              </a:rPr>
              <a:t>is</a:t>
            </a:r>
            <a:r>
              <a:rPr lang="fr-FR" dirty="0">
                <a:solidFill>
                  <a:schemeClr val="bg1"/>
                </a:solidFill>
              </a:rPr>
              <a:t> </a:t>
            </a:r>
            <a:r>
              <a:rPr lang="fr-FR" dirty="0" err="1">
                <a:solidFill>
                  <a:schemeClr val="bg1"/>
                </a:solidFill>
              </a:rPr>
              <a:t>predominant</a:t>
            </a:r>
            <a:endParaRPr lang="fr-FR" dirty="0">
              <a:solidFill>
                <a:schemeClr val="bg1"/>
              </a:solidFill>
            </a:endParaRPr>
          </a:p>
          <a:p>
            <a:pPr marL="342900" indent="-342900">
              <a:buFont typeface="+mj-lt"/>
              <a:buAutoNum type="arabicPeriod"/>
            </a:pPr>
            <a:r>
              <a:rPr lang="fr-FR" dirty="0">
                <a:solidFill>
                  <a:schemeClr val="bg1"/>
                </a:solidFill>
              </a:rPr>
              <a:t>Erectile </a:t>
            </a:r>
            <a:r>
              <a:rPr lang="fr-FR" dirty="0" err="1">
                <a:solidFill>
                  <a:schemeClr val="bg1"/>
                </a:solidFill>
              </a:rPr>
              <a:t>dysfunction</a:t>
            </a:r>
            <a:r>
              <a:rPr lang="fr-FR" dirty="0">
                <a:solidFill>
                  <a:schemeClr val="bg1"/>
                </a:solidFill>
              </a:rPr>
              <a:t> can </a:t>
            </a:r>
            <a:r>
              <a:rPr lang="fr-FR" dirty="0" err="1">
                <a:solidFill>
                  <a:schemeClr val="bg1"/>
                </a:solidFill>
              </a:rPr>
              <a:t>sometimes</a:t>
            </a:r>
            <a:r>
              <a:rPr lang="fr-FR" dirty="0">
                <a:solidFill>
                  <a:schemeClr val="bg1"/>
                </a:solidFill>
              </a:rPr>
              <a:t> </a:t>
            </a:r>
            <a:r>
              <a:rPr lang="fr-FR" dirty="0" err="1">
                <a:solidFill>
                  <a:schemeClr val="bg1"/>
                </a:solidFill>
              </a:rPr>
              <a:t>be</a:t>
            </a:r>
            <a:r>
              <a:rPr lang="fr-FR" dirty="0">
                <a:solidFill>
                  <a:schemeClr val="bg1"/>
                </a:solidFill>
              </a:rPr>
              <a:t> </a:t>
            </a:r>
            <a:r>
              <a:rPr lang="fr-FR" dirty="0" err="1">
                <a:solidFill>
                  <a:schemeClr val="bg1"/>
                </a:solidFill>
              </a:rPr>
              <a:t>caused</a:t>
            </a:r>
            <a:r>
              <a:rPr lang="fr-FR" dirty="0">
                <a:solidFill>
                  <a:schemeClr val="bg1"/>
                </a:solidFill>
              </a:rPr>
              <a:t> by a domination of the SNS</a:t>
            </a:r>
          </a:p>
          <a:p>
            <a:pPr marL="342900" indent="-342900">
              <a:buFont typeface="+mj-lt"/>
              <a:buAutoNum type="arabicPeriod"/>
            </a:pPr>
            <a:r>
              <a:rPr lang="fr-FR" dirty="0">
                <a:solidFill>
                  <a:schemeClr val="bg1"/>
                </a:solidFill>
              </a:rPr>
              <a:t>The </a:t>
            </a:r>
            <a:r>
              <a:rPr lang="fr-FR" dirty="0" err="1">
                <a:solidFill>
                  <a:schemeClr val="bg1"/>
                </a:solidFill>
              </a:rPr>
              <a:t>gut</a:t>
            </a:r>
            <a:r>
              <a:rPr lang="fr-FR" dirty="0">
                <a:solidFill>
                  <a:schemeClr val="bg1"/>
                </a:solidFill>
              </a:rPr>
              <a:t> </a:t>
            </a:r>
            <a:r>
              <a:rPr lang="fr-FR" dirty="0" err="1">
                <a:solidFill>
                  <a:schemeClr val="bg1"/>
                </a:solidFill>
              </a:rPr>
              <a:t>is</a:t>
            </a:r>
            <a:r>
              <a:rPr lang="fr-FR" dirty="0">
                <a:solidFill>
                  <a:schemeClr val="bg1"/>
                </a:solidFill>
              </a:rPr>
              <a:t> </a:t>
            </a:r>
            <a:r>
              <a:rPr lang="fr-FR" dirty="0" err="1">
                <a:solidFill>
                  <a:schemeClr val="bg1"/>
                </a:solidFill>
              </a:rPr>
              <a:t>completely</a:t>
            </a:r>
            <a:r>
              <a:rPr lang="fr-FR" dirty="0">
                <a:solidFill>
                  <a:schemeClr val="bg1"/>
                </a:solidFill>
              </a:rPr>
              <a:t> </a:t>
            </a:r>
            <a:r>
              <a:rPr lang="fr-FR" dirty="0" err="1">
                <a:solidFill>
                  <a:schemeClr val="bg1"/>
                </a:solidFill>
              </a:rPr>
              <a:t>independent</a:t>
            </a:r>
            <a:r>
              <a:rPr lang="fr-FR" dirty="0">
                <a:solidFill>
                  <a:schemeClr val="bg1"/>
                </a:solidFill>
              </a:rPr>
              <a:t> </a:t>
            </a:r>
            <a:r>
              <a:rPr lang="fr-FR" dirty="0" err="1">
                <a:solidFill>
                  <a:schemeClr val="bg1"/>
                </a:solidFill>
              </a:rPr>
              <a:t>from</a:t>
            </a:r>
            <a:r>
              <a:rPr lang="fr-FR" dirty="0">
                <a:solidFill>
                  <a:schemeClr val="bg1"/>
                </a:solidFill>
              </a:rPr>
              <a:t> the </a:t>
            </a:r>
            <a:r>
              <a:rPr lang="fr-FR" dirty="0" err="1">
                <a:solidFill>
                  <a:schemeClr val="bg1"/>
                </a:solidFill>
              </a:rPr>
              <a:t>rest</a:t>
            </a:r>
            <a:r>
              <a:rPr lang="fr-FR" dirty="0">
                <a:solidFill>
                  <a:schemeClr val="bg1"/>
                </a:solidFill>
              </a:rPr>
              <a:t> of the </a:t>
            </a:r>
            <a:r>
              <a:rPr lang="fr-FR" dirty="0" err="1">
                <a:solidFill>
                  <a:schemeClr val="bg1"/>
                </a:solidFill>
              </a:rPr>
              <a:t>nervous</a:t>
            </a:r>
            <a:r>
              <a:rPr lang="fr-FR" dirty="0">
                <a:solidFill>
                  <a:schemeClr val="bg1"/>
                </a:solidFill>
              </a:rPr>
              <a:t> system</a:t>
            </a:r>
          </a:p>
        </p:txBody>
      </p:sp>
      <p:grpSp>
        <p:nvGrpSpPr>
          <p:cNvPr id="57" name="Group 56">
            <a:extLst>
              <a:ext uri="{FF2B5EF4-FFF2-40B4-BE49-F238E27FC236}">
                <a16:creationId xmlns:a16="http://schemas.microsoft.com/office/drawing/2014/main" id="{F0093032-7123-8263-B1A4-F61F06191112}"/>
              </a:ext>
            </a:extLst>
          </p:cNvPr>
          <p:cNvGrpSpPr/>
          <p:nvPr/>
        </p:nvGrpSpPr>
        <p:grpSpPr>
          <a:xfrm>
            <a:off x="7781312" y="4201895"/>
            <a:ext cx="3834426" cy="2434299"/>
            <a:chOff x="6717971" y="4064000"/>
            <a:chExt cx="3834426" cy="2434299"/>
          </a:xfrm>
        </p:grpSpPr>
        <p:sp>
          <p:nvSpPr>
            <p:cNvPr id="4" name="Rectangle 3">
              <a:extLst>
                <a:ext uri="{FF2B5EF4-FFF2-40B4-BE49-F238E27FC236}">
                  <a16:creationId xmlns:a16="http://schemas.microsoft.com/office/drawing/2014/main" id="{D0713561-7D4C-D7B2-6489-C4BC22EE3EA2}"/>
                </a:ext>
              </a:extLst>
            </p:cNvPr>
            <p:cNvSpPr/>
            <p:nvPr/>
          </p:nvSpPr>
          <p:spPr>
            <a:xfrm>
              <a:off x="7866356" y="4064000"/>
              <a:ext cx="1243940" cy="3041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dirty="0" err="1"/>
                <a:t>Nervous</a:t>
              </a:r>
              <a:r>
                <a:rPr lang="fr-FR" sz="700" dirty="0"/>
                <a:t> System</a:t>
              </a:r>
              <a:endParaRPr lang="en-GB" sz="700" dirty="0"/>
            </a:p>
          </p:txBody>
        </p:sp>
        <p:sp>
          <p:nvSpPr>
            <p:cNvPr id="5" name="Rectangle 4">
              <a:extLst>
                <a:ext uri="{FF2B5EF4-FFF2-40B4-BE49-F238E27FC236}">
                  <a16:creationId xmlns:a16="http://schemas.microsoft.com/office/drawing/2014/main" id="{CD563734-5DB5-B448-0491-292AF13AFD71}"/>
                </a:ext>
              </a:extLst>
            </p:cNvPr>
            <p:cNvSpPr/>
            <p:nvPr/>
          </p:nvSpPr>
          <p:spPr>
            <a:xfrm>
              <a:off x="6717971" y="4669200"/>
              <a:ext cx="1770355" cy="3041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dirty="0"/>
                <a:t>Central </a:t>
              </a:r>
              <a:r>
                <a:rPr lang="fr-FR" sz="700" dirty="0" err="1"/>
                <a:t>Nervous</a:t>
              </a:r>
              <a:r>
                <a:rPr lang="fr-FR" sz="700" dirty="0"/>
                <a:t> System</a:t>
              </a:r>
              <a:endParaRPr lang="en-GB" sz="700" dirty="0"/>
            </a:p>
          </p:txBody>
        </p:sp>
        <p:sp>
          <p:nvSpPr>
            <p:cNvPr id="6" name="Rectangle 5">
              <a:extLst>
                <a:ext uri="{FF2B5EF4-FFF2-40B4-BE49-F238E27FC236}">
                  <a16:creationId xmlns:a16="http://schemas.microsoft.com/office/drawing/2014/main" id="{1A3CCA23-DD1D-5132-36BE-8DD11F52687F}"/>
                </a:ext>
              </a:extLst>
            </p:cNvPr>
            <p:cNvSpPr/>
            <p:nvPr/>
          </p:nvSpPr>
          <p:spPr>
            <a:xfrm>
              <a:off x="6717971" y="5181776"/>
              <a:ext cx="602757" cy="30415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dirty="0"/>
                <a:t>Brain</a:t>
              </a:r>
              <a:endParaRPr lang="en-GB" sz="700" dirty="0"/>
            </a:p>
          </p:txBody>
        </p:sp>
        <p:sp>
          <p:nvSpPr>
            <p:cNvPr id="7" name="Rectangle 6">
              <a:extLst>
                <a:ext uri="{FF2B5EF4-FFF2-40B4-BE49-F238E27FC236}">
                  <a16:creationId xmlns:a16="http://schemas.microsoft.com/office/drawing/2014/main" id="{8B184D46-D936-4B73-3E38-FB6B6C905E31}"/>
                </a:ext>
              </a:extLst>
            </p:cNvPr>
            <p:cNvSpPr/>
            <p:nvPr/>
          </p:nvSpPr>
          <p:spPr>
            <a:xfrm>
              <a:off x="7885569" y="5181776"/>
              <a:ext cx="602757" cy="3041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b="1" dirty="0"/>
                <a:t>?</a:t>
              </a:r>
              <a:endParaRPr lang="en-GB" sz="700" b="1" dirty="0"/>
            </a:p>
          </p:txBody>
        </p:sp>
        <p:sp>
          <p:nvSpPr>
            <p:cNvPr id="8" name="Rectangle 7">
              <a:extLst>
                <a:ext uri="{FF2B5EF4-FFF2-40B4-BE49-F238E27FC236}">
                  <a16:creationId xmlns:a16="http://schemas.microsoft.com/office/drawing/2014/main" id="{011DB132-6415-9E35-B728-CD158B69ACB6}"/>
                </a:ext>
              </a:extLst>
            </p:cNvPr>
            <p:cNvSpPr/>
            <p:nvPr/>
          </p:nvSpPr>
          <p:spPr>
            <a:xfrm>
              <a:off x="9109105" y="4669199"/>
              <a:ext cx="1443292" cy="3041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b="1" dirty="0"/>
                <a:t>?</a:t>
              </a:r>
              <a:endParaRPr lang="en-GB" sz="700" b="1" dirty="0"/>
            </a:p>
          </p:txBody>
        </p:sp>
        <p:sp>
          <p:nvSpPr>
            <p:cNvPr id="9" name="Rectangle 8">
              <a:extLst>
                <a:ext uri="{FF2B5EF4-FFF2-40B4-BE49-F238E27FC236}">
                  <a16:creationId xmlns:a16="http://schemas.microsoft.com/office/drawing/2014/main" id="{BB99BE1F-496C-6D88-4A37-F939AE9AB368}"/>
                </a:ext>
              </a:extLst>
            </p:cNvPr>
            <p:cNvSpPr/>
            <p:nvPr/>
          </p:nvSpPr>
          <p:spPr>
            <a:xfrm>
              <a:off x="7963066" y="5679993"/>
              <a:ext cx="1050520" cy="3041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dirty="0" err="1"/>
                <a:t>Somatic</a:t>
              </a:r>
              <a:r>
                <a:rPr lang="fr-FR" sz="700" dirty="0"/>
                <a:t> </a:t>
              </a:r>
              <a:r>
                <a:rPr lang="fr-FR" sz="700" dirty="0" err="1"/>
                <a:t>Nervous</a:t>
              </a:r>
              <a:r>
                <a:rPr lang="fr-FR" sz="700" dirty="0"/>
                <a:t> System</a:t>
              </a:r>
              <a:endParaRPr lang="en-GB" sz="700" dirty="0"/>
            </a:p>
          </p:txBody>
        </p:sp>
        <p:sp>
          <p:nvSpPr>
            <p:cNvPr id="10" name="Rectangle 9">
              <a:extLst>
                <a:ext uri="{FF2B5EF4-FFF2-40B4-BE49-F238E27FC236}">
                  <a16:creationId xmlns:a16="http://schemas.microsoft.com/office/drawing/2014/main" id="{F1066F24-F363-4F14-E898-23DB9EE97E90}"/>
                </a:ext>
              </a:extLst>
            </p:cNvPr>
            <p:cNvSpPr/>
            <p:nvPr/>
          </p:nvSpPr>
          <p:spPr>
            <a:xfrm>
              <a:off x="9496090" y="5674156"/>
              <a:ext cx="1050520" cy="30415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b="1" dirty="0"/>
                <a:t>?</a:t>
              </a:r>
              <a:endParaRPr lang="en-GB" sz="700" b="1" dirty="0"/>
            </a:p>
          </p:txBody>
        </p:sp>
        <p:sp>
          <p:nvSpPr>
            <p:cNvPr id="11" name="Rectangle 10">
              <a:extLst>
                <a:ext uri="{FF2B5EF4-FFF2-40B4-BE49-F238E27FC236}">
                  <a16:creationId xmlns:a16="http://schemas.microsoft.com/office/drawing/2014/main" id="{BB4A860D-C309-D027-AA1B-8B616E1353DD}"/>
                </a:ext>
              </a:extLst>
            </p:cNvPr>
            <p:cNvSpPr/>
            <p:nvPr/>
          </p:nvSpPr>
          <p:spPr>
            <a:xfrm>
              <a:off x="8772781" y="6194149"/>
              <a:ext cx="723309" cy="30415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500" b="1" dirty="0"/>
                <a:t>?</a:t>
              </a:r>
              <a:endParaRPr lang="en-GB" sz="500" b="1" dirty="0"/>
            </a:p>
          </p:txBody>
        </p:sp>
        <p:sp>
          <p:nvSpPr>
            <p:cNvPr id="12" name="Rectangle 11">
              <a:extLst>
                <a:ext uri="{FF2B5EF4-FFF2-40B4-BE49-F238E27FC236}">
                  <a16:creationId xmlns:a16="http://schemas.microsoft.com/office/drawing/2014/main" id="{968C2A58-8694-1645-727E-E692FC6B52CB}"/>
                </a:ext>
              </a:extLst>
            </p:cNvPr>
            <p:cNvSpPr/>
            <p:nvPr/>
          </p:nvSpPr>
          <p:spPr>
            <a:xfrm>
              <a:off x="9823301" y="6194149"/>
              <a:ext cx="723309" cy="30415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500" b="1" dirty="0"/>
                <a:t>?</a:t>
              </a:r>
              <a:endParaRPr lang="en-GB" sz="500" b="1" dirty="0"/>
            </a:p>
          </p:txBody>
        </p:sp>
        <p:cxnSp>
          <p:nvCxnSpPr>
            <p:cNvPr id="13" name="Straight Arrow Connector 12">
              <a:extLst>
                <a:ext uri="{FF2B5EF4-FFF2-40B4-BE49-F238E27FC236}">
                  <a16:creationId xmlns:a16="http://schemas.microsoft.com/office/drawing/2014/main" id="{5B5FC36C-8CB9-B719-7A1A-6A392B5B8C22}"/>
                </a:ext>
              </a:extLst>
            </p:cNvPr>
            <p:cNvCxnSpPr>
              <a:cxnSpLocks/>
              <a:stCxn id="4" idx="2"/>
              <a:endCxn id="5" idx="0"/>
            </p:cNvCxnSpPr>
            <p:nvPr/>
          </p:nvCxnSpPr>
          <p:spPr>
            <a:xfrm flipH="1">
              <a:off x="7603149" y="4368150"/>
              <a:ext cx="885177" cy="30105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EFAB9852-B011-52E0-E8A7-D9CB663A27E8}"/>
                </a:ext>
              </a:extLst>
            </p:cNvPr>
            <p:cNvCxnSpPr>
              <a:cxnSpLocks/>
              <a:stCxn id="5" idx="2"/>
              <a:endCxn id="6" idx="0"/>
            </p:cNvCxnSpPr>
            <p:nvPr/>
          </p:nvCxnSpPr>
          <p:spPr>
            <a:xfrm flipH="1">
              <a:off x="7019350" y="4973350"/>
              <a:ext cx="583799" cy="20842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C045F00C-2184-B03F-7556-3434B290A1EF}"/>
                </a:ext>
              </a:extLst>
            </p:cNvPr>
            <p:cNvCxnSpPr>
              <a:cxnSpLocks/>
              <a:stCxn id="5" idx="2"/>
              <a:endCxn id="7" idx="0"/>
            </p:cNvCxnSpPr>
            <p:nvPr/>
          </p:nvCxnSpPr>
          <p:spPr>
            <a:xfrm>
              <a:off x="7603149" y="4973350"/>
              <a:ext cx="583799" cy="20842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DA5EA052-DA3A-3F18-5BA8-8466E7DF306F}"/>
                </a:ext>
              </a:extLst>
            </p:cNvPr>
            <p:cNvCxnSpPr>
              <a:cxnSpLocks/>
              <a:stCxn id="4" idx="2"/>
              <a:endCxn id="8" idx="0"/>
            </p:cNvCxnSpPr>
            <p:nvPr/>
          </p:nvCxnSpPr>
          <p:spPr>
            <a:xfrm>
              <a:off x="8488326" y="4368150"/>
              <a:ext cx="1342425" cy="30104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BA220431-08CD-F6CE-C1E8-D7208DD9CEE6}"/>
                </a:ext>
              </a:extLst>
            </p:cNvPr>
            <p:cNvCxnSpPr>
              <a:cxnSpLocks/>
              <a:stCxn id="22" idx="2"/>
              <a:endCxn id="9" idx="0"/>
            </p:cNvCxnSpPr>
            <p:nvPr/>
          </p:nvCxnSpPr>
          <p:spPr>
            <a:xfrm flipH="1">
              <a:off x="8488326" y="5485926"/>
              <a:ext cx="879104" cy="19406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1C2ABFCE-3017-3361-7F33-5EF0BFC88AB3}"/>
                </a:ext>
              </a:extLst>
            </p:cNvPr>
            <p:cNvCxnSpPr>
              <a:cxnSpLocks/>
              <a:stCxn id="10" idx="2"/>
              <a:endCxn id="11" idx="0"/>
            </p:cNvCxnSpPr>
            <p:nvPr/>
          </p:nvCxnSpPr>
          <p:spPr>
            <a:xfrm flipH="1">
              <a:off x="9134436" y="5978306"/>
              <a:ext cx="886914" cy="21584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474A1D10-7F2E-3455-4AE2-5BEE859946CC}"/>
                </a:ext>
              </a:extLst>
            </p:cNvPr>
            <p:cNvCxnSpPr>
              <a:cxnSpLocks/>
              <a:stCxn id="10" idx="2"/>
              <a:endCxn id="12" idx="0"/>
            </p:cNvCxnSpPr>
            <p:nvPr/>
          </p:nvCxnSpPr>
          <p:spPr>
            <a:xfrm>
              <a:off x="10021350" y="5978306"/>
              <a:ext cx="163606" cy="21584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0" name="Rectangle 19">
              <a:extLst>
                <a:ext uri="{FF2B5EF4-FFF2-40B4-BE49-F238E27FC236}">
                  <a16:creationId xmlns:a16="http://schemas.microsoft.com/office/drawing/2014/main" id="{BE0017D3-5761-8CEA-1B43-75635BC62C5F}"/>
                </a:ext>
              </a:extLst>
            </p:cNvPr>
            <p:cNvSpPr/>
            <p:nvPr/>
          </p:nvSpPr>
          <p:spPr>
            <a:xfrm>
              <a:off x="10035748" y="5186654"/>
              <a:ext cx="516649" cy="3041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b="1" dirty="0"/>
                <a:t>?</a:t>
              </a:r>
              <a:endParaRPr lang="en-GB" sz="700" b="1" dirty="0"/>
            </a:p>
          </p:txBody>
        </p:sp>
        <p:cxnSp>
          <p:nvCxnSpPr>
            <p:cNvPr id="21" name="Straight Arrow Connector 20">
              <a:extLst>
                <a:ext uri="{FF2B5EF4-FFF2-40B4-BE49-F238E27FC236}">
                  <a16:creationId xmlns:a16="http://schemas.microsoft.com/office/drawing/2014/main" id="{2C7C9C4B-F883-0956-65E4-BCECE35DB473}"/>
                </a:ext>
              </a:extLst>
            </p:cNvPr>
            <p:cNvCxnSpPr>
              <a:cxnSpLocks/>
              <a:stCxn id="22" idx="2"/>
              <a:endCxn id="10" idx="0"/>
            </p:cNvCxnSpPr>
            <p:nvPr/>
          </p:nvCxnSpPr>
          <p:spPr>
            <a:xfrm>
              <a:off x="9367430" y="5485926"/>
              <a:ext cx="653920" cy="18823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2" name="Rectangle 21">
              <a:extLst>
                <a:ext uri="{FF2B5EF4-FFF2-40B4-BE49-F238E27FC236}">
                  <a16:creationId xmlns:a16="http://schemas.microsoft.com/office/drawing/2014/main" id="{E79134E9-1049-3442-1B72-2F2F6F44C8A0}"/>
                </a:ext>
              </a:extLst>
            </p:cNvPr>
            <p:cNvSpPr/>
            <p:nvPr/>
          </p:nvSpPr>
          <p:spPr>
            <a:xfrm>
              <a:off x="9109105" y="5181776"/>
              <a:ext cx="516649" cy="3041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dirty="0" err="1"/>
                <a:t>Motor</a:t>
              </a:r>
              <a:r>
                <a:rPr lang="fr-FR" sz="700" dirty="0"/>
                <a:t> </a:t>
              </a:r>
              <a:r>
                <a:rPr lang="fr-FR" sz="700" dirty="0" err="1"/>
                <a:t>neurons</a:t>
              </a:r>
              <a:endParaRPr lang="en-GB" sz="700" dirty="0"/>
            </a:p>
          </p:txBody>
        </p:sp>
        <p:cxnSp>
          <p:nvCxnSpPr>
            <p:cNvPr id="23" name="Straight Arrow Connector 22">
              <a:extLst>
                <a:ext uri="{FF2B5EF4-FFF2-40B4-BE49-F238E27FC236}">
                  <a16:creationId xmlns:a16="http://schemas.microsoft.com/office/drawing/2014/main" id="{C6D6945F-C214-0BD0-7920-F2840E546222}"/>
                </a:ext>
              </a:extLst>
            </p:cNvPr>
            <p:cNvCxnSpPr>
              <a:cxnSpLocks/>
              <a:stCxn id="8" idx="2"/>
              <a:endCxn id="22" idx="0"/>
            </p:cNvCxnSpPr>
            <p:nvPr/>
          </p:nvCxnSpPr>
          <p:spPr>
            <a:xfrm flipH="1">
              <a:off x="9367430" y="4973349"/>
              <a:ext cx="463321" cy="20842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BE36EBC3-32CB-D846-0103-3A4DC792C200}"/>
                </a:ext>
              </a:extLst>
            </p:cNvPr>
            <p:cNvCxnSpPr>
              <a:cxnSpLocks/>
              <a:stCxn id="8" idx="2"/>
              <a:endCxn id="20" idx="0"/>
            </p:cNvCxnSpPr>
            <p:nvPr/>
          </p:nvCxnSpPr>
          <p:spPr>
            <a:xfrm>
              <a:off x="9830751" y="4973349"/>
              <a:ext cx="463322" cy="213305"/>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04417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0DD643-DFD6-0B9F-BFAA-6B1FE280313D}"/>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0ACB4CD-7028-1FE1-932A-E25B36EA4892}"/>
              </a:ext>
            </a:extLst>
          </p:cNvPr>
          <p:cNvSpPr>
            <a:spLocks noGrp="1"/>
          </p:cNvSpPr>
          <p:nvPr>
            <p:ph type="ctrTitle"/>
          </p:nvPr>
        </p:nvSpPr>
        <p:spPr/>
        <p:txBody>
          <a:bodyPr>
            <a:normAutofit/>
          </a:bodyPr>
          <a:lstStyle/>
          <a:p>
            <a:r>
              <a:rPr lang="en-US" sz="4800" dirty="0"/>
              <a:t>At the Heart of Psychology</a:t>
            </a:r>
          </a:p>
        </p:txBody>
      </p:sp>
    </p:spTree>
    <p:extLst>
      <p:ext uri="{BB962C8B-B14F-4D97-AF65-F5344CB8AC3E}">
        <p14:creationId xmlns:p14="http://schemas.microsoft.com/office/powerpoint/2010/main" val="3186458251"/>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B7353C6-6AF1-3636-46EB-35D5C81928FC}"/>
              </a:ext>
            </a:extLst>
          </p:cNvPr>
          <p:cNvSpPr>
            <a:spLocks noGrp="1"/>
          </p:cNvSpPr>
          <p:nvPr>
            <p:ph type="ctrTitle"/>
          </p:nvPr>
        </p:nvSpPr>
        <p:spPr/>
        <p:txBody>
          <a:bodyPr>
            <a:normAutofit/>
          </a:bodyPr>
          <a:lstStyle/>
          <a:p>
            <a:r>
              <a:rPr lang="en-GB" dirty="0"/>
              <a:t>Cardiac Activity</a:t>
            </a:r>
            <a:br>
              <a:rPr lang="en-GB" dirty="0"/>
            </a:br>
            <a:r>
              <a:rPr lang="en-GB" sz="6000" dirty="0"/>
              <a:t>(</a:t>
            </a:r>
            <a:r>
              <a:rPr lang="en-GB" b="1" dirty="0"/>
              <a:t>ECG &amp; PPG</a:t>
            </a:r>
            <a:r>
              <a:rPr lang="en-GB" sz="6000" dirty="0"/>
              <a:t>)</a:t>
            </a:r>
            <a:endParaRPr lang="en-GB" dirty="0"/>
          </a:p>
        </p:txBody>
      </p:sp>
      <p:pic>
        <p:nvPicPr>
          <p:cNvPr id="2052" name="Picture 4" descr="Computer generated animation of a beating human heart">
            <a:extLst>
              <a:ext uri="{FF2B5EF4-FFF2-40B4-BE49-F238E27FC236}">
                <a16:creationId xmlns:a16="http://schemas.microsoft.com/office/drawing/2014/main" id="{674C2F72-1072-708A-3277-F15DA4B7FDDE}"/>
              </a:ext>
            </a:extLst>
          </p:cNvPr>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7415213" y="2957511"/>
            <a:ext cx="5391150" cy="4043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8663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D147036-B349-572C-3FDE-64707E5091FD}"/>
              </a:ext>
            </a:extLst>
          </p:cNvPr>
          <p:cNvSpPr>
            <a:spLocks noGrp="1"/>
          </p:cNvSpPr>
          <p:nvPr>
            <p:ph type="title"/>
          </p:nvPr>
        </p:nvSpPr>
        <p:spPr/>
        <p:txBody>
          <a:bodyPr/>
          <a:lstStyle/>
          <a:p>
            <a:r>
              <a:rPr lang="fr-FR" dirty="0" err="1"/>
              <a:t>Cardiac</a:t>
            </a:r>
            <a:r>
              <a:rPr lang="fr-FR" dirty="0"/>
              <a:t> </a:t>
            </a:r>
            <a:r>
              <a:rPr lang="fr-FR" dirty="0" err="1"/>
              <a:t>Anatomy</a:t>
            </a:r>
            <a:endParaRPr lang="en-GB" dirty="0"/>
          </a:p>
        </p:txBody>
      </p:sp>
      <p:pic>
        <p:nvPicPr>
          <p:cNvPr id="4" name="Picture 8" descr="Cardiac Cycle | Anatomy and Physiology II">
            <a:extLst>
              <a:ext uri="{FF2B5EF4-FFF2-40B4-BE49-F238E27FC236}">
                <a16:creationId xmlns:a16="http://schemas.microsoft.com/office/drawing/2014/main" id="{5D22E122-0AFA-98C9-0B4F-7D64167A064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42943" y="3050380"/>
            <a:ext cx="3447031" cy="375046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4646A4C-BCF0-B973-E67A-7046A9CF693A}"/>
              </a:ext>
            </a:extLst>
          </p:cNvPr>
          <p:cNvSpPr txBox="1"/>
          <p:nvPr/>
        </p:nvSpPr>
        <p:spPr>
          <a:xfrm>
            <a:off x="370832" y="1508403"/>
            <a:ext cx="7358705" cy="3416320"/>
          </a:xfrm>
          <a:prstGeom prst="rect">
            <a:avLst/>
          </a:prstGeom>
          <a:noFill/>
        </p:spPr>
        <p:txBody>
          <a:bodyPr wrap="square">
            <a:spAutoFit/>
          </a:bodyPr>
          <a:lstStyle/>
          <a:p>
            <a:r>
              <a:rPr lang="en-US" b="1" dirty="0"/>
              <a:t>2 Parts</a:t>
            </a:r>
          </a:p>
          <a:p>
            <a:pPr marL="285750" indent="-285750">
              <a:buFont typeface="Wingdings" panose="05000000000000000000" pitchFamily="2" charset="2"/>
              <a:buChar char="ü"/>
            </a:pPr>
            <a:r>
              <a:rPr lang="en-US" b="1" dirty="0"/>
              <a:t>Atria</a:t>
            </a:r>
            <a:r>
              <a:rPr lang="en-US" dirty="0"/>
              <a:t>: upper chambers (receives blood from the veins)</a:t>
            </a:r>
          </a:p>
          <a:p>
            <a:pPr marL="285750" indent="-285750">
              <a:buFont typeface="Wingdings" panose="05000000000000000000" pitchFamily="2" charset="2"/>
              <a:buChar char="ü"/>
            </a:pPr>
            <a:r>
              <a:rPr lang="en-US" b="1" dirty="0"/>
              <a:t>Ventricles</a:t>
            </a:r>
            <a:r>
              <a:rPr lang="en-US" dirty="0"/>
              <a:t>: lower chambers (sends blood to body through arteries)</a:t>
            </a:r>
          </a:p>
          <a:p>
            <a:endParaRPr lang="en-US" dirty="0"/>
          </a:p>
          <a:p>
            <a:r>
              <a:rPr lang="en-US" b="1" dirty="0"/>
              <a:t>2 Phases</a:t>
            </a:r>
          </a:p>
          <a:p>
            <a:pPr marL="285750" indent="-285750">
              <a:buFont typeface="Wingdings" panose="05000000000000000000" pitchFamily="2" charset="2"/>
              <a:buChar char="ü"/>
            </a:pPr>
            <a:r>
              <a:rPr lang="en-US" b="1" dirty="0"/>
              <a:t>Systole</a:t>
            </a:r>
            <a:r>
              <a:rPr lang="en-US" dirty="0"/>
              <a:t> = Muscle contraction (ejects blood)</a:t>
            </a:r>
          </a:p>
          <a:p>
            <a:pPr marL="285750" indent="-285750">
              <a:buFont typeface="Wingdings" panose="05000000000000000000" pitchFamily="2" charset="2"/>
              <a:buChar char="ü"/>
            </a:pPr>
            <a:r>
              <a:rPr lang="en-US" b="1" dirty="0"/>
              <a:t>Diastole</a:t>
            </a:r>
            <a:r>
              <a:rPr lang="en-US" dirty="0"/>
              <a:t> = Muscle relaxation (fill with blood)</a:t>
            </a:r>
          </a:p>
          <a:p>
            <a:pPr marL="285750" indent="-285750">
              <a:buFont typeface="Arial" panose="020B0604020202020204" pitchFamily="34" charset="0"/>
              <a:buChar char="•"/>
            </a:pPr>
            <a:endParaRPr lang="en-US" dirty="0"/>
          </a:p>
          <a:p>
            <a:r>
              <a:rPr lang="en-US" b="1" dirty="0"/>
              <a:t>Cardiac Cycle</a:t>
            </a:r>
          </a:p>
          <a:p>
            <a:pPr marL="342900" indent="-342900">
              <a:buFont typeface="+mj-lt"/>
              <a:buAutoNum type="arabicPeriod"/>
            </a:pPr>
            <a:r>
              <a:rPr lang="en-US" dirty="0"/>
              <a:t>Atria pumps blood to ventricles </a:t>
            </a:r>
            <a:r>
              <a:rPr lang="en-US" sz="1100" dirty="0"/>
              <a:t>(atrial systole)</a:t>
            </a:r>
            <a:endParaRPr lang="en-US" sz="1100" b="1" dirty="0"/>
          </a:p>
          <a:p>
            <a:pPr marL="342900" indent="-342900">
              <a:buFont typeface="+mj-lt"/>
              <a:buAutoNum type="arabicPeriod"/>
            </a:pPr>
            <a:r>
              <a:rPr lang="en-US" dirty="0"/>
              <a:t>Ventricles pumps blood to body </a:t>
            </a:r>
            <a:r>
              <a:rPr lang="en-US" sz="1100" dirty="0"/>
              <a:t>(ventricular systole)</a:t>
            </a:r>
          </a:p>
          <a:p>
            <a:pPr marL="342900" indent="-342900">
              <a:buFont typeface="+mj-lt"/>
              <a:buAutoNum type="arabicPeriod"/>
            </a:pPr>
            <a:r>
              <a:rPr lang="en-US" dirty="0"/>
              <a:t>Relaxation and filling up of atria </a:t>
            </a:r>
            <a:r>
              <a:rPr lang="en-US" sz="1100" dirty="0"/>
              <a:t>(diastole)</a:t>
            </a:r>
            <a:endParaRPr lang="en-US" dirty="0"/>
          </a:p>
        </p:txBody>
      </p:sp>
      <p:pic>
        <p:nvPicPr>
          <p:cNvPr id="3076" name="Picture 4" descr="ECG and cardiac cycle animation">
            <a:extLst>
              <a:ext uri="{FF2B5EF4-FFF2-40B4-BE49-F238E27FC236}">
                <a16:creationId xmlns:a16="http://schemas.microsoft.com/office/drawing/2014/main" id="{F8F0B261-B4CB-31C1-DF64-2150433B0861}"/>
              </a:ext>
            </a:extLst>
          </p:cNvPr>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8589974" y="1364456"/>
            <a:ext cx="3531382" cy="5493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017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xEl>
                                              <p:pRg st="4" end="4"/>
                                            </p:txEl>
                                          </p:spTgt>
                                        </p:tgtEl>
                                        <p:attrNameLst>
                                          <p:attrName>style.visibility</p:attrName>
                                        </p:attrNameLst>
                                      </p:cBhvr>
                                      <p:to>
                                        <p:strVal val="visible"/>
                                      </p:to>
                                    </p:set>
                                    <p:animEffect transition="in" filter="fade">
                                      <p:cBhvr>
                                        <p:cTn id="18" dur="500"/>
                                        <p:tgtEl>
                                          <p:spTgt spid="6">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animEffect transition="in" filter="fade">
                                      <p:cBhvr>
                                        <p:cTn id="21" dur="500"/>
                                        <p:tgtEl>
                                          <p:spTgt spid="6">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6" end="6"/>
                                            </p:txEl>
                                          </p:spTgt>
                                        </p:tgtEl>
                                        <p:attrNameLst>
                                          <p:attrName>style.visibility</p:attrName>
                                        </p:attrNameLst>
                                      </p:cBhvr>
                                      <p:to>
                                        <p:strVal val="visible"/>
                                      </p:to>
                                    </p:set>
                                    <p:animEffect transition="in" filter="fade">
                                      <p:cBhvr>
                                        <p:cTn id="24" dur="500"/>
                                        <p:tgtEl>
                                          <p:spTgt spid="6">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8" end="8"/>
                                            </p:txEl>
                                          </p:spTgt>
                                        </p:tgtEl>
                                        <p:attrNameLst>
                                          <p:attrName>style.visibility</p:attrName>
                                        </p:attrNameLst>
                                      </p:cBhvr>
                                      <p:to>
                                        <p:strVal val="visible"/>
                                      </p:to>
                                    </p:set>
                                    <p:animEffect transition="in" filter="fade">
                                      <p:cBhvr>
                                        <p:cTn id="32" dur="500"/>
                                        <p:tgtEl>
                                          <p:spTgt spid="6">
                                            <p:txEl>
                                              <p:pRg st="8" end="8"/>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6">
                                            <p:txEl>
                                              <p:pRg st="9" end="9"/>
                                            </p:txEl>
                                          </p:spTgt>
                                        </p:tgtEl>
                                        <p:attrNameLst>
                                          <p:attrName>style.visibility</p:attrName>
                                        </p:attrNameLst>
                                      </p:cBhvr>
                                      <p:to>
                                        <p:strVal val="visible"/>
                                      </p:to>
                                    </p:set>
                                    <p:animEffect transition="in" filter="fade">
                                      <p:cBhvr>
                                        <p:cTn id="35" dur="500"/>
                                        <p:tgtEl>
                                          <p:spTgt spid="6">
                                            <p:txEl>
                                              <p:pRg st="9" end="9"/>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6">
                                            <p:txEl>
                                              <p:pRg st="10" end="10"/>
                                            </p:txEl>
                                          </p:spTgt>
                                        </p:tgtEl>
                                        <p:attrNameLst>
                                          <p:attrName>style.visibility</p:attrName>
                                        </p:attrNameLst>
                                      </p:cBhvr>
                                      <p:to>
                                        <p:strVal val="visible"/>
                                      </p:to>
                                    </p:set>
                                    <p:animEffect transition="in" filter="fade">
                                      <p:cBhvr>
                                        <p:cTn id="38" dur="500"/>
                                        <p:tgtEl>
                                          <p:spTgt spid="6">
                                            <p:txEl>
                                              <p:pRg st="10" end="10"/>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6">
                                            <p:txEl>
                                              <p:pRg st="11" end="11"/>
                                            </p:txEl>
                                          </p:spTgt>
                                        </p:tgtEl>
                                        <p:attrNameLst>
                                          <p:attrName>style.visibility</p:attrName>
                                        </p:attrNameLst>
                                      </p:cBhvr>
                                      <p:to>
                                        <p:strVal val="visible"/>
                                      </p:to>
                                    </p:set>
                                    <p:animEffect transition="in" filter="fade">
                                      <p:cBhvr>
                                        <p:cTn id="41"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5B544-1253-4E2E-DC2A-641C530205BC}"/>
              </a:ext>
            </a:extLst>
          </p:cNvPr>
          <p:cNvSpPr>
            <a:spLocks noGrp="1"/>
          </p:cNvSpPr>
          <p:nvPr>
            <p:ph type="title"/>
          </p:nvPr>
        </p:nvSpPr>
        <p:spPr/>
        <p:txBody>
          <a:bodyPr/>
          <a:lstStyle/>
          <a:p>
            <a:r>
              <a:rPr lang="fr-FR" dirty="0" err="1"/>
              <a:t>Photoplethysmogram</a:t>
            </a:r>
            <a:r>
              <a:rPr lang="fr-FR" dirty="0"/>
              <a:t> (PPG)</a:t>
            </a:r>
            <a:endParaRPr lang="en-GB" dirty="0"/>
          </a:p>
        </p:txBody>
      </p:sp>
      <p:sp>
        <p:nvSpPr>
          <p:cNvPr id="5" name="TextBox 4">
            <a:extLst>
              <a:ext uri="{FF2B5EF4-FFF2-40B4-BE49-F238E27FC236}">
                <a16:creationId xmlns:a16="http://schemas.microsoft.com/office/drawing/2014/main" id="{F13727F9-F51F-8E16-379C-C4EBC78BC726}"/>
              </a:ext>
            </a:extLst>
          </p:cNvPr>
          <p:cNvSpPr txBox="1"/>
          <p:nvPr/>
        </p:nvSpPr>
        <p:spPr>
          <a:xfrm>
            <a:off x="409010" y="1598951"/>
            <a:ext cx="6097190" cy="4985980"/>
          </a:xfrm>
          <a:prstGeom prst="rect">
            <a:avLst/>
          </a:prstGeom>
          <a:noFill/>
        </p:spPr>
        <p:txBody>
          <a:bodyPr wrap="square">
            <a:spAutoFit/>
          </a:bodyPr>
          <a:lstStyle/>
          <a:p>
            <a:r>
              <a:rPr lang="en-GB" b="1" dirty="0" err="1"/>
              <a:t>Photoplethysmogram</a:t>
            </a:r>
            <a:r>
              <a:rPr lang="en-GB" b="1" dirty="0"/>
              <a:t> (PPG) </a:t>
            </a:r>
          </a:p>
          <a:p>
            <a:r>
              <a:rPr lang="en-GB" sz="1200" b="1" dirty="0"/>
              <a:t>“</a:t>
            </a:r>
            <a:r>
              <a:rPr lang="en-GB" sz="1200" b="1" dirty="0">
                <a:latin typeface="Palatino Linotype" panose="02040502050505030304" pitchFamily="18" charset="0"/>
              </a:rPr>
              <a:t>photo</a:t>
            </a:r>
            <a:r>
              <a:rPr lang="en-GB" sz="1200" b="1" dirty="0"/>
              <a:t>” </a:t>
            </a:r>
            <a:r>
              <a:rPr lang="en-GB" sz="1200" dirty="0"/>
              <a:t>means “light” and </a:t>
            </a:r>
            <a:r>
              <a:rPr lang="en-GB" sz="1200" b="1" dirty="0"/>
              <a:t>“</a:t>
            </a:r>
            <a:r>
              <a:rPr lang="en-GB" sz="1200" b="1" dirty="0" err="1">
                <a:latin typeface="Palatino Linotype" panose="02040502050505030304" pitchFamily="18" charset="0"/>
              </a:rPr>
              <a:t>plethysmos</a:t>
            </a:r>
            <a:r>
              <a:rPr lang="en-GB" sz="1200" b="1" dirty="0"/>
              <a:t>”</a:t>
            </a:r>
            <a:r>
              <a:rPr lang="en-GB" sz="1200" dirty="0"/>
              <a:t> means “to increase”</a:t>
            </a:r>
          </a:p>
          <a:p>
            <a:r>
              <a:rPr lang="en-GB" sz="1200" dirty="0"/>
              <a:t>    </a:t>
            </a:r>
            <a:r>
              <a:rPr lang="en-US" dirty="0"/>
              <a:t>≈ </a:t>
            </a:r>
            <a:r>
              <a:rPr lang="en-GB" dirty="0"/>
              <a:t>Blood Volume Pulse (BVP)</a:t>
            </a:r>
          </a:p>
          <a:p>
            <a:endParaRPr lang="en-US" dirty="0"/>
          </a:p>
          <a:p>
            <a:r>
              <a:rPr lang="en-US" b="1" dirty="0"/>
              <a:t>Equipment</a:t>
            </a:r>
          </a:p>
          <a:p>
            <a:r>
              <a:rPr lang="en-US" dirty="0"/>
              <a:t>PPG can be obtained from transmissive absorption (fingertip, earlobes) or reflection (forehead)</a:t>
            </a:r>
          </a:p>
          <a:p>
            <a:pPr marL="285750" indent="-285750">
              <a:buFont typeface="Arial" panose="020B0604020202020204" pitchFamily="34" charset="0"/>
              <a:buChar char="•"/>
            </a:pPr>
            <a:r>
              <a:rPr lang="en-US" dirty="0"/>
              <a:t>Pulse Oximetry: illuminates the skin and measures changes in light absorption related to blood oxygen saturation</a:t>
            </a:r>
          </a:p>
          <a:p>
            <a:pPr marL="285750" indent="-285750">
              <a:buFont typeface="Arial" panose="020B0604020202020204" pitchFamily="34" charset="0"/>
              <a:buChar char="•"/>
            </a:pPr>
            <a:r>
              <a:rPr lang="en-GB" dirty="0" err="1"/>
              <a:t>rPPG</a:t>
            </a:r>
            <a:r>
              <a:rPr lang="en-GB" dirty="0"/>
              <a:t>: remote PPG via webcam by measuring the natural skin colour microvariability</a:t>
            </a:r>
          </a:p>
          <a:p>
            <a:endParaRPr lang="en-GB" dirty="0"/>
          </a:p>
          <a:p>
            <a:r>
              <a:rPr lang="en-GB" dirty="0"/>
              <a:t>Easiest way to record cardiac activity data</a:t>
            </a:r>
          </a:p>
          <a:p>
            <a:pPr marL="285750" indent="-285750">
              <a:buFont typeface="Arial" panose="020B0604020202020204" pitchFamily="34" charset="0"/>
              <a:buChar char="•"/>
            </a:pPr>
            <a:r>
              <a:rPr lang="en-GB" dirty="0"/>
              <a:t>Easily available (wearables)</a:t>
            </a:r>
          </a:p>
          <a:p>
            <a:pPr marL="285750" indent="-285750">
              <a:buFont typeface="Arial" panose="020B0604020202020204" pitchFamily="34" charset="0"/>
              <a:buChar char="•"/>
            </a:pPr>
            <a:r>
              <a:rPr lang="en-GB" dirty="0"/>
              <a:t>Measures peripheral blood flow (Pulse)</a:t>
            </a:r>
          </a:p>
          <a:p>
            <a:pPr marL="285750" indent="-285750">
              <a:buFont typeface="Arial" panose="020B0604020202020204" pitchFamily="34" charset="0"/>
              <a:buChar char="•"/>
            </a:pPr>
            <a:endParaRPr lang="en-GB" dirty="0"/>
          </a:p>
          <a:p>
            <a:pPr marL="285750" indent="-285750">
              <a:buFont typeface="Wingdings" panose="05000000000000000000" pitchFamily="2" charset="2"/>
              <a:buChar char="ü"/>
            </a:pPr>
            <a:r>
              <a:rPr lang="en-GB" b="1" dirty="0"/>
              <a:t>Indirect measure of cardiac activity</a:t>
            </a:r>
          </a:p>
        </p:txBody>
      </p:sp>
      <p:pic>
        <p:nvPicPr>
          <p:cNvPr id="7" name="Picture 14" descr="Skin Tone, Heart Rate Sensors, and a Push for Accuracy | Digital Trends">
            <a:extLst>
              <a:ext uri="{FF2B5EF4-FFF2-40B4-BE49-F238E27FC236}">
                <a16:creationId xmlns:a16="http://schemas.microsoft.com/office/drawing/2014/main" id="{E752A810-69CF-19DE-5049-3EAAD8040B3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37083" y="3368561"/>
            <a:ext cx="1871662" cy="124754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6" descr="Monitoring Heart Rate with LED? Photoplethysmography (PPG)">
            <a:extLst>
              <a:ext uri="{FF2B5EF4-FFF2-40B4-BE49-F238E27FC236}">
                <a16:creationId xmlns:a16="http://schemas.microsoft.com/office/drawing/2014/main" id="{02923EA2-1633-A156-D7E9-5845E01B527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53013" y="3368561"/>
            <a:ext cx="1841628" cy="122625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8" descr="Photo Plethysmograph Trans TP | TSD200, TSD200C | Research | BIOPAC">
            <a:extLst>
              <a:ext uri="{FF2B5EF4-FFF2-40B4-BE49-F238E27FC236}">
                <a16:creationId xmlns:a16="http://schemas.microsoft.com/office/drawing/2014/main" id="{40C5B92A-912C-C126-B9B1-A7563DC648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29236" y="3372067"/>
            <a:ext cx="1841627" cy="88884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0" descr="Webcam Heart Rate Monitor Brings Photoplethysmography To Your PC | Hackaday">
            <a:extLst>
              <a:ext uri="{FF2B5EF4-FFF2-40B4-BE49-F238E27FC236}">
                <a16:creationId xmlns:a16="http://schemas.microsoft.com/office/drawing/2014/main" id="{6969C8E7-B3A4-D3B2-BAB5-1FF01A1CCEE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46202" y="4594816"/>
            <a:ext cx="3766808" cy="223881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2" descr="Photoplethysmography (PPG) principle by smartphone. | Download Scientific  Diagram">
            <a:extLst>
              <a:ext uri="{FF2B5EF4-FFF2-40B4-BE49-F238E27FC236}">
                <a16:creationId xmlns:a16="http://schemas.microsoft.com/office/drawing/2014/main" id="{8CF2B2BE-755E-68CB-EF76-64B03D2CEDC3}"/>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927135" y="1532464"/>
            <a:ext cx="3038024" cy="162623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A red ball in space&#10;&#10;Description automatically generated">
            <a:extLst>
              <a:ext uri="{FF2B5EF4-FFF2-40B4-BE49-F238E27FC236}">
                <a16:creationId xmlns:a16="http://schemas.microsoft.com/office/drawing/2014/main" id="{C5084CD5-1F79-C2A8-76AF-0DB48E38F248}"/>
              </a:ext>
            </a:extLst>
          </p:cNvPr>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8763000" y="1343891"/>
            <a:ext cx="3429000" cy="1933575"/>
          </a:xfrm>
          <a:prstGeom prst="rect">
            <a:avLst/>
          </a:prstGeom>
        </p:spPr>
      </p:pic>
      <p:pic>
        <p:nvPicPr>
          <p:cNvPr id="14" name="Picture 10" descr="Photo-Plethysmography (PPG) - medis. GmbH">
            <a:extLst>
              <a:ext uri="{FF2B5EF4-FFF2-40B4-BE49-F238E27FC236}">
                <a16:creationId xmlns:a16="http://schemas.microsoft.com/office/drawing/2014/main" id="{AB3698C1-0C46-6B96-B7E9-BA3B4674898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101334" y="4390134"/>
            <a:ext cx="2131649" cy="743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0690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5" end="5"/>
                                            </p:txEl>
                                          </p:spTgt>
                                        </p:tgtEl>
                                        <p:attrNameLst>
                                          <p:attrName>style.visibility</p:attrName>
                                        </p:attrNameLst>
                                      </p:cBhvr>
                                      <p:to>
                                        <p:strVal val="visible"/>
                                      </p:to>
                                    </p:set>
                                    <p:animEffect transition="in" filter="fade">
                                      <p:cBhvr>
                                        <p:cTn id="10" dur="500"/>
                                        <p:tgtEl>
                                          <p:spTgt spid="5">
                                            <p:txEl>
                                              <p:pRg st="5" end="5"/>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animEffect transition="in" filter="fade">
                                      <p:cBhvr>
                                        <p:cTn id="15" dur="500"/>
                                        <p:tgtEl>
                                          <p:spTgt spid="5">
                                            <p:txEl>
                                              <p:pRg st="6" end="6"/>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par>
                                <p:cTn id="27" presetID="10" presetClass="entr" presetSubtype="0"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
                                            <p:txEl>
                                              <p:pRg st="7" end="7"/>
                                            </p:txEl>
                                          </p:spTgt>
                                        </p:tgtEl>
                                        <p:attrNameLst>
                                          <p:attrName>style.visibility</p:attrName>
                                        </p:attrNameLst>
                                      </p:cBhvr>
                                      <p:to>
                                        <p:strVal val="visible"/>
                                      </p:to>
                                    </p:set>
                                    <p:animEffect transition="in" filter="fade">
                                      <p:cBhvr>
                                        <p:cTn id="34" dur="500"/>
                                        <p:tgtEl>
                                          <p:spTgt spid="5">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5">
                                            <p:txEl>
                                              <p:pRg st="9" end="9"/>
                                            </p:txEl>
                                          </p:spTgt>
                                        </p:tgtEl>
                                        <p:attrNameLst>
                                          <p:attrName>style.visibility</p:attrName>
                                        </p:attrNameLst>
                                      </p:cBhvr>
                                      <p:to>
                                        <p:strVal val="visible"/>
                                      </p:to>
                                    </p:set>
                                    <p:animEffect transition="in" filter="fade">
                                      <p:cBhvr>
                                        <p:cTn id="44" dur="500"/>
                                        <p:tgtEl>
                                          <p:spTgt spid="5">
                                            <p:txEl>
                                              <p:pRg st="9" end="9"/>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5">
                                            <p:txEl>
                                              <p:pRg st="10" end="10"/>
                                            </p:txEl>
                                          </p:spTgt>
                                        </p:tgtEl>
                                        <p:attrNameLst>
                                          <p:attrName>style.visibility</p:attrName>
                                        </p:attrNameLst>
                                      </p:cBhvr>
                                      <p:to>
                                        <p:strVal val="visible"/>
                                      </p:to>
                                    </p:set>
                                    <p:animEffect transition="in" filter="fade">
                                      <p:cBhvr>
                                        <p:cTn id="47" dur="500"/>
                                        <p:tgtEl>
                                          <p:spTgt spid="5">
                                            <p:txEl>
                                              <p:pRg st="10" end="10"/>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5">
                                            <p:txEl>
                                              <p:pRg st="11" end="11"/>
                                            </p:txEl>
                                          </p:spTgt>
                                        </p:tgtEl>
                                        <p:attrNameLst>
                                          <p:attrName>style.visibility</p:attrName>
                                        </p:attrNameLst>
                                      </p:cBhvr>
                                      <p:to>
                                        <p:strVal val="visible"/>
                                      </p:to>
                                    </p:set>
                                    <p:animEffect transition="in" filter="fade">
                                      <p:cBhvr>
                                        <p:cTn id="50" dur="500"/>
                                        <p:tgtEl>
                                          <p:spTgt spid="5">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5">
                                            <p:txEl>
                                              <p:pRg st="13" end="13"/>
                                            </p:txEl>
                                          </p:spTgt>
                                        </p:tgtEl>
                                        <p:attrNameLst>
                                          <p:attrName>style.visibility</p:attrName>
                                        </p:attrNameLst>
                                      </p:cBhvr>
                                      <p:to>
                                        <p:strVal val="visible"/>
                                      </p:to>
                                    </p:set>
                                    <p:animEffect transition="in" filter="fade">
                                      <p:cBhvr>
                                        <p:cTn id="55" dur="500"/>
                                        <p:tgtEl>
                                          <p:spTgt spid="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7D067-AB35-50DE-6538-26F6CC3E89E8}"/>
              </a:ext>
            </a:extLst>
          </p:cNvPr>
          <p:cNvSpPr>
            <a:spLocks noGrp="1"/>
          </p:cNvSpPr>
          <p:nvPr>
            <p:ph type="title"/>
          </p:nvPr>
        </p:nvSpPr>
        <p:spPr/>
        <p:txBody>
          <a:bodyPr/>
          <a:lstStyle/>
          <a:p>
            <a:r>
              <a:rPr lang="fr-FR" dirty="0"/>
              <a:t>PPG signal(s)</a:t>
            </a:r>
            <a:endParaRPr lang="en-GB" dirty="0"/>
          </a:p>
        </p:txBody>
      </p:sp>
      <p:sp>
        <p:nvSpPr>
          <p:cNvPr id="3" name="TextBox 2">
            <a:extLst>
              <a:ext uri="{FF2B5EF4-FFF2-40B4-BE49-F238E27FC236}">
                <a16:creationId xmlns:a16="http://schemas.microsoft.com/office/drawing/2014/main" id="{CB48C404-C58E-31BA-F83C-1AA039CAE5B0}"/>
              </a:ext>
            </a:extLst>
          </p:cNvPr>
          <p:cNvSpPr txBox="1"/>
          <p:nvPr/>
        </p:nvSpPr>
        <p:spPr>
          <a:xfrm>
            <a:off x="333969" y="1480638"/>
            <a:ext cx="6781205" cy="4431983"/>
          </a:xfrm>
          <a:prstGeom prst="rect">
            <a:avLst/>
          </a:prstGeom>
          <a:noFill/>
        </p:spPr>
        <p:txBody>
          <a:bodyPr wrap="square">
            <a:spAutoFit/>
          </a:bodyPr>
          <a:lstStyle/>
          <a:p>
            <a:pPr marL="285750" indent="-285750">
              <a:buFont typeface="Arial" panose="020B0604020202020204" pitchFamily="34" charset="0"/>
              <a:buChar char="•"/>
            </a:pPr>
            <a:r>
              <a:rPr lang="en-US" dirty="0"/>
              <a:t>Traditionally, only the </a:t>
            </a:r>
            <a:r>
              <a:rPr lang="en-US" b="1" dirty="0"/>
              <a:t>infrared </a:t>
            </a:r>
            <a:r>
              <a:rPr lang="en-US" dirty="0"/>
              <a:t>(IR)</a:t>
            </a:r>
            <a:r>
              <a:rPr lang="en-US" b="1" dirty="0"/>
              <a:t> </a:t>
            </a:r>
            <a:r>
              <a:rPr lang="en-US" dirty="0"/>
              <a:t>signal</a:t>
            </a:r>
            <a:r>
              <a:rPr lang="en-US" b="1" dirty="0"/>
              <a:t> </a:t>
            </a:r>
            <a:r>
              <a:rPr lang="en-US" sz="1100" dirty="0"/>
              <a:t>(approximately 940 nm)</a:t>
            </a:r>
            <a:r>
              <a:rPr lang="en-US" dirty="0"/>
              <a:t> is used for PPG: more stable over time compared to the </a:t>
            </a:r>
            <a:r>
              <a:rPr lang="en-US" b="1" dirty="0"/>
              <a:t>red</a:t>
            </a:r>
            <a:r>
              <a:rPr lang="en-US" dirty="0"/>
              <a:t> signal </a:t>
            </a:r>
            <a:r>
              <a:rPr lang="en-US" sz="1100" dirty="0"/>
              <a:t>(660 nm)</a:t>
            </a:r>
            <a:r>
              <a:rPr lang="en-US" dirty="0"/>
              <a:t>, which is more susceptible to changes in the oxygen saturation</a:t>
            </a:r>
          </a:p>
          <a:p>
            <a:pPr marL="742950" lvl="1" indent="-285750">
              <a:buFont typeface="Arial" panose="020B0604020202020204" pitchFamily="34" charset="0"/>
              <a:buChar char="•"/>
            </a:pPr>
            <a:r>
              <a:rPr lang="en-US" dirty="0"/>
              <a:t>Green + Red light is also sometimes used instead of IR</a:t>
            </a:r>
          </a:p>
          <a:p>
            <a:pPr marL="285750" indent="-285750">
              <a:buFont typeface="Arial" panose="020B0604020202020204" pitchFamily="34" charset="0"/>
              <a:buChar char="•"/>
            </a:pPr>
            <a:r>
              <a:rPr lang="en-US" b="1" dirty="0"/>
              <a:t>Unit</a:t>
            </a:r>
            <a:r>
              <a:rPr lang="en-US" dirty="0"/>
              <a:t>: unitless (relative changes) because no standardization procedure </a:t>
            </a:r>
          </a:p>
          <a:p>
            <a:pPr marL="285750" indent="-285750">
              <a:buFont typeface="Arial" panose="020B0604020202020204" pitchFamily="34" charset="0"/>
              <a:buChar char="•"/>
            </a:pPr>
            <a:r>
              <a:rPr lang="en-US" dirty="0"/>
              <a:t>Recommended minimum sampling frequency: &gt; 200 Hz </a:t>
            </a:r>
            <a:r>
              <a:rPr lang="en-US" sz="1200" dirty="0"/>
              <a:t>(200 datapoints per second)</a:t>
            </a:r>
            <a:endParaRPr lang="en-US" dirty="0"/>
          </a:p>
          <a:p>
            <a:pPr marL="285750" indent="-285750">
              <a:buFont typeface="Arial" panose="020B0604020202020204" pitchFamily="34" charset="0"/>
              <a:buChar char="•"/>
            </a:pPr>
            <a:r>
              <a:rPr lang="en-US" b="1" dirty="0"/>
              <a:t>PPG</a:t>
            </a:r>
            <a:r>
              <a:rPr lang="en-US" dirty="0"/>
              <a:t> is the name of the raw signal and </a:t>
            </a:r>
            <a:r>
              <a:rPr lang="en-US" b="1" dirty="0"/>
              <a:t>BVP</a:t>
            </a:r>
            <a:r>
              <a:rPr lang="en-US" dirty="0"/>
              <a:t> usually corresponds to filtered signal </a:t>
            </a:r>
            <a:r>
              <a:rPr lang="en-US" sz="1200" dirty="0"/>
              <a:t>(removing slow drifts to isolate the cardiac pulse)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Increases in BVP amplitude indicate vasodilation of the capillary bed → </a:t>
            </a:r>
            <a:r>
              <a:rPr lang="en-US" b="1" dirty="0"/>
              <a:t>parasympathetic response</a:t>
            </a:r>
          </a:p>
          <a:p>
            <a:pPr marL="285750" indent="-285750">
              <a:buFont typeface="Arial" panose="020B0604020202020204" pitchFamily="34" charset="0"/>
              <a:buChar char="•"/>
            </a:pPr>
            <a:r>
              <a:rPr lang="en-US" dirty="0"/>
              <a:t>Decreases in BVP amplitude indicate vasoconstriction of the capillary bed →  </a:t>
            </a:r>
            <a:r>
              <a:rPr lang="en-US" b="1" dirty="0"/>
              <a:t>sympathetic response</a:t>
            </a:r>
          </a:p>
        </p:txBody>
      </p:sp>
      <p:pic>
        <p:nvPicPr>
          <p:cNvPr id="6" name="Picture 5" descr="A screen shot of a computer&#10;&#10;Description automatically generated">
            <a:extLst>
              <a:ext uri="{FF2B5EF4-FFF2-40B4-BE49-F238E27FC236}">
                <a16:creationId xmlns:a16="http://schemas.microsoft.com/office/drawing/2014/main" id="{926FDC68-10E7-2FAE-9364-93A9969BDEB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17231" t="12396" r="21181" b="13541"/>
          <a:stretch/>
        </p:blipFill>
        <p:spPr>
          <a:xfrm>
            <a:off x="7593099" y="3602465"/>
            <a:ext cx="4214813" cy="3167793"/>
          </a:xfrm>
          <a:prstGeom prst="rect">
            <a:avLst/>
          </a:prstGeom>
        </p:spPr>
      </p:pic>
      <p:pic>
        <p:nvPicPr>
          <p:cNvPr id="8" name="Picture 7">
            <a:extLst>
              <a:ext uri="{FF2B5EF4-FFF2-40B4-BE49-F238E27FC236}">
                <a16:creationId xmlns:a16="http://schemas.microsoft.com/office/drawing/2014/main" id="{5BE3574D-0763-8248-A355-99C20A5E1A68}"/>
              </a:ext>
            </a:extLst>
          </p:cNvPr>
          <p:cNvPicPr>
            <a:picLocks noChangeAspect="1"/>
          </p:cNvPicPr>
          <p:nvPr/>
        </p:nvPicPr>
        <p:blipFill>
          <a:blip r:embed="rId3"/>
          <a:stretch>
            <a:fillRect/>
          </a:stretch>
        </p:blipFill>
        <p:spPr>
          <a:xfrm>
            <a:off x="7010964" y="1389683"/>
            <a:ext cx="4232298" cy="1865852"/>
          </a:xfrm>
          <a:prstGeom prst="rect">
            <a:avLst/>
          </a:prstGeom>
        </p:spPr>
      </p:pic>
      <p:pic>
        <p:nvPicPr>
          <p:cNvPr id="1026" name="Picture 2" descr="My Brain on Muse, the Tech Meditation Headset — The Revealer">
            <a:extLst>
              <a:ext uri="{FF2B5EF4-FFF2-40B4-BE49-F238E27FC236}">
                <a16:creationId xmlns:a16="http://schemas.microsoft.com/office/drawing/2014/main" id="{3D0CCB5B-9CB1-1F92-AE89-F6BD56F9FC7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558437" y="2421731"/>
            <a:ext cx="2249475" cy="11807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5659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26"/>
                                        </p:tgtEl>
                                        <p:attrNameLst>
                                          <p:attrName>style.visibility</p:attrName>
                                        </p:attrNameLst>
                                      </p:cBhvr>
                                      <p:to>
                                        <p:strVal val="visible"/>
                                      </p:to>
                                    </p:set>
                                    <p:animEffect transition="in" filter="fade">
                                      <p:cBhvr>
                                        <p:cTn id="20" dur="500"/>
                                        <p:tgtEl>
                                          <p:spTgt spid="1026"/>
                                        </p:tgtEl>
                                      </p:cBhvr>
                                    </p:animEffect>
                                  </p:childTnLst>
                                </p:cTn>
                              </p:par>
                              <p:par>
                                <p:cTn id="21" presetID="10"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500"/>
                                        <p:tgtEl>
                                          <p:spTgt spid="3">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500"/>
                                        <p:tgtEl>
                                          <p:spTgt spid="3">
                                            <p:txEl>
                                              <p:pRg st="3" end="3"/>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Effect transition="in" filter="fade">
                                      <p:cBhvr>
                                        <p:cTn id="38" dur="500"/>
                                        <p:tgtEl>
                                          <p:spTgt spid="3">
                                            <p:txEl>
                                              <p:pRg st="4" end="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Effect transition="in" filter="fade">
                                      <p:cBhvr>
                                        <p:cTn id="43" dur="500"/>
                                        <p:tgtEl>
                                          <p:spTgt spid="3">
                                            <p:txEl>
                                              <p:pRg st="6" end="6"/>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E414BE-469E-8FE9-3CCD-79163A18D9B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A2F6CC4-4E63-3DB4-546F-7E55A0D06CBF}"/>
              </a:ext>
            </a:extLst>
          </p:cNvPr>
          <p:cNvSpPr>
            <a:spLocks noGrp="1"/>
          </p:cNvSpPr>
          <p:nvPr>
            <p:ph type="ctrTitle"/>
          </p:nvPr>
        </p:nvSpPr>
        <p:spPr/>
        <p:txBody>
          <a:bodyPr>
            <a:normAutofit/>
          </a:bodyPr>
          <a:lstStyle/>
          <a:p>
            <a:r>
              <a:rPr lang="en-US" sz="4800" dirty="0"/>
              <a:t>Body &amp; Mind</a:t>
            </a:r>
          </a:p>
        </p:txBody>
      </p:sp>
    </p:spTree>
    <p:extLst>
      <p:ext uri="{BB962C8B-B14F-4D97-AF65-F5344CB8AC3E}">
        <p14:creationId xmlns:p14="http://schemas.microsoft.com/office/powerpoint/2010/main" val="3500517892"/>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D88F6-407E-5AEC-B7CB-3FC2A066C3FC}"/>
              </a:ext>
            </a:extLst>
          </p:cNvPr>
          <p:cNvSpPr>
            <a:spLocks noGrp="1"/>
          </p:cNvSpPr>
          <p:nvPr>
            <p:ph type="title"/>
          </p:nvPr>
        </p:nvSpPr>
        <p:spPr/>
        <p:txBody>
          <a:bodyPr/>
          <a:lstStyle/>
          <a:p>
            <a:r>
              <a:rPr lang="fr-FR" dirty="0"/>
              <a:t>Pulse </a:t>
            </a:r>
            <a:r>
              <a:rPr lang="fr-FR" dirty="0" err="1"/>
              <a:t>Waveform</a:t>
            </a:r>
            <a:r>
              <a:rPr lang="fr-FR" dirty="0"/>
              <a:t> </a:t>
            </a:r>
            <a:r>
              <a:rPr lang="fr-FR" dirty="0" err="1"/>
              <a:t>Morphology</a:t>
            </a:r>
            <a:endParaRPr lang="en-GB" dirty="0"/>
          </a:p>
        </p:txBody>
      </p:sp>
      <p:sp>
        <p:nvSpPr>
          <p:cNvPr id="4" name="TextBox 3">
            <a:extLst>
              <a:ext uri="{FF2B5EF4-FFF2-40B4-BE49-F238E27FC236}">
                <a16:creationId xmlns:a16="http://schemas.microsoft.com/office/drawing/2014/main" id="{EA90BD84-58C3-0FF6-EEBF-DFACC4B997A3}"/>
              </a:ext>
            </a:extLst>
          </p:cNvPr>
          <p:cNvSpPr txBox="1"/>
          <p:nvPr/>
        </p:nvSpPr>
        <p:spPr>
          <a:xfrm>
            <a:off x="7682509" y="6488668"/>
            <a:ext cx="4509491" cy="369332"/>
          </a:xfrm>
          <a:prstGeom prst="rect">
            <a:avLst/>
          </a:prstGeom>
          <a:noFill/>
        </p:spPr>
        <p:txBody>
          <a:bodyPr wrap="square">
            <a:spAutoFit/>
          </a:bodyPr>
          <a:lstStyle/>
          <a:p>
            <a:pPr algn="r"/>
            <a:r>
              <a:rPr lang="en-GB" sz="900" dirty="0"/>
              <a:t>Williamson et al. (2022). </a:t>
            </a:r>
            <a:r>
              <a:rPr lang="en-US" sz="900" i="1" dirty="0"/>
              <a:t>The Hybrid Excess and Decay (HED) model: an automated approach to </a:t>
            </a:r>
            <a:r>
              <a:rPr lang="en-US" sz="900" i="1" dirty="0" err="1"/>
              <a:t>characterising</a:t>
            </a:r>
            <a:r>
              <a:rPr lang="en-US" sz="900" i="1" dirty="0"/>
              <a:t> changes in the photoplethysmography pulse waveform</a:t>
            </a:r>
            <a:r>
              <a:rPr lang="en-US" sz="900" dirty="0"/>
              <a:t>. </a:t>
            </a:r>
          </a:p>
        </p:txBody>
      </p:sp>
      <p:sp>
        <p:nvSpPr>
          <p:cNvPr id="5" name="TextBox 4">
            <a:extLst>
              <a:ext uri="{FF2B5EF4-FFF2-40B4-BE49-F238E27FC236}">
                <a16:creationId xmlns:a16="http://schemas.microsoft.com/office/drawing/2014/main" id="{88B3ED5C-749E-84C3-F741-C11D88CE9230}"/>
              </a:ext>
            </a:extLst>
          </p:cNvPr>
          <p:cNvSpPr txBox="1"/>
          <p:nvPr/>
        </p:nvSpPr>
        <p:spPr>
          <a:xfrm>
            <a:off x="167284" y="1458396"/>
            <a:ext cx="6524029" cy="5047536"/>
          </a:xfrm>
          <a:prstGeom prst="rect">
            <a:avLst/>
          </a:prstGeom>
          <a:solidFill>
            <a:srgbClr val="FFFDF8"/>
          </a:solidFill>
        </p:spPr>
        <p:txBody>
          <a:bodyPr wrap="square">
            <a:spAutoFit/>
          </a:bodyPr>
          <a:lstStyle/>
          <a:p>
            <a:r>
              <a:rPr lang="en-GB" sz="1400" b="1" dirty="0"/>
              <a:t>Pulse waveform </a:t>
            </a:r>
            <a:r>
              <a:rPr lang="en-GB" sz="1400" dirty="0"/>
              <a:t>is related to the central aortic pressure wave, and is the combination of:</a:t>
            </a:r>
          </a:p>
          <a:p>
            <a:pPr marL="285750" indent="-285750">
              <a:buFont typeface="Arial" panose="020B0604020202020204" pitchFamily="34" charset="0"/>
              <a:buChar char="•"/>
            </a:pPr>
            <a:r>
              <a:rPr lang="en-US" sz="1400" dirty="0"/>
              <a:t>A </a:t>
            </a:r>
            <a:r>
              <a:rPr lang="en-US" sz="1400" b="1" dirty="0"/>
              <a:t>systolic wave </a:t>
            </a:r>
            <a:r>
              <a:rPr lang="en-US" sz="1400" dirty="0"/>
              <a:t>caused by the increase in pressure, and therefore volume, arising from left ventricular contraction and ejection of oxygenated blood into the arterial system</a:t>
            </a:r>
          </a:p>
          <a:p>
            <a:pPr marL="285750" indent="-285750">
              <a:buFont typeface="Arial" panose="020B0604020202020204" pitchFamily="34" charset="0"/>
              <a:buChar char="•"/>
            </a:pPr>
            <a:r>
              <a:rPr lang="en-US" sz="1400" dirty="0"/>
              <a:t>A second reflectance wave, often referred to as the </a:t>
            </a:r>
            <a:r>
              <a:rPr lang="en-US" sz="1400" b="1" dirty="0"/>
              <a:t>‘diastolic’ wave</a:t>
            </a:r>
            <a:endParaRPr lang="en-GB" sz="1400" b="1" dirty="0"/>
          </a:p>
          <a:p>
            <a:pPr marL="285750" indent="-285750">
              <a:buFont typeface="Arial" panose="020B0604020202020204" pitchFamily="34" charset="0"/>
              <a:buChar char="•"/>
            </a:pPr>
            <a:endParaRPr lang="en-GB" sz="1400" dirty="0"/>
          </a:p>
          <a:p>
            <a:r>
              <a:rPr lang="en-GB" sz="1400" dirty="0"/>
              <a:t>The “perfect” pulse wave has </a:t>
            </a:r>
            <a:r>
              <a:rPr lang="en-GB" sz="1400" dirty="0">
                <a:solidFill>
                  <a:srgbClr val="00B050"/>
                </a:solidFill>
              </a:rPr>
              <a:t>2 peaks</a:t>
            </a:r>
          </a:p>
          <a:p>
            <a:pPr marL="285750" indent="-285750">
              <a:buFont typeface="Wingdings" panose="05000000000000000000" pitchFamily="2" charset="2"/>
              <a:buChar char="Ø"/>
            </a:pPr>
            <a:r>
              <a:rPr lang="en-GB" sz="1400" dirty="0"/>
              <a:t>In practice, often </a:t>
            </a:r>
            <a:r>
              <a:rPr lang="en-GB" sz="1400" dirty="0">
                <a:solidFill>
                  <a:srgbClr val="00B0F0"/>
                </a:solidFill>
              </a:rPr>
              <a:t>one</a:t>
            </a:r>
            <a:r>
              <a:rPr lang="en-GB" sz="1400" dirty="0"/>
              <a:t>.</a:t>
            </a:r>
          </a:p>
          <a:p>
            <a:pPr marL="742950" lvl="1" indent="-285750">
              <a:buFont typeface="Wingdings" panose="05000000000000000000" pitchFamily="2" charset="2"/>
              <a:buChar char="Ø"/>
            </a:pPr>
            <a:endParaRPr lang="en-GB" sz="1400" dirty="0"/>
          </a:p>
          <a:p>
            <a:r>
              <a:rPr lang="en-US" sz="1400" dirty="0"/>
              <a:t>OSND = the predominant </a:t>
            </a:r>
            <a:r>
              <a:rPr lang="en-US" sz="1400" i="1" dirty="0"/>
              <a:t>fiducial</a:t>
            </a:r>
            <a:r>
              <a:rPr lang="en-US" sz="1400" dirty="0"/>
              <a:t> </a:t>
            </a:r>
            <a:r>
              <a:rPr lang="en-US" sz="1400" i="1" dirty="0"/>
              <a:t>points:</a:t>
            </a:r>
          </a:p>
          <a:p>
            <a:pPr marL="285750" indent="-285750">
              <a:buFont typeface="Wingdings" panose="05000000000000000000" pitchFamily="2" charset="2"/>
              <a:buChar char="ü"/>
            </a:pPr>
            <a:r>
              <a:rPr lang="en-US" sz="1400" b="1" dirty="0"/>
              <a:t>O </a:t>
            </a:r>
            <a:r>
              <a:rPr lang="en-US" sz="1400" dirty="0"/>
              <a:t>-</a:t>
            </a:r>
            <a:r>
              <a:rPr lang="en-US" sz="1400" b="1" dirty="0"/>
              <a:t> </a:t>
            </a:r>
            <a:r>
              <a:rPr lang="en-US" sz="1400" dirty="0"/>
              <a:t>Origin</a:t>
            </a:r>
          </a:p>
          <a:p>
            <a:pPr marL="285750" indent="-285750">
              <a:buFont typeface="Wingdings" panose="05000000000000000000" pitchFamily="2" charset="2"/>
              <a:buChar char="ü"/>
            </a:pPr>
            <a:r>
              <a:rPr lang="en-US" sz="1400" b="1" dirty="0"/>
              <a:t>S</a:t>
            </a:r>
            <a:r>
              <a:rPr lang="en-US" sz="1400" dirty="0"/>
              <a:t> - </a:t>
            </a:r>
            <a:r>
              <a:rPr lang="en-US" sz="1400" b="1" dirty="0">
                <a:solidFill>
                  <a:srgbClr val="FF0000"/>
                </a:solidFill>
              </a:rPr>
              <a:t>Systolic</a:t>
            </a:r>
            <a:r>
              <a:rPr lang="en-US" sz="1400" dirty="0"/>
              <a:t> peak</a:t>
            </a:r>
          </a:p>
          <a:p>
            <a:pPr marL="285750" indent="-285750">
              <a:buFont typeface="Wingdings" panose="05000000000000000000" pitchFamily="2" charset="2"/>
              <a:buChar char="ü"/>
            </a:pPr>
            <a:r>
              <a:rPr lang="en-US" sz="1400" b="1" dirty="0"/>
              <a:t>N</a:t>
            </a:r>
            <a:r>
              <a:rPr lang="en-US" sz="1400" dirty="0"/>
              <a:t> - Dicrotic notch </a:t>
            </a:r>
          </a:p>
          <a:p>
            <a:pPr marL="285750" indent="-285750">
              <a:buFont typeface="Wingdings" panose="05000000000000000000" pitchFamily="2" charset="2"/>
              <a:buChar char="ü"/>
            </a:pPr>
            <a:r>
              <a:rPr lang="en-US" sz="1400" b="1" dirty="0"/>
              <a:t>D </a:t>
            </a:r>
            <a:r>
              <a:rPr lang="en-US" sz="1400" dirty="0"/>
              <a:t>-  </a:t>
            </a:r>
            <a:r>
              <a:rPr lang="en-US" sz="1400" b="1" dirty="0">
                <a:solidFill>
                  <a:srgbClr val="0070C0"/>
                </a:solidFill>
              </a:rPr>
              <a:t>Diastolic</a:t>
            </a:r>
            <a:r>
              <a:rPr lang="en-US" sz="1400" dirty="0"/>
              <a:t> peak</a:t>
            </a:r>
          </a:p>
          <a:p>
            <a:pPr marL="285750" indent="-285750">
              <a:buFont typeface="Wingdings" panose="05000000000000000000" pitchFamily="2" charset="2"/>
              <a:buChar char="ü"/>
            </a:pPr>
            <a:endParaRPr lang="en-US" sz="1400" dirty="0"/>
          </a:p>
          <a:p>
            <a:r>
              <a:rPr lang="en-US" sz="1400" dirty="0"/>
              <a:t>Morphology of the waveform could carry psychophysiological meaning</a:t>
            </a:r>
          </a:p>
          <a:p>
            <a:pPr marL="285750" indent="-285750">
              <a:buFont typeface="Arial" panose="020B0604020202020204" pitchFamily="34" charset="0"/>
              <a:buChar char="•"/>
            </a:pPr>
            <a:r>
              <a:rPr lang="en-GB" sz="1400" dirty="0"/>
              <a:t>Adrenaline </a:t>
            </a:r>
            <a:r>
              <a:rPr lang="en-GB" sz="1100" dirty="0"/>
              <a:t>(i.e., epinephrine) </a:t>
            </a:r>
            <a:r>
              <a:rPr lang="en-GB" sz="1400" dirty="0"/>
              <a:t>infusion resulted in generalised vasodilation and a lowered diastolic portion relative to the systolic wave</a:t>
            </a:r>
          </a:p>
          <a:p>
            <a:pPr marL="285750" indent="-285750">
              <a:buFont typeface="Arial" panose="020B0604020202020204" pitchFamily="34" charset="0"/>
              <a:buChar char="•"/>
            </a:pPr>
            <a:r>
              <a:rPr lang="en-GB" sz="1400" dirty="0"/>
              <a:t>Noradrenaline </a:t>
            </a:r>
            <a:r>
              <a:rPr lang="en-GB" sz="1050" dirty="0"/>
              <a:t>(i.e., norepinephrine)</a:t>
            </a:r>
            <a:r>
              <a:rPr lang="en-GB" sz="1400" dirty="0"/>
              <a:t> infusion, which conversely increases peripheral resistance, resulted in a relatively heightened diastolic portion</a:t>
            </a:r>
          </a:p>
          <a:p>
            <a:pPr marL="285750" indent="-285750">
              <a:buFont typeface="Arial" panose="020B0604020202020204" pitchFamily="34" charset="0"/>
              <a:buChar char="•"/>
            </a:pPr>
            <a:r>
              <a:rPr lang="en-GB" sz="1400" dirty="0"/>
              <a:t>Waveform characteristics could be potentially related to physiological arousal &amp; </a:t>
            </a:r>
            <a:r>
              <a:rPr lang="en-GB" sz="1400" dirty="0" err="1"/>
              <a:t>interoception</a:t>
            </a:r>
            <a:r>
              <a:rPr lang="en-GB" sz="1400" dirty="0"/>
              <a:t> (more studies are needed)</a:t>
            </a:r>
          </a:p>
        </p:txBody>
      </p:sp>
      <p:pic>
        <p:nvPicPr>
          <p:cNvPr id="1026" name="Picture 2">
            <a:extLst>
              <a:ext uri="{FF2B5EF4-FFF2-40B4-BE49-F238E27FC236}">
                <a16:creationId xmlns:a16="http://schemas.microsoft.com/office/drawing/2014/main" id="{9E0D101A-AD03-2A9D-0B8C-BD4861FAFD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1138" y="1501198"/>
            <a:ext cx="5334535" cy="2277846"/>
          </a:xfrm>
          <a:prstGeom prst="rect">
            <a:avLst/>
          </a:prstGeom>
          <a:noFill/>
          <a:ln w="38100">
            <a:solidFill>
              <a:srgbClr val="00B050"/>
            </a:solidFill>
          </a:ln>
          <a:extLst>
            <a:ext uri="{909E8E84-426E-40DD-AFC4-6F175D3DCCD1}">
              <a14:hiddenFill xmlns:a14="http://schemas.microsoft.com/office/drawing/2010/main">
                <a:solidFill>
                  <a:srgbClr val="FFFFFF"/>
                </a:solidFill>
              </a14:hiddenFill>
            </a:ext>
          </a:extLst>
        </p:spPr>
      </p:pic>
      <p:pic>
        <p:nvPicPr>
          <p:cNvPr id="1028" name="Picture 4" descr="PPG signal with heartbeat rate R-R time interval. | Download Scientific  Diagram">
            <a:extLst>
              <a:ext uri="{FF2B5EF4-FFF2-40B4-BE49-F238E27FC236}">
                <a16:creationId xmlns:a16="http://schemas.microsoft.com/office/drawing/2014/main" id="{6571B5B0-7C5E-B58C-E703-D380CCBB55F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279"/>
          <a:stretch/>
        </p:blipFill>
        <p:spPr bwMode="auto">
          <a:xfrm>
            <a:off x="6761139" y="4146470"/>
            <a:ext cx="5334534" cy="1458558"/>
          </a:xfrm>
          <a:prstGeom prst="rect">
            <a:avLst/>
          </a:prstGeom>
          <a:noFill/>
          <a:ln w="38100">
            <a:solidFill>
              <a:srgbClr val="00B0F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3892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26"/>
                                        </p:tgtEl>
                                        <p:attrNameLst>
                                          <p:attrName>style.visibility</p:attrName>
                                        </p:attrNameLst>
                                      </p:cBhvr>
                                      <p:to>
                                        <p:strVal val="visible"/>
                                      </p:to>
                                    </p:set>
                                    <p:animEffect transition="in" filter="fade">
                                      <p:cBhvr>
                                        <p:cTn id="22" dur="500"/>
                                        <p:tgtEl>
                                          <p:spTgt spid="102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28"/>
                                        </p:tgtEl>
                                        <p:attrNameLst>
                                          <p:attrName>style.visibility</p:attrName>
                                        </p:attrNameLst>
                                      </p:cBhvr>
                                      <p:to>
                                        <p:strVal val="visible"/>
                                      </p:to>
                                    </p:set>
                                    <p:animEffect transition="in" filter="fade">
                                      <p:cBhvr>
                                        <p:cTn id="37" dur="500"/>
                                        <p:tgtEl>
                                          <p:spTgt spid="102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fade">
                                      <p:cBhvr>
                                        <p:cTn id="42" dur="500"/>
                                        <p:tgtEl>
                                          <p:spTgt spid="5">
                                            <p:txEl>
                                              <p:pRg st="7" end="7"/>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5">
                                            <p:txEl>
                                              <p:pRg st="8" end="8"/>
                                            </p:txEl>
                                          </p:spTgt>
                                        </p:tgtEl>
                                        <p:attrNameLst>
                                          <p:attrName>style.visibility</p:attrName>
                                        </p:attrNameLst>
                                      </p:cBhvr>
                                      <p:to>
                                        <p:strVal val="visible"/>
                                      </p:to>
                                    </p:set>
                                    <p:animEffect transition="in" filter="fade">
                                      <p:cBhvr>
                                        <p:cTn id="45" dur="500"/>
                                        <p:tgtEl>
                                          <p:spTgt spid="5">
                                            <p:txEl>
                                              <p:pRg st="8" end="8"/>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5">
                                            <p:txEl>
                                              <p:pRg st="9" end="9"/>
                                            </p:txEl>
                                          </p:spTgt>
                                        </p:tgtEl>
                                        <p:attrNameLst>
                                          <p:attrName>style.visibility</p:attrName>
                                        </p:attrNameLst>
                                      </p:cBhvr>
                                      <p:to>
                                        <p:strVal val="visible"/>
                                      </p:to>
                                    </p:set>
                                    <p:animEffect transition="in" filter="fade">
                                      <p:cBhvr>
                                        <p:cTn id="48" dur="500"/>
                                        <p:tgtEl>
                                          <p:spTgt spid="5">
                                            <p:txEl>
                                              <p:pRg st="9" end="9"/>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5">
                                            <p:txEl>
                                              <p:pRg st="10" end="10"/>
                                            </p:txEl>
                                          </p:spTgt>
                                        </p:tgtEl>
                                        <p:attrNameLst>
                                          <p:attrName>style.visibility</p:attrName>
                                        </p:attrNameLst>
                                      </p:cBhvr>
                                      <p:to>
                                        <p:strVal val="visible"/>
                                      </p:to>
                                    </p:set>
                                    <p:animEffect transition="in" filter="fade">
                                      <p:cBhvr>
                                        <p:cTn id="51" dur="500"/>
                                        <p:tgtEl>
                                          <p:spTgt spid="5">
                                            <p:txEl>
                                              <p:pRg st="10" end="10"/>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5">
                                            <p:txEl>
                                              <p:pRg st="11" end="11"/>
                                            </p:txEl>
                                          </p:spTgt>
                                        </p:tgtEl>
                                        <p:attrNameLst>
                                          <p:attrName>style.visibility</p:attrName>
                                        </p:attrNameLst>
                                      </p:cBhvr>
                                      <p:to>
                                        <p:strVal val="visible"/>
                                      </p:to>
                                    </p:set>
                                    <p:animEffect transition="in" filter="fade">
                                      <p:cBhvr>
                                        <p:cTn id="54" dur="500"/>
                                        <p:tgtEl>
                                          <p:spTgt spid="5">
                                            <p:txEl>
                                              <p:pRg st="11" end="11"/>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5">
                                            <p:txEl>
                                              <p:pRg st="13" end="13"/>
                                            </p:txEl>
                                          </p:spTgt>
                                        </p:tgtEl>
                                        <p:attrNameLst>
                                          <p:attrName>style.visibility</p:attrName>
                                        </p:attrNameLst>
                                      </p:cBhvr>
                                      <p:to>
                                        <p:strVal val="visible"/>
                                      </p:to>
                                    </p:set>
                                    <p:animEffect transition="in" filter="fade">
                                      <p:cBhvr>
                                        <p:cTn id="59" dur="500"/>
                                        <p:tgtEl>
                                          <p:spTgt spid="5">
                                            <p:txEl>
                                              <p:pRg st="13" end="13"/>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5">
                                            <p:txEl>
                                              <p:pRg st="14" end="14"/>
                                            </p:txEl>
                                          </p:spTgt>
                                        </p:tgtEl>
                                        <p:attrNameLst>
                                          <p:attrName>style.visibility</p:attrName>
                                        </p:attrNameLst>
                                      </p:cBhvr>
                                      <p:to>
                                        <p:strVal val="visible"/>
                                      </p:to>
                                    </p:set>
                                    <p:animEffect transition="in" filter="fade">
                                      <p:cBhvr>
                                        <p:cTn id="64" dur="500"/>
                                        <p:tgtEl>
                                          <p:spTgt spid="5">
                                            <p:txEl>
                                              <p:pRg st="14" end="14"/>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5">
                                            <p:txEl>
                                              <p:pRg st="15" end="15"/>
                                            </p:txEl>
                                          </p:spTgt>
                                        </p:tgtEl>
                                        <p:attrNameLst>
                                          <p:attrName>style.visibility</p:attrName>
                                        </p:attrNameLst>
                                      </p:cBhvr>
                                      <p:to>
                                        <p:strVal val="visible"/>
                                      </p:to>
                                    </p:set>
                                    <p:animEffect transition="in" filter="fade">
                                      <p:cBhvr>
                                        <p:cTn id="69" dur="500"/>
                                        <p:tgtEl>
                                          <p:spTgt spid="5">
                                            <p:txEl>
                                              <p:pRg st="15" end="15"/>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16" end="16"/>
                                            </p:txEl>
                                          </p:spTgt>
                                        </p:tgtEl>
                                        <p:attrNameLst>
                                          <p:attrName>style.visibility</p:attrName>
                                        </p:attrNameLst>
                                      </p:cBhvr>
                                      <p:to>
                                        <p:strVal val="visible"/>
                                      </p:to>
                                    </p:set>
                                    <p:animEffect transition="in" filter="fade">
                                      <p:cBhvr>
                                        <p:cTn id="74" dur="500"/>
                                        <p:tgtEl>
                                          <p:spTgt spid="5">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E551C-0EC9-D12E-95A0-26C797975050}"/>
              </a:ext>
            </a:extLst>
          </p:cNvPr>
          <p:cNvSpPr>
            <a:spLocks noGrp="1"/>
          </p:cNvSpPr>
          <p:nvPr>
            <p:ph type="title"/>
          </p:nvPr>
        </p:nvSpPr>
        <p:spPr/>
        <p:txBody>
          <a:bodyPr/>
          <a:lstStyle/>
          <a:p>
            <a:r>
              <a:rPr lang="fr-FR" dirty="0" err="1"/>
              <a:t>Electrocardiogram</a:t>
            </a:r>
            <a:r>
              <a:rPr lang="fr-FR" dirty="0"/>
              <a:t> (ECG)</a:t>
            </a:r>
            <a:endParaRPr lang="en-GB" dirty="0"/>
          </a:p>
        </p:txBody>
      </p:sp>
      <p:sp>
        <p:nvSpPr>
          <p:cNvPr id="4" name="TextBox 3">
            <a:extLst>
              <a:ext uri="{FF2B5EF4-FFF2-40B4-BE49-F238E27FC236}">
                <a16:creationId xmlns:a16="http://schemas.microsoft.com/office/drawing/2014/main" id="{7A2C189B-40D3-AC83-1988-364A5A8E9C52}"/>
              </a:ext>
            </a:extLst>
          </p:cNvPr>
          <p:cNvSpPr txBox="1"/>
          <p:nvPr/>
        </p:nvSpPr>
        <p:spPr>
          <a:xfrm>
            <a:off x="205382" y="1342817"/>
            <a:ext cx="6097190" cy="5416868"/>
          </a:xfrm>
          <a:prstGeom prst="rect">
            <a:avLst/>
          </a:prstGeom>
          <a:noFill/>
        </p:spPr>
        <p:txBody>
          <a:bodyPr wrap="square">
            <a:spAutoFit/>
          </a:bodyPr>
          <a:lstStyle/>
          <a:p>
            <a:r>
              <a:rPr lang="en-US" b="1" dirty="0"/>
              <a:t>Electrocardiogram (ECG)</a:t>
            </a:r>
          </a:p>
          <a:p>
            <a:r>
              <a:rPr lang="en-US" dirty="0"/>
              <a:t>= </a:t>
            </a:r>
            <a:r>
              <a:rPr lang="en-GB" dirty="0"/>
              <a:t>EKG </a:t>
            </a:r>
            <a:r>
              <a:rPr lang="en-GB" sz="1100" dirty="0"/>
              <a:t>(</a:t>
            </a:r>
            <a:r>
              <a:rPr lang="en-GB" sz="1100" i="1" dirty="0" err="1"/>
              <a:t>elektrokardiogramm</a:t>
            </a:r>
            <a:r>
              <a:rPr lang="en-GB" sz="1100" dirty="0"/>
              <a:t> in German)</a:t>
            </a:r>
          </a:p>
          <a:p>
            <a:endParaRPr lang="en-GB" sz="1100" dirty="0"/>
          </a:p>
          <a:p>
            <a:r>
              <a:rPr lang="en-US" b="1" dirty="0"/>
              <a:t>Equipment</a:t>
            </a:r>
          </a:p>
          <a:p>
            <a:pPr marL="285750" indent="-285750">
              <a:buFont typeface="Wingdings" panose="05000000000000000000" pitchFamily="2" charset="2"/>
              <a:buChar char="ü"/>
            </a:pPr>
            <a:r>
              <a:rPr lang="en-US" dirty="0" err="1"/>
              <a:t>Multilead</a:t>
            </a:r>
            <a:r>
              <a:rPr lang="en-US" dirty="0"/>
              <a:t> (12-lead)</a:t>
            </a:r>
          </a:p>
          <a:p>
            <a:pPr marL="742950" lvl="1" indent="-285750">
              <a:buFont typeface="Arial" panose="020B0604020202020204" pitchFamily="34" charset="0"/>
              <a:buChar char="•"/>
            </a:pPr>
            <a:r>
              <a:rPr lang="en-US" dirty="0"/>
              <a:t>6 electrodes</a:t>
            </a:r>
          </a:p>
          <a:p>
            <a:pPr marL="742950" lvl="1" indent="-285750">
              <a:buFont typeface="Arial" panose="020B0604020202020204" pitchFamily="34" charset="0"/>
              <a:buChar char="•"/>
            </a:pPr>
            <a:r>
              <a:rPr lang="en-US" dirty="0"/>
              <a:t>Used in cardiology</a:t>
            </a:r>
          </a:p>
          <a:p>
            <a:pPr marL="742950" lvl="1" indent="-285750">
              <a:buFont typeface="Arial" panose="020B0604020202020204" pitchFamily="34" charset="0"/>
              <a:buChar char="•"/>
            </a:pPr>
            <a:r>
              <a:rPr lang="en-US" dirty="0"/>
              <a:t>Magnify different features of the cardiac complex</a:t>
            </a:r>
          </a:p>
          <a:p>
            <a:endParaRPr lang="en-US" dirty="0"/>
          </a:p>
          <a:p>
            <a:pPr marL="285750" indent="-285750">
              <a:buFont typeface="Wingdings" panose="05000000000000000000" pitchFamily="2" charset="2"/>
              <a:buChar char="ü"/>
            </a:pPr>
            <a:r>
              <a:rPr lang="en-US" dirty="0"/>
              <a:t>Single lead</a:t>
            </a:r>
          </a:p>
          <a:p>
            <a:pPr marL="742950" lvl="1" indent="-285750">
              <a:buFont typeface="Arial" panose="020B0604020202020204" pitchFamily="34" charset="0"/>
              <a:buChar char="•"/>
            </a:pPr>
            <a:r>
              <a:rPr lang="en-US" dirty="0"/>
              <a:t>Used in psychophysiological research</a:t>
            </a:r>
          </a:p>
          <a:p>
            <a:pPr marL="742950" lvl="1" indent="-285750">
              <a:buFont typeface="Arial" panose="020B0604020202020204" pitchFamily="34" charset="0"/>
              <a:buChar char="•"/>
            </a:pPr>
            <a:r>
              <a:rPr lang="en-US" dirty="0"/>
              <a:t>3 electrodes </a:t>
            </a:r>
            <a:r>
              <a:rPr lang="en-US" sz="1100" dirty="0"/>
              <a:t>(</a:t>
            </a:r>
            <a:r>
              <a:rPr lang="en-US" sz="1100" b="1" dirty="0"/>
              <a:t>+</a:t>
            </a:r>
            <a:r>
              <a:rPr lang="en-US" sz="1100" dirty="0"/>
              <a:t>, </a:t>
            </a:r>
            <a:r>
              <a:rPr lang="en-US" sz="1100" b="1" dirty="0"/>
              <a:t>-</a:t>
            </a:r>
            <a:r>
              <a:rPr lang="en-US" sz="1100" dirty="0"/>
              <a:t>, and </a:t>
            </a:r>
            <a:r>
              <a:rPr lang="en-US" sz="1100" b="1" dirty="0"/>
              <a:t>REF</a:t>
            </a:r>
            <a:r>
              <a:rPr lang="en-US" sz="1100" dirty="0"/>
              <a:t>)</a:t>
            </a:r>
          </a:p>
          <a:p>
            <a:pPr lvl="2"/>
            <a:r>
              <a:rPr lang="en-US" sz="1100" dirty="0"/>
              <a:t>Often white (-, RA), black (+, LA), red (REF, LL)</a:t>
            </a:r>
          </a:p>
          <a:p>
            <a:pPr marL="742950" lvl="1" indent="-285750">
              <a:buFont typeface="Arial" panose="020B0604020202020204" pitchFamily="34" charset="0"/>
              <a:buChar char="•"/>
            </a:pPr>
            <a:r>
              <a:rPr lang="en-US" dirty="0"/>
              <a:t>Different possible configurations </a:t>
            </a:r>
            <a:r>
              <a:rPr lang="en-US" sz="1100" dirty="0"/>
              <a:t>(lead I most popular)</a:t>
            </a:r>
          </a:p>
          <a:p>
            <a:pPr marL="742950" lvl="1" indent="-285750">
              <a:buFont typeface="Arial" panose="020B0604020202020204" pitchFamily="34" charset="0"/>
              <a:buChar char="•"/>
            </a:pPr>
            <a:r>
              <a:rPr lang="en-US" dirty="0"/>
              <a:t>Possibility of distal placement (arms and leg) at the cost of signal quality</a:t>
            </a:r>
          </a:p>
          <a:p>
            <a:endParaRPr lang="en-US" dirty="0"/>
          </a:p>
          <a:p>
            <a:r>
              <a:rPr lang="en-US" dirty="0"/>
              <a:t>Cardiac Complex = </a:t>
            </a:r>
            <a:r>
              <a:rPr lang="en-US" b="1" dirty="0"/>
              <a:t>QRS Complex</a:t>
            </a:r>
          </a:p>
          <a:p>
            <a:pPr marL="285750" indent="-285750">
              <a:buFont typeface="Wingdings" panose="05000000000000000000" pitchFamily="2" charset="2"/>
              <a:buChar char="Ø"/>
            </a:pPr>
            <a:r>
              <a:rPr lang="en-US" b="1" u="sng" dirty="0">
                <a:solidFill>
                  <a:srgbClr val="FF0000"/>
                </a:solidFill>
              </a:rPr>
              <a:t>R-peak</a:t>
            </a:r>
            <a:r>
              <a:rPr lang="en-US" b="1" dirty="0">
                <a:solidFill>
                  <a:srgbClr val="FF0000"/>
                </a:solidFill>
              </a:rPr>
              <a:t>: most important feature</a:t>
            </a:r>
          </a:p>
          <a:p>
            <a:pPr marL="285750" indent="-285750">
              <a:buFont typeface="Wingdings" panose="05000000000000000000" pitchFamily="2" charset="2"/>
              <a:buChar char="Ø"/>
            </a:pPr>
            <a:r>
              <a:rPr lang="en-US" dirty="0"/>
              <a:t>P, Q, S, T waves</a:t>
            </a:r>
            <a:endParaRPr lang="en-GB" dirty="0"/>
          </a:p>
        </p:txBody>
      </p:sp>
      <p:pic>
        <p:nvPicPr>
          <p:cNvPr id="5" name="Picture 2" descr="Electrocardiogram (ECG or EKG) - Mayo Clinic">
            <a:extLst>
              <a:ext uri="{FF2B5EF4-FFF2-40B4-BE49-F238E27FC236}">
                <a16:creationId xmlns:a16="http://schemas.microsoft.com/office/drawing/2014/main" id="{2FEBB7CE-277F-B81B-0F98-C69CD3EAC235}"/>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4575"/>
          <a:stretch/>
        </p:blipFill>
        <p:spPr bwMode="auto">
          <a:xfrm>
            <a:off x="4757738" y="1342817"/>
            <a:ext cx="1900236" cy="18591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ECG Lead positioning • LITFL • ECG Library Basics">
            <a:extLst>
              <a:ext uri="{FF2B5EF4-FFF2-40B4-BE49-F238E27FC236}">
                <a16:creationId xmlns:a16="http://schemas.microsoft.com/office/drawing/2014/main" id="{322A7EAD-1335-544D-8BEC-2DE0F621060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657974" y="1342817"/>
            <a:ext cx="2681736" cy="214538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Creating 12‐lead electrocardiogram waveforms using a three‐lead bedside  monitor to ensure appropriate monitoring - Yoneyama - 2020 - Journal of  Arrhythmia - Wiley Online Library">
            <a:extLst>
              <a:ext uri="{FF2B5EF4-FFF2-40B4-BE49-F238E27FC236}">
                <a16:creationId xmlns:a16="http://schemas.microsoft.com/office/drawing/2014/main" id="{BF385EB6-A2A3-8BEE-5F6A-E79A9505BF4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850833" y="1457236"/>
            <a:ext cx="3283744" cy="174167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Ideal electrocardiogram (ECG) signal with key features indicated; (a) P...  | Download Scientific Diagram">
            <a:extLst>
              <a:ext uri="{FF2B5EF4-FFF2-40B4-BE49-F238E27FC236}">
                <a16:creationId xmlns:a16="http://schemas.microsoft.com/office/drawing/2014/main" id="{94CF8DEA-A4F3-97C8-7CAE-5BAA48DDF2D3}"/>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8734"/>
          <a:stretch/>
        </p:blipFill>
        <p:spPr bwMode="auto">
          <a:xfrm>
            <a:off x="7029449" y="5316971"/>
            <a:ext cx="4320914" cy="142430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FF49E49F-0899-86FE-2251-71C78486E941}"/>
              </a:ext>
            </a:extLst>
          </p:cNvPr>
          <p:cNvPicPr>
            <a:picLocks noChangeAspect="1"/>
          </p:cNvPicPr>
          <p:nvPr/>
        </p:nvPicPr>
        <p:blipFill>
          <a:blip r:embed="rId7"/>
          <a:stretch>
            <a:fillRect/>
          </a:stretch>
        </p:blipFill>
        <p:spPr>
          <a:xfrm>
            <a:off x="7036133" y="3517275"/>
            <a:ext cx="1583756" cy="1767584"/>
          </a:xfrm>
          <a:prstGeom prst="rect">
            <a:avLst/>
          </a:prstGeom>
        </p:spPr>
      </p:pic>
      <p:sp>
        <p:nvSpPr>
          <p:cNvPr id="15" name="Rectangle 14">
            <a:extLst>
              <a:ext uri="{FF2B5EF4-FFF2-40B4-BE49-F238E27FC236}">
                <a16:creationId xmlns:a16="http://schemas.microsoft.com/office/drawing/2014/main" id="{E33C388F-1815-91A7-B0E4-5BF1A3C96E67}"/>
              </a:ext>
            </a:extLst>
          </p:cNvPr>
          <p:cNvSpPr/>
          <p:nvPr/>
        </p:nvSpPr>
        <p:spPr>
          <a:xfrm>
            <a:off x="6953458" y="3488206"/>
            <a:ext cx="685800" cy="321469"/>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050" b="1" dirty="0"/>
              <a:t>Lead I</a:t>
            </a:r>
            <a:endParaRPr lang="en-GB" sz="1050" b="1" dirty="0"/>
          </a:p>
        </p:txBody>
      </p:sp>
      <p:pic>
        <p:nvPicPr>
          <p:cNvPr id="5124" name="Picture 4" descr="Einthoven's triangle - Wikipedia">
            <a:extLst>
              <a:ext uri="{FF2B5EF4-FFF2-40B4-BE49-F238E27FC236}">
                <a16:creationId xmlns:a16="http://schemas.microsoft.com/office/drawing/2014/main" id="{6DC0E375-241D-861C-DB75-F1AD8CF802E8}"/>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r="68035" b="51753"/>
          <a:stretch/>
        </p:blipFill>
        <p:spPr bwMode="auto">
          <a:xfrm>
            <a:off x="9796190" y="3313333"/>
            <a:ext cx="2055292" cy="2068086"/>
          </a:xfrm>
          <a:prstGeom prst="rect">
            <a:avLst/>
          </a:prstGeom>
          <a:noFill/>
          <a:extLst>
            <a:ext uri="{909E8E84-426E-40DD-AFC4-6F175D3DCCD1}">
              <a14:hiddenFill xmlns:a14="http://schemas.microsoft.com/office/drawing/2010/main">
                <a:solidFill>
                  <a:srgbClr val="FFFFFF"/>
                </a:solidFill>
              </a14:hiddenFill>
            </a:ext>
          </a:extLst>
        </p:spPr>
      </p:pic>
      <p:sp>
        <p:nvSpPr>
          <p:cNvPr id="17" name="Arrow: Right 16">
            <a:extLst>
              <a:ext uri="{FF2B5EF4-FFF2-40B4-BE49-F238E27FC236}">
                <a16:creationId xmlns:a16="http://schemas.microsoft.com/office/drawing/2014/main" id="{5F7618F2-E114-0BC1-5155-FA725B1109BC}"/>
              </a:ext>
            </a:extLst>
          </p:cNvPr>
          <p:cNvSpPr/>
          <p:nvPr/>
        </p:nvSpPr>
        <p:spPr>
          <a:xfrm>
            <a:off x="7525019" y="3849200"/>
            <a:ext cx="685800" cy="261769"/>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b="1" dirty="0"/>
              <a:t>-       +</a:t>
            </a:r>
            <a:endParaRPr lang="en-GB" sz="1100" b="1" dirty="0"/>
          </a:p>
        </p:txBody>
      </p:sp>
      <p:pic>
        <p:nvPicPr>
          <p:cNvPr id="1026" name="Picture 2" descr="ECG Lead positioning • LITFL • ECG Library Basics">
            <a:extLst>
              <a:ext uri="{FF2B5EF4-FFF2-40B4-BE49-F238E27FC236}">
                <a16:creationId xmlns:a16="http://schemas.microsoft.com/office/drawing/2014/main" id="{8C61F8BE-9DA7-D91A-2E3E-039FA97E9728}"/>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926809" y="3767846"/>
            <a:ext cx="1882220" cy="1517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643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fade">
                                      <p:cBhvr>
                                        <p:cTn id="10" dur="500"/>
                                        <p:tgtEl>
                                          <p:spTgt spid="4">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animEffect transition="in" filter="fade">
                                      <p:cBhvr>
                                        <p:cTn id="13" dur="500"/>
                                        <p:tgtEl>
                                          <p:spTgt spid="4">
                                            <p:txEl>
                                              <p:pRg st="5" end="5"/>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6" end="6"/>
                                            </p:txEl>
                                          </p:spTgt>
                                        </p:tgtEl>
                                        <p:attrNameLst>
                                          <p:attrName>style.visibility</p:attrName>
                                        </p:attrNameLst>
                                      </p:cBhvr>
                                      <p:to>
                                        <p:strVal val="visible"/>
                                      </p:to>
                                    </p:set>
                                    <p:animEffect transition="in" filter="fade">
                                      <p:cBhvr>
                                        <p:cTn id="16" dur="500"/>
                                        <p:tgtEl>
                                          <p:spTgt spid="4">
                                            <p:txEl>
                                              <p:pRg st="6" end="6"/>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animEffect transition="in" filter="fade">
                                      <p:cBhvr>
                                        <p:cTn id="19" dur="500"/>
                                        <p:tgtEl>
                                          <p:spTgt spid="4">
                                            <p:txEl>
                                              <p:pRg st="7" end="7"/>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par>
                                <p:cTn id="25" presetID="10"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10" presetClass="entr" presetSubtype="0" fill="hold"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animEffect transition="in" filter="fade">
                                      <p:cBhvr>
                                        <p:cTn id="35" dur="500"/>
                                        <p:tgtEl>
                                          <p:spTgt spid="4">
                                            <p:txEl>
                                              <p:pRg st="9" end="9"/>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10" end="10"/>
                                            </p:txEl>
                                          </p:spTgt>
                                        </p:tgtEl>
                                        <p:attrNameLst>
                                          <p:attrName>style.visibility</p:attrName>
                                        </p:attrNameLst>
                                      </p:cBhvr>
                                      <p:to>
                                        <p:strVal val="visible"/>
                                      </p:to>
                                    </p:set>
                                    <p:animEffect transition="in" filter="fade">
                                      <p:cBhvr>
                                        <p:cTn id="38" dur="500"/>
                                        <p:tgtEl>
                                          <p:spTgt spid="4">
                                            <p:txEl>
                                              <p:pRg st="10" end="10"/>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11" end="11"/>
                                            </p:txEl>
                                          </p:spTgt>
                                        </p:tgtEl>
                                        <p:attrNameLst>
                                          <p:attrName>style.visibility</p:attrName>
                                        </p:attrNameLst>
                                      </p:cBhvr>
                                      <p:to>
                                        <p:strVal val="visible"/>
                                      </p:to>
                                    </p:set>
                                    <p:animEffect transition="in" filter="fade">
                                      <p:cBhvr>
                                        <p:cTn id="41" dur="500"/>
                                        <p:tgtEl>
                                          <p:spTgt spid="4">
                                            <p:txEl>
                                              <p:pRg st="11" end="1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4">
                                            <p:txEl>
                                              <p:pRg st="12" end="12"/>
                                            </p:txEl>
                                          </p:spTgt>
                                        </p:tgtEl>
                                        <p:attrNameLst>
                                          <p:attrName>style.visibility</p:attrName>
                                        </p:attrNameLst>
                                      </p:cBhvr>
                                      <p:to>
                                        <p:strVal val="visible"/>
                                      </p:to>
                                    </p:set>
                                    <p:animEffect transition="in" filter="fade">
                                      <p:cBhvr>
                                        <p:cTn id="46" dur="500"/>
                                        <p:tgtEl>
                                          <p:spTgt spid="4">
                                            <p:txEl>
                                              <p:pRg st="12" end="12"/>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026"/>
                                        </p:tgtEl>
                                        <p:attrNameLst>
                                          <p:attrName>style.visibility</p:attrName>
                                        </p:attrNameLst>
                                      </p:cBhvr>
                                      <p:to>
                                        <p:strVal val="visible"/>
                                      </p:to>
                                    </p:set>
                                    <p:animEffect transition="in" filter="fade">
                                      <p:cBhvr>
                                        <p:cTn id="51" dur="500"/>
                                        <p:tgtEl>
                                          <p:spTgt spid="1026"/>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4">
                                            <p:txEl>
                                              <p:pRg st="13" end="13"/>
                                            </p:txEl>
                                          </p:spTgt>
                                        </p:tgtEl>
                                        <p:attrNameLst>
                                          <p:attrName>style.visibility</p:attrName>
                                        </p:attrNameLst>
                                      </p:cBhvr>
                                      <p:to>
                                        <p:strVal val="visible"/>
                                      </p:to>
                                    </p:set>
                                    <p:animEffect transition="in" filter="fade">
                                      <p:cBhvr>
                                        <p:cTn id="56" dur="500"/>
                                        <p:tgtEl>
                                          <p:spTgt spid="4">
                                            <p:txEl>
                                              <p:pRg st="13" end="13"/>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4">
                                            <p:txEl>
                                              <p:pRg st="14" end="14"/>
                                            </p:txEl>
                                          </p:spTgt>
                                        </p:tgtEl>
                                        <p:attrNameLst>
                                          <p:attrName>style.visibility</p:attrName>
                                        </p:attrNameLst>
                                      </p:cBhvr>
                                      <p:to>
                                        <p:strVal val="visible"/>
                                      </p:to>
                                    </p:set>
                                    <p:animEffect transition="in" filter="fade">
                                      <p:cBhvr>
                                        <p:cTn id="61" dur="500"/>
                                        <p:tgtEl>
                                          <p:spTgt spid="4">
                                            <p:txEl>
                                              <p:pRg st="14" end="14"/>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5124"/>
                                        </p:tgtEl>
                                        <p:attrNameLst>
                                          <p:attrName>style.visibility</p:attrName>
                                        </p:attrNameLst>
                                      </p:cBhvr>
                                      <p:to>
                                        <p:strVal val="visible"/>
                                      </p:to>
                                    </p:set>
                                    <p:animEffect transition="in" filter="fade">
                                      <p:cBhvr>
                                        <p:cTn id="64" dur="500"/>
                                        <p:tgtEl>
                                          <p:spTgt spid="5124"/>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4">
                                            <p:txEl>
                                              <p:pRg st="16" end="16"/>
                                            </p:txEl>
                                          </p:spTgt>
                                        </p:tgtEl>
                                        <p:attrNameLst>
                                          <p:attrName>style.visibility</p:attrName>
                                        </p:attrNameLst>
                                      </p:cBhvr>
                                      <p:to>
                                        <p:strVal val="visible"/>
                                      </p:to>
                                    </p:set>
                                    <p:animEffect transition="in" filter="fade">
                                      <p:cBhvr>
                                        <p:cTn id="69" dur="500"/>
                                        <p:tgtEl>
                                          <p:spTgt spid="4">
                                            <p:txEl>
                                              <p:pRg st="16" end="16"/>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11"/>
                                        </p:tgtEl>
                                        <p:attrNameLst>
                                          <p:attrName>style.visibility</p:attrName>
                                        </p:attrNameLst>
                                      </p:cBhvr>
                                      <p:to>
                                        <p:strVal val="visible"/>
                                      </p:to>
                                    </p:set>
                                    <p:animEffect transition="in" filter="fade">
                                      <p:cBhvr>
                                        <p:cTn id="74" dur="500"/>
                                        <p:tgtEl>
                                          <p:spTgt spid="11"/>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4">
                                            <p:txEl>
                                              <p:pRg st="17" end="17"/>
                                            </p:txEl>
                                          </p:spTgt>
                                        </p:tgtEl>
                                        <p:attrNameLst>
                                          <p:attrName>style.visibility</p:attrName>
                                        </p:attrNameLst>
                                      </p:cBhvr>
                                      <p:to>
                                        <p:strVal val="visible"/>
                                      </p:to>
                                    </p:set>
                                    <p:animEffect transition="in" filter="fade">
                                      <p:cBhvr>
                                        <p:cTn id="79" dur="500"/>
                                        <p:tgtEl>
                                          <p:spTgt spid="4">
                                            <p:txEl>
                                              <p:pRg st="17" end="17"/>
                                            </p:txEl>
                                          </p:spTgt>
                                        </p:tgtEl>
                                      </p:cBhvr>
                                    </p:animEffect>
                                  </p:childTnLst>
                                </p:cTn>
                              </p:par>
                              <p:par>
                                <p:cTn id="80" presetID="10" presetClass="entr" presetSubtype="0" fill="hold" nodeType="withEffect">
                                  <p:stCondLst>
                                    <p:cond delay="0"/>
                                  </p:stCondLst>
                                  <p:childTnLst>
                                    <p:set>
                                      <p:cBhvr>
                                        <p:cTn id="81" dur="1" fill="hold">
                                          <p:stCondLst>
                                            <p:cond delay="0"/>
                                          </p:stCondLst>
                                        </p:cTn>
                                        <p:tgtEl>
                                          <p:spTgt spid="4">
                                            <p:txEl>
                                              <p:pRg st="18" end="18"/>
                                            </p:txEl>
                                          </p:spTgt>
                                        </p:tgtEl>
                                        <p:attrNameLst>
                                          <p:attrName>style.visibility</p:attrName>
                                        </p:attrNameLst>
                                      </p:cBhvr>
                                      <p:to>
                                        <p:strVal val="visible"/>
                                      </p:to>
                                    </p:set>
                                    <p:animEffect transition="in" filter="fade">
                                      <p:cBhvr>
                                        <p:cTn id="82" dur="500"/>
                                        <p:tgtEl>
                                          <p:spTgt spid="4">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D8220-2005-B292-B604-75B331298686}"/>
              </a:ext>
            </a:extLst>
          </p:cNvPr>
          <p:cNvSpPr>
            <a:spLocks noGrp="1"/>
          </p:cNvSpPr>
          <p:nvPr>
            <p:ph type="title"/>
          </p:nvPr>
        </p:nvSpPr>
        <p:spPr/>
        <p:txBody>
          <a:bodyPr/>
          <a:lstStyle/>
          <a:p>
            <a:r>
              <a:rPr lang="fr-FR" dirty="0" err="1"/>
              <a:t>Cardiac</a:t>
            </a:r>
            <a:r>
              <a:rPr lang="fr-FR" dirty="0"/>
              <a:t> Phase</a:t>
            </a:r>
            <a:endParaRPr lang="en-GB" dirty="0"/>
          </a:p>
        </p:txBody>
      </p:sp>
      <p:pic>
        <p:nvPicPr>
          <p:cNvPr id="6148" name="Picture 4" descr="Cardiac Cycle | Anatomy and Physiology II">
            <a:extLst>
              <a:ext uri="{FF2B5EF4-FFF2-40B4-BE49-F238E27FC236}">
                <a16:creationId xmlns:a16="http://schemas.microsoft.com/office/drawing/2014/main" id="{692CB9B6-CB07-3D15-8F60-8B34838D412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91983" y="4984061"/>
            <a:ext cx="3945136" cy="1873939"/>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DFE73A81-4B52-ECA1-66E1-123C6E837CD9}"/>
              </a:ext>
            </a:extLst>
          </p:cNvPr>
          <p:cNvCxnSpPr/>
          <p:nvPr/>
        </p:nvCxnSpPr>
        <p:spPr>
          <a:xfrm>
            <a:off x="8358188" y="5107781"/>
            <a:ext cx="1257300" cy="0"/>
          </a:xfrm>
          <a:prstGeom prst="straightConnector1">
            <a:avLst/>
          </a:prstGeom>
          <a:ln w="571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38722E0-34A4-6BB6-BD44-5D7BEC672A3D}"/>
              </a:ext>
            </a:extLst>
          </p:cNvPr>
          <p:cNvSpPr txBox="1"/>
          <p:nvPr/>
        </p:nvSpPr>
        <p:spPr>
          <a:xfrm>
            <a:off x="335142" y="1664851"/>
            <a:ext cx="6643174" cy="5078313"/>
          </a:xfrm>
          <a:prstGeom prst="rect">
            <a:avLst/>
          </a:prstGeom>
          <a:solidFill>
            <a:srgbClr val="FFFDF8"/>
          </a:solidFill>
        </p:spPr>
        <p:txBody>
          <a:bodyPr wrap="square">
            <a:spAutoFit/>
          </a:bodyPr>
          <a:lstStyle/>
          <a:p>
            <a:r>
              <a:rPr lang="en-US" b="1" dirty="0"/>
              <a:t>Cardiac Phase </a:t>
            </a:r>
            <a:r>
              <a:rPr lang="en-US" sz="1100" dirty="0"/>
              <a:t>(most studies focus on </a:t>
            </a:r>
            <a:r>
              <a:rPr lang="en-US" sz="1100" i="1" dirty="0"/>
              <a:t>ventricular</a:t>
            </a:r>
            <a:r>
              <a:rPr lang="en-US" sz="1100" dirty="0"/>
              <a:t> phase)</a:t>
            </a:r>
            <a:endParaRPr lang="en-US" dirty="0"/>
          </a:p>
          <a:p>
            <a:pPr marL="285750" indent="-285750">
              <a:buFont typeface="Wingdings" panose="05000000000000000000" pitchFamily="2" charset="2"/>
              <a:buChar char="ü"/>
            </a:pPr>
            <a:endParaRPr lang="en-US" dirty="0"/>
          </a:p>
          <a:p>
            <a:r>
              <a:rPr lang="en-US" b="1" dirty="0">
                <a:solidFill>
                  <a:srgbClr val="FF0000"/>
                </a:solidFill>
              </a:rPr>
              <a:t>Systole</a:t>
            </a:r>
            <a:r>
              <a:rPr lang="en-US" sz="1100" dirty="0"/>
              <a:t> (ventricular)</a:t>
            </a:r>
          </a:p>
          <a:p>
            <a:pPr marL="342900" indent="-342900">
              <a:buFont typeface="+mj-lt"/>
              <a:buAutoNum type="arabicPeriod"/>
            </a:pPr>
            <a:r>
              <a:rPr lang="en-US" dirty="0"/>
              <a:t>Blood is ejected through the arteries</a:t>
            </a:r>
          </a:p>
          <a:p>
            <a:pPr marL="342900" indent="-342900">
              <a:buFont typeface="+mj-lt"/>
              <a:buAutoNum type="arabicPeriod"/>
            </a:pPr>
            <a:r>
              <a:rPr lang="en-US" dirty="0"/>
              <a:t>Arteries expansion activates the </a:t>
            </a:r>
            <a:r>
              <a:rPr lang="en-US" b="1" dirty="0"/>
              <a:t>baroreceptors </a:t>
            </a:r>
            <a:r>
              <a:rPr lang="en-US" sz="1100" dirty="0"/>
              <a:t>(pressure sensors)</a:t>
            </a:r>
            <a:endParaRPr lang="en-US" dirty="0"/>
          </a:p>
          <a:p>
            <a:pPr marL="342900" indent="-342900">
              <a:buFont typeface="+mj-lt"/>
              <a:buAutoNum type="arabicPeriod"/>
            </a:pPr>
            <a:r>
              <a:rPr lang="en-US" dirty="0"/>
              <a:t>Cardiac state (strength and timing) is relayed to the brain</a:t>
            </a:r>
          </a:p>
          <a:p>
            <a:endParaRPr lang="en-US" b="1" dirty="0"/>
          </a:p>
          <a:p>
            <a:r>
              <a:rPr lang="en-US" b="1" dirty="0">
                <a:solidFill>
                  <a:srgbClr val="0070C0"/>
                </a:solidFill>
              </a:rPr>
              <a:t>Diastole</a:t>
            </a:r>
            <a:r>
              <a:rPr lang="en-US" b="1" dirty="0"/>
              <a:t> </a:t>
            </a:r>
          </a:p>
          <a:p>
            <a:r>
              <a:rPr lang="en-US" dirty="0"/>
              <a:t>During diastole baroreceptor are quiescent</a:t>
            </a:r>
          </a:p>
          <a:p>
            <a:pPr marL="285750" indent="-285750">
              <a:buFont typeface="Wingdings" panose="05000000000000000000" pitchFamily="2" charset="2"/>
              <a:buChar char="ü"/>
            </a:pPr>
            <a:endParaRPr lang="en-US" dirty="0"/>
          </a:p>
          <a:p>
            <a:r>
              <a:rPr lang="en-US" b="1" dirty="0"/>
              <a:t>ECG Signal Delineation</a:t>
            </a:r>
          </a:p>
          <a:p>
            <a:pPr marL="285750" indent="-285750">
              <a:buFont typeface="Wingdings" panose="05000000000000000000" pitchFamily="2" charset="2"/>
              <a:buChar char="ü"/>
            </a:pPr>
            <a:r>
              <a:rPr lang="en-US" dirty="0"/>
              <a:t>Identifying the location </a:t>
            </a:r>
            <a:r>
              <a:rPr lang="en-US" sz="1100" dirty="0"/>
              <a:t>(+ beginning / end) </a:t>
            </a:r>
            <a:r>
              <a:rPr lang="en-US" dirty="0"/>
              <a:t>of QRS waves</a:t>
            </a:r>
          </a:p>
          <a:p>
            <a:pPr marL="285750" indent="-285750">
              <a:buFont typeface="Wingdings" panose="05000000000000000000" pitchFamily="2" charset="2"/>
              <a:buChar char="ü"/>
            </a:pPr>
            <a:r>
              <a:rPr lang="en-US" dirty="0"/>
              <a:t>Important for precise cardiac phase </a:t>
            </a:r>
            <a:r>
              <a:rPr lang="en-US" dirty="0" err="1"/>
              <a:t>indentification</a:t>
            </a:r>
            <a:endParaRPr lang="en-US" dirty="0"/>
          </a:p>
          <a:p>
            <a:pPr marL="742950" lvl="1" indent="-285750">
              <a:buFont typeface="Arial" panose="020B0604020202020204" pitchFamily="34" charset="0"/>
              <a:buChar char="•"/>
            </a:pPr>
            <a:r>
              <a:rPr lang="en-US" dirty="0"/>
              <a:t>Systole = from R-peak to end of T-wave</a:t>
            </a:r>
          </a:p>
          <a:p>
            <a:pPr marL="285750" indent="-285750">
              <a:buFont typeface="Wingdings" panose="05000000000000000000" pitchFamily="2" charset="2"/>
              <a:buChar char="ü"/>
            </a:pPr>
            <a:r>
              <a:rPr lang="en-US" dirty="0"/>
              <a:t>Hard to do algorithmically (+ requires good signal)</a:t>
            </a:r>
          </a:p>
          <a:p>
            <a:pPr marL="742950" lvl="1" indent="-285750">
              <a:buFont typeface="Arial" panose="020B0604020202020204" pitchFamily="34" charset="0"/>
              <a:buChar char="•"/>
            </a:pPr>
            <a:r>
              <a:rPr lang="en-US" dirty="0"/>
              <a:t>Heuristics have been used </a:t>
            </a:r>
            <a:r>
              <a:rPr lang="en-US" sz="1100" dirty="0"/>
              <a:t>(e.g., systole 0-300 </a:t>
            </a:r>
            <a:r>
              <a:rPr lang="en-US" sz="1100" dirty="0" err="1"/>
              <a:t>ms</a:t>
            </a:r>
            <a:r>
              <a:rPr lang="en-US" sz="1100" dirty="0"/>
              <a:t> post R-peak) </a:t>
            </a:r>
          </a:p>
          <a:p>
            <a:pPr marL="742950" lvl="1" indent="-285750">
              <a:buFont typeface="Arial" panose="020B0604020202020204" pitchFamily="34" charset="0"/>
              <a:buChar char="•"/>
            </a:pPr>
            <a:r>
              <a:rPr lang="en-US" dirty="0"/>
              <a:t>But do not take into account inter &amp; intra-individual variability</a:t>
            </a:r>
          </a:p>
        </p:txBody>
      </p:sp>
      <p:pic>
        <p:nvPicPr>
          <p:cNvPr id="6146" name="Picture 2" descr="Phases of the Cardiac Cycle When the Heart Beats">
            <a:extLst>
              <a:ext uri="{FF2B5EF4-FFF2-40B4-BE49-F238E27FC236}">
                <a16:creationId xmlns:a16="http://schemas.microsoft.com/office/drawing/2014/main" id="{ED449B1B-4381-9FA5-C29E-94C0B04520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78315" y="1358093"/>
            <a:ext cx="5202393" cy="3468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1209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Effect transition="in" filter="fade">
                                      <p:cBhvr>
                                        <p:cTn id="7" dur="500"/>
                                        <p:tgtEl>
                                          <p:spTgt spid="6">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4" end="4"/>
                                            </p:txEl>
                                          </p:spTgt>
                                        </p:tgtEl>
                                        <p:attrNameLst>
                                          <p:attrName>style.visibility</p:attrName>
                                        </p:attrNameLst>
                                      </p:cBhvr>
                                      <p:to>
                                        <p:strVal val="visible"/>
                                      </p:to>
                                    </p:set>
                                    <p:animEffect transition="in" filter="fade">
                                      <p:cBhvr>
                                        <p:cTn id="12" dur="500"/>
                                        <p:tgtEl>
                                          <p:spTgt spid="6">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animEffect transition="in" filter="fade">
                                      <p:cBhvr>
                                        <p:cTn id="17" dur="500"/>
                                        <p:tgtEl>
                                          <p:spTgt spid="6">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8" end="8"/>
                                            </p:txEl>
                                          </p:spTgt>
                                        </p:tgtEl>
                                        <p:attrNameLst>
                                          <p:attrName>style.visibility</p:attrName>
                                        </p:attrNameLst>
                                      </p:cBhvr>
                                      <p:to>
                                        <p:strVal val="visible"/>
                                      </p:to>
                                    </p:set>
                                    <p:animEffect transition="in" filter="fade">
                                      <p:cBhvr>
                                        <p:cTn id="22" dur="500"/>
                                        <p:tgtEl>
                                          <p:spTgt spid="6">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10" end="10"/>
                                            </p:txEl>
                                          </p:spTgt>
                                        </p:tgtEl>
                                        <p:attrNameLst>
                                          <p:attrName>style.visibility</p:attrName>
                                        </p:attrNameLst>
                                      </p:cBhvr>
                                      <p:to>
                                        <p:strVal val="visible"/>
                                      </p:to>
                                    </p:set>
                                    <p:animEffect transition="in" filter="fade">
                                      <p:cBhvr>
                                        <p:cTn id="27" dur="500"/>
                                        <p:tgtEl>
                                          <p:spTgt spid="6">
                                            <p:txEl>
                                              <p:pRg st="10" end="1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148"/>
                                        </p:tgtEl>
                                        <p:attrNameLst>
                                          <p:attrName>style.visibility</p:attrName>
                                        </p:attrNameLst>
                                      </p:cBhvr>
                                      <p:to>
                                        <p:strVal val="visible"/>
                                      </p:to>
                                    </p:set>
                                    <p:animEffect transition="in" filter="fade">
                                      <p:cBhvr>
                                        <p:cTn id="32" dur="500"/>
                                        <p:tgtEl>
                                          <p:spTgt spid="614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animEffect transition="in" filter="fade">
                                      <p:cBhvr>
                                        <p:cTn id="37" dur="500"/>
                                        <p:tgtEl>
                                          <p:spTgt spid="6">
                                            <p:txEl>
                                              <p:pRg st="11" end="1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12" end="12"/>
                                            </p:txEl>
                                          </p:spTgt>
                                        </p:tgtEl>
                                        <p:attrNameLst>
                                          <p:attrName>style.visibility</p:attrName>
                                        </p:attrNameLst>
                                      </p:cBhvr>
                                      <p:to>
                                        <p:strVal val="visible"/>
                                      </p:to>
                                    </p:set>
                                    <p:animEffect transition="in" filter="fade">
                                      <p:cBhvr>
                                        <p:cTn id="42" dur="500"/>
                                        <p:tgtEl>
                                          <p:spTgt spid="6">
                                            <p:txEl>
                                              <p:pRg st="12" end="12"/>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6">
                                            <p:txEl>
                                              <p:pRg st="13" end="13"/>
                                            </p:txEl>
                                          </p:spTgt>
                                        </p:tgtEl>
                                        <p:attrNameLst>
                                          <p:attrName>style.visibility</p:attrName>
                                        </p:attrNameLst>
                                      </p:cBhvr>
                                      <p:to>
                                        <p:strVal val="visible"/>
                                      </p:to>
                                    </p:set>
                                    <p:animEffect transition="in" filter="fade">
                                      <p:cBhvr>
                                        <p:cTn id="45" dur="500"/>
                                        <p:tgtEl>
                                          <p:spTgt spid="6">
                                            <p:txEl>
                                              <p:pRg st="13" end="13"/>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fade">
                                      <p:cBhvr>
                                        <p:cTn id="50" dur="500"/>
                                        <p:tgtEl>
                                          <p:spTgt spid="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6">
                                            <p:txEl>
                                              <p:pRg st="14" end="14"/>
                                            </p:txEl>
                                          </p:spTgt>
                                        </p:tgtEl>
                                        <p:attrNameLst>
                                          <p:attrName>style.visibility</p:attrName>
                                        </p:attrNameLst>
                                      </p:cBhvr>
                                      <p:to>
                                        <p:strVal val="visible"/>
                                      </p:to>
                                    </p:set>
                                    <p:animEffect transition="in" filter="fade">
                                      <p:cBhvr>
                                        <p:cTn id="55" dur="500"/>
                                        <p:tgtEl>
                                          <p:spTgt spid="6">
                                            <p:txEl>
                                              <p:pRg st="14" end="14"/>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44B0B-3328-A750-06E6-BAB94C33BE5D}"/>
              </a:ext>
            </a:extLst>
          </p:cNvPr>
          <p:cNvSpPr>
            <a:spLocks noGrp="1"/>
          </p:cNvSpPr>
          <p:nvPr>
            <p:ph type="title"/>
          </p:nvPr>
        </p:nvSpPr>
        <p:spPr/>
        <p:txBody>
          <a:bodyPr/>
          <a:lstStyle/>
          <a:p>
            <a:r>
              <a:rPr lang="fr-FR" dirty="0" err="1"/>
              <a:t>Cardiac</a:t>
            </a:r>
            <a:r>
              <a:rPr lang="fr-FR" dirty="0"/>
              <a:t> Phase influences </a:t>
            </a:r>
            <a:r>
              <a:rPr lang="fr-FR" dirty="0" err="1"/>
              <a:t>Behavior</a:t>
            </a:r>
            <a:endParaRPr lang="en-GB" dirty="0"/>
          </a:p>
        </p:txBody>
      </p:sp>
      <p:pic>
        <p:nvPicPr>
          <p:cNvPr id="4" name="Picture 3">
            <a:extLst>
              <a:ext uri="{FF2B5EF4-FFF2-40B4-BE49-F238E27FC236}">
                <a16:creationId xmlns:a16="http://schemas.microsoft.com/office/drawing/2014/main" id="{5DE89B66-FABB-3496-0CBD-AE45BE5636DB}"/>
              </a:ext>
            </a:extLst>
          </p:cNvPr>
          <p:cNvPicPr>
            <a:picLocks noChangeAspect="1"/>
          </p:cNvPicPr>
          <p:nvPr/>
        </p:nvPicPr>
        <p:blipFill>
          <a:blip r:embed="rId2"/>
          <a:stretch>
            <a:fillRect/>
          </a:stretch>
        </p:blipFill>
        <p:spPr>
          <a:xfrm>
            <a:off x="6636063" y="1418034"/>
            <a:ext cx="2942979" cy="4021931"/>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F102FC56-6AE6-1F71-9984-CC264A0BC4D6}"/>
              </a:ext>
            </a:extLst>
          </p:cNvPr>
          <p:cNvSpPr txBox="1"/>
          <p:nvPr/>
        </p:nvSpPr>
        <p:spPr>
          <a:xfrm>
            <a:off x="336849" y="1778705"/>
            <a:ext cx="6097190" cy="2277547"/>
          </a:xfrm>
          <a:prstGeom prst="rect">
            <a:avLst/>
          </a:prstGeom>
          <a:noFill/>
        </p:spPr>
        <p:txBody>
          <a:bodyPr wrap="square">
            <a:spAutoFit/>
          </a:bodyPr>
          <a:lstStyle/>
          <a:p>
            <a:r>
              <a:rPr lang="en-US" dirty="0"/>
              <a:t>Evidence suggesting that behavior is coupled with the cardiac phase</a:t>
            </a:r>
          </a:p>
          <a:p>
            <a:pPr marL="285750" indent="-285750">
              <a:buFont typeface="Arial" panose="020B0604020202020204" pitchFamily="34" charset="0"/>
              <a:buChar char="•"/>
            </a:pPr>
            <a:r>
              <a:rPr lang="en-US" b="1" dirty="0"/>
              <a:t>Motor action </a:t>
            </a:r>
            <a:r>
              <a:rPr lang="en-US" sz="1050" dirty="0"/>
              <a:t>(</a:t>
            </a:r>
            <a:r>
              <a:rPr lang="en-US" sz="1050" dirty="0" err="1"/>
              <a:t>Palser</a:t>
            </a:r>
            <a:r>
              <a:rPr lang="en-US" sz="1050" dirty="0"/>
              <a:t>, E. R., Glass, J., </a:t>
            </a:r>
            <a:r>
              <a:rPr lang="en-US" sz="1050" dirty="0" err="1"/>
              <a:t>Fotopoulou</a:t>
            </a:r>
            <a:r>
              <a:rPr lang="en-US" sz="1050" dirty="0"/>
              <a:t>, A., &amp; </a:t>
            </a:r>
            <a:r>
              <a:rPr lang="en-US" sz="1050" dirty="0" err="1"/>
              <a:t>Kilner</a:t>
            </a:r>
            <a:r>
              <a:rPr lang="en-US" sz="1050" dirty="0"/>
              <a:t>, J. M. (2021). Relationship between cardiac cycle and the timing of actions during action execution and observation. Cognition, 217, 104907)</a:t>
            </a:r>
            <a:endParaRPr lang="en-US" dirty="0"/>
          </a:p>
          <a:p>
            <a:pPr marL="285750" indent="-285750">
              <a:buFont typeface="Arial" panose="020B0604020202020204" pitchFamily="34" charset="0"/>
              <a:buChar char="•"/>
            </a:pPr>
            <a:r>
              <a:rPr lang="en-US" b="1" dirty="0"/>
              <a:t>Information gathering </a:t>
            </a:r>
            <a:r>
              <a:rPr lang="en-US" sz="1050" dirty="0"/>
              <a:t>(</a:t>
            </a:r>
            <a:r>
              <a:rPr lang="en-GB" sz="1050" dirty="0"/>
              <a:t>Galvez-Pol, A., </a:t>
            </a:r>
            <a:r>
              <a:rPr lang="en-GB" sz="1050" dirty="0" err="1"/>
              <a:t>Virdee</a:t>
            </a:r>
            <a:r>
              <a:rPr lang="en-GB" sz="1050" dirty="0"/>
              <a:t>, P., </a:t>
            </a:r>
            <a:r>
              <a:rPr lang="en-GB" sz="1050" dirty="0" err="1"/>
              <a:t>Villacampa</a:t>
            </a:r>
            <a:r>
              <a:rPr lang="en-GB" sz="1050" dirty="0"/>
              <a:t>, J., &amp; </a:t>
            </a:r>
            <a:r>
              <a:rPr lang="en-GB" sz="1050" dirty="0" err="1"/>
              <a:t>Kilner</a:t>
            </a:r>
            <a:r>
              <a:rPr lang="en-GB" sz="1050" dirty="0"/>
              <a:t>, J. (2022). Active tactile discrimination is coupled with and modulated by the cardiac cycle. </a:t>
            </a:r>
            <a:r>
              <a:rPr lang="en-GB" sz="1050" dirty="0" err="1"/>
              <a:t>Elife</a:t>
            </a:r>
            <a:r>
              <a:rPr lang="en-GB" sz="1050" dirty="0"/>
              <a:t>, 11, e78126)</a:t>
            </a:r>
            <a:endParaRPr lang="en-US" sz="1050" dirty="0"/>
          </a:p>
          <a:p>
            <a:pPr marL="285750" indent="-285750">
              <a:buFont typeface="Arial" panose="020B0604020202020204" pitchFamily="34" charset="0"/>
              <a:buChar char="•"/>
            </a:pPr>
            <a:r>
              <a:rPr lang="en-US" b="1" dirty="0"/>
              <a:t>Visual search </a:t>
            </a:r>
            <a:r>
              <a:rPr lang="en-US" sz="1000" dirty="0"/>
              <a:t>(Galvez-Pol, A., McConnell, R., &amp; </a:t>
            </a:r>
            <a:r>
              <a:rPr lang="en-US" sz="1000" dirty="0" err="1"/>
              <a:t>Kilner</a:t>
            </a:r>
            <a:r>
              <a:rPr lang="en-US" sz="1000" dirty="0"/>
              <a:t>, J. M. (2020). Active sampling in visual search is coupled to the cardiac cycle. Cognition, 196, 104149)</a:t>
            </a:r>
            <a:endParaRPr lang="en-US" dirty="0"/>
          </a:p>
        </p:txBody>
      </p:sp>
      <p:grpSp>
        <p:nvGrpSpPr>
          <p:cNvPr id="11" name="Group 10">
            <a:extLst>
              <a:ext uri="{FF2B5EF4-FFF2-40B4-BE49-F238E27FC236}">
                <a16:creationId xmlns:a16="http://schemas.microsoft.com/office/drawing/2014/main" id="{1EFE7DD6-7090-875A-FB2C-8F6F5A095565}"/>
              </a:ext>
            </a:extLst>
          </p:cNvPr>
          <p:cNvGrpSpPr/>
          <p:nvPr/>
        </p:nvGrpSpPr>
        <p:grpSpPr>
          <a:xfrm>
            <a:off x="8506691" y="1634983"/>
            <a:ext cx="3594011" cy="3195932"/>
            <a:chOff x="0" y="935038"/>
            <a:chExt cx="6237645" cy="5546754"/>
          </a:xfrm>
        </p:grpSpPr>
        <p:pic>
          <p:nvPicPr>
            <p:cNvPr id="1026" name="Picture 2">
              <a:extLst>
                <a:ext uri="{FF2B5EF4-FFF2-40B4-BE49-F238E27FC236}">
                  <a16:creationId xmlns:a16="http://schemas.microsoft.com/office/drawing/2014/main" id="{6D16DC59-06D0-815E-B390-74BC00240F7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3486137"/>
              <a:ext cx="6231482" cy="299565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29E35676-113D-17A0-9F9A-2C6C90F080E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935038"/>
              <a:ext cx="6237645" cy="2551099"/>
            </a:xfrm>
            <a:prstGeom prst="rect">
              <a:avLst/>
            </a:prstGeom>
            <a:noFill/>
            <a:extLst>
              <a:ext uri="{909E8E84-426E-40DD-AFC4-6F175D3DCCD1}">
                <a14:hiddenFill xmlns:a14="http://schemas.microsoft.com/office/drawing/2010/main">
                  <a:solidFill>
                    <a:srgbClr val="FFFFFF"/>
                  </a:solidFill>
                </a14:hiddenFill>
              </a:ext>
            </a:extLst>
          </p:spPr>
        </p:pic>
      </p:grpSp>
      <p:pic>
        <p:nvPicPr>
          <p:cNvPr id="8" name="Picture 7">
            <a:extLst>
              <a:ext uri="{FF2B5EF4-FFF2-40B4-BE49-F238E27FC236}">
                <a16:creationId xmlns:a16="http://schemas.microsoft.com/office/drawing/2014/main" id="{50B14C92-4FFA-AC23-3683-C8BDE9844804}"/>
              </a:ext>
            </a:extLst>
          </p:cNvPr>
          <p:cNvPicPr>
            <a:picLocks noChangeAspect="1"/>
          </p:cNvPicPr>
          <p:nvPr/>
        </p:nvPicPr>
        <p:blipFill>
          <a:blip r:embed="rId5"/>
          <a:stretch>
            <a:fillRect/>
          </a:stretch>
        </p:blipFill>
        <p:spPr>
          <a:xfrm>
            <a:off x="6881567" y="2881410"/>
            <a:ext cx="4138612" cy="368559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64825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Effect transition="in" filter="fade">
                                      <p:cBhvr>
                                        <p:cTn id="23" dur="500"/>
                                        <p:tgtEl>
                                          <p:spTgt spid="6">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C0F5D-5EBF-647B-6560-8F81A87FFF48}"/>
              </a:ext>
            </a:extLst>
          </p:cNvPr>
          <p:cNvSpPr>
            <a:spLocks noGrp="1"/>
          </p:cNvSpPr>
          <p:nvPr>
            <p:ph type="title"/>
          </p:nvPr>
        </p:nvSpPr>
        <p:spPr/>
        <p:txBody>
          <a:bodyPr/>
          <a:lstStyle/>
          <a:p>
            <a:r>
              <a:rPr lang="fr-FR" dirty="0" err="1"/>
              <a:t>Cardiac</a:t>
            </a:r>
            <a:r>
              <a:rPr lang="fr-FR" dirty="0"/>
              <a:t> Phase: </a:t>
            </a:r>
            <a:r>
              <a:rPr lang="fr-FR" dirty="0" err="1"/>
              <a:t>Effect</a:t>
            </a:r>
            <a:r>
              <a:rPr lang="fr-FR" dirty="0"/>
              <a:t> on Cognition</a:t>
            </a:r>
            <a:endParaRPr lang="en-GB" dirty="0"/>
          </a:p>
        </p:txBody>
      </p:sp>
      <p:pic>
        <p:nvPicPr>
          <p:cNvPr id="3" name="Picture 2" descr="Frontiers | A Practical Guide to Resonance Frequency Assessment for Heart  Rate Variability Biofeedback">
            <a:extLst>
              <a:ext uri="{FF2B5EF4-FFF2-40B4-BE49-F238E27FC236}">
                <a16:creationId xmlns:a16="http://schemas.microsoft.com/office/drawing/2014/main" id="{0FB4FF1B-5D9B-815E-933B-6D594D580BB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3502" y="1372971"/>
            <a:ext cx="3688699" cy="444085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81361D1-AF4C-53C3-457B-DF5B391B01F0}"/>
              </a:ext>
            </a:extLst>
          </p:cNvPr>
          <p:cNvSpPr txBox="1"/>
          <p:nvPr/>
        </p:nvSpPr>
        <p:spPr>
          <a:xfrm>
            <a:off x="119799" y="1489472"/>
            <a:ext cx="6947751" cy="4801314"/>
          </a:xfrm>
          <a:prstGeom prst="rect">
            <a:avLst/>
          </a:prstGeom>
          <a:noFill/>
        </p:spPr>
        <p:txBody>
          <a:bodyPr wrap="square">
            <a:spAutoFit/>
          </a:bodyPr>
          <a:lstStyle/>
          <a:p>
            <a:r>
              <a:rPr lang="en-US" b="1" dirty="0"/>
              <a:t>Mechanism</a:t>
            </a:r>
          </a:p>
          <a:p>
            <a:r>
              <a:rPr lang="en-US" dirty="0"/>
              <a:t>During the cardiac ejection period </a:t>
            </a:r>
            <a:r>
              <a:rPr lang="en-GB" dirty="0"/>
              <a:t>(</a:t>
            </a:r>
            <a:r>
              <a:rPr lang="en-GB" b="1" dirty="0">
                <a:solidFill>
                  <a:srgbClr val="FF0000"/>
                </a:solidFill>
              </a:rPr>
              <a:t>s</a:t>
            </a:r>
            <a:r>
              <a:rPr lang="en-US" b="1" dirty="0" err="1">
                <a:solidFill>
                  <a:srgbClr val="FF0000"/>
                </a:solidFill>
              </a:rPr>
              <a:t>ystole</a:t>
            </a:r>
            <a:r>
              <a:rPr lang="en-US" dirty="0"/>
              <a:t>), arterial baroreceptors signal cardiovascular arousal to brain stem </a:t>
            </a:r>
            <a:r>
              <a:rPr lang="en-US" sz="1100" dirty="0"/>
              <a:t>(medulla)</a:t>
            </a:r>
            <a:r>
              <a:rPr lang="en-US" dirty="0"/>
              <a:t>, which is then relayed to other regions, such as the anterior cingulate cortex </a:t>
            </a:r>
            <a:r>
              <a:rPr lang="en-US" sz="1100" dirty="0"/>
              <a:t>(ACC)</a:t>
            </a:r>
            <a:r>
              <a:rPr lang="en-US" dirty="0"/>
              <a:t>, amygdala and insula </a:t>
            </a:r>
            <a:r>
              <a:rPr lang="en-US" dirty="0">
                <a:solidFill>
                  <a:srgbClr val="0070C0"/>
                </a:solidFill>
              </a:rPr>
              <a:t>(but </a:t>
            </a:r>
            <a:r>
              <a:rPr lang="en-US" dirty="0" err="1">
                <a:solidFill>
                  <a:srgbClr val="0070C0"/>
                </a:solidFill>
              </a:rPr>
              <a:t>anatomo</a:t>
            </a:r>
            <a:r>
              <a:rPr lang="en-US" dirty="0">
                <a:solidFill>
                  <a:srgbClr val="0070C0"/>
                </a:solidFill>
              </a:rPr>
              <a:t>-functional link between cardiac phase and brain activity still poorly understood)</a:t>
            </a:r>
          </a:p>
          <a:p>
            <a:endParaRPr lang="en-US" dirty="0"/>
          </a:p>
          <a:p>
            <a:r>
              <a:rPr lang="en-US" b="1" dirty="0"/>
              <a:t>Effects</a:t>
            </a:r>
          </a:p>
          <a:p>
            <a:r>
              <a:rPr lang="en-US" dirty="0">
                <a:solidFill>
                  <a:srgbClr val="FF0000"/>
                </a:solidFill>
              </a:rPr>
              <a:t>“Inhibitory effect”</a:t>
            </a:r>
            <a:r>
              <a:rPr lang="en-US" dirty="0"/>
              <a:t> of systole </a:t>
            </a:r>
            <a:r>
              <a:rPr lang="en-US" sz="1100" dirty="0"/>
              <a:t>(Lacey and Lacey, 1978)</a:t>
            </a:r>
          </a:p>
          <a:p>
            <a:pPr marL="285750" indent="-285750">
              <a:buFont typeface="Arial" panose="020B0604020202020204" pitchFamily="34" charset="0"/>
              <a:buChar char="•"/>
            </a:pPr>
            <a:r>
              <a:rPr lang="en-US" dirty="0"/>
              <a:t>Nociception attenuated during systole </a:t>
            </a:r>
            <a:r>
              <a:rPr lang="en-US" sz="1100" dirty="0"/>
              <a:t>(Edwards, 2001, 2002)</a:t>
            </a:r>
            <a:endParaRPr lang="en-US" dirty="0"/>
          </a:p>
          <a:p>
            <a:pPr marL="285750" indent="-285750">
              <a:buFont typeface="Arial" panose="020B0604020202020204" pitchFamily="34" charset="0"/>
              <a:buChar char="•"/>
            </a:pPr>
            <a:r>
              <a:rPr lang="en-US" dirty="0"/>
              <a:t>Memory encoding worse during systole </a:t>
            </a:r>
            <a:r>
              <a:rPr lang="en-US" sz="1100" dirty="0"/>
              <a:t>(Garfinkel, 2013)</a:t>
            </a:r>
          </a:p>
          <a:p>
            <a:pPr marL="285750" indent="-285750">
              <a:buFont typeface="Arial" panose="020B0604020202020204" pitchFamily="34" charset="0"/>
              <a:buChar char="•"/>
            </a:pPr>
            <a:r>
              <a:rPr lang="en-US" dirty="0"/>
              <a:t>Time perception contracts during systole </a:t>
            </a:r>
            <a:r>
              <a:rPr lang="en-US" sz="1100" dirty="0"/>
              <a:t>(</a:t>
            </a:r>
            <a:r>
              <a:rPr lang="en-US" sz="1100" dirty="0" err="1"/>
              <a:t>Arslanova</a:t>
            </a:r>
            <a:r>
              <a:rPr lang="en-US" sz="1100" dirty="0"/>
              <a:t>, 2023)</a:t>
            </a:r>
          </a:p>
          <a:p>
            <a:pPr marL="285750" indent="-285750">
              <a:buFont typeface="Arial" panose="020B0604020202020204" pitchFamily="34" charset="0"/>
              <a:buChar char="•"/>
            </a:pPr>
            <a:r>
              <a:rPr lang="en-US" dirty="0"/>
              <a:t>Emotions </a:t>
            </a:r>
            <a:r>
              <a:rPr lang="en-US" sz="1100" dirty="0"/>
              <a:t>(Garfinkel, 2014)</a:t>
            </a:r>
          </a:p>
          <a:p>
            <a:pPr marL="285750" indent="-285750">
              <a:buFont typeface="Arial" panose="020B0604020202020204" pitchFamily="34" charset="0"/>
              <a:buChar char="•"/>
            </a:pPr>
            <a:r>
              <a:rPr lang="en-US" dirty="0"/>
              <a:t>Cognitive control </a:t>
            </a:r>
            <a:r>
              <a:rPr lang="en-US" sz="1100" dirty="0"/>
              <a:t>(Makowski, 2020)</a:t>
            </a:r>
          </a:p>
          <a:p>
            <a:pPr marL="285750" indent="-285750">
              <a:buFont typeface="Arial" panose="020B0604020202020204" pitchFamily="34" charset="0"/>
              <a:buChar char="•"/>
            </a:pPr>
            <a:r>
              <a:rPr lang="en-US" dirty="0"/>
              <a:t>Awareness </a:t>
            </a:r>
            <a:r>
              <a:rPr lang="en-US" sz="1100" dirty="0"/>
              <a:t>(Park, 2014)</a:t>
            </a:r>
          </a:p>
          <a:p>
            <a:pPr marL="285750" indent="-285750">
              <a:buFont typeface="Arial" panose="020B0604020202020204" pitchFamily="34" charset="0"/>
              <a:buChar char="•"/>
            </a:pPr>
            <a:endParaRPr lang="en-US" dirty="0"/>
          </a:p>
          <a:p>
            <a:r>
              <a:rPr lang="en-US" b="1" dirty="0"/>
              <a:t>🔥 Hot topic of research</a:t>
            </a:r>
            <a:endParaRPr lang="en-GB" dirty="0">
              <a:latin typeface="arial" panose="020B0604020202020204" pitchFamily="34" charset="0"/>
            </a:endParaRPr>
          </a:p>
        </p:txBody>
      </p:sp>
      <p:pic>
        <p:nvPicPr>
          <p:cNvPr id="11" name="Picture 10">
            <a:extLst>
              <a:ext uri="{FF2B5EF4-FFF2-40B4-BE49-F238E27FC236}">
                <a16:creationId xmlns:a16="http://schemas.microsoft.com/office/drawing/2014/main" id="{58B9D633-84DD-34D2-9D13-241C0EB5853B}"/>
              </a:ext>
            </a:extLst>
          </p:cNvPr>
          <p:cNvPicPr>
            <a:picLocks noChangeAspect="1"/>
          </p:cNvPicPr>
          <p:nvPr/>
        </p:nvPicPr>
        <p:blipFill>
          <a:blip r:embed="rId4"/>
          <a:stretch>
            <a:fillRect/>
          </a:stretch>
        </p:blipFill>
        <p:spPr>
          <a:xfrm>
            <a:off x="7183376" y="1489472"/>
            <a:ext cx="2400251" cy="3093244"/>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BA5E44E8-42A0-BCA9-E1AD-2C01D3C34364}"/>
              </a:ext>
            </a:extLst>
          </p:cNvPr>
          <p:cNvPicPr>
            <a:picLocks noChangeAspect="1"/>
          </p:cNvPicPr>
          <p:nvPr/>
        </p:nvPicPr>
        <p:blipFill>
          <a:blip r:embed="rId5"/>
          <a:stretch>
            <a:fillRect/>
          </a:stretch>
        </p:blipFill>
        <p:spPr>
          <a:xfrm>
            <a:off x="9112465" y="1918088"/>
            <a:ext cx="2959736" cy="1728955"/>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012382D7-1A0C-8343-631C-7CB43A179C53}"/>
              </a:ext>
            </a:extLst>
          </p:cNvPr>
          <p:cNvPicPr>
            <a:picLocks noChangeAspect="1"/>
          </p:cNvPicPr>
          <p:nvPr/>
        </p:nvPicPr>
        <p:blipFill>
          <a:blip r:embed="rId6"/>
          <a:stretch>
            <a:fillRect/>
          </a:stretch>
        </p:blipFill>
        <p:spPr>
          <a:xfrm>
            <a:off x="8533965" y="4075659"/>
            <a:ext cx="3289534" cy="200682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92128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Effect transition="in" filter="fade">
                                      <p:cBhvr>
                                        <p:cTn id="7" dur="500"/>
                                        <p:tgtEl>
                                          <p:spTgt spid="6">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4" end="4"/>
                                            </p:txEl>
                                          </p:spTgt>
                                        </p:tgtEl>
                                        <p:attrNameLst>
                                          <p:attrName>style.visibility</p:attrName>
                                        </p:attrNameLst>
                                      </p:cBhvr>
                                      <p:to>
                                        <p:strVal val="visible"/>
                                      </p:to>
                                    </p:set>
                                    <p:animEffect transition="in" filter="fade">
                                      <p:cBhvr>
                                        <p:cTn id="10" dur="500"/>
                                        <p:tgtEl>
                                          <p:spTgt spid="6">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animEffect transition="in" filter="fade">
                                      <p:cBhvr>
                                        <p:cTn id="23" dur="500"/>
                                        <p:tgtEl>
                                          <p:spTgt spid="6">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Effect transition="in" filter="fade">
                                      <p:cBhvr>
                                        <p:cTn id="31" dur="500"/>
                                        <p:tgtEl>
                                          <p:spTgt spid="6">
                                            <p:txEl>
                                              <p:pRg st="7" end="7"/>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6">
                                            <p:txEl>
                                              <p:pRg st="12" end="12"/>
                                            </p:txEl>
                                          </p:spTgt>
                                        </p:tgtEl>
                                        <p:attrNameLst>
                                          <p:attrName>style.visibility</p:attrName>
                                        </p:attrNameLst>
                                      </p:cBhvr>
                                      <p:to>
                                        <p:strVal val="visible"/>
                                      </p:to>
                                    </p:set>
                                    <p:animEffect transition="in" filter="fade">
                                      <p:cBhvr>
                                        <p:cTn id="54"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A7A4191-7396-6A8C-FD15-1AF6A1ACE5C6}"/>
              </a:ext>
            </a:extLst>
          </p:cNvPr>
          <p:cNvPicPr>
            <a:picLocks noChangeAspect="1"/>
          </p:cNvPicPr>
          <p:nvPr/>
        </p:nvPicPr>
        <p:blipFill>
          <a:blip r:embed="rId3"/>
          <a:stretch>
            <a:fillRect/>
          </a:stretch>
        </p:blipFill>
        <p:spPr>
          <a:xfrm>
            <a:off x="7498955" y="3594092"/>
            <a:ext cx="4636304" cy="3234631"/>
          </a:xfrm>
          <a:prstGeom prst="rect">
            <a:avLst/>
          </a:prstGeom>
        </p:spPr>
      </p:pic>
      <p:pic>
        <p:nvPicPr>
          <p:cNvPr id="5" name="Picture 2" descr="Beat-to-beat analysis from R-R intervals (RRI) and peak-to-peak... |  Download Scientific Diagram">
            <a:extLst>
              <a:ext uri="{FF2B5EF4-FFF2-40B4-BE49-F238E27FC236}">
                <a16:creationId xmlns:a16="http://schemas.microsoft.com/office/drawing/2014/main" id="{422D7C26-56E3-9BC9-5BD5-C43999D7D3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7213" y="1412595"/>
            <a:ext cx="4359280" cy="194532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0526DBA-BA55-25D8-D30C-B57D54D88C25}"/>
              </a:ext>
            </a:extLst>
          </p:cNvPr>
          <p:cNvSpPr>
            <a:spLocks noGrp="1"/>
          </p:cNvSpPr>
          <p:nvPr>
            <p:ph type="title"/>
          </p:nvPr>
        </p:nvSpPr>
        <p:spPr/>
        <p:txBody>
          <a:bodyPr/>
          <a:lstStyle/>
          <a:p>
            <a:r>
              <a:rPr lang="fr-FR" dirty="0" err="1"/>
              <a:t>Heart</a:t>
            </a:r>
            <a:r>
              <a:rPr lang="fr-FR" dirty="0"/>
              <a:t> Rate</a:t>
            </a:r>
            <a:endParaRPr lang="en-GB" dirty="0"/>
          </a:p>
        </p:txBody>
      </p:sp>
      <p:sp>
        <p:nvSpPr>
          <p:cNvPr id="4" name="TextBox 3">
            <a:extLst>
              <a:ext uri="{FF2B5EF4-FFF2-40B4-BE49-F238E27FC236}">
                <a16:creationId xmlns:a16="http://schemas.microsoft.com/office/drawing/2014/main" id="{5FDDD590-C98A-4D71-DB58-EAAFADEEC3D2}"/>
              </a:ext>
            </a:extLst>
          </p:cNvPr>
          <p:cNvSpPr txBox="1"/>
          <p:nvPr/>
        </p:nvSpPr>
        <p:spPr>
          <a:xfrm>
            <a:off x="419695" y="1535513"/>
            <a:ext cx="6531174" cy="4601260"/>
          </a:xfrm>
          <a:prstGeom prst="rect">
            <a:avLst/>
          </a:prstGeom>
          <a:solidFill>
            <a:srgbClr val="FFFDF8"/>
          </a:solidFill>
        </p:spPr>
        <p:txBody>
          <a:bodyPr wrap="square">
            <a:spAutoFit/>
          </a:bodyPr>
          <a:lstStyle/>
          <a:p>
            <a:r>
              <a:rPr lang="en-US" sz="1600" b="1" dirty="0"/>
              <a:t>Peaks identification </a:t>
            </a:r>
            <a:r>
              <a:rPr lang="en-US" sz="1600" dirty="0"/>
              <a:t>is a critical processing step</a:t>
            </a:r>
          </a:p>
          <a:p>
            <a:pPr marL="285750" indent="-285750">
              <a:buFont typeface="Wingdings" panose="05000000000000000000" pitchFamily="2" charset="2"/>
              <a:buChar char="ü"/>
            </a:pPr>
            <a:r>
              <a:rPr lang="en-US" sz="1600" dirty="0"/>
              <a:t>Various algorithms exist with strengths &amp; limitations</a:t>
            </a:r>
          </a:p>
          <a:p>
            <a:endParaRPr lang="en-US" sz="1600" dirty="0"/>
          </a:p>
          <a:p>
            <a:r>
              <a:rPr lang="en-US" sz="1600" b="1" dirty="0"/>
              <a:t>Heart Rate Computation</a:t>
            </a:r>
          </a:p>
          <a:p>
            <a:pPr marL="342900" indent="-342900">
              <a:buFont typeface="+mj-lt"/>
              <a:buAutoNum type="arabicPeriod"/>
            </a:pPr>
            <a:r>
              <a:rPr lang="en-US" sz="1600" dirty="0"/>
              <a:t>Peaks indices</a:t>
            </a:r>
          </a:p>
          <a:p>
            <a:pPr marL="342900" indent="-342900">
              <a:buFont typeface="+mj-lt"/>
              <a:buAutoNum type="arabicPeriod"/>
            </a:pPr>
            <a:r>
              <a:rPr lang="en-US" sz="1600" dirty="0"/>
              <a:t>Compute “period”: Consecutive Differences R+1 – R in seconds</a:t>
            </a:r>
            <a:endParaRPr lang="en-US" sz="1600" b="1" dirty="0"/>
          </a:p>
          <a:p>
            <a:pPr marL="342900" indent="-342900">
              <a:buFont typeface="+mj-lt"/>
              <a:buAutoNum type="arabicPeriod"/>
            </a:pPr>
            <a:r>
              <a:rPr lang="en-US" sz="1600" dirty="0"/>
              <a:t>These are “</a:t>
            </a:r>
            <a:r>
              <a:rPr lang="en-US" sz="1600" b="1" dirty="0"/>
              <a:t>R-R intervals</a:t>
            </a:r>
            <a:r>
              <a:rPr lang="en-US" sz="1600" dirty="0"/>
              <a:t>” (</a:t>
            </a:r>
            <a:r>
              <a:rPr lang="en-US" sz="1600" b="1" dirty="0" err="1"/>
              <a:t>RRi</a:t>
            </a:r>
            <a:r>
              <a:rPr lang="en-US" sz="1600" dirty="0"/>
              <a:t>)</a:t>
            </a:r>
          </a:p>
          <a:p>
            <a:pPr marL="800100" lvl="1" indent="-342900">
              <a:buFont typeface="Arial" panose="020B0604020202020204" pitchFamily="34" charset="0"/>
              <a:buChar char="•"/>
            </a:pPr>
            <a:r>
              <a:rPr lang="en-US" sz="1600" dirty="0"/>
              <a:t>= Inter-beat Intervals (IBI)</a:t>
            </a:r>
          </a:p>
          <a:p>
            <a:pPr marL="800100" lvl="1" indent="-342900">
              <a:buFont typeface="Arial" panose="020B0604020202020204" pitchFamily="34" charset="0"/>
              <a:buChar char="•"/>
            </a:pPr>
            <a:r>
              <a:rPr lang="en-US" sz="1600" dirty="0"/>
              <a:t>≈ </a:t>
            </a:r>
            <a:r>
              <a:rPr lang="en-US" sz="1600" i="1" dirty="0"/>
              <a:t>Normal</a:t>
            </a:r>
            <a:r>
              <a:rPr lang="en-US" sz="1600" dirty="0"/>
              <a:t> to </a:t>
            </a:r>
            <a:r>
              <a:rPr lang="en-US" sz="1600" i="1" dirty="0"/>
              <a:t>Normal</a:t>
            </a:r>
            <a:r>
              <a:rPr lang="en-US" sz="1600" dirty="0"/>
              <a:t> Interval (NN)</a:t>
            </a:r>
          </a:p>
          <a:p>
            <a:pPr marL="342900" indent="-342900">
              <a:buFont typeface="+mj-lt"/>
              <a:buAutoNum type="arabicPeriod"/>
            </a:pPr>
            <a:r>
              <a:rPr lang="en-US" sz="1600" dirty="0" err="1"/>
              <a:t>RRi</a:t>
            </a:r>
            <a:r>
              <a:rPr lang="en-US" sz="1600" dirty="0"/>
              <a:t> corresponds the “reverse” of heart rate (HR)</a:t>
            </a:r>
          </a:p>
          <a:p>
            <a:pPr marL="800100" lvl="1" indent="-342900">
              <a:buFont typeface="Arial" panose="020B0604020202020204" pitchFamily="34" charset="0"/>
              <a:buChar char="•"/>
            </a:pPr>
            <a:r>
              <a:rPr lang="en-US" sz="1600" dirty="0"/>
              <a:t>= Larger values = longer interval = lower rate</a:t>
            </a:r>
          </a:p>
          <a:p>
            <a:pPr marL="342900" indent="-342900">
              <a:buFont typeface="+mj-lt"/>
              <a:buAutoNum type="arabicPeriod"/>
            </a:pPr>
            <a:r>
              <a:rPr lang="en-US" sz="1600" b="1" dirty="0"/>
              <a:t>Heart Rate (HR) = Number of beats per minute (in BPM)</a:t>
            </a:r>
          </a:p>
          <a:p>
            <a:pPr marL="342900" indent="-342900">
              <a:buFont typeface="+mj-lt"/>
              <a:buAutoNum type="arabicPeriod"/>
            </a:pPr>
            <a:r>
              <a:rPr lang="en-US" sz="1600" dirty="0"/>
              <a:t>Interpolation: often the values of HR </a:t>
            </a:r>
            <a:r>
              <a:rPr lang="en-US" sz="1050" dirty="0"/>
              <a:t>(which are discrete) </a:t>
            </a:r>
            <a:r>
              <a:rPr lang="en-US" sz="1600" dirty="0"/>
              <a:t>are interpolated </a:t>
            </a:r>
            <a:r>
              <a:rPr lang="en-US" sz="1050" dirty="0"/>
              <a:t>(what method? Often: assumption of a continuous process)</a:t>
            </a:r>
          </a:p>
          <a:p>
            <a:pPr marL="342900" indent="-342900">
              <a:buFont typeface="+mj-lt"/>
              <a:buAutoNum type="arabicPeriod"/>
            </a:pPr>
            <a:endParaRPr lang="en-US" sz="1050" dirty="0"/>
          </a:p>
          <a:p>
            <a:pPr marL="285750" indent="-285750">
              <a:buFont typeface="Wingdings" panose="05000000000000000000" pitchFamily="2" charset="2"/>
              <a:buChar char="ü"/>
            </a:pPr>
            <a:r>
              <a:rPr lang="en-US" sz="1600" dirty="0"/>
              <a:t>Rate computation is also used with other signals that have discrete events (e.g., peaks) such as PPG, Respiration, Blink rate, ...</a:t>
            </a:r>
          </a:p>
          <a:p>
            <a:pPr marL="285750" indent="-285750">
              <a:buFont typeface="Wingdings" panose="05000000000000000000" pitchFamily="2" charset="2"/>
              <a:buChar char="ü"/>
            </a:pPr>
            <a:endParaRPr lang="en-US" sz="1600" dirty="0"/>
          </a:p>
          <a:p>
            <a:r>
              <a:rPr lang="en-US" sz="1600" b="1" dirty="0"/>
              <a:t>Heart Rate is complex</a:t>
            </a:r>
          </a:p>
        </p:txBody>
      </p:sp>
      <p:pic>
        <p:nvPicPr>
          <p:cNvPr id="6" name="Picture 4" descr="3: Illustration how to derive the tachogram (RR interval time series)... |  Download Scientific Diagram">
            <a:extLst>
              <a:ext uri="{FF2B5EF4-FFF2-40B4-BE49-F238E27FC236}">
                <a16:creationId xmlns:a16="http://schemas.microsoft.com/office/drawing/2014/main" id="{35858E92-3B4D-346C-DB8B-B76DEE0FCCC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64015" y="1896794"/>
            <a:ext cx="3017984" cy="1590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0451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fade">
                                      <p:cBhvr>
                                        <p:cTn id="10" dur="500"/>
                                        <p:tgtEl>
                                          <p:spTgt spid="4">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animEffect transition="in" filter="fade">
                                      <p:cBhvr>
                                        <p:cTn id="15" dur="500"/>
                                        <p:tgtEl>
                                          <p:spTgt spid="4">
                                            <p:txEl>
                                              <p:pRg st="5" end="5"/>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fade">
                                      <p:cBhvr>
                                        <p:cTn id="25" dur="500"/>
                                        <p:tgtEl>
                                          <p:spTgt spid="4">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7" end="7"/>
                                            </p:txEl>
                                          </p:spTgt>
                                        </p:tgtEl>
                                        <p:attrNameLst>
                                          <p:attrName>style.visibility</p:attrName>
                                        </p:attrNameLst>
                                      </p:cBhvr>
                                      <p:to>
                                        <p:strVal val="visible"/>
                                      </p:to>
                                    </p:set>
                                    <p:animEffect transition="in" filter="fade">
                                      <p:cBhvr>
                                        <p:cTn id="28" dur="500"/>
                                        <p:tgtEl>
                                          <p:spTgt spid="4">
                                            <p:txEl>
                                              <p:pRg st="7" end="7"/>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animEffect transition="in" filter="fade">
                                      <p:cBhvr>
                                        <p:cTn id="31" dur="500"/>
                                        <p:tgtEl>
                                          <p:spTgt spid="4">
                                            <p:txEl>
                                              <p:pRg st="8" end="8"/>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4">
                                            <p:txEl>
                                              <p:pRg st="9" end="9"/>
                                            </p:txEl>
                                          </p:spTgt>
                                        </p:tgtEl>
                                        <p:attrNameLst>
                                          <p:attrName>style.visibility</p:attrName>
                                        </p:attrNameLst>
                                      </p:cBhvr>
                                      <p:to>
                                        <p:strVal val="visible"/>
                                      </p:to>
                                    </p:set>
                                    <p:animEffect transition="in" filter="fade">
                                      <p:cBhvr>
                                        <p:cTn id="36" dur="500"/>
                                        <p:tgtEl>
                                          <p:spTgt spid="4">
                                            <p:txEl>
                                              <p:pRg st="9" end="9"/>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4">
                                            <p:txEl>
                                              <p:pRg st="10" end="10"/>
                                            </p:txEl>
                                          </p:spTgt>
                                        </p:tgtEl>
                                        <p:attrNameLst>
                                          <p:attrName>style.visibility</p:attrName>
                                        </p:attrNameLst>
                                      </p:cBhvr>
                                      <p:to>
                                        <p:strVal val="visible"/>
                                      </p:to>
                                    </p:set>
                                    <p:animEffect transition="in" filter="fade">
                                      <p:cBhvr>
                                        <p:cTn id="39" dur="500"/>
                                        <p:tgtEl>
                                          <p:spTgt spid="4">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4">
                                            <p:txEl>
                                              <p:pRg st="11" end="11"/>
                                            </p:txEl>
                                          </p:spTgt>
                                        </p:tgtEl>
                                        <p:attrNameLst>
                                          <p:attrName>style.visibility</p:attrName>
                                        </p:attrNameLst>
                                      </p:cBhvr>
                                      <p:to>
                                        <p:strVal val="visible"/>
                                      </p:to>
                                    </p:set>
                                    <p:animEffect transition="in" filter="fade">
                                      <p:cBhvr>
                                        <p:cTn id="44" dur="500"/>
                                        <p:tgtEl>
                                          <p:spTgt spid="4">
                                            <p:txEl>
                                              <p:pRg st="11" end="1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500"/>
                                        <p:tgtEl>
                                          <p:spTgt spid="8"/>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4">
                                            <p:txEl>
                                              <p:pRg st="12" end="12"/>
                                            </p:txEl>
                                          </p:spTgt>
                                        </p:tgtEl>
                                        <p:attrNameLst>
                                          <p:attrName>style.visibility</p:attrName>
                                        </p:attrNameLst>
                                      </p:cBhvr>
                                      <p:to>
                                        <p:strVal val="visible"/>
                                      </p:to>
                                    </p:set>
                                    <p:animEffect transition="in" filter="fade">
                                      <p:cBhvr>
                                        <p:cTn id="54" dur="500"/>
                                        <p:tgtEl>
                                          <p:spTgt spid="4">
                                            <p:txEl>
                                              <p:pRg st="12" end="12"/>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4">
                                            <p:txEl>
                                              <p:pRg st="14" end="14"/>
                                            </p:txEl>
                                          </p:spTgt>
                                        </p:tgtEl>
                                        <p:attrNameLst>
                                          <p:attrName>style.visibility</p:attrName>
                                        </p:attrNameLst>
                                      </p:cBhvr>
                                      <p:to>
                                        <p:strVal val="visible"/>
                                      </p:to>
                                    </p:set>
                                    <p:animEffect transition="in" filter="fade">
                                      <p:cBhvr>
                                        <p:cTn id="59" dur="500"/>
                                        <p:tgtEl>
                                          <p:spTgt spid="4">
                                            <p:txEl>
                                              <p:pRg st="14" end="14"/>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4">
                                            <p:txEl>
                                              <p:pRg st="16" end="16"/>
                                            </p:txEl>
                                          </p:spTgt>
                                        </p:tgtEl>
                                        <p:attrNameLst>
                                          <p:attrName>style.visibility</p:attrName>
                                        </p:attrNameLst>
                                      </p:cBhvr>
                                      <p:to>
                                        <p:strVal val="visible"/>
                                      </p:to>
                                    </p:set>
                                    <p:animEffect transition="in" filter="fade">
                                      <p:cBhvr>
                                        <p:cTn id="64" dur="500"/>
                                        <p:tgtEl>
                                          <p:spTgt spid="4">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2A90CE-0CC6-57BA-AC75-3BC2D8664A7B}"/>
              </a:ext>
            </a:extLst>
          </p:cNvPr>
          <p:cNvSpPr>
            <a:spLocks noGrp="1"/>
          </p:cNvSpPr>
          <p:nvPr>
            <p:ph type="title"/>
          </p:nvPr>
        </p:nvSpPr>
        <p:spPr/>
        <p:txBody>
          <a:bodyPr/>
          <a:lstStyle/>
          <a:p>
            <a:r>
              <a:rPr lang="fr-FR" dirty="0" err="1"/>
              <a:t>Heart</a:t>
            </a:r>
            <a:r>
              <a:rPr lang="fr-FR" dirty="0"/>
              <a:t> Rate </a:t>
            </a:r>
            <a:r>
              <a:rPr lang="fr-FR" dirty="0" err="1"/>
              <a:t>Deceleration</a:t>
            </a:r>
            <a:endParaRPr lang="en-GB" dirty="0"/>
          </a:p>
        </p:txBody>
      </p:sp>
      <p:sp>
        <p:nvSpPr>
          <p:cNvPr id="5" name="TextBox 4">
            <a:extLst>
              <a:ext uri="{FF2B5EF4-FFF2-40B4-BE49-F238E27FC236}">
                <a16:creationId xmlns:a16="http://schemas.microsoft.com/office/drawing/2014/main" id="{335E946A-62F7-A4DE-7555-7A9C30DF2DF2}"/>
              </a:ext>
            </a:extLst>
          </p:cNvPr>
          <p:cNvSpPr txBox="1"/>
          <p:nvPr/>
        </p:nvSpPr>
        <p:spPr>
          <a:xfrm>
            <a:off x="454557" y="1663690"/>
            <a:ext cx="6097190" cy="3970318"/>
          </a:xfrm>
          <a:prstGeom prst="rect">
            <a:avLst/>
          </a:prstGeom>
          <a:noFill/>
        </p:spPr>
        <p:txBody>
          <a:bodyPr wrap="square">
            <a:spAutoFit/>
          </a:bodyPr>
          <a:lstStyle/>
          <a:p>
            <a:r>
              <a:rPr lang="en-US" dirty="0"/>
              <a:t>Momentarily deceleration </a:t>
            </a:r>
            <a:r>
              <a:rPr lang="en-US" sz="1100" dirty="0"/>
              <a:t>(= briefly increase of </a:t>
            </a:r>
            <a:r>
              <a:rPr lang="en-US" sz="1100" dirty="0" err="1"/>
              <a:t>RRi</a:t>
            </a:r>
            <a:r>
              <a:rPr lang="en-US" sz="1100" dirty="0"/>
              <a:t>) </a:t>
            </a:r>
            <a:r>
              <a:rPr lang="en-US" dirty="0"/>
              <a:t>of HR often following an “event” </a:t>
            </a:r>
            <a:r>
              <a:rPr lang="en-US" sz="1100" dirty="0"/>
              <a:t>(e.g., stimulus presentation)</a:t>
            </a:r>
          </a:p>
          <a:p>
            <a:pPr marL="285750" indent="-285750">
              <a:buFont typeface="Arial" panose="020B0604020202020204" pitchFamily="34" charset="0"/>
              <a:buChar char="•"/>
            </a:pPr>
            <a:r>
              <a:rPr lang="en-US" dirty="0"/>
              <a:t>Short range change </a:t>
            </a:r>
            <a:r>
              <a:rPr lang="en-US" sz="1100" dirty="0"/>
              <a:t>(0 – 5 s) </a:t>
            </a:r>
          </a:p>
          <a:p>
            <a:pPr marL="285750" indent="-285750">
              <a:buFont typeface="Arial" panose="020B0604020202020204" pitchFamily="34" charset="0"/>
              <a:buChar char="•"/>
            </a:pPr>
            <a:r>
              <a:rPr lang="en-US" dirty="0"/>
              <a:t>An event-related form of </a:t>
            </a:r>
            <a:r>
              <a:rPr lang="en-US" i="1" dirty="0"/>
              <a:t>Heart Rate Variability</a:t>
            </a:r>
            <a:r>
              <a:rPr lang="en-US" dirty="0"/>
              <a:t> (HRV)</a:t>
            </a:r>
          </a:p>
          <a:p>
            <a:endParaRPr lang="en-US" dirty="0"/>
          </a:p>
          <a:p>
            <a:r>
              <a:rPr lang="en-US" b="1" dirty="0"/>
              <a:t>Observed in</a:t>
            </a:r>
          </a:p>
          <a:p>
            <a:pPr marL="285750" indent="-285750">
              <a:buFont typeface="Wingdings" panose="05000000000000000000" pitchFamily="2" charset="2"/>
              <a:buChar char="ü"/>
            </a:pPr>
            <a:r>
              <a:rPr lang="en-US" dirty="0"/>
              <a:t>Affective processing</a:t>
            </a:r>
          </a:p>
          <a:p>
            <a:pPr marL="285750" indent="-285750">
              <a:buFont typeface="Wingdings" panose="05000000000000000000" pitchFamily="2" charset="2"/>
              <a:buChar char="ü"/>
            </a:pPr>
            <a:r>
              <a:rPr lang="en-US" dirty="0"/>
              <a:t>Attentional orientation &amp; engagement</a:t>
            </a:r>
          </a:p>
          <a:p>
            <a:pPr marL="285750" indent="-285750">
              <a:buFont typeface="Wingdings" panose="05000000000000000000" pitchFamily="2" charset="2"/>
              <a:buChar char="ü"/>
            </a:pPr>
            <a:r>
              <a:rPr lang="en-US" dirty="0"/>
              <a:t>Awareness</a:t>
            </a:r>
          </a:p>
          <a:p>
            <a:endParaRPr lang="en-US" dirty="0"/>
          </a:p>
          <a:p>
            <a:r>
              <a:rPr lang="en-US" b="1" dirty="0"/>
              <a:t>Different possible indices</a:t>
            </a:r>
          </a:p>
          <a:p>
            <a:pPr marL="285750" indent="-285750">
              <a:buFont typeface="Arial" panose="020B0604020202020204" pitchFamily="34" charset="0"/>
              <a:buChar char="•"/>
            </a:pPr>
            <a:r>
              <a:rPr lang="en-US" i="1" dirty="0"/>
              <a:t>Amplitude</a:t>
            </a:r>
            <a:r>
              <a:rPr lang="en-US" dirty="0"/>
              <a:t> of deceleration </a:t>
            </a:r>
            <a:r>
              <a:rPr lang="en-US" sz="1100" dirty="0"/>
              <a:t>(e.g., </a:t>
            </a:r>
            <a:r>
              <a:rPr lang="en-US" sz="1000" b="1" dirty="0">
                <a:solidFill>
                  <a:srgbClr val="0070C0"/>
                </a:solidFill>
                <a:latin typeface="Consolas" panose="020B0609020204030204" pitchFamily="49" charset="0"/>
              </a:rPr>
              <a:t>min([0-5 s]) - baseline</a:t>
            </a:r>
            <a:r>
              <a:rPr lang="en-US" sz="1100" dirty="0"/>
              <a:t>)</a:t>
            </a:r>
          </a:p>
          <a:p>
            <a:pPr marL="285750" indent="-285750">
              <a:buFont typeface="Arial" panose="020B0604020202020204" pitchFamily="34" charset="0"/>
              <a:buChar char="•"/>
            </a:pPr>
            <a:r>
              <a:rPr lang="en-US" i="1" dirty="0"/>
              <a:t>Speed</a:t>
            </a:r>
            <a:r>
              <a:rPr lang="en-US" dirty="0"/>
              <a:t> of deceleration </a:t>
            </a:r>
            <a:r>
              <a:rPr lang="en-US" sz="1100" dirty="0"/>
              <a:t>(e.g., time-to-min)</a:t>
            </a:r>
          </a:p>
          <a:p>
            <a:endParaRPr lang="en-US" dirty="0"/>
          </a:p>
        </p:txBody>
      </p:sp>
      <p:pic>
        <p:nvPicPr>
          <p:cNvPr id="6" name="Picture 2" descr="When aligned to the onset of the trial (which indicated the... | Download  Scientific Diagram">
            <a:extLst>
              <a:ext uri="{FF2B5EF4-FFF2-40B4-BE49-F238E27FC236}">
                <a16:creationId xmlns:a16="http://schemas.microsoft.com/office/drawing/2014/main" id="{6FE9A8AC-F891-05DB-D204-4915A92C2DB9}"/>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49164"/>
          <a:stretch/>
        </p:blipFill>
        <p:spPr bwMode="auto">
          <a:xfrm>
            <a:off x="8333644" y="1548505"/>
            <a:ext cx="3800267" cy="226625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Neural correlates of anticipatory cardiac deceleration and its association  with the speed of perceptual decision-making, in young and older adults -  ScienceDirect">
            <a:extLst>
              <a:ext uri="{FF2B5EF4-FFF2-40B4-BE49-F238E27FC236}">
                <a16:creationId xmlns:a16="http://schemas.microsoft.com/office/drawing/2014/main" id="{F721333C-27DA-B7A0-3104-CD2AF1BB7BE7}"/>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804" t="53268"/>
          <a:stretch/>
        </p:blipFill>
        <p:spPr bwMode="auto">
          <a:xfrm>
            <a:off x="7365208" y="4490886"/>
            <a:ext cx="4640118" cy="221172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Heart rate (beats per minute change from each pretrial baseline) during...  | Download Scientific Diagram">
            <a:extLst>
              <a:ext uri="{FF2B5EF4-FFF2-40B4-BE49-F238E27FC236}">
                <a16:creationId xmlns:a16="http://schemas.microsoft.com/office/drawing/2014/main" id="{35D78396-37F7-400F-31CC-B06173844E05}"/>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48888"/>
          <a:stretch/>
        </p:blipFill>
        <p:spPr bwMode="auto">
          <a:xfrm>
            <a:off x="6264246" y="1484500"/>
            <a:ext cx="2019392" cy="2951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2611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5">
                                            <p:txEl>
                                              <p:pRg st="5" end="5"/>
                                            </p:txEl>
                                          </p:spTgt>
                                        </p:tgtEl>
                                        <p:attrNameLst>
                                          <p:attrName>style.visibility</p:attrName>
                                        </p:attrNameLst>
                                      </p:cBhvr>
                                      <p:to>
                                        <p:strVal val="visible"/>
                                      </p:to>
                                    </p:set>
                                    <p:animEffect transition="in" filter="fade">
                                      <p:cBhvr>
                                        <p:cTn id="20" dur="500"/>
                                        <p:tgtEl>
                                          <p:spTgt spid="5">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5">
                                            <p:txEl>
                                              <p:pRg st="6" end="6"/>
                                            </p:txEl>
                                          </p:spTgt>
                                        </p:tgtEl>
                                        <p:attrNameLst>
                                          <p:attrName>style.visibility</p:attrName>
                                        </p:attrNameLst>
                                      </p:cBhvr>
                                      <p:to>
                                        <p:strVal val="visible"/>
                                      </p:to>
                                    </p:set>
                                    <p:animEffect transition="in" filter="fade">
                                      <p:cBhvr>
                                        <p:cTn id="30" dur="500"/>
                                        <p:tgtEl>
                                          <p:spTgt spid="5">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xEl>
                                              <p:pRg st="7" end="7"/>
                                            </p:txEl>
                                          </p:spTgt>
                                        </p:tgtEl>
                                        <p:attrNameLst>
                                          <p:attrName>style.visibility</p:attrName>
                                        </p:attrNameLst>
                                      </p:cBhvr>
                                      <p:to>
                                        <p:strVal val="visible"/>
                                      </p:to>
                                    </p:set>
                                    <p:animEffect transition="in" filter="fade">
                                      <p:cBhvr>
                                        <p:cTn id="40" dur="500"/>
                                        <p:tgtEl>
                                          <p:spTgt spid="5">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fade">
                                      <p:cBhvr>
                                        <p:cTn id="45" dur="500"/>
                                        <p:tgtEl>
                                          <p:spTgt spid="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5">
                                            <p:txEl>
                                              <p:pRg st="9" end="9"/>
                                            </p:txEl>
                                          </p:spTgt>
                                        </p:tgtEl>
                                        <p:attrNameLst>
                                          <p:attrName>style.visibility</p:attrName>
                                        </p:attrNameLst>
                                      </p:cBhvr>
                                      <p:to>
                                        <p:strVal val="visible"/>
                                      </p:to>
                                    </p:set>
                                    <p:animEffect transition="in" filter="fade">
                                      <p:cBhvr>
                                        <p:cTn id="50" dur="500"/>
                                        <p:tgtEl>
                                          <p:spTgt spid="5">
                                            <p:txEl>
                                              <p:pRg st="9" end="9"/>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5">
                                            <p:txEl>
                                              <p:pRg st="10" end="10"/>
                                            </p:txEl>
                                          </p:spTgt>
                                        </p:tgtEl>
                                        <p:attrNameLst>
                                          <p:attrName>style.visibility</p:attrName>
                                        </p:attrNameLst>
                                      </p:cBhvr>
                                      <p:to>
                                        <p:strVal val="visible"/>
                                      </p:to>
                                    </p:set>
                                    <p:animEffect transition="in" filter="fade">
                                      <p:cBhvr>
                                        <p:cTn id="53" dur="500"/>
                                        <p:tgtEl>
                                          <p:spTgt spid="5">
                                            <p:txEl>
                                              <p:pRg st="10" end="1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5">
                                            <p:txEl>
                                              <p:pRg st="11" end="11"/>
                                            </p:txEl>
                                          </p:spTgt>
                                        </p:tgtEl>
                                        <p:attrNameLst>
                                          <p:attrName>style.visibility</p:attrName>
                                        </p:attrNameLst>
                                      </p:cBhvr>
                                      <p:to>
                                        <p:strVal val="visible"/>
                                      </p:to>
                                    </p:set>
                                    <p:animEffect transition="in" filter="fade">
                                      <p:cBhvr>
                                        <p:cTn id="58" dur="500"/>
                                        <p:tgtEl>
                                          <p:spTgt spid="5">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38DD5-E3DF-21CE-8BE5-7F1E93706872}"/>
              </a:ext>
            </a:extLst>
          </p:cNvPr>
          <p:cNvSpPr>
            <a:spLocks noGrp="1"/>
          </p:cNvSpPr>
          <p:nvPr>
            <p:ph type="title"/>
          </p:nvPr>
        </p:nvSpPr>
        <p:spPr/>
        <p:txBody>
          <a:bodyPr/>
          <a:lstStyle/>
          <a:p>
            <a:r>
              <a:rPr lang="fr-FR" dirty="0" err="1"/>
              <a:t>Cardiac</a:t>
            </a:r>
            <a:r>
              <a:rPr lang="fr-FR" dirty="0"/>
              <a:t> Indices</a:t>
            </a:r>
            <a:endParaRPr lang="en-GB" dirty="0"/>
          </a:p>
        </p:txBody>
      </p:sp>
      <p:sp>
        <p:nvSpPr>
          <p:cNvPr id="4" name="TextBox 3">
            <a:extLst>
              <a:ext uri="{FF2B5EF4-FFF2-40B4-BE49-F238E27FC236}">
                <a16:creationId xmlns:a16="http://schemas.microsoft.com/office/drawing/2014/main" id="{0D02DBD3-585F-7F56-4CB5-FF3572032AFC}"/>
              </a:ext>
            </a:extLst>
          </p:cNvPr>
          <p:cNvSpPr txBox="1"/>
          <p:nvPr/>
        </p:nvSpPr>
        <p:spPr>
          <a:xfrm>
            <a:off x="498275" y="1756559"/>
            <a:ext cx="5466756" cy="3970318"/>
          </a:xfrm>
          <a:prstGeom prst="rect">
            <a:avLst/>
          </a:prstGeom>
          <a:noFill/>
        </p:spPr>
        <p:txBody>
          <a:bodyPr wrap="square">
            <a:spAutoFit/>
          </a:bodyPr>
          <a:lstStyle/>
          <a:p>
            <a:r>
              <a:rPr lang="en-US" b="1" dirty="0">
                <a:solidFill>
                  <a:srgbClr val="0070C0"/>
                </a:solidFill>
              </a:rPr>
              <a:t>Predictive Indices</a:t>
            </a:r>
          </a:p>
          <a:p>
            <a:pPr marL="285750" indent="-285750">
              <a:buFont typeface="Arial" panose="020B0604020202020204" pitchFamily="34" charset="0"/>
              <a:buChar char="•"/>
            </a:pPr>
            <a:r>
              <a:rPr lang="en-US" dirty="0"/>
              <a:t>Cardiac phase (systole vs. diastole)</a:t>
            </a:r>
          </a:p>
          <a:p>
            <a:pPr marL="285750" indent="-285750">
              <a:buFont typeface="Arial" panose="020B0604020202020204" pitchFamily="34" charset="0"/>
              <a:buChar char="•"/>
            </a:pPr>
            <a:r>
              <a:rPr lang="en-US" dirty="0"/>
              <a:t>Heart rate at stimulus onset (index of arousal)</a:t>
            </a:r>
          </a:p>
          <a:p>
            <a:pPr marL="285750" indent="-285750">
              <a:buFont typeface="Arial" panose="020B0604020202020204" pitchFamily="34" charset="0"/>
              <a:buChar char="•"/>
            </a:pPr>
            <a:r>
              <a:rPr lang="en-US" dirty="0"/>
              <a:t>…</a:t>
            </a:r>
          </a:p>
          <a:p>
            <a:endParaRPr lang="en-US" dirty="0"/>
          </a:p>
          <a:p>
            <a:r>
              <a:rPr lang="en-US" b="1" dirty="0">
                <a:solidFill>
                  <a:srgbClr val="00B050"/>
                </a:solidFill>
              </a:rPr>
              <a:t>State-related Indices</a:t>
            </a:r>
          </a:p>
          <a:p>
            <a:pPr marL="285750" indent="-285750">
              <a:buFont typeface="Arial" panose="020B0604020202020204" pitchFamily="34" charset="0"/>
              <a:buChar char="•"/>
            </a:pPr>
            <a:r>
              <a:rPr lang="en-US" dirty="0"/>
              <a:t>Average of heart rate in a given task / condition</a:t>
            </a:r>
          </a:p>
          <a:p>
            <a:pPr marL="285750" indent="-285750">
              <a:buFont typeface="Arial" panose="020B0604020202020204" pitchFamily="34" charset="0"/>
              <a:buChar char="•"/>
            </a:pPr>
            <a:r>
              <a:rPr lang="en-US" dirty="0"/>
              <a:t>Heart Rate Variability (HRV)</a:t>
            </a:r>
          </a:p>
          <a:p>
            <a:pPr marL="285750" indent="-285750">
              <a:buFont typeface="Arial" panose="020B0604020202020204" pitchFamily="34" charset="0"/>
              <a:buChar char="•"/>
            </a:pPr>
            <a:r>
              <a:rPr lang="en-US" dirty="0"/>
              <a:t>…</a:t>
            </a:r>
          </a:p>
          <a:p>
            <a:pPr marL="285750" indent="-285750">
              <a:buFont typeface="Arial" panose="020B0604020202020204" pitchFamily="34" charset="0"/>
              <a:buChar char="•"/>
            </a:pPr>
            <a:endParaRPr lang="en-US" b="1" dirty="0"/>
          </a:p>
          <a:p>
            <a:r>
              <a:rPr lang="en-US" b="1" dirty="0">
                <a:solidFill>
                  <a:srgbClr val="FF0000"/>
                </a:solidFill>
              </a:rPr>
              <a:t>Event-related Indices</a:t>
            </a:r>
          </a:p>
          <a:p>
            <a:pPr marL="285750" indent="-285750">
              <a:buFont typeface="Arial" panose="020B0604020202020204" pitchFamily="34" charset="0"/>
              <a:buChar char="•"/>
            </a:pPr>
            <a:r>
              <a:rPr lang="en-US" dirty="0"/>
              <a:t>Heart Rate deceleration (amplitude, speed, …)</a:t>
            </a:r>
          </a:p>
          <a:p>
            <a:pPr marL="285750" indent="-285750">
              <a:buFont typeface="Arial" panose="020B0604020202020204" pitchFamily="34" charset="0"/>
              <a:buChar char="•"/>
            </a:pPr>
            <a:r>
              <a:rPr lang="en-US" dirty="0"/>
              <a:t>…</a:t>
            </a:r>
          </a:p>
          <a:p>
            <a:pPr marL="285750" indent="-285750">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7AB447F9-F096-C289-6C5A-EF6ED9613A57}"/>
              </a:ext>
            </a:extLst>
          </p:cNvPr>
          <p:cNvSpPr txBox="1"/>
          <p:nvPr/>
        </p:nvSpPr>
        <p:spPr>
          <a:xfrm>
            <a:off x="6226971" y="2136338"/>
            <a:ext cx="5466756" cy="2585323"/>
          </a:xfrm>
          <a:prstGeom prst="rect">
            <a:avLst/>
          </a:prstGeom>
          <a:solidFill>
            <a:schemeClr val="accent3">
              <a:lumMod val="40000"/>
              <a:lumOff val="60000"/>
            </a:schemeClr>
          </a:solidFill>
        </p:spPr>
        <p:txBody>
          <a:bodyPr wrap="square">
            <a:spAutoFit/>
          </a:bodyPr>
          <a:lstStyle/>
          <a:p>
            <a:r>
              <a:rPr lang="en-US" dirty="0"/>
              <a:t>Cardiac activity is a </a:t>
            </a:r>
            <a:r>
              <a:rPr lang="en-US" b="1" dirty="0"/>
              <a:t>highly reactive </a:t>
            </a:r>
            <a:r>
              <a:rPr lang="en-US" dirty="0"/>
              <a:t>measure conveying information about physiological states,  and their interaction and integration with neurocognition. </a:t>
            </a:r>
          </a:p>
          <a:p>
            <a:endParaRPr lang="en-US" dirty="0"/>
          </a:p>
          <a:p>
            <a:r>
              <a:rPr lang="en-US" dirty="0"/>
              <a:t>It is a very </a:t>
            </a:r>
            <a:r>
              <a:rPr lang="en-US" b="1" dirty="0"/>
              <a:t>rich signal </a:t>
            </a:r>
            <a:r>
              <a:rPr lang="en-US" dirty="0"/>
              <a:t>(= many indices can be extracted) with important applications in psychophysiology and interoception, that continues to be a promising area of research</a:t>
            </a:r>
          </a:p>
        </p:txBody>
      </p:sp>
    </p:spTree>
    <p:extLst>
      <p:ext uri="{BB962C8B-B14F-4D97-AF65-F5344CB8AC3E}">
        <p14:creationId xmlns:p14="http://schemas.microsoft.com/office/powerpoint/2010/main" val="3264837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animEffect transition="in" filter="fade">
                                      <p:cBhvr>
                                        <p:cTn id="15" dur="500"/>
                                        <p:tgtEl>
                                          <p:spTgt spid="4">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6" end="6"/>
                                            </p:txEl>
                                          </p:spTgt>
                                        </p:tgtEl>
                                        <p:attrNameLst>
                                          <p:attrName>style.visibility</p:attrName>
                                        </p:attrNameLst>
                                      </p:cBhvr>
                                      <p:to>
                                        <p:strVal val="visible"/>
                                      </p:to>
                                    </p:set>
                                    <p:animEffect transition="in" filter="fade">
                                      <p:cBhvr>
                                        <p:cTn id="20" dur="500"/>
                                        <p:tgtEl>
                                          <p:spTgt spid="4">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animEffect transition="in" filter="fade">
                                      <p:cBhvr>
                                        <p:cTn id="25" dur="500"/>
                                        <p:tgtEl>
                                          <p:spTgt spid="4">
                                            <p:txEl>
                                              <p:pRg st="7" end="7"/>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8" end="8"/>
                                            </p:txEl>
                                          </p:spTgt>
                                        </p:tgtEl>
                                        <p:attrNameLst>
                                          <p:attrName>style.visibility</p:attrName>
                                        </p:attrNameLst>
                                      </p:cBhvr>
                                      <p:to>
                                        <p:strVal val="visible"/>
                                      </p:to>
                                    </p:set>
                                    <p:animEffect transition="in" filter="fade">
                                      <p:cBhvr>
                                        <p:cTn id="28" dur="500"/>
                                        <p:tgtEl>
                                          <p:spTgt spid="4">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11" end="11"/>
                                            </p:txEl>
                                          </p:spTgt>
                                        </p:tgtEl>
                                        <p:attrNameLst>
                                          <p:attrName>style.visibility</p:attrName>
                                        </p:attrNameLst>
                                      </p:cBhvr>
                                      <p:to>
                                        <p:strVal val="visible"/>
                                      </p:to>
                                    </p:set>
                                    <p:animEffect transition="in" filter="fade">
                                      <p:cBhvr>
                                        <p:cTn id="33" dur="500"/>
                                        <p:tgtEl>
                                          <p:spTgt spid="4">
                                            <p:txEl>
                                              <p:pRg st="11" end="11"/>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4">
                                            <p:txEl>
                                              <p:pRg st="12" end="12"/>
                                            </p:txEl>
                                          </p:spTgt>
                                        </p:tgtEl>
                                        <p:attrNameLst>
                                          <p:attrName>style.visibility</p:attrName>
                                        </p:attrNameLst>
                                      </p:cBhvr>
                                      <p:to>
                                        <p:strVal val="visible"/>
                                      </p:to>
                                    </p:set>
                                    <p:animEffect transition="in" filter="fade">
                                      <p:cBhvr>
                                        <p:cTn id="36" dur="500"/>
                                        <p:tgtEl>
                                          <p:spTgt spid="4">
                                            <p:txEl>
                                              <p:pRg st="12" end="1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0" end="0"/>
                                            </p:txEl>
                                          </p:spTgt>
                                        </p:tgtEl>
                                        <p:attrNameLst>
                                          <p:attrName>style.visibility</p:attrName>
                                        </p:attrNameLst>
                                      </p:cBhvr>
                                      <p:to>
                                        <p:strVal val="visible"/>
                                      </p:to>
                                    </p:set>
                                    <p:animEffect transition="in" filter="fade">
                                      <p:cBhvr>
                                        <p:cTn id="41" dur="500"/>
                                        <p:tgtEl>
                                          <p:spTgt spid="3">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xEl>
                                              <p:pRg st="2" end="2"/>
                                            </p:txEl>
                                          </p:spTgt>
                                        </p:tgtEl>
                                        <p:attrNameLst>
                                          <p:attrName>style.visibility</p:attrName>
                                        </p:attrNameLst>
                                      </p:cBhvr>
                                      <p:to>
                                        <p:strVal val="visible"/>
                                      </p:to>
                                    </p:set>
                                    <p:animEffect transition="in" filter="fade">
                                      <p:cBhvr>
                                        <p:cTn id="46"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121D1-31CA-D5AA-3999-DC8D586A9AAE}"/>
              </a:ext>
            </a:extLst>
          </p:cNvPr>
          <p:cNvSpPr>
            <a:spLocks noGrp="1"/>
          </p:cNvSpPr>
          <p:nvPr>
            <p:ph type="title"/>
          </p:nvPr>
        </p:nvSpPr>
        <p:spPr/>
        <p:txBody>
          <a:bodyPr/>
          <a:lstStyle/>
          <a:p>
            <a:r>
              <a:rPr lang="fr-FR" dirty="0"/>
              <a:t>Quizz</a:t>
            </a:r>
            <a:endParaRPr lang="en-GB" dirty="0"/>
          </a:p>
        </p:txBody>
      </p:sp>
      <p:sp>
        <p:nvSpPr>
          <p:cNvPr id="3" name="Rectangle 2">
            <a:extLst>
              <a:ext uri="{FF2B5EF4-FFF2-40B4-BE49-F238E27FC236}">
                <a16:creationId xmlns:a16="http://schemas.microsoft.com/office/drawing/2014/main" id="{5A2B8646-5BF3-5891-F182-F98EA45C24C2}"/>
              </a:ext>
            </a:extLst>
          </p:cNvPr>
          <p:cNvSpPr/>
          <p:nvPr/>
        </p:nvSpPr>
        <p:spPr>
          <a:xfrm>
            <a:off x="790313" y="1700212"/>
            <a:ext cx="10825425" cy="3457575"/>
          </a:xfrm>
          <a:prstGeom prst="rect">
            <a:avLst/>
          </a:prstGeom>
          <a:solidFill>
            <a:schemeClr val="accent2"/>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b="1" dirty="0" err="1">
                <a:solidFill>
                  <a:schemeClr val="bg1"/>
                </a:solidFill>
              </a:rPr>
              <a:t>True</a:t>
            </a:r>
            <a:r>
              <a:rPr lang="fr-FR" b="1" dirty="0">
                <a:solidFill>
                  <a:schemeClr val="bg1"/>
                </a:solidFill>
              </a:rPr>
              <a:t> / False?</a:t>
            </a:r>
          </a:p>
          <a:p>
            <a:endParaRPr lang="fr-FR" dirty="0">
              <a:solidFill>
                <a:schemeClr val="bg1"/>
              </a:solidFill>
            </a:endParaRPr>
          </a:p>
          <a:p>
            <a:pPr marL="342900" indent="-342900">
              <a:buFont typeface="+mj-lt"/>
              <a:buAutoNum type="arabicPeriod"/>
            </a:pPr>
            <a:r>
              <a:rPr lang="fr-FR" dirty="0">
                <a:solidFill>
                  <a:schemeClr val="bg1"/>
                </a:solidFill>
              </a:rPr>
              <a:t>BVP corresponds to « Business Value Proposition » and has </a:t>
            </a:r>
            <a:r>
              <a:rPr lang="fr-FR" dirty="0" err="1">
                <a:solidFill>
                  <a:schemeClr val="bg1"/>
                </a:solidFill>
              </a:rPr>
              <a:t>nothing</a:t>
            </a:r>
            <a:r>
              <a:rPr lang="fr-FR" dirty="0">
                <a:solidFill>
                  <a:schemeClr val="bg1"/>
                </a:solidFill>
              </a:rPr>
              <a:t> to do </a:t>
            </a:r>
            <a:r>
              <a:rPr lang="fr-FR" dirty="0" err="1">
                <a:solidFill>
                  <a:schemeClr val="bg1"/>
                </a:solidFill>
              </a:rPr>
              <a:t>with</a:t>
            </a:r>
            <a:r>
              <a:rPr lang="fr-FR" dirty="0">
                <a:solidFill>
                  <a:schemeClr val="bg1"/>
                </a:solidFill>
              </a:rPr>
              <a:t> </a:t>
            </a:r>
            <a:r>
              <a:rPr lang="fr-FR" dirty="0" err="1">
                <a:solidFill>
                  <a:schemeClr val="bg1"/>
                </a:solidFill>
              </a:rPr>
              <a:t>physiology</a:t>
            </a:r>
            <a:endParaRPr lang="fr-FR" dirty="0">
              <a:solidFill>
                <a:schemeClr val="bg1"/>
              </a:solidFill>
            </a:endParaRPr>
          </a:p>
          <a:p>
            <a:pPr marL="342900" indent="-342900">
              <a:buFont typeface="+mj-lt"/>
              <a:buAutoNum type="arabicPeriod"/>
            </a:pPr>
            <a:r>
              <a:rPr lang="fr-FR" dirty="0">
                <a:solidFill>
                  <a:schemeClr val="bg1"/>
                </a:solidFill>
              </a:rPr>
              <a:t>PPG </a:t>
            </a:r>
            <a:r>
              <a:rPr lang="fr-FR" dirty="0" err="1">
                <a:solidFill>
                  <a:schemeClr val="bg1"/>
                </a:solidFill>
              </a:rPr>
              <a:t>is</a:t>
            </a:r>
            <a:r>
              <a:rPr lang="fr-FR" dirty="0">
                <a:solidFill>
                  <a:schemeClr val="bg1"/>
                </a:solidFill>
              </a:rPr>
              <a:t> a </a:t>
            </a:r>
            <a:r>
              <a:rPr lang="fr-FR" dirty="0" err="1">
                <a:solidFill>
                  <a:schemeClr val="bg1"/>
                </a:solidFill>
              </a:rPr>
              <a:t>cost</a:t>
            </a:r>
            <a:r>
              <a:rPr lang="fr-FR" dirty="0">
                <a:solidFill>
                  <a:schemeClr val="bg1"/>
                </a:solidFill>
              </a:rPr>
              <a:t>-effective </a:t>
            </a:r>
            <a:r>
              <a:rPr lang="fr-FR" dirty="0" err="1">
                <a:solidFill>
                  <a:schemeClr val="bg1"/>
                </a:solidFill>
              </a:rPr>
              <a:t>way</a:t>
            </a:r>
            <a:r>
              <a:rPr lang="fr-FR" dirty="0">
                <a:solidFill>
                  <a:schemeClr val="bg1"/>
                </a:solidFill>
              </a:rPr>
              <a:t> to record </a:t>
            </a:r>
            <a:r>
              <a:rPr lang="fr-FR" dirty="0" err="1">
                <a:solidFill>
                  <a:schemeClr val="bg1"/>
                </a:solidFill>
              </a:rPr>
              <a:t>cardiac</a:t>
            </a:r>
            <a:r>
              <a:rPr lang="fr-FR" dirty="0">
                <a:solidFill>
                  <a:schemeClr val="bg1"/>
                </a:solidFill>
              </a:rPr>
              <a:t> </a:t>
            </a:r>
            <a:r>
              <a:rPr lang="fr-FR" dirty="0" err="1">
                <a:solidFill>
                  <a:schemeClr val="bg1"/>
                </a:solidFill>
              </a:rPr>
              <a:t>activity-related</a:t>
            </a:r>
            <a:r>
              <a:rPr lang="fr-FR" dirty="0">
                <a:solidFill>
                  <a:schemeClr val="bg1"/>
                </a:solidFill>
              </a:rPr>
              <a:t> data</a:t>
            </a:r>
          </a:p>
          <a:p>
            <a:pPr marL="342900" indent="-342900">
              <a:buFont typeface="+mj-lt"/>
              <a:buAutoNum type="arabicPeriod"/>
            </a:pPr>
            <a:r>
              <a:rPr lang="fr-FR" dirty="0">
                <a:solidFill>
                  <a:schemeClr val="bg1"/>
                </a:solidFill>
              </a:rPr>
              <a:t>PPG can </a:t>
            </a:r>
            <a:r>
              <a:rPr lang="fr-FR" dirty="0" err="1">
                <a:solidFill>
                  <a:schemeClr val="bg1"/>
                </a:solidFill>
              </a:rPr>
              <a:t>only</a:t>
            </a:r>
            <a:r>
              <a:rPr lang="fr-FR" dirty="0">
                <a:solidFill>
                  <a:schemeClr val="bg1"/>
                </a:solidFill>
              </a:rPr>
              <a:t> </a:t>
            </a:r>
            <a:r>
              <a:rPr lang="fr-FR" dirty="0" err="1">
                <a:solidFill>
                  <a:schemeClr val="bg1"/>
                </a:solidFill>
              </a:rPr>
              <a:t>be</a:t>
            </a:r>
            <a:r>
              <a:rPr lang="fr-FR" dirty="0">
                <a:solidFill>
                  <a:schemeClr val="bg1"/>
                </a:solidFill>
              </a:rPr>
              <a:t> </a:t>
            </a:r>
            <a:r>
              <a:rPr lang="fr-FR" dirty="0" err="1">
                <a:solidFill>
                  <a:schemeClr val="bg1"/>
                </a:solidFill>
              </a:rPr>
              <a:t>estimated</a:t>
            </a:r>
            <a:r>
              <a:rPr lang="fr-FR" dirty="0">
                <a:solidFill>
                  <a:schemeClr val="bg1"/>
                </a:solidFill>
              </a:rPr>
              <a:t> by </a:t>
            </a:r>
            <a:r>
              <a:rPr lang="fr-FR" dirty="0" err="1">
                <a:solidFill>
                  <a:schemeClr val="bg1"/>
                </a:solidFill>
              </a:rPr>
              <a:t>sending</a:t>
            </a:r>
            <a:r>
              <a:rPr lang="fr-FR" dirty="0">
                <a:solidFill>
                  <a:schemeClr val="bg1"/>
                </a:solidFill>
              </a:rPr>
              <a:t> </a:t>
            </a:r>
            <a:r>
              <a:rPr lang="fr-FR" dirty="0" err="1">
                <a:solidFill>
                  <a:schemeClr val="bg1"/>
                </a:solidFill>
              </a:rPr>
              <a:t>infrared</a:t>
            </a:r>
            <a:r>
              <a:rPr lang="fr-FR" dirty="0">
                <a:solidFill>
                  <a:schemeClr val="bg1"/>
                </a:solidFill>
              </a:rPr>
              <a:t> light </a:t>
            </a:r>
            <a:r>
              <a:rPr lang="fr-FR" dirty="0" err="1">
                <a:solidFill>
                  <a:schemeClr val="bg1"/>
                </a:solidFill>
              </a:rPr>
              <a:t>through</a:t>
            </a:r>
            <a:r>
              <a:rPr lang="fr-FR" dirty="0">
                <a:solidFill>
                  <a:schemeClr val="bg1"/>
                </a:solidFill>
              </a:rPr>
              <a:t> the finger</a:t>
            </a:r>
          </a:p>
          <a:p>
            <a:pPr marL="342900" indent="-342900">
              <a:buFont typeface="+mj-lt"/>
              <a:buAutoNum type="arabicPeriod"/>
            </a:pPr>
            <a:r>
              <a:rPr lang="fr-FR" dirty="0">
                <a:solidFill>
                  <a:schemeClr val="bg1"/>
                </a:solidFill>
              </a:rPr>
              <a:t>OSND stands for « </a:t>
            </a:r>
            <a:r>
              <a:rPr lang="fr-FR" dirty="0" err="1">
                <a:solidFill>
                  <a:schemeClr val="bg1"/>
                </a:solidFill>
              </a:rPr>
              <a:t>Obviously</a:t>
            </a:r>
            <a:r>
              <a:rPr lang="fr-FR" dirty="0">
                <a:solidFill>
                  <a:schemeClr val="bg1"/>
                </a:solidFill>
              </a:rPr>
              <a:t> Sussex No Danger» </a:t>
            </a:r>
          </a:p>
          <a:p>
            <a:pPr marL="342900" indent="-342900">
              <a:buFont typeface="+mj-lt"/>
              <a:buAutoNum type="arabicPeriod"/>
            </a:pPr>
            <a:r>
              <a:rPr lang="fr-FR" dirty="0">
                <a:solidFill>
                  <a:schemeClr val="bg1"/>
                </a:solidFill>
              </a:rPr>
              <a:t>QRS stands for « </a:t>
            </a:r>
            <a:r>
              <a:rPr lang="fr-FR" dirty="0" err="1">
                <a:solidFill>
                  <a:schemeClr val="bg1"/>
                </a:solidFill>
              </a:rPr>
              <a:t>Quality</a:t>
            </a:r>
            <a:r>
              <a:rPr lang="fr-FR" dirty="0">
                <a:solidFill>
                  <a:schemeClr val="bg1"/>
                </a:solidFill>
              </a:rPr>
              <a:t> </a:t>
            </a:r>
            <a:r>
              <a:rPr lang="fr-FR" dirty="0" err="1">
                <a:solidFill>
                  <a:schemeClr val="bg1"/>
                </a:solidFill>
              </a:rPr>
              <a:t>Resting</a:t>
            </a:r>
            <a:r>
              <a:rPr lang="fr-FR" dirty="0">
                <a:solidFill>
                  <a:schemeClr val="bg1"/>
                </a:solidFill>
              </a:rPr>
              <a:t> State »</a:t>
            </a:r>
          </a:p>
          <a:p>
            <a:pPr marL="342900" indent="-342900">
              <a:buFont typeface="+mj-lt"/>
              <a:buAutoNum type="arabicPeriod"/>
            </a:pPr>
            <a:r>
              <a:rPr lang="fr-FR" dirty="0">
                <a:solidFill>
                  <a:schemeClr val="bg1"/>
                </a:solidFill>
              </a:rPr>
              <a:t>Systole corresponds to the </a:t>
            </a:r>
            <a:r>
              <a:rPr lang="fr-FR" dirty="0" err="1">
                <a:solidFill>
                  <a:schemeClr val="bg1"/>
                </a:solidFill>
              </a:rPr>
              <a:t>blood</a:t>
            </a:r>
            <a:r>
              <a:rPr lang="fr-FR" dirty="0">
                <a:solidFill>
                  <a:schemeClr val="bg1"/>
                </a:solidFill>
              </a:rPr>
              <a:t> </a:t>
            </a:r>
            <a:r>
              <a:rPr lang="fr-FR" dirty="0" err="1">
                <a:solidFill>
                  <a:schemeClr val="bg1"/>
                </a:solidFill>
              </a:rPr>
              <a:t>ejection</a:t>
            </a:r>
            <a:r>
              <a:rPr lang="fr-FR" dirty="0">
                <a:solidFill>
                  <a:schemeClr val="bg1"/>
                </a:solidFill>
              </a:rPr>
              <a:t> phase</a:t>
            </a:r>
          </a:p>
          <a:p>
            <a:pPr marL="342900" indent="-342900">
              <a:buFont typeface="+mj-lt"/>
              <a:buAutoNum type="arabicPeriod"/>
            </a:pPr>
            <a:r>
              <a:rPr lang="fr-FR" dirty="0">
                <a:solidFill>
                  <a:schemeClr val="bg1"/>
                </a:solidFill>
              </a:rPr>
              <a:t>ECG signal </a:t>
            </a:r>
            <a:r>
              <a:rPr lang="fr-FR" dirty="0" err="1">
                <a:solidFill>
                  <a:schemeClr val="bg1"/>
                </a:solidFill>
              </a:rPr>
              <a:t>delineation</a:t>
            </a:r>
            <a:r>
              <a:rPr lang="fr-FR" dirty="0">
                <a:solidFill>
                  <a:schemeClr val="bg1"/>
                </a:solidFill>
              </a:rPr>
              <a:t> corresponds to the process of identification of the </a:t>
            </a:r>
            <a:r>
              <a:rPr lang="fr-FR" dirty="0" err="1">
                <a:solidFill>
                  <a:schemeClr val="bg1"/>
                </a:solidFill>
              </a:rPr>
              <a:t>various</a:t>
            </a:r>
            <a:r>
              <a:rPr lang="fr-FR" dirty="0">
                <a:solidFill>
                  <a:schemeClr val="bg1"/>
                </a:solidFill>
              </a:rPr>
              <a:t> </a:t>
            </a:r>
            <a:r>
              <a:rPr lang="fr-FR" dirty="0" err="1">
                <a:solidFill>
                  <a:schemeClr val="bg1"/>
                </a:solidFill>
              </a:rPr>
              <a:t>waves</a:t>
            </a:r>
            <a:endParaRPr lang="fr-FR" dirty="0">
              <a:solidFill>
                <a:schemeClr val="bg1"/>
              </a:solidFill>
            </a:endParaRPr>
          </a:p>
          <a:p>
            <a:pPr marL="342900" indent="-342900">
              <a:buFont typeface="+mj-lt"/>
              <a:buAutoNum type="arabicPeriod"/>
            </a:pPr>
            <a:r>
              <a:rPr lang="fr-FR" dirty="0" err="1">
                <a:solidFill>
                  <a:schemeClr val="bg1"/>
                </a:solidFill>
              </a:rPr>
              <a:t>Ventricular</a:t>
            </a:r>
            <a:r>
              <a:rPr lang="fr-FR" dirty="0">
                <a:solidFill>
                  <a:schemeClr val="bg1"/>
                </a:solidFill>
              </a:rPr>
              <a:t> Diastole </a:t>
            </a:r>
            <a:r>
              <a:rPr lang="fr-FR" dirty="0" err="1">
                <a:solidFill>
                  <a:schemeClr val="bg1"/>
                </a:solidFill>
              </a:rPr>
              <a:t>is</a:t>
            </a:r>
            <a:r>
              <a:rPr lang="fr-FR" dirty="0">
                <a:solidFill>
                  <a:schemeClr val="bg1"/>
                </a:solidFill>
              </a:rPr>
              <a:t> </a:t>
            </a:r>
            <a:r>
              <a:rPr lang="fr-FR" dirty="0" err="1">
                <a:solidFill>
                  <a:schemeClr val="bg1"/>
                </a:solidFill>
              </a:rPr>
              <a:t>from</a:t>
            </a:r>
            <a:r>
              <a:rPr lang="fr-FR" dirty="0">
                <a:solidFill>
                  <a:schemeClr val="bg1"/>
                </a:solidFill>
              </a:rPr>
              <a:t> the end of the T-</a:t>
            </a:r>
            <a:r>
              <a:rPr lang="fr-FR" dirty="0" err="1">
                <a:solidFill>
                  <a:schemeClr val="bg1"/>
                </a:solidFill>
              </a:rPr>
              <a:t>wave</a:t>
            </a:r>
            <a:r>
              <a:rPr lang="fr-FR" dirty="0">
                <a:solidFill>
                  <a:schemeClr val="bg1"/>
                </a:solidFill>
              </a:rPr>
              <a:t> to the </a:t>
            </a:r>
            <a:r>
              <a:rPr lang="fr-FR" dirty="0" err="1">
                <a:solidFill>
                  <a:schemeClr val="bg1"/>
                </a:solidFill>
              </a:rPr>
              <a:t>next</a:t>
            </a:r>
            <a:r>
              <a:rPr lang="fr-FR" dirty="0">
                <a:solidFill>
                  <a:schemeClr val="bg1"/>
                </a:solidFill>
              </a:rPr>
              <a:t> R-</a:t>
            </a:r>
            <a:r>
              <a:rPr lang="fr-FR" dirty="0" err="1">
                <a:solidFill>
                  <a:schemeClr val="bg1"/>
                </a:solidFill>
              </a:rPr>
              <a:t>peak</a:t>
            </a:r>
            <a:endParaRPr lang="fr-FR" dirty="0">
              <a:solidFill>
                <a:schemeClr val="bg1"/>
              </a:solidFill>
            </a:endParaRPr>
          </a:p>
          <a:p>
            <a:pPr marL="342900" indent="-342900">
              <a:buFont typeface="+mj-lt"/>
              <a:buAutoNum type="arabicPeriod"/>
            </a:pPr>
            <a:endParaRPr lang="fr-FR" dirty="0">
              <a:solidFill>
                <a:schemeClr val="bg1"/>
              </a:solidFill>
            </a:endParaRPr>
          </a:p>
          <a:p>
            <a:pPr marL="342900" indent="-342900">
              <a:buFont typeface="+mj-lt"/>
              <a:buAutoNum type="arabicPeriod"/>
            </a:pPr>
            <a:endParaRPr lang="en-GB" dirty="0">
              <a:solidFill>
                <a:schemeClr val="bg1"/>
              </a:solidFill>
            </a:endParaRPr>
          </a:p>
        </p:txBody>
      </p:sp>
    </p:spTree>
    <p:extLst>
      <p:ext uri="{BB962C8B-B14F-4D97-AF65-F5344CB8AC3E}">
        <p14:creationId xmlns:p14="http://schemas.microsoft.com/office/powerpoint/2010/main" val="1980734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500"/>
                                        <p:tgtEl>
                                          <p:spTgt spid="3">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B7353C6-6AF1-3636-46EB-35D5C81928FC}"/>
              </a:ext>
            </a:extLst>
          </p:cNvPr>
          <p:cNvSpPr>
            <a:spLocks noGrp="1"/>
          </p:cNvSpPr>
          <p:nvPr>
            <p:ph type="ctrTitle"/>
          </p:nvPr>
        </p:nvSpPr>
        <p:spPr/>
        <p:txBody>
          <a:bodyPr>
            <a:normAutofit/>
          </a:bodyPr>
          <a:lstStyle/>
          <a:p>
            <a:r>
              <a:rPr lang="en-GB" dirty="0"/>
              <a:t>Heart Rate Variability</a:t>
            </a:r>
            <a:br>
              <a:rPr lang="en-GB" dirty="0"/>
            </a:br>
            <a:r>
              <a:rPr lang="en-GB" sz="6000" dirty="0"/>
              <a:t>(</a:t>
            </a:r>
            <a:r>
              <a:rPr lang="en-GB" b="1" dirty="0"/>
              <a:t>HRV</a:t>
            </a:r>
            <a:r>
              <a:rPr lang="en-GB" sz="6000" dirty="0"/>
              <a:t>)</a:t>
            </a:r>
            <a:endParaRPr lang="en-GB" dirty="0"/>
          </a:p>
        </p:txBody>
      </p:sp>
    </p:spTree>
    <p:extLst>
      <p:ext uri="{BB962C8B-B14F-4D97-AF65-F5344CB8AC3E}">
        <p14:creationId xmlns:p14="http://schemas.microsoft.com/office/powerpoint/2010/main" val="2239262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332C5-C28C-4501-1704-AEEEA7FDFFC1}"/>
              </a:ext>
            </a:extLst>
          </p:cNvPr>
          <p:cNvSpPr>
            <a:spLocks noGrp="1"/>
          </p:cNvSpPr>
          <p:nvPr>
            <p:ph type="title"/>
          </p:nvPr>
        </p:nvSpPr>
        <p:spPr/>
        <p:txBody>
          <a:bodyPr/>
          <a:lstStyle/>
          <a:p>
            <a:r>
              <a:rPr lang="en-GB" dirty="0"/>
              <a:t>Ghost in the Machine</a:t>
            </a:r>
          </a:p>
        </p:txBody>
      </p:sp>
      <p:sp>
        <p:nvSpPr>
          <p:cNvPr id="8" name="TextBox 7">
            <a:extLst>
              <a:ext uri="{FF2B5EF4-FFF2-40B4-BE49-F238E27FC236}">
                <a16:creationId xmlns:a16="http://schemas.microsoft.com/office/drawing/2014/main" id="{67EC787A-754A-F437-F85A-7F0B34BEF7FE}"/>
              </a:ext>
            </a:extLst>
          </p:cNvPr>
          <p:cNvSpPr txBox="1"/>
          <p:nvPr/>
        </p:nvSpPr>
        <p:spPr>
          <a:xfrm>
            <a:off x="371676" y="1562822"/>
            <a:ext cx="7095924" cy="5055230"/>
          </a:xfrm>
          <a:prstGeom prst="rect">
            <a:avLst/>
          </a:prstGeom>
          <a:solidFill>
            <a:srgbClr val="FFFDF8"/>
          </a:solidFill>
        </p:spPr>
        <p:txBody>
          <a:bodyPr wrap="square">
            <a:spAutoFit/>
          </a:bodyPr>
          <a:lstStyle/>
          <a:p>
            <a:r>
              <a:rPr lang="en-US" sz="1600" i="1" dirty="0"/>
              <a:t>What is the relationship between the body and the mind?</a:t>
            </a:r>
          </a:p>
          <a:p>
            <a:endParaRPr lang="en-US" sz="1600" dirty="0"/>
          </a:p>
          <a:p>
            <a:pPr marL="285750" indent="-285750">
              <a:buFont typeface="Wingdings" panose="05000000000000000000" pitchFamily="2" charset="2"/>
              <a:buChar char="ü"/>
            </a:pPr>
            <a:r>
              <a:rPr lang="en-US" sz="1600" dirty="0"/>
              <a:t>Long philosophical tradition of “</a:t>
            </a:r>
            <a:r>
              <a:rPr lang="en-US" sz="1600" b="1" dirty="0"/>
              <a:t>dualism</a:t>
            </a:r>
            <a:r>
              <a:rPr lang="en-US" sz="1600" dirty="0"/>
              <a:t>” </a:t>
            </a:r>
            <a:r>
              <a:rPr lang="en-US" sz="1100" dirty="0"/>
              <a:t>(e.g., Platonism, monotheisms)</a:t>
            </a:r>
          </a:p>
          <a:p>
            <a:pPr marL="285750" indent="-285750">
              <a:buFont typeface="Wingdings" panose="05000000000000000000" pitchFamily="2" charset="2"/>
              <a:buChar char="v"/>
            </a:pPr>
            <a:r>
              <a:rPr lang="en-US" sz="1200" dirty="0"/>
              <a:t>In philosophy of mind, “Mind-body Dualism” denotes the view that the mind and body are distinct and separable, and/or that mental phenomena are non-physical</a:t>
            </a:r>
          </a:p>
          <a:p>
            <a:endParaRPr lang="en-US" sz="1600" dirty="0"/>
          </a:p>
          <a:p>
            <a:r>
              <a:rPr lang="en-US" sz="1600" dirty="0"/>
              <a:t>The “</a:t>
            </a:r>
            <a:r>
              <a:rPr lang="en-US" sz="1600" b="1" dirty="0"/>
              <a:t>ghost in the machine</a:t>
            </a:r>
            <a:r>
              <a:rPr lang="en-US" sz="1600" dirty="0"/>
              <a:t>” (Ryle, 1949) is a term originally used to describe and critique the concept of the mind existing alongside and separate from the body</a:t>
            </a:r>
          </a:p>
          <a:p>
            <a:endParaRPr lang="en-US" sz="1600" dirty="0"/>
          </a:p>
          <a:p>
            <a:pPr marL="285750" indent="-285750">
              <a:buFont typeface="Wingdings" panose="05000000000000000000" pitchFamily="2" charset="2"/>
              <a:buChar char="Ø"/>
            </a:pPr>
            <a:r>
              <a:rPr lang="en-US" sz="1600" dirty="0"/>
              <a:t>If they are two different things: how does the mind control the body?</a:t>
            </a:r>
          </a:p>
          <a:p>
            <a:endParaRPr lang="en-US" sz="1600" dirty="0"/>
          </a:p>
          <a:p>
            <a:r>
              <a:rPr lang="en-US" sz="1600" b="1" dirty="0"/>
              <a:t>Descartes</a:t>
            </a:r>
            <a:r>
              <a:rPr lang="en-US" sz="1600" dirty="0"/>
              <a:t> (1664) in </a:t>
            </a:r>
            <a:r>
              <a:rPr lang="en-US" sz="1600" i="1" dirty="0"/>
              <a:t>« </a:t>
            </a:r>
            <a:r>
              <a:rPr lang="en-US" sz="1600" i="1" dirty="0" err="1"/>
              <a:t>L'Homme</a:t>
            </a:r>
            <a:r>
              <a:rPr lang="en-US" sz="1600" i="1" dirty="0"/>
              <a:t> » </a:t>
            </a:r>
            <a:r>
              <a:rPr lang="en-US" sz="700" i="1" dirty="0"/>
              <a:t>Treatise on Man</a:t>
            </a:r>
            <a:r>
              <a:rPr lang="en-US" sz="1600" i="1" dirty="0"/>
              <a:t> </a:t>
            </a:r>
          </a:p>
          <a:p>
            <a:pPr marL="285750" indent="-285750">
              <a:buFont typeface="Arial" panose="020B0604020202020204" pitchFamily="34" charset="0"/>
              <a:buChar char="•"/>
            </a:pPr>
            <a:r>
              <a:rPr lang="en-US" sz="1600" dirty="0"/>
              <a:t>Body and mind are two fundamentally different “</a:t>
            </a:r>
            <a:r>
              <a:rPr lang="en-US" sz="1600" b="1" dirty="0"/>
              <a:t>substances</a:t>
            </a:r>
            <a:r>
              <a:rPr lang="en-US" sz="1600" dirty="0"/>
              <a:t>”</a:t>
            </a:r>
          </a:p>
          <a:p>
            <a:pPr marL="285750" indent="-285750">
              <a:buFont typeface="Arial" panose="020B0604020202020204" pitchFamily="34" charset="0"/>
              <a:buChar char="•"/>
            </a:pPr>
            <a:r>
              <a:rPr lang="en-US" sz="1600" dirty="0"/>
              <a:t>They interface at a special organ: the pineal gland </a:t>
            </a:r>
          </a:p>
          <a:p>
            <a:pPr marL="285750" indent="-285750">
              <a:buFont typeface="Arial" panose="020B0604020202020204" pitchFamily="34" charset="0"/>
              <a:buChar char="•"/>
            </a:pPr>
            <a:r>
              <a:rPr lang="en-US" sz="1600" dirty="0"/>
              <a:t>Body </a:t>
            </a:r>
            <a:r>
              <a:rPr lang="en-US" sz="1600" b="1" i="1" dirty="0"/>
              <a:t>enables</a:t>
            </a:r>
            <a:r>
              <a:rPr lang="en-US" sz="1600" dirty="0"/>
              <a:t> the mind to make actions (they do still interact)</a:t>
            </a:r>
          </a:p>
          <a:p>
            <a:endParaRPr lang="en-US" sz="1600" dirty="0"/>
          </a:p>
          <a:p>
            <a:r>
              <a:rPr lang="en-US" sz="1600" b="1" dirty="0"/>
              <a:t>Leibniz</a:t>
            </a:r>
            <a:r>
              <a:rPr lang="en-US" sz="1600" dirty="0"/>
              <a:t> (1714) in </a:t>
            </a:r>
            <a:r>
              <a:rPr lang="en-US" sz="1600" i="1" dirty="0"/>
              <a:t>« </a:t>
            </a:r>
            <a:r>
              <a:rPr lang="en-US" sz="1600" i="1" dirty="0" err="1"/>
              <a:t>Monadologie</a:t>
            </a:r>
            <a:r>
              <a:rPr lang="en-US" sz="1600" i="1" dirty="0"/>
              <a:t>»</a:t>
            </a:r>
          </a:p>
          <a:p>
            <a:pPr marL="285750" indent="-285750">
              <a:buFont typeface="Arial" panose="020B0604020202020204" pitchFamily="34" charset="0"/>
              <a:buChar char="•"/>
            </a:pPr>
            <a:r>
              <a:rPr lang="en-US" sz="1600" dirty="0"/>
              <a:t>Psychophysical parallelism: Mental and the physical phenomena do not interact but only </a:t>
            </a:r>
            <a:r>
              <a:rPr lang="en-US" sz="1600" b="1" i="1" dirty="0"/>
              <a:t>coincide </a:t>
            </a:r>
            <a:r>
              <a:rPr lang="en-US" sz="1600" dirty="0"/>
              <a:t>in a “pre-established harmony” </a:t>
            </a:r>
            <a:r>
              <a:rPr lang="en-US" sz="1050" dirty="0"/>
              <a:t>(because God set it up that way)</a:t>
            </a:r>
          </a:p>
        </p:txBody>
      </p:sp>
      <p:pic>
        <p:nvPicPr>
          <p:cNvPr id="9" name="Picture 8">
            <a:extLst>
              <a:ext uri="{FF2B5EF4-FFF2-40B4-BE49-F238E27FC236}">
                <a16:creationId xmlns:a16="http://schemas.microsoft.com/office/drawing/2014/main" id="{10FCCC2D-2305-9E9B-CCAE-6946A74C8166}"/>
              </a:ext>
            </a:extLst>
          </p:cNvPr>
          <p:cNvPicPr>
            <a:picLocks noChangeAspect="1"/>
          </p:cNvPicPr>
          <p:nvPr/>
        </p:nvPicPr>
        <p:blipFill>
          <a:blip r:embed="rId3"/>
          <a:stretch>
            <a:fillRect/>
          </a:stretch>
        </p:blipFill>
        <p:spPr>
          <a:xfrm>
            <a:off x="12349487" y="1971675"/>
            <a:ext cx="2159263" cy="2336007"/>
          </a:xfrm>
          <a:prstGeom prst="rect">
            <a:avLst/>
          </a:prstGeom>
          <a:ln>
            <a:noFill/>
          </a:ln>
          <a:effectLst>
            <a:outerShdw blurRad="292100" dist="139700" dir="2700000" algn="tl" rotWithShape="0">
              <a:srgbClr val="333333">
                <a:alpha val="65000"/>
              </a:srgbClr>
            </a:outerShdw>
          </a:effectLst>
        </p:spPr>
      </p:pic>
      <p:pic>
        <p:nvPicPr>
          <p:cNvPr id="12" name="Picture 2" descr="Enfant accroupi près d'un feu.">
            <a:extLst>
              <a:ext uri="{FF2B5EF4-FFF2-40B4-BE49-F238E27FC236}">
                <a16:creationId xmlns:a16="http://schemas.microsoft.com/office/drawing/2014/main" id="{DF5C5937-3BBE-0670-349F-91F98D7234D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25395" y="1565303"/>
            <a:ext cx="3894929" cy="510500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cxnSp>
        <p:nvCxnSpPr>
          <p:cNvPr id="13" name="Straight Arrow Connector 12">
            <a:extLst>
              <a:ext uri="{FF2B5EF4-FFF2-40B4-BE49-F238E27FC236}">
                <a16:creationId xmlns:a16="http://schemas.microsoft.com/office/drawing/2014/main" id="{91AA891B-3054-CD1A-F56D-E4075D3A48C9}"/>
              </a:ext>
            </a:extLst>
          </p:cNvPr>
          <p:cNvCxnSpPr>
            <a:cxnSpLocks/>
          </p:cNvCxnSpPr>
          <p:nvPr/>
        </p:nvCxnSpPr>
        <p:spPr>
          <a:xfrm flipV="1">
            <a:off x="9515475" y="3573535"/>
            <a:ext cx="760206" cy="734147"/>
          </a:xfrm>
          <a:prstGeom prst="straightConnector1">
            <a:avLst/>
          </a:prstGeom>
          <a:ln w="76200">
            <a:solidFill>
              <a:srgbClr val="D4263E"/>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17B3C48-B7AF-2806-1064-CE222333B5FC}"/>
              </a:ext>
            </a:extLst>
          </p:cNvPr>
          <p:cNvCxnSpPr>
            <a:cxnSpLocks/>
          </p:cNvCxnSpPr>
          <p:nvPr/>
        </p:nvCxnSpPr>
        <p:spPr>
          <a:xfrm flipH="1">
            <a:off x="9733359" y="1835944"/>
            <a:ext cx="279002" cy="271463"/>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F303BA9-C386-8874-CDA1-77BC26F2BED8}"/>
              </a:ext>
            </a:extLst>
          </p:cNvPr>
          <p:cNvCxnSpPr>
            <a:cxnSpLocks/>
          </p:cNvCxnSpPr>
          <p:nvPr/>
        </p:nvCxnSpPr>
        <p:spPr>
          <a:xfrm flipH="1">
            <a:off x="9872860" y="1835944"/>
            <a:ext cx="139501" cy="1457325"/>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AB69A3E-A149-983F-793C-9A22143BEF49}"/>
              </a:ext>
            </a:extLst>
          </p:cNvPr>
          <p:cNvCxnSpPr>
            <a:cxnSpLocks/>
          </p:cNvCxnSpPr>
          <p:nvPr/>
        </p:nvCxnSpPr>
        <p:spPr>
          <a:xfrm flipH="1">
            <a:off x="9515475" y="1835944"/>
            <a:ext cx="509785" cy="2357438"/>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F635C8B-52F8-D990-6CE2-4EB1D8FBE35F}"/>
              </a:ext>
            </a:extLst>
          </p:cNvPr>
          <p:cNvCxnSpPr>
            <a:cxnSpLocks/>
          </p:cNvCxnSpPr>
          <p:nvPr/>
        </p:nvCxnSpPr>
        <p:spPr>
          <a:xfrm flipH="1" flipV="1">
            <a:off x="10210103" y="1971675"/>
            <a:ext cx="65578" cy="1555106"/>
          </a:xfrm>
          <a:prstGeom prst="straightConnector1">
            <a:avLst/>
          </a:prstGeom>
          <a:ln w="76200">
            <a:solidFill>
              <a:srgbClr val="D4263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676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animEffect transition="in" filter="fade">
                                      <p:cBhvr>
                                        <p:cTn id="7" dur="500"/>
                                        <p:tgtEl>
                                          <p:spTgt spid="8">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3" end="3"/>
                                            </p:txEl>
                                          </p:spTgt>
                                        </p:tgtEl>
                                        <p:attrNameLst>
                                          <p:attrName>style.visibility</p:attrName>
                                        </p:attrNameLst>
                                      </p:cBhvr>
                                      <p:to>
                                        <p:strVal val="visible"/>
                                      </p:to>
                                    </p:set>
                                    <p:animEffect transition="in" filter="fade">
                                      <p:cBhvr>
                                        <p:cTn id="12" dur="500"/>
                                        <p:tgtEl>
                                          <p:spTgt spid="8">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5" end="5"/>
                                            </p:txEl>
                                          </p:spTgt>
                                        </p:tgtEl>
                                        <p:attrNameLst>
                                          <p:attrName>style.visibility</p:attrName>
                                        </p:attrNameLst>
                                      </p:cBhvr>
                                      <p:to>
                                        <p:strVal val="visible"/>
                                      </p:to>
                                    </p:set>
                                    <p:animEffect transition="in" filter="fade">
                                      <p:cBhvr>
                                        <p:cTn id="17" dur="500"/>
                                        <p:tgtEl>
                                          <p:spTgt spid="8">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7" end="7"/>
                                            </p:txEl>
                                          </p:spTgt>
                                        </p:tgtEl>
                                        <p:attrNameLst>
                                          <p:attrName>style.visibility</p:attrName>
                                        </p:attrNameLst>
                                      </p:cBhvr>
                                      <p:to>
                                        <p:strVal val="visible"/>
                                      </p:to>
                                    </p:set>
                                    <p:animEffect transition="in" filter="fade">
                                      <p:cBhvr>
                                        <p:cTn id="22" dur="500"/>
                                        <p:tgtEl>
                                          <p:spTgt spid="8">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nodeType="withEffect">
                                  <p:stCondLst>
                                    <p:cond delay="0"/>
                                  </p:stCondLst>
                                  <p:childTnLst>
                                    <p:set>
                                      <p:cBhvr>
                                        <p:cTn id="29" dur="1" fill="hold">
                                          <p:stCondLst>
                                            <p:cond delay="0"/>
                                          </p:stCondLst>
                                        </p:cTn>
                                        <p:tgtEl>
                                          <p:spTgt spid="8">
                                            <p:txEl>
                                              <p:pRg st="9" end="9"/>
                                            </p:txEl>
                                          </p:spTgt>
                                        </p:tgtEl>
                                        <p:attrNameLst>
                                          <p:attrName>style.visibility</p:attrName>
                                        </p:attrNameLst>
                                      </p:cBhvr>
                                      <p:to>
                                        <p:strVal val="visible"/>
                                      </p:to>
                                    </p:set>
                                    <p:animEffect transition="in" filter="fade">
                                      <p:cBhvr>
                                        <p:cTn id="30" dur="500"/>
                                        <p:tgtEl>
                                          <p:spTgt spid="8">
                                            <p:txEl>
                                              <p:pRg st="9" end="9"/>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8">
                                            <p:txEl>
                                              <p:pRg st="10" end="10"/>
                                            </p:txEl>
                                          </p:spTgt>
                                        </p:tgtEl>
                                        <p:attrNameLst>
                                          <p:attrName>style.visibility</p:attrName>
                                        </p:attrNameLst>
                                      </p:cBhvr>
                                      <p:to>
                                        <p:strVal val="visible"/>
                                      </p:to>
                                    </p:set>
                                    <p:animEffect transition="in" filter="fade">
                                      <p:cBhvr>
                                        <p:cTn id="33" dur="500"/>
                                        <p:tgtEl>
                                          <p:spTgt spid="8">
                                            <p:txEl>
                                              <p:pRg st="10" end="10"/>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8">
                                            <p:txEl>
                                              <p:pRg st="11" end="11"/>
                                            </p:txEl>
                                          </p:spTgt>
                                        </p:tgtEl>
                                        <p:attrNameLst>
                                          <p:attrName>style.visibility</p:attrName>
                                        </p:attrNameLst>
                                      </p:cBhvr>
                                      <p:to>
                                        <p:strVal val="visible"/>
                                      </p:to>
                                    </p:set>
                                    <p:animEffect transition="in" filter="fade">
                                      <p:cBhvr>
                                        <p:cTn id="36" dur="500"/>
                                        <p:tgtEl>
                                          <p:spTgt spid="8">
                                            <p:txEl>
                                              <p:pRg st="11" end="11"/>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8">
                                            <p:txEl>
                                              <p:pRg st="12" end="12"/>
                                            </p:txEl>
                                          </p:spTgt>
                                        </p:tgtEl>
                                        <p:attrNameLst>
                                          <p:attrName>style.visibility</p:attrName>
                                        </p:attrNameLst>
                                      </p:cBhvr>
                                      <p:to>
                                        <p:strVal val="visible"/>
                                      </p:to>
                                    </p:set>
                                    <p:animEffect transition="in" filter="fade">
                                      <p:cBhvr>
                                        <p:cTn id="39" dur="500"/>
                                        <p:tgtEl>
                                          <p:spTgt spid="8">
                                            <p:txEl>
                                              <p:pRg st="12" end="12"/>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8">
                                            <p:txEl>
                                              <p:pRg st="14" end="14"/>
                                            </p:txEl>
                                          </p:spTgt>
                                        </p:tgtEl>
                                        <p:attrNameLst>
                                          <p:attrName>style.visibility</p:attrName>
                                        </p:attrNameLst>
                                      </p:cBhvr>
                                      <p:to>
                                        <p:strVal val="visible"/>
                                      </p:to>
                                    </p:set>
                                    <p:animEffect transition="in" filter="fade">
                                      <p:cBhvr>
                                        <p:cTn id="42" dur="500"/>
                                        <p:tgtEl>
                                          <p:spTgt spid="8">
                                            <p:txEl>
                                              <p:pRg st="14" end="14"/>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8">
                                            <p:txEl>
                                              <p:pRg st="15" end="15"/>
                                            </p:txEl>
                                          </p:spTgt>
                                        </p:tgtEl>
                                        <p:attrNameLst>
                                          <p:attrName>style.visibility</p:attrName>
                                        </p:attrNameLst>
                                      </p:cBhvr>
                                      <p:to>
                                        <p:strVal val="visible"/>
                                      </p:to>
                                    </p:set>
                                    <p:animEffect transition="in" filter="fade">
                                      <p:cBhvr>
                                        <p:cTn id="45" dur="500"/>
                                        <p:tgtEl>
                                          <p:spTgt spid="8">
                                            <p:txEl>
                                              <p:pRg st="15" end="1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par>
                                <p:cTn id="51" presetID="10" presetClass="entr" presetSubtype="0" fill="hold" nodeType="with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500"/>
                                        <p:tgtEl>
                                          <p:spTgt spid="14"/>
                                        </p:tgtEl>
                                      </p:cBhvr>
                                    </p:animEffect>
                                  </p:childTnLst>
                                </p:cTn>
                              </p:par>
                              <p:par>
                                <p:cTn id="59" presetID="10" presetClass="entr" presetSubtype="0" fill="hold" nodeType="with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500"/>
                                        <p:tgtEl>
                                          <p:spTgt spid="16"/>
                                        </p:tgtEl>
                                      </p:cBhvr>
                                    </p:animEffect>
                                  </p:childTnLst>
                                </p:cTn>
                              </p:par>
                              <p:par>
                                <p:cTn id="62" presetID="10" presetClass="entr" presetSubtype="0" fill="hold" nodeType="with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fade">
                                      <p:cBhvr>
                                        <p:cTn id="6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4C1B1-70AE-A9B1-49BE-57B2250E5607}"/>
              </a:ext>
            </a:extLst>
          </p:cNvPr>
          <p:cNvSpPr>
            <a:spLocks noGrp="1"/>
          </p:cNvSpPr>
          <p:nvPr>
            <p:ph type="title"/>
          </p:nvPr>
        </p:nvSpPr>
        <p:spPr/>
        <p:txBody>
          <a:bodyPr/>
          <a:lstStyle/>
          <a:p>
            <a:r>
              <a:rPr lang="fr-FR" dirty="0" err="1"/>
              <a:t>Heart</a:t>
            </a:r>
            <a:r>
              <a:rPr lang="fr-FR" dirty="0"/>
              <a:t> Rate </a:t>
            </a:r>
            <a:r>
              <a:rPr lang="fr-FR" dirty="0" err="1"/>
              <a:t>Variability</a:t>
            </a:r>
            <a:r>
              <a:rPr lang="fr-FR" dirty="0"/>
              <a:t> (HRV)</a:t>
            </a:r>
            <a:endParaRPr lang="en-GB" dirty="0"/>
          </a:p>
        </p:txBody>
      </p:sp>
      <p:sp>
        <p:nvSpPr>
          <p:cNvPr id="5" name="TextBox 4">
            <a:extLst>
              <a:ext uri="{FF2B5EF4-FFF2-40B4-BE49-F238E27FC236}">
                <a16:creationId xmlns:a16="http://schemas.microsoft.com/office/drawing/2014/main" id="{ACAE2CA3-F8C7-2A3F-A793-32F2701A086A}"/>
              </a:ext>
            </a:extLst>
          </p:cNvPr>
          <p:cNvSpPr txBox="1"/>
          <p:nvPr/>
        </p:nvSpPr>
        <p:spPr>
          <a:xfrm>
            <a:off x="294481" y="1671279"/>
            <a:ext cx="6363493" cy="4801314"/>
          </a:xfrm>
          <a:prstGeom prst="rect">
            <a:avLst/>
          </a:prstGeom>
          <a:noFill/>
        </p:spPr>
        <p:txBody>
          <a:bodyPr wrap="square">
            <a:spAutoFit/>
          </a:bodyPr>
          <a:lstStyle/>
          <a:p>
            <a:r>
              <a:rPr lang="en-US" dirty="0"/>
              <a:t>A </a:t>
            </a:r>
            <a:r>
              <a:rPr lang="en-US" b="1" dirty="0"/>
              <a:t>complex</a:t>
            </a:r>
            <a:r>
              <a:rPr lang="en-US" dirty="0"/>
              <a:t> and </a:t>
            </a:r>
            <a:r>
              <a:rPr lang="en-US" b="1" dirty="0"/>
              <a:t>constantly changing </a:t>
            </a:r>
            <a:r>
              <a:rPr lang="en-US" dirty="0"/>
              <a:t>heart rate is an indicator of healthy regulatory systems that can effectively </a:t>
            </a:r>
            <a:r>
              <a:rPr lang="en-US" b="1" dirty="0"/>
              <a:t>adapt</a:t>
            </a:r>
            <a:r>
              <a:rPr lang="en-US" dirty="0"/>
              <a:t> to sudden </a:t>
            </a:r>
            <a:r>
              <a:rPr lang="en-US" b="1" dirty="0"/>
              <a:t>environmental and psychological challenges</a:t>
            </a:r>
          </a:p>
          <a:p>
            <a:endParaRPr lang="en-US" b="1" dirty="0"/>
          </a:p>
          <a:p>
            <a:pPr marL="285750" indent="-285750">
              <a:buFont typeface="Wingdings" panose="05000000000000000000" pitchFamily="2" charset="2"/>
              <a:buChar char="ü"/>
            </a:pPr>
            <a:r>
              <a:rPr lang="en-US" dirty="0"/>
              <a:t>Higher HRV = more adaptive nervous system</a:t>
            </a:r>
          </a:p>
          <a:p>
            <a:pPr marL="742950" lvl="1" indent="-285750">
              <a:buFont typeface="Arial" panose="020B0604020202020204" pitchFamily="34" charset="0"/>
              <a:buChar char="•"/>
            </a:pPr>
            <a:r>
              <a:rPr lang="en-US" dirty="0"/>
              <a:t>Higher HRV associated with positive outcomes (physical &amp; mental health)</a:t>
            </a:r>
          </a:p>
          <a:p>
            <a:pPr marL="742950" lvl="1" indent="-285750">
              <a:buFont typeface="Arial" panose="020B0604020202020204" pitchFamily="34" charset="0"/>
              <a:buChar char="•"/>
            </a:pPr>
            <a:r>
              <a:rPr lang="en-US" dirty="0"/>
              <a:t>Reduced HRV associated with poor cardiovascular health outcomes, vascular diseases, mental disorders and cognitive impairments</a:t>
            </a:r>
            <a:endParaRPr lang="en-US" b="1" dirty="0"/>
          </a:p>
          <a:p>
            <a:endParaRPr lang="en-US" b="1" dirty="0"/>
          </a:p>
          <a:p>
            <a:r>
              <a:rPr lang="en-US" dirty="0"/>
              <a:t>Many systems influence HR at the same time, which operate on different time scales. HRV is itself distributed across different frequency bands, with a mix of </a:t>
            </a:r>
            <a:r>
              <a:rPr lang="en-US" b="1" dirty="0"/>
              <a:t>high</a:t>
            </a:r>
            <a:r>
              <a:rPr lang="en-US" dirty="0"/>
              <a:t> and </a:t>
            </a:r>
            <a:r>
              <a:rPr lang="en-US" b="1" dirty="0"/>
              <a:t>low frequency changes </a:t>
            </a:r>
            <a:r>
              <a:rPr lang="en-US" dirty="0"/>
              <a:t>corresponding to </a:t>
            </a:r>
            <a:r>
              <a:rPr lang="en-US" b="1" dirty="0"/>
              <a:t>different neurophysiological mechanisms</a:t>
            </a:r>
          </a:p>
        </p:txBody>
      </p:sp>
      <p:pic>
        <p:nvPicPr>
          <p:cNvPr id="9" name="Picture 2" descr="A participant's heart rate (HR in bpm) and heart rate variability (HRV... |  Download Scientific Diagram">
            <a:extLst>
              <a:ext uri="{FF2B5EF4-FFF2-40B4-BE49-F238E27FC236}">
                <a16:creationId xmlns:a16="http://schemas.microsoft.com/office/drawing/2014/main" id="{F7444E9E-D61C-7903-4810-A7F0503FD8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02104" y="1757794"/>
            <a:ext cx="5338303" cy="3906662"/>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Arrow Connector 10">
            <a:extLst>
              <a:ext uri="{FF2B5EF4-FFF2-40B4-BE49-F238E27FC236}">
                <a16:creationId xmlns:a16="http://schemas.microsoft.com/office/drawing/2014/main" id="{4F8A842E-37A0-36D0-EDE4-825C4A00C80B}"/>
              </a:ext>
            </a:extLst>
          </p:cNvPr>
          <p:cNvCxnSpPr>
            <a:cxnSpLocks/>
          </p:cNvCxnSpPr>
          <p:nvPr/>
        </p:nvCxnSpPr>
        <p:spPr>
          <a:xfrm>
            <a:off x="7729538" y="2114550"/>
            <a:ext cx="621506" cy="671513"/>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058A9E0-7F1E-DA81-82CD-F880B2C78F27}"/>
              </a:ext>
            </a:extLst>
          </p:cNvPr>
          <p:cNvCxnSpPr>
            <a:cxnSpLocks/>
          </p:cNvCxnSpPr>
          <p:nvPr/>
        </p:nvCxnSpPr>
        <p:spPr>
          <a:xfrm>
            <a:off x="8671185" y="2366963"/>
            <a:ext cx="557363" cy="83820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5098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Effect transition="in" filter="fade">
                                      <p:cBhvr>
                                        <p:cTn id="12" dur="500"/>
                                        <p:tgtEl>
                                          <p:spTgt spid="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6" end="6"/>
                                            </p:txEl>
                                          </p:spTgt>
                                        </p:tgtEl>
                                        <p:attrNameLst>
                                          <p:attrName>style.visibility</p:attrName>
                                        </p:attrNameLst>
                                      </p:cBhvr>
                                      <p:to>
                                        <p:strVal val="visible"/>
                                      </p:to>
                                    </p:set>
                                    <p:animEffect transition="in" filter="fade">
                                      <p:cBhvr>
                                        <p:cTn id="22"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729FB-533F-EDFA-8813-C59DCC57CFCD}"/>
              </a:ext>
            </a:extLst>
          </p:cNvPr>
          <p:cNvSpPr>
            <a:spLocks noGrp="1"/>
          </p:cNvSpPr>
          <p:nvPr>
            <p:ph type="title"/>
          </p:nvPr>
        </p:nvSpPr>
        <p:spPr/>
        <p:txBody>
          <a:bodyPr/>
          <a:lstStyle/>
          <a:p>
            <a:r>
              <a:rPr lang="fr-FR" dirty="0"/>
              <a:t>High vs. Low Frequency </a:t>
            </a:r>
            <a:r>
              <a:rPr lang="fr-FR" dirty="0" err="1"/>
              <a:t>Variability</a:t>
            </a:r>
            <a:endParaRPr lang="en-GB" dirty="0"/>
          </a:p>
        </p:txBody>
      </p:sp>
      <p:pic>
        <p:nvPicPr>
          <p:cNvPr id="3" name="Picture 2" descr="undefined">
            <a:extLst>
              <a:ext uri="{FF2B5EF4-FFF2-40B4-BE49-F238E27FC236}">
                <a16:creationId xmlns:a16="http://schemas.microsoft.com/office/drawing/2014/main" id="{05B3BBEA-89DD-A9F7-CC13-0974096624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330516" y="1450181"/>
            <a:ext cx="2809891" cy="524351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9A6D5EC-328B-3C80-54D9-4787AAFA90C9}"/>
              </a:ext>
            </a:extLst>
          </p:cNvPr>
          <p:cNvSpPr txBox="1"/>
          <p:nvPr/>
        </p:nvSpPr>
        <p:spPr>
          <a:xfrm>
            <a:off x="198237" y="1450181"/>
            <a:ext cx="8782133" cy="4524315"/>
          </a:xfrm>
          <a:prstGeom prst="rect">
            <a:avLst/>
          </a:prstGeom>
          <a:noFill/>
        </p:spPr>
        <p:txBody>
          <a:bodyPr wrap="square">
            <a:spAutoFit/>
          </a:bodyPr>
          <a:lstStyle/>
          <a:p>
            <a:r>
              <a:rPr lang="en-GB" b="1" dirty="0"/>
              <a:t>HRV contains a mix of variability at different time scales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b="1" dirty="0"/>
              <a:t>Rapid HR changes </a:t>
            </a:r>
            <a:r>
              <a:rPr lang="en-GB" dirty="0"/>
              <a:t>reflect the cardiac regulatory influences of the autonomic nervous system (ANS), in tandem with its dynamic interaction with cardiovascular and respiratory activities </a:t>
            </a:r>
            <a:r>
              <a:rPr lang="en-GB" sz="1100" dirty="0"/>
              <a:t>(Respiratory Sinus Arrythmia - RSA).</a:t>
            </a:r>
          </a:p>
          <a:p>
            <a:pPr marL="742950" lvl="1" indent="-285750">
              <a:buFont typeface="Arial" panose="020B0604020202020204" pitchFamily="34" charset="0"/>
              <a:buChar char="•"/>
            </a:pPr>
            <a:r>
              <a:rPr lang="en-GB" dirty="0"/>
              <a:t>Measures the “</a:t>
            </a:r>
            <a:r>
              <a:rPr lang="en-GB" b="1" dirty="0"/>
              <a:t>baroreflex</a:t>
            </a:r>
            <a:r>
              <a:rPr lang="en-GB" dirty="0"/>
              <a:t>”, </a:t>
            </a:r>
            <a:r>
              <a:rPr lang="en-US" dirty="0"/>
              <a:t>one of the body's homeostatic mechanisms that constantly adjust HR to maintain a steady blood pressure. </a:t>
            </a:r>
            <a:r>
              <a:rPr lang="en-GB" dirty="0"/>
              <a:t>The stronger the baroreflex, the more frequently the HR is adjusted to maintain a stable level of blood pressure. Greater high-frequency HRV = stronger baroreflex.</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b="1" dirty="0"/>
              <a:t>Slow HR changes </a:t>
            </a:r>
            <a:r>
              <a:rPr lang="en-GB" dirty="0"/>
              <a:t>reflect bodily fluctuations of lower frequency, such as circadian rhythms, sleep cycles, metabolism, and changes in body temperature and hormonal systems</a:t>
            </a:r>
          </a:p>
          <a:p>
            <a:pPr marL="285750" indent="-285750">
              <a:buFont typeface="Arial" panose="020B0604020202020204" pitchFamily="34" charset="0"/>
              <a:buChar char="•"/>
            </a:pPr>
            <a:endParaRPr lang="en-GB" dirty="0"/>
          </a:p>
          <a:p>
            <a:pPr marL="285750" indent="-285750">
              <a:buFont typeface="Wingdings" panose="05000000000000000000" pitchFamily="2" charset="2"/>
              <a:buChar char="ü"/>
            </a:pPr>
            <a:r>
              <a:rPr lang="en-GB" dirty="0"/>
              <a:t>In practice, the length of recordings naturally limits the sources of variability that can be quantified.</a:t>
            </a:r>
          </a:p>
        </p:txBody>
      </p:sp>
    </p:spTree>
    <p:extLst>
      <p:ext uri="{BB962C8B-B14F-4D97-AF65-F5344CB8AC3E}">
        <p14:creationId xmlns:p14="http://schemas.microsoft.com/office/powerpoint/2010/main" val="2923770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Effect transition="in" filter="fade">
                                      <p:cBhvr>
                                        <p:cTn id="12" dur="500"/>
                                        <p:tgtEl>
                                          <p:spTgt spid="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animEffect transition="in" filter="fade">
                                      <p:cBhvr>
                                        <p:cTn id="17" dur="500"/>
                                        <p:tgtEl>
                                          <p:spTgt spid="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7" end="7"/>
                                            </p:txEl>
                                          </p:spTgt>
                                        </p:tgtEl>
                                        <p:attrNameLst>
                                          <p:attrName>style.visibility</p:attrName>
                                        </p:attrNameLst>
                                      </p:cBhvr>
                                      <p:to>
                                        <p:strVal val="visible"/>
                                      </p:to>
                                    </p:set>
                                    <p:animEffect transition="in" filter="fade">
                                      <p:cBhvr>
                                        <p:cTn id="2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8F92C-2CF9-AE4D-2F13-B5E95027CDCD}"/>
              </a:ext>
            </a:extLst>
          </p:cNvPr>
          <p:cNvSpPr>
            <a:spLocks noGrp="1"/>
          </p:cNvSpPr>
          <p:nvPr>
            <p:ph type="title"/>
          </p:nvPr>
        </p:nvSpPr>
        <p:spPr/>
        <p:txBody>
          <a:bodyPr/>
          <a:lstStyle/>
          <a:p>
            <a:r>
              <a:rPr lang="fr-FR" dirty="0"/>
              <a:t>HRV indices</a:t>
            </a:r>
            <a:endParaRPr lang="en-GB" dirty="0"/>
          </a:p>
        </p:txBody>
      </p:sp>
      <p:sp>
        <p:nvSpPr>
          <p:cNvPr id="3" name="TextBox 2">
            <a:extLst>
              <a:ext uri="{FF2B5EF4-FFF2-40B4-BE49-F238E27FC236}">
                <a16:creationId xmlns:a16="http://schemas.microsoft.com/office/drawing/2014/main" id="{5B069971-FA17-5DEF-F17F-0053D3D9E7A0}"/>
              </a:ext>
            </a:extLst>
          </p:cNvPr>
          <p:cNvSpPr txBox="1"/>
          <p:nvPr/>
        </p:nvSpPr>
        <p:spPr>
          <a:xfrm>
            <a:off x="378618" y="1473000"/>
            <a:ext cx="7000875" cy="5178341"/>
          </a:xfrm>
          <a:prstGeom prst="rect">
            <a:avLst/>
          </a:prstGeom>
          <a:noFill/>
        </p:spPr>
        <p:txBody>
          <a:bodyPr wrap="square">
            <a:spAutoFit/>
          </a:bodyPr>
          <a:lstStyle/>
          <a:p>
            <a:r>
              <a:rPr lang="en-US" sz="1600" b="1" dirty="0"/>
              <a:t>HRV is a popular physiological “index”</a:t>
            </a:r>
          </a:p>
          <a:p>
            <a:pPr marL="285750" indent="-285750">
              <a:buFont typeface="Arial" panose="020B0604020202020204" pitchFamily="34" charset="0"/>
              <a:buChar char="•"/>
            </a:pPr>
            <a:r>
              <a:rPr lang="en-US" sz="1600" dirty="0"/>
              <a:t>But it is not a single “index”</a:t>
            </a:r>
          </a:p>
          <a:p>
            <a:pPr marL="285750" indent="-285750">
              <a:buFont typeface="Arial" panose="020B0604020202020204" pitchFamily="34" charset="0"/>
              <a:buChar char="•"/>
            </a:pPr>
            <a:r>
              <a:rPr lang="en-US" sz="1600" dirty="0"/>
              <a:t>More than 100 existing indices…</a:t>
            </a:r>
          </a:p>
          <a:p>
            <a:pPr marL="171450" indent="-171450">
              <a:buFont typeface="Arial" panose="020B0604020202020204" pitchFamily="34" charset="0"/>
              <a:buChar char="•"/>
            </a:pPr>
            <a:r>
              <a:rPr lang="en-US" sz="1600" b="1" dirty="0"/>
              <a:t>🔥 </a:t>
            </a:r>
            <a:r>
              <a:rPr lang="en-US" sz="1600" dirty="0"/>
              <a:t>Their </a:t>
            </a:r>
            <a:r>
              <a:rPr lang="en-US" sz="1600" b="1" dirty="0"/>
              <a:t>structure </a:t>
            </a:r>
            <a:r>
              <a:rPr lang="en-US" sz="1600" dirty="0"/>
              <a:t>and </a:t>
            </a:r>
            <a:r>
              <a:rPr lang="en-US" sz="1600" b="1" dirty="0"/>
              <a:t>organization</a:t>
            </a:r>
            <a:r>
              <a:rPr lang="en-US" sz="1600" dirty="0"/>
              <a:t> is an active area of research</a:t>
            </a:r>
          </a:p>
          <a:p>
            <a:endParaRPr lang="en-US" sz="1600" dirty="0"/>
          </a:p>
          <a:p>
            <a:r>
              <a:rPr lang="en-US" sz="1600" b="1" dirty="0"/>
              <a:t>Mathematical Classification </a:t>
            </a:r>
            <a:r>
              <a:rPr lang="en-US" sz="1050" dirty="0"/>
              <a:t>(practical approach)</a:t>
            </a:r>
            <a:endParaRPr lang="en-US" sz="1600" dirty="0"/>
          </a:p>
          <a:p>
            <a:pPr marL="285750" indent="-285750">
              <a:buFont typeface="Wingdings" panose="05000000000000000000" pitchFamily="2" charset="2"/>
              <a:buChar char="v"/>
            </a:pPr>
            <a:r>
              <a:rPr lang="en-US" sz="1600" b="1" dirty="0"/>
              <a:t>Time-domain: </a:t>
            </a:r>
            <a:r>
              <a:rPr lang="en-US" sz="1600" dirty="0"/>
              <a:t>SDNN, RMSSD, …</a:t>
            </a:r>
          </a:p>
          <a:p>
            <a:pPr marL="285750" indent="-285750">
              <a:buFont typeface="Wingdings" panose="05000000000000000000" pitchFamily="2" charset="2"/>
              <a:buChar char="v"/>
            </a:pPr>
            <a:r>
              <a:rPr lang="en-US" sz="1600" b="1" dirty="0"/>
              <a:t>Frequency-domain: </a:t>
            </a:r>
            <a:r>
              <a:rPr lang="en-US" sz="1600" dirty="0"/>
              <a:t>High/Low-frequency power, …</a:t>
            </a:r>
            <a:endParaRPr lang="en-US" sz="1600" b="1" dirty="0"/>
          </a:p>
          <a:p>
            <a:pPr marL="285750" indent="-285750">
              <a:buFont typeface="Wingdings" panose="05000000000000000000" pitchFamily="2" charset="2"/>
              <a:buChar char="v"/>
            </a:pPr>
            <a:r>
              <a:rPr lang="en-US" sz="1600" b="1" dirty="0"/>
              <a:t>Non-linear </a:t>
            </a:r>
            <a:r>
              <a:rPr lang="en-US" sz="1050" dirty="0"/>
              <a:t>(= “complexity”) </a:t>
            </a:r>
            <a:r>
              <a:rPr lang="en-US" sz="1600" b="1" dirty="0"/>
              <a:t>domain: </a:t>
            </a:r>
            <a:r>
              <a:rPr lang="en-US" sz="1600" dirty="0"/>
              <a:t>Entropy, fractal dimension, …</a:t>
            </a:r>
          </a:p>
          <a:p>
            <a:pPr marL="285750" indent="-285750">
              <a:buFont typeface="Wingdings" panose="05000000000000000000" pitchFamily="2" charset="2"/>
              <a:buChar char="ü"/>
            </a:pPr>
            <a:r>
              <a:rPr lang="en-US" sz="1600" dirty="0"/>
              <a:t>Problem: uninformative regarding functional role or statistical relationship </a:t>
            </a:r>
            <a:r>
              <a:rPr lang="en-US" sz="1050" dirty="0"/>
              <a:t>(e.g., different indices from different domains are equivalent: RMSSD = SD1)</a:t>
            </a:r>
          </a:p>
          <a:p>
            <a:pPr marL="285750" indent="-285750">
              <a:buFont typeface="Wingdings" panose="05000000000000000000" pitchFamily="2" charset="2"/>
              <a:buChar char="ü"/>
            </a:pPr>
            <a:endParaRPr lang="en-US" sz="1050" dirty="0"/>
          </a:p>
          <a:p>
            <a:r>
              <a:rPr lang="en-US" sz="1600" b="1" dirty="0"/>
              <a:t>Functional Classification</a:t>
            </a:r>
            <a:r>
              <a:rPr lang="en-US" sz="1050" b="1" dirty="0"/>
              <a:t> </a:t>
            </a:r>
            <a:r>
              <a:rPr lang="en-US" sz="1050" dirty="0"/>
              <a:t>(theoretical approach)</a:t>
            </a:r>
            <a:endParaRPr lang="en-US" sz="1050" b="1" dirty="0"/>
          </a:p>
          <a:p>
            <a:pPr marL="285750" indent="-285750">
              <a:buFont typeface="Wingdings" panose="05000000000000000000" pitchFamily="2" charset="2"/>
              <a:buChar char="v"/>
            </a:pPr>
            <a:r>
              <a:rPr lang="en-US" sz="1600" b="1" dirty="0"/>
              <a:t>Short-term variability</a:t>
            </a:r>
          </a:p>
          <a:p>
            <a:pPr marL="285750" indent="-285750">
              <a:buFont typeface="Wingdings" panose="05000000000000000000" pitchFamily="2" charset="2"/>
              <a:buChar char="v"/>
            </a:pPr>
            <a:r>
              <a:rPr lang="en-US" sz="1600" b="1" dirty="0"/>
              <a:t>Long-term variability</a:t>
            </a:r>
          </a:p>
          <a:p>
            <a:pPr marL="285750" indent="-285750">
              <a:buFont typeface="Wingdings" panose="05000000000000000000" pitchFamily="2" charset="2"/>
              <a:buChar char="ü"/>
            </a:pPr>
            <a:r>
              <a:rPr lang="en-US" sz="1600" dirty="0"/>
              <a:t>Problem: some indices might capture multiple “sources”. Requires a somewhat artificial distinction</a:t>
            </a:r>
          </a:p>
          <a:p>
            <a:pPr marL="285750" indent="-285750">
              <a:buFont typeface="Wingdings" panose="05000000000000000000" pitchFamily="2" charset="2"/>
              <a:buChar char="v"/>
            </a:pPr>
            <a:endParaRPr lang="en-US" sz="1600" b="1" dirty="0"/>
          </a:p>
          <a:p>
            <a:r>
              <a:rPr lang="en-US" sz="1600" b="1" dirty="0"/>
              <a:t>Statistical Classification</a:t>
            </a:r>
            <a:r>
              <a:rPr lang="en-US" sz="1050" b="1" dirty="0"/>
              <a:t> </a:t>
            </a:r>
            <a:r>
              <a:rPr lang="en-US" sz="1050" dirty="0"/>
              <a:t>(empirical approach)</a:t>
            </a:r>
            <a:endParaRPr lang="en-US" sz="1050" b="1" dirty="0"/>
          </a:p>
          <a:p>
            <a:pPr marL="285750" indent="-285750">
              <a:buFont typeface="Arial" panose="020B0604020202020204" pitchFamily="34" charset="0"/>
              <a:buChar char="•"/>
            </a:pPr>
            <a:r>
              <a:rPr lang="en-US" sz="1600" dirty="0"/>
              <a:t>Group items that correlate to each others</a:t>
            </a:r>
          </a:p>
          <a:p>
            <a:pPr marL="285750" indent="-285750">
              <a:buFont typeface="Arial" panose="020B0604020202020204" pitchFamily="34" charset="0"/>
              <a:buChar char="•"/>
            </a:pPr>
            <a:r>
              <a:rPr lang="en-US" sz="1600" dirty="0"/>
              <a:t>Work in progress </a:t>
            </a:r>
            <a:r>
              <a:rPr lang="en-US" sz="1050" dirty="0"/>
              <a:t>(e.g., </a:t>
            </a:r>
            <a:r>
              <a:rPr lang="en-US" sz="1050" i="1" dirty="0"/>
              <a:t>Pham et al., preprint</a:t>
            </a:r>
            <a:r>
              <a:rPr lang="en-US" sz="1050" dirty="0"/>
              <a:t>)</a:t>
            </a:r>
            <a:endParaRPr lang="en-US" sz="1600" dirty="0"/>
          </a:p>
        </p:txBody>
      </p:sp>
      <p:pic>
        <p:nvPicPr>
          <p:cNvPr id="4" name="Picture 3">
            <a:extLst>
              <a:ext uri="{FF2B5EF4-FFF2-40B4-BE49-F238E27FC236}">
                <a16:creationId xmlns:a16="http://schemas.microsoft.com/office/drawing/2014/main" id="{C9A289B7-F45C-B356-643B-A84DAFBF7ED7}"/>
              </a:ext>
            </a:extLst>
          </p:cNvPr>
          <p:cNvPicPr>
            <a:picLocks noChangeAspect="1"/>
          </p:cNvPicPr>
          <p:nvPr/>
        </p:nvPicPr>
        <p:blipFill>
          <a:blip r:embed="rId2"/>
          <a:stretch>
            <a:fillRect/>
          </a:stretch>
        </p:blipFill>
        <p:spPr>
          <a:xfrm>
            <a:off x="8532024" y="412730"/>
            <a:ext cx="3417089" cy="601633"/>
          </a:xfrm>
          <a:prstGeom prst="rect">
            <a:avLst/>
          </a:prstGeom>
          <a:ln>
            <a:solidFill>
              <a:schemeClr val="bg2">
                <a:lumMod val="90000"/>
              </a:schemeClr>
            </a:solidFill>
          </a:ln>
          <a:effectLst/>
        </p:spPr>
      </p:pic>
      <p:pic>
        <p:nvPicPr>
          <p:cNvPr id="6" name="Picture 5">
            <a:extLst>
              <a:ext uri="{FF2B5EF4-FFF2-40B4-BE49-F238E27FC236}">
                <a16:creationId xmlns:a16="http://schemas.microsoft.com/office/drawing/2014/main" id="{D7EC575E-5594-7548-7397-D61510C31948}"/>
              </a:ext>
            </a:extLst>
          </p:cNvPr>
          <p:cNvPicPr>
            <a:picLocks noChangeAspect="1"/>
          </p:cNvPicPr>
          <p:nvPr/>
        </p:nvPicPr>
        <p:blipFill>
          <a:blip r:embed="rId3"/>
          <a:stretch>
            <a:fillRect/>
          </a:stretch>
        </p:blipFill>
        <p:spPr>
          <a:xfrm>
            <a:off x="8532024" y="1014363"/>
            <a:ext cx="3417089" cy="2271642"/>
          </a:xfrm>
          <a:prstGeom prst="rect">
            <a:avLst/>
          </a:prstGeom>
          <a:ln>
            <a:solidFill>
              <a:schemeClr val="bg2">
                <a:lumMod val="90000"/>
              </a:schemeClr>
            </a:solidFill>
          </a:ln>
        </p:spPr>
      </p:pic>
      <p:pic>
        <p:nvPicPr>
          <p:cNvPr id="7" name="Picture 6" descr="A diagram of a heart rate&#10;&#10;Description automatically generated with low confidence">
            <a:extLst>
              <a:ext uri="{FF2B5EF4-FFF2-40B4-BE49-F238E27FC236}">
                <a16:creationId xmlns:a16="http://schemas.microsoft.com/office/drawing/2014/main" id="{DCCF840D-7222-20F9-9ABA-971CFEB6AE60}"/>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7360485" y="3429000"/>
            <a:ext cx="4534117" cy="3019722"/>
          </a:xfrm>
          <a:prstGeom prst="rect">
            <a:avLst/>
          </a:prstGeom>
        </p:spPr>
      </p:pic>
      <p:pic>
        <p:nvPicPr>
          <p:cNvPr id="9" name="Picture 8">
            <a:extLst>
              <a:ext uri="{FF2B5EF4-FFF2-40B4-BE49-F238E27FC236}">
                <a16:creationId xmlns:a16="http://schemas.microsoft.com/office/drawing/2014/main" id="{9B6340A3-8399-A151-EE48-DF1E8FD698F5}"/>
              </a:ext>
            </a:extLst>
          </p:cNvPr>
          <p:cNvPicPr>
            <a:picLocks noChangeAspect="1"/>
          </p:cNvPicPr>
          <p:nvPr/>
        </p:nvPicPr>
        <p:blipFill>
          <a:blip r:embed="rId5"/>
          <a:stretch>
            <a:fillRect/>
          </a:stretch>
        </p:blipFill>
        <p:spPr>
          <a:xfrm>
            <a:off x="9510695" y="6448722"/>
            <a:ext cx="2383907" cy="383451"/>
          </a:xfrm>
          <a:prstGeom prst="rect">
            <a:avLst/>
          </a:prstGeom>
          <a:ln>
            <a:noFill/>
          </a:ln>
        </p:spPr>
      </p:pic>
    </p:spTree>
    <p:extLst>
      <p:ext uri="{BB962C8B-B14F-4D97-AF65-F5344CB8AC3E}">
        <p14:creationId xmlns:p14="http://schemas.microsoft.com/office/powerpoint/2010/main" val="3378808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fade">
                                      <p:cBhvr>
                                        <p:cTn id="10" dur="500"/>
                                        <p:tgtEl>
                                          <p:spTgt spid="3">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Effect transition="in" filter="fade">
                                      <p:cBhvr>
                                        <p:cTn id="13" dur="500"/>
                                        <p:tgtEl>
                                          <p:spTgt spid="3">
                                            <p:txEl>
                                              <p:pRg st="7" end="7"/>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8" end="8"/>
                                            </p:txEl>
                                          </p:spTgt>
                                        </p:tgtEl>
                                        <p:attrNameLst>
                                          <p:attrName>style.visibility</p:attrName>
                                        </p:attrNameLst>
                                      </p:cBhvr>
                                      <p:to>
                                        <p:strVal val="visible"/>
                                      </p:to>
                                    </p:set>
                                    <p:animEffect transition="in" filter="fade">
                                      <p:cBhvr>
                                        <p:cTn id="16" dur="500"/>
                                        <p:tgtEl>
                                          <p:spTgt spid="3">
                                            <p:txEl>
                                              <p:pRg st="8" end="8"/>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par>
                                <p:cTn id="20" presetID="10"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fade">
                                      <p:cBhvr>
                                        <p:cTn id="27" dur="500"/>
                                        <p:tgtEl>
                                          <p:spTgt spid="3">
                                            <p:txEl>
                                              <p:pRg st="9" end="9"/>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11" end="11"/>
                                            </p:txEl>
                                          </p:spTgt>
                                        </p:tgtEl>
                                        <p:attrNameLst>
                                          <p:attrName>style.visibility</p:attrName>
                                        </p:attrNameLst>
                                      </p:cBhvr>
                                      <p:to>
                                        <p:strVal val="visible"/>
                                      </p:to>
                                    </p:set>
                                    <p:animEffect transition="in" filter="fade">
                                      <p:cBhvr>
                                        <p:cTn id="32" dur="500"/>
                                        <p:tgtEl>
                                          <p:spTgt spid="3">
                                            <p:txEl>
                                              <p:pRg st="11" end="11"/>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animEffect transition="in" filter="fade">
                                      <p:cBhvr>
                                        <p:cTn id="35" dur="500"/>
                                        <p:tgtEl>
                                          <p:spTgt spid="3">
                                            <p:txEl>
                                              <p:pRg st="12" end="12"/>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3">
                                            <p:txEl>
                                              <p:pRg st="13" end="13"/>
                                            </p:txEl>
                                          </p:spTgt>
                                        </p:tgtEl>
                                        <p:attrNameLst>
                                          <p:attrName>style.visibility</p:attrName>
                                        </p:attrNameLst>
                                      </p:cBhvr>
                                      <p:to>
                                        <p:strVal val="visible"/>
                                      </p:to>
                                    </p:set>
                                    <p:animEffect transition="in" filter="fade">
                                      <p:cBhvr>
                                        <p:cTn id="38" dur="500"/>
                                        <p:tgtEl>
                                          <p:spTgt spid="3">
                                            <p:txEl>
                                              <p:pRg st="13" end="13"/>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14" end="14"/>
                                            </p:txEl>
                                          </p:spTgt>
                                        </p:tgtEl>
                                        <p:attrNameLst>
                                          <p:attrName>style.visibility</p:attrName>
                                        </p:attrNameLst>
                                      </p:cBhvr>
                                      <p:to>
                                        <p:strVal val="visible"/>
                                      </p:to>
                                    </p:set>
                                    <p:animEffect transition="in" filter="fade">
                                      <p:cBhvr>
                                        <p:cTn id="43" dur="500"/>
                                        <p:tgtEl>
                                          <p:spTgt spid="3">
                                            <p:txEl>
                                              <p:pRg st="14" end="14"/>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
                                            <p:txEl>
                                              <p:pRg st="16" end="16"/>
                                            </p:txEl>
                                          </p:spTgt>
                                        </p:tgtEl>
                                        <p:attrNameLst>
                                          <p:attrName>style.visibility</p:attrName>
                                        </p:attrNameLst>
                                      </p:cBhvr>
                                      <p:to>
                                        <p:strVal val="visible"/>
                                      </p:to>
                                    </p:set>
                                    <p:animEffect transition="in" filter="fade">
                                      <p:cBhvr>
                                        <p:cTn id="48" dur="500"/>
                                        <p:tgtEl>
                                          <p:spTgt spid="3">
                                            <p:txEl>
                                              <p:pRg st="16" end="16"/>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3">
                                            <p:txEl>
                                              <p:pRg st="17" end="17"/>
                                            </p:txEl>
                                          </p:spTgt>
                                        </p:tgtEl>
                                        <p:attrNameLst>
                                          <p:attrName>style.visibility</p:attrName>
                                        </p:attrNameLst>
                                      </p:cBhvr>
                                      <p:to>
                                        <p:strVal val="visible"/>
                                      </p:to>
                                    </p:set>
                                    <p:animEffect transition="in" filter="fade">
                                      <p:cBhvr>
                                        <p:cTn id="51" dur="500"/>
                                        <p:tgtEl>
                                          <p:spTgt spid="3">
                                            <p:txEl>
                                              <p:pRg st="17" end="17"/>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3">
                                            <p:txEl>
                                              <p:pRg st="18" end="18"/>
                                            </p:txEl>
                                          </p:spTgt>
                                        </p:tgtEl>
                                        <p:attrNameLst>
                                          <p:attrName>style.visibility</p:attrName>
                                        </p:attrNameLst>
                                      </p:cBhvr>
                                      <p:to>
                                        <p:strVal val="visible"/>
                                      </p:to>
                                    </p:set>
                                    <p:animEffect transition="in" filter="fade">
                                      <p:cBhvr>
                                        <p:cTn id="54" dur="500"/>
                                        <p:tgtEl>
                                          <p:spTgt spid="3">
                                            <p:txEl>
                                              <p:pRg st="18" end="18"/>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fade">
                                      <p:cBhvr>
                                        <p:cTn id="57" dur="500"/>
                                        <p:tgtEl>
                                          <p:spTgt spid="7"/>
                                        </p:tgtEl>
                                      </p:cBhvr>
                                    </p:animEffect>
                                  </p:childTnLst>
                                </p:cTn>
                              </p:par>
                              <p:par>
                                <p:cTn id="58" presetID="10" presetClass="entr" presetSubtype="0" fill="hold" nodeType="withEffect">
                                  <p:stCondLst>
                                    <p:cond delay="0"/>
                                  </p:stCondLst>
                                  <p:childTnLst>
                                    <p:set>
                                      <p:cBhvr>
                                        <p:cTn id="59" dur="1" fill="hold">
                                          <p:stCondLst>
                                            <p:cond delay="0"/>
                                          </p:stCondLst>
                                        </p:cTn>
                                        <p:tgtEl>
                                          <p:spTgt spid="9"/>
                                        </p:tgtEl>
                                        <p:attrNameLst>
                                          <p:attrName>style.visibility</p:attrName>
                                        </p:attrNameLst>
                                      </p:cBhvr>
                                      <p:to>
                                        <p:strVal val="visible"/>
                                      </p:to>
                                    </p:set>
                                    <p:animEffect transition="in" filter="fade">
                                      <p:cBhvr>
                                        <p:cTn id="6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4AEC-0A96-B2C2-7E5D-E1BAB4F197A4}"/>
              </a:ext>
            </a:extLst>
          </p:cNvPr>
          <p:cNvSpPr>
            <a:spLocks noGrp="1"/>
          </p:cNvSpPr>
          <p:nvPr>
            <p:ph type="title"/>
          </p:nvPr>
        </p:nvSpPr>
        <p:spPr/>
        <p:txBody>
          <a:bodyPr/>
          <a:lstStyle/>
          <a:p>
            <a:r>
              <a:rPr lang="fr-FR" dirty="0" err="1"/>
              <a:t>Heart</a:t>
            </a:r>
            <a:r>
              <a:rPr lang="fr-FR" dirty="0"/>
              <a:t> Rate Fragmentation</a:t>
            </a:r>
            <a:endParaRPr lang="en-GB" dirty="0"/>
          </a:p>
        </p:txBody>
      </p:sp>
      <p:sp>
        <p:nvSpPr>
          <p:cNvPr id="4" name="TextBox 3">
            <a:extLst>
              <a:ext uri="{FF2B5EF4-FFF2-40B4-BE49-F238E27FC236}">
                <a16:creationId xmlns:a16="http://schemas.microsoft.com/office/drawing/2014/main" id="{F5668136-C8A3-0A40-22FD-2C6A666D52F6}"/>
              </a:ext>
            </a:extLst>
          </p:cNvPr>
          <p:cNvSpPr txBox="1"/>
          <p:nvPr/>
        </p:nvSpPr>
        <p:spPr>
          <a:xfrm>
            <a:off x="709863" y="2093842"/>
            <a:ext cx="6097604" cy="923330"/>
          </a:xfrm>
          <a:prstGeom prst="rect">
            <a:avLst/>
          </a:prstGeom>
          <a:noFill/>
        </p:spPr>
        <p:txBody>
          <a:bodyPr wrap="square">
            <a:spAutoFit/>
          </a:bodyPr>
          <a:lstStyle/>
          <a:p>
            <a:r>
              <a:rPr lang="en-GB" dirty="0"/>
              <a:t>https://www.researchgate.net/publication/375783851_Heart_rate_fragmentation_A_novel_analytic_approach_to_early_allostatic_load_detection_among_healthy_adults</a:t>
            </a:r>
          </a:p>
        </p:txBody>
      </p:sp>
      <p:pic>
        <p:nvPicPr>
          <p:cNvPr id="6" name="Picture 5">
            <a:extLst>
              <a:ext uri="{FF2B5EF4-FFF2-40B4-BE49-F238E27FC236}">
                <a16:creationId xmlns:a16="http://schemas.microsoft.com/office/drawing/2014/main" id="{B7C09CCC-D2D1-C6B8-6354-DF993F31E83C}"/>
              </a:ext>
            </a:extLst>
          </p:cNvPr>
          <p:cNvPicPr>
            <a:picLocks noChangeAspect="1"/>
          </p:cNvPicPr>
          <p:nvPr/>
        </p:nvPicPr>
        <p:blipFill>
          <a:blip r:embed="rId2"/>
          <a:stretch>
            <a:fillRect/>
          </a:stretch>
        </p:blipFill>
        <p:spPr>
          <a:xfrm>
            <a:off x="6930189" y="2093842"/>
            <a:ext cx="4649343" cy="3347024"/>
          </a:xfrm>
          <a:prstGeom prst="rect">
            <a:avLst/>
          </a:prstGeom>
          <a:ln>
            <a:solidFill>
              <a:schemeClr val="bg2"/>
            </a:solidFill>
          </a:ln>
        </p:spPr>
      </p:pic>
    </p:spTree>
    <p:extLst>
      <p:ext uri="{BB962C8B-B14F-4D97-AF65-F5344CB8AC3E}">
        <p14:creationId xmlns:p14="http://schemas.microsoft.com/office/powerpoint/2010/main" val="422962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FA87E-BA1D-F259-B1C3-0AEDAFAF2750}"/>
              </a:ext>
            </a:extLst>
          </p:cNvPr>
          <p:cNvSpPr>
            <a:spLocks noGrp="1"/>
          </p:cNvSpPr>
          <p:nvPr>
            <p:ph type="title"/>
          </p:nvPr>
        </p:nvSpPr>
        <p:spPr/>
        <p:txBody>
          <a:bodyPr/>
          <a:lstStyle/>
          <a:p>
            <a:r>
              <a:rPr lang="fr-FR" dirty="0"/>
              <a:t>Application - </a:t>
            </a:r>
            <a:r>
              <a:rPr lang="fr-FR" dirty="0" err="1"/>
              <a:t>Health</a:t>
            </a:r>
            <a:endParaRPr lang="en-GB" dirty="0"/>
          </a:p>
        </p:txBody>
      </p:sp>
      <p:sp>
        <p:nvSpPr>
          <p:cNvPr id="9" name="TextBox 8">
            <a:extLst>
              <a:ext uri="{FF2B5EF4-FFF2-40B4-BE49-F238E27FC236}">
                <a16:creationId xmlns:a16="http://schemas.microsoft.com/office/drawing/2014/main" id="{A93205CD-BFE3-B08F-0A76-1D607BE2FBB6}"/>
              </a:ext>
            </a:extLst>
          </p:cNvPr>
          <p:cNvSpPr txBox="1"/>
          <p:nvPr/>
        </p:nvSpPr>
        <p:spPr>
          <a:xfrm>
            <a:off x="172568" y="2296388"/>
            <a:ext cx="6704957" cy="3416320"/>
          </a:xfrm>
          <a:prstGeom prst="rect">
            <a:avLst/>
          </a:prstGeom>
          <a:noFill/>
        </p:spPr>
        <p:txBody>
          <a:bodyPr wrap="square">
            <a:spAutoFit/>
          </a:bodyPr>
          <a:lstStyle/>
          <a:p>
            <a:r>
              <a:rPr lang="en-GB" b="1" dirty="0"/>
              <a:t>Medicine</a:t>
            </a:r>
          </a:p>
          <a:p>
            <a:pPr marL="285750" indent="-285750">
              <a:buFont typeface="Arial" panose="020B0604020202020204" pitchFamily="34" charset="0"/>
              <a:buChar char="•"/>
            </a:pPr>
            <a:r>
              <a:rPr lang="en-GB" dirty="0"/>
              <a:t>Predictor of health &amp; disease</a:t>
            </a:r>
          </a:p>
          <a:p>
            <a:pPr marL="285750" indent="-285750">
              <a:buFont typeface="Arial" panose="020B0604020202020204" pitchFamily="34" charset="0"/>
              <a:buChar char="•"/>
            </a:pPr>
            <a:r>
              <a:rPr lang="en-GB" dirty="0"/>
              <a:t>Associated with mental health</a:t>
            </a:r>
          </a:p>
          <a:p>
            <a:pPr marL="742950" lvl="1" indent="-285750">
              <a:buFont typeface="Arial" panose="020B0604020202020204" pitchFamily="34" charset="0"/>
              <a:buChar char="•"/>
            </a:pPr>
            <a:endParaRPr lang="en-GB" dirty="0"/>
          </a:p>
          <a:p>
            <a:r>
              <a:rPr lang="en-GB" b="1" dirty="0"/>
              <a:t>Biofeedback</a:t>
            </a:r>
          </a:p>
          <a:p>
            <a:pPr marL="285750" indent="-285750">
              <a:buFont typeface="Arial" panose="020B0604020202020204" pitchFamily="34" charset="0"/>
              <a:buChar char="•"/>
            </a:pPr>
            <a:r>
              <a:rPr lang="en-GB" dirty="0"/>
              <a:t>Used in therapy (e.g., CBT) to teach that we can consciously (e.g., through breathing) modulate our physiological state (e.g., racing heart in anxiety)</a:t>
            </a:r>
          </a:p>
          <a:p>
            <a:pPr marL="285750" indent="-285750">
              <a:buFont typeface="Arial" panose="020B0604020202020204" pitchFamily="34" charset="0"/>
              <a:buChar char="•"/>
            </a:pPr>
            <a:r>
              <a:rPr lang="en-GB" dirty="0"/>
              <a:t>HRV used as a target index for various wellbeing programs (e.g., meditation, “Cardiac Coherence”, breathwork, …) </a:t>
            </a:r>
            <a:r>
              <a:rPr lang="en-GB" dirty="0">
                <a:solidFill>
                  <a:srgbClr val="0070C0"/>
                </a:solidFill>
              </a:rPr>
              <a:t>– </a:t>
            </a:r>
            <a:r>
              <a:rPr lang="en-GB" i="1" dirty="0">
                <a:solidFill>
                  <a:srgbClr val="0070C0"/>
                </a:solidFill>
              </a:rPr>
              <a:t>More or less scientifically grounded</a:t>
            </a:r>
          </a:p>
          <a:p>
            <a:pPr marL="742950" lvl="1" indent="-285750">
              <a:buFont typeface="Arial" panose="020B0604020202020204" pitchFamily="34" charset="0"/>
              <a:buChar char="•"/>
            </a:pPr>
            <a:endParaRPr lang="en-GB" dirty="0"/>
          </a:p>
        </p:txBody>
      </p:sp>
      <p:pic>
        <p:nvPicPr>
          <p:cNvPr id="1026" name="Picture 2" descr="7 Wearable Biofeedback Devices For HRV Training">
            <a:extLst>
              <a:ext uri="{FF2B5EF4-FFF2-40B4-BE49-F238E27FC236}">
                <a16:creationId xmlns:a16="http://schemas.microsoft.com/office/drawing/2014/main" id="{7A25B76A-D057-687A-6DBA-5E99F488682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93843" y="4545778"/>
            <a:ext cx="2122640" cy="2295104"/>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EB2ACBB6-B098-E41C-1773-621EED12656E}"/>
              </a:ext>
            </a:extLst>
          </p:cNvPr>
          <p:cNvGrpSpPr/>
          <p:nvPr/>
        </p:nvGrpSpPr>
        <p:grpSpPr>
          <a:xfrm>
            <a:off x="6840973" y="1390183"/>
            <a:ext cx="5070229" cy="1179186"/>
            <a:chOff x="6193631" y="2049584"/>
            <a:chExt cx="5070229" cy="1179186"/>
          </a:xfrm>
        </p:grpSpPr>
        <p:pic>
          <p:nvPicPr>
            <p:cNvPr id="5" name="Picture 4">
              <a:extLst>
                <a:ext uri="{FF2B5EF4-FFF2-40B4-BE49-F238E27FC236}">
                  <a16:creationId xmlns:a16="http://schemas.microsoft.com/office/drawing/2014/main" id="{EFFBFB7F-457B-89E7-85C0-5CDD1DF0077E}"/>
                </a:ext>
              </a:extLst>
            </p:cNvPr>
            <p:cNvPicPr>
              <a:picLocks noChangeAspect="1"/>
            </p:cNvPicPr>
            <p:nvPr/>
          </p:nvPicPr>
          <p:blipFill>
            <a:blip r:embed="rId3"/>
            <a:stretch>
              <a:fillRect/>
            </a:stretch>
          </p:blipFill>
          <p:spPr>
            <a:xfrm>
              <a:off x="6193631" y="2049584"/>
              <a:ext cx="5070229" cy="756843"/>
            </a:xfrm>
            <a:prstGeom prst="rect">
              <a:avLst/>
            </a:prstGeom>
          </p:spPr>
        </p:pic>
        <p:pic>
          <p:nvPicPr>
            <p:cNvPr id="8" name="Picture 7">
              <a:extLst>
                <a:ext uri="{FF2B5EF4-FFF2-40B4-BE49-F238E27FC236}">
                  <a16:creationId xmlns:a16="http://schemas.microsoft.com/office/drawing/2014/main" id="{D6369E76-DCCE-3C9B-2372-C0DF6BA9ACB4}"/>
                </a:ext>
              </a:extLst>
            </p:cNvPr>
            <p:cNvPicPr>
              <a:picLocks noChangeAspect="1"/>
            </p:cNvPicPr>
            <p:nvPr/>
          </p:nvPicPr>
          <p:blipFill>
            <a:blip r:embed="rId4"/>
            <a:stretch>
              <a:fillRect/>
            </a:stretch>
          </p:blipFill>
          <p:spPr>
            <a:xfrm>
              <a:off x="6193631" y="2798786"/>
              <a:ext cx="5070229" cy="429984"/>
            </a:xfrm>
            <a:prstGeom prst="rect">
              <a:avLst/>
            </a:prstGeom>
          </p:spPr>
        </p:pic>
        <p:cxnSp>
          <p:nvCxnSpPr>
            <p:cNvPr id="12" name="Straight Connector 11">
              <a:extLst>
                <a:ext uri="{FF2B5EF4-FFF2-40B4-BE49-F238E27FC236}">
                  <a16:creationId xmlns:a16="http://schemas.microsoft.com/office/drawing/2014/main" id="{28930FCB-0CF1-C2BF-9D85-F06320CF7094}"/>
                </a:ext>
              </a:extLst>
            </p:cNvPr>
            <p:cNvCxnSpPr>
              <a:cxnSpLocks/>
            </p:cNvCxnSpPr>
            <p:nvPr/>
          </p:nvCxnSpPr>
          <p:spPr>
            <a:xfrm>
              <a:off x="8336756" y="2936081"/>
              <a:ext cx="292710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0" name="Picture 19">
            <a:extLst>
              <a:ext uri="{FF2B5EF4-FFF2-40B4-BE49-F238E27FC236}">
                <a16:creationId xmlns:a16="http://schemas.microsoft.com/office/drawing/2014/main" id="{768D31ED-8482-E9E8-3841-CBCA567A8FDA}"/>
              </a:ext>
            </a:extLst>
          </p:cNvPr>
          <p:cNvPicPr>
            <a:picLocks noChangeAspect="1"/>
          </p:cNvPicPr>
          <p:nvPr/>
        </p:nvPicPr>
        <p:blipFill>
          <a:blip r:embed="rId5"/>
          <a:stretch>
            <a:fillRect/>
          </a:stretch>
        </p:blipFill>
        <p:spPr>
          <a:xfrm rot="21057920">
            <a:off x="4530926" y="2011935"/>
            <a:ext cx="3167632" cy="867276"/>
          </a:xfrm>
          <a:prstGeom prst="rect">
            <a:avLst/>
          </a:prstGeom>
          <a:ln>
            <a:solidFill>
              <a:schemeClr val="bg2"/>
            </a:solidFill>
          </a:ln>
        </p:spPr>
      </p:pic>
      <p:pic>
        <p:nvPicPr>
          <p:cNvPr id="22" name="Picture 21">
            <a:extLst>
              <a:ext uri="{FF2B5EF4-FFF2-40B4-BE49-F238E27FC236}">
                <a16:creationId xmlns:a16="http://schemas.microsoft.com/office/drawing/2014/main" id="{E83DDB90-972F-DDB0-3227-D124980B54EA}"/>
              </a:ext>
            </a:extLst>
          </p:cNvPr>
          <p:cNvPicPr>
            <a:picLocks noChangeAspect="1"/>
          </p:cNvPicPr>
          <p:nvPr/>
        </p:nvPicPr>
        <p:blipFill>
          <a:blip r:embed="rId6"/>
          <a:stretch>
            <a:fillRect/>
          </a:stretch>
        </p:blipFill>
        <p:spPr>
          <a:xfrm rot="268001">
            <a:off x="7564196" y="2496679"/>
            <a:ext cx="3295171" cy="727392"/>
          </a:xfrm>
          <a:prstGeom prst="rect">
            <a:avLst/>
          </a:prstGeom>
          <a:ln>
            <a:solidFill>
              <a:schemeClr val="bg2"/>
            </a:solidFill>
          </a:ln>
        </p:spPr>
      </p:pic>
      <p:grpSp>
        <p:nvGrpSpPr>
          <p:cNvPr id="27" name="Group 26">
            <a:extLst>
              <a:ext uri="{FF2B5EF4-FFF2-40B4-BE49-F238E27FC236}">
                <a16:creationId xmlns:a16="http://schemas.microsoft.com/office/drawing/2014/main" id="{2BE537DF-4E11-0ECC-1A4F-4641D214B939}"/>
              </a:ext>
            </a:extLst>
          </p:cNvPr>
          <p:cNvGrpSpPr/>
          <p:nvPr/>
        </p:nvGrpSpPr>
        <p:grpSpPr>
          <a:xfrm>
            <a:off x="7696491" y="3168890"/>
            <a:ext cx="3793316" cy="1376888"/>
            <a:chOff x="7125544" y="3311684"/>
            <a:chExt cx="3793316" cy="1376888"/>
          </a:xfrm>
        </p:grpSpPr>
        <p:pic>
          <p:nvPicPr>
            <p:cNvPr id="24" name="Picture 23">
              <a:extLst>
                <a:ext uri="{FF2B5EF4-FFF2-40B4-BE49-F238E27FC236}">
                  <a16:creationId xmlns:a16="http://schemas.microsoft.com/office/drawing/2014/main" id="{37812402-A7FB-9D53-DBB5-E78EBABBB043}"/>
                </a:ext>
              </a:extLst>
            </p:cNvPr>
            <p:cNvPicPr>
              <a:picLocks noChangeAspect="1"/>
            </p:cNvPicPr>
            <p:nvPr/>
          </p:nvPicPr>
          <p:blipFill>
            <a:blip r:embed="rId7"/>
            <a:stretch>
              <a:fillRect/>
            </a:stretch>
          </p:blipFill>
          <p:spPr>
            <a:xfrm>
              <a:off x="7164179" y="3311684"/>
              <a:ext cx="3754681" cy="1028927"/>
            </a:xfrm>
            <a:prstGeom prst="rect">
              <a:avLst/>
            </a:prstGeom>
            <a:ln>
              <a:noFill/>
            </a:ln>
          </p:spPr>
        </p:pic>
        <p:pic>
          <p:nvPicPr>
            <p:cNvPr id="26" name="Picture 25">
              <a:extLst>
                <a:ext uri="{FF2B5EF4-FFF2-40B4-BE49-F238E27FC236}">
                  <a16:creationId xmlns:a16="http://schemas.microsoft.com/office/drawing/2014/main" id="{DE8520FA-B838-EF0A-9F08-87BCF9932F75}"/>
                </a:ext>
              </a:extLst>
            </p:cNvPr>
            <p:cNvPicPr>
              <a:picLocks noChangeAspect="1"/>
            </p:cNvPicPr>
            <p:nvPr/>
          </p:nvPicPr>
          <p:blipFill>
            <a:blip r:embed="rId8"/>
            <a:stretch>
              <a:fillRect/>
            </a:stretch>
          </p:blipFill>
          <p:spPr>
            <a:xfrm>
              <a:off x="7125544" y="4303796"/>
              <a:ext cx="3793316" cy="384776"/>
            </a:xfrm>
            <a:prstGeom prst="rect">
              <a:avLst/>
            </a:prstGeom>
          </p:spPr>
        </p:pic>
      </p:grpSp>
      <p:pic>
        <p:nvPicPr>
          <p:cNvPr id="1028" name="Picture 4" descr="the-science-of-heart-coherence">
            <a:extLst>
              <a:ext uri="{FF2B5EF4-FFF2-40B4-BE49-F238E27FC236}">
                <a16:creationId xmlns:a16="http://schemas.microsoft.com/office/drawing/2014/main" id="{FCCD1B5D-2E04-9E11-674D-5D08C09236D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rot="287321">
            <a:off x="8666293" y="4900816"/>
            <a:ext cx="3426365" cy="16789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8379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animEffect transition="in" filter="fade">
                                      <p:cBhvr>
                                        <p:cTn id="7" dur="500"/>
                                        <p:tgtEl>
                                          <p:spTgt spid="9">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9">
                                            <p:txEl>
                                              <p:pRg st="5" end="5"/>
                                            </p:txEl>
                                          </p:spTgt>
                                        </p:tgtEl>
                                        <p:attrNameLst>
                                          <p:attrName>style.visibility</p:attrName>
                                        </p:attrNameLst>
                                      </p:cBhvr>
                                      <p:to>
                                        <p:strVal val="visible"/>
                                      </p:to>
                                    </p:set>
                                    <p:animEffect transition="in" filter="fade">
                                      <p:cBhvr>
                                        <p:cTn id="10" dur="500"/>
                                        <p:tgtEl>
                                          <p:spTgt spid="9">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fade">
                                      <p:cBhvr>
                                        <p:cTn id="13" dur="500"/>
                                        <p:tgtEl>
                                          <p:spTgt spid="102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9">
                                            <p:txEl>
                                              <p:pRg st="6" end="6"/>
                                            </p:txEl>
                                          </p:spTgt>
                                        </p:tgtEl>
                                        <p:attrNameLst>
                                          <p:attrName>style.visibility</p:attrName>
                                        </p:attrNameLst>
                                      </p:cBhvr>
                                      <p:to>
                                        <p:strVal val="visible"/>
                                      </p:to>
                                    </p:set>
                                    <p:animEffect transition="in" filter="fade">
                                      <p:cBhvr>
                                        <p:cTn id="18" dur="500"/>
                                        <p:tgtEl>
                                          <p:spTgt spid="9">
                                            <p:txEl>
                                              <p:pRg st="6" end="6"/>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028"/>
                                        </p:tgtEl>
                                        <p:attrNameLst>
                                          <p:attrName>style.visibility</p:attrName>
                                        </p:attrNameLst>
                                      </p:cBhvr>
                                      <p:to>
                                        <p:strVal val="visible"/>
                                      </p:to>
                                    </p:set>
                                    <p:animEffect transition="in" filter="fade">
                                      <p:cBhvr>
                                        <p:cTn id="21"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FF546-D0B1-E090-E01A-E827256E9CA1}"/>
              </a:ext>
            </a:extLst>
          </p:cNvPr>
          <p:cNvSpPr>
            <a:spLocks noGrp="1"/>
          </p:cNvSpPr>
          <p:nvPr>
            <p:ph type="title"/>
          </p:nvPr>
        </p:nvSpPr>
        <p:spPr/>
        <p:txBody>
          <a:bodyPr/>
          <a:lstStyle/>
          <a:p>
            <a:r>
              <a:rPr lang="fr-FR" dirty="0"/>
              <a:t>Application - </a:t>
            </a:r>
            <a:r>
              <a:rPr lang="fr-FR" dirty="0" err="1"/>
              <a:t>Neuropsychology</a:t>
            </a:r>
            <a:endParaRPr lang="en-GB" dirty="0"/>
          </a:p>
        </p:txBody>
      </p:sp>
      <p:pic>
        <p:nvPicPr>
          <p:cNvPr id="4" name="Picture 3">
            <a:extLst>
              <a:ext uri="{FF2B5EF4-FFF2-40B4-BE49-F238E27FC236}">
                <a16:creationId xmlns:a16="http://schemas.microsoft.com/office/drawing/2014/main" id="{75568206-60D2-4F61-F694-142535247D18}"/>
              </a:ext>
            </a:extLst>
          </p:cNvPr>
          <p:cNvPicPr>
            <a:picLocks noChangeAspect="1"/>
          </p:cNvPicPr>
          <p:nvPr/>
        </p:nvPicPr>
        <p:blipFill>
          <a:blip r:embed="rId3"/>
          <a:stretch>
            <a:fillRect/>
          </a:stretch>
        </p:blipFill>
        <p:spPr>
          <a:xfrm>
            <a:off x="8008178" y="1200151"/>
            <a:ext cx="4025742" cy="2014536"/>
          </a:xfrm>
          <a:prstGeom prst="rect">
            <a:avLst/>
          </a:prstGeom>
          <a:ln>
            <a:solidFill>
              <a:schemeClr val="bg2"/>
            </a:solidFill>
          </a:ln>
        </p:spPr>
      </p:pic>
      <p:sp>
        <p:nvSpPr>
          <p:cNvPr id="5" name="TextBox 4">
            <a:extLst>
              <a:ext uri="{FF2B5EF4-FFF2-40B4-BE49-F238E27FC236}">
                <a16:creationId xmlns:a16="http://schemas.microsoft.com/office/drawing/2014/main" id="{1242909C-3CDC-8315-3EF2-111C9DFC5EFE}"/>
              </a:ext>
            </a:extLst>
          </p:cNvPr>
          <p:cNvSpPr txBox="1"/>
          <p:nvPr/>
        </p:nvSpPr>
        <p:spPr>
          <a:xfrm>
            <a:off x="0" y="1527440"/>
            <a:ext cx="7936706" cy="5047536"/>
          </a:xfrm>
          <a:prstGeom prst="rect">
            <a:avLst/>
          </a:prstGeom>
          <a:noFill/>
        </p:spPr>
        <p:txBody>
          <a:bodyPr wrap="square">
            <a:spAutoFit/>
          </a:bodyPr>
          <a:lstStyle/>
          <a:p>
            <a:pPr lvl="1"/>
            <a:r>
              <a:rPr lang="fr-FR" b="1" dirty="0" err="1"/>
              <a:t>Correlation</a:t>
            </a:r>
            <a:r>
              <a:rPr lang="fr-FR" b="1" dirty="0"/>
              <a:t>  </a:t>
            </a:r>
            <a:r>
              <a:rPr lang="fr-FR" b="1" dirty="0" err="1"/>
              <a:t>between</a:t>
            </a:r>
            <a:r>
              <a:rPr lang="fr-FR" b="1" dirty="0"/>
              <a:t> HRV and cognitive </a:t>
            </a:r>
            <a:r>
              <a:rPr lang="fr-FR" b="1" dirty="0" err="1"/>
              <a:t>abilities</a:t>
            </a:r>
            <a:endParaRPr lang="fr-FR" b="1" dirty="0"/>
          </a:p>
          <a:p>
            <a:pPr marL="742950" lvl="1" indent="-285750">
              <a:buFont typeface="Wingdings" panose="05000000000000000000" pitchFamily="2" charset="2"/>
              <a:buChar char="ü"/>
            </a:pPr>
            <a:r>
              <a:rPr lang="en-US" dirty="0"/>
              <a:t>HRV is correlated with better executive functions </a:t>
            </a:r>
            <a:r>
              <a:rPr lang="en-US" sz="1100" dirty="0"/>
              <a:t>(Williams et al., 2019)</a:t>
            </a:r>
          </a:p>
          <a:p>
            <a:pPr marL="1200150" lvl="2" indent="-285750">
              <a:buFont typeface="Arial" panose="020B0604020202020204" pitchFamily="34" charset="0"/>
              <a:buChar char="•"/>
            </a:pPr>
            <a:r>
              <a:rPr lang="en-US" sz="1400" dirty="0"/>
              <a:t>Working memory</a:t>
            </a:r>
          </a:p>
          <a:p>
            <a:pPr marL="1200150" lvl="2" indent="-285750">
              <a:buFont typeface="Arial" panose="020B0604020202020204" pitchFamily="34" charset="0"/>
              <a:buChar char="•"/>
            </a:pPr>
            <a:r>
              <a:rPr lang="en-US" sz="1400" dirty="0"/>
              <a:t>Inhibition</a:t>
            </a:r>
          </a:p>
          <a:p>
            <a:pPr marL="1200150" lvl="2" indent="-285750">
              <a:buFont typeface="Arial" panose="020B0604020202020204" pitchFamily="34" charset="0"/>
              <a:buChar char="•"/>
            </a:pPr>
            <a:r>
              <a:rPr lang="en-US" sz="1400" dirty="0"/>
              <a:t>Flexibility</a:t>
            </a:r>
          </a:p>
          <a:p>
            <a:pPr marL="1200150" lvl="2" indent="-285750">
              <a:buFont typeface="Arial" panose="020B0604020202020204" pitchFamily="34" charset="0"/>
              <a:buChar char="•"/>
            </a:pPr>
            <a:r>
              <a:rPr lang="en-US" sz="1400" dirty="0"/>
              <a:t>Attention</a:t>
            </a:r>
          </a:p>
          <a:p>
            <a:pPr marL="1200150" lvl="2" indent="-285750">
              <a:buFont typeface="Arial" panose="020B0604020202020204" pitchFamily="34" charset="0"/>
              <a:buChar char="•"/>
            </a:pPr>
            <a:r>
              <a:rPr lang="en-US" sz="1400" dirty="0"/>
              <a:t>…</a:t>
            </a:r>
          </a:p>
          <a:p>
            <a:pPr marL="742950" lvl="1" indent="-285750">
              <a:buFont typeface="Wingdings" panose="05000000000000000000" pitchFamily="2" charset="2"/>
              <a:buChar char="ü"/>
            </a:pPr>
            <a:r>
              <a:rPr lang="en-US" dirty="0"/>
              <a:t>HRV is correlated with better emotion regulation skills </a:t>
            </a:r>
            <a:r>
              <a:rPr lang="en-US" sz="1100" dirty="0"/>
              <a:t>(Sakaki et al., 2016)</a:t>
            </a:r>
          </a:p>
          <a:p>
            <a:pPr marL="1200150" lvl="2" indent="-285750">
              <a:buFont typeface="Arial" panose="020B0604020202020204" pitchFamily="34" charset="0"/>
              <a:buChar char="•"/>
            </a:pPr>
            <a:r>
              <a:rPr lang="en-US" sz="1400" dirty="0"/>
              <a:t>HRV was associated with stronger connectivity between amygdala-medial prefrontal cortex (</a:t>
            </a:r>
            <a:r>
              <a:rPr lang="en-US" sz="1400" dirty="0" err="1"/>
              <a:t>mPFC</a:t>
            </a:r>
            <a:r>
              <a:rPr lang="en-US" sz="1400" dirty="0"/>
              <a:t>)</a:t>
            </a:r>
          </a:p>
          <a:p>
            <a:pPr marL="1200150" lvl="2" indent="-285750">
              <a:buFont typeface="Arial" panose="020B0604020202020204" pitchFamily="34" charset="0"/>
              <a:buChar char="•"/>
            </a:pPr>
            <a:endParaRPr lang="en-GB" sz="1400" dirty="0"/>
          </a:p>
          <a:p>
            <a:pPr lvl="1"/>
            <a:r>
              <a:rPr lang="fr-FR" b="1" dirty="0" err="1"/>
              <a:t>Predictor</a:t>
            </a:r>
            <a:r>
              <a:rPr lang="fr-FR" b="1" dirty="0"/>
              <a:t> of </a:t>
            </a:r>
            <a:r>
              <a:rPr lang="fr-FR" b="1" dirty="0" err="1"/>
              <a:t>neurological</a:t>
            </a:r>
            <a:r>
              <a:rPr lang="fr-FR" b="1" dirty="0"/>
              <a:t> </a:t>
            </a:r>
            <a:r>
              <a:rPr lang="fr-FR" b="1" dirty="0" err="1"/>
              <a:t>disorders</a:t>
            </a:r>
            <a:endParaRPr lang="fr-FR" b="1" dirty="0"/>
          </a:p>
          <a:p>
            <a:pPr marL="742950" lvl="1" indent="-285750">
              <a:buFont typeface="Wingdings" panose="05000000000000000000" pitchFamily="2" charset="2"/>
              <a:buChar char="ü"/>
            </a:pPr>
            <a:r>
              <a:rPr lang="en-US" sz="1400" dirty="0"/>
              <a:t>Early marker of cognitive impairment and Dementia </a:t>
            </a:r>
            <a:r>
              <a:rPr lang="en-US" sz="800" dirty="0"/>
              <a:t>(Forte et al., 2019)</a:t>
            </a:r>
          </a:p>
          <a:p>
            <a:pPr marL="742950" lvl="1" indent="-285750">
              <a:buFont typeface="Wingdings" panose="05000000000000000000" pitchFamily="2" charset="2"/>
              <a:buChar char="ü"/>
            </a:pPr>
            <a:r>
              <a:rPr lang="en-US" sz="1400" dirty="0"/>
              <a:t>Sensitive to Mild traumatic brain injury (</a:t>
            </a:r>
            <a:r>
              <a:rPr lang="en-US" sz="1400" dirty="0" err="1"/>
              <a:t>mTBI</a:t>
            </a:r>
            <a:r>
              <a:rPr lang="en-US" sz="1400" dirty="0"/>
              <a:t>) and concussion (during the acute phase)</a:t>
            </a:r>
          </a:p>
          <a:p>
            <a:pPr marL="742950" lvl="1" indent="-285750">
              <a:buFont typeface="Wingdings" panose="05000000000000000000" pitchFamily="2" charset="2"/>
              <a:buChar char="ü"/>
            </a:pPr>
            <a:r>
              <a:rPr lang="en-US" sz="1400" dirty="0"/>
              <a:t>HRV lower in migraine</a:t>
            </a:r>
          </a:p>
          <a:p>
            <a:pPr marL="742950" lvl="1" indent="-285750">
              <a:buFont typeface="Wingdings" panose="05000000000000000000" pitchFamily="2" charset="2"/>
              <a:buChar char="ü"/>
            </a:pPr>
            <a:r>
              <a:rPr lang="en-US" sz="1400" dirty="0"/>
              <a:t>HRV predictive of stroke</a:t>
            </a:r>
          </a:p>
          <a:p>
            <a:pPr marL="742950" lvl="1" indent="-285750">
              <a:buFont typeface="Wingdings" panose="05000000000000000000" pitchFamily="2" charset="2"/>
              <a:buChar char="ü"/>
            </a:pPr>
            <a:r>
              <a:rPr lang="en-US" sz="1400" dirty="0"/>
              <a:t>Epilepsy: HRV increases before seizure onset</a:t>
            </a:r>
          </a:p>
          <a:p>
            <a:pPr marL="742950" lvl="1" indent="-285750">
              <a:buFont typeface="Wingdings" panose="05000000000000000000" pitchFamily="2" charset="2"/>
              <a:buChar char="ü"/>
            </a:pPr>
            <a:r>
              <a:rPr lang="en-US" sz="1400" dirty="0"/>
              <a:t>…</a:t>
            </a:r>
          </a:p>
          <a:p>
            <a:pPr marL="742950" lvl="1" indent="-285750">
              <a:buFont typeface="Wingdings" panose="05000000000000000000" pitchFamily="2" charset="2"/>
              <a:buChar char="ü"/>
            </a:pPr>
            <a:endParaRPr lang="en-US" dirty="0"/>
          </a:p>
          <a:p>
            <a:pPr lvl="1"/>
            <a:r>
              <a:rPr lang="en-US" b="1" dirty="0"/>
              <a:t>Psychopathology</a:t>
            </a:r>
          </a:p>
          <a:p>
            <a:pPr marL="628650" lvl="1" indent="-171450">
              <a:buFont typeface="Wingdings" panose="05000000000000000000" pitchFamily="2" charset="2"/>
              <a:buChar char="ü"/>
            </a:pPr>
            <a:r>
              <a:rPr lang="en-US" sz="1400" dirty="0"/>
              <a:t>Anxiety, Schizophrenia, … </a:t>
            </a:r>
            <a:r>
              <a:rPr lang="en-US" sz="800" dirty="0"/>
              <a:t>(</a:t>
            </a:r>
            <a:r>
              <a:rPr lang="en-US" sz="800" dirty="0" err="1"/>
              <a:t>Arakiki</a:t>
            </a:r>
            <a:r>
              <a:rPr lang="en-US" sz="800" dirty="0"/>
              <a:t> et al., 2023)</a:t>
            </a:r>
            <a:endParaRPr lang="en-US" sz="1400" b="1" dirty="0"/>
          </a:p>
        </p:txBody>
      </p:sp>
      <p:pic>
        <p:nvPicPr>
          <p:cNvPr id="7" name="Picture 6">
            <a:extLst>
              <a:ext uri="{FF2B5EF4-FFF2-40B4-BE49-F238E27FC236}">
                <a16:creationId xmlns:a16="http://schemas.microsoft.com/office/drawing/2014/main" id="{3E1E953E-40D7-733D-BF5D-C521470796A9}"/>
              </a:ext>
            </a:extLst>
          </p:cNvPr>
          <p:cNvPicPr>
            <a:picLocks noChangeAspect="1"/>
          </p:cNvPicPr>
          <p:nvPr/>
        </p:nvPicPr>
        <p:blipFill>
          <a:blip r:embed="rId4"/>
          <a:stretch>
            <a:fillRect/>
          </a:stretch>
        </p:blipFill>
        <p:spPr>
          <a:xfrm>
            <a:off x="8007518" y="3574602"/>
            <a:ext cx="4026402" cy="2557755"/>
          </a:xfrm>
          <a:prstGeom prst="rect">
            <a:avLst/>
          </a:prstGeom>
          <a:ln>
            <a:solidFill>
              <a:schemeClr val="bg2"/>
            </a:solidFill>
          </a:ln>
        </p:spPr>
      </p:pic>
    </p:spTree>
    <p:extLst>
      <p:ext uri="{BB962C8B-B14F-4D97-AF65-F5344CB8AC3E}">
        <p14:creationId xmlns:p14="http://schemas.microsoft.com/office/powerpoint/2010/main" val="2396605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0" end="10"/>
                                            </p:txEl>
                                          </p:spTgt>
                                        </p:tgtEl>
                                        <p:attrNameLst>
                                          <p:attrName>style.visibility</p:attrName>
                                        </p:attrNameLst>
                                      </p:cBhvr>
                                      <p:to>
                                        <p:strVal val="visible"/>
                                      </p:to>
                                    </p:set>
                                    <p:animEffect transition="in" filter="fade">
                                      <p:cBhvr>
                                        <p:cTn id="7" dur="500"/>
                                        <p:tgtEl>
                                          <p:spTgt spid="5">
                                            <p:txEl>
                                              <p:pRg st="10" end="1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1" end="11"/>
                                            </p:txEl>
                                          </p:spTgt>
                                        </p:tgtEl>
                                        <p:attrNameLst>
                                          <p:attrName>style.visibility</p:attrName>
                                        </p:attrNameLst>
                                      </p:cBhvr>
                                      <p:to>
                                        <p:strVal val="visible"/>
                                      </p:to>
                                    </p:set>
                                    <p:animEffect transition="in" filter="fade">
                                      <p:cBhvr>
                                        <p:cTn id="10" dur="500"/>
                                        <p:tgtEl>
                                          <p:spTgt spid="5">
                                            <p:txEl>
                                              <p:pRg st="11" end="1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12" end="12"/>
                                            </p:txEl>
                                          </p:spTgt>
                                        </p:tgtEl>
                                        <p:attrNameLst>
                                          <p:attrName>style.visibility</p:attrName>
                                        </p:attrNameLst>
                                      </p:cBhvr>
                                      <p:to>
                                        <p:strVal val="visible"/>
                                      </p:to>
                                    </p:set>
                                    <p:animEffect transition="in" filter="fade">
                                      <p:cBhvr>
                                        <p:cTn id="13" dur="500"/>
                                        <p:tgtEl>
                                          <p:spTgt spid="5">
                                            <p:txEl>
                                              <p:pRg st="12" end="1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13" end="13"/>
                                            </p:txEl>
                                          </p:spTgt>
                                        </p:tgtEl>
                                        <p:attrNameLst>
                                          <p:attrName>style.visibility</p:attrName>
                                        </p:attrNameLst>
                                      </p:cBhvr>
                                      <p:to>
                                        <p:strVal val="visible"/>
                                      </p:to>
                                    </p:set>
                                    <p:animEffect transition="in" filter="fade">
                                      <p:cBhvr>
                                        <p:cTn id="16" dur="500"/>
                                        <p:tgtEl>
                                          <p:spTgt spid="5">
                                            <p:txEl>
                                              <p:pRg st="13" end="1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xEl>
                                              <p:pRg st="14" end="14"/>
                                            </p:txEl>
                                          </p:spTgt>
                                        </p:tgtEl>
                                        <p:attrNameLst>
                                          <p:attrName>style.visibility</p:attrName>
                                        </p:attrNameLst>
                                      </p:cBhvr>
                                      <p:to>
                                        <p:strVal val="visible"/>
                                      </p:to>
                                    </p:set>
                                    <p:animEffect transition="in" filter="fade">
                                      <p:cBhvr>
                                        <p:cTn id="19" dur="500"/>
                                        <p:tgtEl>
                                          <p:spTgt spid="5">
                                            <p:txEl>
                                              <p:pRg st="14" end="1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5">
                                            <p:txEl>
                                              <p:pRg st="15" end="15"/>
                                            </p:txEl>
                                          </p:spTgt>
                                        </p:tgtEl>
                                        <p:attrNameLst>
                                          <p:attrName>style.visibility</p:attrName>
                                        </p:attrNameLst>
                                      </p:cBhvr>
                                      <p:to>
                                        <p:strVal val="visible"/>
                                      </p:to>
                                    </p:set>
                                    <p:animEffect transition="in" filter="fade">
                                      <p:cBhvr>
                                        <p:cTn id="22" dur="500"/>
                                        <p:tgtEl>
                                          <p:spTgt spid="5">
                                            <p:txEl>
                                              <p:pRg st="15" end="1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5">
                                            <p:txEl>
                                              <p:pRg st="16" end="16"/>
                                            </p:txEl>
                                          </p:spTgt>
                                        </p:tgtEl>
                                        <p:attrNameLst>
                                          <p:attrName>style.visibility</p:attrName>
                                        </p:attrNameLst>
                                      </p:cBhvr>
                                      <p:to>
                                        <p:strVal val="visible"/>
                                      </p:to>
                                    </p:set>
                                    <p:animEffect transition="in" filter="fade">
                                      <p:cBhvr>
                                        <p:cTn id="25" dur="500"/>
                                        <p:tgtEl>
                                          <p:spTgt spid="5">
                                            <p:txEl>
                                              <p:pRg st="16" end="1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5">
                                            <p:txEl>
                                              <p:pRg st="18" end="18"/>
                                            </p:txEl>
                                          </p:spTgt>
                                        </p:tgtEl>
                                        <p:attrNameLst>
                                          <p:attrName>style.visibility</p:attrName>
                                        </p:attrNameLst>
                                      </p:cBhvr>
                                      <p:to>
                                        <p:strVal val="visible"/>
                                      </p:to>
                                    </p:set>
                                    <p:animEffect transition="in" filter="fade">
                                      <p:cBhvr>
                                        <p:cTn id="28" dur="500"/>
                                        <p:tgtEl>
                                          <p:spTgt spid="5">
                                            <p:txEl>
                                              <p:pRg st="18" end="18"/>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5">
                                            <p:txEl>
                                              <p:pRg st="19" end="19"/>
                                            </p:txEl>
                                          </p:spTgt>
                                        </p:tgtEl>
                                        <p:attrNameLst>
                                          <p:attrName>style.visibility</p:attrName>
                                        </p:attrNameLst>
                                      </p:cBhvr>
                                      <p:to>
                                        <p:strVal val="visible"/>
                                      </p:to>
                                    </p:set>
                                    <p:animEffect transition="in" filter="fade">
                                      <p:cBhvr>
                                        <p:cTn id="31" dur="500"/>
                                        <p:tgtEl>
                                          <p:spTgt spid="5">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FA87E-BA1D-F259-B1C3-0AEDAFAF2750}"/>
              </a:ext>
            </a:extLst>
          </p:cNvPr>
          <p:cNvSpPr>
            <a:spLocks noGrp="1"/>
          </p:cNvSpPr>
          <p:nvPr>
            <p:ph type="title"/>
          </p:nvPr>
        </p:nvSpPr>
        <p:spPr>
          <a:xfrm>
            <a:off x="626137" y="265759"/>
            <a:ext cx="10939725" cy="780153"/>
          </a:xfrm>
        </p:spPr>
        <p:txBody>
          <a:bodyPr/>
          <a:lstStyle/>
          <a:p>
            <a:r>
              <a:rPr lang="fr-FR" dirty="0"/>
              <a:t>Application – </a:t>
            </a:r>
            <a:r>
              <a:rPr lang="fr-FR" dirty="0" err="1"/>
              <a:t>Consciousness</a:t>
            </a:r>
            <a:r>
              <a:rPr lang="fr-FR" dirty="0"/>
              <a:t> science</a:t>
            </a:r>
            <a:endParaRPr lang="en-GB" dirty="0"/>
          </a:p>
        </p:txBody>
      </p:sp>
      <p:sp>
        <p:nvSpPr>
          <p:cNvPr id="9" name="TextBox 8">
            <a:extLst>
              <a:ext uri="{FF2B5EF4-FFF2-40B4-BE49-F238E27FC236}">
                <a16:creationId xmlns:a16="http://schemas.microsoft.com/office/drawing/2014/main" id="{A93205CD-BFE3-B08F-0A76-1D607BE2FBB6}"/>
              </a:ext>
            </a:extLst>
          </p:cNvPr>
          <p:cNvSpPr txBox="1"/>
          <p:nvPr/>
        </p:nvSpPr>
        <p:spPr>
          <a:xfrm>
            <a:off x="217335" y="2575886"/>
            <a:ext cx="6190608" cy="2862322"/>
          </a:xfrm>
          <a:prstGeom prst="rect">
            <a:avLst/>
          </a:prstGeom>
          <a:noFill/>
        </p:spPr>
        <p:txBody>
          <a:bodyPr wrap="square">
            <a:spAutoFit/>
          </a:bodyPr>
          <a:lstStyle/>
          <a:p>
            <a:r>
              <a:rPr lang="en-GB" b="1" dirty="0"/>
              <a:t>Is HRV a potential biomarker of the phenomenology of our conscious experience?</a:t>
            </a:r>
          </a:p>
          <a:p>
            <a:endParaRPr lang="en-GB" dirty="0"/>
          </a:p>
          <a:p>
            <a:r>
              <a:rPr lang="en-GB" b="1" dirty="0"/>
              <a:t>Rosas et al., (2023)</a:t>
            </a:r>
          </a:p>
          <a:p>
            <a:r>
              <a:rPr lang="en-GB" dirty="0"/>
              <a:t>HRV related to phenomenological features / sense of reality during </a:t>
            </a:r>
            <a:r>
              <a:rPr lang="fr-FR" dirty="0" err="1"/>
              <a:t>psychedelic</a:t>
            </a:r>
            <a:r>
              <a:rPr lang="fr-FR" dirty="0"/>
              <a:t> </a:t>
            </a:r>
            <a:r>
              <a:rPr lang="fr-FR" dirty="0" err="1"/>
              <a:t>experiences</a:t>
            </a:r>
            <a:r>
              <a:rPr lang="fr-FR" dirty="0"/>
              <a:t> (e.g., </a:t>
            </a:r>
            <a:r>
              <a:rPr lang="fr-FR" dirty="0" err="1"/>
              <a:t>with</a:t>
            </a:r>
            <a:r>
              <a:rPr lang="fr-FR" dirty="0"/>
              <a:t> LSD and DMT)</a:t>
            </a:r>
          </a:p>
          <a:p>
            <a:endParaRPr lang="fr-FR" dirty="0"/>
          </a:p>
          <a:p>
            <a:r>
              <a:rPr lang="en-US" sz="1800" b="1" dirty="0"/>
              <a:t>🔥 Hot topic of research</a:t>
            </a:r>
          </a:p>
          <a:p>
            <a:endParaRPr lang="en-GB" dirty="0"/>
          </a:p>
        </p:txBody>
      </p:sp>
      <p:pic>
        <p:nvPicPr>
          <p:cNvPr id="4" name="Picture 3">
            <a:extLst>
              <a:ext uri="{FF2B5EF4-FFF2-40B4-BE49-F238E27FC236}">
                <a16:creationId xmlns:a16="http://schemas.microsoft.com/office/drawing/2014/main" id="{518AE142-0B90-F0B2-6D3B-24D861BD434C}"/>
              </a:ext>
            </a:extLst>
          </p:cNvPr>
          <p:cNvPicPr>
            <a:picLocks noChangeAspect="1"/>
          </p:cNvPicPr>
          <p:nvPr/>
        </p:nvPicPr>
        <p:blipFill>
          <a:blip r:embed="rId2"/>
          <a:stretch>
            <a:fillRect/>
          </a:stretch>
        </p:blipFill>
        <p:spPr>
          <a:xfrm>
            <a:off x="7758112" y="1045912"/>
            <a:ext cx="4374809" cy="937918"/>
          </a:xfrm>
          <a:prstGeom prst="rect">
            <a:avLst/>
          </a:prstGeom>
          <a:ln>
            <a:solidFill>
              <a:schemeClr val="bg2">
                <a:lumMod val="75000"/>
              </a:schemeClr>
            </a:solidFill>
          </a:ln>
        </p:spPr>
      </p:pic>
      <p:grpSp>
        <p:nvGrpSpPr>
          <p:cNvPr id="14" name="Group 13">
            <a:extLst>
              <a:ext uri="{FF2B5EF4-FFF2-40B4-BE49-F238E27FC236}">
                <a16:creationId xmlns:a16="http://schemas.microsoft.com/office/drawing/2014/main" id="{A0DFDD8D-D4DA-762B-2DFE-21F851D26C0B}"/>
              </a:ext>
            </a:extLst>
          </p:cNvPr>
          <p:cNvGrpSpPr/>
          <p:nvPr/>
        </p:nvGrpSpPr>
        <p:grpSpPr>
          <a:xfrm>
            <a:off x="6507956" y="2045047"/>
            <a:ext cx="5546383" cy="2174687"/>
            <a:chOff x="4526365" y="2465823"/>
            <a:chExt cx="7392101" cy="2898376"/>
          </a:xfrm>
        </p:grpSpPr>
        <p:pic>
          <p:nvPicPr>
            <p:cNvPr id="6" name="Picture 5">
              <a:extLst>
                <a:ext uri="{FF2B5EF4-FFF2-40B4-BE49-F238E27FC236}">
                  <a16:creationId xmlns:a16="http://schemas.microsoft.com/office/drawing/2014/main" id="{244BB844-E24B-B859-A2D2-5C1BD7C79AC4}"/>
                </a:ext>
              </a:extLst>
            </p:cNvPr>
            <p:cNvPicPr>
              <a:picLocks noChangeAspect="1"/>
            </p:cNvPicPr>
            <p:nvPr/>
          </p:nvPicPr>
          <p:blipFill>
            <a:blip r:embed="rId3"/>
            <a:stretch>
              <a:fillRect/>
            </a:stretch>
          </p:blipFill>
          <p:spPr>
            <a:xfrm>
              <a:off x="5016999" y="2494398"/>
              <a:ext cx="5488400" cy="2869801"/>
            </a:xfrm>
            <a:prstGeom prst="rect">
              <a:avLst/>
            </a:prstGeom>
          </p:spPr>
        </p:pic>
        <p:pic>
          <p:nvPicPr>
            <p:cNvPr id="11" name="Picture 10">
              <a:extLst>
                <a:ext uri="{FF2B5EF4-FFF2-40B4-BE49-F238E27FC236}">
                  <a16:creationId xmlns:a16="http://schemas.microsoft.com/office/drawing/2014/main" id="{AA4E0A18-ADC5-73B1-F569-7282E7BF8A09}"/>
                </a:ext>
              </a:extLst>
            </p:cNvPr>
            <p:cNvPicPr>
              <a:picLocks noChangeAspect="1"/>
            </p:cNvPicPr>
            <p:nvPr/>
          </p:nvPicPr>
          <p:blipFill>
            <a:blip r:embed="rId4"/>
            <a:stretch>
              <a:fillRect/>
            </a:stretch>
          </p:blipFill>
          <p:spPr>
            <a:xfrm>
              <a:off x="4526365" y="2465823"/>
              <a:ext cx="490634" cy="2898376"/>
            </a:xfrm>
            <a:prstGeom prst="rect">
              <a:avLst/>
            </a:prstGeom>
          </p:spPr>
        </p:pic>
        <p:pic>
          <p:nvPicPr>
            <p:cNvPr id="13" name="Picture 12">
              <a:extLst>
                <a:ext uri="{FF2B5EF4-FFF2-40B4-BE49-F238E27FC236}">
                  <a16:creationId xmlns:a16="http://schemas.microsoft.com/office/drawing/2014/main" id="{58344DEF-5C0F-1042-83AA-B77183E60867}"/>
                </a:ext>
              </a:extLst>
            </p:cNvPr>
            <p:cNvPicPr>
              <a:picLocks noChangeAspect="1"/>
            </p:cNvPicPr>
            <p:nvPr/>
          </p:nvPicPr>
          <p:blipFill>
            <a:blip r:embed="rId5"/>
            <a:stretch>
              <a:fillRect/>
            </a:stretch>
          </p:blipFill>
          <p:spPr>
            <a:xfrm>
              <a:off x="10505399" y="3393279"/>
              <a:ext cx="1413067" cy="1052284"/>
            </a:xfrm>
            <a:prstGeom prst="rect">
              <a:avLst/>
            </a:prstGeom>
          </p:spPr>
        </p:pic>
      </p:grpSp>
      <p:pic>
        <p:nvPicPr>
          <p:cNvPr id="16" name="Picture 15">
            <a:extLst>
              <a:ext uri="{FF2B5EF4-FFF2-40B4-BE49-F238E27FC236}">
                <a16:creationId xmlns:a16="http://schemas.microsoft.com/office/drawing/2014/main" id="{5F24E071-04B9-C18D-FE22-6FAD6481515F}"/>
              </a:ext>
            </a:extLst>
          </p:cNvPr>
          <p:cNvPicPr>
            <a:picLocks noChangeAspect="1"/>
          </p:cNvPicPr>
          <p:nvPr/>
        </p:nvPicPr>
        <p:blipFill>
          <a:blip r:embed="rId6"/>
          <a:stretch>
            <a:fillRect/>
          </a:stretch>
        </p:blipFill>
        <p:spPr>
          <a:xfrm>
            <a:off x="6507956" y="4259672"/>
            <a:ext cx="5546383" cy="2517872"/>
          </a:xfrm>
          <a:prstGeom prst="rect">
            <a:avLst/>
          </a:prstGeom>
        </p:spPr>
      </p:pic>
    </p:spTree>
    <p:extLst>
      <p:ext uri="{BB962C8B-B14F-4D97-AF65-F5344CB8AC3E}">
        <p14:creationId xmlns:p14="http://schemas.microsoft.com/office/powerpoint/2010/main" val="101697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121D1-31CA-D5AA-3999-DC8D586A9AAE}"/>
              </a:ext>
            </a:extLst>
          </p:cNvPr>
          <p:cNvSpPr>
            <a:spLocks noGrp="1"/>
          </p:cNvSpPr>
          <p:nvPr>
            <p:ph type="title"/>
          </p:nvPr>
        </p:nvSpPr>
        <p:spPr/>
        <p:txBody>
          <a:bodyPr/>
          <a:lstStyle/>
          <a:p>
            <a:r>
              <a:rPr lang="fr-FR" dirty="0"/>
              <a:t>Quizz</a:t>
            </a:r>
            <a:endParaRPr lang="en-GB" dirty="0"/>
          </a:p>
        </p:txBody>
      </p:sp>
      <p:sp>
        <p:nvSpPr>
          <p:cNvPr id="3" name="Rectangle 2">
            <a:extLst>
              <a:ext uri="{FF2B5EF4-FFF2-40B4-BE49-F238E27FC236}">
                <a16:creationId xmlns:a16="http://schemas.microsoft.com/office/drawing/2014/main" id="{5A2B8646-5BF3-5891-F182-F98EA45C24C2}"/>
              </a:ext>
            </a:extLst>
          </p:cNvPr>
          <p:cNvSpPr/>
          <p:nvPr/>
        </p:nvSpPr>
        <p:spPr>
          <a:xfrm>
            <a:off x="790313" y="1700212"/>
            <a:ext cx="10825425" cy="3457575"/>
          </a:xfrm>
          <a:prstGeom prst="rect">
            <a:avLst/>
          </a:prstGeom>
          <a:solidFill>
            <a:schemeClr val="accent2"/>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b="1" dirty="0" err="1">
                <a:solidFill>
                  <a:schemeClr val="bg1"/>
                </a:solidFill>
              </a:rPr>
              <a:t>True</a:t>
            </a:r>
            <a:r>
              <a:rPr lang="fr-FR" b="1" dirty="0">
                <a:solidFill>
                  <a:schemeClr val="bg1"/>
                </a:solidFill>
              </a:rPr>
              <a:t> / False?</a:t>
            </a:r>
          </a:p>
          <a:p>
            <a:endParaRPr lang="fr-FR" dirty="0">
              <a:solidFill>
                <a:schemeClr val="bg1"/>
              </a:solidFill>
            </a:endParaRPr>
          </a:p>
          <a:p>
            <a:pPr marL="342900" indent="-342900">
              <a:buFont typeface="+mj-lt"/>
              <a:buAutoNum type="arabicPeriod"/>
            </a:pPr>
            <a:r>
              <a:rPr lang="fr-FR" dirty="0">
                <a:solidFill>
                  <a:schemeClr val="bg1"/>
                </a:solidFill>
              </a:rPr>
              <a:t>HRV </a:t>
            </a:r>
            <a:r>
              <a:rPr lang="fr-FR" dirty="0" err="1">
                <a:solidFill>
                  <a:schemeClr val="bg1"/>
                </a:solidFill>
              </a:rPr>
              <a:t>measures</a:t>
            </a:r>
            <a:r>
              <a:rPr lang="fr-FR" dirty="0">
                <a:solidFill>
                  <a:schemeClr val="bg1"/>
                </a:solidFill>
              </a:rPr>
              <a:t> the balance </a:t>
            </a:r>
            <a:r>
              <a:rPr lang="fr-FR" dirty="0" err="1">
                <a:solidFill>
                  <a:schemeClr val="bg1"/>
                </a:solidFill>
              </a:rPr>
              <a:t>between</a:t>
            </a:r>
            <a:r>
              <a:rPr lang="fr-FR" dirty="0">
                <a:solidFill>
                  <a:schemeClr val="bg1"/>
                </a:solidFill>
              </a:rPr>
              <a:t> SNS and PNS</a:t>
            </a:r>
          </a:p>
          <a:p>
            <a:pPr marL="342900" indent="-342900">
              <a:buFont typeface="+mj-lt"/>
              <a:buAutoNum type="arabicPeriod"/>
            </a:pPr>
            <a:r>
              <a:rPr lang="fr-FR" dirty="0">
                <a:solidFill>
                  <a:schemeClr val="bg1"/>
                </a:solidFill>
              </a:rPr>
              <a:t>HRV </a:t>
            </a:r>
            <a:r>
              <a:rPr lang="fr-FR" dirty="0" err="1">
                <a:solidFill>
                  <a:schemeClr val="bg1"/>
                </a:solidFill>
              </a:rPr>
              <a:t>is</a:t>
            </a:r>
            <a:r>
              <a:rPr lang="fr-FR" dirty="0">
                <a:solidFill>
                  <a:schemeClr val="bg1"/>
                </a:solidFill>
              </a:rPr>
              <a:t> hard to record, but </a:t>
            </a:r>
            <a:r>
              <a:rPr lang="fr-FR" dirty="0" err="1">
                <a:solidFill>
                  <a:schemeClr val="bg1"/>
                </a:solidFill>
              </a:rPr>
              <a:t>easy</a:t>
            </a:r>
            <a:r>
              <a:rPr lang="fr-FR" dirty="0">
                <a:solidFill>
                  <a:schemeClr val="bg1"/>
                </a:solidFill>
              </a:rPr>
              <a:t> to </a:t>
            </a:r>
            <a:r>
              <a:rPr lang="fr-FR" dirty="0" err="1">
                <a:solidFill>
                  <a:schemeClr val="bg1"/>
                </a:solidFill>
              </a:rPr>
              <a:t>interpret</a:t>
            </a:r>
            <a:endParaRPr lang="fr-FR" dirty="0">
              <a:solidFill>
                <a:schemeClr val="bg1"/>
              </a:solidFill>
            </a:endParaRPr>
          </a:p>
          <a:p>
            <a:pPr marL="342900" indent="-342900">
              <a:buFont typeface="+mj-lt"/>
              <a:buAutoNum type="arabicPeriod"/>
            </a:pPr>
            <a:r>
              <a:rPr lang="fr-FR" dirty="0">
                <a:solidFill>
                  <a:schemeClr val="bg1"/>
                </a:solidFill>
              </a:rPr>
              <a:t>High-</a:t>
            </a:r>
            <a:r>
              <a:rPr lang="fr-FR" dirty="0" err="1">
                <a:solidFill>
                  <a:schemeClr val="bg1"/>
                </a:solidFill>
              </a:rPr>
              <a:t>frequency</a:t>
            </a:r>
            <a:r>
              <a:rPr lang="fr-FR" dirty="0">
                <a:solidFill>
                  <a:schemeClr val="bg1"/>
                </a:solidFill>
              </a:rPr>
              <a:t> HRV relates to </a:t>
            </a:r>
            <a:r>
              <a:rPr lang="fr-FR" dirty="0" err="1">
                <a:solidFill>
                  <a:schemeClr val="bg1"/>
                </a:solidFill>
              </a:rPr>
              <a:t>circadian</a:t>
            </a:r>
            <a:r>
              <a:rPr lang="fr-FR" dirty="0">
                <a:solidFill>
                  <a:schemeClr val="bg1"/>
                </a:solidFill>
              </a:rPr>
              <a:t> </a:t>
            </a:r>
            <a:r>
              <a:rPr lang="fr-FR" dirty="0" err="1">
                <a:solidFill>
                  <a:schemeClr val="bg1"/>
                </a:solidFill>
              </a:rPr>
              <a:t>rythms</a:t>
            </a:r>
            <a:endParaRPr lang="fr-FR" dirty="0">
              <a:solidFill>
                <a:schemeClr val="bg1"/>
              </a:solidFill>
            </a:endParaRPr>
          </a:p>
          <a:p>
            <a:pPr marL="342900" indent="-342900">
              <a:buFont typeface="+mj-lt"/>
              <a:buAutoNum type="arabicPeriod"/>
            </a:pPr>
            <a:r>
              <a:rPr lang="fr-FR" dirty="0" err="1">
                <a:solidFill>
                  <a:schemeClr val="bg1"/>
                </a:solidFill>
              </a:rPr>
              <a:t>Having</a:t>
            </a:r>
            <a:r>
              <a:rPr lang="fr-FR" dirty="0">
                <a:solidFill>
                  <a:schemeClr val="bg1"/>
                </a:solidFill>
              </a:rPr>
              <a:t> a </a:t>
            </a:r>
            <a:r>
              <a:rPr lang="fr-FR" dirty="0" err="1">
                <a:solidFill>
                  <a:schemeClr val="bg1"/>
                </a:solidFill>
              </a:rPr>
              <a:t>chaotic</a:t>
            </a:r>
            <a:r>
              <a:rPr lang="fr-FR" dirty="0">
                <a:solidFill>
                  <a:schemeClr val="bg1"/>
                </a:solidFill>
              </a:rPr>
              <a:t> </a:t>
            </a:r>
            <a:r>
              <a:rPr lang="fr-FR" dirty="0" err="1">
                <a:solidFill>
                  <a:schemeClr val="bg1"/>
                </a:solidFill>
              </a:rPr>
              <a:t>heart</a:t>
            </a:r>
            <a:r>
              <a:rPr lang="fr-FR" dirty="0">
                <a:solidFill>
                  <a:schemeClr val="bg1"/>
                </a:solidFill>
              </a:rPr>
              <a:t> rate </a:t>
            </a:r>
            <a:r>
              <a:rPr lang="fr-FR" dirty="0" err="1">
                <a:solidFill>
                  <a:schemeClr val="bg1"/>
                </a:solidFill>
              </a:rPr>
              <a:t>is</a:t>
            </a:r>
            <a:r>
              <a:rPr lang="fr-FR" dirty="0">
                <a:solidFill>
                  <a:schemeClr val="bg1"/>
                </a:solidFill>
              </a:rPr>
              <a:t> </a:t>
            </a:r>
            <a:r>
              <a:rPr lang="fr-FR" dirty="0" err="1">
                <a:solidFill>
                  <a:schemeClr val="bg1"/>
                </a:solidFill>
              </a:rPr>
              <a:t>dangerous</a:t>
            </a:r>
            <a:r>
              <a:rPr lang="fr-FR" dirty="0">
                <a:solidFill>
                  <a:schemeClr val="bg1"/>
                </a:solidFill>
              </a:rPr>
              <a:t> </a:t>
            </a:r>
            <a:r>
              <a:rPr lang="fr-FR" dirty="0" err="1">
                <a:solidFill>
                  <a:schemeClr val="bg1"/>
                </a:solidFill>
              </a:rPr>
              <a:t>because</a:t>
            </a:r>
            <a:r>
              <a:rPr lang="fr-FR" dirty="0">
                <a:solidFill>
                  <a:schemeClr val="bg1"/>
                </a:solidFill>
              </a:rPr>
              <a:t> chaos </a:t>
            </a:r>
            <a:r>
              <a:rPr lang="fr-FR" dirty="0" err="1">
                <a:solidFill>
                  <a:schemeClr val="bg1"/>
                </a:solidFill>
              </a:rPr>
              <a:t>is</a:t>
            </a:r>
            <a:r>
              <a:rPr lang="fr-FR" dirty="0">
                <a:solidFill>
                  <a:schemeClr val="bg1"/>
                </a:solidFill>
              </a:rPr>
              <a:t> </a:t>
            </a:r>
            <a:r>
              <a:rPr lang="fr-FR" dirty="0" err="1">
                <a:solidFill>
                  <a:schemeClr val="bg1"/>
                </a:solidFill>
              </a:rPr>
              <a:t>bad</a:t>
            </a:r>
            <a:endParaRPr lang="fr-FR" dirty="0">
              <a:solidFill>
                <a:schemeClr val="bg1"/>
              </a:solidFill>
            </a:endParaRPr>
          </a:p>
          <a:p>
            <a:pPr marL="342900" indent="-342900">
              <a:buFont typeface="+mj-lt"/>
              <a:buAutoNum type="arabicPeriod"/>
            </a:pPr>
            <a:r>
              <a:rPr lang="fr-FR" dirty="0">
                <a:solidFill>
                  <a:schemeClr val="bg1"/>
                </a:solidFill>
              </a:rPr>
              <a:t>If </a:t>
            </a:r>
            <a:r>
              <a:rPr lang="fr-FR" dirty="0" err="1">
                <a:solidFill>
                  <a:schemeClr val="bg1"/>
                </a:solidFill>
              </a:rPr>
              <a:t>we</a:t>
            </a:r>
            <a:r>
              <a:rPr lang="fr-FR" dirty="0">
                <a:solidFill>
                  <a:schemeClr val="bg1"/>
                </a:solidFill>
              </a:rPr>
              <a:t> </a:t>
            </a:r>
            <a:r>
              <a:rPr lang="fr-FR" dirty="0" err="1">
                <a:solidFill>
                  <a:schemeClr val="bg1"/>
                </a:solidFill>
              </a:rPr>
              <a:t>had</a:t>
            </a:r>
            <a:r>
              <a:rPr lang="fr-FR" dirty="0">
                <a:solidFill>
                  <a:schemeClr val="bg1"/>
                </a:solidFill>
              </a:rPr>
              <a:t> a </a:t>
            </a:r>
            <a:r>
              <a:rPr lang="fr-FR" dirty="0" err="1">
                <a:solidFill>
                  <a:schemeClr val="bg1"/>
                </a:solidFill>
              </a:rPr>
              <a:t>completely</a:t>
            </a:r>
            <a:r>
              <a:rPr lang="fr-FR" dirty="0">
                <a:solidFill>
                  <a:schemeClr val="bg1"/>
                </a:solidFill>
              </a:rPr>
              <a:t> </a:t>
            </a:r>
            <a:r>
              <a:rPr lang="fr-FR" dirty="0" err="1">
                <a:solidFill>
                  <a:schemeClr val="bg1"/>
                </a:solidFill>
              </a:rPr>
              <a:t>steady</a:t>
            </a:r>
            <a:r>
              <a:rPr lang="fr-FR" dirty="0">
                <a:solidFill>
                  <a:schemeClr val="bg1"/>
                </a:solidFill>
              </a:rPr>
              <a:t> </a:t>
            </a:r>
            <a:r>
              <a:rPr lang="fr-FR" dirty="0" err="1">
                <a:solidFill>
                  <a:schemeClr val="bg1"/>
                </a:solidFill>
              </a:rPr>
              <a:t>heart</a:t>
            </a:r>
            <a:r>
              <a:rPr lang="fr-FR" dirty="0">
                <a:solidFill>
                  <a:schemeClr val="bg1"/>
                </a:solidFill>
              </a:rPr>
              <a:t> rate </a:t>
            </a:r>
            <a:r>
              <a:rPr lang="fr-FR" dirty="0" err="1">
                <a:solidFill>
                  <a:schemeClr val="bg1"/>
                </a:solidFill>
              </a:rPr>
              <a:t>we</a:t>
            </a:r>
            <a:r>
              <a:rPr lang="fr-FR" dirty="0">
                <a:solidFill>
                  <a:schemeClr val="bg1"/>
                </a:solidFill>
              </a:rPr>
              <a:t> </a:t>
            </a:r>
            <a:r>
              <a:rPr lang="fr-FR" dirty="0" err="1">
                <a:solidFill>
                  <a:schemeClr val="bg1"/>
                </a:solidFill>
              </a:rPr>
              <a:t>would</a:t>
            </a:r>
            <a:r>
              <a:rPr lang="fr-FR" dirty="0">
                <a:solidFill>
                  <a:schemeClr val="bg1"/>
                </a:solidFill>
              </a:rPr>
              <a:t> die</a:t>
            </a:r>
          </a:p>
          <a:p>
            <a:pPr marL="342900" indent="-342900">
              <a:buFont typeface="+mj-lt"/>
              <a:buAutoNum type="arabicPeriod"/>
            </a:pPr>
            <a:endParaRPr lang="fr-FR" dirty="0">
              <a:solidFill>
                <a:schemeClr val="bg1"/>
              </a:solidFill>
            </a:endParaRPr>
          </a:p>
          <a:p>
            <a:pPr marL="342900" indent="-342900">
              <a:buFont typeface="+mj-lt"/>
              <a:buAutoNum type="arabicPeriod"/>
            </a:pPr>
            <a:endParaRPr lang="en-GB" dirty="0">
              <a:solidFill>
                <a:schemeClr val="bg1"/>
              </a:solidFill>
            </a:endParaRPr>
          </a:p>
        </p:txBody>
      </p:sp>
    </p:spTree>
    <p:extLst>
      <p:ext uri="{BB962C8B-B14F-4D97-AF65-F5344CB8AC3E}">
        <p14:creationId xmlns:p14="http://schemas.microsoft.com/office/powerpoint/2010/main" val="2952816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walking down a street&#10;&#10;Description automatically generated">
            <a:extLst>
              <a:ext uri="{FF2B5EF4-FFF2-40B4-BE49-F238E27FC236}">
                <a16:creationId xmlns:a16="http://schemas.microsoft.com/office/drawing/2014/main" id="{D75A6D7A-EC01-1D4A-A4E1-06D01FF446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75185" y="214312"/>
            <a:ext cx="9241631" cy="4620816"/>
          </a:xfrm>
          <a:prstGeom prst="roundRect">
            <a:avLst>
              <a:gd name="adj" fmla="val 8594"/>
            </a:avLst>
          </a:prstGeom>
          <a:solidFill>
            <a:srgbClr val="FFFFFF">
              <a:shade val="85000"/>
            </a:srgbClr>
          </a:solidFill>
          <a:ln>
            <a:noFill/>
          </a:ln>
          <a:effectLst>
            <a:reflection blurRad="12700" stA="12000" endPos="20000" dist="5000" dir="5400000" sy="-100000" algn="bl" rotWithShape="0"/>
          </a:effectLst>
        </p:spPr>
      </p:pic>
      <p:sp>
        <p:nvSpPr>
          <p:cNvPr id="5" name="Subtitle 4">
            <a:extLst>
              <a:ext uri="{FF2B5EF4-FFF2-40B4-BE49-F238E27FC236}">
                <a16:creationId xmlns:a16="http://schemas.microsoft.com/office/drawing/2014/main" id="{69974E4F-7A27-BCB5-259E-83C3CDEA9D26}"/>
              </a:ext>
            </a:extLst>
          </p:cNvPr>
          <p:cNvSpPr>
            <a:spLocks noGrp="1"/>
          </p:cNvSpPr>
          <p:nvPr>
            <p:ph type="subTitle" idx="1"/>
          </p:nvPr>
        </p:nvSpPr>
        <p:spPr>
          <a:xfrm>
            <a:off x="2566988" y="5910262"/>
            <a:ext cx="9144000" cy="861724"/>
          </a:xfrm>
        </p:spPr>
        <p:txBody>
          <a:bodyPr/>
          <a:lstStyle/>
          <a:p>
            <a:pPr algn="r"/>
            <a:r>
              <a:rPr lang="en-US" dirty="0"/>
              <a:t>Dominique Makowski</a:t>
            </a:r>
          </a:p>
          <a:p>
            <a:pPr algn="r"/>
            <a:r>
              <a:rPr lang="en-US" sz="1400" i="1" dirty="0"/>
              <a:t>D.Makowski@sussex.ac.uk</a:t>
            </a:r>
          </a:p>
        </p:txBody>
      </p:sp>
      <p:sp>
        <p:nvSpPr>
          <p:cNvPr id="6" name="Title 3">
            <a:extLst>
              <a:ext uri="{FF2B5EF4-FFF2-40B4-BE49-F238E27FC236}">
                <a16:creationId xmlns:a16="http://schemas.microsoft.com/office/drawing/2014/main" id="{54D10489-6EE5-65D2-8554-8839A7BEA4C9}"/>
              </a:ext>
            </a:extLst>
          </p:cNvPr>
          <p:cNvSpPr>
            <a:spLocks noGrp="1"/>
          </p:cNvSpPr>
          <p:nvPr>
            <p:ph type="ctrTitle"/>
          </p:nvPr>
        </p:nvSpPr>
        <p:spPr>
          <a:xfrm>
            <a:off x="4326731" y="5048539"/>
            <a:ext cx="3538538" cy="861723"/>
          </a:xfrm>
        </p:spPr>
        <p:txBody>
          <a:bodyPr>
            <a:normAutofit/>
          </a:bodyPr>
          <a:lstStyle/>
          <a:p>
            <a:r>
              <a:rPr lang="en-US" sz="4800" dirty="0"/>
              <a:t>Thank you</a:t>
            </a:r>
          </a:p>
        </p:txBody>
      </p:sp>
      <p:pic>
        <p:nvPicPr>
          <p:cNvPr id="7" name="Picture 6" descr="A black and white logo with white text&#10;&#10;Description automatically generated">
            <a:extLst>
              <a:ext uri="{FF2B5EF4-FFF2-40B4-BE49-F238E27FC236}">
                <a16:creationId xmlns:a16="http://schemas.microsoft.com/office/drawing/2014/main" id="{9FE1A496-40AD-D5BC-21BF-10D5A910E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6207" y="5821784"/>
            <a:ext cx="2088356" cy="950202"/>
          </a:xfrm>
          <a:prstGeom prst="rect">
            <a:avLst/>
          </a:prstGeom>
        </p:spPr>
      </p:pic>
    </p:spTree>
    <p:extLst>
      <p:ext uri="{BB962C8B-B14F-4D97-AF65-F5344CB8AC3E}">
        <p14:creationId xmlns:p14="http://schemas.microsoft.com/office/powerpoint/2010/main" val="1658904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F02A9-06F6-4E85-AE56-E4051653C2D2}"/>
              </a:ext>
            </a:extLst>
          </p:cNvPr>
          <p:cNvSpPr>
            <a:spLocks noGrp="1"/>
          </p:cNvSpPr>
          <p:nvPr>
            <p:ph type="title"/>
          </p:nvPr>
        </p:nvSpPr>
        <p:spPr/>
        <p:txBody>
          <a:bodyPr/>
          <a:lstStyle/>
          <a:p>
            <a:r>
              <a:rPr lang="en-GB" dirty="0"/>
              <a:t>Ghost in the Machine</a:t>
            </a:r>
          </a:p>
        </p:txBody>
      </p:sp>
      <p:sp>
        <p:nvSpPr>
          <p:cNvPr id="6" name="TextBox 5">
            <a:extLst>
              <a:ext uri="{FF2B5EF4-FFF2-40B4-BE49-F238E27FC236}">
                <a16:creationId xmlns:a16="http://schemas.microsoft.com/office/drawing/2014/main" id="{2EA47A0E-CFD7-FF6D-2CA6-3D6F65EB62CE}"/>
              </a:ext>
            </a:extLst>
          </p:cNvPr>
          <p:cNvSpPr txBox="1"/>
          <p:nvPr/>
        </p:nvSpPr>
        <p:spPr>
          <a:xfrm>
            <a:off x="4648200" y="6640837"/>
            <a:ext cx="7543800" cy="261610"/>
          </a:xfrm>
          <a:prstGeom prst="rect">
            <a:avLst/>
          </a:prstGeom>
          <a:noFill/>
        </p:spPr>
        <p:txBody>
          <a:bodyPr wrap="square">
            <a:spAutoFit/>
          </a:bodyPr>
          <a:lstStyle/>
          <a:p>
            <a:pPr algn="r"/>
            <a:r>
              <a:rPr lang="en-GB" sz="1050" i="1" dirty="0">
                <a:solidFill>
                  <a:schemeClr val="bg2">
                    <a:lumMod val="75000"/>
                  </a:schemeClr>
                </a:solidFill>
              </a:rPr>
              <a:t>https://existentialcomics.com/comic/47</a:t>
            </a:r>
          </a:p>
        </p:txBody>
      </p:sp>
      <p:grpSp>
        <p:nvGrpSpPr>
          <p:cNvPr id="9" name="Group 8">
            <a:extLst>
              <a:ext uri="{FF2B5EF4-FFF2-40B4-BE49-F238E27FC236}">
                <a16:creationId xmlns:a16="http://schemas.microsoft.com/office/drawing/2014/main" id="{7E43A669-9F53-5512-BE25-B138C1B2DFE7}"/>
              </a:ext>
            </a:extLst>
          </p:cNvPr>
          <p:cNvGrpSpPr/>
          <p:nvPr/>
        </p:nvGrpSpPr>
        <p:grpSpPr>
          <a:xfrm>
            <a:off x="954425" y="1370173"/>
            <a:ext cx="10945090" cy="5305845"/>
            <a:chOff x="821262" y="1370218"/>
            <a:chExt cx="10454924" cy="5068227"/>
          </a:xfrm>
        </p:grpSpPr>
        <p:pic>
          <p:nvPicPr>
            <p:cNvPr id="3" name="Picture 2">
              <a:extLst>
                <a:ext uri="{FF2B5EF4-FFF2-40B4-BE49-F238E27FC236}">
                  <a16:creationId xmlns:a16="http://schemas.microsoft.com/office/drawing/2014/main" id="{74D2D5C0-5EAA-CECA-843D-B786F8AAEDA2}"/>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5416429" y="1370218"/>
              <a:ext cx="4914242" cy="245121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975322B1-788F-5BC4-86F2-F963EA650C8E}"/>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1100648" y="1397205"/>
              <a:ext cx="2172560" cy="24498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A40F777-B095-D3FD-974F-6F86936E76D9}"/>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2"/>
            <a:stretch/>
          </p:blipFill>
          <p:spPr bwMode="auto">
            <a:xfrm>
              <a:off x="3273208" y="1370218"/>
              <a:ext cx="2143222" cy="245121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59254C0-34CE-3039-B48D-713DEC55D8A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66625"/>
            <a:stretch/>
          </p:blipFill>
          <p:spPr bwMode="auto">
            <a:xfrm>
              <a:off x="6048724" y="3821435"/>
              <a:ext cx="5227462" cy="261701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762F008-AA9E-0DED-33D4-D21A9451DD1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33299" b="33652"/>
            <a:stretch/>
          </p:blipFill>
          <p:spPr bwMode="auto">
            <a:xfrm>
              <a:off x="821262" y="3847059"/>
              <a:ext cx="5227462" cy="2591386"/>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269356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CB43B-A15F-4B68-E0E7-EE5AABAF5B42}"/>
              </a:ext>
            </a:extLst>
          </p:cNvPr>
          <p:cNvSpPr>
            <a:spLocks noGrp="1"/>
          </p:cNvSpPr>
          <p:nvPr>
            <p:ph type="title"/>
          </p:nvPr>
        </p:nvSpPr>
        <p:spPr/>
        <p:txBody>
          <a:bodyPr/>
          <a:lstStyle/>
          <a:p>
            <a:r>
              <a:rPr lang="en-GB" dirty="0"/>
              <a:t>Dualism in the 21</a:t>
            </a:r>
            <a:r>
              <a:rPr lang="en-GB" baseline="30000" dirty="0"/>
              <a:t>st</a:t>
            </a:r>
            <a:r>
              <a:rPr lang="en-GB" dirty="0"/>
              <a:t> Century</a:t>
            </a:r>
          </a:p>
        </p:txBody>
      </p:sp>
      <p:sp>
        <p:nvSpPr>
          <p:cNvPr id="39" name="TextBox 38">
            <a:extLst>
              <a:ext uri="{FF2B5EF4-FFF2-40B4-BE49-F238E27FC236}">
                <a16:creationId xmlns:a16="http://schemas.microsoft.com/office/drawing/2014/main" id="{45AE7078-2EDA-7F6A-7F2C-729BD8DBF26B}"/>
              </a:ext>
            </a:extLst>
          </p:cNvPr>
          <p:cNvSpPr txBox="1"/>
          <p:nvPr/>
        </p:nvSpPr>
        <p:spPr>
          <a:xfrm>
            <a:off x="132419" y="1703487"/>
            <a:ext cx="8036221" cy="4893647"/>
          </a:xfrm>
          <a:prstGeom prst="rect">
            <a:avLst/>
          </a:prstGeom>
          <a:solidFill>
            <a:srgbClr val="FFFDF8"/>
          </a:solidFill>
        </p:spPr>
        <p:txBody>
          <a:bodyPr wrap="square">
            <a:spAutoFit/>
          </a:bodyPr>
          <a:lstStyle/>
          <a:p>
            <a:r>
              <a:rPr lang="en-US" i="1" dirty="0"/>
              <a:t>What is the current situation?</a:t>
            </a:r>
          </a:p>
          <a:p>
            <a:endParaRPr lang="en-US" i="1" dirty="0"/>
          </a:p>
          <a:p>
            <a:r>
              <a:rPr lang="en-US" b="1" dirty="0"/>
              <a:t>Mind–body dualism</a:t>
            </a:r>
            <a:r>
              <a:rPr lang="en-US" dirty="0"/>
              <a:t> still has strong echoes in certain domains</a:t>
            </a:r>
          </a:p>
          <a:p>
            <a:pPr marL="285750" indent="-285750">
              <a:buFont typeface="Arial" panose="020B0604020202020204" pitchFamily="34" charset="0"/>
              <a:buChar char="•"/>
            </a:pPr>
            <a:r>
              <a:rPr lang="en-US" dirty="0"/>
              <a:t>E.g., consciousness science: in the existing debate about the relationship between neural processes and conscious experience </a:t>
            </a:r>
            <a:r>
              <a:rPr lang="en-US" sz="1400" dirty="0"/>
              <a:t>(the “hard problem of consciousness”; Chalmers, 1995)</a:t>
            </a:r>
          </a:p>
          <a:p>
            <a:pPr marL="285750" indent="-285750">
              <a:buFont typeface="Arial" panose="020B0604020202020204" pitchFamily="34" charset="0"/>
              <a:buChar char="•"/>
            </a:pPr>
            <a:endParaRPr lang="en-US" sz="1400" i="1" dirty="0"/>
          </a:p>
          <a:p>
            <a:r>
              <a:rPr lang="en-US" b="1" dirty="0"/>
              <a:t>Current situation</a:t>
            </a:r>
          </a:p>
          <a:p>
            <a:pPr marL="285750" indent="-285750">
              <a:buFont typeface="Arial" panose="020B0604020202020204" pitchFamily="34" charset="0"/>
              <a:buChar char="•"/>
            </a:pPr>
            <a:r>
              <a:rPr lang="en-US" dirty="0"/>
              <a:t>In cognitive neuroscience &amp; psychology, overall agreement over the fundamental role of bodily processes in shaping cognition</a:t>
            </a:r>
          </a:p>
          <a:p>
            <a:pPr marL="285750" indent="-285750">
              <a:buFont typeface="Arial" panose="020B0604020202020204" pitchFamily="34" charset="0"/>
              <a:buChar char="•"/>
            </a:pPr>
            <a:endParaRPr lang="en-US" dirty="0"/>
          </a:p>
          <a:p>
            <a:r>
              <a:rPr lang="en-US" b="1" dirty="0"/>
              <a:t>Future comeback?</a:t>
            </a:r>
          </a:p>
          <a:p>
            <a:pPr marL="285750" indent="-285750">
              <a:buFont typeface="Arial" panose="020B0604020202020204" pitchFamily="34" charset="0"/>
              <a:buChar char="•"/>
            </a:pPr>
            <a:r>
              <a:rPr lang="en-US" dirty="0"/>
              <a:t>Reemergence of dualism with views imported from the social sciences </a:t>
            </a:r>
            <a:r>
              <a:rPr lang="en-US" sz="1400" dirty="0"/>
              <a:t>(e.g., identity is a fundamentally social construct orthogonal to biological determinants)</a:t>
            </a:r>
          </a:p>
          <a:p>
            <a:pPr marL="285750" indent="-285750">
              <a:buFont typeface="Arial" panose="020B0604020202020204" pitchFamily="34" charset="0"/>
              <a:buChar char="•"/>
            </a:pPr>
            <a:r>
              <a:rPr lang="en-US" dirty="0"/>
              <a:t>AI systems? Advanced cognition without biological bodies?</a:t>
            </a:r>
          </a:p>
          <a:p>
            <a:endParaRPr lang="en-US" i="1" dirty="0"/>
          </a:p>
          <a:p>
            <a:endParaRPr lang="en-US" dirty="0"/>
          </a:p>
          <a:p>
            <a:pPr marL="285750" indent="-285750">
              <a:buFont typeface="Arial" panose="020B0604020202020204" pitchFamily="34" charset="0"/>
              <a:buChar char="•"/>
            </a:pPr>
            <a:endParaRPr lang="en-GB" dirty="0"/>
          </a:p>
        </p:txBody>
      </p:sp>
      <p:pic>
        <p:nvPicPr>
          <p:cNvPr id="1028" name="Picture 4" descr="Unlock the Mind Body Connection to Skyrocket Your Business Success">
            <a:extLst>
              <a:ext uri="{FF2B5EF4-FFF2-40B4-BE49-F238E27FC236}">
                <a16:creationId xmlns:a16="http://schemas.microsoft.com/office/drawing/2014/main" id="{0469C84B-84D8-1E65-C6D6-9596CA9C016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68640" y="1824931"/>
            <a:ext cx="3890941" cy="2188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0590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xEl>
                                              <p:pRg st="2" end="2"/>
                                            </p:txEl>
                                          </p:spTgt>
                                        </p:tgtEl>
                                        <p:attrNameLst>
                                          <p:attrName>style.visibility</p:attrName>
                                        </p:attrNameLst>
                                      </p:cBhvr>
                                      <p:to>
                                        <p:strVal val="visible"/>
                                      </p:to>
                                    </p:set>
                                    <p:animEffect transition="in" filter="fade">
                                      <p:cBhvr>
                                        <p:cTn id="7" dur="500"/>
                                        <p:tgtEl>
                                          <p:spTgt spid="39">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9">
                                            <p:txEl>
                                              <p:pRg st="3" end="3"/>
                                            </p:txEl>
                                          </p:spTgt>
                                        </p:tgtEl>
                                        <p:attrNameLst>
                                          <p:attrName>style.visibility</p:attrName>
                                        </p:attrNameLst>
                                      </p:cBhvr>
                                      <p:to>
                                        <p:strVal val="visible"/>
                                      </p:to>
                                    </p:set>
                                    <p:animEffect transition="in" filter="fade">
                                      <p:cBhvr>
                                        <p:cTn id="10" dur="500"/>
                                        <p:tgtEl>
                                          <p:spTgt spid="39">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9">
                                            <p:txEl>
                                              <p:pRg st="5" end="5"/>
                                            </p:txEl>
                                          </p:spTgt>
                                        </p:tgtEl>
                                        <p:attrNameLst>
                                          <p:attrName>style.visibility</p:attrName>
                                        </p:attrNameLst>
                                      </p:cBhvr>
                                      <p:to>
                                        <p:strVal val="visible"/>
                                      </p:to>
                                    </p:set>
                                    <p:animEffect transition="in" filter="fade">
                                      <p:cBhvr>
                                        <p:cTn id="15" dur="500"/>
                                        <p:tgtEl>
                                          <p:spTgt spid="39">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9">
                                            <p:txEl>
                                              <p:pRg st="6" end="6"/>
                                            </p:txEl>
                                          </p:spTgt>
                                        </p:tgtEl>
                                        <p:attrNameLst>
                                          <p:attrName>style.visibility</p:attrName>
                                        </p:attrNameLst>
                                      </p:cBhvr>
                                      <p:to>
                                        <p:strVal val="visible"/>
                                      </p:to>
                                    </p:set>
                                    <p:animEffect transition="in" filter="fade">
                                      <p:cBhvr>
                                        <p:cTn id="18" dur="500"/>
                                        <p:tgtEl>
                                          <p:spTgt spid="39">
                                            <p:txEl>
                                              <p:pRg st="6" end="6"/>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9">
                                            <p:txEl>
                                              <p:pRg st="8" end="8"/>
                                            </p:txEl>
                                          </p:spTgt>
                                        </p:tgtEl>
                                        <p:attrNameLst>
                                          <p:attrName>style.visibility</p:attrName>
                                        </p:attrNameLst>
                                      </p:cBhvr>
                                      <p:to>
                                        <p:strVal val="visible"/>
                                      </p:to>
                                    </p:set>
                                    <p:animEffect transition="in" filter="fade">
                                      <p:cBhvr>
                                        <p:cTn id="23" dur="500"/>
                                        <p:tgtEl>
                                          <p:spTgt spid="39">
                                            <p:txEl>
                                              <p:pRg st="8" end="8"/>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9">
                                            <p:txEl>
                                              <p:pRg st="9" end="9"/>
                                            </p:txEl>
                                          </p:spTgt>
                                        </p:tgtEl>
                                        <p:attrNameLst>
                                          <p:attrName>style.visibility</p:attrName>
                                        </p:attrNameLst>
                                      </p:cBhvr>
                                      <p:to>
                                        <p:strVal val="visible"/>
                                      </p:to>
                                    </p:set>
                                    <p:animEffect transition="in" filter="fade">
                                      <p:cBhvr>
                                        <p:cTn id="26" dur="500"/>
                                        <p:tgtEl>
                                          <p:spTgt spid="39">
                                            <p:txEl>
                                              <p:pRg st="9" end="9"/>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9">
                                            <p:txEl>
                                              <p:pRg st="10" end="10"/>
                                            </p:txEl>
                                          </p:spTgt>
                                        </p:tgtEl>
                                        <p:attrNameLst>
                                          <p:attrName>style.visibility</p:attrName>
                                        </p:attrNameLst>
                                      </p:cBhvr>
                                      <p:to>
                                        <p:strVal val="visible"/>
                                      </p:to>
                                    </p:set>
                                    <p:animEffect transition="in" filter="fade">
                                      <p:cBhvr>
                                        <p:cTn id="31" dur="500"/>
                                        <p:tgtEl>
                                          <p:spTgt spid="3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0D9CD-8E43-4BC3-8F26-16DFEC6F876E}"/>
              </a:ext>
            </a:extLst>
          </p:cNvPr>
          <p:cNvSpPr>
            <a:spLocks noGrp="1"/>
          </p:cNvSpPr>
          <p:nvPr>
            <p:ph type="title"/>
          </p:nvPr>
        </p:nvSpPr>
        <p:spPr/>
        <p:txBody>
          <a:bodyPr/>
          <a:lstStyle/>
          <a:p>
            <a:r>
              <a:rPr lang="fr-FR" dirty="0"/>
              <a:t>Psycho + Physio?</a:t>
            </a:r>
            <a:endParaRPr lang="en-GB" dirty="0"/>
          </a:p>
        </p:txBody>
      </p:sp>
      <p:grpSp>
        <p:nvGrpSpPr>
          <p:cNvPr id="3" name="Group 2">
            <a:extLst>
              <a:ext uri="{FF2B5EF4-FFF2-40B4-BE49-F238E27FC236}">
                <a16:creationId xmlns:a16="http://schemas.microsoft.com/office/drawing/2014/main" id="{DD46D6FF-5810-5218-6D26-FE9ABBEF06CD}"/>
              </a:ext>
            </a:extLst>
          </p:cNvPr>
          <p:cNvGrpSpPr/>
          <p:nvPr/>
        </p:nvGrpSpPr>
        <p:grpSpPr>
          <a:xfrm>
            <a:off x="8602262" y="2089547"/>
            <a:ext cx="2744394" cy="3450431"/>
            <a:chOff x="1444225" y="1703784"/>
            <a:chExt cx="2744394" cy="3450431"/>
          </a:xfrm>
        </p:grpSpPr>
        <p:pic>
          <p:nvPicPr>
            <p:cNvPr id="4" name="Picture 2" descr="Expanding Brain 5 Panel Meme Generator - Imgflip">
              <a:extLst>
                <a:ext uri="{FF2B5EF4-FFF2-40B4-BE49-F238E27FC236}">
                  <a16:creationId xmlns:a16="http://schemas.microsoft.com/office/drawing/2014/main" id="{FCE733E2-0412-5C71-3A53-7C3C4FB8682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42490" y="1703784"/>
              <a:ext cx="2646129" cy="34504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221AFF78-E3BD-87DF-B95D-5821EC551322}"/>
                </a:ext>
              </a:extLst>
            </p:cNvPr>
            <p:cNvSpPr/>
            <p:nvPr/>
          </p:nvSpPr>
          <p:spPr>
            <a:xfrm>
              <a:off x="1743075" y="1764506"/>
              <a:ext cx="1307306"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dirty="0" err="1"/>
                <a:t>Study</a:t>
              </a:r>
              <a:r>
                <a:rPr lang="fr-FR" dirty="0"/>
                <a:t> at </a:t>
              </a:r>
              <a:r>
                <a:rPr lang="fr-FR" dirty="0" err="1"/>
                <a:t>school</a:t>
              </a:r>
              <a:endParaRPr lang="en-GB" dirty="0"/>
            </a:p>
          </p:txBody>
        </p:sp>
        <p:sp>
          <p:nvSpPr>
            <p:cNvPr id="6" name="Rectangle 5">
              <a:extLst>
                <a:ext uri="{FF2B5EF4-FFF2-40B4-BE49-F238E27FC236}">
                  <a16:creationId xmlns:a16="http://schemas.microsoft.com/office/drawing/2014/main" id="{B5C7A852-916F-3135-3643-95C374418FB8}"/>
                </a:ext>
              </a:extLst>
            </p:cNvPr>
            <p:cNvSpPr/>
            <p:nvPr/>
          </p:nvSpPr>
          <p:spPr>
            <a:xfrm>
              <a:off x="1681158" y="2477689"/>
              <a:ext cx="1369219"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200" dirty="0" err="1"/>
                <a:t>Learn</a:t>
              </a:r>
              <a:r>
                <a:rPr lang="fr-FR" sz="1200" dirty="0"/>
                <a:t> </a:t>
              </a:r>
              <a:r>
                <a:rPr lang="fr-FR" sz="1200" dirty="0" err="1"/>
                <a:t>psychology</a:t>
              </a:r>
              <a:r>
                <a:rPr lang="fr-FR" sz="1200" dirty="0"/>
                <a:t> at uni</a:t>
              </a:r>
              <a:endParaRPr lang="en-GB" sz="1200" dirty="0"/>
            </a:p>
          </p:txBody>
        </p:sp>
        <p:sp>
          <p:nvSpPr>
            <p:cNvPr id="7" name="Rectangle 6">
              <a:extLst>
                <a:ext uri="{FF2B5EF4-FFF2-40B4-BE49-F238E27FC236}">
                  <a16:creationId xmlns:a16="http://schemas.microsoft.com/office/drawing/2014/main" id="{57F87C27-C2CB-7FD9-9A65-992CC6BBC66F}"/>
                </a:ext>
              </a:extLst>
            </p:cNvPr>
            <p:cNvSpPr/>
            <p:nvPr/>
          </p:nvSpPr>
          <p:spPr>
            <a:xfrm>
              <a:off x="1557123" y="3182840"/>
              <a:ext cx="1617287"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200" dirty="0" err="1"/>
                <a:t>Get</a:t>
              </a:r>
              <a:r>
                <a:rPr lang="fr-FR" sz="1200" dirty="0"/>
                <a:t> </a:t>
              </a:r>
              <a:r>
                <a:rPr lang="fr-FR" sz="1200" dirty="0" err="1"/>
                <a:t>interested</a:t>
              </a:r>
              <a:r>
                <a:rPr lang="fr-FR" sz="1200" dirty="0"/>
                <a:t> in the </a:t>
              </a:r>
              <a:r>
                <a:rPr lang="fr-FR" sz="1200" dirty="0" err="1"/>
                <a:t>role</a:t>
              </a:r>
              <a:r>
                <a:rPr lang="fr-FR" sz="1200" dirty="0"/>
                <a:t> of the body in mental </a:t>
              </a:r>
              <a:r>
                <a:rPr lang="fr-FR" sz="1200" dirty="0" err="1"/>
                <a:t>processes</a:t>
              </a:r>
              <a:endParaRPr lang="en-GB" sz="1200" dirty="0"/>
            </a:p>
          </p:txBody>
        </p:sp>
        <p:sp>
          <p:nvSpPr>
            <p:cNvPr id="8" name="Rectangle 7">
              <a:extLst>
                <a:ext uri="{FF2B5EF4-FFF2-40B4-BE49-F238E27FC236}">
                  <a16:creationId xmlns:a16="http://schemas.microsoft.com/office/drawing/2014/main" id="{4AADE101-11F5-76AE-F6F3-4686E25F239A}"/>
                </a:ext>
              </a:extLst>
            </p:cNvPr>
            <p:cNvSpPr/>
            <p:nvPr/>
          </p:nvSpPr>
          <p:spPr>
            <a:xfrm>
              <a:off x="1444225" y="3857326"/>
              <a:ext cx="1843086"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100" dirty="0" err="1"/>
                <a:t>See</a:t>
              </a:r>
              <a:r>
                <a:rPr lang="fr-FR" sz="1100" dirty="0"/>
                <a:t> </a:t>
              </a:r>
              <a:r>
                <a:rPr lang="fr-FR" sz="1100" dirty="0" err="1"/>
                <a:t>that</a:t>
              </a:r>
              <a:r>
                <a:rPr lang="fr-FR" sz="1100" dirty="0"/>
                <a:t> </a:t>
              </a:r>
              <a:r>
                <a:rPr lang="fr-FR" sz="1100" dirty="0" err="1"/>
                <a:t>there</a:t>
              </a:r>
              <a:r>
                <a:rPr lang="fr-FR" sz="1100" dirty="0"/>
                <a:t> </a:t>
              </a:r>
              <a:r>
                <a:rPr lang="fr-FR" sz="1100" dirty="0" err="1"/>
                <a:t>is</a:t>
              </a:r>
              <a:r>
                <a:rPr lang="fr-FR" sz="1100" dirty="0"/>
                <a:t> no distinction </a:t>
              </a:r>
              <a:r>
                <a:rPr lang="fr-FR" sz="1100" dirty="0" err="1"/>
                <a:t>between</a:t>
              </a:r>
              <a:r>
                <a:rPr lang="fr-FR" sz="1100" dirty="0"/>
                <a:t> </a:t>
              </a:r>
              <a:r>
                <a:rPr lang="fr-FR" sz="1100" i="1" dirty="0" err="1"/>
                <a:t>your</a:t>
              </a:r>
              <a:r>
                <a:rPr lang="fr-FR" sz="1100" dirty="0"/>
                <a:t> body and </a:t>
              </a:r>
              <a:r>
                <a:rPr lang="fr-FR" sz="1100" i="1" dirty="0" err="1"/>
                <a:t>your</a:t>
              </a:r>
              <a:r>
                <a:rPr lang="fr-FR" sz="1100" dirty="0"/>
                <a:t> </a:t>
              </a:r>
              <a:r>
                <a:rPr lang="fr-FR" sz="1100" dirty="0" err="1"/>
                <a:t>mind</a:t>
              </a:r>
              <a:endParaRPr lang="en-GB" sz="1100" dirty="0"/>
            </a:p>
          </p:txBody>
        </p:sp>
        <p:sp>
          <p:nvSpPr>
            <p:cNvPr id="9" name="Rectangle 8">
              <a:extLst>
                <a:ext uri="{FF2B5EF4-FFF2-40B4-BE49-F238E27FC236}">
                  <a16:creationId xmlns:a16="http://schemas.microsoft.com/office/drawing/2014/main" id="{2A4F1536-7CF7-B6F0-23FB-691B45B3C744}"/>
                </a:ext>
              </a:extLst>
            </p:cNvPr>
            <p:cNvSpPr/>
            <p:nvPr/>
          </p:nvSpPr>
          <p:spPr>
            <a:xfrm>
              <a:off x="1502427" y="4526755"/>
              <a:ext cx="1726683"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200" dirty="0" err="1"/>
                <a:t>Accept</a:t>
              </a:r>
              <a:r>
                <a:rPr lang="fr-FR" sz="1200" dirty="0"/>
                <a:t> </a:t>
              </a:r>
              <a:r>
                <a:rPr lang="fr-FR" sz="1200" dirty="0" err="1"/>
                <a:t>that</a:t>
              </a:r>
              <a:r>
                <a:rPr lang="fr-FR" sz="1200" dirty="0"/>
                <a:t> </a:t>
              </a:r>
              <a:r>
                <a:rPr lang="fr-FR" sz="1200" dirty="0" err="1"/>
                <a:t>there</a:t>
              </a:r>
              <a:r>
                <a:rPr lang="fr-FR" sz="1200" dirty="0"/>
                <a:t> </a:t>
              </a:r>
              <a:r>
                <a:rPr lang="fr-FR" sz="1200" dirty="0" err="1"/>
                <a:t>is</a:t>
              </a:r>
              <a:r>
                <a:rPr lang="fr-FR" sz="1200" dirty="0"/>
                <a:t> no </a:t>
              </a:r>
              <a:r>
                <a:rPr lang="fr-FR" sz="1200" i="1" dirty="0" err="1"/>
                <a:t>you</a:t>
              </a:r>
              <a:r>
                <a:rPr lang="fr-FR" sz="1200" dirty="0"/>
                <a:t> but </a:t>
              </a:r>
              <a:r>
                <a:rPr lang="fr-FR" sz="1200" dirty="0" err="1"/>
                <a:t>only</a:t>
              </a:r>
              <a:r>
                <a:rPr lang="fr-FR" sz="1200" dirty="0"/>
                <a:t> </a:t>
              </a:r>
              <a:r>
                <a:rPr lang="fr-FR" sz="1200" i="1" dirty="0"/>
                <a:t>the one</a:t>
              </a:r>
              <a:endParaRPr lang="en-GB" sz="1200" i="1" dirty="0"/>
            </a:p>
          </p:txBody>
        </p:sp>
      </p:grpSp>
      <p:sp>
        <p:nvSpPr>
          <p:cNvPr id="11" name="TextBox 10">
            <a:extLst>
              <a:ext uri="{FF2B5EF4-FFF2-40B4-BE49-F238E27FC236}">
                <a16:creationId xmlns:a16="http://schemas.microsoft.com/office/drawing/2014/main" id="{FD73EB79-B951-9D0E-7BFD-443D380C51F1}"/>
              </a:ext>
            </a:extLst>
          </p:cNvPr>
          <p:cNvSpPr txBox="1"/>
          <p:nvPr/>
        </p:nvSpPr>
        <p:spPr>
          <a:xfrm>
            <a:off x="431601" y="1744981"/>
            <a:ext cx="7331273" cy="3046988"/>
          </a:xfrm>
          <a:prstGeom prst="rect">
            <a:avLst/>
          </a:prstGeom>
          <a:noFill/>
        </p:spPr>
        <p:txBody>
          <a:bodyPr wrap="square">
            <a:spAutoFit/>
          </a:bodyPr>
          <a:lstStyle/>
          <a:p>
            <a:r>
              <a:rPr lang="en-US" b="1" dirty="0"/>
              <a:t>Embodied cognition</a:t>
            </a:r>
            <a:r>
              <a:rPr lang="en-US" dirty="0"/>
              <a:t>: Cognition is shaped by physiological states and capabilities of the organism</a:t>
            </a:r>
          </a:p>
          <a:p>
            <a:pPr marL="285750" indent="-285750">
              <a:buFont typeface="Arial" panose="020B0604020202020204" pitchFamily="34" charset="0"/>
              <a:buChar char="•"/>
            </a:pPr>
            <a:r>
              <a:rPr lang="en-US" dirty="0"/>
              <a:t>Evidence suggests that the fabric of our reality, our conscious experience and sense of Self is embodied</a:t>
            </a:r>
          </a:p>
          <a:p>
            <a:pPr marL="285750" indent="-285750">
              <a:buFont typeface="Arial" panose="020B0604020202020204" pitchFamily="34" charset="0"/>
              <a:buChar char="•"/>
            </a:pPr>
            <a:r>
              <a:rPr lang="en-US" dirty="0"/>
              <a:t>Research interest in the process of embodiment itself </a:t>
            </a:r>
            <a:r>
              <a:rPr lang="en-US" sz="1200" dirty="0"/>
              <a:t>(e.g., through </a:t>
            </a:r>
            <a:r>
              <a:rPr lang="en-US" sz="1200" dirty="0" err="1"/>
              <a:t>interoception</a:t>
            </a:r>
            <a:r>
              <a:rPr lang="en-US" sz="1200" dirty="0"/>
              <a:t>, i.e., the way the mind senses and represents its own physiological state)</a:t>
            </a:r>
          </a:p>
          <a:p>
            <a:pPr marL="742950" lvl="1" indent="-285750">
              <a:buFont typeface="Arial" panose="020B0604020202020204" pitchFamily="34" charset="0"/>
              <a:buChar char="•"/>
            </a:pPr>
            <a:endParaRPr lang="en-US" dirty="0"/>
          </a:p>
          <a:p>
            <a:r>
              <a:rPr lang="en-US" b="1" dirty="0"/>
              <a:t>Psychophysiology</a:t>
            </a:r>
            <a:r>
              <a:rPr lang="en-US" dirty="0"/>
              <a:t>: the study of the relationship between </a:t>
            </a:r>
            <a:r>
              <a:rPr lang="en-US" b="1" dirty="0"/>
              <a:t>physiological</a:t>
            </a:r>
            <a:r>
              <a:rPr lang="en-US" dirty="0"/>
              <a:t> and </a:t>
            </a:r>
            <a:r>
              <a:rPr lang="en-US" b="1" dirty="0"/>
              <a:t>psychological</a:t>
            </a:r>
            <a:r>
              <a:rPr lang="en-US" dirty="0"/>
              <a:t> phenomena (i.e., the way in which the mind and body interact)</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393805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fad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xEl>
                                              <p:pRg st="2" end="2"/>
                                            </p:txEl>
                                          </p:spTgt>
                                        </p:tgtEl>
                                        <p:attrNameLst>
                                          <p:attrName>style.visibility</p:attrName>
                                        </p:attrNameLst>
                                      </p:cBhvr>
                                      <p:to>
                                        <p:strVal val="visible"/>
                                      </p:to>
                                    </p:set>
                                    <p:animEffect transition="in" filter="fade">
                                      <p:cBhvr>
                                        <p:cTn id="12" dur="500"/>
                                        <p:tgtEl>
                                          <p:spTgt spid="1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xEl>
                                              <p:pRg st="4" end="4"/>
                                            </p:txEl>
                                          </p:spTgt>
                                        </p:tgtEl>
                                        <p:attrNameLst>
                                          <p:attrName>style.visibility</p:attrName>
                                        </p:attrNameLst>
                                      </p:cBhvr>
                                      <p:to>
                                        <p:strVal val="visible"/>
                                      </p:to>
                                    </p:set>
                                    <p:animEffect transition="in" filter="fade">
                                      <p:cBhvr>
                                        <p:cTn id="17"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FBA7DA-B72A-B045-94A7-CAA3B44B729B}"/>
              </a:ext>
            </a:extLst>
          </p:cNvPr>
          <p:cNvSpPr>
            <a:spLocks noGrp="1"/>
          </p:cNvSpPr>
          <p:nvPr>
            <p:ph type="ctrTitle"/>
          </p:nvPr>
        </p:nvSpPr>
        <p:spPr/>
        <p:txBody>
          <a:bodyPr>
            <a:normAutofit/>
          </a:bodyPr>
          <a:lstStyle/>
          <a:p>
            <a:r>
              <a:rPr lang="en-US" sz="4800" dirty="0" err="1"/>
              <a:t>Interoception</a:t>
            </a:r>
            <a:endParaRPr lang="en-US" sz="4800" dirty="0"/>
          </a:p>
        </p:txBody>
      </p:sp>
    </p:spTree>
    <p:extLst>
      <p:ext uri="{BB962C8B-B14F-4D97-AF65-F5344CB8AC3E}">
        <p14:creationId xmlns:p14="http://schemas.microsoft.com/office/powerpoint/2010/main" val="3035387129"/>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999F1-0799-6C25-04CD-3B0F44505379}"/>
              </a:ext>
            </a:extLst>
          </p:cNvPr>
          <p:cNvSpPr>
            <a:spLocks noGrp="1"/>
          </p:cNvSpPr>
          <p:nvPr>
            <p:ph type="title"/>
          </p:nvPr>
        </p:nvSpPr>
        <p:spPr/>
        <p:txBody>
          <a:bodyPr/>
          <a:lstStyle/>
          <a:p>
            <a:r>
              <a:rPr lang="fr-FR" dirty="0"/>
              <a:t>The 5 </a:t>
            </a:r>
            <a:r>
              <a:rPr lang="fr-FR" dirty="0" err="1"/>
              <a:t>senses</a:t>
            </a:r>
            <a:r>
              <a:rPr lang="fr-FR" dirty="0"/>
              <a:t>… </a:t>
            </a:r>
            <a:r>
              <a:rPr lang="fr-FR" dirty="0" err="1"/>
              <a:t>make</a:t>
            </a:r>
            <a:r>
              <a:rPr lang="fr-FR" dirty="0"/>
              <a:t> </a:t>
            </a:r>
            <a:r>
              <a:rPr lang="fr-FR" dirty="0" err="1"/>
              <a:t>little</a:t>
            </a:r>
            <a:r>
              <a:rPr lang="fr-FR" dirty="0"/>
              <a:t> </a:t>
            </a:r>
            <a:r>
              <a:rPr lang="fr-FR" dirty="0" err="1"/>
              <a:t>sense</a:t>
            </a:r>
            <a:endParaRPr lang="en-GB" dirty="0"/>
          </a:p>
        </p:txBody>
      </p:sp>
      <p:pic>
        <p:nvPicPr>
          <p:cNvPr id="2052" name="Picture 4" descr="Programming with sensors - BBC Bitesize">
            <a:extLst>
              <a:ext uri="{FF2B5EF4-FFF2-40B4-BE49-F238E27FC236}">
                <a16:creationId xmlns:a16="http://schemas.microsoft.com/office/drawing/2014/main" id="{A574D1FD-7DAE-944F-B267-CE6BA41256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6192" y="2700931"/>
            <a:ext cx="3032526" cy="303252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5AACEAD7-023B-9D2A-C3A0-CB3C0F0C634E}"/>
              </a:ext>
            </a:extLst>
          </p:cNvPr>
          <p:cNvSpPr/>
          <p:nvPr/>
        </p:nvSpPr>
        <p:spPr>
          <a:xfrm>
            <a:off x="419100" y="2790825"/>
            <a:ext cx="1931194" cy="20597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t>Taste</a:t>
            </a:r>
          </a:p>
          <a:p>
            <a:pPr marL="285750" indent="-285750">
              <a:buFont typeface="Arial" panose="020B0604020202020204" pitchFamily="34" charset="0"/>
              <a:buChar char="•"/>
            </a:pPr>
            <a:r>
              <a:rPr lang="en-US" sz="1400" dirty="0"/>
              <a:t>Smell</a:t>
            </a:r>
          </a:p>
          <a:p>
            <a:pPr marL="285750" indent="-285750">
              <a:buFont typeface="Arial" panose="020B0604020202020204" pitchFamily="34" charset="0"/>
              <a:buChar char="•"/>
            </a:pPr>
            <a:r>
              <a:rPr lang="en-US" sz="1400" dirty="0"/>
              <a:t>Hearing</a:t>
            </a:r>
          </a:p>
          <a:p>
            <a:pPr marL="285750" indent="-285750">
              <a:buFont typeface="Arial" panose="020B0604020202020204" pitchFamily="34" charset="0"/>
              <a:buChar char="•"/>
            </a:pPr>
            <a:r>
              <a:rPr lang="en-US" sz="1400" dirty="0"/>
              <a:t>Vision</a:t>
            </a:r>
          </a:p>
          <a:p>
            <a:pPr marL="285750" indent="-285750">
              <a:buFont typeface="Arial" panose="020B0604020202020204" pitchFamily="34" charset="0"/>
              <a:buChar char="•"/>
            </a:pPr>
            <a:r>
              <a:rPr lang="en-US" sz="1400" dirty="0"/>
              <a:t>Touch</a:t>
            </a:r>
          </a:p>
        </p:txBody>
      </p:sp>
      <p:sp>
        <p:nvSpPr>
          <p:cNvPr id="4" name="Rectangle 3">
            <a:extLst>
              <a:ext uri="{FF2B5EF4-FFF2-40B4-BE49-F238E27FC236}">
                <a16:creationId xmlns:a16="http://schemas.microsoft.com/office/drawing/2014/main" id="{48B18441-5798-E968-86E4-A2EB190E3A05}"/>
              </a:ext>
            </a:extLst>
          </p:cNvPr>
          <p:cNvSpPr/>
          <p:nvPr/>
        </p:nvSpPr>
        <p:spPr>
          <a:xfrm>
            <a:off x="2414584" y="2790825"/>
            <a:ext cx="2865837" cy="2059782"/>
          </a:xfrm>
          <a:prstGeom prst="rect">
            <a:avLst/>
          </a:prstGeom>
          <a:ln/>
        </p:spPr>
        <p:style>
          <a:lnRef idx="3">
            <a:schemeClr val="lt1"/>
          </a:lnRef>
          <a:fillRef idx="1">
            <a:schemeClr val="accent6"/>
          </a:fillRef>
          <a:effectRef idx="1">
            <a:schemeClr val="accent6"/>
          </a:effectRef>
          <a:fontRef idx="minor">
            <a:schemeClr val="lt1"/>
          </a:fontRef>
        </p:style>
        <p:txBody>
          <a:bodyPr rtlCol="0" anchor="ctr"/>
          <a:lstStyle/>
          <a:p>
            <a:r>
              <a:rPr lang="en-US" sz="1400" b="1" u="sng" dirty="0"/>
              <a:t>Body Awareness</a:t>
            </a:r>
          </a:p>
          <a:p>
            <a:pPr marL="285750" indent="-285750">
              <a:buFont typeface="Arial" panose="020B0604020202020204" pitchFamily="34" charset="0"/>
              <a:buChar char="•"/>
            </a:pPr>
            <a:r>
              <a:rPr lang="en-US" sz="1400" b="1" dirty="0"/>
              <a:t>Proprioception</a:t>
            </a:r>
            <a:r>
              <a:rPr lang="en-US" sz="1400" dirty="0"/>
              <a:t>: Sense of the relative position of one's own body parts</a:t>
            </a:r>
          </a:p>
          <a:p>
            <a:pPr marL="285750" indent="-285750">
              <a:buFont typeface="Arial" panose="020B0604020202020204" pitchFamily="34" charset="0"/>
              <a:buChar char="•"/>
            </a:pPr>
            <a:r>
              <a:rPr lang="en-US" sz="1400" b="1" dirty="0"/>
              <a:t>Equilibrioception</a:t>
            </a:r>
            <a:r>
              <a:rPr lang="en-US" sz="1400" dirty="0"/>
              <a:t>: Sense of balance and movement (vestibular system)</a:t>
            </a:r>
          </a:p>
        </p:txBody>
      </p:sp>
      <p:sp>
        <p:nvSpPr>
          <p:cNvPr id="5" name="Rectangle 4">
            <a:extLst>
              <a:ext uri="{FF2B5EF4-FFF2-40B4-BE49-F238E27FC236}">
                <a16:creationId xmlns:a16="http://schemas.microsoft.com/office/drawing/2014/main" id="{20545323-789F-14B9-7CD9-D8601C153376}"/>
              </a:ext>
            </a:extLst>
          </p:cNvPr>
          <p:cNvSpPr/>
          <p:nvPr/>
        </p:nvSpPr>
        <p:spPr>
          <a:xfrm>
            <a:off x="419100" y="4963716"/>
            <a:ext cx="4861321" cy="1188243"/>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b="1" u="sng" dirty="0"/>
              <a:t>Non-human (?)</a:t>
            </a:r>
          </a:p>
          <a:p>
            <a:pPr marL="285750" indent="-285750">
              <a:buFont typeface="Arial" panose="020B0604020202020204" pitchFamily="34" charset="0"/>
              <a:buChar char="•"/>
            </a:pPr>
            <a:r>
              <a:rPr lang="en-US" sz="1400" b="1" dirty="0"/>
              <a:t>Magnetoception</a:t>
            </a:r>
            <a:r>
              <a:rPr lang="en-US" sz="1400" dirty="0"/>
              <a:t>: sensitivity to magnetic fields</a:t>
            </a:r>
          </a:p>
          <a:p>
            <a:pPr marL="285750" indent="-285750">
              <a:buFont typeface="Arial" panose="020B0604020202020204" pitchFamily="34" charset="0"/>
              <a:buChar char="•"/>
            </a:pPr>
            <a:r>
              <a:rPr lang="en-GB" sz="1400" b="1" dirty="0" err="1"/>
              <a:t>Chemoception</a:t>
            </a:r>
            <a:r>
              <a:rPr lang="en-GB" sz="1400" dirty="0"/>
              <a:t> - pheromones</a:t>
            </a:r>
          </a:p>
          <a:p>
            <a:pPr marL="285750" indent="-285750">
              <a:buFont typeface="Arial" panose="020B0604020202020204" pitchFamily="34" charset="0"/>
              <a:buChar char="•"/>
            </a:pPr>
            <a:r>
              <a:rPr lang="en-GB" sz="1400" b="1" dirty="0"/>
              <a:t>Vision </a:t>
            </a:r>
            <a:r>
              <a:rPr lang="en-GB" sz="1400" dirty="0"/>
              <a:t>–</a:t>
            </a:r>
            <a:r>
              <a:rPr lang="en-GB" sz="1400" b="1" dirty="0"/>
              <a:t> </a:t>
            </a:r>
            <a:r>
              <a:rPr lang="en-GB" sz="1400" dirty="0"/>
              <a:t>Infrared, ultraviolet</a:t>
            </a:r>
          </a:p>
          <a:p>
            <a:pPr marL="285750" indent="-285750">
              <a:buFont typeface="Arial" panose="020B0604020202020204" pitchFamily="34" charset="0"/>
              <a:buChar char="•"/>
            </a:pPr>
            <a:r>
              <a:rPr lang="en-GB" sz="1400" b="1" dirty="0"/>
              <a:t>…</a:t>
            </a:r>
          </a:p>
        </p:txBody>
      </p:sp>
      <p:pic>
        <p:nvPicPr>
          <p:cNvPr id="1026" name="Picture 2" descr="Consciousness PNG, Vector, PSD, and Clipart With Transparent Background for  Free Download | Pngtree">
            <a:extLst>
              <a:ext uri="{FF2B5EF4-FFF2-40B4-BE49-F238E27FC236}">
                <a16:creationId xmlns:a16="http://schemas.microsoft.com/office/drawing/2014/main" id="{D8C97FBE-6EB6-8B86-72EE-D98C30BFB57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74041" y="1308020"/>
            <a:ext cx="1072749" cy="107274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60CDF85-487D-65F9-5866-02B62A108C52}"/>
              </a:ext>
            </a:extLst>
          </p:cNvPr>
          <p:cNvSpPr/>
          <p:nvPr/>
        </p:nvSpPr>
        <p:spPr>
          <a:xfrm>
            <a:off x="4454126" y="2410475"/>
            <a:ext cx="1835944" cy="357187"/>
          </a:xfrm>
          <a:prstGeom prst="rect">
            <a:avLst/>
          </a:prstGeom>
          <a:noFill/>
          <a:ln>
            <a:noFill/>
          </a:ln>
        </p:spPr>
        <p:style>
          <a:lnRef idx="0">
            <a:scrgbClr r="0" g="0" b="0"/>
          </a:lnRef>
          <a:fillRef idx="0">
            <a:scrgbClr r="0" g="0" b="0"/>
          </a:fillRef>
          <a:effectRef idx="0">
            <a:scrgbClr r="0" g="0" b="0"/>
          </a:effectRef>
          <a:fontRef idx="minor">
            <a:schemeClr val="accent6"/>
          </a:fontRef>
        </p:style>
        <p:txBody>
          <a:bodyPr rtlCol="0" anchor="ctr"/>
          <a:lstStyle/>
          <a:p>
            <a:pPr algn="ctr"/>
            <a:r>
              <a:rPr lang="fr-FR" b="1" dirty="0" err="1"/>
              <a:t>Interoception</a:t>
            </a:r>
            <a:endParaRPr lang="en-GB" b="1" dirty="0"/>
          </a:p>
        </p:txBody>
      </p:sp>
      <p:sp>
        <p:nvSpPr>
          <p:cNvPr id="8" name="Rectangle 7">
            <a:extLst>
              <a:ext uri="{FF2B5EF4-FFF2-40B4-BE49-F238E27FC236}">
                <a16:creationId xmlns:a16="http://schemas.microsoft.com/office/drawing/2014/main" id="{E68F70C9-DE7C-AAE6-7726-1BC24B34A006}"/>
              </a:ext>
            </a:extLst>
          </p:cNvPr>
          <p:cNvSpPr/>
          <p:nvPr/>
        </p:nvSpPr>
        <p:spPr>
          <a:xfrm>
            <a:off x="466725" y="2433638"/>
            <a:ext cx="1835944" cy="357187"/>
          </a:xfrm>
          <a:prstGeom prst="rect">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gn="ctr"/>
            <a:r>
              <a:rPr lang="fr-FR" b="1" dirty="0" err="1"/>
              <a:t>Exteroception</a:t>
            </a:r>
            <a:endParaRPr lang="en-GB" b="1" dirty="0"/>
          </a:p>
        </p:txBody>
      </p:sp>
      <p:sp>
        <p:nvSpPr>
          <p:cNvPr id="9" name="Rectangle 8">
            <a:extLst>
              <a:ext uri="{FF2B5EF4-FFF2-40B4-BE49-F238E27FC236}">
                <a16:creationId xmlns:a16="http://schemas.microsoft.com/office/drawing/2014/main" id="{3740202F-F26C-3FC6-DFB7-F8FDF3C8CB39}"/>
              </a:ext>
            </a:extLst>
          </p:cNvPr>
          <p:cNvSpPr/>
          <p:nvPr/>
        </p:nvSpPr>
        <p:spPr>
          <a:xfrm>
            <a:off x="4454126" y="1673723"/>
            <a:ext cx="2625330" cy="357187"/>
          </a:xfrm>
          <a:prstGeom prst="rect">
            <a:avLst/>
          </a:prstGeom>
          <a:noFill/>
          <a:ln>
            <a:noFill/>
          </a:ln>
        </p:spPr>
        <p:style>
          <a:lnRef idx="0">
            <a:scrgbClr r="0" g="0" b="0"/>
          </a:lnRef>
          <a:fillRef idx="0">
            <a:scrgbClr r="0" g="0" b="0"/>
          </a:fillRef>
          <a:effectRef idx="0">
            <a:scrgbClr r="0" g="0" b="0"/>
          </a:effectRef>
          <a:fontRef idx="minor">
            <a:schemeClr val="accent5"/>
          </a:fontRef>
        </p:style>
        <p:txBody>
          <a:bodyPr rtlCol="0" anchor="ctr"/>
          <a:lstStyle/>
          <a:p>
            <a:pPr algn="ctr"/>
            <a:r>
              <a:rPr lang="fr-FR" sz="2800" b="1" dirty="0" err="1"/>
              <a:t>Conscious</a:t>
            </a:r>
            <a:r>
              <a:rPr lang="fr-FR" sz="2800" b="1" dirty="0"/>
              <a:t> </a:t>
            </a:r>
            <a:r>
              <a:rPr lang="fr-FR" sz="2800" b="1" dirty="0" err="1"/>
              <a:t>Experience</a:t>
            </a:r>
            <a:endParaRPr lang="en-GB" sz="2800" b="1" dirty="0"/>
          </a:p>
        </p:txBody>
      </p:sp>
      <p:sp>
        <p:nvSpPr>
          <p:cNvPr id="10" name="Rectangle 9">
            <a:extLst>
              <a:ext uri="{FF2B5EF4-FFF2-40B4-BE49-F238E27FC236}">
                <a16:creationId xmlns:a16="http://schemas.microsoft.com/office/drawing/2014/main" id="{058FE269-42F3-D058-5924-2875B0DBC346}"/>
              </a:ext>
            </a:extLst>
          </p:cNvPr>
          <p:cNvSpPr/>
          <p:nvPr/>
        </p:nvSpPr>
        <p:spPr>
          <a:xfrm>
            <a:off x="8498681" y="1552859"/>
            <a:ext cx="3614730" cy="598911"/>
          </a:xfrm>
          <a:prstGeom prst="rect">
            <a:avLst/>
          </a:prstGeom>
          <a:noFill/>
          <a:ln>
            <a:noFill/>
          </a:ln>
        </p:spPr>
        <p:style>
          <a:lnRef idx="0">
            <a:scrgbClr r="0" g="0" b="0"/>
          </a:lnRef>
          <a:fillRef idx="0">
            <a:scrgbClr r="0" g="0" b="0"/>
          </a:fillRef>
          <a:effectRef idx="0">
            <a:scrgbClr r="0" g="0" b="0"/>
          </a:effectRef>
          <a:fontRef idx="minor">
            <a:schemeClr val="accent5"/>
          </a:fontRef>
        </p:style>
        <p:txBody>
          <a:bodyPr rtlCol="0" anchor="ctr"/>
          <a:lstStyle/>
          <a:p>
            <a:pPr algn="ctr"/>
            <a:r>
              <a:rPr lang="fr-FR" sz="1200" i="1" dirty="0"/>
              <a:t>« </a:t>
            </a:r>
            <a:r>
              <a:rPr lang="fr-FR" sz="1200" i="1" dirty="0" err="1"/>
              <a:t>What</a:t>
            </a:r>
            <a:r>
              <a:rPr lang="fr-FR" sz="1200" i="1" dirty="0"/>
              <a:t> </a:t>
            </a:r>
            <a:r>
              <a:rPr lang="fr-FR" sz="1200" i="1" dirty="0" err="1"/>
              <a:t>it’s</a:t>
            </a:r>
            <a:r>
              <a:rPr lang="fr-FR" sz="1200" i="1" dirty="0"/>
              <a:t> like to </a:t>
            </a:r>
            <a:r>
              <a:rPr lang="fr-FR" sz="1200" i="1" dirty="0" err="1"/>
              <a:t>be</a:t>
            </a:r>
            <a:r>
              <a:rPr lang="fr-FR" sz="1200" i="1" dirty="0"/>
              <a:t> a bat? » (Nagel, 1974)</a:t>
            </a:r>
            <a:endParaRPr lang="en-GB" sz="1200" i="1" dirty="0"/>
          </a:p>
        </p:txBody>
      </p:sp>
      <p:pic>
        <p:nvPicPr>
          <p:cNvPr id="1030" name="Picture 6" descr="Batman 1989 Logo PNG Transparent &amp; SVG Vector - Freebie Supply">
            <a:extLst>
              <a:ext uri="{FF2B5EF4-FFF2-40B4-BE49-F238E27FC236}">
                <a16:creationId xmlns:a16="http://schemas.microsoft.com/office/drawing/2014/main" id="{E4D8F5A4-E426-66A7-82E9-15EA21A2AE7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895278" y="1464057"/>
            <a:ext cx="1035356" cy="776517"/>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Arrow Connector 11">
            <a:extLst>
              <a:ext uri="{FF2B5EF4-FFF2-40B4-BE49-F238E27FC236}">
                <a16:creationId xmlns:a16="http://schemas.microsoft.com/office/drawing/2014/main" id="{04F59D7D-4322-7D7E-433E-F1CD2A626541}"/>
              </a:ext>
            </a:extLst>
          </p:cNvPr>
          <p:cNvCxnSpPr>
            <a:cxnSpLocks/>
          </p:cNvCxnSpPr>
          <p:nvPr/>
        </p:nvCxnSpPr>
        <p:spPr>
          <a:xfrm flipV="1">
            <a:off x="2201337" y="2030910"/>
            <a:ext cx="1512157" cy="536374"/>
          </a:xfrm>
          <a:prstGeom prst="straightConnector1">
            <a:avLst/>
          </a:prstGeom>
          <a:ln w="76200">
            <a:tailEnd type="triangle"/>
          </a:ln>
        </p:spPr>
        <p:style>
          <a:lnRef idx="1">
            <a:schemeClr val="accent4"/>
          </a:lnRef>
          <a:fillRef idx="0">
            <a:schemeClr val="accent4"/>
          </a:fillRef>
          <a:effectRef idx="0">
            <a:schemeClr val="accent4"/>
          </a:effectRef>
          <a:fontRef idx="minor">
            <a:schemeClr val="tx1"/>
          </a:fontRef>
        </p:style>
      </p:cxnSp>
      <p:cxnSp>
        <p:nvCxnSpPr>
          <p:cNvPr id="15" name="Straight Arrow Connector 14">
            <a:extLst>
              <a:ext uri="{FF2B5EF4-FFF2-40B4-BE49-F238E27FC236}">
                <a16:creationId xmlns:a16="http://schemas.microsoft.com/office/drawing/2014/main" id="{CD58826F-D379-78B1-0B3F-0C411E243858}"/>
              </a:ext>
            </a:extLst>
          </p:cNvPr>
          <p:cNvCxnSpPr>
            <a:cxnSpLocks/>
          </p:cNvCxnSpPr>
          <p:nvPr/>
        </p:nvCxnSpPr>
        <p:spPr>
          <a:xfrm flipV="1">
            <a:off x="3880238" y="2262075"/>
            <a:ext cx="832263" cy="476475"/>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20" name="Straight Arrow Connector 19">
            <a:extLst>
              <a:ext uri="{FF2B5EF4-FFF2-40B4-BE49-F238E27FC236}">
                <a16:creationId xmlns:a16="http://schemas.microsoft.com/office/drawing/2014/main" id="{26689434-6AF2-50FE-07ED-41C0EFC419CF}"/>
              </a:ext>
            </a:extLst>
          </p:cNvPr>
          <p:cNvCxnSpPr>
            <a:cxnSpLocks/>
          </p:cNvCxnSpPr>
          <p:nvPr/>
        </p:nvCxnSpPr>
        <p:spPr>
          <a:xfrm flipH="1" flipV="1">
            <a:off x="6910629" y="2218114"/>
            <a:ext cx="1283252" cy="520436"/>
          </a:xfrm>
          <a:prstGeom prst="straightConnector1">
            <a:avLst/>
          </a:prstGeom>
          <a:ln w="76200">
            <a:solidFill>
              <a:schemeClr val="accent2"/>
            </a:solidFill>
            <a:tailEnd type="triangle"/>
          </a:ln>
        </p:spPr>
        <p:style>
          <a:lnRef idx="1">
            <a:schemeClr val="accent6"/>
          </a:lnRef>
          <a:fillRef idx="0">
            <a:schemeClr val="accent6"/>
          </a:fillRef>
          <a:effectRef idx="0">
            <a:schemeClr val="accent6"/>
          </a:effectRef>
          <a:fontRef idx="minor">
            <a:schemeClr val="tx1"/>
          </a:fontRef>
        </p:style>
      </p:cxnSp>
      <p:pic>
        <p:nvPicPr>
          <p:cNvPr id="11" name="Picture 2" descr="Download Squab, Pigeon, Nature. Royalty-Free Vector Graphic - Pixabay">
            <a:extLst>
              <a:ext uri="{FF2B5EF4-FFF2-40B4-BE49-F238E27FC236}">
                <a16:creationId xmlns:a16="http://schemas.microsoft.com/office/drawing/2014/main" id="{8BD8CBBE-BA9C-F460-5D78-5A646D0CBEC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flipH="1">
            <a:off x="9445514" y="3053503"/>
            <a:ext cx="2126814" cy="200739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Mosquito Clipart Images - Free Download on Freepik">
            <a:extLst>
              <a:ext uri="{FF2B5EF4-FFF2-40B4-BE49-F238E27FC236}">
                <a16:creationId xmlns:a16="http://schemas.microsoft.com/office/drawing/2014/main" id="{23133839-6EA3-0E73-9279-AA415217B051}"/>
              </a:ext>
            </a:extLst>
          </p:cNvPr>
          <p:cNvPicPr>
            <a:picLocks noChangeAspect="1" noChangeArrowheads="1"/>
          </p:cNvPicPr>
          <p:nvPr/>
        </p:nvPicPr>
        <p:blipFill>
          <a:blip r:embed="rId7" cstate="print">
            <a:alphaModFix/>
            <a:extLst>
              <a:ext uri="{BEBA8EAE-BF5A-486C-A8C5-ECC9F3942E4B}">
                <a14:imgProps xmlns:a14="http://schemas.microsoft.com/office/drawing/2010/main">
                  <a14:imgLayer r:embed="rId8">
                    <a14:imgEffect>
                      <a14:backgroundRemoval t="3833" b="90000" l="3994" r="92652">
                        <a14:foregroundMark x1="8626" y1="22000" x2="6869" y2="20667"/>
                        <a14:foregroundMark x1="7827" y1="38833" x2="5431" y2="38333"/>
                        <a14:foregroundMark x1="5431" y1="19167" x2="4153" y2="19167"/>
                        <a14:foregroundMark x1="88978" y1="18667" x2="91693" y2="18167"/>
                        <a14:foregroundMark x1="91693" y1="36000" x2="92652" y2="36000"/>
                        <a14:foregroundMark x1="92652" y1="14833" x2="92652" y2="14833"/>
                        <a14:foregroundMark x1="38498" y1="7167" x2="38498" y2="7167"/>
                        <a14:foregroundMark x1="58147" y1="5833" x2="58147" y2="5833"/>
                        <a14:foregroundMark x1="36581" y1="4833" x2="36581" y2="4833"/>
                        <a14:foregroundMark x1="59105" y1="3833" x2="59105" y2="3833"/>
                      </a14:backgroundRemoval>
                    </a14:imgEffect>
                  </a14:imgLayer>
                </a14:imgProps>
              </a:ext>
              <a:ext uri="{28A0092B-C50C-407E-A947-70E740481C1C}">
                <a14:useLocalDpi xmlns:a14="http://schemas.microsoft.com/office/drawing/2010/main" val="0"/>
              </a:ext>
            </a:extLst>
          </a:blip>
          <a:srcRect/>
          <a:stretch>
            <a:fillRect/>
          </a:stretch>
        </p:blipFill>
        <p:spPr bwMode="auto">
          <a:xfrm rot="759462">
            <a:off x="6807643" y="2911317"/>
            <a:ext cx="1842547" cy="176601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inderella's Lucifer the Cat Clip Art | Disney Clip Art Galore">
            <a:extLst>
              <a:ext uri="{FF2B5EF4-FFF2-40B4-BE49-F238E27FC236}">
                <a16:creationId xmlns:a16="http://schemas.microsoft.com/office/drawing/2014/main" id="{3A88A722-E30C-AC02-F22A-DB9B13CFD5B0}"/>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31215" y="4762843"/>
            <a:ext cx="2131414" cy="204577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54EDDCAC-4EE4-1333-25FE-B3E54284ED3F}"/>
              </a:ext>
            </a:extLst>
          </p:cNvPr>
          <p:cNvSpPr/>
          <p:nvPr/>
        </p:nvSpPr>
        <p:spPr>
          <a:xfrm>
            <a:off x="5372098" y="2790825"/>
            <a:ext cx="6400801" cy="2942632"/>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b="1" u="sng" dirty="0" err="1"/>
              <a:t>Interoception</a:t>
            </a:r>
            <a:endParaRPr lang="en-US" sz="1400" b="1" u="sng" dirty="0"/>
          </a:p>
          <a:p>
            <a:pPr marL="285750" indent="-285750">
              <a:buFont typeface="Arial" panose="020B0604020202020204" pitchFamily="34" charset="0"/>
              <a:buChar char="•"/>
            </a:pPr>
            <a:r>
              <a:rPr lang="en-US" sz="1400" b="1" dirty="0" err="1"/>
              <a:t>Thermoception</a:t>
            </a:r>
            <a:r>
              <a:rPr lang="en-US" sz="1400" dirty="0"/>
              <a:t>: The ability to sense temperature and its changes</a:t>
            </a:r>
          </a:p>
          <a:p>
            <a:pPr marL="742950" lvl="1" indent="-285750">
              <a:buFont typeface="Arial" panose="020B0604020202020204" pitchFamily="34" charset="0"/>
              <a:buChar char="•"/>
            </a:pPr>
            <a:r>
              <a:rPr lang="en-US" sz="1400" dirty="0"/>
              <a:t>Sweat glands (electrodermal activity / skin conductance)</a:t>
            </a:r>
          </a:p>
          <a:p>
            <a:pPr marL="285750" indent="-285750">
              <a:buFont typeface="Arial" panose="020B0604020202020204" pitchFamily="34" charset="0"/>
              <a:buChar char="•"/>
            </a:pPr>
            <a:r>
              <a:rPr lang="en-US" sz="1400" b="1" dirty="0"/>
              <a:t>Nociception</a:t>
            </a:r>
            <a:r>
              <a:rPr lang="en-US" sz="1400" dirty="0"/>
              <a:t>: Perception of pain</a:t>
            </a:r>
          </a:p>
          <a:p>
            <a:pPr marL="285750" indent="-285750">
              <a:buFont typeface="Arial" panose="020B0604020202020204" pitchFamily="34" charset="0"/>
              <a:buChar char="•"/>
            </a:pPr>
            <a:r>
              <a:rPr lang="en-US" sz="1400" b="1" dirty="0" err="1"/>
              <a:t>Humoception</a:t>
            </a:r>
            <a:r>
              <a:rPr lang="en-US" sz="1400" dirty="0"/>
              <a:t>: Humoral receptors are sensitive to hormones</a:t>
            </a:r>
          </a:p>
          <a:p>
            <a:pPr marL="285750" indent="-285750">
              <a:buFont typeface="Arial" panose="020B0604020202020204" pitchFamily="34" charset="0"/>
              <a:buChar char="•"/>
            </a:pPr>
            <a:r>
              <a:rPr lang="en-US" sz="1400" b="1" dirty="0" err="1"/>
              <a:t>Visceroception</a:t>
            </a:r>
            <a:r>
              <a:rPr lang="en-US" sz="1400" b="1" dirty="0"/>
              <a:t> </a:t>
            </a:r>
            <a:r>
              <a:rPr lang="en-US" sz="1400" i="1" dirty="0"/>
              <a:t>(</a:t>
            </a:r>
            <a:r>
              <a:rPr lang="en-US" sz="1400" i="1" dirty="0" err="1"/>
              <a:t>Interoception</a:t>
            </a:r>
            <a:r>
              <a:rPr lang="en-US" sz="1400" i="1" dirty="0"/>
              <a:t>)</a:t>
            </a:r>
          </a:p>
          <a:p>
            <a:pPr marL="742950" lvl="1" indent="-285750">
              <a:buFont typeface="Arial" panose="020B0604020202020204" pitchFamily="34" charset="0"/>
              <a:buChar char="•"/>
            </a:pPr>
            <a:r>
              <a:rPr lang="en-US" sz="1400" dirty="0"/>
              <a:t>Bladder</a:t>
            </a:r>
          </a:p>
          <a:p>
            <a:pPr marL="742950" lvl="1" indent="-285750">
              <a:buFont typeface="Arial" panose="020B0604020202020204" pitchFamily="34" charset="0"/>
              <a:buChar char="•"/>
            </a:pPr>
            <a:r>
              <a:rPr lang="en-US" sz="1400" dirty="0"/>
              <a:t>Stomach (hunger, thirst)</a:t>
            </a:r>
          </a:p>
          <a:p>
            <a:pPr marL="742950" lvl="1" indent="-285750">
              <a:buFont typeface="Arial" panose="020B0604020202020204" pitchFamily="34" charset="0"/>
              <a:buChar char="•"/>
            </a:pPr>
            <a:r>
              <a:rPr lang="en-US" sz="1400" dirty="0"/>
              <a:t>Lungs (respiration)</a:t>
            </a:r>
          </a:p>
          <a:p>
            <a:pPr marL="742950" lvl="1" indent="-285750">
              <a:buFont typeface="Arial" panose="020B0604020202020204" pitchFamily="34" charset="0"/>
              <a:buChar char="•"/>
            </a:pPr>
            <a:r>
              <a:rPr lang="en-US" sz="1400" dirty="0"/>
              <a:t>Cardiovascular system (heart)</a:t>
            </a:r>
          </a:p>
          <a:p>
            <a:pPr marL="742950" lvl="1" indent="-285750">
              <a:buFont typeface="Arial" panose="020B0604020202020204" pitchFamily="34" charset="0"/>
              <a:buChar char="•"/>
            </a:pPr>
            <a:endParaRPr lang="en-US" sz="1400" dirty="0"/>
          </a:p>
          <a:p>
            <a:pPr marL="285750" indent="-285750">
              <a:buFont typeface="Wingdings" panose="05000000000000000000" pitchFamily="2" charset="2"/>
              <a:buChar char="Ø"/>
            </a:pPr>
            <a:r>
              <a:rPr lang="en-US" sz="1400" dirty="0"/>
              <a:t>Sensing of </a:t>
            </a:r>
            <a:r>
              <a:rPr lang="en-US" sz="1400" u="sng" dirty="0"/>
              <a:t>physiological</a:t>
            </a:r>
            <a:r>
              <a:rPr lang="en-US" sz="1400" dirty="0"/>
              <a:t> states and changes</a:t>
            </a:r>
            <a:endParaRPr lang="en-GB" sz="1400" i="1" dirty="0"/>
          </a:p>
        </p:txBody>
      </p:sp>
    </p:spTree>
    <p:extLst>
      <p:ext uri="{BB962C8B-B14F-4D97-AF65-F5344CB8AC3E}">
        <p14:creationId xmlns:p14="http://schemas.microsoft.com/office/powerpoint/2010/main" val="2833053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xit" presetSubtype="0" fill="hold" nodeType="withEffect">
                                  <p:stCondLst>
                                    <p:cond delay="0"/>
                                  </p:stCondLst>
                                  <p:childTnLst>
                                    <p:animEffect transition="out" filter="fade">
                                      <p:cBhvr>
                                        <p:cTn id="19" dur="500"/>
                                        <p:tgtEl>
                                          <p:spTgt spid="2052"/>
                                        </p:tgtEl>
                                      </p:cBhvr>
                                    </p:animEffect>
                                    <p:set>
                                      <p:cBhvr>
                                        <p:cTn id="20" dur="1" fill="hold">
                                          <p:stCondLst>
                                            <p:cond delay="499"/>
                                          </p:stCondLst>
                                        </p:cTn>
                                        <p:tgtEl>
                                          <p:spTgt spid="2052"/>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1" end="1"/>
                                            </p:txEl>
                                          </p:spTgt>
                                        </p:tgtEl>
                                        <p:attrNameLst>
                                          <p:attrName>style.visibility</p:attrName>
                                        </p:attrNameLst>
                                      </p:cBhvr>
                                      <p:to>
                                        <p:strVal val="visible"/>
                                      </p:to>
                                    </p:set>
                                    <p:animEffect transition="in" filter="fade">
                                      <p:cBhvr>
                                        <p:cTn id="25" dur="500"/>
                                        <p:tgtEl>
                                          <p:spTgt spid="5">
                                            <p:txEl>
                                              <p:pRg st="1" end="1"/>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2" end="2"/>
                                            </p:txEl>
                                          </p:spTgt>
                                        </p:tgtEl>
                                        <p:attrNameLst>
                                          <p:attrName>style.visibility</p:attrName>
                                        </p:attrNameLst>
                                      </p:cBhvr>
                                      <p:to>
                                        <p:strVal val="visible"/>
                                      </p:to>
                                    </p:set>
                                    <p:animEffect transition="in" filter="fade">
                                      <p:cBhvr>
                                        <p:cTn id="33" dur="500"/>
                                        <p:tgtEl>
                                          <p:spTgt spid="5">
                                            <p:txEl>
                                              <p:pRg st="2" end="2"/>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032"/>
                                        </p:tgtEl>
                                        <p:attrNameLst>
                                          <p:attrName>style.visibility</p:attrName>
                                        </p:attrNameLst>
                                      </p:cBhvr>
                                      <p:to>
                                        <p:strVal val="visible"/>
                                      </p:to>
                                    </p:set>
                                    <p:animEffect transition="in" filter="fade">
                                      <p:cBhvr>
                                        <p:cTn id="36" dur="500"/>
                                        <p:tgtEl>
                                          <p:spTgt spid="1032"/>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xEl>
                                              <p:pRg st="3" end="3"/>
                                            </p:txEl>
                                          </p:spTgt>
                                        </p:tgtEl>
                                        <p:attrNameLst>
                                          <p:attrName>style.visibility</p:attrName>
                                        </p:attrNameLst>
                                      </p:cBhvr>
                                      <p:to>
                                        <p:strVal val="visible"/>
                                      </p:to>
                                    </p:set>
                                    <p:animEffect transition="in" filter="fade">
                                      <p:cBhvr>
                                        <p:cTn id="41" dur="500"/>
                                        <p:tgtEl>
                                          <p:spTgt spid="5">
                                            <p:txEl>
                                              <p:pRg st="3" end="3"/>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xEl>
                                              <p:pRg st="4" end="4"/>
                                            </p:txEl>
                                          </p:spTgt>
                                        </p:tgtEl>
                                        <p:attrNameLst>
                                          <p:attrName>style.visibility</p:attrName>
                                        </p:attrNameLst>
                                      </p:cBhvr>
                                      <p:to>
                                        <p:strVal val="visible"/>
                                      </p:to>
                                    </p:set>
                                    <p:animEffect transition="in" filter="fade">
                                      <p:cBhvr>
                                        <p:cTn id="47" dur="500"/>
                                        <p:tgtEl>
                                          <p:spTgt spid="5">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fade">
                                      <p:cBhvr>
                                        <p:cTn id="52" dur="500"/>
                                        <p:tgtEl>
                                          <p:spTgt spid="7"/>
                                        </p:tgtEl>
                                      </p:cBhvr>
                                    </p:animEffect>
                                  </p:childTnLst>
                                </p:cTn>
                              </p:par>
                              <p:par>
                                <p:cTn id="53" presetID="10" presetClass="exit" presetSubtype="0" fill="hold" nodeType="withEffect">
                                  <p:stCondLst>
                                    <p:cond delay="0"/>
                                  </p:stCondLst>
                                  <p:childTnLst>
                                    <p:animEffect transition="out" filter="fade">
                                      <p:cBhvr>
                                        <p:cTn id="54" dur="500"/>
                                        <p:tgtEl>
                                          <p:spTgt spid="11"/>
                                        </p:tgtEl>
                                      </p:cBhvr>
                                    </p:animEffect>
                                    <p:set>
                                      <p:cBhvr>
                                        <p:cTn id="55" dur="1" fill="hold">
                                          <p:stCondLst>
                                            <p:cond delay="499"/>
                                          </p:stCondLst>
                                        </p:cTn>
                                        <p:tgtEl>
                                          <p:spTgt spid="11"/>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500"/>
                                        <p:tgtEl>
                                          <p:spTgt spid="1032"/>
                                        </p:tgtEl>
                                      </p:cBhvr>
                                    </p:animEffect>
                                    <p:set>
                                      <p:cBhvr>
                                        <p:cTn id="58" dur="1" fill="hold">
                                          <p:stCondLst>
                                            <p:cond delay="499"/>
                                          </p:stCondLst>
                                        </p:cTn>
                                        <p:tgtEl>
                                          <p:spTgt spid="1032"/>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13"/>
                                        </p:tgtEl>
                                      </p:cBhvr>
                                    </p:animEffect>
                                    <p:set>
                                      <p:cBhvr>
                                        <p:cTn id="61" dur="1" fill="hold">
                                          <p:stCondLst>
                                            <p:cond delay="499"/>
                                          </p:stCondLst>
                                        </p:cTn>
                                        <p:tgtEl>
                                          <p:spTgt spid="13"/>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4"/>
                                        </p:tgtEl>
                                        <p:attrNameLst>
                                          <p:attrName>style.visibility</p:attrName>
                                        </p:attrNameLst>
                                      </p:cBhvr>
                                      <p:to>
                                        <p:strVal val="visible"/>
                                      </p:to>
                                    </p:set>
                                    <p:animEffect transition="in" filter="fade">
                                      <p:cBhvr>
                                        <p:cTn id="66" dur="500"/>
                                        <p:tgtEl>
                                          <p:spTgt spid="4"/>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4">
                                            <p:txEl>
                                              <p:pRg st="1" end="1"/>
                                            </p:txEl>
                                          </p:spTgt>
                                        </p:tgtEl>
                                        <p:attrNameLst>
                                          <p:attrName>style.visibility</p:attrName>
                                        </p:attrNameLst>
                                      </p:cBhvr>
                                      <p:to>
                                        <p:strVal val="visible"/>
                                      </p:to>
                                    </p:set>
                                    <p:animEffect transition="in" filter="fade">
                                      <p:cBhvr>
                                        <p:cTn id="71" dur="500"/>
                                        <p:tgtEl>
                                          <p:spTgt spid="4">
                                            <p:txEl>
                                              <p:pRg st="1" end="1"/>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4">
                                            <p:txEl>
                                              <p:pRg st="2" end="2"/>
                                            </p:txEl>
                                          </p:spTgt>
                                        </p:tgtEl>
                                        <p:attrNameLst>
                                          <p:attrName>style.visibility</p:attrName>
                                        </p:attrNameLst>
                                      </p:cBhvr>
                                      <p:to>
                                        <p:strVal val="visible"/>
                                      </p:to>
                                    </p:set>
                                    <p:animEffect transition="in" filter="fade">
                                      <p:cBhvr>
                                        <p:cTn id="76" dur="500"/>
                                        <p:tgtEl>
                                          <p:spTgt spid="4">
                                            <p:txEl>
                                              <p:pRg st="2" end="2"/>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6"/>
                                        </p:tgtEl>
                                        <p:attrNameLst>
                                          <p:attrName>style.visibility</p:attrName>
                                        </p:attrNameLst>
                                      </p:cBhvr>
                                      <p:to>
                                        <p:strVal val="visible"/>
                                      </p:to>
                                    </p:set>
                                    <p:animEffect transition="in" filter="fade">
                                      <p:cBhvr>
                                        <p:cTn id="81" dur="500"/>
                                        <p:tgtEl>
                                          <p:spTgt spid="6"/>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6">
                                            <p:txEl>
                                              <p:pRg st="1" end="1"/>
                                            </p:txEl>
                                          </p:spTgt>
                                        </p:tgtEl>
                                        <p:attrNameLst>
                                          <p:attrName>style.visibility</p:attrName>
                                        </p:attrNameLst>
                                      </p:cBhvr>
                                      <p:to>
                                        <p:strVal val="visible"/>
                                      </p:to>
                                    </p:set>
                                    <p:animEffect transition="in" filter="fade">
                                      <p:cBhvr>
                                        <p:cTn id="86" dur="500"/>
                                        <p:tgtEl>
                                          <p:spTgt spid="6">
                                            <p:txEl>
                                              <p:pRg st="1" end="1"/>
                                            </p:txEl>
                                          </p:spTgt>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6">
                                            <p:txEl>
                                              <p:pRg st="2" end="2"/>
                                            </p:txEl>
                                          </p:spTgt>
                                        </p:tgtEl>
                                        <p:attrNameLst>
                                          <p:attrName>style.visibility</p:attrName>
                                        </p:attrNameLst>
                                      </p:cBhvr>
                                      <p:to>
                                        <p:strVal val="visible"/>
                                      </p:to>
                                    </p:set>
                                    <p:animEffect transition="in" filter="fade">
                                      <p:cBhvr>
                                        <p:cTn id="91" dur="500"/>
                                        <p:tgtEl>
                                          <p:spTgt spid="6">
                                            <p:txEl>
                                              <p:pRg st="2" end="2"/>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6">
                                            <p:txEl>
                                              <p:pRg st="3" end="3"/>
                                            </p:txEl>
                                          </p:spTgt>
                                        </p:tgtEl>
                                        <p:attrNameLst>
                                          <p:attrName>style.visibility</p:attrName>
                                        </p:attrNameLst>
                                      </p:cBhvr>
                                      <p:to>
                                        <p:strVal val="visible"/>
                                      </p:to>
                                    </p:set>
                                    <p:animEffect transition="in" filter="fade">
                                      <p:cBhvr>
                                        <p:cTn id="96" dur="500"/>
                                        <p:tgtEl>
                                          <p:spTgt spid="6">
                                            <p:txEl>
                                              <p:pRg st="3" end="3"/>
                                            </p:txEl>
                                          </p:spTgt>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6">
                                            <p:txEl>
                                              <p:pRg st="4" end="4"/>
                                            </p:txEl>
                                          </p:spTgt>
                                        </p:tgtEl>
                                        <p:attrNameLst>
                                          <p:attrName>style.visibility</p:attrName>
                                        </p:attrNameLst>
                                      </p:cBhvr>
                                      <p:to>
                                        <p:strVal val="visible"/>
                                      </p:to>
                                    </p:set>
                                    <p:animEffect transition="in" filter="fade">
                                      <p:cBhvr>
                                        <p:cTn id="101" dur="500"/>
                                        <p:tgtEl>
                                          <p:spTgt spid="6">
                                            <p:txEl>
                                              <p:pRg st="4" end="4"/>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6">
                                            <p:txEl>
                                              <p:pRg st="5" end="5"/>
                                            </p:txEl>
                                          </p:spTgt>
                                        </p:tgtEl>
                                        <p:attrNameLst>
                                          <p:attrName>style.visibility</p:attrName>
                                        </p:attrNameLst>
                                      </p:cBhvr>
                                      <p:to>
                                        <p:strVal val="visible"/>
                                      </p:to>
                                    </p:set>
                                    <p:animEffect transition="in" filter="fade">
                                      <p:cBhvr>
                                        <p:cTn id="106" dur="500"/>
                                        <p:tgtEl>
                                          <p:spTgt spid="6">
                                            <p:txEl>
                                              <p:pRg st="5" end="5"/>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6">
                                            <p:txEl>
                                              <p:pRg st="6" end="6"/>
                                            </p:txEl>
                                          </p:spTgt>
                                        </p:tgtEl>
                                        <p:attrNameLst>
                                          <p:attrName>style.visibility</p:attrName>
                                        </p:attrNameLst>
                                      </p:cBhvr>
                                      <p:to>
                                        <p:strVal val="visible"/>
                                      </p:to>
                                    </p:set>
                                    <p:animEffect transition="in" filter="fade">
                                      <p:cBhvr>
                                        <p:cTn id="111" dur="500"/>
                                        <p:tgtEl>
                                          <p:spTgt spid="6">
                                            <p:txEl>
                                              <p:pRg st="6" end="6"/>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nodeType="clickEffect">
                                  <p:stCondLst>
                                    <p:cond delay="0"/>
                                  </p:stCondLst>
                                  <p:childTnLst>
                                    <p:set>
                                      <p:cBhvr>
                                        <p:cTn id="115" dur="1" fill="hold">
                                          <p:stCondLst>
                                            <p:cond delay="0"/>
                                          </p:stCondLst>
                                        </p:cTn>
                                        <p:tgtEl>
                                          <p:spTgt spid="6">
                                            <p:txEl>
                                              <p:pRg st="7" end="7"/>
                                            </p:txEl>
                                          </p:spTgt>
                                        </p:tgtEl>
                                        <p:attrNameLst>
                                          <p:attrName>style.visibility</p:attrName>
                                        </p:attrNameLst>
                                      </p:cBhvr>
                                      <p:to>
                                        <p:strVal val="visible"/>
                                      </p:to>
                                    </p:set>
                                    <p:animEffect transition="in" filter="fade">
                                      <p:cBhvr>
                                        <p:cTn id="116" dur="500"/>
                                        <p:tgtEl>
                                          <p:spTgt spid="6">
                                            <p:txEl>
                                              <p:pRg st="7" end="7"/>
                                            </p:txEl>
                                          </p:spTgt>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6">
                                            <p:txEl>
                                              <p:pRg st="8" end="8"/>
                                            </p:txEl>
                                          </p:spTgt>
                                        </p:tgtEl>
                                        <p:attrNameLst>
                                          <p:attrName>style.visibility</p:attrName>
                                        </p:attrNameLst>
                                      </p:cBhvr>
                                      <p:to>
                                        <p:strVal val="visible"/>
                                      </p:to>
                                    </p:set>
                                    <p:animEffect transition="in" filter="fade">
                                      <p:cBhvr>
                                        <p:cTn id="121" dur="500"/>
                                        <p:tgtEl>
                                          <p:spTgt spid="6">
                                            <p:txEl>
                                              <p:pRg st="8" end="8"/>
                                            </p:txEl>
                                          </p:spTgt>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nodeType="clickEffect">
                                  <p:stCondLst>
                                    <p:cond delay="0"/>
                                  </p:stCondLst>
                                  <p:childTnLst>
                                    <p:set>
                                      <p:cBhvr>
                                        <p:cTn id="125" dur="1" fill="hold">
                                          <p:stCondLst>
                                            <p:cond delay="0"/>
                                          </p:stCondLst>
                                        </p:cTn>
                                        <p:tgtEl>
                                          <p:spTgt spid="6">
                                            <p:txEl>
                                              <p:pRg st="9" end="9"/>
                                            </p:txEl>
                                          </p:spTgt>
                                        </p:tgtEl>
                                        <p:attrNameLst>
                                          <p:attrName>style.visibility</p:attrName>
                                        </p:attrNameLst>
                                      </p:cBhvr>
                                      <p:to>
                                        <p:strVal val="visible"/>
                                      </p:to>
                                    </p:set>
                                    <p:animEffect transition="in" filter="fade">
                                      <p:cBhvr>
                                        <p:cTn id="126" dur="500"/>
                                        <p:tgtEl>
                                          <p:spTgt spid="6">
                                            <p:txEl>
                                              <p:pRg st="9" end="9"/>
                                            </p:txEl>
                                          </p:spTgt>
                                        </p:tgtEl>
                                      </p:cBhvr>
                                    </p:animEffect>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nodeType="clickEffect">
                                  <p:stCondLst>
                                    <p:cond delay="0"/>
                                  </p:stCondLst>
                                  <p:childTnLst>
                                    <p:set>
                                      <p:cBhvr>
                                        <p:cTn id="130" dur="1" fill="hold">
                                          <p:stCondLst>
                                            <p:cond delay="0"/>
                                          </p:stCondLst>
                                        </p:cTn>
                                        <p:tgtEl>
                                          <p:spTgt spid="6">
                                            <p:txEl>
                                              <p:pRg st="11" end="11"/>
                                            </p:txEl>
                                          </p:spTgt>
                                        </p:tgtEl>
                                        <p:attrNameLst>
                                          <p:attrName>style.visibility</p:attrName>
                                        </p:attrNameLst>
                                      </p:cBhvr>
                                      <p:to>
                                        <p:strVal val="visible"/>
                                      </p:to>
                                    </p:set>
                                    <p:animEffect transition="in" filter="fade">
                                      <p:cBhvr>
                                        <p:cTn id="131" dur="500"/>
                                        <p:tgtEl>
                                          <p:spTgt spid="6">
                                            <p:txEl>
                                              <p:pRg st="11" end="11"/>
                                            </p:txEl>
                                          </p:spTgt>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nodeType="clickEffect">
                                  <p:stCondLst>
                                    <p:cond delay="0"/>
                                  </p:stCondLst>
                                  <p:childTnLst>
                                    <p:set>
                                      <p:cBhvr>
                                        <p:cTn id="135" dur="1" fill="hold">
                                          <p:stCondLst>
                                            <p:cond delay="0"/>
                                          </p:stCondLst>
                                        </p:cTn>
                                        <p:tgtEl>
                                          <p:spTgt spid="12"/>
                                        </p:tgtEl>
                                        <p:attrNameLst>
                                          <p:attrName>style.visibility</p:attrName>
                                        </p:attrNameLst>
                                      </p:cBhvr>
                                      <p:to>
                                        <p:strVal val="visible"/>
                                      </p:to>
                                    </p:set>
                                    <p:animEffect transition="in" filter="fade">
                                      <p:cBhvr>
                                        <p:cTn id="136" dur="500"/>
                                        <p:tgtEl>
                                          <p:spTgt spid="12"/>
                                        </p:tgtEl>
                                      </p:cBhvr>
                                    </p:animEffect>
                                  </p:childTnLst>
                                </p:cTn>
                              </p:par>
                              <p:par>
                                <p:cTn id="137" presetID="10" presetClass="entr" presetSubtype="0" fill="hold" nodeType="withEffect">
                                  <p:stCondLst>
                                    <p:cond delay="0"/>
                                  </p:stCondLst>
                                  <p:childTnLst>
                                    <p:set>
                                      <p:cBhvr>
                                        <p:cTn id="138" dur="1" fill="hold">
                                          <p:stCondLst>
                                            <p:cond delay="0"/>
                                          </p:stCondLst>
                                        </p:cTn>
                                        <p:tgtEl>
                                          <p:spTgt spid="15"/>
                                        </p:tgtEl>
                                        <p:attrNameLst>
                                          <p:attrName>style.visibility</p:attrName>
                                        </p:attrNameLst>
                                      </p:cBhvr>
                                      <p:to>
                                        <p:strVal val="visible"/>
                                      </p:to>
                                    </p:set>
                                    <p:animEffect transition="in" filter="fade">
                                      <p:cBhvr>
                                        <p:cTn id="139" dur="500"/>
                                        <p:tgtEl>
                                          <p:spTgt spid="15"/>
                                        </p:tgtEl>
                                      </p:cBhvr>
                                    </p:animEffect>
                                  </p:childTnLst>
                                </p:cTn>
                              </p:par>
                              <p:par>
                                <p:cTn id="140" presetID="10" presetClass="entr" presetSubtype="0" fill="hold" nodeType="withEffect">
                                  <p:stCondLst>
                                    <p:cond delay="0"/>
                                  </p:stCondLst>
                                  <p:childTnLst>
                                    <p:set>
                                      <p:cBhvr>
                                        <p:cTn id="141" dur="1" fill="hold">
                                          <p:stCondLst>
                                            <p:cond delay="0"/>
                                          </p:stCondLst>
                                        </p:cTn>
                                        <p:tgtEl>
                                          <p:spTgt spid="20"/>
                                        </p:tgtEl>
                                        <p:attrNameLst>
                                          <p:attrName>style.visibility</p:attrName>
                                        </p:attrNameLst>
                                      </p:cBhvr>
                                      <p:to>
                                        <p:strVal val="visible"/>
                                      </p:to>
                                    </p:set>
                                    <p:animEffect transition="in" filter="fade">
                                      <p:cBhvr>
                                        <p:cTn id="142" dur="500"/>
                                        <p:tgtEl>
                                          <p:spTgt spid="20"/>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9"/>
                                        </p:tgtEl>
                                        <p:attrNameLst>
                                          <p:attrName>style.visibility</p:attrName>
                                        </p:attrNameLst>
                                      </p:cBhvr>
                                      <p:to>
                                        <p:strVal val="visible"/>
                                      </p:to>
                                    </p:set>
                                    <p:animEffect transition="in" filter="fade">
                                      <p:cBhvr>
                                        <p:cTn id="145" dur="500"/>
                                        <p:tgtEl>
                                          <p:spTgt spid="9"/>
                                        </p:tgtEl>
                                      </p:cBhvr>
                                    </p:animEffect>
                                  </p:childTnLst>
                                </p:cTn>
                              </p:par>
                              <p:par>
                                <p:cTn id="146" presetID="10" presetClass="entr" presetSubtype="0" fill="hold" nodeType="withEffect">
                                  <p:stCondLst>
                                    <p:cond delay="0"/>
                                  </p:stCondLst>
                                  <p:childTnLst>
                                    <p:set>
                                      <p:cBhvr>
                                        <p:cTn id="147" dur="1" fill="hold">
                                          <p:stCondLst>
                                            <p:cond delay="0"/>
                                          </p:stCondLst>
                                        </p:cTn>
                                        <p:tgtEl>
                                          <p:spTgt spid="1026"/>
                                        </p:tgtEl>
                                        <p:attrNameLst>
                                          <p:attrName>style.visibility</p:attrName>
                                        </p:attrNameLst>
                                      </p:cBhvr>
                                      <p:to>
                                        <p:strVal val="visible"/>
                                      </p:to>
                                    </p:set>
                                    <p:animEffect transition="in" filter="fade">
                                      <p:cBhvr>
                                        <p:cTn id="148" dur="500"/>
                                        <p:tgtEl>
                                          <p:spTgt spid="1026"/>
                                        </p:tgtEl>
                                      </p:cBhvr>
                                    </p:animEffect>
                                  </p:childTnLst>
                                </p:cTn>
                              </p:par>
                            </p:childTnLst>
                          </p:cTn>
                        </p:par>
                      </p:childTnLst>
                    </p:cTn>
                  </p:par>
                  <p:par>
                    <p:cTn id="149" fill="hold">
                      <p:stCondLst>
                        <p:cond delay="indefinite"/>
                      </p:stCondLst>
                      <p:childTnLst>
                        <p:par>
                          <p:cTn id="150" fill="hold">
                            <p:stCondLst>
                              <p:cond delay="0"/>
                            </p:stCondLst>
                            <p:childTnLst>
                              <p:par>
                                <p:cTn id="151" presetID="10" presetClass="entr" presetSubtype="0" fill="hold" nodeType="clickEffect">
                                  <p:stCondLst>
                                    <p:cond delay="0"/>
                                  </p:stCondLst>
                                  <p:childTnLst>
                                    <p:set>
                                      <p:cBhvr>
                                        <p:cTn id="152" dur="1" fill="hold">
                                          <p:stCondLst>
                                            <p:cond delay="0"/>
                                          </p:stCondLst>
                                        </p:cTn>
                                        <p:tgtEl>
                                          <p:spTgt spid="1030"/>
                                        </p:tgtEl>
                                        <p:attrNameLst>
                                          <p:attrName>style.visibility</p:attrName>
                                        </p:attrNameLst>
                                      </p:cBhvr>
                                      <p:to>
                                        <p:strVal val="visible"/>
                                      </p:to>
                                    </p:set>
                                    <p:animEffect transition="in" filter="fade">
                                      <p:cBhvr>
                                        <p:cTn id="153" dur="500"/>
                                        <p:tgtEl>
                                          <p:spTgt spid="1030"/>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10"/>
                                        </p:tgtEl>
                                        <p:attrNameLst>
                                          <p:attrName>style.visibility</p:attrName>
                                        </p:attrNameLst>
                                      </p:cBhvr>
                                      <p:to>
                                        <p:strVal val="visible"/>
                                      </p:to>
                                    </p:set>
                                    <p:animEffect transition="in" filter="fade">
                                      <p:cBhvr>
                                        <p:cTn id="15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7" grpId="0"/>
      <p:bldP spid="8" grpId="0"/>
      <p:bldP spid="9" grpId="0"/>
      <p:bldP spid="10" grpId="0"/>
      <p:bldP spid="6" grpId="0" animBg="1"/>
    </p:bldLst>
  </p:timing>
</p:sld>
</file>

<file path=ppt/theme/theme1.xml><?xml version="1.0" encoding="utf-8"?>
<a:theme xmlns:a="http://schemas.openxmlformats.org/drawingml/2006/main" name="UoS Blank Cover Slides">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S PowerPoint template - Standard.potx" id="{263A44CD-C9DD-4D6C-91D8-1B593EE87F80}" vid="{8003EDE2-31AE-4B85-BBFF-9D099B6B1E5C}"/>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UoS Image Cover Slides">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S PowerPoint template - Standard.potx" id="{263A44CD-C9DD-4D6C-91D8-1B593EE87F80}" vid="{1E6E0983-90E4-485F-88AC-91532DD3FE8B}"/>
    </a:ext>
  </a:extLst>
</a:theme>
</file>

<file path=ppt/theme/theme3.xml><?xml version="1.0" encoding="utf-8"?>
<a:theme xmlns:a="http://schemas.openxmlformats.org/drawingml/2006/main" name="Flint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4.xml><?xml version="1.0" encoding="utf-8"?>
<a:theme xmlns:a="http://schemas.openxmlformats.org/drawingml/2006/main" name="Coral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5.xml><?xml version="1.0" encoding="utf-8"?>
<a:theme xmlns:a="http://schemas.openxmlformats.org/drawingml/2006/main" name="Cobalt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6.xml><?xml version="1.0" encoding="utf-8"?>
<a:theme xmlns:a="http://schemas.openxmlformats.org/drawingml/2006/main" name="Aquamarine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7.xml><?xml version="1.0" encoding="utf-8"?>
<a:theme xmlns:a="http://schemas.openxmlformats.org/drawingml/2006/main" name="Navy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8.xml><?xml version="1.0" encoding="utf-8"?>
<a:theme xmlns:a="http://schemas.openxmlformats.org/drawingml/2006/main" name="Grape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UoS Title 1</Template>
  <TotalTime>8845</TotalTime>
  <Words>4557</Words>
  <Application>Microsoft Office PowerPoint</Application>
  <PresentationFormat>Widescreen</PresentationFormat>
  <Paragraphs>611</Paragraphs>
  <Slides>48</Slides>
  <Notes>15</Notes>
  <HiddenSlides>4</HiddenSlides>
  <MMClips>0</MMClips>
  <ScaleCrop>false</ScaleCrop>
  <HeadingPairs>
    <vt:vector size="6" baseType="variant">
      <vt:variant>
        <vt:lpstr>Fonts Used</vt:lpstr>
      </vt:variant>
      <vt:variant>
        <vt:i4>7</vt:i4>
      </vt:variant>
      <vt:variant>
        <vt:lpstr>Theme</vt:lpstr>
      </vt:variant>
      <vt:variant>
        <vt:i4>8</vt:i4>
      </vt:variant>
      <vt:variant>
        <vt:lpstr>Slide Titles</vt:lpstr>
      </vt:variant>
      <vt:variant>
        <vt:i4>48</vt:i4>
      </vt:variant>
    </vt:vector>
  </HeadingPairs>
  <TitlesOfParts>
    <vt:vector size="63" baseType="lpstr">
      <vt:lpstr>Arial</vt:lpstr>
      <vt:lpstr>Arial</vt:lpstr>
      <vt:lpstr>Calibri</vt:lpstr>
      <vt:lpstr>Consolas</vt:lpstr>
      <vt:lpstr>Impact</vt:lpstr>
      <vt:lpstr>Palatino Linotype</vt:lpstr>
      <vt:lpstr>Wingdings</vt:lpstr>
      <vt:lpstr>UoS Blank Cover Slides</vt:lpstr>
      <vt:lpstr>UoS Image Cover Slides</vt:lpstr>
      <vt:lpstr>Flint - UoS Content</vt:lpstr>
      <vt:lpstr>Coral - UoS Content</vt:lpstr>
      <vt:lpstr>Cobalt - UoS Content</vt:lpstr>
      <vt:lpstr>Aquamarine - UoS Content</vt:lpstr>
      <vt:lpstr>Navy - UoS Content</vt:lpstr>
      <vt:lpstr>Grape - UoS Content</vt:lpstr>
      <vt:lpstr>The Embodied Brain Interoception &amp; Physiology</vt:lpstr>
      <vt:lpstr>Introductions</vt:lpstr>
      <vt:lpstr>Body &amp; Mind</vt:lpstr>
      <vt:lpstr>Ghost in the Machine</vt:lpstr>
      <vt:lpstr>Ghost in the Machine</vt:lpstr>
      <vt:lpstr>Dualism in the 21st Century</vt:lpstr>
      <vt:lpstr>Psycho + Physio?</vt:lpstr>
      <vt:lpstr>Interoception</vt:lpstr>
      <vt:lpstr>The 5 senses… make little sense</vt:lpstr>
      <vt:lpstr>Interoception Definition</vt:lpstr>
      <vt:lpstr>Neural Bases</vt:lpstr>
      <vt:lpstr>Multidimensional?</vt:lpstr>
      <vt:lpstr>Dimensional models</vt:lpstr>
      <vt:lpstr>Interoception is an adaptive mechanism</vt:lpstr>
      <vt:lpstr>PowerPoint Presentation</vt:lpstr>
      <vt:lpstr>Interoception Tasks</vt:lpstr>
      <vt:lpstr>Psychophysics-like Paradigms</vt:lpstr>
      <vt:lpstr>Neuroimaging</vt:lpstr>
      <vt:lpstr>Measuring Interoception</vt:lpstr>
      <vt:lpstr>Quizz</vt:lpstr>
      <vt:lpstr>Neuroanatomy   Below the brain</vt:lpstr>
      <vt:lpstr>Anatomy</vt:lpstr>
      <vt:lpstr>Autonomic Nervous System</vt:lpstr>
      <vt:lpstr>Quizz</vt:lpstr>
      <vt:lpstr>At the Heart of Psychology</vt:lpstr>
      <vt:lpstr>Cardiac Activity (ECG &amp; PPG)</vt:lpstr>
      <vt:lpstr>Cardiac Anatomy</vt:lpstr>
      <vt:lpstr>Photoplethysmogram (PPG)</vt:lpstr>
      <vt:lpstr>PPG signal(s)</vt:lpstr>
      <vt:lpstr>Pulse Waveform Morphology</vt:lpstr>
      <vt:lpstr>Electrocardiogram (ECG)</vt:lpstr>
      <vt:lpstr>Cardiac Phase</vt:lpstr>
      <vt:lpstr>Cardiac Phase influences Behavior</vt:lpstr>
      <vt:lpstr>Cardiac Phase: Effect on Cognition</vt:lpstr>
      <vt:lpstr>Heart Rate</vt:lpstr>
      <vt:lpstr>Heart Rate Deceleration</vt:lpstr>
      <vt:lpstr>Cardiac Indices</vt:lpstr>
      <vt:lpstr>Quizz</vt:lpstr>
      <vt:lpstr>Heart Rate Variability (HRV)</vt:lpstr>
      <vt:lpstr>Heart Rate Variability (HRV)</vt:lpstr>
      <vt:lpstr>High vs. Low Frequency Variability</vt:lpstr>
      <vt:lpstr>HRV indices</vt:lpstr>
      <vt:lpstr>Heart Rate Fragmentation</vt:lpstr>
      <vt:lpstr>Application - Health</vt:lpstr>
      <vt:lpstr>Application - Neuropsychology</vt:lpstr>
      <vt:lpstr>Application – Consciousness science</vt:lpstr>
      <vt:lpstr>Quizz</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Benjamin Rogers</dc:creator>
  <cp:lastModifiedBy>Dominique Makowski</cp:lastModifiedBy>
  <cp:revision>665</cp:revision>
  <dcterms:created xsi:type="dcterms:W3CDTF">2020-02-03T12:08:13Z</dcterms:created>
  <dcterms:modified xsi:type="dcterms:W3CDTF">2024-11-09T10:32:11Z</dcterms:modified>
</cp:coreProperties>
</file>

<file path=docProps/thumbnail.jpeg>
</file>